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69"/>
  </p:notesMasterIdLst>
  <p:handoutMasterIdLst>
    <p:handoutMasterId r:id="rId70"/>
  </p:handoutMasterIdLst>
  <p:sldIdLst>
    <p:sldId id="293" r:id="rId3"/>
    <p:sldId id="294" r:id="rId4"/>
    <p:sldId id="295" r:id="rId5"/>
    <p:sldId id="296" r:id="rId6"/>
    <p:sldId id="297" r:id="rId7"/>
    <p:sldId id="298" r:id="rId8"/>
    <p:sldId id="299" r:id="rId9"/>
    <p:sldId id="300" r:id="rId10"/>
    <p:sldId id="301" r:id="rId11"/>
    <p:sldId id="257" r:id="rId12"/>
    <p:sldId id="302" r:id="rId13"/>
    <p:sldId id="303" r:id="rId14"/>
    <p:sldId id="258" r:id="rId15"/>
    <p:sldId id="259" r:id="rId16"/>
    <p:sldId id="304" r:id="rId17"/>
    <p:sldId id="260" r:id="rId18"/>
    <p:sldId id="261" r:id="rId19"/>
    <p:sldId id="262" r:id="rId20"/>
    <p:sldId id="263" r:id="rId21"/>
    <p:sldId id="264" r:id="rId22"/>
    <p:sldId id="265" r:id="rId23"/>
    <p:sldId id="266" r:id="rId24"/>
    <p:sldId id="267" r:id="rId25"/>
    <p:sldId id="268" r:id="rId26"/>
    <p:sldId id="269" r:id="rId27"/>
    <p:sldId id="270" r:id="rId28"/>
    <p:sldId id="292" r:id="rId29"/>
    <p:sldId id="271" r:id="rId30"/>
    <p:sldId id="272" r:id="rId31"/>
    <p:sldId id="273" r:id="rId32"/>
    <p:sldId id="274" r:id="rId33"/>
    <p:sldId id="275" r:id="rId34"/>
    <p:sldId id="276" r:id="rId35"/>
    <p:sldId id="277" r:id="rId36"/>
    <p:sldId id="278" r:id="rId37"/>
    <p:sldId id="279" r:id="rId38"/>
    <p:sldId id="305" r:id="rId39"/>
    <p:sldId id="281" r:id="rId40"/>
    <p:sldId id="282" r:id="rId41"/>
    <p:sldId id="283" r:id="rId42"/>
    <p:sldId id="284" r:id="rId43"/>
    <p:sldId id="285" r:id="rId44"/>
    <p:sldId id="286" r:id="rId45"/>
    <p:sldId id="287" r:id="rId46"/>
    <p:sldId id="288" r:id="rId47"/>
    <p:sldId id="289" r:id="rId48"/>
    <p:sldId id="290" r:id="rId49"/>
    <p:sldId id="326" r:id="rId50"/>
    <p:sldId id="327" r:id="rId51"/>
    <p:sldId id="291" r:id="rId52"/>
    <p:sldId id="316" r:id="rId53"/>
    <p:sldId id="317" r:id="rId54"/>
    <p:sldId id="319" r:id="rId55"/>
    <p:sldId id="325" r:id="rId56"/>
    <p:sldId id="320" r:id="rId57"/>
    <p:sldId id="321" r:id="rId58"/>
    <p:sldId id="322" r:id="rId59"/>
    <p:sldId id="323" r:id="rId60"/>
    <p:sldId id="324" r:id="rId61"/>
    <p:sldId id="310" r:id="rId62"/>
    <p:sldId id="311" r:id="rId63"/>
    <p:sldId id="312" r:id="rId64"/>
    <p:sldId id="313" r:id="rId65"/>
    <p:sldId id="314" r:id="rId66"/>
    <p:sldId id="306" r:id="rId67"/>
    <p:sldId id="30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426" autoAdjust="0"/>
    <p:restoredTop sz="94660"/>
  </p:normalViewPr>
  <p:slideViewPr>
    <p:cSldViewPr>
      <p:cViewPr>
        <p:scale>
          <a:sx n="70" d="100"/>
          <a:sy n="70" d="100"/>
        </p:scale>
        <p:origin x="-1512"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22BB5E0-D42C-4054-9C37-D5FE081AB21E}" type="datetimeFigureOut">
              <a:rPr lang="en-US" smtClean="0"/>
              <a:pPr/>
              <a:t>12/11/2023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C60806-3560-4A46-8167-500F6C0CD9BA}" type="slidenum">
              <a:rPr lang="en-GB" smtClean="0"/>
              <a:pPr/>
              <a:t>‹#›</a:t>
            </a:fld>
            <a:endParaRPr lang="en-GB"/>
          </a:p>
        </p:txBody>
      </p:sp>
    </p:spTree>
    <p:extLst>
      <p:ext uri="{BB962C8B-B14F-4D97-AF65-F5344CB8AC3E}">
        <p14:creationId xmlns:p14="http://schemas.microsoft.com/office/powerpoint/2010/main" xmlns="" val="9048664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A7C4C3-D21F-4F20-82BB-D3CA7C2AA6ED}" type="datetimeFigureOut">
              <a:rPr lang="en-US" smtClean="0"/>
              <a:pPr/>
              <a:t>12/11/2023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2F0C7A-3855-45BF-884A-32A9A3E383DB}" type="slidenum">
              <a:rPr lang="en-GB" smtClean="0"/>
              <a:pPr/>
              <a:t>‹#›</a:t>
            </a:fld>
            <a:endParaRPr lang="en-GB"/>
          </a:p>
        </p:txBody>
      </p:sp>
    </p:spTree>
    <p:extLst>
      <p:ext uri="{BB962C8B-B14F-4D97-AF65-F5344CB8AC3E}">
        <p14:creationId xmlns:p14="http://schemas.microsoft.com/office/powerpoint/2010/main" xmlns="" val="267474944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Header Placeholder 3"/>
          <p:cNvSpPr>
            <a:spLocks noGrp="1"/>
          </p:cNvSpPr>
          <p:nvPr>
            <p:ph type="hdr" sz="quarter" idx="10"/>
          </p:nvPr>
        </p:nvSpPr>
        <p:spPr/>
        <p:txBody>
          <a:bodyPr/>
          <a:lstStyle/>
          <a:p>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5" name="Header Placeholder 4"/>
          <p:cNvSpPr>
            <a:spLocks noGrp="1"/>
          </p:cNvSpPr>
          <p:nvPr>
            <p:ph type="hdr" sz="quarter" idx="11"/>
          </p:nvPr>
        </p:nvSpPr>
        <p:spPr/>
        <p:txBody>
          <a:bodyPr/>
          <a:lstStyle/>
          <a:p>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2F0C7A-3855-45BF-884A-32A9A3E383DB}" type="slidenum">
              <a:rPr lang="en-GB" smtClean="0"/>
              <a:pPr/>
              <a:t>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2F0C7A-3855-45BF-884A-32A9A3E383DB}" type="slidenum">
              <a:rPr lang="en-GB" smtClean="0"/>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7C2F0C7A-3855-45BF-884A-32A9A3E383DB}" type="slidenum">
              <a:rPr lang="en-GB" smtClean="0"/>
              <a:pPr/>
              <a:t>28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IN"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050AFA8-4FE5-482E-9B6D-6D26C222C993}"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A3AE607F-FAE4-483F-8CB9-273F4ECF79A2}" type="slidenum">
              <a:rPr lang="en-IN" smtClean="0"/>
              <a:pPr/>
              <a:t>‹#›</a:t>
            </a:fld>
            <a:endParaRPr lang="en-IN"/>
          </a:p>
        </p:txBody>
      </p:sp>
    </p:spTree>
    <p:extLst>
      <p:ext uri="{BB962C8B-B14F-4D97-AF65-F5344CB8AC3E}">
        <p14:creationId xmlns="" xmlns:p14="http://schemas.microsoft.com/office/powerpoint/2010/main" val="1202518931"/>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D150260-181F-4FE9-A59F-DCCDE226C0E5}" type="datetime1">
              <a:rPr lang="en-US" smtClean="0"/>
              <a:pPr/>
              <a:t>12/11/2023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45CD10-8627-4E2D-9EC3-CCCA7294AB3A}" type="slidenum">
              <a:rPr lang="en-GB" smtClean="0"/>
              <a:pPr/>
              <a:t>‹#›</a:t>
            </a:fld>
            <a:endParaRPr lang="en-GB"/>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DCACC5-EBE5-4CFD-A371-2D042E1B6FD3}" type="datetime1">
              <a:rPr lang="en-US" smtClean="0"/>
              <a:pPr/>
              <a:t>12/11/2023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45CD10-8627-4E2D-9EC3-CCCA7294AB3A}" type="slidenum">
              <a:rPr lang="en-GB" smtClean="0"/>
              <a:pPr/>
              <a:t>‹#›</a:t>
            </a:fld>
            <a:endParaRPr lang="en-GB"/>
          </a:p>
        </p:txBody>
      </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7D2906-232C-4F60-8EDD-B16A4694CBA8}" type="datetime1">
              <a:rPr lang="en-US" smtClean="0"/>
              <a:pPr/>
              <a:t>12/11/2023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45CD10-8627-4E2D-9EC3-CCCA7294AB3A}" type="slidenum">
              <a:rPr lang="en-GB" smtClean="0"/>
              <a:pPr/>
              <a:t>‹#›</a:t>
            </a:fld>
            <a:endParaRPr lang="en-GB"/>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78E0A0-3861-4352-89A6-20DF90504B47}" type="datetime1">
              <a:rPr lang="en-US" smtClean="0"/>
              <a:pPr/>
              <a:t>12/11/2023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045CD10-8627-4E2D-9EC3-CCCA7294AB3A}" type="slidenum">
              <a:rPr lang="en-GB" smtClean="0"/>
              <a:pPr/>
              <a:t>‹#›</a:t>
            </a:fld>
            <a:endParaRPr lang="en-GB"/>
          </a:p>
        </p:txBody>
      </p:sp>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E0B812C5-9729-455D-AAE9-0F41912F4B67}" type="datetime1">
              <a:rPr lang="en-US" smtClean="0"/>
              <a:pPr/>
              <a:t>12/11/2023</a:t>
            </a:fld>
            <a:endParaRPr lang="en-GB"/>
          </a:p>
        </p:txBody>
      </p:sp>
      <p:sp>
        <p:nvSpPr>
          <p:cNvPr id="17" name="Footer Placeholder 16"/>
          <p:cNvSpPr>
            <a:spLocks noGrp="1"/>
          </p:cNvSpPr>
          <p:nvPr>
            <p:ph type="ftr" sz="quarter" idx="11"/>
          </p:nvPr>
        </p:nvSpPr>
        <p:spPr>
          <a:xfrm>
            <a:off x="2898648" y="6355080"/>
            <a:ext cx="3474720" cy="365760"/>
          </a:xfrm>
        </p:spPr>
        <p:txBody>
          <a:bodyPr/>
          <a:lstStyle/>
          <a:p>
            <a:endParaRPr lang="en-GB"/>
          </a:p>
        </p:txBody>
      </p:sp>
      <p:sp>
        <p:nvSpPr>
          <p:cNvPr id="29" name="Slide Number Placeholder 28"/>
          <p:cNvSpPr>
            <a:spLocks noGrp="1"/>
          </p:cNvSpPr>
          <p:nvPr>
            <p:ph type="sldNum" sz="quarter" idx="12"/>
          </p:nvPr>
        </p:nvSpPr>
        <p:spPr>
          <a:xfrm>
            <a:off x="1216152" y="6355080"/>
            <a:ext cx="1219200" cy="365760"/>
          </a:xfrm>
        </p:spPr>
        <p:txBody>
          <a:bodyPr/>
          <a:lstStyle/>
          <a:p>
            <a:fld id="{6045CD10-8627-4E2D-9EC3-CCCA7294AB3A}" type="slidenum">
              <a:rPr lang="en-GB" smtClean="0"/>
              <a:pPr/>
              <a:t>‹#›</a:t>
            </a:fld>
            <a:endParaRPr lang="en-GB"/>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US" dirty="0" smtClean="0"/>
              <a:t>Click to edit Master text </a:t>
            </a:r>
            <a:r>
              <a:rPr lang="en-US" dirty="0" err="1" smtClean="0"/>
              <a:t>stylesSecond</a:t>
            </a:r>
            <a:r>
              <a:rPr lang="en-US" dirty="0" smtClean="0"/>
              <a:t>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9BA491-E0C6-4D00-B958-60C9771D9F4B}" type="datetime3">
              <a:rPr lang="en-US" smtClean="0"/>
              <a:pPr/>
              <a:t>11 December 2023</a:t>
            </a:fld>
            <a:endParaRPr lang="en-IN"/>
          </a:p>
        </p:txBody>
      </p:sp>
      <p:sp>
        <p:nvSpPr>
          <p:cNvPr id="5" name="Footer Placeholder 4"/>
          <p:cNvSpPr>
            <a:spLocks noGrp="1"/>
          </p:cNvSpPr>
          <p:nvPr>
            <p:ph type="ftr" sz="quarter" idx="11"/>
          </p:nvPr>
        </p:nvSpPr>
        <p:spPr/>
        <p:txBody>
          <a:bodyPr/>
          <a:lstStyle/>
          <a:p>
            <a:r>
              <a:rPr lang="en-IN" smtClean="0"/>
              <a:t>Department of CIVIL Engineering</a:t>
            </a:r>
            <a:endParaRPr lang="en-IN"/>
          </a:p>
        </p:txBody>
      </p:sp>
      <p:sp>
        <p:nvSpPr>
          <p:cNvPr id="6" name="Slide Number Placeholder 5"/>
          <p:cNvSpPr>
            <a:spLocks noGrp="1"/>
          </p:cNvSpPr>
          <p:nvPr>
            <p:ph type="sldNum" sz="quarter" idx="12"/>
          </p:nvPr>
        </p:nvSpPr>
        <p:spPr/>
        <p:txBody>
          <a:bodyPr/>
          <a:lstStyle/>
          <a:p>
            <a:fld id="{208A4197-6501-4F07-95BE-3B6D4F9505A5}"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04832"/>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102A7B6-CB92-4BDA-A58B-26FC22814260}" type="datetime1">
              <a:rPr lang="en-US" smtClean="0"/>
              <a:pPr/>
              <a:t>12/11/2023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45CD10-8627-4E2D-9EC3-CCCA7294AB3A}" type="slidenum">
              <a:rPr lang="en-GB" smtClean="0"/>
              <a:pPr/>
              <a:t>‹#›</a:t>
            </a:fld>
            <a:endParaRPr lang="en-GB"/>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CDB8652-739A-43B1-9A6D-B9A8C62652CC}" type="datetimeFigureOut">
              <a:rPr lang="en-US" smtClean="0"/>
              <a:pPr/>
              <a:t>12/11/2023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7BF7116-EDFF-4918-913B-5B38C02E03F7}"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B3A47E0-5983-4403-AC2A-D4B4AB6939CE}" type="datetime1">
              <a:rPr lang="en-US" smtClean="0"/>
              <a:pPr/>
              <a:t>12/11/2023</a:t>
            </a:fld>
            <a:endParaRPr lang="en-GB"/>
          </a:p>
        </p:txBody>
      </p:sp>
      <p:sp>
        <p:nvSpPr>
          <p:cNvPr id="5" name="Footer Placeholder 4"/>
          <p:cNvSpPr>
            <a:spLocks noGrp="1"/>
          </p:cNvSpPr>
          <p:nvPr>
            <p:ph type="ftr" sz="quarter" idx="11"/>
          </p:nvPr>
        </p:nvSpPr>
        <p:spPr>
          <a:xfrm>
            <a:off x="2898648" y="6355080"/>
            <a:ext cx="3474720" cy="365760"/>
          </a:xfrm>
        </p:spPr>
        <p:txBody>
          <a:bodyPr/>
          <a:lstStyle/>
          <a:p>
            <a:endParaRPr lang="en-GB"/>
          </a:p>
        </p:txBody>
      </p:sp>
      <p:sp>
        <p:nvSpPr>
          <p:cNvPr id="6" name="Slide Number Placeholder 5"/>
          <p:cNvSpPr>
            <a:spLocks noGrp="1"/>
          </p:cNvSpPr>
          <p:nvPr>
            <p:ph type="sldNum" sz="quarter" idx="12"/>
          </p:nvPr>
        </p:nvSpPr>
        <p:spPr>
          <a:xfrm>
            <a:off x="1069848" y="6355080"/>
            <a:ext cx="1520952" cy="365760"/>
          </a:xfrm>
        </p:spPr>
        <p:txBody>
          <a:bodyPr/>
          <a:lstStyle/>
          <a:p>
            <a:fld id="{6045CD10-8627-4E2D-9EC3-CCCA7294AB3A}" type="slidenum">
              <a:rPr lang="en-GB" smtClean="0"/>
              <a:pPr/>
              <a:t>‹#›</a:t>
            </a:fld>
            <a:endParaRPr lang="en-GB"/>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60C7A66-7C06-49BE-913C-E3CEFC20530E}" type="datetime1">
              <a:rPr lang="en-US" smtClean="0"/>
              <a:pPr/>
              <a:t>12/11/2023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45CD10-8627-4E2D-9EC3-CCCA7294AB3A}" type="slidenum">
              <a:rPr lang="en-GB" smtClean="0"/>
              <a:pPr/>
              <a:t>‹#›</a:t>
            </a:fld>
            <a:endParaRPr lang="en-GB"/>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4DB5363-03D4-49A2-8AD7-A93C81797ACB}" type="datetime1">
              <a:rPr lang="en-US" smtClean="0"/>
              <a:pPr/>
              <a:t>12/11/2023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045CD10-8627-4E2D-9EC3-CCCA7294AB3A}" type="slidenum">
              <a:rPr lang="en-GB" smtClean="0"/>
              <a:pPr/>
              <a:t>‹#›</a:t>
            </a:fld>
            <a:endParaRPr lang="en-GB"/>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BA803E-D99F-4AA9-AC35-68DB381F3084}" type="datetime1">
              <a:rPr lang="en-US" smtClean="0"/>
              <a:pPr/>
              <a:t>12/11/2023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045CD10-8627-4E2D-9EC3-CCCA7294AB3A}" type="slidenum">
              <a:rPr lang="en-GB" smtClean="0"/>
              <a:pPr/>
              <a:t>‹#›</a:t>
            </a:fld>
            <a:endParaRPr lang="en-GB"/>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DD33F6-A9AD-44BF-B44B-7D917D94D807}" type="datetime1">
              <a:rPr lang="en-US" smtClean="0"/>
              <a:pPr/>
              <a:t>12/11/2023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045CD10-8627-4E2D-9EC3-CCCA7294AB3A}" type="slidenum">
              <a:rPr lang="en-GB" smtClean="0"/>
              <a:pPr/>
              <a:t>‹#›</a:t>
            </a:fld>
            <a:endParaRPr lang="en-GB"/>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F788439-A4EE-423C-9632-E8A3C1818C6C}" type="datetime1">
              <a:rPr lang="en-US" smtClean="0"/>
              <a:pPr/>
              <a:t>12/11/2023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45CD10-8627-4E2D-9EC3-CCCA7294AB3A}" type="slidenum">
              <a:rPr lang="en-GB" smtClean="0"/>
              <a:pPr/>
              <a:t>‹#›</a:t>
            </a:fld>
            <a:endParaRPr lang="en-GB"/>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A278E0A0-3861-4352-89A6-20DF90504B47}" type="datetime1">
              <a:rPr lang="en-US" smtClean="0"/>
              <a:pPr/>
              <a:t>12/11/2023</a:t>
            </a:fld>
            <a:endParaRPr lang="en-GB"/>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GB"/>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045CD10-8627-4E2D-9EC3-CCCA7294AB3A}" type="slidenum">
              <a:rPr lang="en-GB" smtClean="0"/>
              <a:pPr/>
              <a:t>‹#›</a:t>
            </a:fld>
            <a:endParaRPr lang="en-GB"/>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0721" name="Picture 1"/>
          <p:cNvPicPr>
            <a:picLocks noChangeAspect="1" noChangeArrowheads="1"/>
          </p:cNvPicPr>
          <p:nvPr userDrawn="1"/>
        </p:nvPicPr>
        <p:blipFill>
          <a:blip r:embed="rId22"/>
          <a:srcRect/>
          <a:stretch>
            <a:fillRect/>
          </a:stretch>
        </p:blipFill>
        <p:spPr bwMode="auto">
          <a:xfrm>
            <a:off x="500033" y="214290"/>
            <a:ext cx="8143933" cy="785818"/>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 id="2147483674" r:id="rId14"/>
    <p:sldLayoutId id="2147483675" r:id="rId15"/>
    <p:sldLayoutId id="2147483676" r:id="rId16"/>
    <p:sldLayoutId id="2147483677" r:id="rId17"/>
    <p:sldLayoutId id="2147483678" r:id="rId18"/>
    <p:sldLayoutId id="2147483679" r:id="rId19"/>
    <p:sldLayoutId id="2147483680" r:id="rId20"/>
  </p:sldLayoutIdLst>
  <p:transition spd="slow">
    <p:push dir="u"/>
  </p:transition>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panose="05040102010807070707"/>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panose="05040102010807070707"/>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panose="05040102010807070707"/>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panose="05000000000000000000"/>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panose="05000000000000000000"/>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panose="05040102010807070707"/>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panose="05040102010807070707"/>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panose="05040102010807070707"/>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panose="05040102010807070707"/>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B8652-739A-43B1-9A6D-B9A8C62652CC}" type="datetimeFigureOut">
              <a:rPr lang="en-US" smtClean="0"/>
              <a:pPr/>
              <a:t>12/11/2023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F7116-EDFF-4918-913B-5B38C02E03F7}"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14.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20.xml"/><Relationship Id="rId5" Type="http://schemas.openxmlformats.org/officeDocument/2006/relationships/tags" Target="../tags/tag11.xml"/><Relationship Id="rId4"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4132E9EB-DA44-4CC5-B9D9-7750EC76B0FB}">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C330A4C0-549E-457A-9347-3BBBBC0E86A0}"/>
              </a:ext>
            </a:extLst>
          </p:cNvPr>
          <p:cNvSpPr txBox="1"/>
          <p:nvPr>
            <p:custDataLst>
              <p:tags r:id="rId1"/>
            </p:custDataLst>
          </p:nvPr>
        </p:nvSpPr>
        <p:spPr>
          <a:xfrm>
            <a:off x="3735801" y="1343204"/>
            <a:ext cx="5307187" cy="468961"/>
          </a:xfrm>
          <a:solidFill>
            <a:srgbClr val="FFCC52"/>
          </a:solidFill>
          <a:ln w="14288" cap="flat">
            <a:solidFill>
              <a:srgbClr val="FFFFFF"/>
            </a:solidFill>
            <a:prstDash val="dash"/>
            <a:round/>
          </a:ln>
        </p:spPr>
        <p:txBody>
          <a:bodyPr vert="horz" lIns="95250" tIns="47625" rIns="95250" bIns="47625" rtlCol="0" anchor="ctr">
            <a:spAutoFit/>
          </a:bodyPr>
          <a:lstStyle/>
          <a:p>
            <a:pPr>
              <a:defRPr lang="en-US" sz="1400" dirty="0"/>
            </a:pPr>
            <a:r>
              <a:rPr lang="en-GB" sz="1400" b="1" dirty="0" smtClean="0">
                <a:latin typeface="Times New Roman" pitchFamily="18" charset="0"/>
                <a:cs typeface="Times New Roman" pitchFamily="18" charset="0"/>
              </a:rPr>
              <a:t>WATER SUPPLY AND WASTEWATER ENGINEERING</a:t>
            </a:r>
            <a:endParaRPr lang="en-US" b="1" dirty="0">
              <a:latin typeface="Times New Roman" pitchFamily="18" charset="0"/>
              <a:cs typeface="Times New Roman" pitchFamily="18" charset="0"/>
            </a:endParaRPr>
          </a:p>
        </p:txBody>
      </p:sp>
      <p:sp>
        <p:nvSpPr>
          <p:cNvPr id="3" name="TextBox 2">
            <a:extLst>
              <a:ext uri="{5295BE98-242E-46EF-8130-C33774A3DDCA}">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E5969ABB-EB82-433A-BF8D-71F14727B496}"/>
              </a:ext>
            </a:extLst>
          </p:cNvPr>
          <p:cNvSpPr txBox="1"/>
          <p:nvPr>
            <p:custDataLst>
              <p:tags r:id="rId2"/>
            </p:custDataLst>
          </p:nvPr>
        </p:nvSpPr>
        <p:spPr>
          <a:xfrm>
            <a:off x="3786182" y="2071678"/>
            <a:ext cx="2160689" cy="472779"/>
          </a:xfrm>
          <a:solidFill>
            <a:srgbClr val="FFCC52"/>
          </a:solidFill>
          <a:ln w="14288" cap="flat">
            <a:solidFill>
              <a:srgbClr val="FFFFFF"/>
            </a:solidFill>
            <a:prstDash val="dash"/>
            <a:round/>
          </a:ln>
        </p:spPr>
        <p:txBody>
          <a:bodyPr vert="horz" lIns="95250" tIns="47625" rIns="95250" bIns="47625" rtlCol="0" anchor="ctr">
            <a:spAutoFit/>
          </a:bodyPr>
          <a:lstStyle/>
          <a:p>
            <a:pPr algn="ctr">
              <a:defRPr lang="en-US" sz="1400" dirty="0"/>
            </a:pPr>
            <a:r>
              <a:rPr lang="en-US" b="1" dirty="0" smtClean="0">
                <a:latin typeface="Times New Roman" pitchFamily="18" charset="0"/>
                <a:cs typeface="Times New Roman" pitchFamily="18" charset="0"/>
              </a:rPr>
              <a:t>BCV304</a:t>
            </a:r>
            <a:endParaRPr lang="en-US" b="1" dirty="0">
              <a:latin typeface="Times New Roman" pitchFamily="18" charset="0"/>
              <a:cs typeface="Times New Roman" pitchFamily="18" charset="0"/>
            </a:endParaRPr>
          </a:p>
        </p:txBody>
      </p:sp>
      <p:sp>
        <p:nvSpPr>
          <p:cNvPr id="4" name="TextBox 3">
            <a:extLst>
              <a:ext uri="{397EF7C8-D5E8-4BE9-B2B0-9B0AE9EFFFC8}">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BFB5AB8C-E3A1-4673-8496-F4FC48D6B5FE}"/>
              </a:ext>
            </a:extLst>
          </p:cNvPr>
          <p:cNvSpPr txBox="1"/>
          <p:nvPr/>
        </p:nvSpPr>
        <p:spPr>
          <a:xfrm>
            <a:off x="342901" y="1433753"/>
            <a:ext cx="21812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latin typeface="Times New Roman" pitchFamily="18" charset="0"/>
                <a:cs typeface="Times New Roman" pitchFamily="18" charset="0"/>
              </a:rPr>
              <a:t>Course</a:t>
            </a:r>
            <a:r>
              <a:rPr lang="en-US" dirty="0">
                <a:solidFill>
                  <a:schemeClr val="bg1"/>
                </a:solidFill>
              </a:rPr>
              <a:t> </a:t>
            </a:r>
            <a:r>
              <a:rPr lang="en-US" dirty="0">
                <a:solidFill>
                  <a:schemeClr val="bg1"/>
                </a:solidFill>
                <a:latin typeface="Times New Roman" pitchFamily="18" charset="0"/>
                <a:cs typeface="Times New Roman" pitchFamily="18" charset="0"/>
              </a:rPr>
              <a:t>Name</a:t>
            </a:r>
          </a:p>
        </p:txBody>
      </p:sp>
      <p:sp>
        <p:nvSpPr>
          <p:cNvPr id="5" name="TextBox 4">
            <a:extLst>
              <a:ext uri="{8D381170-94AC-4836-962F-7C8D1C682F64}">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D367357C-720C-479D-AB68-8A84E2A633C9}"/>
              </a:ext>
            </a:extLst>
          </p:cNvPr>
          <p:cNvSpPr txBox="1"/>
          <p:nvPr/>
        </p:nvSpPr>
        <p:spPr>
          <a:xfrm>
            <a:off x="357158" y="2143116"/>
            <a:ext cx="21812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latin typeface="Times New Roman" pitchFamily="18" charset="0"/>
                <a:cs typeface="Times New Roman" pitchFamily="18" charset="0"/>
              </a:rPr>
              <a:t>Course</a:t>
            </a:r>
            <a:r>
              <a:rPr lang="en-US" dirty="0">
                <a:solidFill>
                  <a:schemeClr val="bg1"/>
                </a:solidFill>
              </a:rPr>
              <a:t> Code</a:t>
            </a:r>
          </a:p>
        </p:txBody>
      </p:sp>
      <p:sp>
        <p:nvSpPr>
          <p:cNvPr id="6" name="TextBox 5">
            <a:extLst>
              <a:ext uri="{7DA946AF-107E-4242-AD04-CA90F989D11A}">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4BEFA68E-510F-4EAB-BBAB-8AA019F5E2AB}"/>
              </a:ext>
            </a:extLst>
          </p:cNvPr>
          <p:cNvSpPr txBox="1"/>
          <p:nvPr/>
        </p:nvSpPr>
        <p:spPr>
          <a:xfrm>
            <a:off x="357158" y="3714752"/>
            <a:ext cx="21812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latin typeface="Times New Roman" pitchFamily="18" charset="0"/>
                <a:cs typeface="Times New Roman" pitchFamily="18" charset="0"/>
              </a:rPr>
              <a:t>Contact</a:t>
            </a:r>
            <a:r>
              <a:rPr lang="en-US" dirty="0">
                <a:solidFill>
                  <a:schemeClr val="bg1"/>
                </a:solidFill>
              </a:rPr>
              <a:t> Hours</a:t>
            </a:r>
          </a:p>
        </p:txBody>
      </p:sp>
      <p:sp>
        <p:nvSpPr>
          <p:cNvPr id="7" name="TextBox 6">
            <a:extLst>
              <a:ext uri="{A72540CD-CEEC-47B9-987E-32755832CBC9}">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65BEB59B-CDAB-426D-8499-AFBBEAD9E117}"/>
              </a:ext>
            </a:extLst>
          </p:cNvPr>
          <p:cNvSpPr txBox="1"/>
          <p:nvPr>
            <p:custDataLst>
              <p:tags r:id="rId3"/>
            </p:custDataLst>
          </p:nvPr>
        </p:nvSpPr>
        <p:spPr>
          <a:xfrm>
            <a:off x="3714744" y="3643314"/>
            <a:ext cx="2160689" cy="472779"/>
          </a:xfrm>
          <a:solidFill>
            <a:srgbClr val="FFCC52"/>
          </a:solidFill>
          <a:ln w="14288" cap="flat">
            <a:solidFill>
              <a:srgbClr val="FFFFFF"/>
            </a:solidFill>
            <a:prstDash val="dash"/>
            <a:round/>
          </a:ln>
        </p:spPr>
        <p:txBody>
          <a:bodyPr vert="horz" lIns="95250" tIns="47625" rIns="95250" bIns="47625" rtlCol="0" anchor="ctr">
            <a:spAutoFit/>
          </a:bodyPr>
          <a:lstStyle/>
          <a:p>
            <a:pPr algn="ctr">
              <a:defRPr lang="en-US" sz="1400" dirty="0"/>
            </a:pPr>
            <a:r>
              <a:rPr lang="en-US" sz="1400" b="1" dirty="0" smtClean="0">
                <a:latin typeface="Times New Roman" pitchFamily="18" charset="0"/>
                <a:cs typeface="Times New Roman" pitchFamily="18" charset="0"/>
              </a:rPr>
              <a:t>40 </a:t>
            </a:r>
            <a:endParaRPr lang="en-US" sz="1400" b="1" dirty="0">
              <a:latin typeface="Times New Roman" pitchFamily="18" charset="0"/>
              <a:cs typeface="Times New Roman" pitchFamily="18" charset="0"/>
            </a:endParaRPr>
          </a:p>
        </p:txBody>
      </p:sp>
      <p:sp>
        <p:nvSpPr>
          <p:cNvPr id="8" name="TextBox 7">
            <a:extLst>
              <a:ext uri="{504A2721-133C-4982-866D-ACFDD9DF0079}">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A4B85BF4-4B65-4329-B599-4EA7BD2641B2}"/>
              </a:ext>
            </a:extLst>
          </p:cNvPr>
          <p:cNvSpPr txBox="1"/>
          <p:nvPr/>
        </p:nvSpPr>
        <p:spPr>
          <a:xfrm>
            <a:off x="357158" y="4500570"/>
            <a:ext cx="21812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rPr>
              <a:t>CIE </a:t>
            </a:r>
            <a:r>
              <a:rPr lang="en-US" dirty="0">
                <a:solidFill>
                  <a:schemeClr val="bg1"/>
                </a:solidFill>
                <a:latin typeface="Times New Roman" pitchFamily="18" charset="0"/>
                <a:cs typeface="Times New Roman" pitchFamily="18" charset="0"/>
              </a:rPr>
              <a:t>Marks</a:t>
            </a:r>
          </a:p>
        </p:txBody>
      </p:sp>
      <p:sp>
        <p:nvSpPr>
          <p:cNvPr id="9" name="TextBox 8">
            <a:extLst>
              <a:ext uri="{1DD2F98B-9F28-4053-8E29-DA861BD95E83}">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B05AB87F-94F6-488B-9F95-60146842212F}"/>
              </a:ext>
            </a:extLst>
          </p:cNvPr>
          <p:cNvSpPr txBox="1"/>
          <p:nvPr>
            <p:custDataLst>
              <p:tags r:id="rId4"/>
            </p:custDataLst>
          </p:nvPr>
        </p:nvSpPr>
        <p:spPr>
          <a:xfrm>
            <a:off x="3714744" y="4357694"/>
            <a:ext cx="2160689" cy="472779"/>
          </a:xfrm>
          <a:solidFill>
            <a:srgbClr val="FFCC52"/>
          </a:solidFill>
          <a:ln w="14288" cap="flat">
            <a:solidFill>
              <a:srgbClr val="FFFFFF"/>
            </a:solidFill>
            <a:prstDash val="dash"/>
            <a:round/>
          </a:ln>
        </p:spPr>
        <p:txBody>
          <a:bodyPr vert="horz" lIns="95250" tIns="47625" rIns="95250" bIns="47625" rtlCol="0" anchor="ctr">
            <a:spAutoFit/>
          </a:bodyPr>
          <a:lstStyle/>
          <a:p>
            <a:pPr algn="ctr">
              <a:defRPr lang="en-US" sz="1400" dirty="0"/>
            </a:pPr>
            <a:r>
              <a:rPr lang="en-US" sz="1400" b="1" dirty="0" smtClean="0">
                <a:latin typeface="Times New Roman" pitchFamily="18" charset="0"/>
                <a:cs typeface="Times New Roman" pitchFamily="18" charset="0"/>
              </a:rPr>
              <a:t>50 (25+25) </a:t>
            </a:r>
            <a:endParaRPr lang="en-US" sz="1400" b="1" dirty="0">
              <a:latin typeface="Times New Roman" pitchFamily="18" charset="0"/>
              <a:cs typeface="Times New Roman" pitchFamily="18" charset="0"/>
            </a:endParaRPr>
          </a:p>
        </p:txBody>
      </p:sp>
      <p:sp>
        <p:nvSpPr>
          <p:cNvPr id="10" name="TextBox 9">
            <a:extLst>
              <a:ext uri="{7C9D5341-23AB-4FAD-A9F7-CF36AE81A84F}">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EA29A11F-BE9F-4135-AF5A-FD1C0028066F}"/>
              </a:ext>
            </a:extLst>
          </p:cNvPr>
          <p:cNvSpPr txBox="1"/>
          <p:nvPr/>
        </p:nvSpPr>
        <p:spPr>
          <a:xfrm>
            <a:off x="342901" y="5143500"/>
            <a:ext cx="21812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rPr>
              <a:t>SEE </a:t>
            </a:r>
            <a:r>
              <a:rPr lang="en-US" dirty="0">
                <a:solidFill>
                  <a:schemeClr val="bg1"/>
                </a:solidFill>
                <a:latin typeface="Times New Roman" pitchFamily="18" charset="0"/>
                <a:cs typeface="Times New Roman" pitchFamily="18" charset="0"/>
              </a:rPr>
              <a:t>Marks</a:t>
            </a:r>
          </a:p>
        </p:txBody>
      </p:sp>
      <p:sp>
        <p:nvSpPr>
          <p:cNvPr id="11" name="TextBox 10">
            <a:extLst>
              <a:ext uri="{0975F4E0-54BF-4AAC-8C15-D7583B4614D7}">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3E21E7CA-528D-4403-A013-946D71FF5936}"/>
              </a:ext>
            </a:extLst>
          </p:cNvPr>
          <p:cNvSpPr txBox="1"/>
          <p:nvPr>
            <p:custDataLst>
              <p:tags r:id="rId5"/>
            </p:custDataLst>
          </p:nvPr>
        </p:nvSpPr>
        <p:spPr>
          <a:xfrm>
            <a:off x="3735801" y="5130800"/>
            <a:ext cx="2160689" cy="472779"/>
          </a:xfrm>
          <a:solidFill>
            <a:srgbClr val="FFCC52"/>
          </a:solidFill>
          <a:ln w="14288" cap="flat">
            <a:solidFill>
              <a:srgbClr val="FFFFFF"/>
            </a:solidFill>
            <a:prstDash val="dash"/>
            <a:round/>
          </a:ln>
        </p:spPr>
        <p:txBody>
          <a:bodyPr vert="horz" lIns="95250" tIns="47625" rIns="95250" bIns="47625" rtlCol="0" anchor="ctr">
            <a:spAutoFit/>
          </a:bodyPr>
          <a:lstStyle/>
          <a:p>
            <a:pPr algn="ctr">
              <a:defRPr lang="en-US" sz="1400" dirty="0"/>
            </a:pPr>
            <a:r>
              <a:rPr b="1">
                <a:latin typeface="Times New Roman" pitchFamily="18" charset="0"/>
                <a:cs typeface="Times New Roman" pitchFamily="18" charset="0"/>
              </a:rPr>
              <a:t>5</a:t>
            </a:r>
            <a:r>
              <a:rPr lang="en-US" sz="1400" b="1" dirty="0" smtClean="0">
                <a:latin typeface="Times New Roman" pitchFamily="18" charset="0"/>
                <a:cs typeface="Times New Roman" pitchFamily="18" charset="0"/>
              </a:rPr>
              <a:t>0 </a:t>
            </a:r>
            <a:endParaRPr lang="en-US" sz="1400" b="1" dirty="0">
              <a:latin typeface="Times New Roman" pitchFamily="18" charset="0"/>
              <a:cs typeface="Times New Roman" pitchFamily="18" charset="0"/>
            </a:endParaRPr>
          </a:p>
        </p:txBody>
      </p:sp>
      <p:sp>
        <p:nvSpPr>
          <p:cNvPr id="13" name="TextBox 12">
            <a:extLst>
              <a:ext uri="{45E72771-5552-4C1E-9DC4-0AA325A745AB}">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4C3EAC86-70ED-46FE-AA28-72B9CAF4AF68}"/>
              </a:ext>
            </a:extLst>
          </p:cNvPr>
          <p:cNvSpPr txBox="1"/>
          <p:nvPr>
            <p:custDataLst>
              <p:tags r:id="rId6"/>
            </p:custDataLst>
          </p:nvPr>
        </p:nvSpPr>
        <p:spPr>
          <a:xfrm>
            <a:off x="6429388" y="4500570"/>
            <a:ext cx="2235041" cy="1454517"/>
          </a:xfrm>
          <a:solidFill>
            <a:srgbClr val="0070C0"/>
          </a:solidFill>
          <a:ln w="14288" cap="flat">
            <a:solidFill>
              <a:srgbClr val="FFFFFF"/>
            </a:solidFill>
            <a:prstDash val="dash"/>
            <a:round/>
          </a:ln>
        </p:spPr>
        <p:txBody>
          <a:bodyPr vert="horz" lIns="95250" tIns="47625" rIns="95250" bIns="47625" rtlCol="0" anchor="ctr">
            <a:spAutoFit/>
          </a:bodyPr>
          <a:lstStyle/>
          <a:p>
            <a:pPr algn="ctr">
              <a:lnSpc>
                <a:spcPct val="150000"/>
              </a:lnSpc>
              <a:defRPr lang="en-US" sz="1400" dirty="0"/>
            </a:pPr>
            <a:r>
              <a:rPr lang="en-US" b="1" dirty="0" err="1" smtClean="0">
                <a:ln w="18000">
                  <a:solidFill>
                    <a:schemeClr val="accent2">
                      <a:satMod val="140000"/>
                    </a:schemeClr>
                  </a:solidFill>
                  <a:prstDash val="solid"/>
                  <a:miter lim="800000"/>
                </a:ln>
                <a:solidFill>
                  <a:srgbClr val="0070C0"/>
                </a:solidFill>
                <a:effectLst>
                  <a:outerShdw blurRad="25500" dist="23000" dir="7020000" algn="tl">
                    <a:srgbClr val="000000">
                      <a:alpha val="50000"/>
                    </a:srgbClr>
                  </a:outerShdw>
                </a:effectLst>
                <a:latin typeface="+mj-lt"/>
              </a:rPr>
              <a:t>Mrs</a:t>
            </a:r>
            <a:r>
              <a:rPr lang="en-US" b="1" dirty="0" smtClean="0">
                <a:ln w="18000">
                  <a:solidFill>
                    <a:schemeClr val="accent2">
                      <a:satMod val="140000"/>
                    </a:schemeClr>
                  </a:solidFill>
                  <a:prstDash val="solid"/>
                  <a:miter lim="800000"/>
                </a:ln>
                <a:solidFill>
                  <a:srgbClr val="0070C0"/>
                </a:solidFill>
                <a:effectLst>
                  <a:outerShdw blurRad="25500" dist="23000" dir="7020000" algn="tl">
                    <a:srgbClr val="000000">
                      <a:alpha val="50000"/>
                    </a:srgbClr>
                  </a:outerShdw>
                </a:effectLst>
                <a:latin typeface="+mj-lt"/>
              </a:rPr>
              <a:t>  AKHILA C G</a:t>
            </a:r>
          </a:p>
          <a:p>
            <a:pPr algn="ctr">
              <a:lnSpc>
                <a:spcPct val="150000"/>
              </a:lnSpc>
              <a:defRPr lang="en-US" sz="1400" dirty="0"/>
            </a:pPr>
            <a:r>
              <a:rPr lang="en-US" dirty="0" smtClean="0">
                <a:solidFill>
                  <a:srgbClr val="C00000"/>
                </a:solidFill>
              </a:rPr>
              <a:t>Assistant </a:t>
            </a:r>
            <a:r>
              <a:rPr lang="en-US" dirty="0">
                <a:solidFill>
                  <a:srgbClr val="C00000"/>
                </a:solidFill>
              </a:rPr>
              <a:t>Professor</a:t>
            </a:r>
          </a:p>
          <a:p>
            <a:pPr algn="ctr">
              <a:lnSpc>
                <a:spcPct val="150000"/>
              </a:lnSpc>
              <a:defRPr lang="en-US" sz="1400" dirty="0"/>
            </a:pPr>
            <a:r>
              <a:rPr lang="en-US" dirty="0">
                <a:solidFill>
                  <a:srgbClr val="C00000"/>
                </a:solidFill>
              </a:rPr>
              <a:t>Dept of </a:t>
            </a:r>
            <a:r>
              <a:rPr lang="en-US" b="1" dirty="0" smtClean="0">
                <a:solidFill>
                  <a:srgbClr val="C00000"/>
                </a:solidFill>
              </a:rPr>
              <a:t>CIVIL</a:t>
            </a:r>
            <a:r>
              <a:rPr lang="en-US" dirty="0" smtClean="0">
                <a:solidFill>
                  <a:srgbClr val="C00000"/>
                </a:solidFill>
              </a:rPr>
              <a:t> Engineering</a:t>
            </a:r>
            <a:endParaRPr lang="en-US" dirty="0">
              <a:solidFill>
                <a:srgbClr val="C00000"/>
              </a:solidFill>
            </a:endParaRPr>
          </a:p>
          <a:p>
            <a:pPr algn="ctr">
              <a:lnSpc>
                <a:spcPct val="150000"/>
              </a:lnSpc>
              <a:defRPr lang="en-US" sz="1400" dirty="0"/>
            </a:pPr>
            <a:r>
              <a:rPr lang="en-US" b="1" dirty="0" err="1">
                <a:solidFill>
                  <a:srgbClr val="C00000"/>
                </a:solidFill>
              </a:rPr>
              <a:t>ATMECE</a:t>
            </a:r>
            <a:r>
              <a:rPr lang="en-US" dirty="0">
                <a:solidFill>
                  <a:srgbClr val="C00000"/>
                </a:solidFill>
              </a:rPr>
              <a:t>, </a:t>
            </a:r>
            <a:r>
              <a:rPr lang="en-US" dirty="0" err="1">
                <a:solidFill>
                  <a:srgbClr val="C00000"/>
                </a:solidFill>
              </a:rPr>
              <a:t>Mysuru</a:t>
            </a:r>
          </a:p>
        </p:txBody>
      </p:sp>
      <p:sp>
        <p:nvSpPr>
          <p:cNvPr id="15" name="Slide Number Placeholder 14"/>
          <p:cNvSpPr>
            <a:spLocks noGrp="1"/>
          </p:cNvSpPr>
          <p:nvPr>
            <p:ph type="sldNum" sz="quarter" idx="12"/>
          </p:nvPr>
        </p:nvSpPr>
        <p:spPr/>
        <p:txBody>
          <a:bodyPr/>
          <a:lstStyle/>
          <a:p>
            <a:fld id="{208A4197-6501-4F07-95BE-3B6D4F9505A5}" type="slidenum">
              <a:rPr lang="en-IN" smtClean="0"/>
              <a:pPr/>
              <a:t>1</a:t>
            </a:fld>
            <a:endParaRPr lang="en-IN"/>
          </a:p>
        </p:txBody>
      </p:sp>
      <p:sp>
        <p:nvSpPr>
          <p:cNvPr id="16" name="TextBox 15">
            <a:extLst>
              <a:ext uri="{8D381170-94AC-4836-962F-7C8D1C682F64}">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D367357C-720C-479D-AB68-8A84E2A633C9}"/>
              </a:ext>
            </a:extLst>
          </p:cNvPr>
          <p:cNvSpPr txBox="1"/>
          <p:nvPr/>
        </p:nvSpPr>
        <p:spPr>
          <a:xfrm>
            <a:off x="357158" y="3000372"/>
            <a:ext cx="21812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smtClean="0">
                <a:solidFill>
                  <a:schemeClr val="bg1"/>
                </a:solidFill>
                <a:latin typeface="Times New Roman" pitchFamily="18" charset="0"/>
                <a:cs typeface="Times New Roman" pitchFamily="18" charset="0"/>
              </a:rPr>
              <a:t>Credits</a:t>
            </a:r>
            <a:endParaRPr lang="en-US" dirty="0">
              <a:solidFill>
                <a:schemeClr val="bg1"/>
              </a:solidFill>
            </a:endParaRPr>
          </a:p>
        </p:txBody>
      </p:sp>
      <p:sp>
        <p:nvSpPr>
          <p:cNvPr id="17" name="TextBox 16"/>
          <p:cNvSpPr txBox="1"/>
          <p:nvPr/>
        </p:nvSpPr>
        <p:spPr>
          <a:xfrm>
            <a:off x="4143372" y="2928934"/>
            <a:ext cx="1571636"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3</a:t>
            </a:r>
            <a:endParaRPr lang="en-IN" b="1" dirty="0">
              <a:latin typeface="Times New Roman" pitchFamily="18" charset="0"/>
              <a:cs typeface="Times New Roman" pitchFamily="18" charset="0"/>
            </a:endParaRPr>
          </a:p>
        </p:txBody>
      </p:sp>
      <p:sp>
        <p:nvSpPr>
          <p:cNvPr id="19" name="Date Placeholder 18"/>
          <p:cNvSpPr>
            <a:spLocks noGrp="1"/>
          </p:cNvSpPr>
          <p:nvPr>
            <p:ph type="dt" sz="half" idx="10"/>
          </p:nvPr>
        </p:nvSpPr>
        <p:spPr/>
        <p:txBody>
          <a:bodyPr/>
          <a:lstStyle/>
          <a:p>
            <a:fld id="{BECCE05F-2A99-4847-BCA4-F6C7ADB9ABCB}" type="datetime3">
              <a:rPr lang="en-US" smtClean="0"/>
              <a:pPr/>
              <a:t>11 December 2023</a:t>
            </a:fld>
            <a:endParaRPr lang="en-IN"/>
          </a:p>
        </p:txBody>
      </p:sp>
      <p:sp>
        <p:nvSpPr>
          <p:cNvPr id="20" name="Footer Placeholder 19"/>
          <p:cNvSpPr>
            <a:spLocks noGrp="1"/>
          </p:cNvSpPr>
          <p:nvPr>
            <p:ph type="ftr" sz="quarter" idx="11"/>
          </p:nvPr>
        </p:nvSpPr>
        <p:spPr/>
        <p:txBody>
          <a:bodyPr/>
          <a:lstStyle/>
          <a:p>
            <a:r>
              <a:rPr lang="en-IN" smtClean="0"/>
              <a:t>Department of CIVIL Engineering</a:t>
            </a:r>
            <a:endParaRPr lang="en-IN"/>
          </a:p>
        </p:txBody>
      </p:sp>
    </p:spTree>
    <p:extLst>
      <p:ext uri="{B2A11358-02DE-401F-B26C-1746D581A16E}">
        <p14:creationId xmlns:p14="http://schemas.microsoft.com/office/powerpoint/2010/main" xmlns:vt="http://schemas.openxmlformats.org/officeDocument/2006/docPropsVTypes" xmlns:ns1="http://schemas.openxmlformats.org/officeDocument/2006/extended-properties" xmlns:cs="http://schemas.microsoft.com/office/drawing/2012/chartStyle" xmlns:c="http://schemas.openxmlformats.org/drawingml/2006/chart" xmlns="" val="163448382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p:cTn id="7" dur="1000">
                                          <p:stCondLst>
                                            <p:cond delay="0"/>
                                          </p:stCondLst>
                                        </p:cTn>
                                        <p:tgtEl>
                                          <p:spTgt spid="2"/>
                                        </p:tgtEl>
                                        <p:attrNameLst>
                                          <p:attrName>ppt_w</p:attrName>
                                        </p:attrNameLst>
                                      </p:cBhvr>
                                      <p:tavLst>
                                        <p:tav tm="0">
                                          <p:val>
                                            <p:strVal val="#ppt_w*0.70"/>
                                          </p:val>
                                        </p:tav>
                                        <p:tav tm="100000">
                                          <p:val>
                                            <p:strVal val="#ppt_w"/>
                                          </p:val>
                                        </p:tav>
                                      </p:tavLst>
                                    </p:anim>
                                    <p:anim calcmode="lin" valueType="num">
                                      <p:cBhvr>
                                        <p:cTn id="8" dur="1000">
                                          <p:stCondLst>
                                            <p:cond delay="0"/>
                                          </p:stCondLst>
                                        </p:cTn>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000" fill="hold">
                                          <p:stCondLst>
                                            <p:cond delay="0"/>
                                          </p:stCondLst>
                                        </p:cTn>
                                        <p:tgtEl>
                                          <p:spTgt spid="3"/>
                                        </p:tgtEl>
                                        <p:attrNameLst>
                                          <p:attrName>style.visibility</p:attrName>
                                        </p:attrNameLst>
                                      </p:cBhvr>
                                      <p:to>
                                        <p:strVal val="visible"/>
                                      </p:to>
                                    </p:set>
                                    <p:anim calcmode="lin" valueType="num">
                                      <p:cBhvr>
                                        <p:cTn id="14" dur="1000">
                                          <p:stCondLst>
                                            <p:cond delay="0"/>
                                          </p:stCondLst>
                                        </p:cTn>
                                        <p:tgtEl>
                                          <p:spTgt spid="3"/>
                                        </p:tgtEl>
                                        <p:attrNameLst>
                                          <p:attrName>ppt_w</p:attrName>
                                        </p:attrNameLst>
                                      </p:cBhvr>
                                      <p:tavLst>
                                        <p:tav tm="0">
                                          <p:val>
                                            <p:strVal val="#ppt_w*0.70"/>
                                          </p:val>
                                        </p:tav>
                                        <p:tav tm="100000">
                                          <p:val>
                                            <p:strVal val="#ppt_w"/>
                                          </p:val>
                                        </p:tav>
                                      </p:tavLst>
                                    </p:anim>
                                    <p:anim calcmode="lin" valueType="num">
                                      <p:cBhvr>
                                        <p:cTn id="15" dur="1000">
                                          <p:stCondLst>
                                            <p:cond delay="0"/>
                                          </p:stCondLst>
                                        </p:cTn>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linds(horizontal)">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000" fill="hold">
                                          <p:stCondLst>
                                            <p:cond delay="0"/>
                                          </p:stCondLst>
                                        </p:cTn>
                                        <p:tgtEl>
                                          <p:spTgt spid="7"/>
                                        </p:tgtEl>
                                        <p:attrNameLst>
                                          <p:attrName>style.visibility</p:attrName>
                                        </p:attrNameLst>
                                      </p:cBhvr>
                                      <p:to>
                                        <p:strVal val="visible"/>
                                      </p:to>
                                    </p:set>
                                    <p:anim calcmode="lin" valueType="num">
                                      <p:cBhvr>
                                        <p:cTn id="26" dur="1000">
                                          <p:stCondLst>
                                            <p:cond delay="0"/>
                                          </p:stCondLst>
                                        </p:cTn>
                                        <p:tgtEl>
                                          <p:spTgt spid="7"/>
                                        </p:tgtEl>
                                        <p:attrNameLst>
                                          <p:attrName>ppt_w</p:attrName>
                                        </p:attrNameLst>
                                      </p:cBhvr>
                                      <p:tavLst>
                                        <p:tav tm="0">
                                          <p:val>
                                            <p:strVal val="#ppt_w*0.70"/>
                                          </p:val>
                                        </p:tav>
                                        <p:tav tm="100000">
                                          <p:val>
                                            <p:strVal val="#ppt_w"/>
                                          </p:val>
                                        </p:tav>
                                      </p:tavLst>
                                    </p:anim>
                                    <p:anim calcmode="lin" valueType="num">
                                      <p:cBhvr>
                                        <p:cTn id="27" dur="1000">
                                          <p:stCondLst>
                                            <p:cond delay="0"/>
                                          </p:stCondLst>
                                        </p:cTn>
                                        <p:tgtEl>
                                          <p:spTgt spid="7"/>
                                        </p:tgtEl>
                                        <p:attrNameLst>
                                          <p:attrName>ppt_h</p:attrName>
                                        </p:attrNameLst>
                                      </p:cBhvr>
                                      <p:tavLst>
                                        <p:tav tm="0">
                                          <p:val>
                                            <p:strVal val="#ppt_h"/>
                                          </p:val>
                                        </p:tav>
                                        <p:tav tm="100000">
                                          <p:val>
                                            <p:strVal val="#ppt_h"/>
                                          </p:val>
                                        </p:tav>
                                      </p:tavLst>
                                    </p:anim>
                                    <p:animEffect transition="in" filter="fade">
                                      <p:cBhvr>
                                        <p:cTn id="28" dur="10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000" fill="hold">
                                          <p:stCondLst>
                                            <p:cond delay="0"/>
                                          </p:stCondLst>
                                        </p:cTn>
                                        <p:tgtEl>
                                          <p:spTgt spid="9"/>
                                        </p:tgtEl>
                                        <p:attrNameLst>
                                          <p:attrName>style.visibility</p:attrName>
                                        </p:attrNameLst>
                                      </p:cBhvr>
                                      <p:to>
                                        <p:strVal val="visible"/>
                                      </p:to>
                                    </p:set>
                                    <p:anim calcmode="lin" valueType="num">
                                      <p:cBhvr>
                                        <p:cTn id="33" dur="1000">
                                          <p:stCondLst>
                                            <p:cond delay="0"/>
                                          </p:stCondLst>
                                        </p:cTn>
                                        <p:tgtEl>
                                          <p:spTgt spid="9"/>
                                        </p:tgtEl>
                                        <p:attrNameLst>
                                          <p:attrName>ppt_w</p:attrName>
                                        </p:attrNameLst>
                                      </p:cBhvr>
                                      <p:tavLst>
                                        <p:tav tm="0">
                                          <p:val>
                                            <p:strVal val="#ppt_w*0.70"/>
                                          </p:val>
                                        </p:tav>
                                        <p:tav tm="100000">
                                          <p:val>
                                            <p:strVal val="#ppt_w"/>
                                          </p:val>
                                        </p:tav>
                                      </p:tavLst>
                                    </p:anim>
                                    <p:anim calcmode="lin" valueType="num">
                                      <p:cBhvr>
                                        <p:cTn id="34" dur="1000">
                                          <p:stCondLst>
                                            <p:cond delay="0"/>
                                          </p:stCondLst>
                                        </p:cTn>
                                        <p:tgtEl>
                                          <p:spTgt spid="9"/>
                                        </p:tgtEl>
                                        <p:attrNameLst>
                                          <p:attrName>ppt_h</p:attrName>
                                        </p:attrNameLst>
                                      </p:cBhvr>
                                      <p:tavLst>
                                        <p:tav tm="0">
                                          <p:val>
                                            <p:strVal val="#ppt_h"/>
                                          </p:val>
                                        </p:tav>
                                        <p:tav tm="100000">
                                          <p:val>
                                            <p:strVal val="#ppt_h"/>
                                          </p:val>
                                        </p:tav>
                                      </p:tavLst>
                                    </p:anim>
                                    <p:animEffect transition="in" filter="fade">
                                      <p:cBhvr>
                                        <p:cTn id="35" dur="10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000" fill="hold">
                                          <p:stCondLst>
                                            <p:cond delay="0"/>
                                          </p:stCondLst>
                                        </p:cTn>
                                        <p:tgtEl>
                                          <p:spTgt spid="11"/>
                                        </p:tgtEl>
                                        <p:attrNameLst>
                                          <p:attrName>style.visibility</p:attrName>
                                        </p:attrNameLst>
                                      </p:cBhvr>
                                      <p:to>
                                        <p:strVal val="visible"/>
                                      </p:to>
                                    </p:set>
                                    <p:anim calcmode="lin" valueType="num">
                                      <p:cBhvr>
                                        <p:cTn id="40" dur="1000">
                                          <p:stCondLst>
                                            <p:cond delay="0"/>
                                          </p:stCondLst>
                                        </p:cTn>
                                        <p:tgtEl>
                                          <p:spTgt spid="11"/>
                                        </p:tgtEl>
                                        <p:attrNameLst>
                                          <p:attrName>ppt_w</p:attrName>
                                        </p:attrNameLst>
                                      </p:cBhvr>
                                      <p:tavLst>
                                        <p:tav tm="0">
                                          <p:val>
                                            <p:strVal val="#ppt_w*0.70"/>
                                          </p:val>
                                        </p:tav>
                                        <p:tav tm="100000">
                                          <p:val>
                                            <p:strVal val="#ppt_w"/>
                                          </p:val>
                                        </p:tav>
                                      </p:tavLst>
                                    </p:anim>
                                    <p:anim calcmode="lin" valueType="num">
                                      <p:cBhvr>
                                        <p:cTn id="41" dur="1000">
                                          <p:stCondLst>
                                            <p:cond delay="0"/>
                                          </p:stCondLst>
                                        </p:cTn>
                                        <p:tgtEl>
                                          <p:spTgt spid="11"/>
                                        </p:tgtEl>
                                        <p:attrNameLst>
                                          <p:attrName>ppt_h</p:attrName>
                                        </p:attrNameLst>
                                      </p:cBhvr>
                                      <p:tavLst>
                                        <p:tav tm="0">
                                          <p:val>
                                            <p:strVal val="#ppt_h"/>
                                          </p:val>
                                        </p:tav>
                                        <p:tav tm="100000">
                                          <p:val>
                                            <p:strVal val="#ppt_h"/>
                                          </p:val>
                                        </p:tav>
                                      </p:tavLst>
                                    </p:anim>
                                    <p:animEffect transition="in" filter="fade">
                                      <p:cBhvr>
                                        <p:cTn id="4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9" grpId="0" animBg="1"/>
      <p:bldP spid="11"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642918"/>
            <a:ext cx="8229600" cy="990600"/>
          </a:xfrm>
        </p:spPr>
        <p:txBody>
          <a:bodyPr/>
          <a:lstStyle/>
          <a:p>
            <a:r>
              <a:rPr lang="en-GB" b="1" dirty="0" smtClean="0">
                <a:solidFill>
                  <a:srgbClr val="FF0000"/>
                </a:solidFill>
                <a:latin typeface="Times New Roman" pitchFamily="18" charset="0"/>
                <a:cs typeface="Times New Roman" pitchFamily="18" charset="0"/>
              </a:rPr>
              <a:t>CONTENTS</a:t>
            </a:r>
            <a:endParaRPr lang="en-GB"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28596" y="1500174"/>
            <a:ext cx="8229600" cy="4937760"/>
          </a:xfrm>
        </p:spPr>
        <p:txBody>
          <a:bodyPr>
            <a:normAutofit/>
          </a:bodyPr>
          <a:lstStyle/>
          <a:p>
            <a:r>
              <a:rPr lang="en-GB" sz="2400" dirty="0" smtClean="0">
                <a:latin typeface="Times New Roman" pitchFamily="18" charset="0"/>
                <a:cs typeface="Times New Roman" pitchFamily="18" charset="0"/>
              </a:rPr>
              <a:t>Need for protected water supply</a:t>
            </a:r>
          </a:p>
          <a:p>
            <a:r>
              <a:rPr lang="en-GB" sz="2400" dirty="0" smtClean="0">
                <a:latin typeface="Times New Roman" pitchFamily="18" charset="0"/>
                <a:cs typeface="Times New Roman" pitchFamily="18" charset="0"/>
              </a:rPr>
              <a:t>Demand of water / water demand</a:t>
            </a:r>
          </a:p>
          <a:p>
            <a:r>
              <a:rPr lang="en-GB" sz="2400" dirty="0" smtClean="0">
                <a:latin typeface="Times New Roman" pitchFamily="18" charset="0"/>
                <a:cs typeface="Times New Roman" pitchFamily="18" charset="0"/>
              </a:rPr>
              <a:t>Types of water demand</a:t>
            </a:r>
          </a:p>
          <a:p>
            <a:r>
              <a:rPr lang="en-GB" sz="2400" dirty="0" smtClean="0">
                <a:latin typeface="Times New Roman" pitchFamily="18" charset="0"/>
                <a:cs typeface="Times New Roman" pitchFamily="18" charset="0"/>
              </a:rPr>
              <a:t>Per capita demand</a:t>
            </a:r>
          </a:p>
          <a:p>
            <a:r>
              <a:rPr lang="en-GB" sz="2400" dirty="0" smtClean="0">
                <a:latin typeface="Times New Roman" pitchFamily="18" charset="0"/>
                <a:cs typeface="Times New Roman" pitchFamily="18" charset="0"/>
              </a:rPr>
              <a:t>Factors affecting per capita demand</a:t>
            </a:r>
          </a:p>
          <a:p>
            <a:r>
              <a:rPr lang="en-GB" sz="2400" dirty="0" smtClean="0">
                <a:latin typeface="Times New Roman" pitchFamily="18" charset="0"/>
                <a:cs typeface="Times New Roman" pitchFamily="18" charset="0"/>
              </a:rPr>
              <a:t>Variation in the demand of water</a:t>
            </a:r>
          </a:p>
          <a:p>
            <a:r>
              <a:rPr lang="en-GB" sz="2400" dirty="0" smtClean="0">
                <a:latin typeface="Times New Roman" pitchFamily="18" charset="0"/>
                <a:cs typeface="Times New Roman" pitchFamily="18" charset="0"/>
              </a:rPr>
              <a:t>Peak factor</a:t>
            </a:r>
          </a:p>
          <a:p>
            <a:r>
              <a:rPr lang="en-GB" sz="2400" dirty="0" smtClean="0">
                <a:latin typeface="Times New Roman" pitchFamily="18" charset="0"/>
                <a:cs typeface="Times New Roman" pitchFamily="18" charset="0"/>
              </a:rPr>
              <a:t>Design period</a:t>
            </a:r>
          </a:p>
          <a:p>
            <a:r>
              <a:rPr lang="en-GB" sz="2400" dirty="0" smtClean="0">
                <a:latin typeface="Times New Roman" pitchFamily="18" charset="0"/>
                <a:cs typeface="Times New Roman" pitchFamily="18" charset="0"/>
              </a:rPr>
              <a:t>Factors governing design period</a:t>
            </a:r>
          </a:p>
          <a:p>
            <a:r>
              <a:rPr lang="en-GB" sz="2400" dirty="0" smtClean="0">
                <a:latin typeface="Times New Roman" pitchFamily="18" charset="0"/>
                <a:cs typeface="Times New Roman" pitchFamily="18" charset="0"/>
              </a:rPr>
              <a:t>Different methods of population forecasting</a:t>
            </a:r>
          </a:p>
          <a:p>
            <a:r>
              <a:rPr lang="en-IN" sz="2400" dirty="0" err="1" smtClean="0">
                <a:latin typeface="Times New Roman" pitchFamily="18" charset="0"/>
                <a:cs typeface="Times New Roman" pitchFamily="18" charset="0"/>
              </a:rPr>
              <a:t>Physio</a:t>
            </a:r>
            <a:r>
              <a:rPr lang="en-IN" sz="2400" dirty="0" smtClean="0">
                <a:latin typeface="Times New Roman" pitchFamily="18" charset="0"/>
                <a:cs typeface="Times New Roman" pitchFamily="18" charset="0"/>
              </a:rPr>
              <a:t> chemical characteristics of water sampling.</a:t>
            </a:r>
            <a:endParaRPr lang="en-GB" sz="2400" dirty="0" smtClean="0">
              <a:latin typeface="Times New Roman" pitchFamily="18" charset="0"/>
              <a:cs typeface="Times New Roman" pitchFamily="18" charset="0"/>
            </a:endParaRPr>
          </a:p>
          <a:p>
            <a:endParaRPr lang="en-GB"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marL="274320" indent="-274320">
              <a:spcBef>
                <a:spcPts val="600"/>
              </a:spcBef>
              <a:buClr>
                <a:schemeClr val="accent1"/>
              </a:buClr>
              <a:buSzPct val="76000"/>
              <a:buFont typeface="Wingdings 3" panose="05040102010807070707"/>
              <a:buChar char=""/>
            </a:pPr>
            <a:fld id="{6045CD10-8627-4E2D-9EC3-CCCA7294AB3A}" type="slidenum">
              <a:rPr lang="en-GB" smtClean="0"/>
              <a:pPr marL="274320" indent="-274320">
                <a:spcBef>
                  <a:spcPts val="600"/>
                </a:spcBef>
                <a:buClr>
                  <a:schemeClr val="accent1"/>
                </a:buClr>
                <a:buSzPct val="76000"/>
                <a:buFont typeface="Wingdings 3" panose="05040102010807070707"/>
                <a:buChar char=""/>
              </a:pPr>
              <a:t>10</a:t>
            </a:fld>
            <a:endParaRPr lang="en-GB" sz="2400" dirty="0">
              <a:solidFill>
                <a:schemeClr val="tx1"/>
              </a:solidFill>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11</a:t>
            </a:fld>
            <a:endParaRPr lang="en-GB"/>
          </a:p>
        </p:txBody>
      </p:sp>
      <p:sp>
        <p:nvSpPr>
          <p:cNvPr id="4" name="Content Placeholder 3"/>
          <p:cNvSpPr>
            <a:spLocks noGrp="1"/>
          </p:cNvSpPr>
          <p:nvPr>
            <p:ph sz="quarter" idx="1"/>
          </p:nvPr>
        </p:nvSpPr>
        <p:spPr>
          <a:xfrm>
            <a:off x="428596" y="1142984"/>
            <a:ext cx="8501122" cy="5429288"/>
          </a:xfrm>
        </p:spPr>
        <p:txBody>
          <a:bodyPr>
            <a:normAutofit fontScale="92500" lnSpcReduction="10000"/>
          </a:bodyPr>
          <a:lstStyle/>
          <a:p>
            <a:pPr algn="just">
              <a:buNone/>
            </a:pPr>
            <a:r>
              <a:rPr lang="en-GB" b="1" dirty="0" smtClean="0">
                <a:solidFill>
                  <a:srgbClr val="FF0000"/>
                </a:solidFill>
                <a:latin typeface="Times New Roman" pitchFamily="18" charset="0"/>
                <a:cs typeface="Times New Roman" pitchFamily="18" charset="0"/>
              </a:rPr>
              <a:t>INTRODUCTION</a:t>
            </a:r>
            <a:endParaRPr lang="en-IN" dirty="0" smtClean="0"/>
          </a:p>
          <a:p>
            <a:pPr algn="just"/>
            <a:r>
              <a:rPr lang="en-IN" dirty="0" smtClean="0">
                <a:latin typeface="Times New Roman" pitchFamily="18" charset="0"/>
                <a:cs typeface="Times New Roman" pitchFamily="18" charset="0"/>
              </a:rPr>
              <a:t>Water is an indispensable constituent of everyday life. </a:t>
            </a:r>
          </a:p>
          <a:p>
            <a:pPr algn="just"/>
            <a:r>
              <a:rPr lang="en-IN" dirty="0" smtClean="0">
                <a:latin typeface="Times New Roman" pitchFamily="18" charset="0"/>
                <a:cs typeface="Times New Roman" pitchFamily="18" charset="0"/>
              </a:rPr>
              <a:t>Next to air, other important requirement for the existence of human life is water.</a:t>
            </a:r>
          </a:p>
          <a:p>
            <a:pPr algn="just"/>
            <a:r>
              <a:rPr lang="en-IN" dirty="0" smtClean="0">
                <a:latin typeface="Times New Roman" pitchFamily="18" charset="0"/>
                <a:cs typeface="Times New Roman" pitchFamily="18" charset="0"/>
              </a:rPr>
              <a:t>It is used directly or indirectly for every organism in large number of ways such as for domestic consumption, industries, urban endeavours, and agriculture. </a:t>
            </a:r>
          </a:p>
          <a:p>
            <a:pPr algn="just"/>
            <a:r>
              <a:rPr lang="en-IN" dirty="0" smtClean="0">
                <a:latin typeface="Times New Roman" pitchFamily="18" charset="0"/>
                <a:cs typeface="Times New Roman" pitchFamily="18" charset="0"/>
              </a:rPr>
              <a:t>The health and diversity of ecosystem depends on water.</a:t>
            </a:r>
          </a:p>
          <a:p>
            <a:pPr algn="just"/>
            <a:r>
              <a:rPr lang="en-IN" dirty="0" smtClean="0">
                <a:latin typeface="Times New Roman" pitchFamily="18" charset="0"/>
                <a:cs typeface="Times New Roman" pitchFamily="18" charset="0"/>
              </a:rPr>
              <a:t>The world’s total water resource constitutes about 97.2% of saline water which is found mainly in the oceans and fresh water of 2.8% which is found in surface water (2.2%) and groundwater (0.6%) resources. </a:t>
            </a:r>
          </a:p>
          <a:p>
            <a:pPr algn="just"/>
            <a:r>
              <a:rPr lang="en-IN" dirty="0" smtClean="0">
                <a:latin typeface="Times New Roman" pitchFamily="18" charset="0"/>
                <a:cs typeface="Times New Roman" pitchFamily="18" charset="0"/>
              </a:rPr>
              <a:t>With rapid growth in global population, there is a wider gap between the demand and supply for fresh water.</a:t>
            </a:r>
            <a:endParaRPr lang="en-IN"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12</a:t>
            </a:fld>
            <a:endParaRPr lang="en-GB"/>
          </a:p>
        </p:txBody>
      </p:sp>
      <p:sp>
        <p:nvSpPr>
          <p:cNvPr id="4" name="Content Placeholder 3"/>
          <p:cNvSpPr>
            <a:spLocks noGrp="1"/>
          </p:cNvSpPr>
          <p:nvPr>
            <p:ph sz="quarter" idx="1"/>
          </p:nvPr>
        </p:nvSpPr>
        <p:spPr/>
        <p:txBody>
          <a:bodyPr numCol="2">
            <a:normAutofit lnSpcReduction="10000"/>
          </a:bodyPr>
          <a:lstStyle/>
          <a:p>
            <a:pPr marL="514350" indent="-514350">
              <a:buNone/>
            </a:pPr>
            <a:r>
              <a:rPr lang="en-GB" b="1" dirty="0" smtClean="0">
                <a:solidFill>
                  <a:srgbClr val="FF0000"/>
                </a:solidFill>
                <a:latin typeface="Times New Roman" pitchFamily="18" charset="0"/>
                <a:cs typeface="Times New Roman" pitchFamily="18" charset="0"/>
              </a:rPr>
              <a:t>WATER TERMS</a:t>
            </a:r>
          </a:p>
          <a:p>
            <a:pPr marL="514350" indent="-514350">
              <a:buAutoNum type="arabicPeriod"/>
            </a:pPr>
            <a:r>
              <a:rPr lang="en-GB" dirty="0" smtClean="0">
                <a:latin typeface="Times New Roman" pitchFamily="18" charset="0"/>
                <a:cs typeface="Times New Roman" pitchFamily="18" charset="0"/>
              </a:rPr>
              <a:t>Water quantity</a:t>
            </a:r>
          </a:p>
          <a:p>
            <a:pPr marL="514350" indent="-514350">
              <a:buAutoNum type="arabicPeriod"/>
            </a:pPr>
            <a:r>
              <a:rPr lang="en-GB" dirty="0" smtClean="0">
                <a:latin typeface="Times New Roman" pitchFamily="18" charset="0"/>
                <a:cs typeface="Times New Roman" pitchFamily="18" charset="0"/>
              </a:rPr>
              <a:t>Water quality</a:t>
            </a:r>
          </a:p>
          <a:p>
            <a:pPr marL="514350" indent="-514350">
              <a:buAutoNum type="arabicPeriod"/>
            </a:pPr>
            <a:r>
              <a:rPr lang="en-GB" dirty="0" smtClean="0">
                <a:latin typeface="Times New Roman" pitchFamily="18" charset="0"/>
                <a:cs typeface="Times New Roman" pitchFamily="18" charset="0"/>
              </a:rPr>
              <a:t>Fresh water</a:t>
            </a:r>
          </a:p>
          <a:p>
            <a:pPr marL="514350" indent="-514350">
              <a:buAutoNum type="arabicPeriod"/>
            </a:pPr>
            <a:r>
              <a:rPr lang="en-GB" dirty="0" smtClean="0">
                <a:latin typeface="Times New Roman" pitchFamily="18" charset="0"/>
                <a:cs typeface="Times New Roman" pitchFamily="18" charset="0"/>
              </a:rPr>
              <a:t>Pure water</a:t>
            </a:r>
          </a:p>
          <a:p>
            <a:pPr marL="514350" indent="-514350">
              <a:buAutoNum type="arabicPeriod"/>
            </a:pPr>
            <a:r>
              <a:rPr lang="en-GB" dirty="0" smtClean="0">
                <a:latin typeface="Times New Roman" pitchFamily="18" charset="0"/>
                <a:cs typeface="Times New Roman" pitchFamily="18" charset="0"/>
              </a:rPr>
              <a:t>Salt water</a:t>
            </a:r>
          </a:p>
          <a:p>
            <a:pPr marL="514350" indent="-514350">
              <a:buAutoNum type="arabicPeriod"/>
            </a:pPr>
            <a:r>
              <a:rPr lang="en-GB" dirty="0" smtClean="0">
                <a:latin typeface="Times New Roman" pitchFamily="18" charset="0"/>
                <a:cs typeface="Times New Roman" pitchFamily="18" charset="0"/>
              </a:rPr>
              <a:t>Brackish water</a:t>
            </a:r>
          </a:p>
          <a:p>
            <a:pPr marL="514350" indent="-514350">
              <a:buAutoNum type="arabicPeriod"/>
            </a:pPr>
            <a:r>
              <a:rPr lang="en-GB" dirty="0" smtClean="0">
                <a:latin typeface="Times New Roman" pitchFamily="18" charset="0"/>
                <a:cs typeface="Times New Roman" pitchFamily="18" charset="0"/>
              </a:rPr>
              <a:t>Hard water</a:t>
            </a:r>
          </a:p>
          <a:p>
            <a:pPr marL="514350" indent="-514350">
              <a:buAutoNum type="arabicPeriod"/>
            </a:pPr>
            <a:r>
              <a:rPr lang="en-GB" dirty="0" smtClean="0">
                <a:latin typeface="Times New Roman" pitchFamily="18" charset="0"/>
                <a:cs typeface="Times New Roman" pitchFamily="18" charset="0"/>
              </a:rPr>
              <a:t>Soft water</a:t>
            </a:r>
          </a:p>
          <a:p>
            <a:pPr marL="514350" indent="-514350">
              <a:buAutoNum type="arabicPeriod"/>
            </a:pPr>
            <a:r>
              <a:rPr lang="en-GB" dirty="0" smtClean="0">
                <a:latin typeface="Times New Roman" pitchFamily="18" charset="0"/>
                <a:cs typeface="Times New Roman" pitchFamily="18" charset="0"/>
              </a:rPr>
              <a:t>Polluted water</a:t>
            </a:r>
          </a:p>
          <a:p>
            <a:pPr marL="514350" indent="-514350">
              <a:buAutoNum type="arabicPeriod"/>
            </a:pPr>
            <a:endParaRPr lang="en-GB" dirty="0" smtClean="0">
              <a:latin typeface="Times New Roman" pitchFamily="18" charset="0"/>
              <a:cs typeface="Times New Roman" pitchFamily="18" charset="0"/>
            </a:endParaRPr>
          </a:p>
          <a:p>
            <a:pPr marL="514350" indent="-514350">
              <a:buAutoNum type="arabicPeriod"/>
            </a:pPr>
            <a:endParaRPr lang="en-GB" dirty="0" smtClean="0">
              <a:latin typeface="Times New Roman" pitchFamily="18" charset="0"/>
              <a:cs typeface="Times New Roman" pitchFamily="18" charset="0"/>
            </a:endParaRPr>
          </a:p>
          <a:p>
            <a:pPr marL="514350" indent="-514350">
              <a:buAutoNum type="arabicPeriod"/>
            </a:pPr>
            <a:r>
              <a:rPr lang="en-GB" dirty="0" smtClean="0">
                <a:latin typeface="Times New Roman" pitchFamily="18" charset="0"/>
                <a:cs typeface="Times New Roman" pitchFamily="18" charset="0"/>
              </a:rPr>
              <a:t>Contaminated water</a:t>
            </a:r>
          </a:p>
          <a:p>
            <a:pPr marL="514350" indent="-514350">
              <a:buAutoNum type="arabicPeriod"/>
            </a:pPr>
            <a:r>
              <a:rPr lang="en-GB" dirty="0" smtClean="0">
                <a:latin typeface="Times New Roman" pitchFamily="18" charset="0"/>
                <a:cs typeface="Times New Roman" pitchFamily="18" charset="0"/>
              </a:rPr>
              <a:t>Purified water</a:t>
            </a:r>
          </a:p>
          <a:p>
            <a:pPr marL="514350" indent="-514350">
              <a:buAutoNum type="arabicPeriod"/>
            </a:pPr>
            <a:r>
              <a:rPr lang="en-GB" dirty="0" smtClean="0">
                <a:latin typeface="Times New Roman" pitchFamily="18" charset="0"/>
                <a:cs typeface="Times New Roman" pitchFamily="18" charset="0"/>
              </a:rPr>
              <a:t>Good quality water</a:t>
            </a:r>
          </a:p>
          <a:p>
            <a:pPr marL="514350" indent="-514350">
              <a:buAutoNum type="arabicPeriod"/>
            </a:pPr>
            <a:r>
              <a:rPr lang="en-GB" dirty="0" smtClean="0">
                <a:latin typeface="Times New Roman" pitchFamily="18" charset="0"/>
                <a:cs typeface="Times New Roman" pitchFamily="18" charset="0"/>
              </a:rPr>
              <a:t>Wholesome water</a:t>
            </a:r>
          </a:p>
          <a:p>
            <a:pPr marL="514350" indent="-514350">
              <a:buAutoNum type="arabicPeriod"/>
            </a:pPr>
            <a:r>
              <a:rPr lang="en-GB" dirty="0" smtClean="0">
                <a:latin typeface="Times New Roman" pitchFamily="18" charset="0"/>
                <a:cs typeface="Times New Roman" pitchFamily="18" charset="0"/>
              </a:rPr>
              <a:t>Green water</a:t>
            </a:r>
          </a:p>
          <a:p>
            <a:pPr marL="514350" indent="-514350">
              <a:buAutoNum type="arabicPeriod"/>
            </a:pPr>
            <a:r>
              <a:rPr lang="en-GB" dirty="0" smtClean="0">
                <a:latin typeface="Times New Roman" pitchFamily="18" charset="0"/>
                <a:cs typeface="Times New Roman" pitchFamily="18" charset="0"/>
              </a:rPr>
              <a:t>Blue water</a:t>
            </a:r>
          </a:p>
          <a:p>
            <a:pPr marL="514350" indent="-514350">
              <a:buAutoNum type="arabicPeriod"/>
            </a:pPr>
            <a:r>
              <a:rPr lang="en-GB" dirty="0" smtClean="0">
                <a:latin typeface="Times New Roman" pitchFamily="18" charset="0"/>
                <a:cs typeface="Times New Roman" pitchFamily="18" charset="0"/>
              </a:rPr>
              <a:t>Grey water</a:t>
            </a:r>
          </a:p>
          <a:p>
            <a:pPr marL="514350" indent="-514350">
              <a:buFont typeface="Wingdings 3" panose="05040102010807070707"/>
              <a:buAutoNum type="arabicPeriod"/>
            </a:pPr>
            <a:r>
              <a:rPr lang="en-GB" dirty="0" smtClean="0">
                <a:latin typeface="Times New Roman" pitchFamily="18" charset="0"/>
                <a:cs typeface="Times New Roman" pitchFamily="18" charset="0"/>
              </a:rPr>
              <a:t>Storm water</a:t>
            </a:r>
          </a:p>
          <a:p>
            <a:pPr marL="514350" indent="-514350">
              <a:buNone/>
            </a:pPr>
            <a:endParaRPr lang="en-IN" dirty="0"/>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85794"/>
            <a:ext cx="8929718" cy="990600"/>
          </a:xfrm>
        </p:spPr>
        <p:txBody>
          <a:bodyPr>
            <a:noAutofit/>
          </a:bodyPr>
          <a:lstStyle/>
          <a:p>
            <a:pPr algn="ctr"/>
            <a:r>
              <a:rPr lang="en-GB" sz="2800" b="1" dirty="0" smtClean="0">
                <a:solidFill>
                  <a:srgbClr val="FF0000"/>
                </a:solidFill>
                <a:latin typeface="Times New Roman" pitchFamily="18" charset="0"/>
                <a:cs typeface="Times New Roman" pitchFamily="18" charset="0"/>
              </a:rPr>
              <a:t>NEED FOR PROTECTED WATER SUPPLY</a:t>
            </a:r>
            <a:endParaRPr lang="en-GB" sz="2800"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13</a:t>
            </a:fld>
            <a:endParaRPr lang="en-GB"/>
          </a:p>
        </p:txBody>
      </p:sp>
      <p:sp>
        <p:nvSpPr>
          <p:cNvPr id="4" name="Content Placeholder 3"/>
          <p:cNvSpPr>
            <a:spLocks noGrp="1"/>
          </p:cNvSpPr>
          <p:nvPr>
            <p:ph sz="quarter" idx="1"/>
          </p:nvPr>
        </p:nvSpPr>
        <p:spPr>
          <a:xfrm>
            <a:off x="428596" y="1857364"/>
            <a:ext cx="8229600" cy="4000528"/>
          </a:xfrm>
        </p:spPr>
        <p:txBody>
          <a:bodyPr>
            <a:normAutofit/>
          </a:bodyPr>
          <a:lstStyle/>
          <a:p>
            <a:pPr algn="just"/>
            <a:r>
              <a:rPr lang="en-US" sz="2400" dirty="0" smtClean="0">
                <a:latin typeface="Times New Roman" pitchFamily="18" charset="0"/>
                <a:cs typeface="Times New Roman" pitchFamily="18" charset="0"/>
              </a:rPr>
              <a:t>Protected water supply means the supply of water that is treated to remove the impurities and made safe to public health. </a:t>
            </a:r>
          </a:p>
          <a:p>
            <a:pPr algn="just"/>
            <a:r>
              <a:rPr lang="en-US" sz="2400" dirty="0" smtClean="0">
                <a:latin typeface="Times New Roman" pitchFamily="18" charset="0"/>
                <a:cs typeface="Times New Roman" pitchFamily="18" charset="0"/>
              </a:rPr>
              <a:t>The protected water supply system is only available in urban areas and only to some extent in rural areas.</a:t>
            </a:r>
          </a:p>
          <a:p>
            <a:pPr lvl="0" algn="just"/>
            <a:r>
              <a:rPr lang="en-US" sz="2400" dirty="0" smtClean="0">
                <a:latin typeface="Times New Roman" pitchFamily="18" charset="0"/>
                <a:cs typeface="Times New Roman" pitchFamily="18" charset="0"/>
              </a:rPr>
              <a:t>India is essentially a village based country and majority of population which lives in rural villages need safe and portable water for usage.</a:t>
            </a:r>
            <a:endParaRPr lang="en-GB" sz="2400"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14</a:t>
            </a:fld>
            <a:endParaRPr lang="en-GB"/>
          </a:p>
        </p:txBody>
      </p:sp>
      <p:sp>
        <p:nvSpPr>
          <p:cNvPr id="4" name="Content Placeholder 3"/>
          <p:cNvSpPr>
            <a:spLocks noGrp="1"/>
          </p:cNvSpPr>
          <p:nvPr>
            <p:ph sz="quarter" idx="1"/>
          </p:nvPr>
        </p:nvSpPr>
        <p:spPr>
          <a:xfrm>
            <a:off x="428596" y="1571612"/>
            <a:ext cx="8229600" cy="4937760"/>
          </a:xfrm>
        </p:spPr>
        <p:txBody>
          <a:bodyPr>
            <a:normAutofit/>
          </a:bodyPr>
          <a:lstStyle/>
          <a:p>
            <a:pPr lvl="0" algn="just"/>
            <a:r>
              <a:rPr lang="en-US" sz="2400" dirty="0" smtClean="0">
                <a:latin typeface="Times New Roman" pitchFamily="18" charset="0"/>
                <a:cs typeface="Times New Roman" pitchFamily="18" charset="0"/>
              </a:rPr>
              <a:t>They are mostly depending upon the conventional sources like wells, ponds and streams etc are generally in polluted condition.</a:t>
            </a:r>
          </a:p>
          <a:p>
            <a:pPr algn="just"/>
            <a:r>
              <a:rPr lang="en-US" sz="2400" dirty="0" smtClean="0">
                <a:latin typeface="Times New Roman" pitchFamily="18" charset="0"/>
                <a:cs typeface="Times New Roman" pitchFamily="18" charset="0"/>
              </a:rPr>
              <a:t>Most of the rural population if not provided with protected water supply systems. </a:t>
            </a:r>
            <a:endParaRPr lang="en-GB"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People consuming this water without any treatment they are bound to suffer from water borne diseases like typhoid, dysentery, cholera, poliomyelitis, Jaundice, </a:t>
            </a:r>
            <a:r>
              <a:rPr lang="en-US" sz="2400" dirty="0" err="1" smtClean="0">
                <a:latin typeface="Times New Roman" pitchFamily="18" charset="0"/>
                <a:cs typeface="Times New Roman" pitchFamily="18" charset="0"/>
              </a:rPr>
              <a:t>gunia</a:t>
            </a:r>
            <a:r>
              <a:rPr lang="en-US" sz="2400" dirty="0" smtClean="0">
                <a:latin typeface="Times New Roman" pitchFamily="18" charset="0"/>
                <a:cs typeface="Times New Roman" pitchFamily="18" charset="0"/>
              </a:rPr>
              <a:t> worm etc.</a:t>
            </a:r>
            <a:endParaRPr lang="en-GB"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15</a:t>
            </a:fld>
            <a:endParaRPr lang="en-GB"/>
          </a:p>
        </p:txBody>
      </p:sp>
      <p:pic>
        <p:nvPicPr>
          <p:cNvPr id="64514" name="Picture 2"/>
          <p:cNvPicPr>
            <a:picLocks noGrp="1" noChangeAspect="1" noChangeArrowheads="1"/>
          </p:cNvPicPr>
          <p:nvPr>
            <p:ph sz="quarter" idx="1"/>
          </p:nvPr>
        </p:nvPicPr>
        <p:blipFill>
          <a:blip r:embed="rId2"/>
          <a:srcRect/>
          <a:stretch>
            <a:fillRect/>
          </a:stretch>
        </p:blipFill>
        <p:spPr bwMode="auto">
          <a:xfrm>
            <a:off x="500034" y="1857364"/>
            <a:ext cx="8359884" cy="4143404"/>
          </a:xfrm>
          <a:prstGeom prst="rect">
            <a:avLst/>
          </a:prstGeom>
          <a:noFill/>
          <a:ln w="9525">
            <a:noFill/>
            <a:miter lim="800000"/>
            <a:headEnd/>
            <a:tailEnd/>
          </a:ln>
          <a:effectLst/>
        </p:spPr>
      </p:pic>
      <p:sp>
        <p:nvSpPr>
          <p:cNvPr id="7" name="Rectangle 6"/>
          <p:cNvSpPr/>
          <p:nvPr/>
        </p:nvSpPr>
        <p:spPr>
          <a:xfrm>
            <a:off x="2214546" y="1357298"/>
            <a:ext cx="4500594" cy="461665"/>
          </a:xfrm>
          <a:prstGeom prst="rect">
            <a:avLst/>
          </a:prstGeom>
        </p:spPr>
        <p:txBody>
          <a:bodyPr wrap="square">
            <a:spAutoFit/>
          </a:bodyPr>
          <a:lstStyle/>
          <a:p>
            <a:pPr marL="514350" indent="-514350">
              <a:buNone/>
            </a:pPr>
            <a:r>
              <a:rPr lang="en-GB" sz="2400" b="1" dirty="0" smtClean="0">
                <a:solidFill>
                  <a:srgbClr val="FF0000"/>
                </a:solidFill>
                <a:latin typeface="Times New Roman" pitchFamily="18" charset="0"/>
                <a:cs typeface="Times New Roman" pitchFamily="18" charset="0"/>
              </a:rPr>
              <a:t>WATER SUPPLY SYSTEM</a:t>
            </a: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357298"/>
            <a:ext cx="8229600" cy="990600"/>
          </a:xfrm>
        </p:spPr>
        <p:txBody>
          <a:bodyPr>
            <a:noAutofit/>
          </a:bodyPr>
          <a:lstStyle/>
          <a:p>
            <a:pPr algn="ctr"/>
            <a:r>
              <a:rPr lang="en-GB" b="1" dirty="0" smtClean="0">
                <a:solidFill>
                  <a:srgbClr val="FF0000"/>
                </a:solidFill>
                <a:latin typeface="Times New Roman" pitchFamily="18" charset="0"/>
                <a:cs typeface="Times New Roman" pitchFamily="18" charset="0"/>
              </a:rPr>
              <a:t>DEMAND OF WATER / WATER DEMAND </a:t>
            </a: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endParaRPr lang="en-GB"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16</a:t>
            </a:fld>
            <a:endParaRPr lang="en-GB"/>
          </a:p>
        </p:txBody>
      </p:sp>
      <p:sp>
        <p:nvSpPr>
          <p:cNvPr id="4" name="Content Placeholder 3"/>
          <p:cNvSpPr>
            <a:spLocks noGrp="1"/>
          </p:cNvSpPr>
          <p:nvPr>
            <p:ph sz="quarter" idx="1"/>
          </p:nvPr>
        </p:nvSpPr>
        <p:spPr>
          <a:xfrm>
            <a:off x="428596" y="2143116"/>
            <a:ext cx="8229600" cy="4937760"/>
          </a:xfrm>
        </p:spPr>
        <p:txBody>
          <a:bodyPr/>
          <a:lstStyle/>
          <a:p>
            <a:pPr algn="just"/>
            <a:r>
              <a:rPr lang="en-GB" sz="2400" dirty="0" smtClean="0">
                <a:latin typeface="Times New Roman" pitchFamily="18" charset="0"/>
                <a:cs typeface="Times New Roman" pitchFamily="18" charset="0"/>
              </a:rPr>
              <a:t>The first step in the design of a water supply is to determine the quantity of water (or) water demand that is required for various purposes with provision for the future.</a:t>
            </a:r>
          </a:p>
          <a:p>
            <a:pPr algn="just"/>
            <a:r>
              <a:rPr lang="en-GB" sz="2400" dirty="0" smtClean="0">
                <a:latin typeface="Times New Roman" pitchFamily="18" charset="0"/>
                <a:cs typeface="Times New Roman" pitchFamily="18" charset="0"/>
              </a:rPr>
              <a:t>Some factors which play a major role calculation of water demand area</a:t>
            </a:r>
          </a:p>
          <a:p>
            <a:pPr algn="just">
              <a:buNone/>
            </a:pPr>
            <a:r>
              <a:rPr lang="en-GB" sz="2400" dirty="0" smtClean="0">
                <a:latin typeface="Times New Roman" pitchFamily="18" charset="0"/>
                <a:cs typeface="Times New Roman" pitchFamily="18" charset="0"/>
              </a:rPr>
              <a:t>			a) Rate of demand</a:t>
            </a:r>
          </a:p>
          <a:p>
            <a:pPr algn="just">
              <a:buNone/>
            </a:pPr>
            <a:r>
              <a:rPr lang="en-GB" sz="2400" dirty="0" smtClean="0">
                <a:latin typeface="Times New Roman" pitchFamily="18" charset="0"/>
                <a:cs typeface="Times New Roman" pitchFamily="18" charset="0"/>
              </a:rPr>
              <a:t>			b) Design period</a:t>
            </a:r>
          </a:p>
          <a:p>
            <a:pPr algn="just">
              <a:buNone/>
            </a:pPr>
            <a:r>
              <a:rPr lang="en-GB" sz="2400" dirty="0" smtClean="0">
                <a:latin typeface="Times New Roman" pitchFamily="18" charset="0"/>
                <a:cs typeface="Times New Roman" pitchFamily="18" charset="0"/>
              </a:rPr>
              <a:t>			c) Population</a:t>
            </a:r>
            <a:r>
              <a:rPr lang="en-GB" sz="2800" dirty="0" smtClean="0"/>
              <a:t>	</a:t>
            </a:r>
            <a:r>
              <a:rPr lang="en-GB" dirty="0" smtClean="0"/>
              <a:t>			  </a:t>
            </a:r>
            <a:endParaRPr lang="en-GB" dirty="0"/>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285860"/>
            <a:ext cx="8229600" cy="990600"/>
          </a:xfrm>
        </p:spPr>
        <p:txBody>
          <a:bodyPr>
            <a:normAutofit fontScale="90000"/>
          </a:bodyPr>
          <a:lstStyle/>
          <a:p>
            <a:pPr algn="ctr"/>
            <a:r>
              <a:rPr lang="en-GB" sz="3600" b="1" dirty="0" smtClean="0">
                <a:solidFill>
                  <a:srgbClr val="FF0000"/>
                </a:solidFill>
                <a:latin typeface="Times New Roman" pitchFamily="18" charset="0"/>
                <a:cs typeface="Times New Roman" pitchFamily="18" charset="0"/>
              </a:rPr>
              <a:t>TYPES OF WATER DEMAND</a:t>
            </a:r>
            <a:r>
              <a:rPr lang="en-GB" dirty="0" smtClean="0"/>
              <a:t/>
            </a:r>
            <a:br>
              <a:rPr lang="en-GB" dirty="0" smtClean="0"/>
            </a:br>
            <a:endParaRPr lang="en-GB" dirty="0"/>
          </a:p>
        </p:txBody>
      </p:sp>
      <p:sp>
        <p:nvSpPr>
          <p:cNvPr id="3" name="Slide Number Placeholder 2"/>
          <p:cNvSpPr>
            <a:spLocks noGrp="1"/>
          </p:cNvSpPr>
          <p:nvPr>
            <p:ph type="sldNum" sz="quarter" idx="12"/>
          </p:nvPr>
        </p:nvSpPr>
        <p:spPr/>
        <p:txBody>
          <a:bodyPr/>
          <a:lstStyle/>
          <a:p>
            <a:fld id="{6045CD10-8627-4E2D-9EC3-CCCA7294AB3A}" type="slidenum">
              <a:rPr lang="en-GB" smtClean="0"/>
              <a:pPr/>
              <a:t>17</a:t>
            </a:fld>
            <a:endParaRPr lang="en-GB"/>
          </a:p>
        </p:txBody>
      </p:sp>
      <p:sp>
        <p:nvSpPr>
          <p:cNvPr id="4" name="Content Placeholder 3"/>
          <p:cNvSpPr>
            <a:spLocks noGrp="1"/>
          </p:cNvSpPr>
          <p:nvPr>
            <p:ph sz="quarter" idx="1"/>
          </p:nvPr>
        </p:nvSpPr>
        <p:spPr>
          <a:xfrm>
            <a:off x="500034" y="1920240"/>
            <a:ext cx="8229600" cy="4937760"/>
          </a:xfrm>
        </p:spPr>
        <p:txBody>
          <a:bodyPr/>
          <a:lstStyle/>
          <a:p>
            <a:pPr lvl="0"/>
            <a:r>
              <a:rPr lang="en-US" sz="2800" dirty="0" smtClean="0">
                <a:latin typeface="Times New Roman" pitchFamily="18" charset="0"/>
                <a:cs typeface="Times New Roman" pitchFamily="18" charset="0"/>
              </a:rPr>
              <a:t>Domestic water demand</a:t>
            </a:r>
            <a:endParaRPr lang="en-GB" sz="2800" dirty="0" smtClean="0">
              <a:latin typeface="Times New Roman" pitchFamily="18" charset="0"/>
              <a:cs typeface="Times New Roman" pitchFamily="18" charset="0"/>
            </a:endParaRPr>
          </a:p>
          <a:p>
            <a:pPr lvl="0"/>
            <a:r>
              <a:rPr lang="en-US" sz="2800" dirty="0" smtClean="0">
                <a:latin typeface="Times New Roman" pitchFamily="18" charset="0"/>
                <a:cs typeface="Times New Roman" pitchFamily="18" charset="0"/>
              </a:rPr>
              <a:t>Industrial water demand</a:t>
            </a:r>
            <a:endParaRPr lang="en-GB" sz="2800" dirty="0" smtClean="0">
              <a:latin typeface="Times New Roman" pitchFamily="18" charset="0"/>
              <a:cs typeface="Times New Roman" pitchFamily="18" charset="0"/>
            </a:endParaRPr>
          </a:p>
          <a:p>
            <a:pPr lvl="0"/>
            <a:r>
              <a:rPr lang="en-US" sz="2800" dirty="0" smtClean="0">
                <a:latin typeface="Times New Roman" pitchFamily="18" charset="0"/>
                <a:cs typeface="Times New Roman" pitchFamily="18" charset="0"/>
              </a:rPr>
              <a:t>Institution and commercial water demand</a:t>
            </a:r>
            <a:endParaRPr lang="en-GB" sz="2800" dirty="0" smtClean="0">
              <a:latin typeface="Times New Roman" pitchFamily="18" charset="0"/>
              <a:cs typeface="Times New Roman" pitchFamily="18" charset="0"/>
            </a:endParaRPr>
          </a:p>
          <a:p>
            <a:pPr lvl="0"/>
            <a:r>
              <a:rPr lang="en-US" sz="2800" dirty="0" smtClean="0">
                <a:latin typeface="Times New Roman" pitchFamily="18" charset="0"/>
                <a:cs typeface="Times New Roman" pitchFamily="18" charset="0"/>
              </a:rPr>
              <a:t>Demand for public use</a:t>
            </a:r>
            <a:endParaRPr lang="en-GB" sz="2800" dirty="0" smtClean="0">
              <a:latin typeface="Times New Roman" pitchFamily="18" charset="0"/>
              <a:cs typeface="Times New Roman" pitchFamily="18" charset="0"/>
            </a:endParaRPr>
          </a:p>
          <a:p>
            <a:pPr lvl="0"/>
            <a:r>
              <a:rPr lang="en-US" sz="2800" dirty="0" smtClean="0">
                <a:latin typeface="Times New Roman" pitchFamily="18" charset="0"/>
                <a:cs typeface="Times New Roman" pitchFamily="18" charset="0"/>
              </a:rPr>
              <a:t>Fire demand</a:t>
            </a:r>
          </a:p>
          <a:p>
            <a:pPr lvl="0"/>
            <a:r>
              <a:rPr lang="en-US" sz="2800" dirty="0" smtClean="0">
                <a:latin typeface="Times New Roman" pitchFamily="18" charset="0"/>
                <a:cs typeface="Times New Roman" pitchFamily="18" charset="0"/>
              </a:rPr>
              <a:t>Losses, Wastages and Thefts</a:t>
            </a:r>
            <a:endParaRPr lang="en-GB" sz="2800"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85794"/>
            <a:ext cx="8229600" cy="990600"/>
          </a:xfrm>
        </p:spPr>
        <p:txBody>
          <a:bodyPr/>
          <a:lstStyle/>
          <a:p>
            <a:pPr algn="ctr"/>
            <a:r>
              <a:rPr lang="en-GB" b="1" dirty="0" smtClean="0">
                <a:solidFill>
                  <a:srgbClr val="FF0000"/>
                </a:solidFill>
                <a:latin typeface="Times New Roman" pitchFamily="18" charset="0"/>
                <a:cs typeface="Times New Roman" pitchFamily="18" charset="0"/>
              </a:rPr>
              <a:t>Domestic Water Demand</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18</a:t>
            </a:fld>
            <a:endParaRPr lang="en-GB"/>
          </a:p>
        </p:txBody>
      </p:sp>
      <p:graphicFrame>
        <p:nvGraphicFramePr>
          <p:cNvPr id="5" name="Content Placeholder 4"/>
          <p:cNvGraphicFramePr>
            <a:graphicFrameLocks noGrp="1"/>
          </p:cNvGraphicFramePr>
          <p:nvPr>
            <p:ph sz="quarter" idx="1"/>
          </p:nvPr>
        </p:nvGraphicFramePr>
        <p:xfrm>
          <a:off x="571472" y="3071811"/>
          <a:ext cx="8500694" cy="3596640"/>
        </p:xfrm>
        <a:graphic>
          <a:graphicData uri="http://schemas.openxmlformats.org/drawingml/2006/table">
            <a:tbl>
              <a:tblPr firstRow="1" bandRow="1">
                <a:tableStyleId>{5C22544A-7EE6-4342-B048-85BDC9FD1C3A}</a:tableStyleId>
              </a:tblPr>
              <a:tblGrid>
                <a:gridCol w="3053588"/>
                <a:gridCol w="2753349"/>
                <a:gridCol w="2693757"/>
              </a:tblGrid>
              <a:tr h="397646">
                <a:tc>
                  <a:txBody>
                    <a:bodyPr/>
                    <a:lstStyle/>
                    <a:p>
                      <a:pPr algn="ctr"/>
                      <a:r>
                        <a:rPr lang="en-GB" sz="1600" dirty="0" smtClean="0">
                          <a:solidFill>
                            <a:schemeClr val="bg1"/>
                          </a:solidFill>
                        </a:rPr>
                        <a:t>Activity </a:t>
                      </a:r>
                      <a:endParaRPr lang="en-GB" sz="1600" dirty="0">
                        <a:solidFill>
                          <a:schemeClr val="bg1"/>
                        </a:solidFill>
                      </a:endParaRPr>
                    </a:p>
                  </a:txBody>
                  <a:tcPr/>
                </a:tc>
                <a:tc>
                  <a:txBody>
                    <a:bodyPr/>
                    <a:lstStyle/>
                    <a:p>
                      <a:pPr algn="ctr"/>
                      <a:r>
                        <a:rPr lang="en-GB" sz="1600" dirty="0" smtClean="0">
                          <a:solidFill>
                            <a:schemeClr val="bg1"/>
                          </a:solidFill>
                        </a:rPr>
                        <a:t>Consumption in l/h/d</a:t>
                      </a:r>
                      <a:r>
                        <a:rPr lang="en-GB" sz="1600" baseline="0" dirty="0" smtClean="0">
                          <a:solidFill>
                            <a:schemeClr val="bg1"/>
                          </a:solidFill>
                        </a:rPr>
                        <a:t> in cities / large towns</a:t>
                      </a:r>
                      <a:endParaRPr lang="en-GB" sz="16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GB" sz="1600" dirty="0" smtClean="0">
                          <a:solidFill>
                            <a:schemeClr val="bg1"/>
                          </a:solidFill>
                        </a:rPr>
                        <a:t>Consumption in l/h/d</a:t>
                      </a:r>
                      <a:r>
                        <a:rPr lang="en-GB" sz="1600" baseline="0" dirty="0" smtClean="0">
                          <a:solidFill>
                            <a:schemeClr val="bg1"/>
                          </a:solidFill>
                        </a:rPr>
                        <a:t> in small cities /villages</a:t>
                      </a:r>
                      <a:endParaRPr lang="en-GB" sz="1600" dirty="0" smtClean="0">
                        <a:solidFill>
                          <a:schemeClr val="bg1"/>
                        </a:solidFill>
                      </a:endParaRPr>
                    </a:p>
                  </a:txBody>
                  <a:tcPr/>
                </a:tc>
              </a:tr>
              <a:tr h="241569">
                <a:tc>
                  <a:txBody>
                    <a:bodyPr/>
                    <a:lstStyle/>
                    <a:p>
                      <a:r>
                        <a:rPr lang="en-GB" sz="1600" b="1" dirty="0" smtClean="0"/>
                        <a:t>Drinking</a:t>
                      </a:r>
                    </a:p>
                  </a:txBody>
                  <a:tcPr/>
                </a:tc>
                <a:tc>
                  <a:txBody>
                    <a:bodyPr/>
                    <a:lstStyle/>
                    <a:p>
                      <a:pPr algn="ctr"/>
                      <a:r>
                        <a:rPr lang="en-GB" sz="1600" b="1" dirty="0" smtClean="0"/>
                        <a:t>5</a:t>
                      </a:r>
                      <a:endParaRPr lang="en-GB" sz="1600" b="1" dirty="0"/>
                    </a:p>
                  </a:txBody>
                  <a:tcPr/>
                </a:tc>
                <a:tc>
                  <a:txBody>
                    <a:bodyPr/>
                    <a:lstStyle/>
                    <a:p>
                      <a:pPr algn="ctr"/>
                      <a:r>
                        <a:rPr lang="en-GB" sz="1600" b="1" dirty="0" smtClean="0"/>
                        <a:t>5</a:t>
                      </a:r>
                      <a:endParaRPr lang="en-GB" sz="1600" b="1" dirty="0"/>
                    </a:p>
                  </a:txBody>
                  <a:tcPr/>
                </a:tc>
              </a:tr>
              <a:tr h="241569">
                <a:tc>
                  <a:txBody>
                    <a:bodyPr/>
                    <a:lstStyle/>
                    <a:p>
                      <a:r>
                        <a:rPr lang="en-GB" sz="1600" b="1" dirty="0" smtClean="0"/>
                        <a:t>Cooking</a:t>
                      </a:r>
                      <a:endParaRPr lang="en-GB" sz="1600" b="1" dirty="0"/>
                    </a:p>
                  </a:txBody>
                  <a:tcPr/>
                </a:tc>
                <a:tc>
                  <a:txBody>
                    <a:bodyPr/>
                    <a:lstStyle/>
                    <a:p>
                      <a:pPr algn="ctr"/>
                      <a:r>
                        <a:rPr lang="en-GB" sz="1600" b="1" dirty="0" smtClean="0"/>
                        <a:t>5</a:t>
                      </a:r>
                      <a:endParaRPr lang="en-GB" sz="1600" b="1" dirty="0"/>
                    </a:p>
                  </a:txBody>
                  <a:tcPr/>
                </a:tc>
                <a:tc>
                  <a:txBody>
                    <a:bodyPr/>
                    <a:lstStyle/>
                    <a:p>
                      <a:pPr algn="ctr"/>
                      <a:r>
                        <a:rPr lang="en-GB" sz="1600" b="1" dirty="0" smtClean="0"/>
                        <a:t>5</a:t>
                      </a:r>
                      <a:endParaRPr lang="en-GB" sz="1600" b="1" dirty="0"/>
                    </a:p>
                  </a:txBody>
                  <a:tcPr/>
                </a:tc>
              </a:tr>
              <a:tr h="241569">
                <a:tc>
                  <a:txBody>
                    <a:bodyPr/>
                    <a:lstStyle/>
                    <a:p>
                      <a:r>
                        <a:rPr lang="en-GB" sz="1600" b="1" dirty="0" smtClean="0"/>
                        <a:t>Bathing</a:t>
                      </a:r>
                      <a:endParaRPr lang="en-GB" sz="1600" b="1" dirty="0"/>
                    </a:p>
                  </a:txBody>
                  <a:tcPr/>
                </a:tc>
                <a:tc>
                  <a:txBody>
                    <a:bodyPr/>
                    <a:lstStyle/>
                    <a:p>
                      <a:pPr algn="ctr"/>
                      <a:r>
                        <a:rPr lang="en-GB" sz="1600" b="1" dirty="0" smtClean="0"/>
                        <a:t>75</a:t>
                      </a:r>
                      <a:endParaRPr lang="en-GB" sz="1600" b="1" dirty="0"/>
                    </a:p>
                  </a:txBody>
                  <a:tcPr/>
                </a:tc>
                <a:tc>
                  <a:txBody>
                    <a:bodyPr/>
                    <a:lstStyle/>
                    <a:p>
                      <a:pPr algn="ctr"/>
                      <a:r>
                        <a:rPr lang="en-GB" sz="1600" b="1" dirty="0" smtClean="0"/>
                        <a:t>55</a:t>
                      </a:r>
                      <a:endParaRPr lang="en-GB" sz="1600" b="1" dirty="0"/>
                    </a:p>
                  </a:txBody>
                  <a:tcPr/>
                </a:tc>
              </a:tr>
              <a:tr h="241569">
                <a:tc>
                  <a:txBody>
                    <a:bodyPr/>
                    <a:lstStyle/>
                    <a:p>
                      <a:r>
                        <a:rPr lang="en-GB" sz="1600" b="1" dirty="0" smtClean="0"/>
                        <a:t>Washing clothes</a:t>
                      </a:r>
                      <a:endParaRPr lang="en-GB" sz="1600" b="1" dirty="0"/>
                    </a:p>
                  </a:txBody>
                  <a:tcPr/>
                </a:tc>
                <a:tc>
                  <a:txBody>
                    <a:bodyPr/>
                    <a:lstStyle/>
                    <a:p>
                      <a:pPr algn="ctr"/>
                      <a:r>
                        <a:rPr lang="en-GB" sz="1600" b="1" dirty="0" smtClean="0"/>
                        <a:t>25</a:t>
                      </a:r>
                      <a:endParaRPr lang="en-GB" sz="1600" b="1" dirty="0"/>
                    </a:p>
                  </a:txBody>
                  <a:tcPr/>
                </a:tc>
                <a:tc>
                  <a:txBody>
                    <a:bodyPr/>
                    <a:lstStyle/>
                    <a:p>
                      <a:pPr algn="ctr"/>
                      <a:r>
                        <a:rPr lang="en-GB" sz="1600" b="1" dirty="0" smtClean="0"/>
                        <a:t>20</a:t>
                      </a:r>
                      <a:endParaRPr lang="en-GB" sz="1600" b="1" dirty="0"/>
                    </a:p>
                  </a:txBody>
                  <a:tcPr/>
                </a:tc>
              </a:tr>
              <a:tr h="241569">
                <a:tc>
                  <a:txBody>
                    <a:bodyPr/>
                    <a:lstStyle/>
                    <a:p>
                      <a:r>
                        <a:rPr lang="en-GB" sz="1600" b="1" dirty="0" smtClean="0"/>
                        <a:t>Washing utensils</a:t>
                      </a:r>
                      <a:endParaRPr lang="en-GB" sz="1600" b="1" dirty="0"/>
                    </a:p>
                  </a:txBody>
                  <a:tcPr/>
                </a:tc>
                <a:tc>
                  <a:txBody>
                    <a:bodyPr/>
                    <a:lstStyle/>
                    <a:p>
                      <a:pPr algn="ctr"/>
                      <a:r>
                        <a:rPr lang="en-GB" sz="1600" b="1" dirty="0" smtClean="0"/>
                        <a:t>15</a:t>
                      </a:r>
                      <a:endParaRPr lang="en-GB" sz="1600" b="1" dirty="0"/>
                    </a:p>
                  </a:txBody>
                  <a:tcPr/>
                </a:tc>
                <a:tc>
                  <a:txBody>
                    <a:bodyPr/>
                    <a:lstStyle/>
                    <a:p>
                      <a:pPr algn="ctr"/>
                      <a:r>
                        <a:rPr lang="en-GB" sz="1600" b="1" dirty="0" smtClean="0"/>
                        <a:t>10</a:t>
                      </a:r>
                      <a:endParaRPr lang="en-GB" sz="1600" b="1" dirty="0"/>
                    </a:p>
                  </a:txBody>
                  <a:tcPr/>
                </a:tc>
              </a:tr>
              <a:tr h="241569">
                <a:tc>
                  <a:txBody>
                    <a:bodyPr/>
                    <a:lstStyle/>
                    <a:p>
                      <a:r>
                        <a:rPr lang="en-GB" sz="1600" b="1" dirty="0" smtClean="0"/>
                        <a:t>Washing &amp; cleaning</a:t>
                      </a:r>
                      <a:r>
                        <a:rPr lang="en-GB" sz="1600" b="1" baseline="0" dirty="0" smtClean="0"/>
                        <a:t> of houses</a:t>
                      </a:r>
                      <a:endParaRPr lang="en-GB" sz="1600" b="1" dirty="0"/>
                    </a:p>
                  </a:txBody>
                  <a:tcPr/>
                </a:tc>
                <a:tc>
                  <a:txBody>
                    <a:bodyPr/>
                    <a:lstStyle/>
                    <a:p>
                      <a:pPr algn="ctr"/>
                      <a:r>
                        <a:rPr lang="en-GB" sz="1600" b="1" dirty="0" smtClean="0"/>
                        <a:t>15</a:t>
                      </a:r>
                      <a:endParaRPr lang="en-GB" sz="1600" b="1" dirty="0"/>
                    </a:p>
                  </a:txBody>
                  <a:tcPr/>
                </a:tc>
                <a:tc>
                  <a:txBody>
                    <a:bodyPr/>
                    <a:lstStyle/>
                    <a:p>
                      <a:pPr algn="ctr"/>
                      <a:r>
                        <a:rPr lang="en-GB" sz="1600" b="1" dirty="0" smtClean="0"/>
                        <a:t>10</a:t>
                      </a:r>
                      <a:endParaRPr lang="en-GB" sz="1600" b="1" dirty="0"/>
                    </a:p>
                  </a:txBody>
                  <a:tcPr/>
                </a:tc>
              </a:tr>
              <a:tr h="241569">
                <a:tc>
                  <a:txBody>
                    <a:bodyPr/>
                    <a:lstStyle/>
                    <a:p>
                      <a:r>
                        <a:rPr lang="en-GB" sz="1600" b="1" dirty="0" smtClean="0"/>
                        <a:t>Lawn</a:t>
                      </a:r>
                      <a:r>
                        <a:rPr lang="en-GB" sz="1600" b="1" baseline="0" dirty="0" smtClean="0"/>
                        <a:t> watering</a:t>
                      </a:r>
                      <a:endParaRPr lang="en-GB" sz="1600" b="1" dirty="0"/>
                    </a:p>
                  </a:txBody>
                  <a:tcPr/>
                </a:tc>
                <a:tc>
                  <a:txBody>
                    <a:bodyPr/>
                    <a:lstStyle/>
                    <a:p>
                      <a:pPr algn="ctr"/>
                      <a:r>
                        <a:rPr lang="en-GB" sz="1600" b="1" dirty="0" smtClean="0"/>
                        <a:t>15</a:t>
                      </a:r>
                      <a:endParaRPr lang="en-GB" sz="1600" b="1" dirty="0"/>
                    </a:p>
                  </a:txBody>
                  <a:tcPr/>
                </a:tc>
                <a:tc>
                  <a:txBody>
                    <a:bodyPr/>
                    <a:lstStyle/>
                    <a:p>
                      <a:pPr algn="ctr"/>
                      <a:r>
                        <a:rPr lang="en-GB" sz="1600" b="1" dirty="0" smtClean="0"/>
                        <a:t>-</a:t>
                      </a:r>
                      <a:endParaRPr lang="en-GB" sz="1600" b="1" dirty="0"/>
                    </a:p>
                  </a:txBody>
                  <a:tcPr/>
                </a:tc>
              </a:tr>
              <a:tr h="241569">
                <a:tc>
                  <a:txBody>
                    <a:bodyPr/>
                    <a:lstStyle/>
                    <a:p>
                      <a:r>
                        <a:rPr lang="en-GB" sz="1600" b="1" dirty="0" smtClean="0"/>
                        <a:t>Flushing of water</a:t>
                      </a:r>
                      <a:r>
                        <a:rPr lang="en-GB" sz="1600" b="1" baseline="0" dirty="0" smtClean="0"/>
                        <a:t> closets</a:t>
                      </a:r>
                      <a:endParaRPr lang="en-GB" sz="1600" b="1" dirty="0"/>
                    </a:p>
                  </a:txBody>
                  <a:tcPr/>
                </a:tc>
                <a:tc>
                  <a:txBody>
                    <a:bodyPr/>
                    <a:lstStyle/>
                    <a:p>
                      <a:pPr algn="ctr"/>
                      <a:r>
                        <a:rPr lang="en-GB" sz="1600" b="1" dirty="0" smtClean="0"/>
                        <a:t>45</a:t>
                      </a:r>
                      <a:endParaRPr lang="en-GB" sz="1600" b="1" dirty="0"/>
                    </a:p>
                  </a:txBody>
                  <a:tcPr/>
                </a:tc>
                <a:tc>
                  <a:txBody>
                    <a:bodyPr/>
                    <a:lstStyle/>
                    <a:p>
                      <a:pPr algn="ctr"/>
                      <a:r>
                        <a:rPr lang="en-GB" sz="1600" b="1" dirty="0" smtClean="0"/>
                        <a:t>30</a:t>
                      </a:r>
                      <a:endParaRPr lang="en-GB" sz="1600" b="1" dirty="0"/>
                    </a:p>
                  </a:txBody>
                  <a:tcPr/>
                </a:tc>
              </a:tr>
              <a:tr h="241569">
                <a:tc>
                  <a:txBody>
                    <a:bodyPr/>
                    <a:lstStyle/>
                    <a:p>
                      <a:r>
                        <a:rPr lang="en-GB" sz="1600" b="1" dirty="0" smtClean="0"/>
                        <a:t>Total</a:t>
                      </a:r>
                      <a:endParaRPr lang="en-GB" sz="1600" b="1" dirty="0"/>
                    </a:p>
                  </a:txBody>
                  <a:tcPr/>
                </a:tc>
                <a:tc>
                  <a:txBody>
                    <a:bodyPr/>
                    <a:lstStyle/>
                    <a:p>
                      <a:pPr algn="ctr"/>
                      <a:r>
                        <a:rPr lang="en-GB" sz="1600" b="1" dirty="0" smtClean="0">
                          <a:solidFill>
                            <a:srgbClr val="FF0000"/>
                          </a:solidFill>
                        </a:rPr>
                        <a:t>200</a:t>
                      </a:r>
                      <a:endParaRPr lang="en-GB" sz="1600" b="1" dirty="0">
                        <a:solidFill>
                          <a:srgbClr val="FF0000"/>
                        </a:solidFill>
                      </a:endParaRPr>
                    </a:p>
                  </a:txBody>
                  <a:tcPr/>
                </a:tc>
                <a:tc>
                  <a:txBody>
                    <a:bodyPr/>
                    <a:lstStyle/>
                    <a:p>
                      <a:pPr algn="ctr"/>
                      <a:r>
                        <a:rPr lang="en-GB" sz="1600" b="1" dirty="0" smtClean="0">
                          <a:solidFill>
                            <a:srgbClr val="FF0000"/>
                          </a:solidFill>
                        </a:rPr>
                        <a:t>135</a:t>
                      </a:r>
                      <a:endParaRPr lang="en-GB" sz="1600" b="1" dirty="0">
                        <a:solidFill>
                          <a:srgbClr val="FF0000"/>
                        </a:solidFill>
                      </a:endParaRPr>
                    </a:p>
                  </a:txBody>
                  <a:tcPr/>
                </a:tc>
              </a:tr>
            </a:tbl>
          </a:graphicData>
        </a:graphic>
      </p:graphicFrame>
      <p:sp>
        <p:nvSpPr>
          <p:cNvPr id="6" name="TextBox 5"/>
          <p:cNvSpPr txBox="1"/>
          <p:nvPr/>
        </p:nvSpPr>
        <p:spPr>
          <a:xfrm>
            <a:off x="571472" y="1643050"/>
            <a:ext cx="8143932" cy="1323439"/>
          </a:xfrm>
          <a:prstGeom prst="rect">
            <a:avLst/>
          </a:prstGeom>
          <a:noFill/>
        </p:spPr>
        <p:txBody>
          <a:bodyPr wrap="square" rtlCol="0">
            <a:spAutoFit/>
          </a:bodyPr>
          <a:lstStyle/>
          <a:p>
            <a:pPr algn="just"/>
            <a:r>
              <a:rPr lang="en-US" sz="2000" dirty="0">
                <a:latin typeface="Times New Roman" pitchFamily="18" charset="0"/>
                <a:cs typeface="Times New Roman" pitchFamily="18" charset="0"/>
              </a:rPr>
              <a:t>This includes the water required in residential buildings for drinking, cooking, bathing, lawn sprinkling, gardening, sanitary purposes etc.  The amount of domestic water consumption per person shall vary according to the living conditions of the consumers. </a:t>
            </a:r>
            <a:endParaRPr lang="en-GB" sz="20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857232"/>
            <a:ext cx="8229600" cy="990600"/>
          </a:xfrm>
        </p:spPr>
        <p:txBody>
          <a:bodyPr>
            <a:normAutofit/>
          </a:bodyPr>
          <a:lstStyle/>
          <a:p>
            <a:pPr algn="ctr"/>
            <a:r>
              <a:rPr lang="en-GB" b="1" dirty="0" smtClean="0">
                <a:solidFill>
                  <a:srgbClr val="FF0000"/>
                </a:solidFill>
                <a:latin typeface="Times New Roman" pitchFamily="18" charset="0"/>
                <a:cs typeface="Times New Roman" pitchFamily="18" charset="0"/>
              </a:rPr>
              <a:t>Industrial water demand</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19</a:t>
            </a:fld>
            <a:endParaRPr lang="en-GB"/>
          </a:p>
        </p:txBody>
      </p:sp>
      <p:sp>
        <p:nvSpPr>
          <p:cNvPr id="4" name="Content Placeholder 3"/>
          <p:cNvSpPr>
            <a:spLocks noGrp="1"/>
          </p:cNvSpPr>
          <p:nvPr>
            <p:ph sz="quarter" idx="1"/>
          </p:nvPr>
        </p:nvSpPr>
        <p:spPr>
          <a:xfrm>
            <a:off x="285720" y="1920240"/>
            <a:ext cx="8229600" cy="4937760"/>
          </a:xfrm>
        </p:spPr>
        <p:txBody>
          <a:bodyPr>
            <a:normAutofit/>
          </a:bodyPr>
          <a:lstStyle/>
          <a:p>
            <a:pPr algn="just"/>
            <a:r>
              <a:rPr lang="en-US" sz="2000" dirty="0" smtClean="0">
                <a:latin typeface="Times New Roman" pitchFamily="18" charset="0"/>
                <a:cs typeface="Times New Roman" pitchFamily="18" charset="0"/>
              </a:rPr>
              <a:t>Industrial require a large volume of water for </a:t>
            </a:r>
          </a:p>
          <a:p>
            <a:pPr marL="1394460" lvl="3" indent="-571500" algn="just">
              <a:buClrTx/>
              <a:buSzPct val="80000"/>
              <a:buAutoNum type="romanLcParenR"/>
            </a:pPr>
            <a:r>
              <a:rPr lang="en-US" sz="2000" dirty="0" smtClean="0">
                <a:latin typeface="Times New Roman" pitchFamily="18" charset="0"/>
                <a:cs typeface="Times New Roman" pitchFamily="18" charset="0"/>
              </a:rPr>
              <a:t>Manufacturing of the product</a:t>
            </a:r>
          </a:p>
          <a:p>
            <a:pPr marL="1394460" lvl="3" indent="-571500" algn="just">
              <a:buClrTx/>
              <a:buAutoNum type="romanLcParenR"/>
            </a:pPr>
            <a:r>
              <a:rPr lang="en-US" sz="2000" dirty="0" smtClean="0">
                <a:latin typeface="Times New Roman" pitchFamily="18" charset="0"/>
                <a:cs typeface="Times New Roman" pitchFamily="18" charset="0"/>
              </a:rPr>
              <a:t>Cooling operations</a:t>
            </a:r>
          </a:p>
          <a:p>
            <a:pPr marL="1394460" lvl="3" indent="-571500" algn="just">
              <a:buClrTx/>
              <a:buAutoNum type="romanLcParenR"/>
            </a:pPr>
            <a:r>
              <a:rPr lang="en-US" sz="2000" dirty="0" smtClean="0">
                <a:latin typeface="Times New Roman" pitchFamily="18" charset="0"/>
                <a:cs typeface="Times New Roman" pitchFamily="18" charset="0"/>
              </a:rPr>
              <a:t>Steam generation</a:t>
            </a:r>
          </a:p>
          <a:p>
            <a:pPr marL="1394460" lvl="3" indent="-571500" algn="just">
              <a:buClrTx/>
              <a:buAutoNum type="romanLcParenR"/>
            </a:pPr>
            <a:r>
              <a:rPr lang="en-US" sz="2000" dirty="0" smtClean="0">
                <a:latin typeface="Times New Roman" pitchFamily="18" charset="0"/>
                <a:cs typeface="Times New Roman" pitchFamily="18" charset="0"/>
              </a:rPr>
              <a:t>Processing of the product</a:t>
            </a:r>
          </a:p>
          <a:p>
            <a:pPr marL="1394460" lvl="3" indent="-571500" algn="just">
              <a:buClrTx/>
              <a:buAutoNum type="romanLcParenR"/>
            </a:pPr>
            <a:r>
              <a:rPr lang="en-US" sz="2000" dirty="0" smtClean="0">
                <a:latin typeface="Times New Roman" pitchFamily="18" charset="0"/>
                <a:cs typeface="Times New Roman" pitchFamily="18" charset="0"/>
              </a:rPr>
              <a:t>Sanitation purposes.</a:t>
            </a:r>
          </a:p>
          <a:p>
            <a:pPr marL="1394460" lvl="3" indent="-571500" algn="just">
              <a:buNone/>
            </a:pPr>
            <a:endParaRPr lang="en-US" sz="2000" dirty="0" smtClean="0">
              <a:latin typeface="Times New Roman" pitchFamily="18" charset="0"/>
              <a:cs typeface="Times New Roman" pitchFamily="18" charset="0"/>
            </a:endParaRPr>
          </a:p>
          <a:p>
            <a:pPr marL="571500" indent="-571500" algn="just"/>
            <a:r>
              <a:rPr lang="en-US" sz="2000" dirty="0" smtClean="0">
                <a:latin typeface="Times New Roman" pitchFamily="18" charset="0"/>
                <a:cs typeface="Times New Roman" pitchFamily="18" charset="0"/>
              </a:rPr>
              <a:t>In industrial cities, the per capita water requirement may finally be computed to be as high as 450 liter/person/day or so, as compared to the normal industrial requirement of 50 liters/person/day.</a:t>
            </a:r>
            <a:endParaRPr lang="en-GB" sz="2000" dirty="0" smtClean="0">
              <a:latin typeface="Times New Roman" pitchFamily="18" charset="0"/>
              <a:cs typeface="Times New Roman" pitchFamily="18" charset="0"/>
            </a:endParaRPr>
          </a:p>
          <a:p>
            <a:pPr marL="571500" indent="-571500"/>
            <a:endParaRPr lang="en-GB" dirty="0"/>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85BFAAE4-8E72-4B80-87EE-11B397305A31}">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3BAC49C1-E617-4646-B4B9-BC2B0368E981}"/>
              </a:ext>
            </a:extLst>
          </p:cNvPr>
          <p:cNvSpPr txBox="1"/>
          <p:nvPr/>
        </p:nvSpPr>
        <p:spPr>
          <a:xfrm>
            <a:off x="1" y="997953"/>
            <a:ext cx="25241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latin typeface="Lato"/>
              </a:rPr>
              <a:t>Course Learning Objectives</a:t>
            </a:r>
          </a:p>
        </p:txBody>
      </p:sp>
      <p:sp>
        <p:nvSpPr>
          <p:cNvPr id="5" name="Slide Number Placeholder 4"/>
          <p:cNvSpPr>
            <a:spLocks noGrp="1"/>
          </p:cNvSpPr>
          <p:nvPr>
            <p:ph type="sldNum" sz="quarter" idx="12"/>
          </p:nvPr>
        </p:nvSpPr>
        <p:spPr/>
        <p:txBody>
          <a:bodyPr/>
          <a:lstStyle/>
          <a:p>
            <a:fld id="{208A4197-6501-4F07-95BE-3B6D4F9505A5}" type="slidenum">
              <a:rPr lang="en-IN" smtClean="0"/>
              <a:pPr/>
              <a:t>2</a:t>
            </a:fld>
            <a:endParaRPr lang="en-IN"/>
          </a:p>
        </p:txBody>
      </p:sp>
      <p:sp>
        <p:nvSpPr>
          <p:cNvPr id="7" name="Date Placeholder 6"/>
          <p:cNvSpPr>
            <a:spLocks noGrp="1"/>
          </p:cNvSpPr>
          <p:nvPr>
            <p:ph type="dt" sz="half" idx="10"/>
          </p:nvPr>
        </p:nvSpPr>
        <p:spPr/>
        <p:txBody>
          <a:bodyPr/>
          <a:lstStyle/>
          <a:p>
            <a:fld id="{7456024F-CBED-4841-8D0E-32FA0946BF5A}" type="datetime3">
              <a:rPr lang="en-US" smtClean="0"/>
              <a:pPr/>
              <a:t>11 December 2023</a:t>
            </a:fld>
            <a:endParaRPr lang="en-IN"/>
          </a:p>
        </p:txBody>
      </p:sp>
      <p:sp>
        <p:nvSpPr>
          <p:cNvPr id="9" name="Footer Placeholder 8"/>
          <p:cNvSpPr>
            <a:spLocks noGrp="1"/>
          </p:cNvSpPr>
          <p:nvPr>
            <p:ph type="ftr" sz="quarter" idx="11"/>
          </p:nvPr>
        </p:nvSpPr>
        <p:spPr/>
        <p:txBody>
          <a:bodyPr/>
          <a:lstStyle/>
          <a:p>
            <a:r>
              <a:rPr lang="en-IN" smtClean="0"/>
              <a:t>Department of CIVIL Engineering</a:t>
            </a:r>
            <a:endParaRPr lang="en-IN"/>
          </a:p>
        </p:txBody>
      </p:sp>
      <p:sp>
        <p:nvSpPr>
          <p:cNvPr id="10" name="Rectangle 9"/>
          <p:cNvSpPr/>
          <p:nvPr/>
        </p:nvSpPr>
        <p:spPr>
          <a:xfrm>
            <a:off x="357158" y="1357298"/>
            <a:ext cx="8572560" cy="4662815"/>
          </a:xfrm>
          <a:prstGeom prst="rect">
            <a:avLst/>
          </a:prstGeom>
        </p:spPr>
        <p:txBody>
          <a:bodyPr wrap="square">
            <a:spAutoFit/>
          </a:bodyPr>
          <a:lstStyle/>
          <a:p>
            <a:pPr algn="just">
              <a:lnSpc>
                <a:spcPct val="150000"/>
              </a:lnSpc>
            </a:pPr>
            <a:r>
              <a:rPr lang="en-IN" dirty="0" smtClean="0">
                <a:latin typeface="Times New Roman" pitchFamily="18" charset="0"/>
                <a:cs typeface="Times New Roman" pitchFamily="18" charset="0"/>
              </a:rPr>
              <a:t>This Course will enable the students to</a:t>
            </a:r>
          </a:p>
          <a:p>
            <a:pPr algn="just">
              <a:lnSpc>
                <a:spcPct val="150000"/>
              </a:lnSpc>
            </a:pPr>
            <a:r>
              <a:rPr lang="en-IN" sz="2000" dirty="0" smtClean="0">
                <a:latin typeface="Times New Roman" pitchFamily="18" charset="0"/>
                <a:cs typeface="Times New Roman" pitchFamily="18" charset="0"/>
              </a:rPr>
              <a:t>1.Analyze the variation of water demand and to estimate water requirement for a community.</a:t>
            </a:r>
          </a:p>
          <a:p>
            <a:pPr algn="just">
              <a:lnSpc>
                <a:spcPct val="150000"/>
              </a:lnSpc>
            </a:pPr>
            <a:r>
              <a:rPr lang="en-IN" sz="2000" dirty="0" smtClean="0">
                <a:latin typeface="Times New Roman" pitchFamily="18" charset="0"/>
                <a:cs typeface="Times New Roman" pitchFamily="18" charset="0"/>
              </a:rPr>
              <a:t>2. Study drinking water quality standards and to illustrate qualitative analysis of water.</a:t>
            </a:r>
          </a:p>
          <a:p>
            <a:pPr algn="just">
              <a:lnSpc>
                <a:spcPct val="150000"/>
              </a:lnSpc>
            </a:pPr>
            <a:r>
              <a:rPr lang="en-IN" sz="2000" dirty="0" smtClean="0">
                <a:latin typeface="Times New Roman" pitchFamily="18" charset="0"/>
                <a:cs typeface="Times New Roman" pitchFamily="18" charset="0"/>
              </a:rPr>
              <a:t>3. Analysis of physical and chemical characteristics of water and wastewater.</a:t>
            </a:r>
          </a:p>
          <a:p>
            <a:pPr algn="just">
              <a:lnSpc>
                <a:spcPct val="150000"/>
              </a:lnSpc>
            </a:pPr>
            <a:r>
              <a:rPr lang="en-IN" sz="2000" dirty="0" smtClean="0">
                <a:latin typeface="Times New Roman" pitchFamily="18" charset="0"/>
                <a:cs typeface="Times New Roman" pitchFamily="18" charset="0"/>
              </a:rPr>
              <a:t>4.Understand and design of different unit operations and unit process involved in water and</a:t>
            </a:r>
          </a:p>
          <a:p>
            <a:pPr algn="just">
              <a:lnSpc>
                <a:spcPct val="150000"/>
              </a:lnSpc>
            </a:pPr>
            <a:r>
              <a:rPr lang="en-IN" sz="2000" dirty="0" smtClean="0">
                <a:latin typeface="Times New Roman" pitchFamily="18" charset="0"/>
                <a:cs typeface="Times New Roman" pitchFamily="18" charset="0"/>
              </a:rPr>
              <a:t>wastewater treatment process</a:t>
            </a:r>
          </a:p>
          <a:p>
            <a:pPr algn="just">
              <a:lnSpc>
                <a:spcPct val="150000"/>
              </a:lnSpc>
            </a:pPr>
            <a:r>
              <a:rPr lang="en-IN" sz="2000" dirty="0" smtClean="0">
                <a:latin typeface="Times New Roman" pitchFamily="18" charset="0"/>
                <a:cs typeface="Times New Roman" pitchFamily="18" charset="0"/>
              </a:rPr>
              <a:t>5. Design various oxidation processes.</a:t>
            </a:r>
            <a:endParaRPr lang="en-IN" sz="2000" dirty="0">
              <a:latin typeface="Times New Roman" pitchFamily="18" charset="0"/>
              <a:cs typeface="Times New Roman" pitchFamily="18" charset="0"/>
            </a:endParaRPr>
          </a:p>
        </p:txBody>
      </p:sp>
    </p:spTree>
    <p:extLst>
      <p:ext uri="{2683B85C-4C2A-4407-8261-BEF2C05D72BD}">
        <p14:creationId xmlns:p14="http://schemas.microsoft.com/office/powerpoint/2010/main" xmlns:vt="http://schemas.openxmlformats.org/officeDocument/2006/docPropsVTypes" xmlns:ns1="http://schemas.openxmlformats.org/officeDocument/2006/extended-properties" xmlns:cs="http://schemas.microsoft.com/office/drawing/2012/chartStyle" xmlns:c="http://schemas.openxmlformats.org/drawingml/2006/chart" xmlns="" val="16344838263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1000108"/>
            <a:ext cx="8229600" cy="704832"/>
          </a:xfrm>
        </p:spPr>
        <p:txBody>
          <a:bodyPr>
            <a:noAutofit/>
          </a:bodyPr>
          <a:lstStyle/>
          <a:p>
            <a:pPr lvl="0" algn="ctr"/>
            <a:r>
              <a:rPr lang="en-US" b="1" dirty="0" smtClean="0">
                <a:solidFill>
                  <a:srgbClr val="FF0000"/>
                </a:solidFill>
                <a:latin typeface="Times New Roman" pitchFamily="18" charset="0"/>
                <a:cs typeface="Times New Roman" pitchFamily="18" charset="0"/>
              </a:rPr>
              <a:t>Institution and Commercial Water Demand</a:t>
            </a:r>
            <a:endParaRPr lang="en-GB" b="1" dirty="0" smtClean="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20</a:t>
            </a:fld>
            <a:endParaRPr lang="en-GB"/>
          </a:p>
        </p:txBody>
      </p:sp>
      <p:graphicFrame>
        <p:nvGraphicFramePr>
          <p:cNvPr id="5" name="Content Placeholder 4"/>
          <p:cNvGraphicFramePr>
            <a:graphicFrameLocks noGrp="1"/>
          </p:cNvGraphicFramePr>
          <p:nvPr>
            <p:ph sz="quarter" idx="1"/>
          </p:nvPr>
        </p:nvGraphicFramePr>
        <p:xfrm>
          <a:off x="1214414" y="3571876"/>
          <a:ext cx="6858048" cy="2510792"/>
        </p:xfrm>
        <a:graphic>
          <a:graphicData uri="http://schemas.openxmlformats.org/drawingml/2006/table">
            <a:tbl>
              <a:tblPr firstRow="1" bandRow="1">
                <a:tableStyleId>{5C22544A-7EE6-4342-B048-85BDC9FD1C3A}</a:tableStyleId>
              </a:tblPr>
              <a:tblGrid>
                <a:gridCol w="3429024"/>
                <a:gridCol w="3429024"/>
              </a:tblGrid>
              <a:tr h="447127">
                <a:tc>
                  <a:txBody>
                    <a:bodyPr/>
                    <a:lstStyle/>
                    <a:p>
                      <a:pPr algn="ctr"/>
                      <a:r>
                        <a:rPr lang="en-GB" sz="2000" dirty="0" smtClean="0"/>
                        <a:t>Activity</a:t>
                      </a:r>
                    </a:p>
                  </a:txBody>
                  <a:tcPr/>
                </a:tc>
                <a:tc>
                  <a:txBody>
                    <a:bodyPr/>
                    <a:lstStyle/>
                    <a:p>
                      <a:pPr algn="ctr"/>
                      <a:r>
                        <a:rPr lang="en-GB" sz="2000" dirty="0" smtClean="0"/>
                        <a:t>Demand (l/h/d)</a:t>
                      </a:r>
                      <a:endParaRPr lang="en-GB" sz="2000" dirty="0"/>
                    </a:p>
                  </a:txBody>
                  <a:tcPr/>
                </a:tc>
              </a:tr>
              <a:tr h="412733">
                <a:tc>
                  <a:txBody>
                    <a:bodyPr/>
                    <a:lstStyle/>
                    <a:p>
                      <a:pPr algn="ctr"/>
                      <a:r>
                        <a:rPr lang="en-GB" b="1" dirty="0" smtClean="0"/>
                        <a:t>Factories</a:t>
                      </a:r>
                      <a:endParaRPr lang="en-GB" b="1" dirty="0"/>
                    </a:p>
                  </a:txBody>
                  <a:tcPr/>
                </a:tc>
                <a:tc>
                  <a:txBody>
                    <a:bodyPr/>
                    <a:lstStyle/>
                    <a:p>
                      <a:pPr algn="ctr"/>
                      <a:r>
                        <a:rPr lang="en-GB" b="1" dirty="0" smtClean="0"/>
                        <a:t>45-90</a:t>
                      </a:r>
                      <a:endParaRPr lang="en-GB" b="1" dirty="0"/>
                    </a:p>
                  </a:txBody>
                  <a:tcPr/>
                </a:tc>
              </a:tr>
              <a:tr h="412733">
                <a:tc>
                  <a:txBody>
                    <a:bodyPr/>
                    <a:lstStyle/>
                    <a:p>
                      <a:pPr algn="ctr"/>
                      <a:r>
                        <a:rPr lang="en-GB" b="1" dirty="0" smtClean="0"/>
                        <a:t>Offices</a:t>
                      </a:r>
                      <a:endParaRPr lang="en-GB" b="1" dirty="0"/>
                    </a:p>
                  </a:txBody>
                  <a:tcPr/>
                </a:tc>
                <a:tc>
                  <a:txBody>
                    <a:bodyPr/>
                    <a:lstStyle/>
                    <a:p>
                      <a:pPr algn="ctr"/>
                      <a:r>
                        <a:rPr lang="en-GB" b="1" dirty="0" smtClean="0"/>
                        <a:t>45</a:t>
                      </a:r>
                      <a:endParaRPr lang="en-GB" b="1" dirty="0"/>
                    </a:p>
                  </a:txBody>
                  <a:tcPr/>
                </a:tc>
              </a:tr>
              <a:tr h="412733">
                <a:tc>
                  <a:txBody>
                    <a:bodyPr/>
                    <a:lstStyle/>
                    <a:p>
                      <a:pPr algn="ctr"/>
                      <a:r>
                        <a:rPr lang="en-GB" b="1" dirty="0" smtClean="0"/>
                        <a:t>Restaurants</a:t>
                      </a:r>
                      <a:r>
                        <a:rPr lang="en-GB" b="1" baseline="0" dirty="0" smtClean="0"/>
                        <a:t> / Seat</a:t>
                      </a:r>
                      <a:endParaRPr lang="en-GB" b="1" dirty="0"/>
                    </a:p>
                  </a:txBody>
                  <a:tcPr/>
                </a:tc>
                <a:tc>
                  <a:txBody>
                    <a:bodyPr/>
                    <a:lstStyle/>
                    <a:p>
                      <a:pPr algn="ctr"/>
                      <a:r>
                        <a:rPr lang="en-GB" b="1" dirty="0" smtClean="0"/>
                        <a:t>70</a:t>
                      </a:r>
                      <a:endParaRPr lang="en-GB" b="1" dirty="0"/>
                    </a:p>
                  </a:txBody>
                  <a:tcPr/>
                </a:tc>
              </a:tr>
              <a:tr h="412733">
                <a:tc>
                  <a:txBody>
                    <a:bodyPr/>
                    <a:lstStyle/>
                    <a:p>
                      <a:pPr algn="ctr"/>
                      <a:r>
                        <a:rPr lang="en-GB" b="1" dirty="0" smtClean="0"/>
                        <a:t>Hospital / Person</a:t>
                      </a:r>
                      <a:endParaRPr lang="en-GB" b="1" dirty="0"/>
                    </a:p>
                  </a:txBody>
                  <a:tcPr/>
                </a:tc>
                <a:tc>
                  <a:txBody>
                    <a:bodyPr/>
                    <a:lstStyle/>
                    <a:p>
                      <a:pPr algn="ctr"/>
                      <a:r>
                        <a:rPr lang="en-GB" b="1" dirty="0" smtClean="0"/>
                        <a:t>180</a:t>
                      </a:r>
                      <a:endParaRPr lang="en-GB" b="1" dirty="0"/>
                    </a:p>
                  </a:txBody>
                  <a:tcPr/>
                </a:tc>
              </a:tr>
              <a:tr h="412733">
                <a:tc>
                  <a:txBody>
                    <a:bodyPr/>
                    <a:lstStyle/>
                    <a:p>
                      <a:pPr algn="ctr"/>
                      <a:r>
                        <a:rPr lang="en-GB" b="1" dirty="0" smtClean="0"/>
                        <a:t>Cinema / Seat</a:t>
                      </a:r>
                      <a:endParaRPr lang="en-GB" b="1" dirty="0"/>
                    </a:p>
                  </a:txBody>
                  <a:tcPr/>
                </a:tc>
                <a:tc>
                  <a:txBody>
                    <a:bodyPr/>
                    <a:lstStyle/>
                    <a:p>
                      <a:pPr algn="ctr"/>
                      <a:r>
                        <a:rPr lang="en-GB" b="1" dirty="0" smtClean="0"/>
                        <a:t>15</a:t>
                      </a:r>
                      <a:endParaRPr lang="en-GB" b="1" dirty="0"/>
                    </a:p>
                  </a:txBody>
                  <a:tcPr/>
                </a:tc>
              </a:tr>
            </a:tbl>
          </a:graphicData>
        </a:graphic>
      </p:graphicFrame>
      <p:sp>
        <p:nvSpPr>
          <p:cNvPr id="6" name="TextBox 5"/>
          <p:cNvSpPr txBox="1"/>
          <p:nvPr/>
        </p:nvSpPr>
        <p:spPr>
          <a:xfrm>
            <a:off x="857224" y="1643050"/>
            <a:ext cx="7858180" cy="1883657"/>
          </a:xfrm>
          <a:prstGeom prst="rect">
            <a:avLst/>
          </a:prstGeom>
          <a:noFill/>
        </p:spPr>
        <p:txBody>
          <a:bodyPr wrap="square" rtlCol="0">
            <a:spAutoFit/>
          </a:bodyPr>
          <a:lstStyle/>
          <a:p>
            <a:pPr marL="22860" indent="-571500" algn="just">
              <a:lnSpc>
                <a:spcPct val="150000"/>
              </a:lnSpc>
              <a:spcBef>
                <a:spcPts val="400"/>
              </a:spcBef>
            </a:pPr>
            <a:r>
              <a:rPr lang="en-US" sz="2000" dirty="0">
                <a:latin typeface="Times New Roman" pitchFamily="18" charset="0"/>
                <a:cs typeface="Times New Roman" pitchFamily="18" charset="0"/>
              </a:rPr>
              <a:t>On an average, a per capita demand of 20 liters/head /day is usually considered to be enough to such commercial and institutional water requirements, although of course, this demand may be as high as 50 l/h/d for highly commercialized cities. </a:t>
            </a:r>
            <a:endParaRPr lang="en-GB" sz="20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1071546"/>
            <a:ext cx="8229600" cy="990600"/>
          </a:xfrm>
        </p:spPr>
        <p:txBody>
          <a:bodyPr>
            <a:normAutofit fontScale="90000"/>
          </a:bodyPr>
          <a:lstStyle/>
          <a:p>
            <a:pPr lvl="0" algn="ctr"/>
            <a:r>
              <a:rPr lang="en-US" sz="3600" b="1" dirty="0" smtClean="0">
                <a:solidFill>
                  <a:srgbClr val="FF0000"/>
                </a:solidFill>
                <a:latin typeface="Times New Roman" pitchFamily="18" charset="0"/>
                <a:cs typeface="Times New Roman" pitchFamily="18" charset="0"/>
              </a:rPr>
              <a:t>Demand for Public Use</a:t>
            </a: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endParaRPr lang="en-GB"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21</a:t>
            </a:fld>
            <a:endParaRPr lang="en-GB"/>
          </a:p>
        </p:txBody>
      </p:sp>
      <p:graphicFrame>
        <p:nvGraphicFramePr>
          <p:cNvPr id="5" name="Content Placeholder 4"/>
          <p:cNvGraphicFramePr>
            <a:graphicFrameLocks noGrp="1"/>
          </p:cNvGraphicFramePr>
          <p:nvPr>
            <p:ph sz="quarter" idx="1"/>
          </p:nvPr>
        </p:nvGraphicFramePr>
        <p:xfrm>
          <a:off x="1500166" y="1801757"/>
          <a:ext cx="7086592" cy="4341887"/>
        </p:xfrm>
        <a:graphic>
          <a:graphicData uri="http://schemas.openxmlformats.org/drawingml/2006/table">
            <a:tbl>
              <a:tblPr firstRow="1" bandRow="1">
                <a:tableStyleId>{5C22544A-7EE6-4342-B048-85BDC9FD1C3A}</a:tableStyleId>
              </a:tblPr>
              <a:tblGrid>
                <a:gridCol w="3543296"/>
                <a:gridCol w="3543296"/>
              </a:tblGrid>
              <a:tr h="565017">
                <a:tc>
                  <a:txBody>
                    <a:bodyPr/>
                    <a:lstStyle/>
                    <a:p>
                      <a:pPr algn="ctr"/>
                      <a:r>
                        <a:rPr lang="en-GB" sz="2000" b="1" dirty="0" smtClean="0"/>
                        <a:t>Activity</a:t>
                      </a:r>
                    </a:p>
                    <a:p>
                      <a:pPr algn="ctr"/>
                      <a:endParaRPr lang="en-GB" sz="2000" b="1" dirty="0"/>
                    </a:p>
                  </a:txBody>
                  <a:tcPr/>
                </a:tc>
                <a:tc>
                  <a:txBody>
                    <a:bodyPr/>
                    <a:lstStyle/>
                    <a:p>
                      <a:pPr algn="ctr"/>
                      <a:r>
                        <a:rPr lang="en-GB" sz="2000" b="1" dirty="0" smtClean="0"/>
                        <a:t>Demand (l/h/d)</a:t>
                      </a:r>
                      <a:endParaRPr lang="en-GB" sz="2000" b="1" dirty="0"/>
                    </a:p>
                  </a:txBody>
                  <a:tcPr/>
                </a:tc>
              </a:tr>
              <a:tr h="418203">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Public gardening</a:t>
                      </a:r>
                      <a:endParaRPr lang="en-GB" sz="2400" dirty="0" smtClean="0"/>
                    </a:p>
                  </a:txBody>
                  <a:tcPr/>
                </a:tc>
                <a:tc>
                  <a:txBody>
                    <a:bodyPr/>
                    <a:lstStyle/>
                    <a:p>
                      <a:pPr algn="ctr"/>
                      <a:r>
                        <a:rPr lang="en-GB" sz="2400" b="0" dirty="0" smtClean="0"/>
                        <a:t>1.4 L/m</a:t>
                      </a:r>
                      <a:r>
                        <a:rPr lang="en-GB" sz="2400" b="0" baseline="30000" dirty="0" smtClean="0"/>
                        <a:t>2</a:t>
                      </a:r>
                      <a:r>
                        <a:rPr lang="en-GB" sz="2400" b="0" baseline="0" dirty="0" smtClean="0"/>
                        <a:t> /day</a:t>
                      </a:r>
                      <a:endParaRPr lang="en-GB" sz="2400" b="0" baseline="0" dirty="0"/>
                    </a:p>
                  </a:txBody>
                  <a:tcPr/>
                </a:tc>
              </a:tr>
              <a:tr h="452752">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Street washing</a:t>
                      </a:r>
                      <a:endParaRPr lang="en-GB" sz="2400" dirty="0" smtClean="0"/>
                    </a:p>
                  </a:txBody>
                  <a:tcPr/>
                </a:tc>
                <a:tc>
                  <a:txBody>
                    <a:bodyPr/>
                    <a:lstStyle/>
                    <a:p>
                      <a:pPr algn="ctr"/>
                      <a:r>
                        <a:rPr lang="en-GB" sz="2400" b="0" dirty="0" smtClean="0"/>
                        <a:t>1.0 L/m2/day</a:t>
                      </a:r>
                      <a:endParaRPr lang="en-GB" sz="2400" b="0" dirty="0"/>
                    </a:p>
                  </a:txBody>
                  <a:tcPr/>
                </a:tc>
              </a:tr>
              <a:tr h="518192">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Sewer washing</a:t>
                      </a:r>
                      <a:endParaRPr lang="en-GB" sz="2400" dirty="0" smtClean="0"/>
                    </a:p>
                  </a:txBody>
                  <a:tcPr/>
                </a:tc>
                <a:tc>
                  <a:txBody>
                    <a:bodyPr/>
                    <a:lstStyle/>
                    <a:p>
                      <a:pPr algn="ctr"/>
                      <a:r>
                        <a:rPr lang="en-GB" sz="2400" b="0" dirty="0" smtClean="0"/>
                        <a:t>1.5 L/m2/day</a:t>
                      </a:r>
                    </a:p>
                  </a:txBody>
                  <a:tcPr/>
                </a:tc>
              </a:tr>
              <a:tr h="46406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Hospitals</a:t>
                      </a:r>
                      <a:endParaRPr lang="en-GB" sz="2400" dirty="0" smtClean="0"/>
                    </a:p>
                  </a:txBody>
                  <a:tcPr/>
                </a:tc>
                <a:tc>
                  <a:txBody>
                    <a:bodyPr/>
                    <a:lstStyle/>
                    <a:p>
                      <a:pPr algn="ctr"/>
                      <a:r>
                        <a:rPr lang="en-GB" sz="2400" b="0" dirty="0" smtClean="0"/>
                        <a:t>340-450 L/bed /day</a:t>
                      </a:r>
                      <a:endParaRPr lang="en-GB" sz="2400" b="0" dirty="0"/>
                    </a:p>
                  </a:txBody>
                  <a:tcPr/>
                </a:tc>
              </a:tr>
              <a:tr h="46061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Hostels</a:t>
                      </a:r>
                      <a:endParaRPr lang="en-GB" sz="2400" dirty="0" smtClean="0"/>
                    </a:p>
                  </a:txBody>
                  <a:tcPr/>
                </a:tc>
                <a:tc>
                  <a:txBody>
                    <a:bodyPr/>
                    <a:lstStyle/>
                    <a:p>
                      <a:pPr algn="ctr"/>
                      <a:r>
                        <a:rPr lang="en-GB" sz="2400" b="0" dirty="0" smtClean="0"/>
                        <a:t>135</a:t>
                      </a:r>
                      <a:r>
                        <a:rPr lang="en-GB" sz="2400" b="0" baseline="0" dirty="0" smtClean="0"/>
                        <a:t> L/head/ day</a:t>
                      </a:r>
                      <a:endParaRPr lang="en-GB" sz="2400" b="0" dirty="0"/>
                    </a:p>
                  </a:txBody>
                  <a:tcPr/>
                </a:tc>
              </a:tr>
              <a:tr h="46061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Schools (With boarding)</a:t>
                      </a:r>
                      <a:endParaRPr lang="en-GB" sz="2400" dirty="0" smtClean="0"/>
                    </a:p>
                  </a:txBody>
                  <a:tcPr/>
                </a:tc>
                <a:tc>
                  <a:txBody>
                    <a:bodyPr/>
                    <a:lstStyle/>
                    <a:p>
                      <a:pPr algn="ctr"/>
                      <a:r>
                        <a:rPr lang="en-GB" sz="2400" b="0" dirty="0" smtClean="0"/>
                        <a:t>135</a:t>
                      </a:r>
                      <a:r>
                        <a:rPr lang="en-GB" sz="2400" b="0" baseline="0" dirty="0" smtClean="0"/>
                        <a:t> L/head/day</a:t>
                      </a:r>
                      <a:endParaRPr lang="en-GB" sz="2400" b="0" dirty="0"/>
                    </a:p>
                  </a:txBody>
                  <a:tcPr/>
                </a:tc>
              </a:tr>
              <a:tr h="518192">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2400" dirty="0" smtClean="0"/>
                        <a:t>Schools (Without boarding)</a:t>
                      </a:r>
                      <a:endParaRPr lang="en-GB" sz="2400" dirty="0" smtClean="0"/>
                    </a:p>
                  </a:txBody>
                  <a:tcPr/>
                </a:tc>
                <a:tc>
                  <a:txBody>
                    <a:bodyPr/>
                    <a:lstStyle/>
                    <a:p>
                      <a:pPr algn="ctr"/>
                      <a:r>
                        <a:rPr lang="en-GB" sz="2400" b="0" dirty="0" smtClean="0"/>
                        <a:t>45 L/head/day</a:t>
                      </a:r>
                      <a:endParaRPr lang="en-GB" sz="2400" b="0" dirty="0"/>
                    </a:p>
                  </a:txBody>
                  <a:tcPr/>
                </a:tc>
              </a:tr>
            </a:tbl>
          </a:graphicData>
        </a:graphic>
      </p:graphicFrame>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85794"/>
            <a:ext cx="8229600" cy="990600"/>
          </a:xfrm>
        </p:spPr>
        <p:txBody>
          <a:bodyPr>
            <a:normAutofit/>
          </a:bodyPr>
          <a:lstStyle/>
          <a:p>
            <a:pPr lvl="0" algn="ctr"/>
            <a:r>
              <a:rPr lang="en-US" sz="3600" b="1" dirty="0" smtClean="0">
                <a:solidFill>
                  <a:srgbClr val="FF0000"/>
                </a:solidFill>
                <a:latin typeface="Times New Roman" pitchFamily="18" charset="0"/>
                <a:cs typeface="Times New Roman" pitchFamily="18" charset="0"/>
              </a:rPr>
              <a:t>Fire demand</a:t>
            </a:r>
            <a:endParaRPr lang="en-GB"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22</a:t>
            </a:fld>
            <a:endParaRPr lang="en-GB"/>
          </a:p>
        </p:txBody>
      </p:sp>
      <p:sp>
        <p:nvSpPr>
          <p:cNvPr id="4" name="Content Placeholder 3"/>
          <p:cNvSpPr>
            <a:spLocks noGrp="1"/>
          </p:cNvSpPr>
          <p:nvPr>
            <p:ph sz="quarter" idx="1"/>
          </p:nvPr>
        </p:nvSpPr>
        <p:spPr>
          <a:xfrm>
            <a:off x="500034" y="1857364"/>
            <a:ext cx="8229600" cy="5210196"/>
          </a:xfrm>
        </p:spPr>
        <p:txBody>
          <a:bodyPr>
            <a:normAutofit/>
          </a:bodyPr>
          <a:lstStyle/>
          <a:p>
            <a:pPr algn="just"/>
            <a:r>
              <a:rPr lang="en-US" sz="2400" dirty="0" smtClean="0">
                <a:latin typeface="Times New Roman" pitchFamily="18" charset="0"/>
                <a:cs typeface="Times New Roman" pitchFamily="18" charset="0"/>
              </a:rPr>
              <a:t>Water required for firefighting is usually known as fire demand. </a:t>
            </a:r>
          </a:p>
          <a:p>
            <a:pPr algn="just"/>
            <a:r>
              <a:rPr lang="en-US" sz="2400" dirty="0" smtClean="0">
                <a:latin typeface="Times New Roman" pitchFamily="18" charset="0"/>
                <a:cs typeface="Times New Roman" pitchFamily="18" charset="0"/>
              </a:rPr>
              <a:t>In thickly populated and industrial areas, fires generally break out and may lead to serious damages, if not controlled effectively.</a:t>
            </a:r>
          </a:p>
          <a:p>
            <a:pPr algn="just"/>
            <a:r>
              <a:rPr lang="en-US" sz="2400" dirty="0" smtClean="0">
                <a:latin typeface="Times New Roman" pitchFamily="18" charset="0"/>
                <a:cs typeface="Times New Roman" pitchFamily="18" charset="0"/>
              </a:rPr>
              <a:t>Fire-fighting personnel require sufficient quantity of water, so as to throw it over the fire at high speeds. </a:t>
            </a:r>
          </a:p>
          <a:p>
            <a:pPr algn="just"/>
            <a:r>
              <a:rPr lang="en-US" sz="2400" dirty="0" smtClean="0">
                <a:latin typeface="Times New Roman" pitchFamily="18" charset="0"/>
                <a:cs typeface="Times New Roman" pitchFamily="18" charset="0"/>
              </a:rPr>
              <a:t>Fire hydrants are usually fitted in the water mains at about 100 to 150 meters apart.</a:t>
            </a:r>
          </a:p>
          <a:p>
            <a:pPr algn="just"/>
            <a:r>
              <a:rPr lang="en-US" sz="2400" dirty="0" smtClean="0">
                <a:latin typeface="Times New Roman" pitchFamily="18" charset="0"/>
                <a:cs typeface="Times New Roman" pitchFamily="18" charset="0"/>
              </a:rPr>
              <a:t>The minimum water pressure available at fire hydrants should be of the order of 100 to 150 </a:t>
            </a:r>
            <a:r>
              <a:rPr lang="en-US" sz="2400" dirty="0" err="1" smtClean="0">
                <a:latin typeface="Times New Roman" pitchFamily="18" charset="0"/>
                <a:cs typeface="Times New Roman" pitchFamily="18" charset="0"/>
              </a:rPr>
              <a:t>kN</a:t>
            </a:r>
            <a:r>
              <a:rPr lang="en-US" sz="2400" dirty="0" smtClean="0">
                <a:latin typeface="Times New Roman" pitchFamily="18" charset="0"/>
                <a:cs typeface="Times New Roman" pitchFamily="18" charset="0"/>
              </a:rPr>
              <a:t>/m.2</a:t>
            </a:r>
            <a:endParaRPr lang="en-GB"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23</a:t>
            </a:fld>
            <a:endParaRPr lang="en-GB"/>
          </a:p>
        </p:txBody>
      </p:sp>
      <p:sp>
        <p:nvSpPr>
          <p:cNvPr id="4" name="Content Placeholder 3"/>
          <p:cNvSpPr>
            <a:spLocks noGrp="1"/>
          </p:cNvSpPr>
          <p:nvPr>
            <p:ph sz="quarter" idx="1"/>
          </p:nvPr>
        </p:nvSpPr>
        <p:spPr/>
        <p:txBody>
          <a:bodyPr>
            <a:normAutofit lnSpcReduction="10000"/>
          </a:bodyPr>
          <a:lstStyle/>
          <a:p>
            <a:pPr algn="just"/>
            <a:endParaRPr lang="en-US" sz="2800" dirty="0" smtClean="0"/>
          </a:p>
          <a:p>
            <a:pPr algn="just">
              <a:lnSpc>
                <a:spcPct val="150000"/>
              </a:lnSpc>
            </a:pPr>
            <a:r>
              <a:rPr lang="en-US" sz="2400" dirty="0" smtClean="0">
                <a:latin typeface="Times New Roman" pitchFamily="18" charset="0"/>
                <a:cs typeface="Times New Roman" pitchFamily="18" charset="0"/>
              </a:rPr>
              <a:t>The discharge of each stream should be about 1100lits/min.</a:t>
            </a:r>
          </a:p>
          <a:p>
            <a:pPr algn="just">
              <a:lnSpc>
                <a:spcPct val="150000"/>
              </a:lnSpc>
            </a:pPr>
            <a:r>
              <a:rPr lang="en-US" sz="2400" dirty="0" smtClean="0">
                <a:latin typeface="Times New Roman" pitchFamily="18" charset="0"/>
                <a:cs typeface="Times New Roman" pitchFamily="18" charset="0"/>
              </a:rPr>
              <a:t>Generally, in a moderate fire break out, three jet streams are simultaneously thrown from each hydrant: one on the burning property, and one on each of adjacent property on either side of the burning property. </a:t>
            </a:r>
          </a:p>
          <a:p>
            <a:pPr algn="just">
              <a:lnSpc>
                <a:spcPct val="150000"/>
              </a:lnSpc>
            </a:pPr>
            <a:r>
              <a:rPr lang="en-US" sz="2400" dirty="0" smtClean="0">
                <a:latin typeface="Times New Roman" pitchFamily="18" charset="0"/>
                <a:cs typeface="Times New Roman" pitchFamily="18" charset="0"/>
              </a:rPr>
              <a:t>Hence, in a big city having a population of say 50 </a:t>
            </a:r>
            <a:r>
              <a:rPr lang="en-US" sz="2400" dirty="0" err="1" smtClean="0">
                <a:latin typeface="Times New Roman" pitchFamily="18" charset="0"/>
                <a:cs typeface="Times New Roman" pitchFamily="18" charset="0"/>
              </a:rPr>
              <a:t>lakhs</a:t>
            </a:r>
            <a:r>
              <a:rPr lang="en-US" sz="2400" dirty="0" smtClean="0">
                <a:latin typeface="Times New Roman" pitchFamily="18" charset="0"/>
                <a:cs typeface="Times New Roman" pitchFamily="18" charset="0"/>
              </a:rPr>
              <a:t>, if six fires break out in a day and hydrants each fire stands for 3  hours.</a:t>
            </a:r>
            <a:endParaRPr lang="en-GB"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24</a:t>
            </a:fld>
            <a:endParaRPr lang="en-GB"/>
          </a:p>
        </p:txBody>
      </p:sp>
      <p:sp>
        <p:nvSpPr>
          <p:cNvPr id="7" name="Content Placeholder 6"/>
          <p:cNvSpPr>
            <a:spLocks noGrp="1"/>
          </p:cNvSpPr>
          <p:nvPr>
            <p:ph sz="quarter" idx="1"/>
          </p:nvPr>
        </p:nvSpPr>
        <p:spPr/>
        <p:txBody>
          <a:bodyPr>
            <a:normAutofit fontScale="92500" lnSpcReduction="10000"/>
          </a:bodyPr>
          <a:lstStyle/>
          <a:p>
            <a:pPr>
              <a:buNone/>
            </a:pPr>
            <a:r>
              <a:rPr lang="en-US" dirty="0" smtClean="0"/>
              <a:t>  </a:t>
            </a:r>
          </a:p>
          <a:p>
            <a:pPr algn="just">
              <a:lnSpc>
                <a:spcPct val="150000"/>
              </a:lnSpc>
              <a:buNone/>
            </a:pPr>
            <a:r>
              <a:rPr lang="en-US" dirty="0" smtClean="0"/>
              <a:t>  </a:t>
            </a:r>
            <a:r>
              <a:rPr lang="en-US" sz="2400" dirty="0" smtClean="0">
                <a:latin typeface="Times New Roman" pitchFamily="18" charset="0"/>
                <a:cs typeface="Times New Roman" pitchFamily="18" charset="0"/>
              </a:rPr>
              <a:t>The total amount of water required shall be given as</a:t>
            </a:r>
            <a:endParaRPr lang="en-GB" sz="2400" dirty="0" smtClean="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=6x(3 x 1100) x (3 x60)</a:t>
            </a:r>
            <a:endParaRPr lang="en-GB" sz="2400" dirty="0" smtClean="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[i.e. No. of fires x Discharge x Time of each fire]</a:t>
            </a:r>
            <a:endParaRPr lang="en-GB" sz="2400" dirty="0" smtClean="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 35,64,000 liters/day</a:t>
            </a:r>
          </a:p>
          <a:p>
            <a:pPr algn="just">
              <a:lnSpc>
                <a:spcPct val="150000"/>
              </a:lnSpc>
              <a:buNone/>
            </a:pPr>
            <a:endParaRPr lang="en-GB" sz="2400" dirty="0" smtClean="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The amount of water required per person   </a:t>
            </a:r>
          </a:p>
          <a:p>
            <a:pPr algn="just">
              <a:lnSpc>
                <a:spcPct val="150000"/>
              </a:lnSpc>
              <a:buNone/>
            </a:pPr>
            <a:endParaRPr lang="en-GB" sz="2400" dirty="0" smtClean="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a:t>
            </a:r>
            <a:endParaRPr lang="en-GB" dirty="0"/>
          </a:p>
        </p:txBody>
      </p:sp>
      <p:pic>
        <p:nvPicPr>
          <p:cNvPr id="4100" name="Picture 4"/>
          <p:cNvPicPr>
            <a:picLocks noChangeAspect="1" noChangeArrowheads="1"/>
          </p:cNvPicPr>
          <p:nvPr/>
        </p:nvPicPr>
        <p:blipFill>
          <a:blip r:embed="rId2"/>
          <a:srcRect/>
          <a:stretch>
            <a:fillRect/>
          </a:stretch>
        </p:blipFill>
        <p:spPr bwMode="auto">
          <a:xfrm>
            <a:off x="1214414" y="5072074"/>
            <a:ext cx="4248150" cy="819150"/>
          </a:xfrm>
          <a:prstGeom prst="rect">
            <a:avLst/>
          </a:prstGeom>
          <a:noFill/>
          <a:ln w="9525">
            <a:noFill/>
            <a:miter lim="800000"/>
            <a:headEnd/>
            <a:tailEnd/>
          </a:ln>
          <a:effectLst/>
        </p:spPr>
      </p:pic>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25</a:t>
            </a:fld>
            <a:endParaRPr lang="en-GB"/>
          </a:p>
        </p:txBody>
      </p:sp>
      <p:sp>
        <p:nvSpPr>
          <p:cNvPr id="4" name="Content Placeholder 3"/>
          <p:cNvSpPr>
            <a:spLocks noGrp="1"/>
          </p:cNvSpPr>
          <p:nvPr>
            <p:ph sz="quarter" idx="1"/>
          </p:nvPr>
        </p:nvSpPr>
        <p:spPr>
          <a:xfrm>
            <a:off x="457200" y="1219200"/>
            <a:ext cx="8229600" cy="5067320"/>
          </a:xfrm>
        </p:spPr>
        <p:txBody>
          <a:bodyPr>
            <a:normAutofit lnSpcReduction="10000"/>
          </a:bodyPr>
          <a:lstStyle/>
          <a:p>
            <a:pPr algn="just"/>
            <a:r>
              <a:rPr lang="en-US" sz="2400" dirty="0" smtClean="0">
                <a:latin typeface="Times New Roman" pitchFamily="18" charset="0"/>
                <a:cs typeface="Times New Roman" pitchFamily="18" charset="0"/>
              </a:rPr>
              <a:t>The high rate of water consumption during a fire considerably affects the design of distribution system.</a:t>
            </a:r>
          </a:p>
          <a:p>
            <a:pPr algn="just"/>
            <a:r>
              <a:rPr lang="en-US" sz="2400" dirty="0" smtClean="0">
                <a:latin typeface="Times New Roman" pitchFamily="18" charset="0"/>
                <a:cs typeface="Times New Roman" pitchFamily="18" charset="0"/>
              </a:rPr>
              <a:t>Hence while designing public water supply schemes, the </a:t>
            </a:r>
            <a:r>
              <a:rPr lang="en-US" sz="2400" b="1" dirty="0" smtClean="0">
                <a:latin typeface="Times New Roman" pitchFamily="18" charset="0"/>
                <a:cs typeface="Times New Roman" pitchFamily="18" charset="0"/>
              </a:rPr>
              <a:t>rate of fire demand</a:t>
            </a:r>
            <a:r>
              <a:rPr lang="en-US" sz="2400" dirty="0" smtClean="0">
                <a:latin typeface="Times New Roman" pitchFamily="18" charset="0"/>
                <a:cs typeface="Times New Roman" pitchFamily="18" charset="0"/>
              </a:rPr>
              <a:t> is sometimes treated as a function of population</a:t>
            </a:r>
          </a:p>
          <a:p>
            <a:pPr algn="just"/>
            <a:r>
              <a:rPr lang="en-US" sz="2400" dirty="0" smtClean="0">
                <a:latin typeface="Times New Roman" pitchFamily="18" charset="0"/>
                <a:cs typeface="Times New Roman" pitchFamily="18" charset="0"/>
              </a:rPr>
              <a:t>On the basis of certain empirical formulas, which are given below</a:t>
            </a:r>
          </a:p>
          <a:p>
            <a:pPr marL="1394460" lvl="3" indent="-571500" algn="just">
              <a:buClrTx/>
              <a:buFont typeface="+mj-lt"/>
              <a:buAutoNum type="romanLcPeriod"/>
            </a:pPr>
            <a:r>
              <a:rPr lang="en-US" sz="2800" b="1" dirty="0" err="1" smtClean="0">
                <a:latin typeface="Times New Roman" pitchFamily="18" charset="0"/>
                <a:cs typeface="Times New Roman" pitchFamily="18" charset="0"/>
              </a:rPr>
              <a:t>Kuichling’s</a:t>
            </a:r>
            <a:r>
              <a:rPr lang="en-US" sz="2800" b="1" dirty="0" smtClean="0">
                <a:latin typeface="Times New Roman" pitchFamily="18" charset="0"/>
                <a:cs typeface="Times New Roman" pitchFamily="18" charset="0"/>
              </a:rPr>
              <a:t> formula. </a:t>
            </a:r>
          </a:p>
          <a:p>
            <a:pPr marL="1394460" lvl="3" indent="-571500" algn="just">
              <a:buClrTx/>
              <a:buFont typeface="+mj-lt"/>
              <a:buAutoNum type="romanLcPeriod"/>
            </a:pPr>
            <a:r>
              <a:rPr sz="2800" b="1" smtClean="0">
                <a:latin typeface="Times New Roman" pitchFamily="18" charset="0"/>
                <a:cs typeface="Times New Roman" pitchFamily="18" charset="0"/>
              </a:rPr>
              <a:t>Freeman formula.</a:t>
            </a:r>
          </a:p>
          <a:p>
            <a:pPr marL="1394460" lvl="3" indent="-571500" algn="just">
              <a:buClrTx/>
              <a:buFont typeface="+mj-lt"/>
              <a:buAutoNum type="romanLcPeriod"/>
            </a:pPr>
            <a:r>
              <a:rPr sz="2800" b="1">
                <a:latin typeface="Times New Roman" pitchFamily="18" charset="0"/>
                <a:cs typeface="Times New Roman" pitchFamily="18" charset="0"/>
              </a:rPr>
              <a:t>National Board of Fire Under Writers </a:t>
            </a:r>
            <a:r>
              <a:rPr lang="en-GB" sz="2800" b="1" dirty="0" smtClean="0">
                <a:latin typeface="Times New Roman" pitchFamily="18" charset="0"/>
                <a:cs typeface="Times New Roman" pitchFamily="18" charset="0"/>
              </a:rPr>
              <a:t>f</a:t>
            </a:r>
            <a:r>
              <a:rPr sz="2800" b="1" smtClean="0">
                <a:latin typeface="Times New Roman" pitchFamily="18" charset="0"/>
                <a:cs typeface="Times New Roman" pitchFamily="18" charset="0"/>
              </a:rPr>
              <a:t>ormulas.</a:t>
            </a:r>
            <a:endParaRPr lang="en-GB" sz="2800" b="1" dirty="0" smtClean="0">
              <a:latin typeface="Times New Roman" pitchFamily="18" charset="0"/>
              <a:cs typeface="Times New Roman" pitchFamily="18" charset="0"/>
            </a:endParaRPr>
          </a:p>
          <a:p>
            <a:pPr marL="1394460" lvl="3" indent="-571500" algn="just">
              <a:buClrTx/>
              <a:buFont typeface="+mj-lt"/>
              <a:buAutoNum type="romanLcPeriod"/>
            </a:pPr>
            <a:r>
              <a:rPr lang="en-GB" sz="2800" b="1" dirty="0" err="1" smtClean="0">
                <a:latin typeface="Times New Roman" pitchFamily="18" charset="0"/>
                <a:cs typeface="Times New Roman" pitchFamily="18" charset="0"/>
              </a:rPr>
              <a:t>Buston’s</a:t>
            </a:r>
            <a:r>
              <a:rPr lang="en-GB" sz="2800" b="1" dirty="0" smtClean="0">
                <a:latin typeface="Times New Roman" pitchFamily="18" charset="0"/>
                <a:cs typeface="Times New Roman" pitchFamily="18" charset="0"/>
              </a:rPr>
              <a:t> formula</a:t>
            </a:r>
            <a:endParaRPr lang="en-GB" sz="2800" b="1" dirty="0">
              <a:latin typeface="Times New Roman" pitchFamily="18" charset="0"/>
              <a:cs typeface="Times New Roman" pitchFamily="18" charset="0"/>
            </a:endParaRPr>
          </a:p>
          <a:p>
            <a:pPr marL="2308860" lvl="7" indent="-571500">
              <a:buFont typeface="+mj-lt"/>
              <a:buAutoNum type="romanLcPeriod"/>
            </a:pPr>
            <a:endParaRPr lang="en-GB" sz="2400" dirty="0" smtClean="0"/>
          </a:p>
          <a:p>
            <a:endParaRPr lang="en-GB" dirty="0"/>
          </a:p>
        </p:txBody>
      </p:sp>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26</a:t>
            </a:fld>
            <a:endParaRPr lang="en-GB"/>
          </a:p>
        </p:txBody>
      </p:sp>
      <p:sp>
        <p:nvSpPr>
          <p:cNvPr id="4" name="Content Placeholder 3"/>
          <p:cNvSpPr>
            <a:spLocks noGrp="1"/>
          </p:cNvSpPr>
          <p:nvPr>
            <p:ph sz="quarter" idx="1"/>
          </p:nvPr>
        </p:nvSpPr>
        <p:spPr/>
        <p:txBody>
          <a:bodyPr>
            <a:normAutofit/>
          </a:bodyPr>
          <a:lstStyle/>
          <a:p>
            <a:pPr marL="274320" lvl="3" indent="-274320">
              <a:spcBef>
                <a:spcPts val="600"/>
              </a:spcBef>
              <a:buClr>
                <a:schemeClr val="accent1"/>
              </a:buClr>
              <a:buSzPct val="76000"/>
              <a:buFont typeface="Wingdings 3" panose="05040102010807070707"/>
              <a:buChar char=""/>
            </a:pPr>
            <a:r>
              <a:rPr lang="en-US" sz="2800" b="1" u="sng" dirty="0" err="1" smtClean="0">
                <a:latin typeface="Times New Roman" pitchFamily="18" charset="0"/>
                <a:cs typeface="Times New Roman" pitchFamily="18" charset="0"/>
              </a:rPr>
              <a:t>Kuichling’s</a:t>
            </a:r>
            <a:r>
              <a:rPr lang="en-US" sz="2800" b="1" u="sng" dirty="0" smtClean="0">
                <a:latin typeface="Times New Roman" pitchFamily="18" charset="0"/>
                <a:cs typeface="Times New Roman" pitchFamily="18" charset="0"/>
              </a:rPr>
              <a:t> formula:</a:t>
            </a:r>
          </a:p>
          <a:p>
            <a:pPr>
              <a:buNone/>
            </a:pPr>
            <a:r>
              <a:rPr lang="en-US" b="1" dirty="0" smtClean="0">
                <a:latin typeface="Times New Roman" pitchFamily="18" charset="0"/>
                <a:cs typeface="Times New Roman" pitchFamily="18" charset="0"/>
              </a:rPr>
              <a:t>             Q= 3,182√P  -------------------  </a:t>
            </a:r>
            <a:r>
              <a:rPr lang="en-US" b="1" dirty="0" err="1" smtClean="0">
                <a:latin typeface="Times New Roman" pitchFamily="18" charset="0"/>
                <a:cs typeface="Times New Roman" pitchFamily="18" charset="0"/>
              </a:rPr>
              <a:t>Eq</a:t>
            </a:r>
            <a:r>
              <a:rPr lang="en-US" b="1" dirty="0" smtClean="0">
                <a:latin typeface="Times New Roman" pitchFamily="18" charset="0"/>
                <a:cs typeface="Times New Roman" pitchFamily="18" charset="0"/>
              </a:rPr>
              <a:t> (a)</a:t>
            </a:r>
            <a:endParaRPr lang="en-GB"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Where, Q= amount of water required in </a:t>
            </a:r>
            <a:r>
              <a:rPr lang="en-US" dirty="0" err="1" smtClean="0">
                <a:latin typeface="Times New Roman" pitchFamily="18" charset="0"/>
                <a:cs typeface="Times New Roman" pitchFamily="18" charset="0"/>
              </a:rPr>
              <a:t>litres</a:t>
            </a:r>
            <a:r>
              <a:rPr lang="en-US" dirty="0" smtClean="0">
                <a:latin typeface="Times New Roman" pitchFamily="18" charset="0"/>
                <a:cs typeface="Times New Roman" pitchFamily="18" charset="0"/>
              </a:rPr>
              <a:t>/ minute</a:t>
            </a:r>
            <a:endParaRPr lang="en-GB"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P= Population in thousands.</a:t>
            </a:r>
          </a:p>
          <a:p>
            <a:pPr>
              <a:buNone/>
            </a:pPr>
            <a:endParaRPr lang="en-US" dirty="0" smtClean="0">
              <a:latin typeface="Times New Roman" pitchFamily="18" charset="0"/>
              <a:cs typeface="Times New Roman" pitchFamily="18" charset="0"/>
            </a:endParaRPr>
          </a:p>
          <a:p>
            <a:r>
              <a:rPr lang="en-US" b="1" u="sng" dirty="0" smtClean="0">
                <a:latin typeface="Times New Roman" pitchFamily="18" charset="0"/>
                <a:cs typeface="Times New Roman" pitchFamily="18" charset="0"/>
              </a:rPr>
              <a:t>Freeman formula:</a:t>
            </a:r>
            <a:endParaRPr lang="en-GB" u="sng" dirty="0" smtClean="0">
              <a:latin typeface="Times New Roman" pitchFamily="18" charset="0"/>
              <a:cs typeface="Times New Roman" pitchFamily="18" charset="0"/>
            </a:endParaRPr>
          </a:p>
          <a:p>
            <a:pPr>
              <a:buNone/>
            </a:pPr>
            <a:r>
              <a:rPr lang="en-GB"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Q=1136[P/10 + 10]</a:t>
            </a:r>
          </a:p>
          <a:p>
            <a:pPr>
              <a:buNone/>
            </a:pPr>
            <a:r>
              <a:rPr lang="en-US" dirty="0" smtClean="0">
                <a:latin typeface="Times New Roman" pitchFamily="18" charset="0"/>
                <a:cs typeface="Times New Roman" pitchFamily="18" charset="0"/>
              </a:rPr>
              <a:t>Where Q and P have the same meaning as in Eq. (a)</a:t>
            </a:r>
          </a:p>
          <a:p>
            <a:pPr>
              <a:buNone/>
            </a:pPr>
            <a:endParaRPr lang="en-US" dirty="0" smtClean="0">
              <a:latin typeface="Times New Roman" pitchFamily="18" charset="0"/>
              <a:cs typeface="Times New Roman" pitchFamily="18" charset="0"/>
            </a:endParaRPr>
          </a:p>
          <a:p>
            <a:pPr>
              <a:buNone/>
            </a:pPr>
            <a:endParaRPr lang="en-US" b="1" dirty="0" smtClean="0">
              <a:latin typeface="Times New Roman" pitchFamily="18" charset="0"/>
              <a:cs typeface="Times New Roman" pitchFamily="18" charset="0"/>
            </a:endParaRPr>
          </a:p>
          <a:p>
            <a:endParaRPr lang="en-GB" dirty="0" smtClean="0"/>
          </a:p>
        </p:txBody>
      </p:sp>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045CD10-8627-4E2D-9EC3-CCCA7294AB3A}" type="slidenum">
              <a:rPr lang="en-GB" smtClean="0"/>
              <a:pPr/>
              <a:t>27</a:t>
            </a:fld>
            <a:endParaRPr lang="en-GB"/>
          </a:p>
        </p:txBody>
      </p:sp>
      <p:sp>
        <p:nvSpPr>
          <p:cNvPr id="3" name="Content Placeholder 2"/>
          <p:cNvSpPr>
            <a:spLocks noGrp="1"/>
          </p:cNvSpPr>
          <p:nvPr>
            <p:ph sz="quarter" idx="1"/>
          </p:nvPr>
        </p:nvSpPr>
        <p:spPr>
          <a:xfrm>
            <a:off x="457200" y="1219200"/>
            <a:ext cx="8456295" cy="4937760"/>
          </a:xfrm>
        </p:spPr>
        <p:txBody>
          <a:bodyPr/>
          <a:lstStyle/>
          <a:p>
            <a:r>
              <a:rPr b="1" u="sng">
                <a:latin typeface="Times New Roman" pitchFamily="18" charset="0"/>
                <a:cs typeface="Times New Roman" pitchFamily="18" charset="0"/>
                <a:sym typeface="+mn-ea"/>
              </a:rPr>
              <a:t>National Board of Fire Under Writers </a:t>
            </a:r>
            <a:r>
              <a:rPr lang="en-GB" b="1" u="sng" dirty="0" smtClean="0">
                <a:latin typeface="Times New Roman" pitchFamily="18" charset="0"/>
                <a:cs typeface="Times New Roman" pitchFamily="18" charset="0"/>
                <a:sym typeface="+mn-ea"/>
              </a:rPr>
              <a:t>f</a:t>
            </a:r>
            <a:r>
              <a:rPr b="1" u="sng" smtClean="0">
                <a:latin typeface="Times New Roman" pitchFamily="18" charset="0"/>
                <a:cs typeface="Times New Roman" pitchFamily="18" charset="0"/>
                <a:sym typeface="+mn-ea"/>
              </a:rPr>
              <a:t>ormulas</a:t>
            </a:r>
          </a:p>
          <a:p>
            <a:endParaRPr lang="en-US" u="sng" dirty="0">
              <a:latin typeface="Times New Roman" pitchFamily="18" charset="0"/>
              <a:cs typeface="Times New Roman" pitchFamily="18" charset="0"/>
            </a:endParaRPr>
          </a:p>
          <a:p>
            <a:pPr marL="0" indent="0">
              <a:buNone/>
            </a:pPr>
            <a:r>
              <a:rPr lang="en-US" i="1" dirty="0">
                <a:latin typeface="Times New Roman" pitchFamily="18" charset="0"/>
                <a:cs typeface="Times New Roman" pitchFamily="18" charset="0"/>
              </a:rPr>
              <a:t>     Q= 4637        [1-0.01         ]</a:t>
            </a:r>
          </a:p>
          <a:p>
            <a:pPr marL="0" indent="0">
              <a:buNone/>
            </a:pPr>
            <a:endParaRPr lang="en-US" i="1" dirty="0">
              <a:latin typeface="Times New Roman" pitchFamily="18" charset="0"/>
              <a:cs typeface="Times New Roman" pitchFamily="18" charset="0"/>
            </a:endParaRPr>
          </a:p>
          <a:p>
            <a:pPr>
              <a:buNone/>
            </a:pPr>
            <a:r>
              <a:rPr lang="en-US" i="1" dirty="0">
                <a:latin typeface="Times New Roman" pitchFamily="18" charset="0"/>
                <a:cs typeface="Times New Roman" pitchFamily="18" charset="0"/>
              </a:rPr>
              <a:t>     </a:t>
            </a:r>
            <a:r>
              <a:rPr lang="en-US" dirty="0" smtClean="0">
                <a:latin typeface="Times New Roman" pitchFamily="18" charset="0"/>
                <a:cs typeface="Times New Roman" pitchFamily="18" charset="0"/>
                <a:sym typeface="+mn-ea"/>
              </a:rPr>
              <a:t>  Where, Q= amount of water required in </a:t>
            </a:r>
            <a:r>
              <a:rPr lang="en-US" dirty="0" err="1" smtClean="0">
                <a:latin typeface="Times New Roman" pitchFamily="18" charset="0"/>
                <a:cs typeface="Times New Roman" pitchFamily="18" charset="0"/>
                <a:sym typeface="+mn-ea"/>
              </a:rPr>
              <a:t>litres</a:t>
            </a:r>
            <a:r>
              <a:rPr lang="en-US" dirty="0" smtClean="0">
                <a:latin typeface="Times New Roman" pitchFamily="18" charset="0"/>
                <a:cs typeface="Times New Roman" pitchFamily="18" charset="0"/>
                <a:sym typeface="+mn-ea"/>
              </a:rPr>
              <a:t>/ minute</a:t>
            </a:r>
            <a:endParaRPr lang="en-GB"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sym typeface="+mn-ea"/>
              </a:rPr>
              <a:t>                    P= Population in thousands.</a:t>
            </a:r>
          </a:p>
          <a:p>
            <a:r>
              <a:rPr lang="en-US" b="1" u="sng" dirty="0" err="1" smtClean="0">
                <a:latin typeface="Times New Roman" pitchFamily="18" charset="0"/>
                <a:cs typeface="Times New Roman" pitchFamily="18" charset="0"/>
              </a:rPr>
              <a:t>Buston’s</a:t>
            </a:r>
            <a:r>
              <a:rPr lang="en-US" b="1" u="sng" dirty="0" smtClean="0">
                <a:latin typeface="Times New Roman" pitchFamily="18" charset="0"/>
                <a:cs typeface="Times New Roman" pitchFamily="18" charset="0"/>
              </a:rPr>
              <a:t> formula:</a:t>
            </a:r>
          </a:p>
          <a:p>
            <a:pPr>
              <a:buNone/>
            </a:pPr>
            <a:r>
              <a:rPr lang="en-US" b="1" dirty="0" smtClean="0">
                <a:latin typeface="Times New Roman" pitchFamily="18" charset="0"/>
                <a:cs typeface="Times New Roman" pitchFamily="18" charset="0"/>
              </a:rPr>
              <a:t>           Q= 5663√P</a:t>
            </a:r>
          </a:p>
          <a:p>
            <a:pPr>
              <a:buNone/>
            </a:pPr>
            <a:r>
              <a:rPr lang="en-US" dirty="0" smtClean="0">
                <a:latin typeface="Times New Roman" pitchFamily="18" charset="0"/>
                <a:cs typeface="Times New Roman" pitchFamily="18" charset="0"/>
              </a:rPr>
              <a:t>Where Q and P have the same meaning as in Eq. (a)</a:t>
            </a:r>
          </a:p>
          <a:p>
            <a:pPr>
              <a:buNone/>
            </a:pPr>
            <a:endParaRPr lang="en-US" i="1" dirty="0">
              <a:latin typeface="Times New Roman" pitchFamily="18" charset="0"/>
              <a:cs typeface="Times New Roman" pitchFamily="18" charset="0"/>
            </a:endParaRPr>
          </a:p>
        </p:txBody>
      </p:sp>
      <p:graphicFrame>
        <p:nvGraphicFramePr>
          <p:cNvPr id="13" name="Content Placeholder 12">
            <a:hlinkClick r:id="" action="ppaction://ole?verb=0"/>
          </p:cNvPr>
          <p:cNvGraphicFramePr>
            <a:graphicFrameLocks noGrp="1" noChangeAspect="1"/>
          </p:cNvGraphicFramePr>
          <p:nvPr>
            <p:ph sz="quarter" idx="2"/>
          </p:nvPr>
        </p:nvGraphicFramePr>
        <p:xfrm>
          <a:off x="2066290" y="2141220"/>
          <a:ext cx="914400" cy="1002030"/>
        </p:xfrm>
        <a:graphic>
          <a:graphicData uri="http://schemas.openxmlformats.org/presentationml/2006/ole">
            <p:oleObj spid="_x0000_s1034" r:id="rId3" imgW="914400" imgH="216000" progId="">
              <p:embed/>
            </p:oleObj>
          </a:graphicData>
        </a:graphic>
      </p:graphicFrame>
      <p:graphicFrame>
        <p:nvGraphicFramePr>
          <p:cNvPr id="15" name="Object 14">
            <a:hlinkClick r:id="" action="ppaction://ole?verb=0"/>
          </p:cNvPr>
          <p:cNvGraphicFramePr>
            <a:graphicFrameLocks noChangeAspect="1"/>
          </p:cNvGraphicFramePr>
          <p:nvPr/>
        </p:nvGraphicFramePr>
        <p:xfrm>
          <a:off x="3708400" y="2141220"/>
          <a:ext cx="1071245" cy="1002030"/>
        </p:xfrm>
        <a:graphic>
          <a:graphicData uri="http://schemas.openxmlformats.org/presentationml/2006/ole">
            <p:oleObj spid="_x0000_s1035" r:id="rId4" imgW="914400" imgH="216000" progId="">
              <p:embed/>
            </p:oleObj>
          </a:graphicData>
        </a:graphic>
      </p:graphicFrame>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4422"/>
            <a:ext cx="8229600" cy="990600"/>
          </a:xfrm>
        </p:spPr>
        <p:txBody>
          <a:bodyPr>
            <a:noAutofit/>
          </a:bodyPr>
          <a:lstStyle/>
          <a:p>
            <a:pPr algn="ctr"/>
            <a:r>
              <a:rPr lang="en-GB" b="1" dirty="0" smtClean="0">
                <a:solidFill>
                  <a:srgbClr val="FF0000"/>
                </a:solidFill>
                <a:latin typeface="Times New Roman" pitchFamily="18" charset="0"/>
                <a:cs typeface="Times New Roman" pitchFamily="18" charset="0"/>
              </a:rPr>
              <a:t>PER CAPITA DEMAND (q)</a:t>
            </a:r>
            <a:br>
              <a:rPr lang="en-GB" b="1" dirty="0" smtClean="0">
                <a:solidFill>
                  <a:srgbClr val="FF0000"/>
                </a:solidFill>
                <a:latin typeface="Times New Roman" pitchFamily="18" charset="0"/>
                <a:cs typeface="Times New Roman" pitchFamily="18" charset="0"/>
              </a:rPr>
            </a:b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28</a:t>
            </a:fld>
            <a:endParaRPr lang="en-GB"/>
          </a:p>
        </p:txBody>
      </p:sp>
      <p:sp>
        <p:nvSpPr>
          <p:cNvPr id="4" name="Content Placeholder 3"/>
          <p:cNvSpPr>
            <a:spLocks noGrp="1"/>
          </p:cNvSpPr>
          <p:nvPr>
            <p:ph sz="quarter" idx="1"/>
          </p:nvPr>
        </p:nvSpPr>
        <p:spPr>
          <a:xfrm>
            <a:off x="500034" y="1714488"/>
            <a:ext cx="8229600" cy="4937760"/>
          </a:xfrm>
        </p:spPr>
        <p:txBody>
          <a:bodyPr/>
          <a:lstStyle/>
          <a:p>
            <a:pPr algn="just"/>
            <a:r>
              <a:rPr lang="en-US" sz="2800" dirty="0" smtClean="0">
                <a:latin typeface="Times New Roman" pitchFamily="18" charset="0"/>
                <a:cs typeface="Times New Roman" pitchFamily="18" charset="0"/>
              </a:rPr>
              <a:t>It is the annual average amount of daily water required by one person, and includes the domestic use, industrial and commercial use, public use, wastage etc.</a:t>
            </a:r>
          </a:p>
          <a:p>
            <a:pPr>
              <a:buNone/>
            </a:pPr>
            <a:endParaRPr lang="en-US" sz="2800" dirty="0" smtClean="0">
              <a:latin typeface="Times New Roman" pitchFamily="18" charset="0"/>
              <a:cs typeface="Times New Roman" pitchFamily="18" charset="0"/>
            </a:endParaRPr>
          </a:p>
          <a:p>
            <a:pPr algn="ctr">
              <a:buNone/>
            </a:pPr>
            <a:r>
              <a:rPr lang="en-US" sz="2800" b="1" dirty="0" smtClean="0">
                <a:latin typeface="Times New Roman" pitchFamily="18" charset="0"/>
                <a:cs typeface="Times New Roman" pitchFamily="18" charset="0"/>
              </a:rPr>
              <a:t>Per Capita Demand (q) in </a:t>
            </a:r>
            <a:r>
              <a:rPr lang="en-US" sz="2800" b="1" dirty="0" err="1" smtClean="0">
                <a:latin typeface="Times New Roman" pitchFamily="18" charset="0"/>
                <a:cs typeface="Times New Roman" pitchFamily="18" charset="0"/>
              </a:rPr>
              <a:t>litres</a:t>
            </a:r>
            <a:r>
              <a:rPr lang="en-US" sz="2800" b="1" dirty="0" smtClean="0">
                <a:latin typeface="Times New Roman" pitchFamily="18" charset="0"/>
                <a:cs typeface="Times New Roman" pitchFamily="18" charset="0"/>
              </a:rPr>
              <a:t> per day per head  (l/d/h)</a:t>
            </a:r>
            <a:r>
              <a:rPr lang="en-GB" sz="2800" b="1" dirty="0" smtClean="0">
                <a:latin typeface="Times New Roman" pitchFamily="18" charset="0"/>
                <a:cs typeface="Times New Roman" pitchFamily="18" charset="0"/>
              </a:rPr>
              <a:t> </a:t>
            </a:r>
          </a:p>
          <a:p>
            <a:pPr algn="ctr">
              <a:buNone/>
            </a:pPr>
            <a:r>
              <a:rPr lang="en-US" sz="2800" dirty="0" smtClean="0">
                <a:latin typeface="Times New Roman" pitchFamily="18" charset="0"/>
                <a:cs typeface="Times New Roman" pitchFamily="18" charset="0"/>
              </a:rPr>
              <a:t> q= </a:t>
            </a:r>
            <a:r>
              <a:rPr lang="en-US" sz="2800" u="sng" dirty="0" smtClean="0">
                <a:latin typeface="Times New Roman" pitchFamily="18" charset="0"/>
                <a:cs typeface="Times New Roman" pitchFamily="18" charset="0"/>
              </a:rPr>
              <a:t>total yearly water requirements of the city in liters </a:t>
            </a:r>
            <a:r>
              <a:rPr lang="en-US" sz="2800" dirty="0" smtClean="0">
                <a:latin typeface="Times New Roman" pitchFamily="18" charset="0"/>
                <a:cs typeface="Times New Roman" pitchFamily="18" charset="0"/>
              </a:rPr>
              <a:t>               365 X Design population</a:t>
            </a:r>
          </a:p>
          <a:p>
            <a:pPr>
              <a:buNone/>
            </a:pPr>
            <a:r>
              <a:rPr lang="en-US" sz="2800" dirty="0" smtClean="0">
                <a:latin typeface="Times New Roman" pitchFamily="18" charset="0"/>
                <a:cs typeface="Times New Roman" pitchFamily="18" charset="0"/>
              </a:rPr>
              <a:t>		q= V/(365 X P)</a:t>
            </a:r>
            <a:endParaRPr lang="en-GB" sz="2800"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000108"/>
            <a:ext cx="8229600" cy="704832"/>
          </a:xfrm>
        </p:spPr>
        <p:txBody>
          <a:bodyPr>
            <a:noAutofit/>
          </a:bodyPr>
          <a:lstStyle/>
          <a:p>
            <a:pPr algn="ctr"/>
            <a:r>
              <a:rPr lang="en-GB" sz="2800" b="1" dirty="0" smtClean="0">
                <a:solidFill>
                  <a:srgbClr val="FF0000"/>
                </a:solidFill>
                <a:latin typeface="Times New Roman" pitchFamily="18" charset="0"/>
                <a:cs typeface="Times New Roman" pitchFamily="18" charset="0"/>
              </a:rPr>
              <a:t>FACTORS AFFECTING PER CAPITA DEMAND</a:t>
            </a:r>
            <a:endParaRPr lang="en-GB" sz="2800"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29</a:t>
            </a:fld>
            <a:endParaRPr lang="en-GB"/>
          </a:p>
        </p:txBody>
      </p:sp>
      <p:sp>
        <p:nvSpPr>
          <p:cNvPr id="4" name="Content Placeholder 3"/>
          <p:cNvSpPr>
            <a:spLocks noGrp="1"/>
          </p:cNvSpPr>
          <p:nvPr>
            <p:ph sz="quarter" idx="1"/>
          </p:nvPr>
        </p:nvSpPr>
        <p:spPr>
          <a:xfrm>
            <a:off x="357158" y="1643050"/>
            <a:ext cx="8229600" cy="4937760"/>
          </a:xfrm>
        </p:spPr>
        <p:txBody>
          <a:bodyPr>
            <a:normAutofit fontScale="92500" lnSpcReduction="10000"/>
          </a:bodyPr>
          <a:lstStyle/>
          <a:p>
            <a:pPr>
              <a:lnSpc>
                <a:spcPct val="150000"/>
              </a:lnSpc>
            </a:pPr>
            <a:r>
              <a:rPr lang="en-US" sz="2000" dirty="0" smtClean="0">
                <a:latin typeface="Times New Roman" pitchFamily="18" charset="0"/>
                <a:cs typeface="Times New Roman" pitchFamily="18" charset="0"/>
              </a:rPr>
              <a:t>Size of the city. </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Climatic Conditions. </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Types of  luxury used  and Habits of people</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Industrial and Commercial Activities. </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Quality of Water Supplies. </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Pressure in the Distribution System. </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Development of Sewerage Facilities. </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System of Supply</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Cost of Water</a:t>
            </a:r>
            <a:endParaRPr lang="en-GB"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Policy of Metering and Method of Charging</a:t>
            </a:r>
            <a:endParaRPr lang="en-GB" sz="2000" dirty="0" smtClean="0">
              <a:latin typeface="Times New Roman" pitchFamily="18" charset="0"/>
              <a:cs typeface="Times New Roman" pitchFamily="18" charset="0"/>
            </a:endParaRPr>
          </a:p>
          <a:p>
            <a:pPr>
              <a:lnSpc>
                <a:spcPct val="150000"/>
              </a:lnSpc>
            </a:pPr>
            <a:endParaRPr lang="en-GB" sz="20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08A4197-6501-4F07-95BE-3B6D4F9505A5}" type="slidenum">
              <a:rPr lang="en-IN" smtClean="0"/>
              <a:pPr/>
              <a:t>3</a:t>
            </a:fld>
            <a:endParaRPr lang="en-IN"/>
          </a:p>
        </p:txBody>
      </p:sp>
      <p:sp>
        <p:nvSpPr>
          <p:cNvPr id="5" name="Content Placeholder 2"/>
          <p:cNvSpPr txBox="1">
            <a:spLocks/>
          </p:cNvSpPr>
          <p:nvPr/>
        </p:nvSpPr>
        <p:spPr>
          <a:xfrm>
            <a:off x="214282" y="1142984"/>
            <a:ext cx="8715436" cy="5572140"/>
          </a:xfrm>
          <a:prstGeom prst="rect">
            <a:avLst/>
          </a:prstGeom>
        </p:spPr>
        <p:txBody>
          <a:bodyPr>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Module-1</a:t>
            </a:r>
            <a:endParaRPr kumimoji="0" lang="en-IN"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algn="just"/>
            <a:r>
              <a:rPr lang="en-IN" sz="2400" b="1" dirty="0" smtClean="0">
                <a:latin typeface="Times New Roman" pitchFamily="18" charset="0"/>
                <a:cs typeface="Times New Roman" pitchFamily="18" charset="0"/>
              </a:rPr>
              <a:t>Introduction: </a:t>
            </a:r>
            <a:r>
              <a:rPr lang="en-IN" sz="2400" dirty="0" smtClean="0">
                <a:latin typeface="Times New Roman" pitchFamily="18" charset="0"/>
                <a:cs typeface="Times New Roman" pitchFamily="18" charset="0"/>
              </a:rPr>
              <a:t>Water: Need for protected water supply, Demand of Water: Types of water demands - domestic demand, industrial, institutional and commercial demand, public use and fire demand estimation, factors affecting per capita demand, Variations in demand of water, Peak factor. Design period and factors governing design period. Methods of population forecasting and numerical problems. </a:t>
            </a:r>
            <a:r>
              <a:rPr lang="en-IN" sz="2400" dirty="0" err="1" smtClean="0">
                <a:latin typeface="Times New Roman" pitchFamily="18" charset="0"/>
                <a:cs typeface="Times New Roman" pitchFamily="18" charset="0"/>
              </a:rPr>
              <a:t>Physico</a:t>
            </a:r>
            <a:r>
              <a:rPr lang="en-IN" sz="2400" dirty="0" smtClean="0">
                <a:latin typeface="Times New Roman" pitchFamily="18" charset="0"/>
                <a:cs typeface="Times New Roman" pitchFamily="18" charset="0"/>
              </a:rPr>
              <a:t> chemical characteristics of water Sampling.</a:t>
            </a:r>
          </a:p>
          <a:p>
            <a:r>
              <a:rPr kumimoji="0" lang="en-IN" sz="3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Module-2</a:t>
            </a:r>
            <a:endParaRPr kumimoji="0" lang="en-IN"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algn="just"/>
            <a:r>
              <a:rPr kumimoji="0" lang="en-IN"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lang="en-IN" sz="2400" b="1" dirty="0" smtClean="0">
                <a:latin typeface="Times New Roman" pitchFamily="18" charset="0"/>
                <a:cs typeface="Times New Roman" pitchFamily="18" charset="0"/>
              </a:rPr>
              <a:t>Water Treatment: </a:t>
            </a:r>
            <a:r>
              <a:rPr lang="en-IN" sz="2400" dirty="0" smtClean="0">
                <a:latin typeface="Times New Roman" pitchFamily="18" charset="0"/>
                <a:cs typeface="Times New Roman" pitchFamily="18" charset="0"/>
              </a:rPr>
              <a:t>Objectives, Unit flow diagrams – Significance of each unit, Aeration process Limitations and types.</a:t>
            </a:r>
          </a:p>
          <a:p>
            <a:pPr algn="just"/>
            <a:r>
              <a:rPr lang="en-IN" sz="2400" b="1" dirty="0" smtClean="0">
                <a:latin typeface="Times New Roman" pitchFamily="18" charset="0"/>
                <a:cs typeface="Times New Roman" pitchFamily="18" charset="0"/>
              </a:rPr>
              <a:t>Sedimentation</a:t>
            </a:r>
            <a:r>
              <a:rPr lang="en-IN" sz="2400" dirty="0" smtClean="0">
                <a:latin typeface="Times New Roman" pitchFamily="18" charset="0"/>
                <a:cs typeface="Times New Roman" pitchFamily="18" charset="0"/>
              </a:rPr>
              <a:t> - Theory, settling tanks, types and design with numerical, Coagulation and flocculation, types of coagulants.</a:t>
            </a:r>
          </a:p>
          <a:p>
            <a:pPr algn="just"/>
            <a:r>
              <a:rPr lang="en-IN" sz="2400" b="1" dirty="0" smtClean="0">
                <a:latin typeface="Times New Roman" pitchFamily="18" charset="0"/>
                <a:cs typeface="Times New Roman" pitchFamily="18" charset="0"/>
              </a:rPr>
              <a:t>Filtration: </a:t>
            </a:r>
            <a:r>
              <a:rPr lang="en-IN" sz="2400" dirty="0" smtClean="0">
                <a:latin typeface="Times New Roman" pitchFamily="18" charset="0"/>
                <a:cs typeface="Times New Roman" pitchFamily="18" charset="0"/>
              </a:rPr>
              <a:t>Mechanism, theory of filtration, types of filters: slow sand, rapid sand and pressure filters. Operation and cleaning. Design of slow and rapid sand filter without under drainage system, Numerical.</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en-IN" sz="32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7" name="Date Placeholder 6"/>
          <p:cNvSpPr>
            <a:spLocks noGrp="1"/>
          </p:cNvSpPr>
          <p:nvPr>
            <p:ph type="dt" sz="half" idx="10"/>
          </p:nvPr>
        </p:nvSpPr>
        <p:spPr/>
        <p:txBody>
          <a:bodyPr/>
          <a:lstStyle/>
          <a:p>
            <a:fld id="{FEA0055C-0128-4FAD-B102-960101D2F0AC}" type="datetime3">
              <a:rPr lang="en-US" smtClean="0"/>
              <a:pPr/>
              <a:t>11 December 2023</a:t>
            </a:fld>
            <a:endParaRPr lang="en-IN"/>
          </a:p>
        </p:txBody>
      </p:sp>
      <p:sp>
        <p:nvSpPr>
          <p:cNvPr id="8" name="Footer Placeholder 7"/>
          <p:cNvSpPr>
            <a:spLocks noGrp="1"/>
          </p:cNvSpPr>
          <p:nvPr>
            <p:ph type="ftr" sz="quarter" idx="11"/>
          </p:nvPr>
        </p:nvSpPr>
        <p:spPr/>
        <p:txBody>
          <a:bodyPr/>
          <a:lstStyle/>
          <a:p>
            <a:r>
              <a:rPr lang="en-IN" smtClean="0"/>
              <a:t>Department of CIVIL Engineering</a:t>
            </a:r>
            <a:endParaRPr lang="en-IN"/>
          </a:p>
        </p:txBody>
      </p:sp>
    </p:spTree>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42984"/>
            <a:ext cx="8229600" cy="704832"/>
          </a:xfrm>
        </p:spPr>
        <p:txBody>
          <a:bodyPr/>
          <a:lstStyle/>
          <a:p>
            <a:pPr algn="ctr"/>
            <a:r>
              <a:rPr lang="en-US" b="1" dirty="0" smtClean="0">
                <a:solidFill>
                  <a:srgbClr val="FF0000"/>
                </a:solidFill>
                <a:latin typeface="Times New Roman" pitchFamily="18" charset="0"/>
                <a:cs typeface="Times New Roman" pitchFamily="18" charset="0"/>
              </a:rPr>
              <a:t>Size of the city</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30</a:t>
            </a:fld>
            <a:endParaRPr lang="en-GB"/>
          </a:p>
        </p:txBody>
      </p:sp>
      <p:sp>
        <p:nvSpPr>
          <p:cNvPr id="4" name="Content Placeholder 3"/>
          <p:cNvSpPr>
            <a:spLocks noGrp="1"/>
          </p:cNvSpPr>
          <p:nvPr>
            <p:ph sz="quarter" idx="1"/>
          </p:nvPr>
        </p:nvSpPr>
        <p:spPr>
          <a:xfrm>
            <a:off x="357158" y="1920240"/>
            <a:ext cx="8229600" cy="4937760"/>
          </a:xfrm>
        </p:spPr>
        <p:txBody>
          <a:bodyPr>
            <a:noAutofit/>
          </a:bodyPr>
          <a:lstStyle/>
          <a:p>
            <a:pPr algn="just"/>
            <a:r>
              <a:rPr lang="en-US" sz="2400" dirty="0" smtClean="0">
                <a:latin typeface="Times New Roman" pitchFamily="18" charset="0"/>
                <a:cs typeface="Times New Roman" pitchFamily="18" charset="0"/>
              </a:rPr>
              <a:t>The per capita demand for big cities is generally large as compared to that for smaller towns. </a:t>
            </a:r>
          </a:p>
          <a:p>
            <a:pPr algn="just"/>
            <a:r>
              <a:rPr lang="en-US" sz="2400" dirty="0" smtClean="0">
                <a:latin typeface="Times New Roman" pitchFamily="18" charset="0"/>
                <a:cs typeface="Times New Roman" pitchFamily="18" charset="0"/>
              </a:rPr>
              <a:t>This is because of the fact that in big cities, huge quantities of water are required for maintain clean and healthy environments. </a:t>
            </a:r>
          </a:p>
          <a:p>
            <a:pPr algn="just"/>
            <a:r>
              <a:rPr lang="en-US" sz="2400" dirty="0" smtClean="0">
                <a:latin typeface="Times New Roman" pitchFamily="18" charset="0"/>
                <a:cs typeface="Times New Roman" pitchFamily="18" charset="0"/>
              </a:rPr>
              <a:t>For example, big cities are generally </a:t>
            </a:r>
            <a:r>
              <a:rPr lang="en-US" sz="2400" dirty="0" err="1" smtClean="0">
                <a:latin typeface="Times New Roman" pitchFamily="18" charset="0"/>
                <a:cs typeface="Times New Roman" pitchFamily="18" charset="0"/>
              </a:rPr>
              <a:t>sewered</a:t>
            </a:r>
            <a:r>
              <a:rPr lang="en-US" sz="2400" dirty="0" smtClean="0">
                <a:latin typeface="Times New Roman" pitchFamily="18" charset="0"/>
                <a:cs typeface="Times New Roman" pitchFamily="18" charset="0"/>
              </a:rPr>
              <a:t>, and as such require large quantities of water (a </a:t>
            </a:r>
            <a:r>
              <a:rPr lang="en-US" sz="2400" dirty="0" err="1" smtClean="0">
                <a:latin typeface="Times New Roman" pitchFamily="18" charset="0"/>
                <a:cs typeface="Times New Roman" pitchFamily="18" charset="0"/>
              </a:rPr>
              <a:t>sewered</a:t>
            </a:r>
            <a:r>
              <a:rPr lang="en-US" sz="2400" dirty="0" smtClean="0">
                <a:latin typeface="Times New Roman" pitchFamily="18" charset="0"/>
                <a:cs typeface="Times New Roman" pitchFamily="18" charset="0"/>
              </a:rPr>
              <a:t> house requires four to five times the water required by an </a:t>
            </a:r>
            <a:r>
              <a:rPr lang="en-US" sz="2400" dirty="0" err="1" smtClean="0">
                <a:latin typeface="Times New Roman" pitchFamily="18" charset="0"/>
                <a:cs typeface="Times New Roman" pitchFamily="18" charset="0"/>
              </a:rPr>
              <a:t>unsewered</a:t>
            </a:r>
            <a:r>
              <a:rPr lang="en-US" sz="2400" dirty="0" smtClean="0">
                <a:latin typeface="Times New Roman" pitchFamily="18" charset="0"/>
                <a:cs typeface="Times New Roman" pitchFamily="18" charset="0"/>
              </a:rPr>
              <a:t> home).</a:t>
            </a:r>
            <a:endParaRPr lang="en-GB"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Similarly, in a big city, commercial and industrial activities are generally more, thus requiring more water. </a:t>
            </a:r>
            <a:endParaRPr lang="en-GB"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214422"/>
            <a:ext cx="8229600" cy="704832"/>
          </a:xfrm>
        </p:spPr>
        <p:txBody>
          <a:bodyPr>
            <a:normAutofit/>
          </a:bodyPr>
          <a:lstStyle/>
          <a:p>
            <a:pPr algn="ctr"/>
            <a:r>
              <a:rPr lang="en-US" b="1" dirty="0" smtClean="0">
                <a:solidFill>
                  <a:srgbClr val="FF0000"/>
                </a:solidFill>
                <a:latin typeface="Times New Roman" pitchFamily="18" charset="0"/>
                <a:cs typeface="Times New Roman" pitchFamily="18" charset="0"/>
              </a:rPr>
              <a:t>Climatic Conditions </a:t>
            </a:r>
            <a:endParaRPr lang="en-GB" sz="2800"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31</a:t>
            </a:fld>
            <a:endParaRPr lang="en-GB"/>
          </a:p>
        </p:txBody>
      </p:sp>
      <p:sp>
        <p:nvSpPr>
          <p:cNvPr id="4" name="Content Placeholder 3"/>
          <p:cNvSpPr>
            <a:spLocks noGrp="1"/>
          </p:cNvSpPr>
          <p:nvPr>
            <p:ph sz="quarter" idx="1"/>
          </p:nvPr>
        </p:nvSpPr>
        <p:spPr>
          <a:xfrm>
            <a:off x="500034" y="2071678"/>
            <a:ext cx="8229600" cy="4937760"/>
          </a:xfrm>
        </p:spPr>
        <p:txBody>
          <a:bodyPr/>
          <a:lstStyle/>
          <a:p>
            <a:pPr algn="just"/>
            <a:r>
              <a:rPr lang="en-US" sz="2800" dirty="0" smtClean="0">
                <a:latin typeface="Times New Roman" pitchFamily="18" charset="0"/>
                <a:cs typeface="Times New Roman" pitchFamily="18" charset="0"/>
              </a:rPr>
              <a:t>As hotter and dry places, the consumption of water is generally more, because more of bathing, cleaning, air cooling, sprinkling in lawns, gardens, roofs, etc., are involved. </a:t>
            </a:r>
          </a:p>
          <a:p>
            <a:pPr algn="just"/>
            <a:r>
              <a:rPr lang="en-US" sz="2800" dirty="0" smtClean="0">
                <a:latin typeface="Times New Roman" pitchFamily="18" charset="0"/>
                <a:cs typeface="Times New Roman" pitchFamily="18" charset="0"/>
              </a:rPr>
              <a:t>Similarly, in extremely cold countries more water may be consumed, because the people may keep their taps open to avoid freezing of pipes, and there may be more leakage from pipe joints, since metals contract with cold.</a:t>
            </a:r>
            <a:endParaRPr lang="en-GB" sz="2800"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704832"/>
          </a:xfrm>
        </p:spPr>
        <p:txBody>
          <a:bodyPr>
            <a:normAutofit fontScale="90000"/>
          </a:bodyPr>
          <a:lstStyle/>
          <a:p>
            <a:pPr algn="ctr"/>
            <a:r>
              <a:rPr lang="en-US" sz="3600" b="1" dirty="0" smtClean="0">
                <a:solidFill>
                  <a:srgbClr val="FF0000"/>
                </a:solidFill>
                <a:latin typeface="Times New Roman" pitchFamily="18" charset="0"/>
                <a:cs typeface="Times New Roman" pitchFamily="18" charset="0"/>
              </a:rPr>
              <a:t>Types of  luxury used  and Habits of people</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32</a:t>
            </a:fld>
            <a:endParaRPr lang="en-GB"/>
          </a:p>
        </p:txBody>
      </p:sp>
      <p:sp>
        <p:nvSpPr>
          <p:cNvPr id="4" name="Content Placeholder 3"/>
          <p:cNvSpPr>
            <a:spLocks noGrp="1"/>
          </p:cNvSpPr>
          <p:nvPr>
            <p:ph sz="quarter" idx="1"/>
          </p:nvPr>
        </p:nvSpPr>
        <p:spPr>
          <a:xfrm>
            <a:off x="500034" y="1920240"/>
            <a:ext cx="8229600" cy="4937760"/>
          </a:xfrm>
        </p:spPr>
        <p:txBody>
          <a:bodyPr>
            <a:normAutofit/>
          </a:bodyPr>
          <a:lstStyle/>
          <a:p>
            <a:pPr>
              <a:lnSpc>
                <a:spcPct val="150000"/>
              </a:lnSpc>
            </a:pPr>
            <a:r>
              <a:rPr lang="en-US" sz="2800" dirty="0" smtClean="0">
                <a:latin typeface="Times New Roman" pitchFamily="18" charset="0"/>
                <a:cs typeface="Times New Roman" pitchFamily="18" charset="0"/>
              </a:rPr>
              <a:t>Rich and upper class communities generally consume more water due to their affluent living standards.</a:t>
            </a:r>
          </a:p>
          <a:p>
            <a:pPr>
              <a:lnSpc>
                <a:spcPct val="150000"/>
              </a:lnSpc>
            </a:pPr>
            <a:r>
              <a:rPr lang="en-US" sz="2800" dirty="0" smtClean="0">
                <a:latin typeface="Times New Roman" pitchFamily="18" charset="0"/>
                <a:cs typeface="Times New Roman" pitchFamily="18" charset="0"/>
              </a:rPr>
              <a:t>Middle class communities consume average amounts.</a:t>
            </a:r>
            <a:endParaRPr lang="en-GB" sz="2800" dirty="0" smtClean="0">
              <a:latin typeface="Times New Roman" pitchFamily="18" charset="0"/>
              <a:cs typeface="Times New Roman" pitchFamily="18" charset="0"/>
            </a:endParaRPr>
          </a:p>
          <a:p>
            <a:pPr>
              <a:lnSpc>
                <a:spcPct val="150000"/>
              </a:lnSpc>
            </a:pPr>
            <a:r>
              <a:rPr lang="en-GB" sz="2800" dirty="0" smtClean="0">
                <a:latin typeface="Times New Roman" pitchFamily="18" charset="0"/>
                <a:cs typeface="Times New Roman" pitchFamily="18" charset="0"/>
              </a:rPr>
              <a:t>Lower middle class communities have usually have scarcity of water. </a:t>
            </a:r>
            <a:endParaRPr lang="en-GB" sz="28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85794"/>
            <a:ext cx="8229600" cy="990600"/>
          </a:xfrm>
        </p:spPr>
        <p:txBody>
          <a:bodyPr>
            <a:normAutofit/>
          </a:bodyPr>
          <a:lstStyle/>
          <a:p>
            <a:pPr algn="ctr"/>
            <a:r>
              <a:rPr lang="en-US" dirty="0" smtClean="0">
                <a:solidFill>
                  <a:srgbClr val="FF0000"/>
                </a:solidFill>
                <a:latin typeface="Times New Roman" pitchFamily="18" charset="0"/>
                <a:cs typeface="Times New Roman" pitchFamily="18" charset="0"/>
              </a:rPr>
              <a:t>Industrial and Commercial Activities. </a:t>
            </a:r>
            <a:endParaRPr lang="en-GB" sz="2800"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33</a:t>
            </a:fld>
            <a:endParaRPr lang="en-GB"/>
          </a:p>
        </p:txBody>
      </p:sp>
      <p:sp>
        <p:nvSpPr>
          <p:cNvPr id="4" name="Content Placeholder 3"/>
          <p:cNvSpPr>
            <a:spLocks noGrp="1"/>
          </p:cNvSpPr>
          <p:nvPr>
            <p:ph sz="quarter" idx="1"/>
          </p:nvPr>
        </p:nvSpPr>
        <p:spPr>
          <a:xfrm>
            <a:off x="428596" y="1643050"/>
            <a:ext cx="8229600" cy="4937760"/>
          </a:xfrm>
        </p:spPr>
        <p:txBody>
          <a:bodyPr>
            <a:normAutofit/>
          </a:bodyPr>
          <a:lstStyle/>
          <a:p>
            <a:pPr algn="just">
              <a:lnSpc>
                <a:spcPct val="150000"/>
              </a:lnSpc>
            </a:pPr>
            <a:r>
              <a:rPr lang="en-US" sz="2800" dirty="0" smtClean="0">
                <a:latin typeface="Times New Roman" pitchFamily="18" charset="0"/>
                <a:cs typeface="Times New Roman" pitchFamily="18" charset="0"/>
              </a:rPr>
              <a:t>The pressure of industrial and commercial activities at a particular place increases the water consumption by large amounts. </a:t>
            </a:r>
          </a:p>
          <a:p>
            <a:pPr algn="just">
              <a:lnSpc>
                <a:spcPct val="150000"/>
              </a:lnSpc>
            </a:pPr>
            <a:r>
              <a:rPr lang="en-US" sz="2800" dirty="0" smtClean="0">
                <a:latin typeface="Times New Roman" pitchFamily="18" charset="0"/>
                <a:cs typeface="Times New Roman" pitchFamily="18" charset="0"/>
              </a:rPr>
              <a:t>Many industries require really huge amounts of water (much more than the domestic demand), and as such, increase the water demand considerably.</a:t>
            </a:r>
            <a:endParaRPr lang="en-GB" sz="28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356"/>
            <a:ext cx="8229600" cy="990600"/>
          </a:xfrm>
        </p:spPr>
        <p:txBody>
          <a:bodyPr/>
          <a:lstStyle/>
          <a:p>
            <a:pPr algn="ctr"/>
            <a:r>
              <a:rPr lang="en-US" b="1" dirty="0" smtClean="0"/>
              <a:t> </a:t>
            </a:r>
            <a:r>
              <a:rPr lang="en-US" b="1" dirty="0" smtClean="0">
                <a:solidFill>
                  <a:srgbClr val="FF0000"/>
                </a:solidFill>
                <a:latin typeface="Times New Roman" pitchFamily="18" charset="0"/>
                <a:cs typeface="Times New Roman" pitchFamily="18" charset="0"/>
              </a:rPr>
              <a:t>Quality of Water Supplies </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34</a:t>
            </a:fld>
            <a:endParaRPr lang="en-GB"/>
          </a:p>
        </p:txBody>
      </p:sp>
      <p:sp>
        <p:nvSpPr>
          <p:cNvPr id="4" name="Content Placeholder 3"/>
          <p:cNvSpPr>
            <a:spLocks noGrp="1"/>
          </p:cNvSpPr>
          <p:nvPr>
            <p:ph sz="quarter" idx="1"/>
          </p:nvPr>
        </p:nvSpPr>
        <p:spPr>
          <a:xfrm>
            <a:off x="357158" y="1500174"/>
            <a:ext cx="8229600" cy="4937760"/>
          </a:xfrm>
        </p:spPr>
        <p:txBody>
          <a:bodyPr>
            <a:normAutofit fontScale="92500"/>
          </a:bodyPr>
          <a:lstStyle/>
          <a:p>
            <a:pPr algn="just">
              <a:lnSpc>
                <a:spcPct val="150000"/>
              </a:lnSpc>
            </a:pPr>
            <a:r>
              <a:rPr lang="en-US" sz="2800" dirty="0" smtClean="0">
                <a:latin typeface="Times New Roman" pitchFamily="18" charset="0"/>
                <a:cs typeface="Times New Roman" pitchFamily="18" charset="0"/>
              </a:rPr>
              <a:t>If the quality and taste of the supplied water is good, it will be consumed more, because in that case, people will not use other sources such as private wells, hand pumps, etc. </a:t>
            </a:r>
          </a:p>
          <a:p>
            <a:pPr algn="just">
              <a:lnSpc>
                <a:spcPct val="150000"/>
              </a:lnSpc>
            </a:pPr>
            <a:r>
              <a:rPr lang="en-US" sz="2800" dirty="0" smtClean="0">
                <a:latin typeface="Times New Roman" pitchFamily="18" charset="0"/>
                <a:cs typeface="Times New Roman" pitchFamily="18" charset="0"/>
              </a:rPr>
              <a:t>Similarly, certain industries such as boiler feeds, etc., which require standard quality waters will not develop their own supplies and will use public supplies, provided the supplied water is up to their required standards.</a:t>
            </a:r>
            <a:endParaRPr lang="en-GB" sz="28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35</a:t>
            </a:fld>
            <a:endParaRPr lang="en-GB" dirty="0"/>
          </a:p>
        </p:txBody>
      </p:sp>
      <p:sp>
        <p:nvSpPr>
          <p:cNvPr id="5" name="Rectangle 4"/>
          <p:cNvSpPr/>
          <p:nvPr/>
        </p:nvSpPr>
        <p:spPr>
          <a:xfrm>
            <a:off x="571472" y="642918"/>
            <a:ext cx="7929618" cy="2369880"/>
          </a:xfrm>
          <a:prstGeom prst="rect">
            <a:avLst/>
          </a:prstGeom>
        </p:spPr>
        <p:txBody>
          <a:bodyPr wrap="square">
            <a:spAutoFit/>
          </a:bodyPr>
          <a:lstStyle/>
          <a:p>
            <a:pPr algn="ctr"/>
            <a:r>
              <a:rPr lang="en-US" sz="3200" b="1" dirty="0">
                <a:solidFill>
                  <a:srgbClr val="FF0000"/>
                </a:solidFill>
                <a:latin typeface="Times New Roman" pitchFamily="18" charset="0"/>
                <a:cs typeface="Times New Roman" pitchFamily="18" charset="0"/>
              </a:rPr>
              <a:t>Pressure in the Distribution </a:t>
            </a:r>
            <a:r>
              <a:rPr lang="en-US" sz="3200" b="1" dirty="0" smtClean="0">
                <a:solidFill>
                  <a:srgbClr val="FF0000"/>
                </a:solidFill>
                <a:latin typeface="Times New Roman" pitchFamily="18" charset="0"/>
                <a:cs typeface="Times New Roman" pitchFamily="18" charset="0"/>
              </a:rPr>
              <a:t>System</a:t>
            </a:r>
          </a:p>
          <a:p>
            <a:pPr algn="ctr"/>
            <a:endParaRPr lang="en-US" sz="3200" b="1" dirty="0" smtClean="0">
              <a:solidFill>
                <a:srgbClr val="FF0000"/>
              </a:solidFill>
              <a:latin typeface="Times New Roman" pitchFamily="18" charset="0"/>
              <a:cs typeface="Times New Roman" pitchFamily="18" charset="0"/>
            </a:endParaRPr>
          </a:p>
          <a:p>
            <a:pPr algn="just"/>
            <a:r>
              <a:rPr lang="en-US" sz="2800" b="1"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If the pressure in the distribution pipes is high and sufficient to make the water reach at 3</a:t>
            </a:r>
            <a:r>
              <a:rPr lang="en-US" sz="2800" baseline="30000" dirty="0">
                <a:latin typeface="Times New Roman" pitchFamily="18" charset="0"/>
                <a:cs typeface="Times New Roman" pitchFamily="18" charset="0"/>
              </a:rPr>
              <a:t>rd</a:t>
            </a:r>
            <a:r>
              <a:rPr lang="en-US" sz="2800" dirty="0">
                <a:latin typeface="Times New Roman" pitchFamily="18" charset="0"/>
                <a:cs typeface="Times New Roman" pitchFamily="18" charset="0"/>
              </a:rPr>
              <a:t> or even 4</a:t>
            </a:r>
            <a:r>
              <a:rPr lang="en-US" sz="2800" baseline="30000" dirty="0">
                <a:latin typeface="Times New Roman" pitchFamily="18" charset="0"/>
                <a:cs typeface="Times New Roman" pitchFamily="18" charset="0"/>
              </a:rPr>
              <a:t>th</a:t>
            </a:r>
            <a:r>
              <a:rPr lang="en-US" sz="2800" dirty="0">
                <a:latin typeface="Times New Roman" pitchFamily="18" charset="0"/>
                <a:cs typeface="Times New Roman" pitchFamily="18" charset="0"/>
              </a:rPr>
              <a:t> storey, water consumption shall definitely be more.</a:t>
            </a:r>
            <a:endParaRPr lang="en-GB" sz="2800" dirty="0">
              <a:latin typeface="Times New Roman" pitchFamily="18" charset="0"/>
              <a:cs typeface="Times New Roman" pitchFamily="18" charset="0"/>
            </a:endParaRPr>
          </a:p>
        </p:txBody>
      </p:sp>
      <p:sp>
        <p:nvSpPr>
          <p:cNvPr id="6" name="Rectangle 5"/>
          <p:cNvSpPr/>
          <p:nvPr/>
        </p:nvSpPr>
        <p:spPr>
          <a:xfrm>
            <a:off x="714348" y="3214686"/>
            <a:ext cx="7715304" cy="2800767"/>
          </a:xfrm>
          <a:prstGeom prst="rect">
            <a:avLst/>
          </a:prstGeom>
        </p:spPr>
        <p:txBody>
          <a:bodyPr wrap="square">
            <a:spAutoFit/>
          </a:bodyPr>
          <a:lstStyle/>
          <a:p>
            <a:pPr algn="ctr"/>
            <a:r>
              <a:rPr lang="en-US" sz="3200" b="1" dirty="0">
                <a:solidFill>
                  <a:srgbClr val="FF0000"/>
                </a:solidFill>
                <a:latin typeface="Times New Roman" pitchFamily="18" charset="0"/>
                <a:cs typeface="Times New Roman" pitchFamily="18" charset="0"/>
              </a:rPr>
              <a:t>Development of Sewerage </a:t>
            </a:r>
            <a:r>
              <a:rPr lang="en-US" sz="3200" b="1" dirty="0" smtClean="0">
                <a:solidFill>
                  <a:srgbClr val="FF0000"/>
                </a:solidFill>
                <a:latin typeface="Times New Roman" pitchFamily="18" charset="0"/>
                <a:cs typeface="Times New Roman" pitchFamily="18" charset="0"/>
              </a:rPr>
              <a:t>Facilities</a:t>
            </a:r>
          </a:p>
          <a:p>
            <a:pPr algn="ctr"/>
            <a:endParaRPr lang="en-US" sz="3200" b="1" dirty="0" smtClean="0">
              <a:solidFill>
                <a:srgbClr val="FF0000"/>
              </a:solidFill>
              <a:latin typeface="Times New Roman" pitchFamily="18" charset="0"/>
              <a:cs typeface="Times New Roman" pitchFamily="18" charset="0"/>
            </a:endParaRPr>
          </a:p>
          <a:p>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As pointed out earlier, the water consumption will be more, if the city is provided with ‘flush system’ and shall be less if the old ‘conservation system’ of latrines is adopted</a:t>
            </a:r>
            <a:r>
              <a:rPr lang="en-US" sz="2800" dirty="0"/>
              <a:t>.</a:t>
            </a:r>
            <a:endParaRPr lang="en-GB" sz="2800" dirty="0"/>
          </a:p>
        </p:txBody>
      </p:sp>
    </p:spTree>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85794"/>
            <a:ext cx="8229600" cy="990600"/>
          </a:xfrm>
        </p:spPr>
        <p:txBody>
          <a:bodyPr/>
          <a:lstStyle/>
          <a:p>
            <a:pPr algn="ctr"/>
            <a:r>
              <a:rPr lang="en-US" b="1" dirty="0" smtClean="0">
                <a:solidFill>
                  <a:srgbClr val="FF0000"/>
                </a:solidFill>
                <a:latin typeface="Times New Roman" pitchFamily="18" charset="0"/>
                <a:cs typeface="Times New Roman" pitchFamily="18" charset="0"/>
              </a:rPr>
              <a:t>System of Supply</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36</a:t>
            </a:fld>
            <a:endParaRPr lang="en-GB"/>
          </a:p>
        </p:txBody>
      </p:sp>
      <p:sp>
        <p:nvSpPr>
          <p:cNvPr id="4" name="Content Placeholder 3"/>
          <p:cNvSpPr>
            <a:spLocks noGrp="1"/>
          </p:cNvSpPr>
          <p:nvPr>
            <p:ph sz="quarter" idx="1"/>
          </p:nvPr>
        </p:nvSpPr>
        <p:spPr>
          <a:xfrm>
            <a:off x="428596" y="1714488"/>
            <a:ext cx="8229600" cy="4937760"/>
          </a:xfrm>
        </p:spPr>
        <p:txBody>
          <a:bodyPr>
            <a:normAutofit/>
          </a:bodyPr>
          <a:lstStyle/>
          <a:p>
            <a:pPr algn="just">
              <a:lnSpc>
                <a:spcPct val="150000"/>
              </a:lnSpc>
            </a:pPr>
            <a:r>
              <a:rPr lang="en-US" sz="2400" dirty="0" smtClean="0">
                <a:latin typeface="Times New Roman" pitchFamily="18" charset="0"/>
                <a:cs typeface="Times New Roman" pitchFamily="18" charset="0"/>
              </a:rPr>
              <a:t>The water may be supplied either continuously for all the 24 hours of the day, or may be supplied only of peak periods during the morning and evening. </a:t>
            </a:r>
          </a:p>
          <a:p>
            <a:pPr algn="just">
              <a:lnSpc>
                <a:spcPct val="150000"/>
              </a:lnSpc>
            </a:pPr>
            <a:r>
              <a:rPr lang="en-US" sz="2400" dirty="0" smtClean="0">
                <a:latin typeface="Times New Roman" pitchFamily="18" charset="0"/>
                <a:cs typeface="Times New Roman" pitchFamily="18" charset="0"/>
              </a:rPr>
              <a:t>The second system, </a:t>
            </a:r>
            <a:r>
              <a:rPr lang="en-US" sz="2400" dirty="0" err="1" smtClean="0">
                <a:latin typeface="Times New Roman" pitchFamily="18" charset="0"/>
                <a:cs typeface="Times New Roman" pitchFamily="18" charset="0"/>
              </a:rPr>
              <a:t>i.e</a:t>
            </a:r>
            <a:r>
              <a:rPr lang="en-US" sz="2400" dirty="0" smtClean="0">
                <a:latin typeface="Times New Roman" pitchFamily="18" charset="0"/>
                <a:cs typeface="Times New Roman" pitchFamily="18" charset="0"/>
              </a:rPr>
              <a:t>, the intermittent supplies, may lead to some saving in water consumption due to losses occurring for lesser time and a more vigilant use of water by the consumers.</a:t>
            </a:r>
            <a:endParaRPr lang="en-GB"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37</a:t>
            </a:fld>
            <a:endParaRPr lang="en-GB"/>
          </a:p>
        </p:txBody>
      </p:sp>
      <p:sp>
        <p:nvSpPr>
          <p:cNvPr id="4" name="Content Placeholder 3"/>
          <p:cNvSpPr>
            <a:spLocks noGrp="1"/>
          </p:cNvSpPr>
          <p:nvPr>
            <p:ph sz="quarter" idx="1"/>
          </p:nvPr>
        </p:nvSpPr>
        <p:spPr/>
        <p:txBody>
          <a:bodyPr>
            <a:normAutofit fontScale="92500"/>
          </a:bodyPr>
          <a:lstStyle/>
          <a:p>
            <a:pPr marL="0" lvl="0" indent="0" algn="ctr" fontAlgn="base">
              <a:spcBef>
                <a:spcPct val="0"/>
              </a:spcBef>
              <a:spcAft>
                <a:spcPct val="0"/>
              </a:spcAft>
              <a:buClrTx/>
              <a:buSzTx/>
              <a:buNone/>
            </a:pPr>
            <a:r>
              <a:rPr lang="en-US" sz="2800" b="1" dirty="0" smtClean="0">
                <a:solidFill>
                  <a:srgbClr val="FF0000"/>
                </a:solidFill>
                <a:latin typeface="Times New Roman" pitchFamily="18" charset="0"/>
                <a:ea typeface="Times New Roman" panose="02020603050405020304" pitchFamily="18" charset="0"/>
                <a:cs typeface="Times New Roman" pitchFamily="18" charset="0"/>
              </a:rPr>
              <a:t>Cost of Water </a:t>
            </a:r>
          </a:p>
          <a:p>
            <a:pPr marL="0" lvl="0" indent="0" algn="just" fontAlgn="base">
              <a:lnSpc>
                <a:spcPct val="150000"/>
              </a:lnSpc>
              <a:spcBef>
                <a:spcPct val="0"/>
              </a:spcBef>
              <a:spcAft>
                <a:spcPct val="0"/>
              </a:spcAft>
              <a:buClrTx/>
              <a:buSzTx/>
              <a:buNone/>
            </a:pPr>
            <a:r>
              <a:rPr lang="en-US" sz="2400" dirty="0" smtClean="0">
                <a:solidFill>
                  <a:srgbClr val="000000"/>
                </a:solidFill>
                <a:latin typeface="Times New Roman" pitchFamily="18" charset="0"/>
                <a:ea typeface="Times New Roman" panose="02020603050405020304" pitchFamily="18" charset="0"/>
                <a:cs typeface="Times New Roman" pitchFamily="18" charset="0"/>
              </a:rPr>
              <a:t>If the water rates are high, lesser quantity many be consumed by the people. This may not lead to large savings as the affluent and rich people are little affected by such policies.</a:t>
            </a:r>
            <a:endParaRPr lang="en-GB" sz="2400" dirty="0" smtClean="0">
              <a:latin typeface="Times New Roman" pitchFamily="18" charset="0"/>
              <a:cs typeface="Times New Roman" pitchFamily="18" charset="0"/>
            </a:endParaRPr>
          </a:p>
          <a:p>
            <a:pPr marL="0" lvl="0" indent="0" algn="ctr" eaLnBrk="0" fontAlgn="base" hangingPunct="0">
              <a:spcBef>
                <a:spcPct val="0"/>
              </a:spcBef>
              <a:spcAft>
                <a:spcPct val="0"/>
              </a:spcAft>
              <a:buClrTx/>
              <a:buSzTx/>
              <a:buNone/>
            </a:pPr>
            <a:r>
              <a:rPr lang="en-US" sz="2800" b="1" dirty="0" smtClean="0">
                <a:solidFill>
                  <a:srgbClr val="FF0000"/>
                </a:solidFill>
                <a:latin typeface="Times New Roman" pitchFamily="18" charset="0"/>
                <a:ea typeface="Times New Roman" panose="02020603050405020304" pitchFamily="18" charset="0"/>
                <a:cs typeface="Times New Roman" pitchFamily="18" charset="0"/>
              </a:rPr>
              <a:t>Policy of Metering and Method of Charging</a:t>
            </a:r>
          </a:p>
          <a:p>
            <a:pPr marL="0" lvl="0" indent="0" algn="just" eaLnBrk="0" fontAlgn="base" hangingPunct="0">
              <a:lnSpc>
                <a:spcPct val="150000"/>
              </a:lnSpc>
              <a:spcBef>
                <a:spcPct val="0"/>
              </a:spcBef>
              <a:spcAft>
                <a:spcPct val="0"/>
              </a:spcAft>
              <a:buClrTx/>
              <a:buSzTx/>
              <a:buNone/>
            </a:pPr>
            <a:r>
              <a:rPr lang="en-US" sz="2400" dirty="0" smtClean="0">
                <a:solidFill>
                  <a:srgbClr val="000000"/>
                </a:solidFill>
                <a:latin typeface="Times New Roman" pitchFamily="18" charset="0"/>
                <a:ea typeface="Times New Roman" panose="02020603050405020304" pitchFamily="18" charset="0"/>
                <a:cs typeface="Times New Roman" pitchFamily="18" charset="0"/>
              </a:rPr>
              <a:t>Water tax is generally charged in two different ways:</a:t>
            </a:r>
            <a:endParaRPr lang="en-GB" sz="2400" dirty="0" smtClean="0">
              <a:latin typeface="Times New Roman" pitchFamily="18" charset="0"/>
              <a:cs typeface="Times New Roman" pitchFamily="18" charset="0"/>
            </a:endParaRPr>
          </a:p>
          <a:p>
            <a:pPr marL="0" lvl="0" indent="0" algn="just" eaLnBrk="0" fontAlgn="base" hangingPunct="0">
              <a:lnSpc>
                <a:spcPct val="150000"/>
              </a:lnSpc>
              <a:spcBef>
                <a:spcPct val="0"/>
              </a:spcBef>
              <a:spcAft>
                <a:spcPct val="0"/>
              </a:spcAft>
              <a:buClrTx/>
              <a:buSzTx/>
              <a:buNone/>
            </a:pPr>
            <a:r>
              <a:rPr lang="en-US" sz="2400" b="1" dirty="0" smtClean="0">
                <a:solidFill>
                  <a:srgbClr val="000000"/>
                </a:solidFill>
                <a:latin typeface="Times New Roman" pitchFamily="18" charset="0"/>
                <a:ea typeface="Times New Roman" panose="02020603050405020304" pitchFamily="18" charset="0"/>
                <a:cs typeface="Times New Roman" pitchFamily="18" charset="0"/>
              </a:rPr>
              <a:t>(a)</a:t>
            </a:r>
            <a:r>
              <a:rPr lang="en-US" sz="2400" dirty="0" smtClean="0">
                <a:solidFill>
                  <a:srgbClr val="000000"/>
                </a:solidFill>
                <a:latin typeface="Times New Roman" pitchFamily="18" charset="0"/>
                <a:ea typeface="Times New Roman" panose="02020603050405020304" pitchFamily="18" charset="0"/>
                <a:cs typeface="Times New Roman" pitchFamily="18" charset="0"/>
              </a:rPr>
              <a:t> On the basis of meter reading (meters fitted at the head of the individual house connections and recording the volume of water consumed).</a:t>
            </a:r>
            <a:endParaRPr lang="en-GB" sz="2400" dirty="0" smtClean="0">
              <a:latin typeface="Times New Roman" pitchFamily="18" charset="0"/>
              <a:cs typeface="Times New Roman" pitchFamily="18" charset="0"/>
            </a:endParaRPr>
          </a:p>
          <a:p>
            <a:pPr marL="0" lvl="0" indent="0" algn="just" eaLnBrk="0" fontAlgn="base" hangingPunct="0">
              <a:lnSpc>
                <a:spcPct val="150000"/>
              </a:lnSpc>
              <a:spcBef>
                <a:spcPct val="0"/>
              </a:spcBef>
              <a:spcAft>
                <a:spcPct val="0"/>
              </a:spcAft>
              <a:buClrTx/>
              <a:buSzTx/>
              <a:buNone/>
            </a:pPr>
            <a:r>
              <a:rPr lang="en-US" sz="2400" b="1" dirty="0" smtClean="0">
                <a:solidFill>
                  <a:srgbClr val="000000"/>
                </a:solidFill>
                <a:latin typeface="Times New Roman" pitchFamily="18" charset="0"/>
                <a:ea typeface="Times New Roman" panose="02020603050405020304" pitchFamily="18" charset="0"/>
                <a:cs typeface="Times New Roman" pitchFamily="18" charset="0"/>
              </a:rPr>
              <a:t>(b)</a:t>
            </a:r>
            <a:r>
              <a:rPr lang="en-US" sz="2400" dirty="0" smtClean="0">
                <a:solidFill>
                  <a:srgbClr val="000000"/>
                </a:solidFill>
                <a:latin typeface="Times New Roman" pitchFamily="18" charset="0"/>
                <a:ea typeface="Times New Roman" panose="02020603050405020304" pitchFamily="18" charset="0"/>
                <a:cs typeface="Times New Roman" pitchFamily="18" charset="0"/>
              </a:rPr>
              <a:t> On the basis of certain fixed monthly flat rate.</a:t>
            </a:r>
            <a:endParaRPr lang="en-US" sz="2400" dirty="0" smtClean="0">
              <a:latin typeface="Times New Roman" pitchFamily="18" charset="0"/>
              <a:cs typeface="Times New Roman" pitchFamily="18" charset="0"/>
            </a:endParaRPr>
          </a:p>
          <a:p>
            <a:endParaRPr lang="en-IN" dirty="0"/>
          </a:p>
        </p:txBody>
      </p:sp>
    </p:spTree>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71546"/>
            <a:ext cx="8229600" cy="704832"/>
          </a:xfrm>
        </p:spPr>
        <p:txBody>
          <a:bodyPr>
            <a:normAutofit/>
          </a:bodyPr>
          <a:lstStyle/>
          <a:p>
            <a:pPr algn="ctr"/>
            <a:r>
              <a:rPr lang="en-US" b="1" dirty="0" smtClean="0">
                <a:solidFill>
                  <a:srgbClr val="FF0000"/>
                </a:solidFill>
                <a:latin typeface="Times New Roman" pitchFamily="18" charset="0"/>
                <a:cs typeface="Times New Roman" pitchFamily="18" charset="0"/>
              </a:rPr>
              <a:t>VARIATIONS IN DEMAND (q)</a:t>
            </a:r>
            <a:endParaRPr lang="en-GB"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38</a:t>
            </a:fld>
            <a:endParaRPr lang="en-GB"/>
          </a:p>
        </p:txBody>
      </p:sp>
      <p:sp>
        <p:nvSpPr>
          <p:cNvPr id="4" name="Content Placeholder 3"/>
          <p:cNvSpPr>
            <a:spLocks noGrp="1"/>
          </p:cNvSpPr>
          <p:nvPr>
            <p:ph sz="quarter" idx="1"/>
          </p:nvPr>
        </p:nvSpPr>
        <p:spPr>
          <a:xfrm>
            <a:off x="285720" y="1920240"/>
            <a:ext cx="8229600" cy="4937760"/>
          </a:xfrm>
        </p:spPr>
        <p:txBody>
          <a:bodyPr>
            <a:normAutofit/>
          </a:bodyPr>
          <a:lstStyle/>
          <a:p>
            <a:pPr algn="just">
              <a:lnSpc>
                <a:spcPct val="150000"/>
              </a:lnSpc>
            </a:pPr>
            <a:r>
              <a:rPr lang="en-US" sz="2800" dirty="0" smtClean="0">
                <a:latin typeface="Times New Roman" pitchFamily="18" charset="0"/>
                <a:cs typeface="Times New Roman" pitchFamily="18" charset="0"/>
              </a:rPr>
              <a:t>There are wide variations in the use of water in different seasons, in different months of the year, in different days of the month,  in different hours of the day, and even in different minutes of the hour,</a:t>
            </a:r>
          </a:p>
          <a:p>
            <a:pPr marL="2491740" lvl="8" indent="-571500">
              <a:lnSpc>
                <a:spcPct val="150000"/>
              </a:lnSpc>
              <a:buClrTx/>
              <a:buFont typeface="+mj-lt"/>
              <a:buAutoNum type="romanLcPeriod"/>
            </a:pPr>
            <a:r>
              <a:rPr lang="en-US" sz="2800" dirty="0" smtClean="0">
                <a:latin typeface="Times New Roman" pitchFamily="18" charset="0"/>
                <a:cs typeface="Times New Roman" pitchFamily="18" charset="0"/>
              </a:rPr>
              <a:t>Seasonal variations</a:t>
            </a:r>
          </a:p>
          <a:p>
            <a:pPr marL="2491740" lvl="8" indent="-571500">
              <a:lnSpc>
                <a:spcPct val="150000"/>
              </a:lnSpc>
              <a:buClrTx/>
              <a:buFont typeface="+mj-lt"/>
              <a:buAutoNum type="romanLcPeriod"/>
            </a:pPr>
            <a:r>
              <a:rPr lang="en-GB" sz="2800" dirty="0" smtClean="0">
                <a:latin typeface="Times New Roman" pitchFamily="18" charset="0"/>
                <a:cs typeface="Times New Roman" pitchFamily="18" charset="0"/>
              </a:rPr>
              <a:t>Daily variations</a:t>
            </a:r>
          </a:p>
          <a:p>
            <a:pPr marL="2491740" lvl="8" indent="-571500">
              <a:lnSpc>
                <a:spcPct val="150000"/>
              </a:lnSpc>
              <a:buClrTx/>
              <a:buFont typeface="+mj-lt"/>
              <a:buAutoNum type="romanLcPeriod"/>
            </a:pPr>
            <a:r>
              <a:rPr lang="en-GB" sz="2800" dirty="0" smtClean="0">
                <a:latin typeface="Times New Roman" pitchFamily="18" charset="0"/>
                <a:cs typeface="Times New Roman" pitchFamily="18" charset="0"/>
              </a:rPr>
              <a:t>Hourly variations</a:t>
            </a:r>
            <a:endParaRPr lang="en-GB" sz="28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6"/>
            <a:ext cx="8229600" cy="704832"/>
          </a:xfrm>
        </p:spPr>
        <p:txBody>
          <a:bodyPr/>
          <a:lstStyle/>
          <a:p>
            <a:pPr algn="ctr"/>
            <a:r>
              <a:rPr lang="en-US" b="1" dirty="0" smtClean="0">
                <a:solidFill>
                  <a:srgbClr val="FF0000"/>
                </a:solidFill>
                <a:latin typeface="Times New Roman" pitchFamily="18" charset="0"/>
                <a:cs typeface="Times New Roman" pitchFamily="18" charset="0"/>
              </a:rPr>
              <a:t>Seasonal variations</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39</a:t>
            </a:fld>
            <a:endParaRPr lang="en-GB"/>
          </a:p>
        </p:txBody>
      </p:sp>
      <p:sp>
        <p:nvSpPr>
          <p:cNvPr id="4" name="Content Placeholder 3"/>
          <p:cNvSpPr>
            <a:spLocks noGrp="1"/>
          </p:cNvSpPr>
          <p:nvPr>
            <p:ph sz="quarter" idx="1"/>
          </p:nvPr>
        </p:nvSpPr>
        <p:spPr>
          <a:xfrm>
            <a:off x="428596" y="1714488"/>
            <a:ext cx="8229600" cy="4937760"/>
          </a:xfrm>
        </p:spPr>
        <p:txBody>
          <a:bodyPr>
            <a:normAutofit fontScale="92500" lnSpcReduction="10000"/>
          </a:bodyPr>
          <a:lstStyle/>
          <a:p>
            <a:pPr lvl="0" algn="just">
              <a:lnSpc>
                <a:spcPct val="150000"/>
              </a:lnSpc>
            </a:pPr>
            <a:r>
              <a:rPr lang="en-US" sz="2800" dirty="0" smtClean="0">
                <a:latin typeface="Times New Roman" pitchFamily="18" charset="0"/>
                <a:cs typeface="Times New Roman" pitchFamily="18" charset="0"/>
              </a:rPr>
              <a:t>The water demand varies from season to season. Occur due to larger use of water in summer season, lesser use in winter, and much less in rainy season. </a:t>
            </a:r>
          </a:p>
          <a:p>
            <a:pPr lvl="0" algn="just">
              <a:lnSpc>
                <a:spcPct val="150000"/>
              </a:lnSpc>
            </a:pPr>
            <a:r>
              <a:rPr lang="en-US" sz="2800" dirty="0" smtClean="0">
                <a:latin typeface="Times New Roman" pitchFamily="18" charset="0"/>
                <a:cs typeface="Times New Roman" pitchFamily="18" charset="0"/>
              </a:rPr>
              <a:t>These variations may also be caused by season use of water in industries such as processing of cash crops at the time of harvesting, etc.</a:t>
            </a:r>
            <a:endParaRPr lang="en-GB" dirty="0" smtClean="0">
              <a:latin typeface="Times New Roman" pitchFamily="18" charset="0"/>
              <a:cs typeface="Times New Roman" pitchFamily="18" charset="0"/>
            </a:endParaRPr>
          </a:p>
          <a:p>
            <a:pPr lvl="0">
              <a:lnSpc>
                <a:spcPct val="160000"/>
              </a:lnSpc>
              <a:buNone/>
            </a:pPr>
            <a:r>
              <a:rPr lang="en-US" b="1" dirty="0" smtClean="0">
                <a:latin typeface="Times New Roman" pitchFamily="18" charset="0"/>
                <a:cs typeface="Times New Roman" pitchFamily="18" charset="0"/>
              </a:rPr>
              <a:t>   Maximum seasonal consumption= 1.3 times of annual  </a:t>
            </a:r>
          </a:p>
          <a:p>
            <a:pPr lvl="0">
              <a:lnSpc>
                <a:spcPct val="160000"/>
              </a:lnSpc>
              <a:buNone/>
            </a:pPr>
            <a:r>
              <a:rPr lang="en-US" b="1" dirty="0" smtClean="0">
                <a:latin typeface="Times New Roman" pitchFamily="18" charset="0"/>
                <a:cs typeface="Times New Roman" pitchFamily="18" charset="0"/>
              </a:rPr>
              <a:t>                                             average daily rate of Demand</a:t>
            </a:r>
            <a:endParaRPr lang="en-GB"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08A4197-6501-4F07-95BE-3B6D4F9505A5}" type="slidenum">
              <a:rPr lang="en-IN" smtClean="0"/>
              <a:pPr/>
              <a:t>4</a:t>
            </a:fld>
            <a:endParaRPr lang="en-IN"/>
          </a:p>
        </p:txBody>
      </p:sp>
      <p:sp>
        <p:nvSpPr>
          <p:cNvPr id="9" name="Rectangle 8"/>
          <p:cNvSpPr/>
          <p:nvPr/>
        </p:nvSpPr>
        <p:spPr>
          <a:xfrm>
            <a:off x="500034" y="1214422"/>
            <a:ext cx="7929618" cy="4770537"/>
          </a:xfrm>
          <a:prstGeom prst="rect">
            <a:avLst/>
          </a:prstGeom>
        </p:spPr>
        <p:txBody>
          <a:bodyPr wrap="square">
            <a:spAutoFit/>
          </a:bodyPr>
          <a:lstStyle/>
          <a:p>
            <a:pPr>
              <a:buNone/>
            </a:pPr>
            <a:r>
              <a:rPr lang="en-IN" sz="2800" b="1" dirty="0" smtClean="0">
                <a:latin typeface="Times New Roman" pitchFamily="18" charset="0"/>
                <a:cs typeface="Times New Roman" pitchFamily="18" charset="0"/>
              </a:rPr>
              <a:t>Module-3</a:t>
            </a:r>
          </a:p>
          <a:p>
            <a:pPr algn="just"/>
            <a:r>
              <a:rPr lang="en-IN" sz="2000" b="1" dirty="0" smtClean="0">
                <a:latin typeface="Times New Roman" pitchFamily="18" charset="0"/>
                <a:cs typeface="Times New Roman" pitchFamily="18" charset="0"/>
              </a:rPr>
              <a:t>Disinfection</a:t>
            </a:r>
            <a:r>
              <a:rPr lang="en-IN" sz="2000" dirty="0" smtClean="0">
                <a:latin typeface="Times New Roman" pitchFamily="18" charset="0"/>
                <a:cs typeface="Times New Roman" pitchFamily="18" charset="0"/>
              </a:rPr>
              <a:t>: Methods of disinfection with merits and demerits. Breakpoint chlorination, Softening: Lime soda and </a:t>
            </a:r>
            <a:r>
              <a:rPr lang="en-IN" sz="2000" dirty="0" err="1" smtClean="0">
                <a:latin typeface="Times New Roman" pitchFamily="18" charset="0"/>
                <a:cs typeface="Times New Roman" pitchFamily="18" charset="0"/>
              </a:rPr>
              <a:t>Zeolite</a:t>
            </a:r>
            <a:r>
              <a:rPr lang="en-IN" sz="2000" dirty="0" smtClean="0">
                <a:latin typeface="Times New Roman" pitchFamily="18" charset="0"/>
                <a:cs typeface="Times New Roman" pitchFamily="18" charset="0"/>
              </a:rPr>
              <a:t> process.</a:t>
            </a:r>
          </a:p>
          <a:p>
            <a:pPr algn="just"/>
            <a:r>
              <a:rPr lang="en-IN" sz="2000" b="1" dirty="0" smtClean="0">
                <a:latin typeface="Times New Roman" pitchFamily="18" charset="0"/>
                <a:cs typeface="Times New Roman" pitchFamily="18" charset="0"/>
              </a:rPr>
              <a:t>Wastewater: Introduction</a:t>
            </a:r>
            <a:r>
              <a:rPr lang="en-IN" sz="2000" dirty="0" smtClean="0">
                <a:latin typeface="Times New Roman" pitchFamily="18" charset="0"/>
                <a:cs typeface="Times New Roman" pitchFamily="18" charset="0"/>
              </a:rPr>
              <a:t>: Need for sanitation, methods of sewage disposal, types of sewerage systems, Treatment of municipal waste water: Waste water characteristics sampling, significance and techniques, physical, chemical and biological characteristics, Numerical on BOD.</a:t>
            </a:r>
            <a:r>
              <a:rPr lang="en-IN" sz="2400" dirty="0" smtClean="0">
                <a:latin typeface="Times New Roman" pitchFamily="18" charset="0"/>
                <a:cs typeface="Times New Roman" pitchFamily="18" charset="0"/>
              </a:rPr>
              <a:t>	</a:t>
            </a:r>
            <a:endParaRPr lang="en-IN" sz="2400" b="1" dirty="0" smtClean="0">
              <a:latin typeface="Times New Roman" pitchFamily="18" charset="0"/>
              <a:cs typeface="Times New Roman" pitchFamily="18" charset="0"/>
            </a:endParaRPr>
          </a:p>
          <a:p>
            <a:pPr>
              <a:buNone/>
            </a:pPr>
            <a:r>
              <a:rPr lang="en-IN" sz="2800" b="1" dirty="0" smtClean="0">
                <a:latin typeface="Times New Roman" pitchFamily="18" charset="0"/>
                <a:cs typeface="Times New Roman" pitchFamily="18" charset="0"/>
              </a:rPr>
              <a:t>Module-4</a:t>
            </a:r>
          </a:p>
          <a:p>
            <a:pPr algn="just"/>
            <a:r>
              <a:rPr lang="en-IN" sz="2000" b="1" dirty="0" smtClean="0">
                <a:latin typeface="Times New Roman" pitchFamily="18" charset="0"/>
                <a:cs typeface="Times New Roman" pitchFamily="18" charset="0"/>
              </a:rPr>
              <a:t>Treatment Process: </a:t>
            </a:r>
            <a:r>
              <a:rPr lang="en-IN" sz="2000" dirty="0" smtClean="0">
                <a:latin typeface="Times New Roman" pitchFamily="18" charset="0"/>
                <a:cs typeface="Times New Roman" pitchFamily="18" charset="0"/>
              </a:rPr>
              <a:t>flow diagram for municipal waste water Treatment unit operations and process Screens: types, disposal. Grit chamber, oil and grease removal. Primary and secondary settling tanks, </a:t>
            </a:r>
          </a:p>
          <a:p>
            <a:pPr algn="just"/>
            <a:r>
              <a:rPr lang="en-IN" sz="2000" b="1" dirty="0" smtClean="0">
                <a:latin typeface="Times New Roman" pitchFamily="18" charset="0"/>
                <a:cs typeface="Times New Roman" pitchFamily="18" charset="0"/>
              </a:rPr>
              <a:t>Suspended growth system - </a:t>
            </a:r>
            <a:r>
              <a:rPr lang="en-IN" sz="2000" dirty="0" smtClean="0">
                <a:latin typeface="Times New Roman" pitchFamily="18" charset="0"/>
                <a:cs typeface="Times New Roman" pitchFamily="18" charset="0"/>
              </a:rPr>
              <a:t>conventional activated sludge process and its modifications, numerical.</a:t>
            </a:r>
          </a:p>
          <a:p>
            <a:pPr algn="just">
              <a:lnSpc>
                <a:spcPct val="150000"/>
              </a:lnSpc>
              <a:buNone/>
            </a:pPr>
            <a:endParaRPr lang="en-IN" sz="1600" b="1" dirty="0" smtClean="0">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fld id="{FF0D1FEF-7C62-4406-829E-C1D67DA8935A}" type="datetime3">
              <a:rPr lang="en-US" smtClean="0"/>
              <a:pPr/>
              <a:t>11 December 2023</a:t>
            </a:fld>
            <a:endParaRPr lang="en-IN"/>
          </a:p>
        </p:txBody>
      </p:sp>
      <p:sp>
        <p:nvSpPr>
          <p:cNvPr id="7" name="Footer Placeholder 6"/>
          <p:cNvSpPr>
            <a:spLocks noGrp="1"/>
          </p:cNvSpPr>
          <p:nvPr>
            <p:ph type="ftr" sz="quarter" idx="11"/>
          </p:nvPr>
        </p:nvSpPr>
        <p:spPr/>
        <p:txBody>
          <a:bodyPr/>
          <a:lstStyle/>
          <a:p>
            <a:r>
              <a:rPr lang="en-IN" smtClean="0"/>
              <a:t>Department of CIVIL Engineering</a:t>
            </a:r>
            <a:endParaRPr lang="en-IN"/>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14356"/>
            <a:ext cx="8229600" cy="990600"/>
          </a:xfrm>
        </p:spPr>
        <p:txBody>
          <a:bodyPr>
            <a:normAutofit/>
          </a:bodyPr>
          <a:lstStyle/>
          <a:p>
            <a:pPr algn="ctr"/>
            <a:r>
              <a:rPr lang="en-US" sz="2800" b="1" dirty="0" smtClean="0">
                <a:solidFill>
                  <a:srgbClr val="FF0000"/>
                </a:solidFill>
                <a:latin typeface="Times New Roman" pitchFamily="18" charset="0"/>
                <a:cs typeface="Times New Roman" pitchFamily="18" charset="0"/>
              </a:rPr>
              <a:t>Daily variation</a:t>
            </a:r>
            <a:endParaRPr lang="en-GB" sz="2800"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40</a:t>
            </a:fld>
            <a:endParaRPr lang="en-GB"/>
          </a:p>
        </p:txBody>
      </p:sp>
      <p:sp>
        <p:nvSpPr>
          <p:cNvPr id="4" name="Content Placeholder 3"/>
          <p:cNvSpPr>
            <a:spLocks noGrp="1"/>
          </p:cNvSpPr>
          <p:nvPr>
            <p:ph sz="quarter" idx="1"/>
          </p:nvPr>
        </p:nvSpPr>
        <p:spPr>
          <a:xfrm>
            <a:off x="428596" y="1785926"/>
            <a:ext cx="8429684" cy="5353072"/>
          </a:xfrm>
        </p:spPr>
        <p:txBody>
          <a:bodyPr>
            <a:normAutofit/>
          </a:bodyPr>
          <a:lstStyle/>
          <a:p>
            <a:pPr lvl="0" algn="just">
              <a:lnSpc>
                <a:spcPct val="120000"/>
              </a:lnSpc>
            </a:pPr>
            <a:r>
              <a:rPr lang="en-US" sz="2400" dirty="0" smtClean="0">
                <a:latin typeface="Times New Roman" pitchFamily="18" charset="0"/>
                <a:cs typeface="Times New Roman" pitchFamily="18" charset="0"/>
              </a:rPr>
              <a:t>Day to day variation</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is called </a:t>
            </a:r>
            <a:r>
              <a:rPr lang="en-US" sz="2400" b="1" dirty="0" smtClean="0">
                <a:latin typeface="Times New Roman" pitchFamily="18" charset="0"/>
                <a:cs typeface="Times New Roman" pitchFamily="18" charset="0"/>
              </a:rPr>
              <a:t>daily variation.</a:t>
            </a:r>
          </a:p>
          <a:p>
            <a:pPr lvl="0" algn="just">
              <a:lnSpc>
                <a:spcPct val="120000"/>
              </a:lnSpc>
            </a:pPr>
            <a:r>
              <a:rPr lang="en-US" sz="2400" dirty="0" smtClean="0">
                <a:latin typeface="Times New Roman" pitchFamily="18" charset="0"/>
                <a:cs typeface="Times New Roman" pitchFamily="18" charset="0"/>
              </a:rPr>
              <a:t> This variation depends on the general habits of people, climatic conditions and character of city as industrial, commercial or residential. </a:t>
            </a:r>
          </a:p>
          <a:p>
            <a:pPr lvl="0" algn="just">
              <a:lnSpc>
                <a:spcPct val="120000"/>
              </a:lnSpc>
            </a:pPr>
            <a:r>
              <a:rPr lang="en-US" sz="2400" dirty="0" smtClean="0">
                <a:latin typeface="Times New Roman" pitchFamily="18" charset="0"/>
                <a:cs typeface="Times New Roman" pitchFamily="18" charset="0"/>
              </a:rPr>
              <a:t>For example, the water consumption is generally more on Sundays and holidays, on days of dust storms, etc.</a:t>
            </a:r>
            <a:endParaRPr lang="en-GB" sz="2400" dirty="0" smtClean="0">
              <a:latin typeface="Times New Roman" pitchFamily="18" charset="0"/>
              <a:cs typeface="Times New Roman" pitchFamily="18" charset="0"/>
            </a:endParaRPr>
          </a:p>
          <a:p>
            <a:pPr lvl="0" algn="just">
              <a:lnSpc>
                <a:spcPct val="120000"/>
              </a:lnSpc>
              <a:buNone/>
            </a:pPr>
            <a:r>
              <a:rPr lang="en-US" sz="2400" b="1" dirty="0" smtClean="0">
                <a:latin typeface="Times New Roman" pitchFamily="18" charset="0"/>
                <a:cs typeface="Times New Roman" pitchFamily="18" charset="0"/>
              </a:rPr>
              <a:t>   Maximum Daily consumption= 1.8 times the average demand</a:t>
            </a:r>
            <a:endParaRPr lang="en-GB" sz="2400"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00108"/>
            <a:ext cx="8229600" cy="990600"/>
          </a:xfrm>
        </p:spPr>
        <p:txBody>
          <a:bodyPr/>
          <a:lstStyle/>
          <a:p>
            <a:pPr algn="ctr"/>
            <a:r>
              <a:rPr lang="en-US" b="1" dirty="0" smtClean="0">
                <a:solidFill>
                  <a:srgbClr val="FF0000"/>
                </a:solidFill>
                <a:latin typeface="Times New Roman" pitchFamily="18" charset="0"/>
                <a:cs typeface="Times New Roman" pitchFamily="18" charset="0"/>
              </a:rPr>
              <a:t>Hourly variation</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41</a:t>
            </a:fld>
            <a:endParaRPr lang="en-GB"/>
          </a:p>
        </p:txBody>
      </p:sp>
      <p:sp>
        <p:nvSpPr>
          <p:cNvPr id="4" name="Content Placeholder 3"/>
          <p:cNvSpPr>
            <a:spLocks noGrp="1"/>
          </p:cNvSpPr>
          <p:nvPr>
            <p:ph sz="quarter" idx="1"/>
          </p:nvPr>
        </p:nvSpPr>
        <p:spPr>
          <a:xfrm>
            <a:off x="428596" y="2143116"/>
            <a:ext cx="8229600" cy="4067188"/>
          </a:xfrm>
        </p:spPr>
        <p:txBody>
          <a:bodyPr>
            <a:normAutofit lnSpcReduction="10000"/>
          </a:bodyPr>
          <a:lstStyle/>
          <a:p>
            <a:pPr algn="just"/>
            <a:r>
              <a:rPr lang="en-US" sz="2400" dirty="0" smtClean="0">
                <a:latin typeface="Times New Roman" pitchFamily="18" charset="0"/>
                <a:cs typeface="Times New Roman" pitchFamily="18" charset="0"/>
              </a:rPr>
              <a:t>Again there are variations in hour to hour demand called hourly variations. </a:t>
            </a:r>
          </a:p>
          <a:p>
            <a:pPr algn="just"/>
            <a:r>
              <a:rPr lang="en-US" sz="2400" dirty="0" smtClean="0">
                <a:latin typeface="Times New Roman" pitchFamily="18" charset="0"/>
                <a:cs typeface="Times New Roman" pitchFamily="18" charset="0"/>
              </a:rPr>
              <a:t>For example, the consumption in the early hours of morning (0 to 6 hours-say) is generally small, increases sharply as the day advances, reaching a peak value between about 8 to 11 AM, then decreases sharply </a:t>
            </a:r>
            <a:r>
              <a:rPr lang="en-US" sz="2400" dirty="0" err="1" smtClean="0">
                <a:latin typeface="Times New Roman" pitchFamily="18" charset="0"/>
                <a:cs typeface="Times New Roman" pitchFamily="18" charset="0"/>
              </a:rPr>
              <a:t>upto</a:t>
            </a:r>
            <a:r>
              <a:rPr lang="en-US" sz="2400" dirty="0" smtClean="0">
                <a:latin typeface="Times New Roman" pitchFamily="18" charset="0"/>
                <a:cs typeface="Times New Roman" pitchFamily="18" charset="0"/>
              </a:rPr>
              <a:t> about 1 PM, remains constant </a:t>
            </a:r>
            <a:r>
              <a:rPr lang="en-US" sz="2400" dirty="0" err="1" smtClean="0">
                <a:latin typeface="Times New Roman" pitchFamily="18" charset="0"/>
                <a:cs typeface="Times New Roman" pitchFamily="18" charset="0"/>
              </a:rPr>
              <a:t>upto</a:t>
            </a:r>
            <a:r>
              <a:rPr lang="en-US" sz="2400" dirty="0" smtClean="0">
                <a:latin typeface="Times New Roman" pitchFamily="18" charset="0"/>
                <a:cs typeface="Times New Roman" pitchFamily="18" charset="0"/>
              </a:rPr>
              <a:t> about 4 PM, again increases in the evening reaching a  peak between 7 to 9 PM, finally falling to a low value in the late hours of night.</a:t>
            </a:r>
          </a:p>
          <a:p>
            <a:pPr lvl="0" algn="just">
              <a:buNone/>
            </a:pPr>
            <a:r>
              <a:rPr lang="en-US" sz="2400" b="1" dirty="0" smtClean="0">
                <a:latin typeface="Times New Roman" pitchFamily="18" charset="0"/>
                <a:cs typeface="Times New Roman" pitchFamily="18" charset="0"/>
              </a:rPr>
              <a:t>   Maximum hourly consumption= 1.5 times the average demand</a:t>
            </a:r>
            <a:endParaRPr lang="en-GB" sz="2400" dirty="0" smtClean="0">
              <a:latin typeface="Times New Roman" pitchFamily="18" charset="0"/>
              <a:cs typeface="Times New Roman" pitchFamily="18" charset="0"/>
            </a:endParaRPr>
          </a:p>
          <a:p>
            <a:pPr algn="just"/>
            <a:endParaRPr lang="en-GB" sz="2800" dirty="0"/>
          </a:p>
        </p:txBody>
      </p:sp>
    </p:spTree>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6"/>
            <a:ext cx="8229600" cy="704832"/>
          </a:xfrm>
        </p:spPr>
        <p:txBody>
          <a:bodyPr>
            <a:normAutofit/>
          </a:bodyPr>
          <a:lstStyle/>
          <a:p>
            <a:pPr algn="ctr"/>
            <a:r>
              <a:rPr lang="en-GB" b="1" dirty="0" smtClean="0">
                <a:solidFill>
                  <a:srgbClr val="FF0000"/>
                </a:solidFill>
                <a:latin typeface="Times New Roman" pitchFamily="18" charset="0"/>
                <a:cs typeface="Times New Roman" pitchFamily="18" charset="0"/>
              </a:rPr>
              <a:t>Chart showing the hourly variations</a:t>
            </a:r>
            <a:endParaRPr lang="en-GB"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42</a:t>
            </a:fld>
            <a:endParaRPr lang="en-GB"/>
          </a:p>
        </p:txBody>
      </p:sp>
      <p:pic>
        <p:nvPicPr>
          <p:cNvPr id="5" name="Content Placeholder 4" descr="C:\Documents and Settings\Administrator\Local Settings\Temporary Internet Files\Content.Word\Picture1.jpg"/>
          <p:cNvPicPr>
            <a:picLocks noGrp="1"/>
          </p:cNvPicPr>
          <p:nvPr>
            <p:ph sz="quarter" idx="1"/>
          </p:nvPr>
        </p:nvPicPr>
        <p:blipFill>
          <a:blip r:embed="rId2" cstate="print">
            <a:lum bright="12000"/>
          </a:blip>
          <a:srcRect/>
          <a:stretch>
            <a:fillRect/>
          </a:stretch>
        </p:blipFill>
        <p:spPr bwMode="auto">
          <a:xfrm>
            <a:off x="1357291" y="1928802"/>
            <a:ext cx="6286544" cy="4143404"/>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000108"/>
            <a:ext cx="8229600" cy="704832"/>
          </a:xfrm>
        </p:spPr>
        <p:txBody>
          <a:bodyPr>
            <a:normAutofit/>
          </a:bodyPr>
          <a:lstStyle/>
          <a:p>
            <a:pPr algn="ctr"/>
            <a:r>
              <a:rPr lang="en-US" b="1" dirty="0" smtClean="0">
                <a:solidFill>
                  <a:srgbClr val="FF0000"/>
                </a:solidFill>
                <a:latin typeface="Times New Roman" pitchFamily="18" charset="0"/>
                <a:cs typeface="Times New Roman" pitchFamily="18" charset="0"/>
              </a:rPr>
              <a:t>PEAK FACTOR</a:t>
            </a:r>
            <a:endParaRPr lang="en-GB" sz="2800"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43</a:t>
            </a:fld>
            <a:endParaRPr lang="en-GB"/>
          </a:p>
        </p:txBody>
      </p:sp>
      <p:sp>
        <p:nvSpPr>
          <p:cNvPr id="4" name="Content Placeholder 3"/>
          <p:cNvSpPr>
            <a:spLocks noGrp="1"/>
          </p:cNvSpPr>
          <p:nvPr>
            <p:ph sz="quarter" idx="1"/>
          </p:nvPr>
        </p:nvSpPr>
        <p:spPr>
          <a:xfrm>
            <a:off x="642910" y="1643050"/>
            <a:ext cx="8043890" cy="4513910"/>
          </a:xfrm>
        </p:spPr>
        <p:txBody>
          <a:bodyPr/>
          <a:lstStyle/>
          <a:p>
            <a:pPr lvl="0" algn="just"/>
            <a:r>
              <a:rPr lang="en-US" sz="2400" dirty="0" smtClean="0">
                <a:latin typeface="Times New Roman" pitchFamily="18" charset="0"/>
                <a:cs typeface="Times New Roman" pitchFamily="18" charset="0"/>
              </a:rPr>
              <a:t>Maximum hourly consumption of the maximum day is called </a:t>
            </a:r>
            <a:r>
              <a:rPr lang="en-US" sz="2400" b="1" dirty="0" smtClean="0">
                <a:latin typeface="Times New Roman" pitchFamily="18" charset="0"/>
                <a:cs typeface="Times New Roman" pitchFamily="18" charset="0"/>
              </a:rPr>
              <a:t>Peak demand. </a:t>
            </a:r>
            <a:r>
              <a:rPr lang="en-US" sz="2400" dirty="0" smtClean="0">
                <a:latin typeface="Times New Roman" pitchFamily="18" charset="0"/>
                <a:cs typeface="Times New Roman" pitchFamily="18" charset="0"/>
              </a:rPr>
              <a:t>Which is nothing but a factor of safety.</a:t>
            </a:r>
            <a:endParaRPr lang="en-GB" sz="2400" dirty="0" smtClean="0">
              <a:latin typeface="Times New Roman" pitchFamily="18" charset="0"/>
              <a:cs typeface="Times New Roman" pitchFamily="18" charset="0"/>
            </a:endParaRPr>
          </a:p>
          <a:p>
            <a:pPr lvl="0" algn="just"/>
            <a:r>
              <a:rPr lang="en-US" sz="2400" dirty="0" smtClean="0">
                <a:latin typeface="Times New Roman" pitchFamily="18" charset="0"/>
                <a:cs typeface="Times New Roman" pitchFamily="18" charset="0"/>
              </a:rPr>
              <a:t>Evidently, the peak factor tends to reduce with increasing population, since the different habits and customs of several groups in larger population, tend to minimize the variation in demand pattern.</a:t>
            </a:r>
          </a:p>
          <a:p>
            <a:pPr lvl="0" algn="just"/>
            <a:endParaRPr lang="en-GB" sz="2800" dirty="0" smtClean="0"/>
          </a:p>
          <a:p>
            <a:endParaRPr lang="en-GB" dirty="0"/>
          </a:p>
        </p:txBody>
      </p:sp>
      <p:graphicFrame>
        <p:nvGraphicFramePr>
          <p:cNvPr id="5" name="Table 4"/>
          <p:cNvGraphicFramePr>
            <a:graphicFrameLocks noGrp="1"/>
          </p:cNvGraphicFramePr>
          <p:nvPr/>
        </p:nvGraphicFramePr>
        <p:xfrm>
          <a:off x="1928794" y="4071942"/>
          <a:ext cx="6500858" cy="2164080"/>
        </p:xfrm>
        <a:graphic>
          <a:graphicData uri="http://schemas.openxmlformats.org/drawingml/2006/table">
            <a:tbl>
              <a:tblPr firstRow="1" bandRow="1">
                <a:tableStyleId>{5C22544A-7EE6-4342-B048-85BDC9FD1C3A}</a:tableStyleId>
              </a:tblPr>
              <a:tblGrid>
                <a:gridCol w="500066"/>
                <a:gridCol w="5161494"/>
                <a:gridCol w="839298"/>
              </a:tblGrid>
              <a:tr h="543814">
                <a:tc>
                  <a:txBody>
                    <a:bodyPr/>
                    <a:lstStyle/>
                    <a:p>
                      <a:r>
                        <a:rPr lang="en-GB" sz="1600" dirty="0" err="1" smtClean="0">
                          <a:latin typeface="Times New Roman" pitchFamily="18" charset="0"/>
                          <a:cs typeface="Times New Roman" pitchFamily="18" charset="0"/>
                        </a:rPr>
                        <a:t>Sl</a:t>
                      </a:r>
                      <a:r>
                        <a:rPr lang="en-GB" sz="1600" dirty="0" smtClean="0">
                          <a:latin typeface="Times New Roman" pitchFamily="18" charset="0"/>
                          <a:cs typeface="Times New Roman" pitchFamily="18" charset="0"/>
                        </a:rPr>
                        <a:t> no</a:t>
                      </a:r>
                      <a:endParaRPr lang="en-GB" sz="1600" dirty="0">
                        <a:latin typeface="Times New Roman" pitchFamily="18" charset="0"/>
                        <a:cs typeface="Times New Roman" pitchFamily="18" charset="0"/>
                      </a:endParaRPr>
                    </a:p>
                  </a:txBody>
                  <a:tcPr/>
                </a:tc>
                <a:tc>
                  <a:txBody>
                    <a:bodyPr/>
                    <a:lstStyle/>
                    <a:p>
                      <a:r>
                        <a:rPr lang="en-GB" sz="1600" dirty="0" smtClean="0">
                          <a:latin typeface="Times New Roman" pitchFamily="18" charset="0"/>
                          <a:cs typeface="Times New Roman" pitchFamily="18" charset="0"/>
                        </a:rPr>
                        <a:t>Population</a:t>
                      </a:r>
                    </a:p>
                  </a:txBody>
                  <a:tcPr/>
                </a:tc>
                <a:tc>
                  <a:txBody>
                    <a:bodyPr/>
                    <a:lstStyle/>
                    <a:p>
                      <a:r>
                        <a:rPr lang="en-GB" sz="1600" dirty="0" smtClean="0">
                          <a:latin typeface="Times New Roman" pitchFamily="18" charset="0"/>
                          <a:cs typeface="Times New Roman" pitchFamily="18" charset="0"/>
                        </a:rPr>
                        <a:t>Peak factor</a:t>
                      </a:r>
                      <a:endParaRPr lang="en-GB" sz="1600" dirty="0">
                        <a:latin typeface="Times New Roman" pitchFamily="18" charset="0"/>
                        <a:cs typeface="Times New Roman" pitchFamily="18" charset="0"/>
                      </a:endParaRPr>
                    </a:p>
                  </a:txBody>
                  <a:tcPr/>
                </a:tc>
              </a:tr>
              <a:tr h="312488">
                <a:tc>
                  <a:txBody>
                    <a:bodyPr/>
                    <a:lstStyle/>
                    <a:p>
                      <a:r>
                        <a:rPr lang="en-GB" sz="1600" dirty="0" smtClean="0">
                          <a:latin typeface="Times New Roman" pitchFamily="18" charset="0"/>
                          <a:cs typeface="Times New Roman" pitchFamily="18" charset="0"/>
                        </a:rPr>
                        <a:t>1</a:t>
                      </a:r>
                      <a:endParaRPr lang="en-GB" sz="1600" dirty="0">
                        <a:latin typeface="Times New Roman" pitchFamily="18" charset="0"/>
                        <a:cs typeface="Times New Roman" pitchFamily="18" charset="0"/>
                      </a:endParaRPr>
                    </a:p>
                  </a:txBody>
                  <a:tcPr/>
                </a:tc>
                <a:tc>
                  <a:txBody>
                    <a:bodyPr/>
                    <a:lstStyle/>
                    <a:p>
                      <a:r>
                        <a:rPr kumimoji="0" lang="en-US" sz="1600" kern="1200" dirty="0" err="1" smtClean="0">
                          <a:solidFill>
                            <a:schemeClr val="dk1"/>
                          </a:solidFill>
                          <a:latin typeface="Times New Roman" pitchFamily="18" charset="0"/>
                          <a:ea typeface="+mn-ea"/>
                          <a:cs typeface="Times New Roman" pitchFamily="18" charset="0"/>
                        </a:rPr>
                        <a:t>i</a:t>
                      </a:r>
                      <a:r>
                        <a:rPr kumimoji="0" lang="en-US" sz="1600" kern="1200" dirty="0" smtClean="0">
                          <a:solidFill>
                            <a:schemeClr val="dk1"/>
                          </a:solidFill>
                          <a:latin typeface="Times New Roman" pitchFamily="18" charset="0"/>
                          <a:ea typeface="+mn-ea"/>
                          <a:cs typeface="Times New Roman" pitchFamily="18" charset="0"/>
                        </a:rPr>
                        <a:t>) </a:t>
                      </a:r>
                      <a:r>
                        <a:rPr kumimoji="0" lang="en-US" sz="1600" kern="1200" dirty="0" err="1" smtClean="0">
                          <a:solidFill>
                            <a:schemeClr val="dk1"/>
                          </a:solidFill>
                          <a:latin typeface="Times New Roman" pitchFamily="18" charset="0"/>
                          <a:ea typeface="+mn-ea"/>
                          <a:cs typeface="Times New Roman" pitchFamily="18" charset="0"/>
                        </a:rPr>
                        <a:t>upto</a:t>
                      </a:r>
                      <a:r>
                        <a:rPr kumimoji="0" lang="en-US" sz="1600" kern="1200" dirty="0" smtClean="0">
                          <a:solidFill>
                            <a:schemeClr val="dk1"/>
                          </a:solidFill>
                          <a:latin typeface="Times New Roman" pitchFamily="18" charset="0"/>
                          <a:ea typeface="+mn-ea"/>
                          <a:cs typeface="Times New Roman" pitchFamily="18" charset="0"/>
                        </a:rPr>
                        <a:t> 50,000</a:t>
                      </a:r>
                      <a:endParaRPr lang="en-GB" sz="1600" dirty="0">
                        <a:latin typeface="Times New Roman" pitchFamily="18" charset="0"/>
                        <a:cs typeface="Times New Roman" pitchFamily="18" charset="0"/>
                      </a:endParaRPr>
                    </a:p>
                  </a:txBody>
                  <a:tcPr/>
                </a:tc>
                <a:tc>
                  <a:txBody>
                    <a:bodyPr/>
                    <a:lstStyle/>
                    <a:p>
                      <a:r>
                        <a:rPr lang="en-GB" sz="1600" dirty="0" smtClean="0">
                          <a:latin typeface="Times New Roman" pitchFamily="18" charset="0"/>
                          <a:cs typeface="Times New Roman" pitchFamily="18" charset="0"/>
                        </a:rPr>
                        <a:t>3.0</a:t>
                      </a:r>
                      <a:endParaRPr lang="en-GB" sz="1600" dirty="0">
                        <a:latin typeface="Times New Roman" pitchFamily="18" charset="0"/>
                        <a:cs typeface="Times New Roman" pitchFamily="18" charset="0"/>
                      </a:endParaRPr>
                    </a:p>
                  </a:txBody>
                  <a:tcPr/>
                </a:tc>
              </a:tr>
              <a:tr h="312488">
                <a:tc>
                  <a:txBody>
                    <a:bodyPr/>
                    <a:lstStyle/>
                    <a:p>
                      <a:endParaRPr lang="en-GB" sz="160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kumimoji="0" lang="en-US" sz="1600" kern="1200" dirty="0" smtClean="0">
                          <a:solidFill>
                            <a:schemeClr val="dk1"/>
                          </a:solidFill>
                          <a:latin typeface="Times New Roman" pitchFamily="18" charset="0"/>
                          <a:ea typeface="+mn-ea"/>
                          <a:cs typeface="Times New Roman" pitchFamily="18" charset="0"/>
                        </a:rPr>
                        <a:t>ii)50,001-2,00,000</a:t>
                      </a:r>
                      <a:endParaRPr kumimoji="0" lang="en-GB" sz="1600" kern="1200" dirty="0" smtClean="0">
                        <a:solidFill>
                          <a:schemeClr val="dk1"/>
                        </a:solidFill>
                        <a:latin typeface="Times New Roman" pitchFamily="18" charset="0"/>
                        <a:ea typeface="+mn-ea"/>
                        <a:cs typeface="Times New Roman" pitchFamily="18" charset="0"/>
                      </a:endParaRPr>
                    </a:p>
                  </a:txBody>
                  <a:tcPr/>
                </a:tc>
                <a:tc>
                  <a:txBody>
                    <a:bodyPr/>
                    <a:lstStyle/>
                    <a:p>
                      <a:r>
                        <a:rPr lang="en-GB" sz="1600" dirty="0" smtClean="0">
                          <a:latin typeface="Times New Roman" pitchFamily="18" charset="0"/>
                          <a:cs typeface="Times New Roman" pitchFamily="18" charset="0"/>
                        </a:rPr>
                        <a:t>2.5</a:t>
                      </a:r>
                      <a:endParaRPr lang="en-GB" sz="1600" dirty="0">
                        <a:latin typeface="Times New Roman" pitchFamily="18" charset="0"/>
                        <a:cs typeface="Times New Roman" pitchFamily="18" charset="0"/>
                      </a:endParaRPr>
                    </a:p>
                  </a:txBody>
                  <a:tcPr/>
                </a:tc>
              </a:tr>
              <a:tr h="310751">
                <a:tc>
                  <a:txBody>
                    <a:bodyPr/>
                    <a:lstStyle/>
                    <a:p>
                      <a:endParaRPr lang="en-GB" sz="160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kumimoji="0" lang="en-US" sz="1600" kern="1200" dirty="0" smtClean="0">
                          <a:solidFill>
                            <a:schemeClr val="dk1"/>
                          </a:solidFill>
                          <a:latin typeface="Times New Roman" pitchFamily="18" charset="0"/>
                          <a:ea typeface="+mn-ea"/>
                          <a:cs typeface="Times New Roman" pitchFamily="18" charset="0"/>
                        </a:rPr>
                        <a:t>iii)Above 2 </a:t>
                      </a:r>
                      <a:r>
                        <a:rPr kumimoji="0" lang="en-US" sz="1600" kern="1200" dirty="0" err="1" smtClean="0">
                          <a:solidFill>
                            <a:schemeClr val="dk1"/>
                          </a:solidFill>
                          <a:latin typeface="Times New Roman" pitchFamily="18" charset="0"/>
                          <a:ea typeface="+mn-ea"/>
                          <a:cs typeface="Times New Roman" pitchFamily="18" charset="0"/>
                        </a:rPr>
                        <a:t>lakhs</a:t>
                      </a:r>
                      <a:endParaRPr kumimoji="0" lang="en-GB" sz="1600" kern="1200" dirty="0" smtClean="0">
                        <a:solidFill>
                          <a:schemeClr val="dk1"/>
                        </a:solidFill>
                        <a:latin typeface="Times New Roman" pitchFamily="18" charset="0"/>
                        <a:ea typeface="+mn-ea"/>
                        <a:cs typeface="Times New Roman" pitchFamily="18" charset="0"/>
                      </a:endParaRPr>
                    </a:p>
                  </a:txBody>
                  <a:tcPr/>
                </a:tc>
                <a:tc>
                  <a:txBody>
                    <a:bodyPr/>
                    <a:lstStyle/>
                    <a:p>
                      <a:r>
                        <a:rPr lang="en-GB" sz="1600" dirty="0" smtClean="0">
                          <a:latin typeface="Times New Roman" pitchFamily="18" charset="0"/>
                          <a:cs typeface="Times New Roman" pitchFamily="18" charset="0"/>
                        </a:rPr>
                        <a:t>2.0</a:t>
                      </a:r>
                      <a:endParaRPr lang="en-GB" sz="1600" dirty="0">
                        <a:latin typeface="Times New Roman" pitchFamily="18" charset="0"/>
                        <a:cs typeface="Times New Roman" pitchFamily="18" charset="0"/>
                      </a:endParaRPr>
                    </a:p>
                  </a:txBody>
                  <a:tcPr/>
                </a:tc>
              </a:tr>
              <a:tr h="543814">
                <a:tc>
                  <a:txBody>
                    <a:bodyPr/>
                    <a:lstStyle/>
                    <a:p>
                      <a:r>
                        <a:rPr lang="en-GB" sz="1600" dirty="0" smtClean="0">
                          <a:latin typeface="Times New Roman" pitchFamily="18" charset="0"/>
                          <a:cs typeface="Times New Roman" pitchFamily="18" charset="0"/>
                        </a:rPr>
                        <a:t>2</a:t>
                      </a:r>
                      <a:endParaRPr lang="en-GB" sz="1600" dirty="0">
                        <a:latin typeface="Times New Roman" pitchFamily="18" charset="0"/>
                        <a:cs typeface="Times New Roman" pitchFamily="18" charset="0"/>
                      </a:endParaRPr>
                    </a:p>
                  </a:txBody>
                  <a:tcPr/>
                </a:tc>
                <a:tc>
                  <a:txBody>
                    <a:bodyPr/>
                    <a:lstStyle/>
                    <a:p>
                      <a:r>
                        <a:rPr kumimoji="0" lang="en-US" sz="1600" kern="1200" dirty="0" smtClean="0">
                          <a:solidFill>
                            <a:schemeClr val="dk1"/>
                          </a:solidFill>
                          <a:latin typeface="Times New Roman" pitchFamily="18" charset="0"/>
                          <a:ea typeface="+mn-ea"/>
                          <a:cs typeface="Times New Roman" pitchFamily="18" charset="0"/>
                        </a:rPr>
                        <a:t>For Rural water supply schemes, where supply is effected through stand post for only 6 hours</a:t>
                      </a:r>
                      <a:endParaRPr lang="en-GB" sz="1600" dirty="0">
                        <a:latin typeface="Times New Roman" pitchFamily="18" charset="0"/>
                        <a:cs typeface="Times New Roman" pitchFamily="18" charset="0"/>
                      </a:endParaRPr>
                    </a:p>
                  </a:txBody>
                  <a:tcPr/>
                </a:tc>
                <a:tc>
                  <a:txBody>
                    <a:bodyPr/>
                    <a:lstStyle/>
                    <a:p>
                      <a:r>
                        <a:rPr lang="en-GB" sz="1600" dirty="0" smtClean="0">
                          <a:latin typeface="Times New Roman" pitchFamily="18" charset="0"/>
                          <a:cs typeface="Times New Roman" pitchFamily="18" charset="0"/>
                        </a:rPr>
                        <a:t>3.0</a:t>
                      </a:r>
                      <a:endParaRPr lang="en-GB" sz="1600" dirty="0">
                        <a:latin typeface="Times New Roman" pitchFamily="18" charset="0"/>
                        <a:cs typeface="Times New Roman" pitchFamily="18" charset="0"/>
                      </a:endParaRPr>
                    </a:p>
                  </a:txBody>
                  <a:tcPr/>
                </a:tc>
              </a:tr>
            </a:tbl>
          </a:graphicData>
        </a:graphic>
      </p:graphicFrame>
    </p:spTree>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00042"/>
            <a:ext cx="8229600" cy="990600"/>
          </a:xfrm>
        </p:spPr>
        <p:txBody>
          <a:bodyPr>
            <a:normAutofit/>
          </a:bodyPr>
          <a:lstStyle/>
          <a:p>
            <a:pPr algn="ctr"/>
            <a:r>
              <a:rPr lang="en-GB" sz="2800" b="1" dirty="0" smtClean="0">
                <a:solidFill>
                  <a:srgbClr val="FF0000"/>
                </a:solidFill>
                <a:latin typeface="Times New Roman" pitchFamily="18" charset="0"/>
                <a:cs typeface="Times New Roman" pitchFamily="18" charset="0"/>
              </a:rPr>
              <a:t>DESIGN PERIOD</a:t>
            </a:r>
            <a:endParaRPr lang="en-GB" sz="2800" b="1" dirty="0">
              <a:solidFill>
                <a:srgbClr val="FF000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44</a:t>
            </a:fld>
            <a:endParaRPr lang="en-GB" dirty="0"/>
          </a:p>
        </p:txBody>
      </p:sp>
      <p:sp>
        <p:nvSpPr>
          <p:cNvPr id="4" name="Content Placeholder 3"/>
          <p:cNvSpPr>
            <a:spLocks noGrp="1"/>
          </p:cNvSpPr>
          <p:nvPr>
            <p:ph sz="quarter" idx="1"/>
          </p:nvPr>
        </p:nvSpPr>
        <p:spPr>
          <a:xfrm>
            <a:off x="785786" y="1357298"/>
            <a:ext cx="7615262" cy="4156720"/>
          </a:xfrm>
        </p:spPr>
        <p:txBody>
          <a:bodyPr>
            <a:noAutofit/>
          </a:bodyPr>
          <a:lstStyle/>
          <a:p>
            <a:pPr algn="just">
              <a:lnSpc>
                <a:spcPct val="150000"/>
              </a:lnSpc>
            </a:pPr>
            <a:r>
              <a:rPr lang="en-US" sz="2200" dirty="0" smtClean="0">
                <a:latin typeface="Times New Roman" pitchFamily="18" charset="0"/>
                <a:cs typeface="Times New Roman" pitchFamily="18" charset="0"/>
              </a:rPr>
              <a:t>Water supply projects are designed to serve over a specified period of time after completion of the project. This time period is called </a:t>
            </a:r>
            <a:r>
              <a:rPr lang="en-US" sz="2200" b="1" dirty="0" smtClean="0">
                <a:latin typeface="Times New Roman" pitchFamily="18" charset="0"/>
                <a:cs typeface="Times New Roman" pitchFamily="18" charset="0"/>
              </a:rPr>
              <a:t>Design period.</a:t>
            </a:r>
            <a:endParaRPr lang="en-GB" sz="2200" dirty="0" smtClean="0">
              <a:latin typeface="Times New Roman" pitchFamily="18" charset="0"/>
              <a:cs typeface="Times New Roman" pitchFamily="18" charset="0"/>
            </a:endParaRPr>
          </a:p>
          <a:p>
            <a:pPr algn="just">
              <a:lnSpc>
                <a:spcPct val="150000"/>
              </a:lnSpc>
            </a:pPr>
            <a:r>
              <a:rPr lang="en-US" sz="2200" dirty="0" smtClean="0">
                <a:latin typeface="Times New Roman" pitchFamily="18" charset="0"/>
                <a:cs typeface="Times New Roman" pitchFamily="18" charset="0"/>
              </a:rPr>
              <a:t>A water supply scheme includes huge and costly structures ( such as dams, reservoirs, treatment works, penstock pipes, etc.) which cannot be replaced or increased in their capacities, easily and conveniently.</a:t>
            </a:r>
          </a:p>
          <a:p>
            <a:pPr algn="just">
              <a:lnSpc>
                <a:spcPct val="150000"/>
              </a:lnSpc>
            </a:pPr>
            <a:r>
              <a:rPr lang="en-US" sz="2200" dirty="0" smtClean="0">
                <a:latin typeface="Times New Roman" pitchFamily="18" charset="0"/>
                <a:cs typeface="Times New Roman" pitchFamily="18" charset="0"/>
              </a:rPr>
              <a:t>For example, the water mains including the distributing pipes are laid underground, and cannot be replaced or added easily, Without digging the roads or disrupting the traffic.</a:t>
            </a:r>
            <a:endParaRPr lang="en-GB" sz="22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45</a:t>
            </a:fld>
            <a:endParaRPr lang="en-GB"/>
          </a:p>
        </p:txBody>
      </p:sp>
      <p:sp>
        <p:nvSpPr>
          <p:cNvPr id="4" name="Content Placeholder 3"/>
          <p:cNvSpPr>
            <a:spLocks noGrp="1"/>
          </p:cNvSpPr>
          <p:nvPr>
            <p:ph sz="quarter" idx="1"/>
          </p:nvPr>
        </p:nvSpPr>
        <p:spPr/>
        <p:txBody>
          <a:bodyPr>
            <a:normAutofit/>
          </a:bodyPr>
          <a:lstStyle/>
          <a:p>
            <a:pPr algn="just">
              <a:lnSpc>
                <a:spcPct val="150000"/>
              </a:lnSpc>
            </a:pPr>
            <a:r>
              <a:rPr lang="en-US" sz="2400" dirty="0" smtClean="0">
                <a:latin typeface="Times New Roman" pitchFamily="18" charset="0"/>
                <a:cs typeface="Times New Roman" pitchFamily="18" charset="0"/>
              </a:rPr>
              <a:t>In order to avoid these future complications of expansions, the various components of water supply scheme are purposely made larger, so as to satisfy the community needs for the reasonable number of years to come.</a:t>
            </a:r>
          </a:p>
          <a:p>
            <a:pPr algn="just">
              <a:lnSpc>
                <a:spcPct val="150000"/>
              </a:lnSpc>
            </a:pPr>
            <a:r>
              <a:rPr lang="en-US" sz="2400" dirty="0" smtClean="0">
                <a:latin typeface="Times New Roman" pitchFamily="18" charset="0"/>
                <a:cs typeface="Times New Roman" pitchFamily="18" charset="0"/>
              </a:rPr>
              <a:t>This future period or the number of years for which a provision is made in designing the capacities of the various components of the water supply scheme is known as </a:t>
            </a:r>
            <a:r>
              <a:rPr lang="en-US" sz="2400" b="1" dirty="0" smtClean="0">
                <a:latin typeface="Times New Roman" pitchFamily="18" charset="0"/>
                <a:cs typeface="Times New Roman" pitchFamily="18" charset="0"/>
              </a:rPr>
              <a:t>Design period.</a:t>
            </a:r>
            <a:endParaRPr lang="en-GB"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42984"/>
            <a:ext cx="8229600" cy="704832"/>
          </a:xfrm>
        </p:spPr>
        <p:txBody>
          <a:bodyPr>
            <a:normAutofit fontScale="90000"/>
          </a:bodyPr>
          <a:lstStyle/>
          <a:p>
            <a:pPr algn="ctr"/>
            <a:r>
              <a:rPr lang="en-GB" sz="3600" b="1" dirty="0" smtClean="0">
                <a:solidFill>
                  <a:srgbClr val="FF0000"/>
                </a:solidFill>
                <a:latin typeface="Times New Roman" pitchFamily="18" charset="0"/>
                <a:cs typeface="Times New Roman" pitchFamily="18" charset="0"/>
              </a:rPr>
              <a:t>FACTORS GOVERNING DESIGN PERIOD</a:t>
            </a:r>
            <a:endParaRPr lang="en-GB"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46</a:t>
            </a:fld>
            <a:endParaRPr lang="en-GB"/>
          </a:p>
        </p:txBody>
      </p:sp>
      <p:sp>
        <p:nvSpPr>
          <p:cNvPr id="4" name="Content Placeholder 3"/>
          <p:cNvSpPr>
            <a:spLocks noGrp="1"/>
          </p:cNvSpPr>
          <p:nvPr>
            <p:ph sz="quarter" idx="1"/>
          </p:nvPr>
        </p:nvSpPr>
        <p:spPr>
          <a:xfrm>
            <a:off x="500034" y="1928802"/>
            <a:ext cx="8229600" cy="4281502"/>
          </a:xfrm>
        </p:spPr>
        <p:txBody>
          <a:bodyPr>
            <a:noAutofit/>
          </a:bodyPr>
          <a:lstStyle/>
          <a:p>
            <a:pPr lvl="0" algn="just">
              <a:lnSpc>
                <a:spcPct val="120000"/>
              </a:lnSpc>
            </a:pPr>
            <a:r>
              <a:rPr lang="en-US" sz="2500" dirty="0" smtClean="0">
                <a:latin typeface="Times New Roman" pitchFamily="18" charset="0"/>
                <a:cs typeface="Times New Roman" pitchFamily="18" charset="0"/>
              </a:rPr>
              <a:t>Useful life of the pipes, structures and equipment used in the water works and the chances of their becoming old and absolute. The design period should not exceed those respective values . If the useful life is more, design period is also more.</a:t>
            </a:r>
            <a:endParaRPr lang="en-GB" sz="2500" dirty="0" smtClean="0">
              <a:latin typeface="Times New Roman" pitchFamily="18" charset="0"/>
              <a:cs typeface="Times New Roman" pitchFamily="18" charset="0"/>
            </a:endParaRPr>
          </a:p>
          <a:p>
            <a:pPr lvl="0" algn="just">
              <a:lnSpc>
                <a:spcPct val="120000"/>
              </a:lnSpc>
            </a:pPr>
            <a:r>
              <a:rPr lang="en-US" sz="2500" dirty="0" smtClean="0">
                <a:latin typeface="Times New Roman" pitchFamily="18" charset="0"/>
                <a:cs typeface="Times New Roman" pitchFamily="18" charset="0"/>
              </a:rPr>
              <a:t>The anticipated rate of growth of population. If the rate is more, design period is less.</a:t>
            </a:r>
            <a:endParaRPr lang="en-GB" sz="2500" dirty="0" smtClean="0">
              <a:latin typeface="Times New Roman" pitchFamily="18" charset="0"/>
              <a:cs typeface="Times New Roman" pitchFamily="18" charset="0"/>
            </a:endParaRPr>
          </a:p>
          <a:p>
            <a:pPr lvl="0" algn="just">
              <a:lnSpc>
                <a:spcPct val="120000"/>
              </a:lnSpc>
            </a:pPr>
            <a:r>
              <a:rPr lang="en-US" sz="2500" dirty="0" smtClean="0">
                <a:latin typeface="Times New Roman" pitchFamily="18" charset="0"/>
                <a:cs typeface="Times New Roman" pitchFamily="18" charset="0"/>
              </a:rPr>
              <a:t>The rate of interest of loans taken for the construction of the project. If this rate is more the design period will be less.</a:t>
            </a:r>
            <a:endParaRPr lang="en-GB" sz="2500" dirty="0" smtClean="0">
              <a:latin typeface="Times New Roman" pitchFamily="18" charset="0"/>
              <a:cs typeface="Times New Roman" pitchFamily="18" charset="0"/>
            </a:endParaRPr>
          </a:p>
          <a:p>
            <a:endParaRPr lang="en-GB" sz="2500" dirty="0" smtClean="0">
              <a:latin typeface="Gill Sans MT" panose="020B0502020104020203" charset="0"/>
              <a:cs typeface="Gill Sans MT" panose="020B0502020104020203" charset="0"/>
            </a:endParaRPr>
          </a:p>
        </p:txBody>
      </p:sp>
    </p:spTree>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47</a:t>
            </a:fld>
            <a:endParaRPr lang="en-GB"/>
          </a:p>
        </p:txBody>
      </p:sp>
      <p:sp>
        <p:nvSpPr>
          <p:cNvPr id="4" name="Content Placeholder 3"/>
          <p:cNvSpPr>
            <a:spLocks noGrp="1"/>
          </p:cNvSpPr>
          <p:nvPr>
            <p:ph sz="quarter" idx="1"/>
          </p:nvPr>
        </p:nvSpPr>
        <p:spPr/>
        <p:txBody>
          <a:bodyPr/>
          <a:lstStyle/>
          <a:p>
            <a:pPr lvl="0" algn="just">
              <a:lnSpc>
                <a:spcPct val="150000"/>
              </a:lnSpc>
            </a:pPr>
            <a:r>
              <a:rPr lang="en-US" dirty="0" smtClean="0">
                <a:latin typeface="Times New Roman" pitchFamily="18" charset="0"/>
                <a:cs typeface="Times New Roman" pitchFamily="18" charset="0"/>
              </a:rPr>
              <a:t>The rate of inflation during the period of repayment of loans. When the inflation rate is high, a longer design period is adopted.</a:t>
            </a:r>
            <a:endParaRPr lang="en-GB" dirty="0" smtClean="0">
              <a:latin typeface="Times New Roman" pitchFamily="18" charset="0"/>
              <a:cs typeface="Times New Roman" pitchFamily="18" charset="0"/>
            </a:endParaRPr>
          </a:p>
          <a:p>
            <a:pPr lvl="0" algn="just">
              <a:lnSpc>
                <a:spcPct val="150000"/>
              </a:lnSpc>
            </a:pPr>
            <a:r>
              <a:rPr lang="en-US" dirty="0" smtClean="0">
                <a:latin typeface="Times New Roman" pitchFamily="18" charset="0"/>
                <a:cs typeface="Times New Roman" pitchFamily="18" charset="0"/>
              </a:rPr>
              <a:t>Efficiency of component units of the project during the early years of working, when they are not loaded to their capacity. The more the efficiency, the longer the design period.</a:t>
            </a:r>
            <a:endParaRPr lang="en-GB"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48</a:t>
            </a:fld>
            <a:endParaRPr lang="en-GB"/>
          </a:p>
        </p:txBody>
      </p:sp>
      <p:sp>
        <p:nvSpPr>
          <p:cNvPr id="4" name="Content Placeholder 3"/>
          <p:cNvSpPr>
            <a:spLocks noGrp="1"/>
          </p:cNvSpPr>
          <p:nvPr>
            <p:ph sz="quarter" idx="1"/>
          </p:nvPr>
        </p:nvSpPr>
        <p:spPr>
          <a:xfrm>
            <a:off x="500034" y="1920240"/>
            <a:ext cx="8429684" cy="4937760"/>
          </a:xfrm>
        </p:spPr>
        <p:txBody>
          <a:bodyPr/>
          <a:lstStyle/>
          <a:p>
            <a:r>
              <a:rPr lang="en-IN" dirty="0" smtClean="0">
                <a:latin typeface="Times New Roman" pitchFamily="18" charset="0"/>
                <a:cs typeface="Times New Roman" pitchFamily="18" charset="0"/>
              </a:rPr>
              <a:t>After fixing design period, the population during future decades is calculated. Population</a:t>
            </a:r>
          </a:p>
          <a:p>
            <a:r>
              <a:rPr lang="en-IN" dirty="0" smtClean="0">
                <a:latin typeface="Times New Roman" pitchFamily="18" charset="0"/>
                <a:cs typeface="Times New Roman" pitchFamily="18" charset="0"/>
              </a:rPr>
              <a:t>Forecasting is a very important factor for design purposes. Knowing the present population</a:t>
            </a:r>
          </a:p>
          <a:p>
            <a:r>
              <a:rPr lang="en-IN" dirty="0" smtClean="0">
                <a:latin typeface="Times New Roman" pitchFamily="18" charset="0"/>
                <a:cs typeface="Times New Roman" pitchFamily="18" charset="0"/>
              </a:rPr>
              <a:t>from the most recent census, it is possible to determine the present demand, but for the design</a:t>
            </a:r>
          </a:p>
          <a:p>
            <a:r>
              <a:rPr lang="en-IN" dirty="0" smtClean="0">
                <a:latin typeface="Times New Roman" pitchFamily="18" charset="0"/>
                <a:cs typeface="Times New Roman" pitchFamily="18" charset="0"/>
              </a:rPr>
              <a:t>what is required: is the demand in future. Generally population will be growing every year and</a:t>
            </a:r>
          </a:p>
          <a:p>
            <a:r>
              <a:rPr lang="en-IN" dirty="0" smtClean="0">
                <a:latin typeface="Times New Roman" pitchFamily="18" charset="0"/>
                <a:cs typeface="Times New Roman" pitchFamily="18" charset="0"/>
              </a:rPr>
              <a:t>hence there will be growing demand for water also.</a:t>
            </a:r>
            <a:endParaRPr lang="en-IN" dirty="0">
              <a:latin typeface="Times New Roman" pitchFamily="18" charset="0"/>
              <a:cs typeface="Times New Roman" pitchFamily="18" charset="0"/>
            </a:endParaRPr>
          </a:p>
        </p:txBody>
      </p:sp>
      <p:sp>
        <p:nvSpPr>
          <p:cNvPr id="5" name="Title 1"/>
          <p:cNvSpPr>
            <a:spLocks noGrp="1"/>
          </p:cNvSpPr>
          <p:nvPr>
            <p:ph type="title"/>
          </p:nvPr>
        </p:nvSpPr>
        <p:spPr>
          <a:xfrm>
            <a:off x="357158" y="1071546"/>
            <a:ext cx="8229600" cy="704832"/>
          </a:xfrm>
        </p:spPr>
        <p:txBody>
          <a:bodyPr>
            <a:noAutofit/>
          </a:bodyPr>
          <a:lstStyle/>
          <a:p>
            <a:pPr algn="ctr"/>
            <a:r>
              <a:rPr lang="en-GB" sz="2800" b="1" dirty="0" smtClean="0">
                <a:solidFill>
                  <a:srgbClr val="FF0000"/>
                </a:solidFill>
                <a:latin typeface="Times New Roman" pitchFamily="18" charset="0"/>
                <a:cs typeface="Times New Roman" pitchFamily="18" charset="0"/>
              </a:rPr>
              <a:t>POPULATION FORCASTING</a:t>
            </a:r>
            <a:endParaRPr lang="en-GB" sz="2800" b="1"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49</a:t>
            </a:fld>
            <a:endParaRPr lang="en-GB"/>
          </a:p>
        </p:txBody>
      </p:sp>
      <p:sp>
        <p:nvSpPr>
          <p:cNvPr id="4" name="Content Placeholder 3"/>
          <p:cNvSpPr>
            <a:spLocks noGrp="1"/>
          </p:cNvSpPr>
          <p:nvPr>
            <p:ph sz="quarter" idx="1"/>
          </p:nvPr>
        </p:nvSpPr>
        <p:spPr/>
        <p:txBody>
          <a:bodyPr>
            <a:normAutofit/>
          </a:bodyPr>
          <a:lstStyle/>
          <a:p>
            <a:r>
              <a:rPr lang="en-IN" dirty="0" smtClean="0">
                <a:latin typeface="Times New Roman" pitchFamily="18" charset="0"/>
                <a:cs typeface="Times New Roman" pitchFamily="18" charset="0"/>
              </a:rPr>
              <a:t>Unless the current population and the projected population after a few decades is known, the water treatment plant cannot be designed properly. </a:t>
            </a:r>
          </a:p>
          <a:p>
            <a:r>
              <a:rPr lang="en-IN" dirty="0" smtClean="0">
                <a:latin typeface="Times New Roman" pitchFamily="18" charset="0"/>
                <a:cs typeface="Times New Roman" pitchFamily="18" charset="0"/>
              </a:rPr>
              <a:t>The cost of any water supply scheme depends on</a:t>
            </a:r>
          </a:p>
          <a:p>
            <a:pPr>
              <a:buFont typeface="Wingdings" pitchFamily="2" charset="2"/>
              <a:buChar char="ü"/>
            </a:pPr>
            <a:r>
              <a:rPr lang="en-IN" dirty="0" smtClean="0">
                <a:latin typeface="Times New Roman" pitchFamily="18" charset="0"/>
                <a:cs typeface="Times New Roman" pitchFamily="18" charset="0"/>
              </a:rPr>
              <a:t> total demand per capita per day,</a:t>
            </a:r>
          </a:p>
          <a:p>
            <a:pPr>
              <a:buFont typeface="Wingdings" pitchFamily="2" charset="2"/>
              <a:buChar char="ü"/>
            </a:pPr>
            <a:r>
              <a:rPr lang="en-IN" dirty="0" smtClean="0">
                <a:latin typeface="Times New Roman" pitchFamily="18" charset="0"/>
                <a:cs typeface="Times New Roman" pitchFamily="18" charset="0"/>
              </a:rPr>
              <a:t> total population to be served.</a:t>
            </a:r>
          </a:p>
          <a:p>
            <a:pPr>
              <a:buNone/>
            </a:pPr>
            <a:r>
              <a:rPr lang="en-IN" dirty="0" smtClean="0">
                <a:latin typeface="Times New Roman" pitchFamily="18" charset="0"/>
                <a:cs typeface="Times New Roman" pitchFamily="18" charset="0"/>
              </a:rPr>
              <a:t>Any water supply scheme is usually designed in two stages:</a:t>
            </a:r>
          </a:p>
          <a:p>
            <a:pPr>
              <a:buFont typeface="Wingdings" pitchFamily="2" charset="2"/>
              <a:buChar char="ü"/>
            </a:pPr>
            <a:r>
              <a:rPr lang="en-IN" dirty="0" smtClean="0">
                <a:latin typeface="Times New Roman" pitchFamily="18" charset="0"/>
                <a:cs typeface="Times New Roman" pitchFamily="18" charset="0"/>
              </a:rPr>
              <a:t> for an anticipated population after 25-30 years,</a:t>
            </a:r>
          </a:p>
          <a:p>
            <a:pPr>
              <a:buFont typeface="Wingdings" pitchFamily="2" charset="2"/>
              <a:buChar char="ü"/>
            </a:pPr>
            <a:r>
              <a:rPr lang="en-IN" dirty="0" smtClean="0">
                <a:latin typeface="Times New Roman" pitchFamily="18" charset="0"/>
                <a:cs typeface="Times New Roman" pitchFamily="18" charset="0"/>
              </a:rPr>
              <a:t> for a future population at the end of 50 or 60 years.</a:t>
            </a:r>
          </a:p>
          <a:p>
            <a:pPr lvl="1">
              <a:buNone/>
            </a:pPr>
            <a:r>
              <a:rPr lang="en-IN" dirty="0" smtClean="0">
                <a:solidFill>
                  <a:schemeClr val="tx1"/>
                </a:solidFill>
                <a:latin typeface="Times New Roman" pitchFamily="18" charset="0"/>
                <a:cs typeface="Times New Roman" pitchFamily="18" charset="0"/>
              </a:rPr>
              <a:t>Hence it is essential to know how to project the population at the end of a few decades, based on the present population.</a:t>
            </a:r>
            <a:endParaRPr lang="en-IN" dirty="0">
              <a:solidFill>
                <a:schemeClr val="tx1"/>
              </a:solidFill>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buNone/>
            </a:pPr>
            <a:r>
              <a:rPr b="1" smtClean="0">
                <a:latin typeface="Times New Roman" pitchFamily="18" charset="0"/>
                <a:cs typeface="Times New Roman" pitchFamily="18" charset="0"/>
              </a:rPr>
              <a:t>Module-5</a:t>
            </a:r>
          </a:p>
          <a:p>
            <a:pPr marL="0" algn="just">
              <a:buNone/>
            </a:pPr>
            <a:r>
              <a:rPr lang="en-IN" sz="2000" b="1" dirty="0" smtClean="0">
                <a:latin typeface="Times New Roman" pitchFamily="18" charset="0"/>
                <a:cs typeface="Times New Roman" pitchFamily="18" charset="0"/>
              </a:rPr>
              <a:t>Attached growth system </a:t>
            </a:r>
            <a:r>
              <a:rPr lang="en-IN" sz="2000" dirty="0" smtClean="0">
                <a:latin typeface="Times New Roman" pitchFamily="18" charset="0"/>
                <a:cs typeface="Times New Roman" pitchFamily="18" charset="0"/>
              </a:rPr>
              <a:t>– Trickling filter, numerical on Trickling filters, bio-towers and rotating biological contactors. Principle of stabilization ponds, oxidation ditch. Sludge digesters (aerobic and anaerobic), Equalization. Thickeners and drying beds.</a:t>
            </a:r>
          </a:p>
          <a:p>
            <a:pPr>
              <a:buNone/>
            </a:pPr>
            <a:endParaRPr lang="en-IN" sz="2800" dirty="0" smtClean="0"/>
          </a:p>
          <a:p>
            <a:pPr algn="just"/>
            <a:endParaRPr lang="en-US" sz="1800" dirty="0">
              <a:latin typeface="Times New Roman" pitchFamily="18" charset="0"/>
              <a:cs typeface="Times New Roman" pitchFamily="18" charset="0"/>
            </a:endParaRPr>
          </a:p>
        </p:txBody>
      </p:sp>
      <p:pic>
        <p:nvPicPr>
          <p:cNvPr id="4" name="Picture 3">
            <a:extLst>
              <a:ext uri="{2818FCB5-BCC2-4090-BB68-72BC77B10389}">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6FD2C7B3-02BE-40B3-8525-5C7C28236927}"/>
              </a:ext>
            </a:extLst>
          </p:cNvPr>
          <p:cNvPicPr>
            <a:picLocks noChangeAspect="1"/>
          </p:cNvPicPr>
          <p:nvPr/>
        </p:nvPicPr>
        <p:blipFill>
          <a:blip r:embed="rId2"/>
          <a:stretch>
            <a:fillRect/>
          </a:stretch>
        </p:blipFill>
        <p:spPr>
          <a:xfrm>
            <a:off x="0" y="0"/>
            <a:ext cx="9144000" cy="835200"/>
          </a:xfrm>
          <a:prstGeom prst="rect">
            <a:avLst/>
          </a:prstGeom>
          <a:noFill/>
        </p:spPr>
      </p:pic>
      <p:sp>
        <p:nvSpPr>
          <p:cNvPr id="5" name="Slide Number Placeholder 4"/>
          <p:cNvSpPr>
            <a:spLocks noGrp="1"/>
          </p:cNvSpPr>
          <p:nvPr>
            <p:ph type="sldNum" sz="quarter" idx="12"/>
          </p:nvPr>
        </p:nvSpPr>
        <p:spPr/>
        <p:txBody>
          <a:bodyPr/>
          <a:lstStyle/>
          <a:p>
            <a:fld id="{208A4197-6501-4F07-95BE-3B6D4F9505A5}" type="slidenum">
              <a:rPr lang="en-IN" smtClean="0"/>
              <a:pPr/>
              <a:t>5</a:t>
            </a:fld>
            <a:endParaRPr lang="en-IN"/>
          </a:p>
        </p:txBody>
      </p:sp>
      <p:pic>
        <p:nvPicPr>
          <p:cNvPr id="7170" name="Picture 2"/>
          <p:cNvPicPr>
            <a:picLocks noChangeAspect="1" noChangeArrowheads="1"/>
          </p:cNvPicPr>
          <p:nvPr/>
        </p:nvPicPr>
        <p:blipFill>
          <a:blip r:embed="rId3"/>
          <a:srcRect/>
          <a:stretch>
            <a:fillRect/>
          </a:stretch>
        </p:blipFill>
        <p:spPr bwMode="auto">
          <a:xfrm>
            <a:off x="5000628" y="0"/>
            <a:ext cx="828675" cy="857250"/>
          </a:xfrm>
          <a:prstGeom prst="rect">
            <a:avLst/>
          </a:prstGeom>
          <a:noFill/>
          <a:ln w="9525">
            <a:noFill/>
            <a:miter lim="800000"/>
            <a:headEnd/>
            <a:tailEnd/>
          </a:ln>
          <a:effectLst/>
        </p:spPr>
      </p:pic>
      <p:sp>
        <p:nvSpPr>
          <p:cNvPr id="7" name="Date Placeholder 6"/>
          <p:cNvSpPr>
            <a:spLocks noGrp="1"/>
          </p:cNvSpPr>
          <p:nvPr>
            <p:ph type="dt" sz="half" idx="10"/>
          </p:nvPr>
        </p:nvSpPr>
        <p:spPr/>
        <p:txBody>
          <a:bodyPr/>
          <a:lstStyle/>
          <a:p>
            <a:fld id="{19EFA9A6-9F04-4C5B-88E3-CDF9C5BD0F3D}" type="datetime3">
              <a:rPr lang="en-US" smtClean="0"/>
              <a:pPr/>
              <a:t>11 December 2023</a:t>
            </a:fld>
            <a:endParaRPr lang="en-IN"/>
          </a:p>
        </p:txBody>
      </p:sp>
      <p:sp>
        <p:nvSpPr>
          <p:cNvPr id="8" name="Footer Placeholder 7"/>
          <p:cNvSpPr>
            <a:spLocks noGrp="1"/>
          </p:cNvSpPr>
          <p:nvPr>
            <p:ph type="ftr" sz="quarter" idx="11"/>
          </p:nvPr>
        </p:nvSpPr>
        <p:spPr/>
        <p:txBody>
          <a:bodyPr/>
          <a:lstStyle/>
          <a:p>
            <a:r>
              <a:rPr lang="en-IN" smtClean="0"/>
              <a:t>Department of CIVIL Engineering</a:t>
            </a:r>
            <a:endParaRPr lang="en-IN"/>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285860"/>
            <a:ext cx="8229600" cy="704832"/>
          </a:xfrm>
        </p:spPr>
        <p:txBody>
          <a:bodyPr>
            <a:noAutofit/>
          </a:bodyPr>
          <a:lstStyle/>
          <a:p>
            <a:pPr algn="ctr"/>
            <a:r>
              <a:rPr lang="en-GB" sz="2800" b="1" dirty="0" smtClean="0">
                <a:solidFill>
                  <a:srgbClr val="FF0000"/>
                </a:solidFill>
                <a:latin typeface="Times New Roman" pitchFamily="18" charset="0"/>
                <a:cs typeface="Times New Roman" pitchFamily="18" charset="0"/>
              </a:rPr>
              <a:t>DIFFERENT METHODS OF POPULATION FORCASTING</a:t>
            </a:r>
            <a:endParaRPr lang="en-GB" sz="2800" b="1"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6045CD10-8627-4E2D-9EC3-CCCA7294AB3A}" type="slidenum">
              <a:rPr lang="en-GB" smtClean="0"/>
              <a:pPr/>
              <a:t>50</a:t>
            </a:fld>
            <a:endParaRPr lang="en-GB"/>
          </a:p>
        </p:txBody>
      </p:sp>
      <p:sp>
        <p:nvSpPr>
          <p:cNvPr id="4" name="Content Placeholder 3"/>
          <p:cNvSpPr>
            <a:spLocks noGrp="1"/>
          </p:cNvSpPr>
          <p:nvPr>
            <p:ph sz="quarter" idx="1"/>
          </p:nvPr>
        </p:nvSpPr>
        <p:spPr>
          <a:xfrm>
            <a:off x="500034" y="2000240"/>
            <a:ext cx="8229600" cy="5281634"/>
          </a:xfrm>
        </p:spPr>
        <p:txBody>
          <a:bodyPr>
            <a:normAutofit/>
          </a:bodyPr>
          <a:lstStyle/>
          <a:p>
            <a:pPr marL="457200" lvl="0" indent="-457200">
              <a:buFont typeface="+mj-lt"/>
              <a:buAutoNum type="arabicPeriod"/>
            </a:pPr>
            <a:r>
              <a:rPr lang="en-US" sz="2200" dirty="0" smtClean="0">
                <a:latin typeface="Times New Roman" pitchFamily="18" charset="0"/>
                <a:cs typeface="Times New Roman" pitchFamily="18" charset="0"/>
              </a:rPr>
              <a:t>Arithmetical Increase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Geometrical increase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Method of Varying Increment  </a:t>
            </a:r>
            <a:r>
              <a:rPr lang="en-US" sz="2200" i="1" dirty="0" smtClean="0">
                <a:latin typeface="Times New Roman" pitchFamily="18" charset="0"/>
                <a:cs typeface="Times New Roman" pitchFamily="18" charset="0"/>
              </a:rPr>
              <a:t>or  </a:t>
            </a:r>
            <a:r>
              <a:rPr lang="en-US" sz="2200" dirty="0" smtClean="0">
                <a:latin typeface="Times New Roman" pitchFamily="18" charset="0"/>
                <a:cs typeface="Times New Roman" pitchFamily="18" charset="0"/>
              </a:rPr>
              <a:t>Incremental Increase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Decreasing Rate of Growth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Simple Graphical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Comparative Graphical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Zoning Method or Master Plan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Ratio and Correlation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Growth Composition Analysis Method</a:t>
            </a:r>
            <a:endParaRPr lang="en-GB" sz="2200" dirty="0" smtClean="0">
              <a:latin typeface="Times New Roman" pitchFamily="18" charset="0"/>
              <a:cs typeface="Times New Roman" pitchFamily="18" charset="0"/>
            </a:endParaRPr>
          </a:p>
          <a:p>
            <a:pPr marL="457200" indent="-457200">
              <a:buFont typeface="+mj-lt"/>
              <a:buAutoNum type="arabicPeriod"/>
            </a:pPr>
            <a:r>
              <a:rPr lang="en-US" sz="2200" dirty="0" smtClean="0">
                <a:latin typeface="Times New Roman" pitchFamily="18" charset="0"/>
                <a:cs typeface="Times New Roman" pitchFamily="18" charset="0"/>
              </a:rPr>
              <a:t>The logistic curve method</a:t>
            </a:r>
            <a:endParaRPr lang="en-GB" sz="2200" dirty="0" smtClean="0">
              <a:latin typeface="Times New Roman" pitchFamily="18" charset="0"/>
              <a:cs typeface="Times New Roman" pitchFamily="18" charset="0"/>
            </a:endParaRPr>
          </a:p>
          <a:p>
            <a:endParaRPr lang="en-GB" dirty="0"/>
          </a:p>
        </p:txBody>
      </p:sp>
    </p:spTree>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071546"/>
            <a:ext cx="8229600" cy="704832"/>
          </a:xfrm>
        </p:spPr>
        <p:txBody>
          <a:bodyPr/>
          <a:lstStyle/>
          <a:p>
            <a:pPr lvl="0"/>
            <a:r>
              <a:rPr lang="en-US" sz="3200" b="1" dirty="0" smtClean="0">
                <a:solidFill>
                  <a:srgbClr val="FF0000"/>
                </a:solidFill>
                <a:latin typeface="Times New Roman" pitchFamily="18" charset="0"/>
                <a:cs typeface="Times New Roman" pitchFamily="18" charset="0"/>
              </a:rPr>
              <a:t>1.Arithmetical Increase Method</a:t>
            </a:r>
            <a:endParaRPr lang="en-IN"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28596" y="1860848"/>
            <a:ext cx="8507288" cy="4997152"/>
          </a:xfrm>
        </p:spPr>
        <p:txBody>
          <a:bodyPr/>
          <a:lstStyle/>
          <a:p>
            <a:pPr algn="just">
              <a:buSzPct val="80000"/>
              <a:buFont typeface="Bookman Old Style" pitchFamily="18" charset="0"/>
              <a:buChar char="♦"/>
            </a:pPr>
            <a:r>
              <a:rPr lang="en-US" sz="2400" dirty="0" smtClean="0">
                <a:latin typeface="Times New Roman" pitchFamily="18" charset="0"/>
                <a:cs typeface="Times New Roman" pitchFamily="18" charset="0"/>
              </a:rPr>
              <a:t>This is the simplest method of population forecast, though it generally gives lower results. </a:t>
            </a:r>
          </a:p>
          <a:p>
            <a:pPr algn="just">
              <a:buSzPct val="80000"/>
              <a:buFont typeface="Bookman Old Style" pitchFamily="18" charset="0"/>
              <a:buChar char="♦"/>
            </a:pPr>
            <a:r>
              <a:rPr lang="en-US" sz="2400" dirty="0" smtClean="0">
                <a:latin typeface="Times New Roman" pitchFamily="18" charset="0"/>
                <a:cs typeface="Times New Roman" pitchFamily="18" charset="0"/>
              </a:rPr>
              <a:t>In this method, the increase in population from decade to decade is assumed constant. </a:t>
            </a:r>
            <a:r>
              <a:rPr lang="en-US" sz="2400" b="1" dirty="0" smtClean="0">
                <a:latin typeface="Times New Roman" pitchFamily="18" charset="0"/>
                <a:cs typeface="Times New Roman" pitchFamily="18" charset="0"/>
              </a:rPr>
              <a:t>(</a:t>
            </a:r>
            <a:r>
              <a:rPr lang="en-US" sz="2400" b="1" dirty="0" err="1" smtClean="0">
                <a:latin typeface="Times New Roman" pitchFamily="18" charset="0"/>
                <a:cs typeface="Times New Roman" pitchFamily="18" charset="0"/>
              </a:rPr>
              <a:t>dp</a:t>
            </a:r>
            <a:r>
              <a:rPr lang="en-US" sz="2400" b="1" dirty="0" smtClean="0">
                <a:latin typeface="Times New Roman" pitchFamily="18" charset="0"/>
                <a:cs typeface="Times New Roman" pitchFamily="18" charset="0"/>
              </a:rPr>
              <a:t>/</a:t>
            </a:r>
            <a:r>
              <a:rPr lang="en-US" sz="2400" b="1" dirty="0" err="1" smtClean="0">
                <a:latin typeface="Times New Roman" pitchFamily="18" charset="0"/>
                <a:cs typeface="Times New Roman" pitchFamily="18" charset="0"/>
              </a:rPr>
              <a:t>dt</a:t>
            </a:r>
            <a:r>
              <a:rPr lang="en-US" sz="2400" b="1" i="1" dirty="0" smtClean="0">
                <a:latin typeface="Times New Roman" pitchFamily="18" charset="0"/>
                <a:cs typeface="Times New Roman" pitchFamily="18" charset="0"/>
              </a:rPr>
              <a:t>=k)</a:t>
            </a:r>
          </a:p>
          <a:p>
            <a:pPr algn="just">
              <a:buSzPct val="80000"/>
              <a:buNone/>
            </a:pPr>
            <a:r>
              <a:rPr lang="en-IN" sz="2400" b="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P</a:t>
            </a:r>
            <a:r>
              <a:rPr lang="en-US" sz="2400" b="1" i="1" baseline="-25000" dirty="0" err="1" smtClean="0">
                <a:latin typeface="Times New Roman" pitchFamily="18" charset="0"/>
                <a:cs typeface="Times New Roman" pitchFamily="18" charset="0"/>
              </a:rPr>
              <a:t>n</a:t>
            </a:r>
            <a:r>
              <a:rPr lang="en-US" sz="2400" b="1" i="1" baseline="-25000"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 P</a:t>
            </a:r>
            <a:r>
              <a:rPr lang="en-US" sz="2400" b="1" i="1" baseline="-25000" dirty="0" smtClean="0">
                <a:latin typeface="Times New Roman" pitchFamily="18" charset="0"/>
                <a:cs typeface="Times New Roman" pitchFamily="18" charset="0"/>
              </a:rPr>
              <a:t>0</a:t>
            </a:r>
            <a:r>
              <a:rPr lang="en-US" sz="2400" b="1" i="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nx</a:t>
            </a:r>
            <a:endParaRPr lang="en-US" sz="2400" b="1" i="1" dirty="0" smtClean="0">
              <a:latin typeface="Times New Roman" pitchFamily="18" charset="0"/>
              <a:cs typeface="Times New Roman" pitchFamily="18" charset="0"/>
            </a:endParaRPr>
          </a:p>
          <a:p>
            <a:pPr algn="just">
              <a:buSzPct val="80000"/>
              <a:buNone/>
            </a:pPr>
            <a:endParaRPr lang="en-IN" sz="2400" dirty="0" smtClean="0">
              <a:latin typeface="Times New Roman" pitchFamily="18" charset="0"/>
              <a:cs typeface="Times New Roman" pitchFamily="18" charset="0"/>
            </a:endParaRPr>
          </a:p>
          <a:p>
            <a:pPr algn="just">
              <a:buSzPct val="80000"/>
              <a:buNone/>
            </a:pPr>
            <a:r>
              <a:rPr lang="en-US" sz="2400" dirty="0" smtClean="0">
                <a:latin typeface="Times New Roman" pitchFamily="18" charset="0"/>
                <a:cs typeface="Times New Roman" pitchFamily="18" charset="0"/>
              </a:rPr>
              <a:t>             Where </a:t>
            </a:r>
            <a:r>
              <a:rPr lang="en-US" sz="2400" i="1" dirty="0" err="1" smtClean="0">
                <a:latin typeface="Times New Roman" pitchFamily="18" charset="0"/>
                <a:cs typeface="Times New Roman" pitchFamily="18" charset="0"/>
              </a:rPr>
              <a:t>P</a:t>
            </a:r>
            <a:r>
              <a:rPr lang="en-US" sz="2400" i="1" baseline="-25000" dirty="0" err="1" smtClean="0">
                <a:latin typeface="Times New Roman" pitchFamily="18" charset="0"/>
                <a:cs typeface="Times New Roman" pitchFamily="18" charset="0"/>
              </a:rPr>
              <a:t>n</a:t>
            </a:r>
            <a:r>
              <a:rPr lang="en-US" sz="2400" i="1" baseline="-25000" dirty="0" smtClean="0">
                <a:latin typeface="Times New Roman" pitchFamily="18" charset="0"/>
                <a:cs typeface="Times New Roman" pitchFamily="18" charset="0"/>
              </a:rPr>
              <a:t> </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future population after n decades</a:t>
            </a:r>
            <a:endParaRPr lang="en-IN" sz="2400" dirty="0" smtClean="0">
              <a:latin typeface="Times New Roman" pitchFamily="18" charset="0"/>
              <a:cs typeface="Times New Roman" pitchFamily="18" charset="0"/>
            </a:endParaRPr>
          </a:p>
          <a:p>
            <a:pPr algn="just">
              <a:buSzPct val="80000"/>
              <a:buNone/>
            </a:pPr>
            <a:r>
              <a:rPr lang="en-US" sz="2400" i="1" dirty="0" smtClean="0">
                <a:latin typeface="Times New Roman" pitchFamily="18" charset="0"/>
                <a:cs typeface="Times New Roman" pitchFamily="18" charset="0"/>
              </a:rPr>
              <a:t>                       P</a:t>
            </a:r>
            <a:r>
              <a:rPr lang="en-US" sz="2400" i="1"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 present population</a:t>
            </a:r>
            <a:endParaRPr lang="en-IN" sz="2400" dirty="0" smtClean="0">
              <a:latin typeface="Times New Roman" pitchFamily="18" charset="0"/>
              <a:cs typeface="Times New Roman" pitchFamily="18" charset="0"/>
            </a:endParaRPr>
          </a:p>
          <a:p>
            <a:pPr algn="just">
              <a:buSzPct val="80000"/>
              <a:buNone/>
            </a:pPr>
            <a:r>
              <a:rPr lang="en-US" sz="2400" i="1" dirty="0" smtClean="0">
                <a:latin typeface="Times New Roman" pitchFamily="18" charset="0"/>
                <a:cs typeface="Times New Roman" pitchFamily="18" charset="0"/>
              </a:rPr>
              <a:t>                        x  </a:t>
            </a:r>
            <a:r>
              <a:rPr lang="en-US" sz="2400" dirty="0" smtClean="0">
                <a:latin typeface="Times New Roman" pitchFamily="18" charset="0"/>
                <a:cs typeface="Times New Roman" pitchFamily="18" charset="0"/>
              </a:rPr>
              <a:t> = average increment for a decade.</a:t>
            </a:r>
          </a:p>
          <a:p>
            <a:pPr lvl="0" algn="just">
              <a:buSzPct val="80000"/>
              <a:buFont typeface="Bookman Old Style" pitchFamily="18" charset="0"/>
              <a:buChar char="♦"/>
            </a:pPr>
            <a:r>
              <a:rPr lang="en-US" sz="2400" dirty="0" smtClean="0">
                <a:latin typeface="Times New Roman" pitchFamily="18" charset="0"/>
                <a:cs typeface="Times New Roman" pitchFamily="18" charset="0"/>
              </a:rPr>
              <a:t>This method should be used for forecasting population of those large cities, which have reached their saturation population.</a:t>
            </a:r>
            <a:endParaRPr lang="en-IN" sz="2400" dirty="0" smtClean="0">
              <a:latin typeface="Times New Roman" pitchFamily="18" charset="0"/>
              <a:cs typeface="Times New Roman" pitchFamily="18" charset="0"/>
            </a:endParaRPr>
          </a:p>
          <a:p>
            <a:endParaRPr lang="en-IN" sz="2400" b="1" dirty="0">
              <a:latin typeface="Bookman Old Style" pitchFamily="18" charset="0"/>
            </a:endParaRPr>
          </a:p>
        </p:txBody>
      </p:sp>
    </p:spTree>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lstStyle/>
          <a:p>
            <a:r>
              <a:rPr lang="en-US" sz="3200" b="1" dirty="0" smtClean="0">
                <a:solidFill>
                  <a:srgbClr val="FF0000"/>
                </a:solidFill>
                <a:latin typeface="Times New Roman" pitchFamily="18" charset="0"/>
                <a:cs typeface="Times New Roman" pitchFamily="18" charset="0"/>
              </a:rPr>
              <a:t>2. Geometrical increase method</a:t>
            </a:r>
            <a:endParaRPr lang="en-IN"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323528" y="1643050"/>
            <a:ext cx="8820472" cy="5400600"/>
          </a:xfrm>
        </p:spPr>
        <p:txBody>
          <a:bodyPr>
            <a:normAutofit lnSpcReduction="10000"/>
          </a:bodyPr>
          <a:lstStyle/>
          <a:p>
            <a:pPr>
              <a:buFont typeface="Bookman Old Style" pitchFamily="18" charset="0"/>
              <a:buChar char="♦"/>
            </a:pPr>
            <a:r>
              <a:rPr lang="en-US" sz="2400" dirty="0" smtClean="0">
                <a:latin typeface="Times New Roman" pitchFamily="18" charset="0"/>
                <a:cs typeface="Times New Roman" pitchFamily="18" charset="0"/>
              </a:rPr>
              <a:t>This method is based on the assumption that the </a:t>
            </a:r>
            <a:r>
              <a:rPr lang="en-US" sz="2400" b="1" i="1" dirty="0" smtClean="0">
                <a:latin typeface="Times New Roman" pitchFamily="18" charset="0"/>
                <a:cs typeface="Times New Roman" pitchFamily="18" charset="0"/>
              </a:rPr>
              <a:t>percentage increase</a:t>
            </a:r>
            <a:r>
              <a:rPr lang="en-US" sz="2400" dirty="0" smtClean="0">
                <a:latin typeface="Times New Roman" pitchFamily="18" charset="0"/>
                <a:cs typeface="Times New Roman" pitchFamily="18" charset="0"/>
              </a:rPr>
              <a:t> in population from decade to decade remains constant.</a:t>
            </a:r>
          </a:p>
          <a:p>
            <a:pPr>
              <a:buFont typeface="Bookman Old Style" pitchFamily="18" charset="0"/>
              <a:buChar char="♦"/>
            </a:pPr>
            <a:r>
              <a:rPr lang="en-US" sz="2400" dirty="0" smtClean="0">
                <a:latin typeface="Times New Roman" pitchFamily="18" charset="0"/>
                <a:cs typeface="Times New Roman" pitchFamily="18" charset="0"/>
              </a:rPr>
              <a:t>In this method the average percentage of growth of last few decades is determined, the population forecasting is done on the basis that percentage increase per decade will be the same.</a:t>
            </a:r>
          </a:p>
          <a:p>
            <a:pPr>
              <a:buFont typeface="Bookman Old Style" pitchFamily="18" charset="0"/>
              <a:buChar char="♦"/>
            </a:pPr>
            <a:r>
              <a:rPr lang="en-US" sz="2400" dirty="0" smtClean="0">
                <a:latin typeface="Times New Roman" pitchFamily="18" charset="0"/>
                <a:cs typeface="Times New Roman" pitchFamily="18" charset="0"/>
              </a:rPr>
              <a:t>This method is also therefore known as </a:t>
            </a:r>
            <a:r>
              <a:rPr lang="en-US" sz="2400" b="1" i="1" dirty="0" smtClean="0">
                <a:latin typeface="Times New Roman" pitchFamily="18" charset="0"/>
                <a:cs typeface="Times New Roman" pitchFamily="18" charset="0"/>
              </a:rPr>
              <a:t>uniform increase method.</a:t>
            </a:r>
          </a:p>
          <a:p>
            <a:pPr>
              <a:buNone/>
            </a:pPr>
            <a:r>
              <a:rPr lang="en-US" sz="2400" dirty="0" smtClean="0">
                <a:latin typeface="Times New Roman" pitchFamily="18" charset="0"/>
                <a:cs typeface="Times New Roman" pitchFamily="18" charset="0"/>
              </a:rPr>
              <a:t>      The population at the end of ‘n’ decades is calculated by</a:t>
            </a:r>
          </a:p>
          <a:p>
            <a:pPr>
              <a:buNone/>
            </a:pPr>
            <a:r>
              <a:rPr lang="en-US" sz="2400" b="1" i="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P</a:t>
            </a:r>
            <a:r>
              <a:rPr lang="en-US" sz="2400" b="1" i="1" baseline="-25000" dirty="0" err="1" smtClean="0">
                <a:latin typeface="Times New Roman" pitchFamily="18" charset="0"/>
                <a:cs typeface="Times New Roman" pitchFamily="18" charset="0"/>
              </a:rPr>
              <a:t>n</a:t>
            </a:r>
            <a:r>
              <a:rPr lang="en-US" sz="2400" b="1" i="1" baseline="-250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P</a:t>
            </a:r>
            <a:r>
              <a:rPr lang="en-US" sz="2400" b="1" i="1" baseline="-25000" dirty="0" smtClean="0">
                <a:latin typeface="Times New Roman" pitchFamily="18" charset="0"/>
                <a:cs typeface="Times New Roman" pitchFamily="18" charset="0"/>
              </a:rPr>
              <a:t>0</a:t>
            </a:r>
            <a:r>
              <a:rPr lang="en-US" sz="2400" b="1" dirty="0" smtClean="0">
                <a:latin typeface="Times New Roman" pitchFamily="18" charset="0"/>
                <a:cs typeface="Times New Roman" pitchFamily="18" charset="0"/>
              </a:rPr>
              <a:t>   [1+  </a:t>
            </a:r>
            <a:r>
              <a:rPr lang="en-US" sz="2400" b="1" u="sng" dirty="0" smtClean="0">
                <a:latin typeface="Times New Roman" pitchFamily="18" charset="0"/>
                <a:cs typeface="Times New Roman" pitchFamily="18" charset="0"/>
              </a:rPr>
              <a:t> </a:t>
            </a:r>
            <a:r>
              <a:rPr lang="en-US" sz="2400" b="1" i="1" u="sng" dirty="0" smtClean="0">
                <a:latin typeface="Times New Roman" pitchFamily="18" charset="0"/>
                <a:cs typeface="Times New Roman" pitchFamily="18" charset="0"/>
              </a:rPr>
              <a:t>r</a:t>
            </a:r>
            <a:r>
              <a:rPr lang="en-US" sz="2400" b="1" i="1" u="sng"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n-US" sz="2400" b="1" i="1" baseline="30000" dirty="0" smtClean="0">
                <a:latin typeface="Times New Roman" pitchFamily="18" charset="0"/>
                <a:cs typeface="Times New Roman" pitchFamily="18" charset="0"/>
              </a:rPr>
              <a:t>n</a:t>
            </a:r>
            <a:endParaRPr lang="en-IN" sz="2400"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                                                  100</a:t>
            </a:r>
            <a:endParaRPr lang="en-IN" sz="2400" dirty="0" smtClean="0">
              <a:latin typeface="Times New Roman" pitchFamily="18" charset="0"/>
              <a:cs typeface="Times New Roman" pitchFamily="18" charset="0"/>
            </a:endParaRPr>
          </a:p>
          <a:p>
            <a:pPr>
              <a:buFont typeface="Bookman Old Style" pitchFamily="18" charset="0"/>
              <a:buChar char="♦"/>
            </a:pPr>
            <a:r>
              <a:rPr lang="en-US" sz="24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Where,  </a:t>
            </a:r>
            <a:r>
              <a:rPr lang="en-US" sz="2400" i="1" dirty="0" smtClean="0">
                <a:latin typeface="Times New Roman" pitchFamily="18" charset="0"/>
                <a:cs typeface="Times New Roman" pitchFamily="18" charset="0"/>
              </a:rPr>
              <a:t>P</a:t>
            </a:r>
            <a:r>
              <a:rPr lang="en-US" sz="2400" i="1" baseline="-25000" dirty="0" smtClean="0">
                <a:latin typeface="Times New Roman" pitchFamily="18" charset="0"/>
                <a:cs typeface="Times New Roman" pitchFamily="18" charset="0"/>
              </a:rPr>
              <a:t>0 </a:t>
            </a:r>
            <a:r>
              <a:rPr lang="en-US" sz="2400" b="1" i="1" baseline="-25000" dirty="0" smtClean="0">
                <a:latin typeface="Times New Roman" pitchFamily="18" charset="0"/>
                <a:cs typeface="Times New Roman" pitchFamily="18" charset="0"/>
              </a:rPr>
              <a:t>= </a:t>
            </a:r>
            <a:r>
              <a:rPr lang="en-US" sz="2400" b="1"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Initial population; </a:t>
            </a:r>
            <a:r>
              <a:rPr lang="en-US" sz="2400" dirty="0" err="1" smtClean="0">
                <a:latin typeface="Times New Roman" pitchFamily="18" charset="0"/>
                <a:cs typeface="Times New Roman" pitchFamily="18" charset="0"/>
              </a:rPr>
              <a:t>i.e</a:t>
            </a:r>
            <a:r>
              <a:rPr lang="en-US" sz="2400" dirty="0" smtClean="0">
                <a:latin typeface="Times New Roman" pitchFamily="18" charset="0"/>
                <a:cs typeface="Times New Roman" pitchFamily="18" charset="0"/>
              </a:rPr>
              <a:t> the population at the</a:t>
            </a:r>
          </a:p>
          <a:p>
            <a:pPr>
              <a:buNone/>
            </a:pPr>
            <a:r>
              <a:rPr lang="en-US" sz="2400" dirty="0" smtClean="0">
                <a:latin typeface="Times New Roman" pitchFamily="18" charset="0"/>
                <a:cs typeface="Times New Roman" pitchFamily="18" charset="0"/>
              </a:rPr>
              <a:t>                          end of last known census.</a:t>
            </a:r>
            <a:endParaRPr lang="en-IN" sz="2400"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P</a:t>
            </a:r>
            <a:r>
              <a:rPr lang="en-US" sz="2400" i="1" baseline="-25000" dirty="0" err="1" smtClean="0">
                <a:latin typeface="Times New Roman" pitchFamily="18" charset="0"/>
                <a:cs typeface="Times New Roman" pitchFamily="18" charset="0"/>
              </a:rPr>
              <a:t>n</a:t>
            </a:r>
            <a:r>
              <a:rPr lang="en-US" sz="2400" i="1" baseline="-25000" dirty="0" smtClean="0">
                <a:latin typeface="Times New Roman" pitchFamily="18" charset="0"/>
                <a:cs typeface="Times New Roman" pitchFamily="18" charset="0"/>
              </a:rPr>
              <a:t> </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Future  population  after</a:t>
            </a:r>
            <a:r>
              <a:rPr lang="en-US" sz="2400" b="1" dirty="0" smtClean="0">
                <a:latin typeface="Times New Roman" pitchFamily="18" charset="0"/>
                <a:cs typeface="Times New Roman" pitchFamily="18" charset="0"/>
              </a:rPr>
              <a:t> n</a:t>
            </a:r>
            <a:r>
              <a:rPr lang="en-US" sz="2400" dirty="0" smtClean="0">
                <a:latin typeface="Times New Roman" pitchFamily="18" charset="0"/>
                <a:cs typeface="Times New Roman" pitchFamily="18" charset="0"/>
              </a:rPr>
              <a:t> decades</a:t>
            </a:r>
            <a:endParaRPr lang="en-IN" sz="2400"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                       r </a:t>
            </a:r>
            <a:r>
              <a:rPr lang="en-US" sz="2400" dirty="0" smtClean="0">
                <a:latin typeface="Times New Roman" pitchFamily="18" charset="0"/>
                <a:cs typeface="Times New Roman" pitchFamily="18" charset="0"/>
              </a:rPr>
              <a:t>= Growth rate (%)</a:t>
            </a:r>
            <a:endParaRPr lang="en-IN" sz="2400" dirty="0" smtClean="0">
              <a:latin typeface="Times New Roman" pitchFamily="18" charset="0"/>
              <a:cs typeface="Times New Roman" pitchFamily="18" charset="0"/>
            </a:endParaRPr>
          </a:p>
          <a:p>
            <a:endParaRPr lang="en-IN" sz="2000" dirty="0" smtClean="0"/>
          </a:p>
          <a:p>
            <a:pPr>
              <a:buNone/>
            </a:pPr>
            <a:endParaRPr lang="en-IN" sz="20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IN"/>
          </a:p>
        </p:txBody>
      </p:sp>
    </p:spTree>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357298"/>
            <a:ext cx="8229600" cy="704832"/>
          </a:xfrm>
        </p:spPr>
        <p:txBody>
          <a:bodyPr>
            <a:normAutofit fontScale="90000"/>
          </a:bodyPr>
          <a:lstStyle/>
          <a:p>
            <a:r>
              <a:rPr lang="en-US" sz="3200" b="1" dirty="0" smtClean="0">
                <a:solidFill>
                  <a:srgbClr val="FF0000"/>
                </a:solidFill>
                <a:latin typeface="Times New Roman" pitchFamily="18" charset="0"/>
                <a:cs typeface="Times New Roman" pitchFamily="18" charset="0"/>
              </a:rPr>
              <a:t>3. Method of Varying Increment  </a:t>
            </a:r>
            <a:r>
              <a:rPr lang="en-US" sz="3200" b="1" i="1" dirty="0" smtClean="0">
                <a:solidFill>
                  <a:srgbClr val="FF0000"/>
                </a:solidFill>
                <a:latin typeface="Times New Roman" pitchFamily="18" charset="0"/>
                <a:cs typeface="Times New Roman" pitchFamily="18" charset="0"/>
              </a:rPr>
              <a:t>or  </a:t>
            </a:r>
            <a:r>
              <a:rPr lang="en-US" sz="3200" b="1" dirty="0" smtClean="0">
                <a:solidFill>
                  <a:srgbClr val="FF0000"/>
                </a:solidFill>
                <a:latin typeface="Times New Roman" pitchFamily="18" charset="0"/>
                <a:cs typeface="Times New Roman" pitchFamily="18" charset="0"/>
              </a:rPr>
              <a:t>Incremental Increase Method</a:t>
            </a:r>
            <a:endParaRPr lang="en-IN" sz="3200" b="1" dirty="0">
              <a:solidFill>
                <a:srgbClr val="FF0000"/>
              </a:solidFill>
            </a:endParaRPr>
          </a:p>
        </p:txBody>
      </p:sp>
      <p:sp>
        <p:nvSpPr>
          <p:cNvPr id="3" name="Content Placeholder 2"/>
          <p:cNvSpPr>
            <a:spLocks noGrp="1"/>
          </p:cNvSpPr>
          <p:nvPr>
            <p:ph sz="quarter" idx="1"/>
          </p:nvPr>
        </p:nvSpPr>
        <p:spPr>
          <a:xfrm>
            <a:off x="428596" y="2071678"/>
            <a:ext cx="8229600" cy="4937760"/>
          </a:xfrm>
        </p:spPr>
        <p:txBody>
          <a:bodyPr/>
          <a:lstStyle/>
          <a:p>
            <a:pPr algn="just">
              <a:buFont typeface="Bookman Old Style" pitchFamily="18" charset="0"/>
              <a:buChar char="♦"/>
            </a:pPr>
            <a:r>
              <a:rPr lang="en-US" sz="2400" dirty="0" smtClean="0">
                <a:latin typeface="Times New Roman" pitchFamily="18" charset="0"/>
                <a:cs typeface="Times New Roman" pitchFamily="18" charset="0"/>
              </a:rPr>
              <a:t>The method combines both the arithmetic average method and the geometrical average method. </a:t>
            </a:r>
          </a:p>
          <a:p>
            <a:pPr algn="just">
              <a:buFont typeface="Bookman Old Style" pitchFamily="18" charset="0"/>
              <a:buChar char="♦"/>
            </a:pPr>
            <a:r>
              <a:rPr lang="en-US" sz="2400" dirty="0" smtClean="0">
                <a:latin typeface="Times New Roman" pitchFamily="18" charset="0"/>
                <a:cs typeface="Times New Roman" pitchFamily="18" charset="0"/>
              </a:rPr>
              <a:t>From the census data for the past several decades, the actual increase in each decade is first found and then the increment in increase in each decade is first found. </a:t>
            </a:r>
          </a:p>
          <a:p>
            <a:pPr algn="just">
              <a:buFont typeface="Bookman Old Style" pitchFamily="18" charset="0"/>
              <a:buChar char="♦"/>
            </a:pPr>
            <a:r>
              <a:rPr lang="en-US" sz="2400" dirty="0" smtClean="0">
                <a:latin typeface="Times New Roman" pitchFamily="18" charset="0"/>
                <a:cs typeface="Times New Roman" pitchFamily="18" charset="0"/>
              </a:rPr>
              <a:t>From these, an average increment of the increases (known as incremental increase) is found. </a:t>
            </a:r>
          </a:p>
          <a:p>
            <a:pPr algn="just">
              <a:buFont typeface="Bookman Old Style" pitchFamily="18" charset="0"/>
              <a:buChar char="♦"/>
            </a:pPr>
            <a:r>
              <a:rPr lang="en-US" sz="2400" dirty="0" smtClean="0">
                <a:latin typeface="Times New Roman" pitchFamily="18" charset="0"/>
                <a:cs typeface="Times New Roman" pitchFamily="18" charset="0"/>
              </a:rPr>
              <a:t>The population in the next decade is found by adding to the present population the average increase plus the average incremental increase per decade. </a:t>
            </a:r>
            <a:endParaRPr lang="en-IN"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412776"/>
            <a:ext cx="8229600" cy="4713387"/>
          </a:xfrm>
        </p:spPr>
        <p:txBody>
          <a:bodyPr/>
          <a:lstStyle/>
          <a:p>
            <a:pPr algn="just">
              <a:buNone/>
            </a:pPr>
            <a:r>
              <a:rPr lang="en-US" sz="2400" b="1" i="1" dirty="0" smtClean="0">
                <a:latin typeface="Bookman Old Style" pitchFamily="18" charset="0"/>
              </a:rPr>
              <a:t>                       </a:t>
            </a:r>
            <a:r>
              <a:rPr lang="en-US" sz="2400" b="1" i="1" dirty="0" err="1" smtClean="0">
                <a:latin typeface="Times New Roman" pitchFamily="18" charset="0"/>
                <a:cs typeface="Times New Roman" pitchFamily="18" charset="0"/>
              </a:rPr>
              <a:t>P</a:t>
            </a:r>
            <a:r>
              <a:rPr lang="en-US" sz="2400" b="1" i="1" baseline="-25000" dirty="0" err="1" smtClean="0">
                <a:latin typeface="Times New Roman" pitchFamily="18" charset="0"/>
                <a:cs typeface="Times New Roman" pitchFamily="18" charset="0"/>
              </a:rPr>
              <a:t>n</a:t>
            </a:r>
            <a:r>
              <a:rPr lang="en-US" sz="2400" b="1" i="1" baseline="-25000"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 = P</a:t>
            </a:r>
            <a:r>
              <a:rPr lang="en-US" sz="2400" b="1" i="1" baseline="-25000" dirty="0" smtClean="0">
                <a:latin typeface="Times New Roman" pitchFamily="18" charset="0"/>
                <a:cs typeface="Times New Roman" pitchFamily="18" charset="0"/>
              </a:rPr>
              <a:t>0</a:t>
            </a:r>
            <a:r>
              <a:rPr lang="en-US" sz="2400" b="1" i="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nx</a:t>
            </a:r>
            <a:r>
              <a:rPr lang="en-US" sz="2400" b="1" i="1" dirty="0" smtClean="0">
                <a:latin typeface="Times New Roman" pitchFamily="18" charset="0"/>
                <a:cs typeface="Times New Roman" pitchFamily="18" charset="0"/>
              </a:rPr>
              <a:t> + </a:t>
            </a:r>
            <a:r>
              <a:rPr lang="en-US" sz="2400" b="1" i="1" u="sng" dirty="0" smtClean="0">
                <a:latin typeface="Times New Roman" pitchFamily="18" charset="0"/>
                <a:cs typeface="Times New Roman" pitchFamily="18" charset="0"/>
              </a:rPr>
              <a:t>n (n+</a:t>
            </a:r>
            <a:r>
              <a:rPr lang="en-US" sz="2400" b="1" u="sng" dirty="0" smtClean="0">
                <a:latin typeface="Times New Roman" pitchFamily="18" charset="0"/>
                <a:cs typeface="Times New Roman" pitchFamily="18" charset="0"/>
              </a:rPr>
              <a:t>1</a:t>
            </a:r>
            <a:r>
              <a:rPr lang="en-US" sz="2400" b="1" i="1" dirty="0" smtClean="0">
                <a:latin typeface="Times New Roman" pitchFamily="18" charset="0"/>
                <a:cs typeface="Times New Roman" pitchFamily="18" charset="0"/>
              </a:rPr>
              <a:t>) y</a:t>
            </a:r>
            <a:endParaRPr lang="en-IN" sz="2400" dirty="0" smtClean="0">
              <a:latin typeface="Times New Roman" pitchFamily="18" charset="0"/>
              <a:cs typeface="Times New Roman" pitchFamily="18" charset="0"/>
            </a:endParaRPr>
          </a:p>
          <a:p>
            <a:pPr algn="just">
              <a:buNone/>
            </a:pPr>
            <a:r>
              <a:rPr lang="en-US" sz="2400" b="1" dirty="0" smtClean="0">
                <a:latin typeface="Times New Roman" pitchFamily="18" charset="0"/>
                <a:cs typeface="Times New Roman" pitchFamily="18" charset="0"/>
              </a:rPr>
              <a:t>                                                              2</a:t>
            </a:r>
            <a:endParaRPr lang="en-IN"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             Where   </a:t>
            </a:r>
            <a:r>
              <a:rPr lang="en-US" sz="2400" i="1" dirty="0" smtClean="0">
                <a:latin typeface="Times New Roman" pitchFamily="18" charset="0"/>
                <a:cs typeface="Times New Roman" pitchFamily="18" charset="0"/>
              </a:rPr>
              <a:t>P</a:t>
            </a:r>
            <a:r>
              <a:rPr lang="en-US" sz="2400" dirty="0" smtClean="0">
                <a:latin typeface="Times New Roman" pitchFamily="18" charset="0"/>
                <a:cs typeface="Times New Roman" pitchFamily="18" charset="0"/>
              </a:rPr>
              <a:t> </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present population</a:t>
            </a:r>
            <a:endParaRPr lang="en-IN"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x</a:t>
            </a:r>
            <a:r>
              <a:rPr lang="en-US" sz="2400" dirty="0" smtClean="0">
                <a:latin typeface="Times New Roman" pitchFamily="18" charset="0"/>
                <a:cs typeface="Times New Roman" pitchFamily="18" charset="0"/>
              </a:rPr>
              <a:t>= average increase per decade</a:t>
            </a:r>
            <a:endParaRPr lang="en-IN"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y </a:t>
            </a:r>
            <a:r>
              <a:rPr lang="en-US" sz="2400" dirty="0" smtClean="0">
                <a:latin typeface="Times New Roman" pitchFamily="18" charset="0"/>
                <a:cs typeface="Times New Roman" pitchFamily="18" charset="0"/>
              </a:rPr>
              <a:t>= average incremental increase</a:t>
            </a:r>
            <a:endParaRPr lang="en-IN"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n</a:t>
            </a:r>
            <a:r>
              <a:rPr lang="en-US" sz="2400" dirty="0" smtClean="0">
                <a:latin typeface="Times New Roman" pitchFamily="18" charset="0"/>
                <a:cs typeface="Times New Roman" pitchFamily="18" charset="0"/>
              </a:rPr>
              <a:t> = number of decades.</a:t>
            </a:r>
            <a:endParaRPr lang="en-IN" sz="2400" dirty="0" smtClean="0">
              <a:latin typeface="Times New Roman" pitchFamily="18" charset="0"/>
              <a:cs typeface="Times New Roman" pitchFamily="18" charset="0"/>
            </a:endParaRPr>
          </a:p>
          <a:p>
            <a:pPr>
              <a:buNone/>
            </a:pPr>
            <a:endParaRPr lang="en-IN" dirty="0"/>
          </a:p>
        </p:txBody>
      </p:sp>
    </p:spTree>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71546"/>
            <a:ext cx="8229600" cy="704832"/>
          </a:xfrm>
        </p:spPr>
        <p:txBody>
          <a:bodyPr/>
          <a:lstStyle/>
          <a:p>
            <a:r>
              <a:rPr lang="en-US" sz="2800" b="1" dirty="0" smtClean="0">
                <a:solidFill>
                  <a:srgbClr val="FF0000"/>
                </a:solidFill>
                <a:latin typeface="Times New Roman" pitchFamily="18" charset="0"/>
                <a:cs typeface="Times New Roman" pitchFamily="18" charset="0"/>
              </a:rPr>
              <a:t>4. </a:t>
            </a:r>
            <a:r>
              <a:rPr lang="en-US" b="1" dirty="0" smtClean="0">
                <a:solidFill>
                  <a:srgbClr val="FF0000"/>
                </a:solidFill>
                <a:latin typeface="Times New Roman" pitchFamily="18" charset="0"/>
                <a:cs typeface="Times New Roman" pitchFamily="18" charset="0"/>
              </a:rPr>
              <a:t>Decrease Rate of Growth Method</a:t>
            </a:r>
            <a:endParaRPr lang="en-IN"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214282" y="1745432"/>
            <a:ext cx="8712968" cy="5112568"/>
          </a:xfrm>
        </p:spPr>
        <p:txBody>
          <a:bodyPr/>
          <a:lstStyle/>
          <a:p>
            <a:pPr algn="just">
              <a:lnSpc>
                <a:spcPct val="150000"/>
              </a:lnSpc>
              <a:buFont typeface="Bookman Old Style" pitchFamily="18" charset="0"/>
              <a:buChar char="♦"/>
            </a:pPr>
            <a:r>
              <a:rPr lang="en-US" sz="2400" dirty="0" smtClean="0">
                <a:latin typeface="Times New Roman" pitchFamily="18" charset="0"/>
                <a:cs typeface="Times New Roman" pitchFamily="18" charset="0"/>
              </a:rPr>
              <a:t>Since the rate of increase in population goes on reducing, as the cities reach towards saturation, a method which makes use of the decrease in the percentage increase, is many a times used, and gives quite rational results. </a:t>
            </a:r>
          </a:p>
          <a:p>
            <a:pPr algn="just">
              <a:lnSpc>
                <a:spcPct val="150000"/>
              </a:lnSpc>
              <a:buFont typeface="Bookman Old Style" pitchFamily="18" charset="0"/>
              <a:buChar char="♦"/>
            </a:pPr>
            <a:r>
              <a:rPr lang="en-US" sz="2400" dirty="0" smtClean="0">
                <a:latin typeface="Times New Roman" pitchFamily="18" charset="0"/>
                <a:cs typeface="Times New Roman" pitchFamily="18" charset="0"/>
              </a:rPr>
              <a:t>In this method, the average decrease in the percentage increase for each successive decade.</a:t>
            </a:r>
          </a:p>
          <a:p>
            <a:pPr algn="just">
              <a:lnSpc>
                <a:spcPct val="150000"/>
              </a:lnSpc>
              <a:buFont typeface="Bookman Old Style" pitchFamily="18" charset="0"/>
              <a:buChar char="♦"/>
            </a:pPr>
            <a:r>
              <a:rPr lang="en-US" sz="2400" dirty="0" smtClean="0">
                <a:latin typeface="Times New Roman" pitchFamily="18" charset="0"/>
                <a:cs typeface="Times New Roman" pitchFamily="18" charset="0"/>
              </a:rPr>
              <a:t> This method is however, applicable only in cases, where the rate of growth shows a downward trend.</a:t>
            </a:r>
            <a:endParaRPr lang="en-IN"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lstStyle/>
          <a:p>
            <a:r>
              <a:rPr lang="en-US" sz="3200" b="1" dirty="0" smtClean="0">
                <a:solidFill>
                  <a:srgbClr val="FF0000"/>
                </a:solidFill>
                <a:latin typeface="Times New Roman" pitchFamily="18" charset="0"/>
                <a:cs typeface="Times New Roman" pitchFamily="18" charset="0"/>
              </a:rPr>
              <a:t>5. Simple Graphical method</a:t>
            </a:r>
            <a:endParaRPr lang="en-GB" sz="3200" b="1" dirty="0" smtClean="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00034" y="1745432"/>
            <a:ext cx="8229600" cy="5112568"/>
          </a:xfrm>
        </p:spPr>
        <p:txBody>
          <a:bodyPr/>
          <a:lstStyle/>
          <a:p>
            <a:pPr>
              <a:lnSpc>
                <a:spcPct val="150000"/>
              </a:lnSpc>
              <a:buFont typeface="Bookman Old Style" pitchFamily="18" charset="0"/>
              <a:buChar char="♦"/>
            </a:pPr>
            <a:r>
              <a:rPr lang="en-US" sz="2600" dirty="0" smtClean="0">
                <a:latin typeface="Bookman Old Style" pitchFamily="18" charset="0"/>
              </a:rPr>
              <a:t> </a:t>
            </a:r>
            <a:r>
              <a:rPr lang="en-US" sz="2600" dirty="0" smtClean="0">
                <a:latin typeface="Times New Roman" pitchFamily="18" charset="0"/>
                <a:cs typeface="Times New Roman" pitchFamily="18" charset="0"/>
              </a:rPr>
              <a:t>In the method, a curve is drawn between the population P and time T, with the help of census data of previous few decades, So that the shape of the population curve is obtained – up to the present period. </a:t>
            </a:r>
          </a:p>
          <a:p>
            <a:pPr>
              <a:lnSpc>
                <a:spcPct val="150000"/>
              </a:lnSpc>
              <a:buFont typeface="Bookman Old Style" pitchFamily="18" charset="0"/>
              <a:buChar char="♦"/>
            </a:pPr>
            <a:r>
              <a:rPr lang="en-US" sz="2600" dirty="0" smtClean="0">
                <a:latin typeface="Times New Roman" pitchFamily="18" charset="0"/>
                <a:cs typeface="Times New Roman" pitchFamily="18" charset="0"/>
              </a:rPr>
              <a:t>The curve is then carefully extended from the present to the future decades. </a:t>
            </a:r>
          </a:p>
          <a:p>
            <a:pPr>
              <a:lnSpc>
                <a:spcPct val="150000"/>
              </a:lnSpc>
              <a:buFont typeface="Bookman Old Style" pitchFamily="18" charset="0"/>
              <a:buChar char="♦"/>
            </a:pPr>
            <a:r>
              <a:rPr lang="en-US" sz="2600" dirty="0" smtClean="0">
                <a:latin typeface="Times New Roman" pitchFamily="18" charset="0"/>
                <a:cs typeface="Times New Roman" pitchFamily="18" charset="0"/>
              </a:rPr>
              <a:t>From the extended part of the curve, the population at the end of any future decade is approximately determined.</a:t>
            </a:r>
            <a:endParaRPr lang="en-IN" sz="26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ocuments and Settings\Administrator\Local Settings\Temporary Internet Files\Content.Word\Picture2.jpg"/>
          <p:cNvPicPr/>
          <p:nvPr/>
        </p:nvPicPr>
        <p:blipFill>
          <a:blip r:embed="rId2" cstate="print">
            <a:lum bright="19000" contrast="18000"/>
          </a:blip>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714356"/>
            <a:ext cx="8229600" cy="1143000"/>
          </a:xfrm>
        </p:spPr>
        <p:txBody>
          <a:bodyPr/>
          <a:lstStyle/>
          <a:p>
            <a:r>
              <a:rPr lang="en-US" sz="3200" b="1" dirty="0" smtClean="0">
                <a:solidFill>
                  <a:srgbClr val="FF0000"/>
                </a:solidFill>
                <a:latin typeface="Times New Roman" pitchFamily="18" charset="0"/>
                <a:cs typeface="Times New Roman" pitchFamily="18" charset="0"/>
              </a:rPr>
              <a:t>6. Comparative Graphical Method </a:t>
            </a:r>
            <a:endParaRPr lang="en-IN"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00034" y="1920240"/>
            <a:ext cx="8229600" cy="4937760"/>
          </a:xfrm>
        </p:spPr>
        <p:txBody>
          <a:bodyPr/>
          <a:lstStyle/>
          <a:p>
            <a:pPr algn="just">
              <a:buFont typeface="Arial" pitchFamily="34" charset="0"/>
              <a:buChar char="♦"/>
            </a:pPr>
            <a:r>
              <a:rPr lang="en-US" sz="2800" dirty="0" smtClean="0">
                <a:latin typeface="Times New Roman" pitchFamily="18" charset="0"/>
                <a:cs typeface="Times New Roman" pitchFamily="18" charset="0"/>
              </a:rPr>
              <a:t>This method is a variation of the previous method.</a:t>
            </a:r>
          </a:p>
          <a:p>
            <a:pPr algn="just">
              <a:buFont typeface="Arial" pitchFamily="34" charset="0"/>
              <a:buChar char="♦"/>
            </a:pPr>
            <a:r>
              <a:rPr lang="en-US" sz="2800" dirty="0" smtClean="0">
                <a:latin typeface="Times New Roman" pitchFamily="18" charset="0"/>
                <a:cs typeface="Times New Roman" pitchFamily="18" charset="0"/>
              </a:rPr>
              <a:t> It assumes that the city under consideration will develop as similar cities developed in the past. </a:t>
            </a:r>
          </a:p>
          <a:p>
            <a:pPr algn="just">
              <a:buFont typeface="Arial" pitchFamily="34" charset="0"/>
              <a:buChar char="♦"/>
            </a:pPr>
            <a:r>
              <a:rPr lang="en-US" sz="2800" dirty="0" smtClean="0">
                <a:latin typeface="Times New Roman" pitchFamily="18" charset="0"/>
                <a:cs typeface="Times New Roman" pitchFamily="18" charset="0"/>
              </a:rPr>
              <a:t>The method consists of plotting curves of cities that, one or more decades ago, had reached the present population of the city under consideration.</a:t>
            </a:r>
            <a:endParaRPr lang="en-IN" sz="2800" dirty="0" smtClean="0">
              <a:latin typeface="Times New Roman" pitchFamily="18" charset="0"/>
              <a:cs typeface="Times New Roman" pitchFamily="18" charset="0"/>
            </a:endParaRPr>
          </a:p>
          <a:p>
            <a:pPr>
              <a:buNone/>
            </a:pPr>
            <a:endParaRPr lang="en-IN" dirty="0"/>
          </a:p>
        </p:txBody>
      </p:sp>
    </p:spTree>
  </p:cSld>
  <p:clrMapOvr>
    <a:masterClrMapping/>
  </p:clrMapOvr>
  <p:transition spd="slow">
    <p:push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ocuments and Settings\Administrator\Local Settings\Temporary Internet Files\Content.Word\Picture3.jpg"/>
          <p:cNvPicPr/>
          <p:nvPr/>
        </p:nvPicPr>
        <p:blipFill>
          <a:blip r:embed="rId2" cstate="print">
            <a:lum bright="9000" contrast="18000"/>
          </a:blip>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44D967CB-AAC2-4A7A-ACA4-0133909CBDD6}">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2B047759-97B6-4872-B6B4-06ED9A715C46}"/>
              </a:ext>
            </a:extLst>
          </p:cNvPr>
          <p:cNvSpPr txBox="1"/>
          <p:nvPr/>
        </p:nvSpPr>
        <p:spPr>
          <a:xfrm>
            <a:off x="1" y="1340459"/>
            <a:ext cx="2524125" cy="280846"/>
          </a:xfrm>
          <a:prstGeom prst="homePlate">
            <a:avLst/>
          </a:prstGeom>
          <a:solidFill>
            <a:schemeClr val="accent1"/>
          </a:solidFill>
        </p:spPr>
        <p:txBody>
          <a:bodyPr vert="horz" lIns="95250" tIns="47625" rIns="95250" bIns="47625" rtlCol="0" anchor="ctr">
            <a:spAutoFit/>
          </a:bodyPr>
          <a:lstStyle/>
          <a:p>
            <a:pPr algn="ctr">
              <a:defRPr lang="en-US" sz="1400" dirty="0"/>
            </a:pPr>
            <a:r>
              <a:rPr lang="en-US" sz="1200" dirty="0">
                <a:solidFill>
                  <a:schemeClr val="bg1"/>
                </a:solidFill>
                <a:latin typeface="Lato"/>
              </a:rPr>
              <a:t>Course Outcomes</a:t>
            </a:r>
          </a:p>
        </p:txBody>
      </p:sp>
      <p:sp>
        <p:nvSpPr>
          <p:cNvPr id="9" name="Rectangle 8"/>
          <p:cNvSpPr/>
          <p:nvPr/>
        </p:nvSpPr>
        <p:spPr>
          <a:xfrm>
            <a:off x="857224" y="1785926"/>
            <a:ext cx="7629532" cy="4457952"/>
          </a:xfrm>
          <a:prstGeom prst="rect">
            <a:avLst/>
          </a:prstGeom>
        </p:spPr>
        <p:txBody>
          <a:bodyPr wrap="square">
            <a:spAutoFit/>
          </a:bodyPr>
          <a:lstStyle/>
          <a:p>
            <a:pPr hangingPunct="0">
              <a:lnSpc>
                <a:spcPct val="150000"/>
              </a:lnSpc>
            </a:pPr>
            <a:r>
              <a:rPr lang="en-US" sz="2400" dirty="0" smtClean="0">
                <a:latin typeface="Times New Roman" pitchFamily="18" charset="0"/>
                <a:cs typeface="Times New Roman" pitchFamily="18" charset="0"/>
              </a:rPr>
              <a:t>After the completion of course, students are able to</a:t>
            </a:r>
            <a:endParaRPr lang="en-IN" sz="2400" dirty="0" smtClean="0">
              <a:latin typeface="Times New Roman" pitchFamily="18" charset="0"/>
              <a:cs typeface="Times New Roman" pitchFamily="18" charset="0"/>
            </a:endParaRPr>
          </a:p>
          <a:p>
            <a:pPr>
              <a:lnSpc>
                <a:spcPct val="150000"/>
              </a:lnSpc>
            </a:pPr>
            <a:r>
              <a:rPr lang="en-IN" sz="2400" dirty="0" smtClean="0">
                <a:latin typeface="Times New Roman" pitchFamily="18" charset="0"/>
                <a:cs typeface="Times New Roman" pitchFamily="18" charset="0"/>
              </a:rPr>
              <a:t>1. Estimate the average and peak water demand for a community.</a:t>
            </a:r>
          </a:p>
          <a:p>
            <a:pPr>
              <a:lnSpc>
                <a:spcPct val="150000"/>
              </a:lnSpc>
            </a:pPr>
            <a:r>
              <a:rPr lang="en-IN" sz="2400" dirty="0" smtClean="0">
                <a:latin typeface="Times New Roman" pitchFamily="18" charset="0"/>
                <a:cs typeface="Times New Roman" pitchFamily="18" charset="0"/>
              </a:rPr>
              <a:t>2. Evaluate water quality and environmental significance of various parameters and plan suitable treatment system.</a:t>
            </a:r>
          </a:p>
          <a:p>
            <a:pPr>
              <a:lnSpc>
                <a:spcPct val="150000"/>
              </a:lnSpc>
            </a:pPr>
            <a:r>
              <a:rPr lang="en-IN" sz="2400" dirty="0" smtClean="0">
                <a:latin typeface="Times New Roman" pitchFamily="18" charset="0"/>
                <a:cs typeface="Times New Roman" pitchFamily="18" charset="0"/>
              </a:rPr>
              <a:t>3. Design the different units of water treatment plant.</a:t>
            </a:r>
          </a:p>
          <a:p>
            <a:pPr>
              <a:lnSpc>
                <a:spcPct val="150000"/>
              </a:lnSpc>
            </a:pPr>
            <a:r>
              <a:rPr lang="en-IN" sz="2400" dirty="0" smtClean="0">
                <a:latin typeface="Times New Roman" pitchFamily="18" charset="0"/>
                <a:cs typeface="Times New Roman" pitchFamily="18" charset="0"/>
              </a:rPr>
              <a:t>4. Design the various units of wastewater treatment plant.</a:t>
            </a:r>
          </a:p>
          <a:p>
            <a:pPr>
              <a:lnSpc>
                <a:spcPct val="150000"/>
              </a:lnSpc>
            </a:pPr>
            <a:r>
              <a:rPr lang="en-IN" sz="2400" dirty="0" smtClean="0">
                <a:latin typeface="Times New Roman" pitchFamily="18" charset="0"/>
                <a:cs typeface="Times New Roman" pitchFamily="18" charset="0"/>
              </a:rPr>
              <a:t>5. Design of various AOPs and low cost treatment units.</a:t>
            </a:r>
            <a:endParaRPr lang="en-IN" sz="24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208A4197-6501-4F07-95BE-3B6D4F9505A5}" type="slidenum">
              <a:rPr lang="en-IN" smtClean="0"/>
              <a:pPr/>
              <a:t>6</a:t>
            </a:fld>
            <a:endParaRPr lang="en-IN"/>
          </a:p>
        </p:txBody>
      </p:sp>
      <p:sp>
        <p:nvSpPr>
          <p:cNvPr id="7" name="Date Placeholder 6"/>
          <p:cNvSpPr>
            <a:spLocks noGrp="1"/>
          </p:cNvSpPr>
          <p:nvPr>
            <p:ph type="dt" sz="half" idx="10"/>
          </p:nvPr>
        </p:nvSpPr>
        <p:spPr/>
        <p:txBody>
          <a:bodyPr/>
          <a:lstStyle/>
          <a:p>
            <a:fld id="{89F078A8-53B5-464B-8098-303F7BABDADE}" type="datetime3">
              <a:rPr lang="en-US" smtClean="0"/>
              <a:pPr/>
              <a:t>11 December 2023</a:t>
            </a:fld>
            <a:endParaRPr lang="en-IN"/>
          </a:p>
        </p:txBody>
      </p:sp>
      <p:sp>
        <p:nvSpPr>
          <p:cNvPr id="8" name="Footer Placeholder 7"/>
          <p:cNvSpPr>
            <a:spLocks noGrp="1"/>
          </p:cNvSpPr>
          <p:nvPr>
            <p:ph type="ftr" sz="quarter" idx="11"/>
          </p:nvPr>
        </p:nvSpPr>
        <p:spPr/>
        <p:txBody>
          <a:bodyPr/>
          <a:lstStyle/>
          <a:p>
            <a:r>
              <a:rPr lang="en-IN" smtClean="0"/>
              <a:t>Department of CIVIL Engineering</a:t>
            </a:r>
            <a:endParaRPr lang="en-IN"/>
          </a:p>
        </p:txBody>
      </p:sp>
    </p:spTree>
    <p:extLst>
      <p:ext uri="{12B4582C-7F9A-4AB8-8F69-BF128C513BFE}">
        <p14:creationId xmlns:p14="http://schemas.microsoft.com/office/powerpoint/2010/main" xmlns:vt="http://schemas.openxmlformats.org/officeDocument/2006/docPropsVTypes" xmlns:ns1="http://schemas.openxmlformats.org/officeDocument/2006/extended-properties" xmlns:cs="http://schemas.microsoft.com/office/drawing/2012/chartStyle" xmlns:c="http://schemas.openxmlformats.org/drawingml/2006/chart" xmlns="" val="163448382630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642918"/>
            <a:ext cx="8229600" cy="1143000"/>
          </a:xfrm>
        </p:spPr>
        <p:txBody>
          <a:bodyPr/>
          <a:lstStyle/>
          <a:p>
            <a:r>
              <a:rPr lang="en-US" sz="3200" b="1" dirty="0" smtClean="0">
                <a:solidFill>
                  <a:srgbClr val="FF0000"/>
                </a:solidFill>
                <a:latin typeface="Times New Roman" pitchFamily="18" charset="0"/>
                <a:cs typeface="Times New Roman" pitchFamily="18" charset="0"/>
              </a:rPr>
              <a:t>7. Zoning Method or Master Plan Method</a:t>
            </a:r>
            <a:endParaRPr lang="en-IN"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357158" y="1857364"/>
            <a:ext cx="8229600" cy="4525963"/>
          </a:xfrm>
        </p:spPr>
        <p:txBody>
          <a:bodyPr>
            <a:normAutofit fontScale="92500" lnSpcReduction="20000"/>
          </a:bodyPr>
          <a:lstStyle/>
          <a:p>
            <a:pPr algn="just">
              <a:buFont typeface="Arial" pitchFamily="34" charset="0"/>
              <a:buChar char="♦"/>
            </a:pPr>
            <a:r>
              <a:rPr lang="en-US" dirty="0" smtClean="0">
                <a:latin typeface="Times New Roman" pitchFamily="18" charset="0"/>
                <a:cs typeface="Times New Roman" pitchFamily="18" charset="0"/>
              </a:rPr>
              <a:t>This is probably a scientific method using the limitations imposed by the town planner in the increase in density of population of various parts of the city. </a:t>
            </a:r>
          </a:p>
          <a:p>
            <a:pPr algn="just">
              <a:buFont typeface="Arial" pitchFamily="34" charset="0"/>
              <a:buChar char="♦"/>
            </a:pPr>
            <a:r>
              <a:rPr lang="en-US" dirty="0" smtClean="0">
                <a:latin typeface="Times New Roman" pitchFamily="18" charset="0"/>
                <a:cs typeface="Times New Roman" pitchFamily="18" charset="0"/>
              </a:rPr>
              <a:t>For this, a master plan of the city is prepared, dividing it into various zones such as industrial, commercial, residential and other zones.</a:t>
            </a:r>
          </a:p>
          <a:p>
            <a:pPr algn="just">
              <a:buFont typeface="Arial" pitchFamily="34" charset="0"/>
              <a:buChar char="♦"/>
            </a:pPr>
            <a:r>
              <a:rPr lang="en-US" dirty="0" smtClean="0">
                <a:latin typeface="Times New Roman" pitchFamily="18" charset="0"/>
                <a:cs typeface="Times New Roman" pitchFamily="18" charset="0"/>
              </a:rPr>
              <a:t> Each zone is allowed to develop as per master plan only. The future population of each zone, when fully developed can be easily found. </a:t>
            </a:r>
          </a:p>
          <a:p>
            <a:pPr algn="just">
              <a:buFont typeface="Arial" pitchFamily="34" charset="0"/>
              <a:buChar char="♦"/>
            </a:pPr>
            <a:r>
              <a:rPr lang="en-US" dirty="0" smtClean="0">
                <a:latin typeface="Times New Roman" pitchFamily="18" charset="0"/>
                <a:cs typeface="Times New Roman" pitchFamily="18" charset="0"/>
              </a:rPr>
              <a:t>This method is more advantageous because of the fact that the total water requirement of the city depends not only of domestic purposes, but also for commercial, industrial, social health and other purposes. </a:t>
            </a:r>
            <a:endParaRPr lang="en-IN" dirty="0" smtClean="0">
              <a:latin typeface="Times New Roman" pitchFamily="18" charset="0"/>
              <a:cs typeface="Times New Roman" pitchFamily="18" charset="0"/>
            </a:endParaRPr>
          </a:p>
          <a:p>
            <a:endParaRPr lang="en-IN" sz="1800" dirty="0"/>
          </a:p>
        </p:txBody>
      </p:sp>
    </p:spTree>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00108"/>
            <a:ext cx="8229600" cy="704832"/>
          </a:xfrm>
        </p:spPr>
        <p:txBody>
          <a:bodyPr/>
          <a:lstStyle/>
          <a:p>
            <a:r>
              <a:rPr lang="en-US" sz="3200" b="1" dirty="0" smtClean="0">
                <a:solidFill>
                  <a:srgbClr val="FF0000"/>
                </a:solidFill>
                <a:latin typeface="Times New Roman" pitchFamily="18" charset="0"/>
                <a:cs typeface="Times New Roman" pitchFamily="18" charset="0"/>
              </a:rPr>
              <a:t>8. Ratio and Correlation method</a:t>
            </a:r>
            <a:endParaRPr lang="en-IN"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00034" y="1714488"/>
            <a:ext cx="8229600" cy="5400600"/>
          </a:xfrm>
        </p:spPr>
        <p:txBody>
          <a:bodyPr/>
          <a:lstStyle/>
          <a:p>
            <a:pPr algn="just">
              <a:buFont typeface="Bookman Old Style" pitchFamily="18" charset="0"/>
              <a:buChar char="♦"/>
            </a:pPr>
            <a:r>
              <a:rPr lang="en-US" sz="2400" dirty="0" smtClean="0">
                <a:latin typeface="Times New Roman" pitchFamily="18" charset="0"/>
                <a:cs typeface="Times New Roman" pitchFamily="18" charset="0"/>
              </a:rPr>
              <a:t>The population growth of a small town or area is related to big towns or big areas. </a:t>
            </a:r>
          </a:p>
          <a:p>
            <a:pPr algn="just">
              <a:buFont typeface="Bookman Old Style" pitchFamily="18" charset="0"/>
              <a:buChar char="♦"/>
            </a:pPr>
            <a:r>
              <a:rPr lang="en-US" sz="2400" dirty="0" smtClean="0">
                <a:latin typeface="Times New Roman" pitchFamily="18" charset="0"/>
                <a:cs typeface="Times New Roman" pitchFamily="18" charset="0"/>
              </a:rPr>
              <a:t>The increase in population of big cities bears a direct relationship to the whole state or country.</a:t>
            </a:r>
          </a:p>
          <a:p>
            <a:pPr algn="just">
              <a:buFont typeface="Bookman Old Style" pitchFamily="18" charset="0"/>
              <a:buChar char="♦"/>
            </a:pPr>
            <a:r>
              <a:rPr lang="en-US" sz="2400" dirty="0" smtClean="0">
                <a:latin typeface="Times New Roman" pitchFamily="18" charset="0"/>
                <a:cs typeface="Times New Roman" pitchFamily="18" charset="0"/>
              </a:rPr>
              <a:t> In this method, the local to national (or state) population ratio is determined in the previous two to four decades. Depending upon condition or other factors, even </a:t>
            </a:r>
            <a:r>
              <a:rPr lang="en-US" sz="2400" smtClean="0">
                <a:latin typeface="Times New Roman" pitchFamily="18" charset="0"/>
                <a:cs typeface="Times New Roman" pitchFamily="18" charset="0"/>
              </a:rPr>
              <a:t>changing ratio </a:t>
            </a:r>
            <a:r>
              <a:rPr lang="en-US" sz="2400" dirty="0" smtClean="0">
                <a:latin typeface="Times New Roman" pitchFamily="18" charset="0"/>
                <a:cs typeface="Times New Roman" pitchFamily="18" charset="0"/>
              </a:rPr>
              <a:t>may be adopted.</a:t>
            </a:r>
          </a:p>
          <a:p>
            <a:pPr algn="just">
              <a:buFont typeface="Bookman Old Style" pitchFamily="18" charset="0"/>
              <a:buChar char="♦"/>
            </a:pPr>
            <a:r>
              <a:rPr lang="en-US" sz="2400" dirty="0" smtClean="0">
                <a:latin typeface="Times New Roman" pitchFamily="18" charset="0"/>
                <a:cs typeface="Times New Roman" pitchFamily="18" charset="0"/>
              </a:rPr>
              <a:t>This method takes into account the regional and national factors affecting population growth. This method is useful for only those areas whose population growth in past is fairly consistent with that of state or nation.</a:t>
            </a:r>
            <a:endParaRPr lang="en-IN" sz="2400" dirty="0" smtClean="0">
              <a:latin typeface="Times New Roman" pitchFamily="18" charset="0"/>
              <a:cs typeface="Times New Roman" pitchFamily="18" charset="0"/>
            </a:endParaRPr>
          </a:p>
          <a:p>
            <a:endParaRPr lang="en-IN" sz="24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229600" cy="1143000"/>
          </a:xfrm>
        </p:spPr>
        <p:txBody>
          <a:bodyPr/>
          <a:lstStyle/>
          <a:p>
            <a:r>
              <a:rPr lang="en-US" sz="3200" b="1" dirty="0" smtClean="0">
                <a:solidFill>
                  <a:srgbClr val="FF0000"/>
                </a:solidFill>
                <a:latin typeface="Times New Roman" pitchFamily="18" charset="0"/>
                <a:cs typeface="Times New Roman" pitchFamily="18" charset="0"/>
              </a:rPr>
              <a:t>9. Growth Composition Analysis Method</a:t>
            </a:r>
            <a:endParaRPr lang="en-IN"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214282" y="1785926"/>
            <a:ext cx="8686800" cy="5616624"/>
          </a:xfrm>
        </p:spPr>
        <p:txBody>
          <a:bodyPr/>
          <a:lstStyle/>
          <a:p>
            <a:r>
              <a:rPr lang="en-US" sz="2200" dirty="0" smtClean="0">
                <a:latin typeface="Times New Roman" pitchFamily="18" charset="0"/>
                <a:cs typeface="Times New Roman" pitchFamily="18" charset="0"/>
              </a:rPr>
              <a:t>The change in population of a city is due to three reasons: </a:t>
            </a:r>
          </a:p>
          <a:p>
            <a:pPr marL="514350" indent="-514350" algn="just">
              <a:buAutoNum type="romanLcParenBoth"/>
            </a:pPr>
            <a:r>
              <a:rPr lang="en-US" sz="2200" dirty="0" smtClean="0">
                <a:latin typeface="Times New Roman" pitchFamily="18" charset="0"/>
                <a:cs typeface="Times New Roman" pitchFamily="18" charset="0"/>
              </a:rPr>
              <a:t>birth, </a:t>
            </a:r>
          </a:p>
          <a:p>
            <a:pPr marL="514350" indent="-514350" algn="just">
              <a:buAutoNum type="romanLcParenBoth"/>
            </a:pPr>
            <a:r>
              <a:rPr lang="en-US" sz="2200" dirty="0" smtClean="0">
                <a:latin typeface="Times New Roman" pitchFamily="18" charset="0"/>
                <a:cs typeface="Times New Roman" pitchFamily="18" charset="0"/>
              </a:rPr>
              <a:t>death, and </a:t>
            </a:r>
          </a:p>
          <a:p>
            <a:pPr marL="514350" indent="-514350" algn="just">
              <a:buAutoNum type="romanLcParenBoth"/>
            </a:pPr>
            <a:r>
              <a:rPr lang="en-US" sz="2200" dirty="0" smtClean="0">
                <a:latin typeface="Times New Roman" pitchFamily="18" charset="0"/>
                <a:cs typeface="Times New Roman" pitchFamily="18" charset="0"/>
              </a:rPr>
              <a:t>migration from villages or other towns.</a:t>
            </a:r>
          </a:p>
          <a:p>
            <a:pPr marL="514350" indent="-514350" algn="just">
              <a:buNone/>
            </a:pPr>
            <a:endParaRPr lang="en-US" sz="2200" dirty="0" smtClean="0">
              <a:latin typeface="Times New Roman" pitchFamily="18" charset="0"/>
              <a:cs typeface="Times New Roman" pitchFamily="18" charset="0"/>
            </a:endParaRPr>
          </a:p>
          <a:p>
            <a:pPr marL="514350" indent="-514350"/>
            <a:r>
              <a:rPr lang="en-US" sz="2200" dirty="0" smtClean="0">
                <a:latin typeface="Times New Roman" pitchFamily="18" charset="0"/>
                <a:cs typeface="Times New Roman" pitchFamily="18" charset="0"/>
              </a:rPr>
              <a:t> The population forecast may be made by proper analysis </a:t>
            </a:r>
          </a:p>
          <a:p>
            <a:pPr marL="514350" indent="-514350">
              <a:buNone/>
            </a:pPr>
            <a:r>
              <a:rPr lang="en-US" sz="2200" dirty="0" smtClean="0">
                <a:latin typeface="Times New Roman" pitchFamily="18" charset="0"/>
                <a:cs typeface="Times New Roman" pitchFamily="18" charset="0"/>
              </a:rPr>
              <a:t>      of these three factors. The difference between birth rate</a:t>
            </a:r>
          </a:p>
          <a:p>
            <a:pPr marL="514350" indent="-514350">
              <a:buNone/>
            </a:pPr>
            <a:r>
              <a:rPr lang="en-US" sz="2200" dirty="0" smtClean="0">
                <a:latin typeface="Times New Roman" pitchFamily="18" charset="0"/>
                <a:cs typeface="Times New Roman" pitchFamily="18" charset="0"/>
              </a:rPr>
              <a:t>       and death rate gives the natural increase in the </a:t>
            </a:r>
          </a:p>
          <a:p>
            <a:pPr marL="514350" indent="-514350">
              <a:buNone/>
            </a:pPr>
            <a:r>
              <a:rPr lang="en-US" sz="2200" dirty="0" smtClean="0">
                <a:latin typeface="Times New Roman" pitchFamily="18" charset="0"/>
                <a:cs typeface="Times New Roman" pitchFamily="18" charset="0"/>
              </a:rPr>
              <a:t>       population . </a:t>
            </a:r>
          </a:p>
          <a:p>
            <a:pPr marL="514350" indent="-514350">
              <a:buNone/>
            </a:pPr>
            <a:r>
              <a:rPr lang="en-US" sz="2200" dirty="0" smtClean="0">
                <a:latin typeface="Times New Roman" pitchFamily="18" charset="0"/>
                <a:cs typeface="Times New Roman" pitchFamily="18" charset="0"/>
              </a:rPr>
              <a:t> Thus,</a:t>
            </a:r>
            <a:endParaRPr lang="en-IN" sz="2200" dirty="0" smtClean="0">
              <a:latin typeface="Times New Roman" pitchFamily="18" charset="0"/>
              <a:cs typeface="Times New Roman" pitchFamily="18" charset="0"/>
            </a:endParaRPr>
          </a:p>
          <a:p>
            <a:pPr marL="514350" indent="-514350">
              <a:buNone/>
            </a:pPr>
            <a:r>
              <a:rPr lang="en-US" sz="2200" dirty="0" smtClean="0">
                <a:latin typeface="Times New Roman" pitchFamily="18" charset="0"/>
                <a:cs typeface="Times New Roman" pitchFamily="18" charset="0"/>
              </a:rPr>
              <a:t>                     </a:t>
            </a:r>
            <a:r>
              <a:rPr lang="en-US" sz="2200" i="1" dirty="0" smtClean="0">
                <a:latin typeface="Times New Roman" pitchFamily="18" charset="0"/>
                <a:cs typeface="Times New Roman" pitchFamily="18" charset="0"/>
              </a:rPr>
              <a:t> </a:t>
            </a:r>
            <a:r>
              <a:rPr lang="en-US" sz="2200" b="1" i="1" dirty="0" err="1" smtClean="0">
                <a:latin typeface="Times New Roman" pitchFamily="18" charset="0"/>
                <a:cs typeface="Times New Roman" pitchFamily="18" charset="0"/>
              </a:rPr>
              <a:t>P</a:t>
            </a:r>
            <a:r>
              <a:rPr lang="en-US" sz="2200" b="1" i="1" baseline="-25000" dirty="0" err="1" smtClean="0">
                <a:latin typeface="Times New Roman" pitchFamily="18" charset="0"/>
                <a:cs typeface="Times New Roman" pitchFamily="18" charset="0"/>
              </a:rPr>
              <a:t>n</a:t>
            </a:r>
            <a:r>
              <a:rPr lang="en-US" sz="2200" b="1" baseline="-250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 </a:t>
            </a:r>
            <a:r>
              <a:rPr lang="en-US" sz="2200" b="1" i="1" dirty="0" smtClean="0">
                <a:latin typeface="Times New Roman" pitchFamily="18" charset="0"/>
                <a:cs typeface="Times New Roman" pitchFamily="18" charset="0"/>
              </a:rPr>
              <a:t>P</a:t>
            </a:r>
            <a:r>
              <a:rPr lang="en-US" sz="2200" b="1" dirty="0" smtClean="0">
                <a:latin typeface="Times New Roman" pitchFamily="18" charset="0"/>
                <a:cs typeface="Times New Roman" pitchFamily="18" charset="0"/>
              </a:rPr>
              <a:t> + Natural increase + Migration.</a:t>
            </a:r>
            <a:endParaRPr lang="en-IN" sz="2200" b="1" dirty="0" smtClean="0">
              <a:latin typeface="Times New Roman" pitchFamily="18" charset="0"/>
              <a:cs typeface="Times New Roman" pitchFamily="18" charset="0"/>
            </a:endParaRPr>
          </a:p>
          <a:p>
            <a:pPr>
              <a:buNone/>
            </a:pPr>
            <a:endParaRPr lang="en-IN" sz="22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596" y="1357298"/>
            <a:ext cx="8229600" cy="4525963"/>
          </a:xfrm>
        </p:spPr>
        <p:txBody>
          <a:bodyPr/>
          <a:lstStyle/>
          <a:p>
            <a:r>
              <a:rPr lang="en-US" sz="2400" dirty="0" smtClean="0">
                <a:latin typeface="Times New Roman" pitchFamily="18" charset="0"/>
                <a:cs typeface="Times New Roman" pitchFamily="18" charset="0"/>
              </a:rPr>
              <a:t>The estimated increase is given by the following expression:</a:t>
            </a:r>
            <a:endParaRPr lang="en-IN"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Natural increase = </a:t>
            </a:r>
            <a:r>
              <a:rPr lang="en-US" sz="2400" b="1" i="1" dirty="0" smtClean="0">
                <a:latin typeface="Times New Roman" pitchFamily="18" charset="0"/>
                <a:cs typeface="Times New Roman" pitchFamily="18" charset="0"/>
              </a:rPr>
              <a:t>T ( I</a:t>
            </a:r>
            <a:r>
              <a:rPr lang="en-US" sz="2400" b="1" i="1" baseline="-25000" dirty="0" smtClean="0">
                <a:latin typeface="Times New Roman" pitchFamily="18" charset="0"/>
                <a:cs typeface="Times New Roman" pitchFamily="18" charset="0"/>
              </a:rPr>
              <a:t>B</a:t>
            </a:r>
            <a:r>
              <a:rPr lang="en-US" sz="2400" b="1" i="1" dirty="0" smtClean="0">
                <a:latin typeface="Times New Roman" pitchFamily="18" charset="0"/>
                <a:cs typeface="Times New Roman" pitchFamily="18" charset="0"/>
              </a:rPr>
              <a:t> P – I</a:t>
            </a:r>
            <a:r>
              <a:rPr lang="en-US" sz="2400" b="1" i="1" baseline="-25000" dirty="0" smtClean="0">
                <a:latin typeface="Times New Roman" pitchFamily="18" charset="0"/>
                <a:cs typeface="Times New Roman" pitchFamily="18" charset="0"/>
              </a:rPr>
              <a:t>D</a:t>
            </a:r>
            <a:r>
              <a:rPr lang="en-US" sz="2400" b="1" i="1" dirty="0" smtClean="0">
                <a:latin typeface="Times New Roman" pitchFamily="18" charset="0"/>
                <a:cs typeface="Times New Roman" pitchFamily="18" charset="0"/>
              </a:rPr>
              <a:t> P)</a:t>
            </a:r>
          </a:p>
          <a:p>
            <a:pPr>
              <a:buNone/>
            </a:pPr>
            <a:endParaRPr lang="en-IN" sz="2400" b="1"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Where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design (forecast) period</a:t>
            </a:r>
            <a:endParaRPr lang="en-IN"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P</a:t>
            </a:r>
            <a:r>
              <a:rPr lang="en-US" sz="2400" dirty="0" smtClean="0">
                <a:latin typeface="Times New Roman" pitchFamily="18" charset="0"/>
                <a:cs typeface="Times New Roman" pitchFamily="18" charset="0"/>
              </a:rPr>
              <a:t>=  present population.</a:t>
            </a:r>
            <a:endParaRPr lang="en-IN"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 I </a:t>
            </a:r>
            <a:r>
              <a:rPr lang="en-US" sz="2400" i="1" baseline="-25000" dirty="0" smtClean="0">
                <a:latin typeface="Times New Roman" pitchFamily="18" charset="0"/>
                <a:cs typeface="Times New Roman" pitchFamily="18" charset="0"/>
              </a:rPr>
              <a:t>B </a:t>
            </a:r>
            <a:r>
              <a:rPr lang="en-US" sz="2400" dirty="0" smtClean="0">
                <a:latin typeface="Times New Roman" pitchFamily="18" charset="0"/>
                <a:cs typeface="Times New Roman" pitchFamily="18" charset="0"/>
              </a:rPr>
              <a:t>= average birth rate per year.   </a:t>
            </a:r>
            <a:endParaRPr lang="en-IN"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I</a:t>
            </a:r>
            <a:r>
              <a:rPr lang="en-US" sz="2400" i="1" baseline="-25000" dirty="0" smtClean="0">
                <a:latin typeface="Times New Roman" pitchFamily="18" charset="0"/>
                <a:cs typeface="Times New Roman" pitchFamily="18" charset="0"/>
              </a:rPr>
              <a:t>D</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  average death rate per year. </a:t>
            </a:r>
            <a:endParaRPr lang="en-IN" sz="2400" dirty="0" smtClean="0">
              <a:latin typeface="Times New Roman" pitchFamily="18" charset="0"/>
              <a:cs typeface="Times New Roman" pitchFamily="18" charset="0"/>
            </a:endParaRPr>
          </a:p>
          <a:p>
            <a:endParaRPr lang="en-IN" sz="2400" dirty="0" smtClean="0">
              <a:latin typeface="Times New Roman" pitchFamily="18" charset="0"/>
              <a:cs typeface="Times New Roman" pitchFamily="18" charset="0"/>
            </a:endParaRPr>
          </a:p>
          <a:p>
            <a:endParaRPr lang="en-IN" sz="2400" dirty="0">
              <a:latin typeface="Bookman Old Style" pitchFamily="18" charset="0"/>
            </a:endParaRPr>
          </a:p>
        </p:txBody>
      </p:sp>
    </p:spTree>
  </p:cSld>
  <p:clrMapOvr>
    <a:masterClrMapping/>
  </p:clrMapOvr>
  <p:transition spd="slow">
    <p:push dir="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lstStyle/>
          <a:p>
            <a:r>
              <a:rPr lang="en-US" sz="3200" dirty="0" smtClean="0">
                <a:solidFill>
                  <a:srgbClr val="FF0000"/>
                </a:solidFill>
                <a:latin typeface="Bookman Old Style" pitchFamily="18" charset="0"/>
              </a:rPr>
              <a:t>10. The logistic curve method</a:t>
            </a:r>
            <a:endParaRPr lang="en-IN" sz="3200" dirty="0">
              <a:solidFill>
                <a:srgbClr val="FF0000"/>
              </a:solidFill>
              <a:latin typeface="Bookman Old Style" pitchFamily="18" charset="0"/>
            </a:endParaRPr>
          </a:p>
        </p:txBody>
      </p:sp>
      <p:pic>
        <p:nvPicPr>
          <p:cNvPr id="4" name="Content Placeholder 3" descr="C:\Documents and Settings\labtwo\Local Settings\Temporary Internet Files\Content.Word\Picture12.jpg"/>
          <p:cNvPicPr>
            <a:picLocks noGrp="1"/>
          </p:cNvPicPr>
          <p:nvPr>
            <p:ph sz="quarter" idx="1"/>
          </p:nvPr>
        </p:nvPicPr>
        <p:blipFill>
          <a:blip r:embed="rId2" cstate="print">
            <a:lum bright="11000" contrast="27000"/>
          </a:blip>
          <a:srcRect/>
          <a:stretch>
            <a:fillRect/>
          </a:stretch>
        </p:blipFill>
        <p:spPr bwMode="auto">
          <a:xfrm>
            <a:off x="357158" y="1714488"/>
            <a:ext cx="4286248" cy="4929222"/>
          </a:xfrm>
          <a:prstGeom prst="rect">
            <a:avLst/>
          </a:prstGeom>
          <a:noFill/>
          <a:ln w="9525">
            <a:noFill/>
            <a:miter lim="800000"/>
            <a:headEnd/>
            <a:tailEnd/>
          </a:ln>
        </p:spPr>
      </p:pic>
      <p:pic>
        <p:nvPicPr>
          <p:cNvPr id="5" name="Picture 4" descr="C:\Documents and Settings\labtwo\Local Settings\Temporary Internet Files\Content.Word\Picture12.jpg"/>
          <p:cNvPicPr/>
          <p:nvPr/>
        </p:nvPicPr>
        <p:blipFill>
          <a:blip r:embed="rId3" cstate="print">
            <a:lum bright="26000" contrast="-9000"/>
          </a:blip>
          <a:srcRect/>
          <a:stretch>
            <a:fillRect/>
          </a:stretch>
        </p:blipFill>
        <p:spPr bwMode="auto">
          <a:xfrm>
            <a:off x="4786313" y="1785926"/>
            <a:ext cx="4143405" cy="4883434"/>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65</a:t>
            </a:fld>
            <a:endParaRPr lang="en-GB"/>
          </a:p>
        </p:txBody>
      </p:sp>
      <p:sp>
        <p:nvSpPr>
          <p:cNvPr id="4" name="Content Placeholder 3"/>
          <p:cNvSpPr>
            <a:spLocks noGrp="1"/>
          </p:cNvSpPr>
          <p:nvPr>
            <p:ph sz="quarter" idx="1"/>
          </p:nvPr>
        </p:nvSpPr>
        <p:spPr>
          <a:xfrm>
            <a:off x="428596" y="1785926"/>
            <a:ext cx="8229600" cy="4085282"/>
          </a:xfrm>
        </p:spPr>
        <p:txBody>
          <a:bodyPr numCol="2">
            <a:normAutofit fontScale="70000" lnSpcReduction="20000"/>
          </a:bodyPr>
          <a:lstStyle/>
          <a:p>
            <a:pPr>
              <a:lnSpc>
                <a:spcPct val="170000"/>
              </a:lnSpc>
            </a:pPr>
            <a:r>
              <a:rPr lang="en-IN" sz="3000" dirty="0" smtClean="0">
                <a:latin typeface="Times New Roman" pitchFamily="18" charset="0"/>
                <a:cs typeface="Times New Roman" pitchFamily="18" charset="0"/>
              </a:rPr>
              <a:t>pH</a:t>
            </a:r>
          </a:p>
          <a:p>
            <a:pPr>
              <a:lnSpc>
                <a:spcPct val="170000"/>
              </a:lnSpc>
            </a:pPr>
            <a:r>
              <a:rPr lang="en-IN" sz="3000" dirty="0" smtClean="0">
                <a:latin typeface="Times New Roman" pitchFamily="18" charset="0"/>
                <a:cs typeface="Times New Roman" pitchFamily="18" charset="0"/>
              </a:rPr>
              <a:t>Temperature (°C)</a:t>
            </a:r>
          </a:p>
          <a:p>
            <a:pPr>
              <a:lnSpc>
                <a:spcPct val="170000"/>
              </a:lnSpc>
            </a:pPr>
            <a:r>
              <a:rPr lang="en-IN" sz="3000" dirty="0" smtClean="0">
                <a:latin typeface="Times New Roman" pitchFamily="18" charset="0"/>
                <a:cs typeface="Times New Roman" pitchFamily="18" charset="0"/>
              </a:rPr>
              <a:t>Turbidity</a:t>
            </a:r>
          </a:p>
          <a:p>
            <a:pPr>
              <a:lnSpc>
                <a:spcPct val="170000"/>
              </a:lnSpc>
            </a:pPr>
            <a:r>
              <a:rPr lang="en-IN" sz="3000" dirty="0" smtClean="0">
                <a:latin typeface="Times New Roman" pitchFamily="18" charset="0"/>
                <a:cs typeface="Times New Roman" pitchFamily="18" charset="0"/>
              </a:rPr>
              <a:t>Conductivity</a:t>
            </a:r>
          </a:p>
          <a:p>
            <a:pPr>
              <a:lnSpc>
                <a:spcPct val="170000"/>
              </a:lnSpc>
            </a:pPr>
            <a:r>
              <a:rPr lang="en-IN" sz="3000" dirty="0" smtClean="0">
                <a:latin typeface="Times New Roman" pitchFamily="18" charset="0"/>
                <a:cs typeface="Times New Roman" pitchFamily="18" charset="0"/>
              </a:rPr>
              <a:t>Total Dissolved Solid</a:t>
            </a:r>
          </a:p>
          <a:p>
            <a:pPr>
              <a:lnSpc>
                <a:spcPct val="170000"/>
              </a:lnSpc>
            </a:pPr>
            <a:r>
              <a:rPr lang="en-US" sz="3000" dirty="0" smtClean="0">
                <a:latin typeface="Times New Roman" pitchFamily="18" charset="0"/>
                <a:cs typeface="Times New Roman" pitchFamily="18" charset="0"/>
              </a:rPr>
              <a:t> </a:t>
            </a:r>
            <a:r>
              <a:rPr lang="en-IN" sz="3000" dirty="0" smtClean="0">
                <a:latin typeface="Times New Roman" pitchFamily="18" charset="0"/>
                <a:cs typeface="Times New Roman" pitchFamily="18" charset="0"/>
              </a:rPr>
              <a:t>Total Suspended Solids</a:t>
            </a:r>
          </a:p>
          <a:p>
            <a:pPr>
              <a:lnSpc>
                <a:spcPct val="170000"/>
              </a:lnSpc>
            </a:pPr>
            <a:r>
              <a:rPr lang="en-IN" sz="3000" dirty="0" smtClean="0">
                <a:latin typeface="Times New Roman" pitchFamily="18" charset="0"/>
                <a:cs typeface="Times New Roman" pitchFamily="18" charset="0"/>
              </a:rPr>
              <a:t>Total Alkalinity</a:t>
            </a:r>
          </a:p>
          <a:p>
            <a:pPr>
              <a:lnSpc>
                <a:spcPct val="170000"/>
              </a:lnSpc>
            </a:pPr>
            <a:r>
              <a:rPr lang="en-IN" sz="3000" dirty="0" smtClean="0">
                <a:latin typeface="Times New Roman" pitchFamily="18" charset="0"/>
                <a:cs typeface="Times New Roman" pitchFamily="18" charset="0"/>
              </a:rPr>
              <a:t>Biological Oxygen Demand and Chemical Oxygen Demand</a:t>
            </a:r>
          </a:p>
          <a:p>
            <a:pPr>
              <a:lnSpc>
                <a:spcPct val="170000"/>
              </a:lnSpc>
            </a:pPr>
            <a:r>
              <a:rPr lang="en-IN" sz="3000" dirty="0" smtClean="0">
                <a:latin typeface="Times New Roman" pitchFamily="18" charset="0"/>
                <a:cs typeface="Times New Roman" pitchFamily="18" charset="0"/>
              </a:rPr>
              <a:t>Dissolved Oxygen</a:t>
            </a:r>
          </a:p>
          <a:p>
            <a:pPr>
              <a:lnSpc>
                <a:spcPct val="170000"/>
              </a:lnSpc>
            </a:pPr>
            <a:r>
              <a:rPr lang="en-IN" sz="3000" dirty="0" smtClean="0">
                <a:latin typeface="Times New Roman" pitchFamily="18" charset="0"/>
                <a:cs typeface="Times New Roman" pitchFamily="18" charset="0"/>
              </a:rPr>
              <a:t> Total Organic Carbon</a:t>
            </a:r>
          </a:p>
          <a:p>
            <a:pPr>
              <a:lnSpc>
                <a:spcPct val="170000"/>
              </a:lnSpc>
            </a:pPr>
            <a:r>
              <a:rPr lang="en-IN" sz="3000" dirty="0" smtClean="0">
                <a:latin typeface="Times New Roman" pitchFamily="18" charset="0"/>
                <a:cs typeface="Times New Roman" pitchFamily="18" charset="0"/>
              </a:rPr>
              <a:t>Sulphate, Nitrate, and Phosphate</a:t>
            </a:r>
          </a:p>
          <a:p>
            <a:pPr>
              <a:lnSpc>
                <a:spcPct val="170000"/>
              </a:lnSpc>
            </a:pPr>
            <a:r>
              <a:rPr lang="en-IN" sz="3000" dirty="0" smtClean="0">
                <a:latin typeface="Times New Roman" pitchFamily="18" charset="0"/>
                <a:cs typeface="Times New Roman" pitchFamily="18" charset="0"/>
              </a:rPr>
              <a:t>Heavy Metals</a:t>
            </a:r>
          </a:p>
          <a:p>
            <a:endParaRPr lang="en-IN" dirty="0" smtClean="0"/>
          </a:p>
          <a:p>
            <a:endParaRPr lang="en-IN" dirty="0"/>
          </a:p>
        </p:txBody>
      </p:sp>
      <p:sp>
        <p:nvSpPr>
          <p:cNvPr id="5" name="Rectangle 4"/>
          <p:cNvSpPr/>
          <p:nvPr/>
        </p:nvSpPr>
        <p:spPr>
          <a:xfrm>
            <a:off x="428596" y="1285860"/>
            <a:ext cx="8358246" cy="523220"/>
          </a:xfrm>
          <a:prstGeom prst="rect">
            <a:avLst/>
          </a:prstGeom>
        </p:spPr>
        <p:txBody>
          <a:bodyPr wrap="square">
            <a:spAutoFit/>
          </a:bodyPr>
          <a:lstStyle/>
          <a:p>
            <a:pPr algn="ctr">
              <a:spcBef>
                <a:spcPct val="0"/>
              </a:spcBef>
            </a:pPr>
            <a:r>
              <a:rPr lang="en-IN" sz="2800" b="1" dirty="0" err="1" smtClean="0">
                <a:solidFill>
                  <a:srgbClr val="FF0000"/>
                </a:solidFill>
                <a:latin typeface="Times New Roman" pitchFamily="18" charset="0"/>
                <a:ea typeface="+mj-ea"/>
                <a:cs typeface="Times New Roman" pitchFamily="18" charset="0"/>
              </a:rPr>
              <a:t>Physico</a:t>
            </a:r>
            <a:r>
              <a:rPr lang="en-IN" sz="2800" b="1" dirty="0" smtClean="0">
                <a:solidFill>
                  <a:srgbClr val="FF0000"/>
                </a:solidFill>
                <a:latin typeface="Times New Roman" pitchFamily="18" charset="0"/>
                <a:ea typeface="+mj-ea"/>
                <a:cs typeface="Times New Roman" pitchFamily="18" charset="0"/>
              </a:rPr>
              <a:t> chemical characteristics of water Sampling.</a:t>
            </a:r>
          </a:p>
        </p:txBody>
      </p:sp>
    </p:spTree>
  </p:cSld>
  <p:clrMapOvr>
    <a:masterClrMapping/>
  </p:clrMapOvr>
  <p:transition spd="slow">
    <p:push dir="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045CD10-8627-4E2D-9EC3-CCCA7294AB3A}" type="slidenum">
              <a:rPr lang="en-GB" smtClean="0"/>
              <a:pPr/>
              <a:t>66</a:t>
            </a:fld>
            <a:endParaRPr lang="en-GB"/>
          </a:p>
        </p:txBody>
      </p:sp>
      <p:pic>
        <p:nvPicPr>
          <p:cNvPr id="65538" name="Picture 2"/>
          <p:cNvPicPr>
            <a:picLocks noGrp="1" noChangeAspect="1" noChangeArrowheads="1"/>
          </p:cNvPicPr>
          <p:nvPr>
            <p:ph sz="quarter" idx="1"/>
          </p:nvPr>
        </p:nvPicPr>
        <p:blipFill>
          <a:blip r:embed="rId2"/>
          <a:srcRect/>
          <a:stretch>
            <a:fillRect/>
          </a:stretch>
        </p:blipFill>
        <p:spPr bwMode="auto">
          <a:xfrm>
            <a:off x="214282" y="1500174"/>
            <a:ext cx="8620033" cy="44291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0252FBEC-D29A-4474-B882-072AB6AEAA45}">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4021D058-4262-49FB-89B1-CF3A8FE727D5}"/>
              </a:ext>
            </a:extLst>
          </p:cNvPr>
          <p:cNvSpPr txBox="1"/>
          <p:nvPr/>
        </p:nvSpPr>
        <p:spPr>
          <a:xfrm>
            <a:off x="0" y="1142984"/>
            <a:ext cx="2903105" cy="311624"/>
          </a:xfrm>
          <a:prstGeom prst="homePlate">
            <a:avLst/>
          </a:prstGeom>
          <a:solidFill>
            <a:schemeClr val="accent1"/>
          </a:solidFill>
        </p:spPr>
        <p:txBody>
          <a:bodyPr vert="horz" lIns="95250" tIns="47625" rIns="95250" bIns="47625" rtlCol="0" anchor="ctr">
            <a:spAutoFit/>
          </a:bodyPr>
          <a:lstStyle/>
          <a:p>
            <a:pPr algn="l">
              <a:defRPr lang="en-US" sz="1400" dirty="0"/>
            </a:pPr>
            <a:r>
              <a:rPr lang="en-US" b="1" dirty="0">
                <a:solidFill>
                  <a:schemeClr val="bg1"/>
                </a:solidFill>
                <a:latin typeface="Lato"/>
              </a:rPr>
              <a:t>Text Book</a:t>
            </a:r>
          </a:p>
        </p:txBody>
      </p:sp>
      <p:sp>
        <p:nvSpPr>
          <p:cNvPr id="9" name="Slide Number Placeholder 8"/>
          <p:cNvSpPr>
            <a:spLocks noGrp="1"/>
          </p:cNvSpPr>
          <p:nvPr>
            <p:ph type="sldNum" sz="quarter" idx="12"/>
          </p:nvPr>
        </p:nvSpPr>
        <p:spPr/>
        <p:txBody>
          <a:bodyPr/>
          <a:lstStyle/>
          <a:p>
            <a:fld id="{208A4197-6501-4F07-95BE-3B6D4F9505A5}" type="slidenum">
              <a:rPr lang="en-IN" smtClean="0"/>
              <a:pPr/>
              <a:t>7</a:t>
            </a:fld>
            <a:endParaRPr lang="en-IN"/>
          </a:p>
        </p:txBody>
      </p:sp>
      <p:sp>
        <p:nvSpPr>
          <p:cNvPr id="11" name="Date Placeholder 10"/>
          <p:cNvSpPr>
            <a:spLocks noGrp="1"/>
          </p:cNvSpPr>
          <p:nvPr>
            <p:ph type="dt" sz="half" idx="10"/>
          </p:nvPr>
        </p:nvSpPr>
        <p:spPr/>
        <p:txBody>
          <a:bodyPr/>
          <a:lstStyle/>
          <a:p>
            <a:fld id="{DA967A8E-05FE-4AA4-866F-9AADF698DDD0}" type="datetime3">
              <a:rPr lang="en-US" smtClean="0"/>
              <a:pPr/>
              <a:t>11 December 2023</a:t>
            </a:fld>
            <a:endParaRPr lang="en-IN"/>
          </a:p>
        </p:txBody>
      </p:sp>
      <p:sp>
        <p:nvSpPr>
          <p:cNvPr id="12" name="Footer Placeholder 11"/>
          <p:cNvSpPr>
            <a:spLocks noGrp="1"/>
          </p:cNvSpPr>
          <p:nvPr>
            <p:ph type="ftr" sz="quarter" idx="11"/>
          </p:nvPr>
        </p:nvSpPr>
        <p:spPr/>
        <p:txBody>
          <a:bodyPr/>
          <a:lstStyle/>
          <a:p>
            <a:r>
              <a:rPr lang="en-IN" smtClean="0"/>
              <a:t>Department of CIVIL Engineering</a:t>
            </a:r>
            <a:endParaRPr lang="en-IN"/>
          </a:p>
        </p:txBody>
      </p:sp>
      <p:sp>
        <p:nvSpPr>
          <p:cNvPr id="13" name="Rectangle 12"/>
          <p:cNvSpPr/>
          <p:nvPr/>
        </p:nvSpPr>
        <p:spPr>
          <a:xfrm>
            <a:off x="500034" y="1500174"/>
            <a:ext cx="8501122" cy="4801314"/>
          </a:xfrm>
          <a:prstGeom prst="rect">
            <a:avLst/>
          </a:prstGeom>
        </p:spPr>
        <p:txBody>
          <a:bodyPr wrap="square">
            <a:spAutoFit/>
          </a:bodyPr>
          <a:lstStyle/>
          <a:p>
            <a:r>
              <a:rPr lang="en-IN" dirty="0" smtClean="0">
                <a:latin typeface="Times New Roman" pitchFamily="18" charset="0"/>
                <a:cs typeface="Times New Roman" pitchFamily="18" charset="0"/>
              </a:rPr>
              <a:t>•	Howard S. </a:t>
            </a:r>
            <a:r>
              <a:rPr lang="en-IN" dirty="0" err="1" smtClean="0">
                <a:latin typeface="Times New Roman" pitchFamily="18" charset="0"/>
                <a:cs typeface="Times New Roman" pitchFamily="18" charset="0"/>
              </a:rPr>
              <a:t>Peavy</a:t>
            </a:r>
            <a:r>
              <a:rPr lang="en-IN" dirty="0" smtClean="0">
                <a:latin typeface="Times New Roman" pitchFamily="18" charset="0"/>
                <a:cs typeface="Times New Roman" pitchFamily="18" charset="0"/>
              </a:rPr>
              <a:t>, Donald R. Rowe, George T, “Environmental Engineering” - Tata McGraw Hill, New York, Indian Edition, 2013</a:t>
            </a:r>
          </a:p>
          <a:p>
            <a:r>
              <a:rPr lang="en-IN" dirty="0" smtClean="0">
                <a:latin typeface="Times New Roman" pitchFamily="18" charset="0"/>
                <a:cs typeface="Times New Roman" pitchFamily="18" charset="0"/>
              </a:rPr>
              <a:t>•	S. K. </a:t>
            </a:r>
            <a:r>
              <a:rPr lang="en-IN" dirty="0" err="1" smtClean="0">
                <a:latin typeface="Times New Roman" pitchFamily="18" charset="0"/>
                <a:cs typeface="Times New Roman" pitchFamily="18" charset="0"/>
              </a:rPr>
              <a:t>Garg</a:t>
            </a:r>
            <a:r>
              <a:rPr lang="en-IN" dirty="0" smtClean="0">
                <a:latin typeface="Times New Roman" pitchFamily="18" charset="0"/>
                <a:cs typeface="Times New Roman" pitchFamily="18" charset="0"/>
              </a:rPr>
              <a:t>, Environmental Engineering Volume-I, Water supply Engineering – M/s </a:t>
            </a:r>
            <a:r>
              <a:rPr lang="en-IN" dirty="0" err="1" smtClean="0">
                <a:latin typeface="Times New Roman" pitchFamily="18" charset="0"/>
                <a:cs typeface="Times New Roman" pitchFamily="18" charset="0"/>
              </a:rPr>
              <a:t>Khanna</a:t>
            </a:r>
            <a:endParaRPr lang="en-IN"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	Publishers, New Delhi2010</a:t>
            </a:r>
          </a:p>
          <a:p>
            <a:r>
              <a:rPr lang="en-IN" dirty="0" smtClean="0">
                <a:latin typeface="Times New Roman" pitchFamily="18" charset="0"/>
                <a:cs typeface="Times New Roman" pitchFamily="18" charset="0"/>
              </a:rPr>
              <a:t>•	B.C. </a:t>
            </a:r>
            <a:r>
              <a:rPr lang="en-IN" dirty="0" err="1" smtClean="0">
                <a:latin typeface="Times New Roman" pitchFamily="18" charset="0"/>
                <a:cs typeface="Times New Roman" pitchFamily="18" charset="0"/>
              </a:rPr>
              <a:t>Punmia</a:t>
            </a:r>
            <a:r>
              <a:rPr lang="en-IN" dirty="0" smtClean="0">
                <a:latin typeface="Times New Roman" pitchFamily="18" charset="0"/>
                <a:cs typeface="Times New Roman" pitchFamily="18" charset="0"/>
              </a:rPr>
              <a:t> and Ashok Jain, Environmental Engineering I-Water Supply Engineering,</a:t>
            </a:r>
          </a:p>
          <a:p>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Laxmi</a:t>
            </a:r>
            <a:r>
              <a:rPr lang="en-IN" dirty="0" smtClean="0">
                <a:latin typeface="Times New Roman" pitchFamily="18" charset="0"/>
                <a:cs typeface="Times New Roman" pitchFamily="18" charset="0"/>
              </a:rPr>
              <a:t> Publications (P) Ltd., New Delhi2010.</a:t>
            </a:r>
          </a:p>
          <a:p>
            <a:r>
              <a:rPr lang="en-IN" dirty="0" smtClean="0">
                <a:latin typeface="Times New Roman" pitchFamily="18" charset="0"/>
                <a:cs typeface="Times New Roman" pitchFamily="18" charset="0"/>
              </a:rPr>
              <a:t>•	B C </a:t>
            </a:r>
            <a:r>
              <a:rPr lang="en-IN" dirty="0" err="1" smtClean="0">
                <a:latin typeface="Times New Roman" pitchFamily="18" charset="0"/>
                <a:cs typeface="Times New Roman" pitchFamily="18" charset="0"/>
              </a:rPr>
              <a:t>Punmia</a:t>
            </a:r>
            <a:r>
              <a:rPr lang="en-IN" dirty="0" smtClean="0">
                <a:latin typeface="Times New Roman" pitchFamily="18" charset="0"/>
                <a:cs typeface="Times New Roman" pitchFamily="18" charset="0"/>
              </a:rPr>
              <a:t>, “Environmental Engineering volume-II”, </a:t>
            </a:r>
            <a:r>
              <a:rPr lang="en-IN" dirty="0" err="1" smtClean="0">
                <a:latin typeface="Times New Roman" pitchFamily="18" charset="0"/>
                <a:cs typeface="Times New Roman" pitchFamily="18" charset="0"/>
              </a:rPr>
              <a:t>Laxmi</a:t>
            </a:r>
            <a:r>
              <a:rPr lang="en-IN" dirty="0" smtClean="0">
                <a:latin typeface="Times New Roman" pitchFamily="18" charset="0"/>
                <a:cs typeface="Times New Roman" pitchFamily="18" charset="0"/>
              </a:rPr>
              <a:t> Publications 2nd, 2016</a:t>
            </a:r>
          </a:p>
          <a:p>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Karia</a:t>
            </a:r>
            <a:r>
              <a:rPr lang="en-IN" dirty="0" smtClean="0">
                <a:latin typeface="Times New Roman" pitchFamily="18" charset="0"/>
                <a:cs typeface="Times New Roman" pitchFamily="18" charset="0"/>
              </a:rPr>
              <a:t> G.L., and Christian R.A, “Wastewater Treatment Concepts and Design Approach”,</a:t>
            </a:r>
          </a:p>
          <a:p>
            <a:r>
              <a:rPr lang="en-IN" dirty="0" smtClean="0">
                <a:latin typeface="Times New Roman" pitchFamily="18" charset="0"/>
                <a:cs typeface="Times New Roman" pitchFamily="18" charset="0"/>
              </a:rPr>
              <a:t>•	Prentice Hall of India Pvt. Ltd., New Delhi. 3rd, Edition, 2017</a:t>
            </a:r>
          </a:p>
          <a:p>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S.K.Garg</a:t>
            </a:r>
            <a:r>
              <a:rPr lang="en-IN" dirty="0" smtClean="0">
                <a:latin typeface="Times New Roman" pitchFamily="18" charset="0"/>
                <a:cs typeface="Times New Roman" pitchFamily="18" charset="0"/>
              </a:rPr>
              <a:t>, “Environmental Engineering </a:t>
            </a:r>
            <a:r>
              <a:rPr lang="en-IN" dirty="0" err="1" smtClean="0">
                <a:latin typeface="Times New Roman" pitchFamily="18" charset="0"/>
                <a:cs typeface="Times New Roman" pitchFamily="18" charset="0"/>
              </a:rPr>
              <a:t>vol</a:t>
            </a:r>
            <a:r>
              <a:rPr lang="en-IN" dirty="0" smtClean="0">
                <a:latin typeface="Times New Roman" pitchFamily="18" charset="0"/>
                <a:cs typeface="Times New Roman" pitchFamily="18" charset="0"/>
              </a:rPr>
              <a:t>-II, Water supply Engineering”, </a:t>
            </a:r>
            <a:r>
              <a:rPr lang="en-IN" dirty="0" err="1" smtClean="0">
                <a:latin typeface="Times New Roman" pitchFamily="18" charset="0"/>
                <a:cs typeface="Times New Roman" pitchFamily="18" charset="0"/>
              </a:rPr>
              <a:t>Khanna</a:t>
            </a:r>
            <a:endParaRPr lang="en-IN"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	Publishers, – New Delhi, 28th edition and 2017</a:t>
            </a:r>
          </a:p>
          <a:p>
            <a:r>
              <a:rPr lang="en-IN" dirty="0" smtClean="0">
                <a:latin typeface="Times New Roman" pitchFamily="18" charset="0"/>
                <a:cs typeface="Times New Roman" pitchFamily="18" charset="0"/>
              </a:rPr>
              <a:t>•	CPHEEO Manual on water supply and treatment engineering, Ministry of Urban</a:t>
            </a:r>
            <a:endParaRPr lang="en-IN" dirty="0">
              <a:latin typeface="Times New Roman" pitchFamily="18" charset="0"/>
              <a:cs typeface="Times New Roman" pitchFamily="18" charset="0"/>
            </a:endParaRPr>
          </a:p>
        </p:txBody>
      </p:sp>
    </p:spTree>
    <p:extLst>
      <p:ext uri="{D1221F16-628C-4DBC-929C-0D42A60B7EC3}">
        <p14:creationId xmlns:p14="http://schemas.microsoft.com/office/powerpoint/2010/main" xmlns:vt="http://schemas.openxmlformats.org/officeDocument/2006/docPropsVTypes" xmlns:ns1="http://schemas.openxmlformats.org/officeDocument/2006/extended-properties" xmlns:cs="http://schemas.microsoft.com/office/drawing/2012/chartStyle" xmlns:c="http://schemas.openxmlformats.org/drawingml/2006/chart" xmlns="" val="1634483826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66BD04FC-858E-4D4E-9844-73BE8568DBCD}">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CC4ED42C-CF2C-42EB-A67F-7A600FEC0EEA}"/>
              </a:ext>
            </a:extLst>
          </p:cNvPr>
          <p:cNvSpPr txBox="1"/>
          <p:nvPr>
            <p:custDataLst>
              <p:tags r:id="rId1"/>
            </p:custDataLst>
          </p:nvPr>
        </p:nvSpPr>
        <p:spPr>
          <a:xfrm>
            <a:off x="3324911" y="1311834"/>
            <a:ext cx="5636285" cy="468663"/>
          </a:xfrm>
          <a:solidFill>
            <a:srgbClr val="FFCC52"/>
          </a:solidFill>
          <a:ln w="14288" cap="flat">
            <a:solidFill>
              <a:srgbClr val="FFFFFF"/>
            </a:solidFill>
            <a:prstDash val="dash"/>
            <a:round/>
          </a:ln>
        </p:spPr>
        <p:txBody>
          <a:bodyPr vert="horz" lIns="95250" tIns="47625" rIns="95250" bIns="47625" rtlCol="0" anchor="ctr">
            <a:spAutoFit/>
          </a:bodyPr>
          <a:lstStyle/>
          <a:p>
            <a:pPr algn="l">
              <a:defRPr lang="en-US" sz="1400" dirty="0"/>
            </a:pPr>
            <a:r>
              <a:rPr lang="en-US" b="1" dirty="0">
                <a:latin typeface="Times New Roman" pitchFamily="18" charset="0"/>
                <a:cs typeface="Times New Roman" pitchFamily="18" charset="0"/>
              </a:rPr>
              <a:t>The question paper will have ten questions.</a:t>
            </a:r>
          </a:p>
        </p:txBody>
      </p:sp>
      <p:sp>
        <p:nvSpPr>
          <p:cNvPr id="3" name="TextBox 2">
            <a:extLst>
              <a:ext uri="{9FC8FB5A-073B-4A0F-A99F-8242A30CF00C}">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5C1FEA2C-455A-4812-9A3F-96869F10D474}"/>
              </a:ext>
            </a:extLst>
          </p:cNvPr>
          <p:cNvSpPr txBox="1"/>
          <p:nvPr>
            <p:custDataLst>
              <p:tags r:id="rId2"/>
            </p:custDataLst>
          </p:nvPr>
        </p:nvSpPr>
        <p:spPr>
          <a:xfrm>
            <a:off x="3324911" y="2437310"/>
            <a:ext cx="5636285" cy="470045"/>
          </a:xfrm>
          <a:solidFill>
            <a:srgbClr val="FFCC52"/>
          </a:solidFill>
          <a:ln w="14288" cap="flat">
            <a:solidFill>
              <a:srgbClr val="FFFFFF"/>
            </a:solidFill>
            <a:prstDash val="dash"/>
            <a:round/>
          </a:ln>
        </p:spPr>
        <p:txBody>
          <a:bodyPr vert="horz" lIns="95250" tIns="47625" rIns="95250" bIns="47625" rtlCol="0" anchor="ctr">
            <a:spAutoFit/>
          </a:bodyPr>
          <a:lstStyle/>
          <a:p>
            <a:pPr algn="l">
              <a:defRPr lang="en-US" sz="1400" dirty="0"/>
            </a:pPr>
            <a:r>
              <a:rPr lang="en-US" b="1" dirty="0">
                <a:latin typeface="Times New Roman" pitchFamily="18" charset="0"/>
                <a:cs typeface="Times New Roman" pitchFamily="18" charset="0"/>
              </a:rPr>
              <a:t>Each full Question consisting of 20 marks.</a:t>
            </a:r>
          </a:p>
        </p:txBody>
      </p:sp>
      <p:sp>
        <p:nvSpPr>
          <p:cNvPr id="4" name="TextBox 3">
            <a:extLst>
              <a:ext uri="{AEC93B91-F47A-4DC6-9FAD-3C48AED4704D}">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81D01C34-3ACD-4449-8DFF-9733B4959E42}"/>
              </a:ext>
            </a:extLst>
          </p:cNvPr>
          <p:cNvSpPr txBox="1"/>
          <p:nvPr/>
        </p:nvSpPr>
        <p:spPr>
          <a:xfrm>
            <a:off x="1" y="1340459"/>
            <a:ext cx="2524125" cy="311624"/>
          </a:xfrm>
          <a:prstGeom prst="homePlate">
            <a:avLst/>
          </a:prstGeom>
          <a:solidFill>
            <a:schemeClr val="accent1"/>
          </a:solidFill>
        </p:spPr>
        <p:txBody>
          <a:bodyPr vert="horz" lIns="95250" tIns="47625" rIns="95250" bIns="47625" rtlCol="0" anchor="ctr">
            <a:spAutoFit/>
          </a:bodyPr>
          <a:lstStyle/>
          <a:p>
            <a:pPr algn="ctr">
              <a:defRPr lang="en-US" sz="1400" dirty="0"/>
            </a:pPr>
            <a:r>
              <a:rPr lang="en-US" dirty="0">
                <a:solidFill>
                  <a:schemeClr val="bg1"/>
                </a:solidFill>
                <a:latin typeface="Lato"/>
              </a:rPr>
              <a:t>Question Paper Pattern</a:t>
            </a:r>
          </a:p>
        </p:txBody>
      </p:sp>
      <p:sp>
        <p:nvSpPr>
          <p:cNvPr id="5" name="TextBox 4">
            <a:extLst>
              <a:ext uri="{B35B6D52-8926-43A7-8A6E-C6FC02F6B9CC}">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2E14FBF4-4D4E-40F7-8CD4-76EC991388AF}"/>
              </a:ext>
            </a:extLst>
          </p:cNvPr>
          <p:cNvSpPr txBox="1"/>
          <p:nvPr>
            <p:custDataLst>
              <p:tags r:id="rId3"/>
            </p:custDataLst>
          </p:nvPr>
        </p:nvSpPr>
        <p:spPr>
          <a:xfrm>
            <a:off x="3286116" y="3071810"/>
            <a:ext cx="5636285" cy="799441"/>
          </a:xfrm>
          <a:solidFill>
            <a:srgbClr val="FFCC52"/>
          </a:solidFill>
          <a:ln w="14288" cap="flat">
            <a:solidFill>
              <a:srgbClr val="FFFFFF"/>
            </a:solidFill>
            <a:prstDash val="dash"/>
            <a:round/>
          </a:ln>
        </p:spPr>
        <p:txBody>
          <a:bodyPr vert="horz" lIns="95250" tIns="47625" rIns="95250" bIns="47625" rtlCol="0" anchor="ctr">
            <a:spAutoFit/>
          </a:bodyPr>
          <a:lstStyle/>
          <a:p>
            <a:pPr algn="l">
              <a:defRPr lang="en-US" sz="1400" dirty="0"/>
            </a:pPr>
            <a:r>
              <a:rPr lang="en-US" b="1" dirty="0">
                <a:latin typeface="Times New Roman" pitchFamily="18" charset="0"/>
                <a:cs typeface="Times New Roman" pitchFamily="18" charset="0"/>
              </a:rPr>
              <a:t>There will be 2 full questions (with a maximum of </a:t>
            </a:r>
            <a:r>
              <a:rPr lang="en-US" b="1" dirty="0" smtClean="0">
                <a:latin typeface="Times New Roman" pitchFamily="18" charset="0"/>
                <a:cs typeface="Times New Roman" pitchFamily="18" charset="0"/>
              </a:rPr>
              <a:t> three sub </a:t>
            </a:r>
            <a:r>
              <a:rPr lang="en-US" b="1" dirty="0">
                <a:latin typeface="Times New Roman" pitchFamily="18" charset="0"/>
                <a:cs typeface="Times New Roman" pitchFamily="18" charset="0"/>
              </a:rPr>
              <a:t>questions) from each module.</a:t>
            </a:r>
          </a:p>
        </p:txBody>
      </p:sp>
      <p:sp>
        <p:nvSpPr>
          <p:cNvPr id="6" name="TextBox 5">
            <a:extLst>
              <a:ext uri="{B6E0D89E-5D6B-4C70-9977-F61D1653FA0A}">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8B61B580-32E8-4260-9FC5-8DE918C31FE9}"/>
              </a:ext>
            </a:extLst>
          </p:cNvPr>
          <p:cNvSpPr txBox="1"/>
          <p:nvPr>
            <p:custDataLst>
              <p:tags r:id="rId4"/>
            </p:custDataLst>
          </p:nvPr>
        </p:nvSpPr>
        <p:spPr>
          <a:xfrm>
            <a:off x="3286116" y="4143380"/>
            <a:ext cx="5636285" cy="804991"/>
          </a:xfrm>
          <a:solidFill>
            <a:srgbClr val="FFCC52"/>
          </a:solidFill>
          <a:ln w="14288" cap="flat">
            <a:solidFill>
              <a:srgbClr val="FFFFFF"/>
            </a:solidFill>
            <a:prstDash val="dash"/>
            <a:round/>
          </a:ln>
        </p:spPr>
        <p:txBody>
          <a:bodyPr vert="horz" lIns="95250" tIns="47625" rIns="95250" bIns="47625" rtlCol="0" anchor="ctr">
            <a:spAutoFit/>
          </a:bodyPr>
          <a:lstStyle/>
          <a:p>
            <a:pPr algn="l">
              <a:defRPr lang="en-US" sz="1400" dirty="0"/>
            </a:pPr>
            <a:r>
              <a:rPr lang="en-US" b="1" dirty="0">
                <a:latin typeface="Times New Roman" pitchFamily="18" charset="0"/>
                <a:cs typeface="Times New Roman" pitchFamily="18" charset="0"/>
              </a:rPr>
              <a:t>Each full question will have sub questions covering all the topics under a module.</a:t>
            </a:r>
          </a:p>
        </p:txBody>
      </p:sp>
      <p:sp>
        <p:nvSpPr>
          <p:cNvPr id="7" name="TextBox 6">
            <a:extLst>
              <a:ext uri="{EA19439A-0CF3-469E-9230-314DF643DEA0}">
                <a16:creationId xmlns:a16="http://schemas.microsoft.com/office/drawing/2010/main" xmlns:vt="http://schemas.openxmlformats.org/officeDocument/2006/docPropsVTypes" xmlns:ns1="http://schemas.openxmlformats.org/officeDocument/2006/extended-properties" xmlns:cs="http://schemas.microsoft.com/office/drawing/2012/chartStyle" xmlns:c="http://schemas.openxmlformats.org/drawingml/2006/chart" xmlns="" id="{EE9103C1-8964-4F65-8893-E70EBC28F69A}"/>
              </a:ext>
            </a:extLst>
          </p:cNvPr>
          <p:cNvSpPr txBox="1"/>
          <p:nvPr>
            <p:custDataLst>
              <p:tags r:id="rId5"/>
            </p:custDataLst>
          </p:nvPr>
        </p:nvSpPr>
        <p:spPr>
          <a:xfrm>
            <a:off x="3286116" y="5286388"/>
            <a:ext cx="5636285" cy="704600"/>
          </a:xfrm>
          <a:solidFill>
            <a:srgbClr val="FFCC52"/>
          </a:solidFill>
          <a:ln w="14288" cap="flat">
            <a:solidFill>
              <a:srgbClr val="FFFFFF"/>
            </a:solidFill>
            <a:prstDash val="dash"/>
            <a:round/>
          </a:ln>
        </p:spPr>
        <p:txBody>
          <a:bodyPr vert="horz" lIns="95250" tIns="47625" rIns="95250" bIns="47625" rtlCol="0" anchor="ctr">
            <a:spAutoFit/>
          </a:bodyPr>
          <a:lstStyle/>
          <a:p>
            <a:pPr>
              <a:defRPr lang="en-US" sz="1400" dirty="0"/>
            </a:pPr>
            <a:r>
              <a:rPr lang="en-US" sz="1400" b="1" dirty="0">
                <a:latin typeface="Times New Roman" pitchFamily="18" charset="0"/>
                <a:cs typeface="Times New Roman" pitchFamily="18" charset="0"/>
              </a:rPr>
              <a:t>The students will have to answer 5 full questions, selecting one full question from each module</a:t>
            </a:r>
            <a:r>
              <a:rPr lang="en-US" sz="1400" b="1" dirty="0" smtClean="0">
                <a:latin typeface="Times New Roman" pitchFamily="18" charset="0"/>
                <a:cs typeface="Times New Roman" pitchFamily="18" charset="0"/>
              </a:rPr>
              <a:t>.</a:t>
            </a:r>
            <a:r>
              <a:rPr lang="en-IN" sz="1400" dirty="0" smtClean="0"/>
              <a:t> </a:t>
            </a:r>
            <a:r>
              <a:rPr lang="en-IN" sz="1400" b="1" dirty="0" smtClean="0">
                <a:latin typeface="Times New Roman" pitchFamily="18" charset="0"/>
                <a:cs typeface="Times New Roman" pitchFamily="18" charset="0"/>
              </a:rPr>
              <a:t>Marks scored shall be proportionally reduced to 50 marks</a:t>
            </a:r>
            <a:endParaRPr lang="en-US" sz="1400" b="1" dirty="0">
              <a:latin typeface="Times New Roman" pitchFamily="18" charset="0"/>
              <a:cs typeface="Times New Roman" pitchFamily="18" charset="0"/>
            </a:endParaRPr>
          </a:p>
        </p:txBody>
      </p:sp>
      <p:sp>
        <p:nvSpPr>
          <p:cNvPr id="9" name="Slide Number Placeholder 8"/>
          <p:cNvSpPr>
            <a:spLocks noGrp="1"/>
          </p:cNvSpPr>
          <p:nvPr>
            <p:ph type="sldNum" sz="quarter" idx="12"/>
          </p:nvPr>
        </p:nvSpPr>
        <p:spPr/>
        <p:txBody>
          <a:bodyPr/>
          <a:lstStyle/>
          <a:p>
            <a:fld id="{208A4197-6501-4F07-95BE-3B6D4F9505A5}" type="slidenum">
              <a:rPr lang="en-IN" smtClean="0"/>
              <a:pPr/>
              <a:t>8</a:t>
            </a:fld>
            <a:endParaRPr lang="en-IN"/>
          </a:p>
        </p:txBody>
      </p:sp>
      <p:sp>
        <p:nvSpPr>
          <p:cNvPr id="11" name="Date Placeholder 10"/>
          <p:cNvSpPr>
            <a:spLocks noGrp="1"/>
          </p:cNvSpPr>
          <p:nvPr>
            <p:ph type="dt" sz="half" idx="10"/>
          </p:nvPr>
        </p:nvSpPr>
        <p:spPr/>
        <p:txBody>
          <a:bodyPr/>
          <a:lstStyle/>
          <a:p>
            <a:fld id="{694057E6-212A-4F7E-9B4D-A830FFA2175D}" type="datetime3">
              <a:rPr lang="en-US" smtClean="0"/>
              <a:pPr/>
              <a:t>11 December 2023</a:t>
            </a:fld>
            <a:endParaRPr lang="en-IN"/>
          </a:p>
        </p:txBody>
      </p:sp>
      <p:sp>
        <p:nvSpPr>
          <p:cNvPr id="12" name="Footer Placeholder 11"/>
          <p:cNvSpPr>
            <a:spLocks noGrp="1"/>
          </p:cNvSpPr>
          <p:nvPr>
            <p:ph type="ftr" sz="quarter" idx="11"/>
          </p:nvPr>
        </p:nvSpPr>
        <p:spPr/>
        <p:txBody>
          <a:bodyPr/>
          <a:lstStyle/>
          <a:p>
            <a:r>
              <a:rPr lang="en-IN" dirty="0" smtClean="0"/>
              <a:t>Department of CIVIL Engineering</a:t>
            </a:r>
            <a:endParaRPr lang="en-IN" dirty="0"/>
          </a:p>
        </p:txBody>
      </p:sp>
    </p:spTree>
    <p:extLst>
      <p:ext uri="{6BBC6EE8-9433-4972-A1F7-6C026429BE18}">
        <p14:creationId xmlns:p14="http://schemas.microsoft.com/office/powerpoint/2010/main" xmlns:vt="http://schemas.openxmlformats.org/officeDocument/2006/docPropsVTypes" xmlns:ns1="http://schemas.openxmlformats.org/officeDocument/2006/extended-properties" xmlns:cs="http://schemas.microsoft.com/office/drawing/2012/chartStyle" xmlns:c="http://schemas.openxmlformats.org/drawingml/2006/chart" xmlns="" val="1634483826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274320" indent="-274320">
              <a:spcBef>
                <a:spcPts val="600"/>
              </a:spcBef>
              <a:buClr>
                <a:schemeClr val="accent1"/>
              </a:buClr>
              <a:buSzPct val="76000"/>
              <a:buFont typeface="Wingdings 3" panose="05040102010807070707"/>
              <a:buChar char=""/>
            </a:pPr>
            <a:fld id="{6045CD10-8627-4E2D-9EC3-CCCA7294AB3A}" type="slidenum">
              <a:rPr lang="en-GB" smtClean="0"/>
              <a:pPr marL="274320" indent="-274320">
                <a:spcBef>
                  <a:spcPts val="600"/>
                </a:spcBef>
                <a:buClr>
                  <a:schemeClr val="accent1"/>
                </a:buClr>
                <a:buSzPct val="76000"/>
                <a:buFont typeface="Wingdings 3" panose="05040102010807070707"/>
                <a:buChar char=""/>
              </a:pPr>
              <a:t>9</a:t>
            </a:fld>
            <a:endParaRPr lang="en-GB" sz="2400" dirty="0">
              <a:solidFill>
                <a:schemeClr val="tx1"/>
              </a:solidFill>
              <a:latin typeface="Times New Roman" pitchFamily="18" charset="0"/>
              <a:cs typeface="Times New Roman" pitchFamily="18" charset="0"/>
            </a:endParaRPr>
          </a:p>
        </p:txBody>
      </p:sp>
      <p:sp>
        <p:nvSpPr>
          <p:cNvPr id="8" name="Rectangle 7"/>
          <p:cNvSpPr/>
          <p:nvPr/>
        </p:nvSpPr>
        <p:spPr>
          <a:xfrm>
            <a:off x="1357290" y="2714620"/>
            <a:ext cx="6334556"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Module 01</a:t>
            </a:r>
            <a:endPar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5400" b="1" cap="all" spc="0" dirty="0" smtClean="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rPr>
              <a:t>Introduction</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10.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11.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2.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3.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4.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5.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6.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7.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8.xml><?xml version="1.0" encoding="utf-8"?>
<p:tagLst xmlns:a="http://schemas.openxmlformats.org/drawingml/2006/main" xmlns:r="http://schemas.openxmlformats.org/officeDocument/2006/relationships" xmlns:p="http://schemas.openxmlformats.org/presentationml/2006/main">
  <p:tag name="PRESETSHAPE" val="DOTTED_SIGN:"/>
</p:tagLst>
</file>

<file path=ppt/tags/tag9.xml><?xml version="1.0" encoding="utf-8"?>
<p:tagLst xmlns:a="http://schemas.openxmlformats.org/drawingml/2006/main" xmlns:r="http://schemas.openxmlformats.org/officeDocument/2006/relationships" xmlns:p="http://schemas.openxmlformats.org/presentationml/2006/main">
  <p:tag name="PRESETSHAPE" val="DOTTED_SIGN:"/>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Origin</Template>
  <TotalTime>65214</TotalTime>
  <Words>4410</Words>
  <Application>Microsoft Office PowerPoint</Application>
  <PresentationFormat>On-screen Show (4:3)</PresentationFormat>
  <Paragraphs>521</Paragraphs>
  <Slides>66</Slides>
  <Notes>5</Notes>
  <HiddenSlides>0</HiddenSlides>
  <MMClips>0</MMClips>
  <ScaleCrop>false</ScaleCrop>
  <HeadingPairs>
    <vt:vector size="6" baseType="variant">
      <vt:variant>
        <vt:lpstr>Theme</vt:lpstr>
      </vt:variant>
      <vt:variant>
        <vt:i4>2</vt:i4>
      </vt:variant>
      <vt:variant>
        <vt:lpstr>Embedded OLE Servers</vt:lpstr>
      </vt:variant>
      <vt:variant>
        <vt:i4>0</vt:i4>
      </vt:variant>
      <vt:variant>
        <vt:lpstr>Slide Titles</vt:lpstr>
      </vt:variant>
      <vt:variant>
        <vt:i4>66</vt:i4>
      </vt:variant>
    </vt:vector>
  </HeadingPairs>
  <TitlesOfParts>
    <vt:vector size="68" baseType="lpstr">
      <vt:lpstr>Origin</vt:lpstr>
      <vt:lpstr>Custom Design</vt:lpstr>
      <vt:lpstr>Slide 1</vt:lpstr>
      <vt:lpstr>Slide 2</vt:lpstr>
      <vt:lpstr>Slide 3</vt:lpstr>
      <vt:lpstr>Slide 4</vt:lpstr>
      <vt:lpstr>Slide 5</vt:lpstr>
      <vt:lpstr>Slide 6</vt:lpstr>
      <vt:lpstr>Slide 7</vt:lpstr>
      <vt:lpstr>Slide 8</vt:lpstr>
      <vt:lpstr>Slide 9</vt:lpstr>
      <vt:lpstr>CONTENTS</vt:lpstr>
      <vt:lpstr>Slide 11</vt:lpstr>
      <vt:lpstr>Slide 12</vt:lpstr>
      <vt:lpstr>NEED FOR PROTECTED WATER SUPPLY</vt:lpstr>
      <vt:lpstr>Slide 14</vt:lpstr>
      <vt:lpstr>Slide 15</vt:lpstr>
      <vt:lpstr>DEMAND OF WATER / WATER DEMAND  </vt:lpstr>
      <vt:lpstr>TYPES OF WATER DEMAND </vt:lpstr>
      <vt:lpstr>Domestic Water Demand</vt:lpstr>
      <vt:lpstr>Industrial water demand</vt:lpstr>
      <vt:lpstr>Institution and Commercial Water Demand</vt:lpstr>
      <vt:lpstr>Demand for Public Use </vt:lpstr>
      <vt:lpstr>Fire demand</vt:lpstr>
      <vt:lpstr>Slide 23</vt:lpstr>
      <vt:lpstr>Slide 24</vt:lpstr>
      <vt:lpstr>Slide 25</vt:lpstr>
      <vt:lpstr>Slide 26</vt:lpstr>
      <vt:lpstr>Slide 27</vt:lpstr>
      <vt:lpstr>PER CAPITA DEMAND (q) </vt:lpstr>
      <vt:lpstr>FACTORS AFFECTING PER CAPITA DEMAND</vt:lpstr>
      <vt:lpstr>Size of the city</vt:lpstr>
      <vt:lpstr>Climatic Conditions </vt:lpstr>
      <vt:lpstr>Types of  luxury used  and Habits of people</vt:lpstr>
      <vt:lpstr>Industrial and Commercial Activities. </vt:lpstr>
      <vt:lpstr> Quality of Water Supplies </vt:lpstr>
      <vt:lpstr>Slide 35</vt:lpstr>
      <vt:lpstr>System of Supply</vt:lpstr>
      <vt:lpstr>Slide 37</vt:lpstr>
      <vt:lpstr>VARIATIONS IN DEMAND (q)</vt:lpstr>
      <vt:lpstr>Seasonal variations</vt:lpstr>
      <vt:lpstr>Daily variation</vt:lpstr>
      <vt:lpstr>Hourly variation</vt:lpstr>
      <vt:lpstr>Chart showing the hourly variations</vt:lpstr>
      <vt:lpstr>PEAK FACTOR</vt:lpstr>
      <vt:lpstr>DESIGN PERIOD</vt:lpstr>
      <vt:lpstr>Slide 45</vt:lpstr>
      <vt:lpstr>FACTORS GOVERNING DESIGN PERIOD</vt:lpstr>
      <vt:lpstr>Slide 47</vt:lpstr>
      <vt:lpstr>POPULATION FORCASTING</vt:lpstr>
      <vt:lpstr>Slide 49</vt:lpstr>
      <vt:lpstr>DIFFERENT METHODS OF POPULATION FORCASTING</vt:lpstr>
      <vt:lpstr>1.Arithmetical Increase Method</vt:lpstr>
      <vt:lpstr>2. Geometrical increase method</vt:lpstr>
      <vt:lpstr>3. Method of Varying Increment  or  Incremental Increase Method</vt:lpstr>
      <vt:lpstr>Slide 54</vt:lpstr>
      <vt:lpstr>4. Decrease Rate of Growth Method</vt:lpstr>
      <vt:lpstr>5. Simple Graphical method</vt:lpstr>
      <vt:lpstr>Slide 57</vt:lpstr>
      <vt:lpstr>6. Comparative Graphical Method </vt:lpstr>
      <vt:lpstr>Slide 59</vt:lpstr>
      <vt:lpstr>7. Zoning Method or Master Plan Method</vt:lpstr>
      <vt:lpstr>8. Ratio and Correlation method</vt:lpstr>
      <vt:lpstr>9. Growth Composition Analysis Method</vt:lpstr>
      <vt:lpstr>Slide 63</vt:lpstr>
      <vt:lpstr>10. The logistic curve method</vt:lpstr>
      <vt:lpstr>Slide 65</vt:lpstr>
      <vt:lpstr>Slide 66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MANOHAR P</dc:creator>
  <cp:lastModifiedBy>User</cp:lastModifiedBy>
  <cp:revision>140</cp:revision>
  <dcterms:created xsi:type="dcterms:W3CDTF">2019-02-27T03:39:00Z</dcterms:created>
  <dcterms:modified xsi:type="dcterms:W3CDTF">2023-12-11T05:19:54Z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1033-11.2.0.9150</vt:lpwstr>
  </property>
</Properties>
</file>