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Default Extension="gif" ContentType="image/gif"/>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38.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0"/>
  </p:notesMasterIdLst>
  <p:sldIdLst>
    <p:sldId id="256" r:id="rId2"/>
    <p:sldId id="258" r:id="rId3"/>
    <p:sldId id="259" r:id="rId4"/>
    <p:sldId id="271" r:id="rId5"/>
    <p:sldId id="260" r:id="rId6"/>
    <p:sldId id="261" r:id="rId7"/>
    <p:sldId id="272" r:id="rId8"/>
    <p:sldId id="262" r:id="rId9"/>
    <p:sldId id="263" r:id="rId10"/>
    <p:sldId id="361" r:id="rId11"/>
    <p:sldId id="362" r:id="rId12"/>
    <p:sldId id="278" r:id="rId13"/>
    <p:sldId id="355" r:id="rId14"/>
    <p:sldId id="264" r:id="rId15"/>
    <p:sldId id="279" r:id="rId16"/>
    <p:sldId id="265" r:id="rId17"/>
    <p:sldId id="356" r:id="rId18"/>
    <p:sldId id="273" r:id="rId19"/>
    <p:sldId id="266" r:id="rId20"/>
    <p:sldId id="357" r:id="rId21"/>
    <p:sldId id="285" r:id="rId22"/>
    <p:sldId id="267" r:id="rId23"/>
    <p:sldId id="280" r:id="rId24"/>
    <p:sldId id="281" r:id="rId25"/>
    <p:sldId id="268" r:id="rId26"/>
    <p:sldId id="282" r:id="rId27"/>
    <p:sldId id="283" r:id="rId28"/>
    <p:sldId id="269" r:id="rId29"/>
    <p:sldId id="358" r:id="rId30"/>
    <p:sldId id="284" r:id="rId31"/>
    <p:sldId id="270" r:id="rId32"/>
    <p:sldId id="363" r:id="rId33"/>
    <p:sldId id="364" r:id="rId34"/>
    <p:sldId id="525" r:id="rId35"/>
    <p:sldId id="365" r:id="rId36"/>
    <p:sldId id="383" r:id="rId37"/>
    <p:sldId id="524" r:id="rId38"/>
    <p:sldId id="385" r:id="rId39"/>
    <p:sldId id="387" r:id="rId40"/>
    <p:sldId id="526" r:id="rId41"/>
    <p:sldId id="389" r:id="rId42"/>
    <p:sldId id="527" r:id="rId43"/>
    <p:sldId id="393" r:id="rId44"/>
    <p:sldId id="394" r:id="rId45"/>
    <p:sldId id="528" r:id="rId46"/>
    <p:sldId id="529" r:id="rId47"/>
    <p:sldId id="530" r:id="rId48"/>
    <p:sldId id="398" r:id="rId49"/>
    <p:sldId id="403" r:id="rId50"/>
    <p:sldId id="404" r:id="rId51"/>
    <p:sldId id="405" r:id="rId52"/>
    <p:sldId id="406" r:id="rId53"/>
    <p:sldId id="407" r:id="rId54"/>
    <p:sldId id="408" r:id="rId55"/>
    <p:sldId id="409" r:id="rId56"/>
    <p:sldId id="410" r:id="rId57"/>
    <p:sldId id="531" r:id="rId58"/>
    <p:sldId id="411" r:id="rId59"/>
    <p:sldId id="412" r:id="rId60"/>
    <p:sldId id="413" r:id="rId61"/>
    <p:sldId id="414" r:id="rId62"/>
    <p:sldId id="415" r:id="rId63"/>
    <p:sldId id="416" r:id="rId64"/>
    <p:sldId id="417" r:id="rId65"/>
    <p:sldId id="439" r:id="rId66"/>
    <p:sldId id="440" r:id="rId67"/>
    <p:sldId id="441" r:id="rId68"/>
    <p:sldId id="442" r:id="rId69"/>
    <p:sldId id="443" r:id="rId70"/>
    <p:sldId id="444" r:id="rId71"/>
    <p:sldId id="445" r:id="rId72"/>
    <p:sldId id="446" r:id="rId73"/>
    <p:sldId id="447" r:id="rId74"/>
    <p:sldId id="448" r:id="rId75"/>
    <p:sldId id="449" r:id="rId76"/>
    <p:sldId id="450" r:id="rId77"/>
    <p:sldId id="451" r:id="rId78"/>
    <p:sldId id="452" r:id="rId79"/>
    <p:sldId id="453" r:id="rId80"/>
    <p:sldId id="454" r:id="rId81"/>
    <p:sldId id="532" r:id="rId82"/>
    <p:sldId id="533" r:id="rId83"/>
    <p:sldId id="473" r:id="rId84"/>
    <p:sldId id="474" r:id="rId85"/>
    <p:sldId id="475" r:id="rId86"/>
    <p:sldId id="476" r:id="rId87"/>
    <p:sldId id="477" r:id="rId88"/>
    <p:sldId id="478" r:id="rId89"/>
    <p:sldId id="481" r:id="rId90"/>
    <p:sldId id="482" r:id="rId91"/>
    <p:sldId id="483" r:id="rId92"/>
    <p:sldId id="484" r:id="rId93"/>
    <p:sldId id="485" r:id="rId94"/>
    <p:sldId id="486" r:id="rId95"/>
    <p:sldId id="487" r:id="rId96"/>
    <p:sldId id="488" r:id="rId97"/>
    <p:sldId id="489" r:id="rId98"/>
    <p:sldId id="490" r:id="rId99"/>
    <p:sldId id="491" r:id="rId100"/>
    <p:sldId id="492" r:id="rId101"/>
    <p:sldId id="493" r:id="rId102"/>
    <p:sldId id="494" r:id="rId103"/>
    <p:sldId id="495" r:id="rId104"/>
    <p:sldId id="496" r:id="rId105"/>
    <p:sldId id="497" r:id="rId106"/>
    <p:sldId id="498" r:id="rId107"/>
    <p:sldId id="536" r:id="rId108"/>
    <p:sldId id="537" r:id="rId109"/>
    <p:sldId id="499" r:id="rId110"/>
    <p:sldId id="538" r:id="rId111"/>
    <p:sldId id="500" r:id="rId112"/>
    <p:sldId id="501" r:id="rId113"/>
    <p:sldId id="502" r:id="rId114"/>
    <p:sldId id="503" r:id="rId115"/>
    <p:sldId id="504" r:id="rId116"/>
    <p:sldId id="505" r:id="rId117"/>
    <p:sldId id="506" r:id="rId118"/>
    <p:sldId id="507" r:id="rId119"/>
    <p:sldId id="508" r:id="rId120"/>
    <p:sldId id="509" r:id="rId121"/>
    <p:sldId id="510" r:id="rId122"/>
    <p:sldId id="511" r:id="rId123"/>
    <p:sldId id="512" r:id="rId124"/>
    <p:sldId id="513" r:id="rId125"/>
    <p:sldId id="514" r:id="rId126"/>
    <p:sldId id="515" r:id="rId127"/>
    <p:sldId id="516" r:id="rId128"/>
    <p:sldId id="517" r:id="rId129"/>
    <p:sldId id="518" r:id="rId130"/>
    <p:sldId id="519" r:id="rId131"/>
    <p:sldId id="539" r:id="rId132"/>
    <p:sldId id="520" r:id="rId133"/>
    <p:sldId id="540" r:id="rId134"/>
    <p:sldId id="521" r:id="rId135"/>
    <p:sldId id="522" r:id="rId136"/>
    <p:sldId id="523" r:id="rId137"/>
    <p:sldId id="366" r:id="rId138"/>
    <p:sldId id="367" r:id="rId139"/>
    <p:sldId id="368" r:id="rId140"/>
    <p:sldId id="369" r:id="rId141"/>
    <p:sldId id="370" r:id="rId142"/>
    <p:sldId id="371" r:id="rId143"/>
    <p:sldId id="372" r:id="rId144"/>
    <p:sldId id="373" r:id="rId145"/>
    <p:sldId id="374" r:id="rId146"/>
    <p:sldId id="375" r:id="rId147"/>
    <p:sldId id="376" r:id="rId148"/>
    <p:sldId id="377" r:id="rId1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68" autoAdjust="0"/>
    <p:restoredTop sz="94660"/>
  </p:normalViewPr>
  <p:slideViewPr>
    <p:cSldViewPr>
      <p:cViewPr>
        <p:scale>
          <a:sx n="57" d="100"/>
          <a:sy n="57" d="100"/>
        </p:scale>
        <p:origin x="-1746" y="-444"/>
      </p:cViewPr>
      <p:guideLst>
        <p:guide orient="horz" pos="2160"/>
        <p:guide pos="2880"/>
      </p:guideLst>
    </p:cSldViewPr>
  </p:slideViewPr>
  <p:notesTextViewPr>
    <p:cViewPr>
      <p:scale>
        <a:sx n="100" d="100"/>
        <a:sy n="100" d="100"/>
      </p:scale>
      <p:origin x="0" y="0"/>
    </p:cViewPr>
  </p:notesTextViewPr>
  <p:sorterViewPr>
    <p:cViewPr>
      <p:scale>
        <a:sx n="33" d="100"/>
        <a:sy n="33" d="100"/>
      </p:scale>
      <p:origin x="0" y="160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FEFF3C-BF65-478D-8749-0A6E78AC583B}" type="datetimeFigureOut">
              <a:rPr lang="en-US" smtClean="0"/>
              <a:pPr/>
              <a:t>1/22/2024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5E9D97-B394-431C-89AB-A9C4AD6ADC24}" type="slidenum">
              <a:rPr lang="en-GB" smtClean="0"/>
              <a:pPr/>
              <a:t>‹#›</a:t>
            </a:fld>
            <a:endParaRPr lang="en-GB"/>
          </a:p>
        </p:txBody>
      </p:sp>
    </p:spTree>
    <p:extLst>
      <p:ext uri="{BB962C8B-B14F-4D97-AF65-F5344CB8AC3E}">
        <p14:creationId xmlns:p14="http://schemas.microsoft.com/office/powerpoint/2010/main" xmlns="" val="1972811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39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40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43</a:t>
            </a:fld>
            <a:endParaRPr lang="en-US"/>
          </a:p>
        </p:txBody>
      </p:sp>
    </p:spTree>
    <p:extLst>
      <p:ext uri="{BB962C8B-B14F-4D97-AF65-F5344CB8AC3E}">
        <p14:creationId xmlns="" xmlns:p14="http://schemas.microsoft.com/office/powerpoint/2010/main" val="2400242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B45E9D97-B394-431C-89AB-A9C4AD6ADC24}" type="slidenum">
              <a:rPr lang="en-GB" smtClean="0"/>
              <a:pPr/>
              <a:t>44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B45E9D97-B394-431C-89AB-A9C4AD6ADC24}" type="slidenum">
              <a:rPr lang="en-GB" smtClean="0"/>
              <a:pPr/>
              <a:t>45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B45E9D97-B394-431C-89AB-A9C4AD6ADC24}" type="slidenum">
              <a:rPr lang="en-GB" smtClean="0"/>
              <a:pPr/>
              <a:t>46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B45E9D97-B394-431C-89AB-A9C4AD6ADC24}" type="slidenum">
              <a:rPr lang="en-GB" smtClean="0"/>
              <a:pPr/>
              <a:t>47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61</a:t>
            </a:fld>
            <a:endParaRPr lang="en-US"/>
          </a:p>
        </p:txBody>
      </p:sp>
    </p:spTree>
    <p:extLst>
      <p:ext uri="{BB962C8B-B14F-4D97-AF65-F5344CB8AC3E}">
        <p14:creationId xmlns="" xmlns:p14="http://schemas.microsoft.com/office/powerpoint/2010/main" val="3569006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66</a:t>
            </a:fld>
            <a:endParaRPr lang="en-US"/>
          </a:p>
        </p:txBody>
      </p:sp>
    </p:spTree>
    <p:extLst>
      <p:ext uri="{BB962C8B-B14F-4D97-AF65-F5344CB8AC3E}">
        <p14:creationId xmlns="" xmlns:p14="http://schemas.microsoft.com/office/powerpoint/2010/main" val="33412338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C626DDD6-3099-4759-9993-107BC4001F9F}" type="datetime1">
              <a:rPr lang="en-US" smtClean="0"/>
              <a:pPr/>
              <a:t>1/22/2024</a:t>
            </a:fld>
            <a:endParaRPr lang="en-GB"/>
          </a:p>
        </p:txBody>
      </p:sp>
      <p:sp>
        <p:nvSpPr>
          <p:cNvPr id="17" name="Footer Placeholder 16"/>
          <p:cNvSpPr>
            <a:spLocks noGrp="1"/>
          </p:cNvSpPr>
          <p:nvPr>
            <p:ph type="ftr" sz="quarter" idx="11"/>
          </p:nvPr>
        </p:nvSpPr>
        <p:spPr>
          <a:xfrm>
            <a:off x="2898648" y="6355080"/>
            <a:ext cx="3474720" cy="365760"/>
          </a:xfrm>
        </p:spPr>
        <p:txBody>
          <a:bodyPr/>
          <a:lstStyle/>
          <a:p>
            <a:endParaRPr lang="en-GB"/>
          </a:p>
        </p:txBody>
      </p:sp>
      <p:sp>
        <p:nvSpPr>
          <p:cNvPr id="29" name="Slide Number Placeholder 28"/>
          <p:cNvSpPr>
            <a:spLocks noGrp="1"/>
          </p:cNvSpPr>
          <p:nvPr>
            <p:ph type="sldNum" sz="quarter" idx="12"/>
          </p:nvPr>
        </p:nvSpPr>
        <p:spPr>
          <a:xfrm>
            <a:off x="1216152" y="6355080"/>
            <a:ext cx="1219200" cy="365760"/>
          </a:xfrm>
        </p:spPr>
        <p:txBody>
          <a:bodyPr/>
          <a:lstStyle/>
          <a:p>
            <a:fld id="{C509A5CE-B36C-4BCA-9E0D-340A508F8624}" type="slidenum">
              <a:rPr lang="en-GB" smtClean="0"/>
              <a:pPr/>
              <a:t>‹#›</a:t>
            </a:fld>
            <a:endParaRPr lang="en-GB"/>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756B84C-8AA0-4F7E-900D-F445D115BE7E}" type="datetime1">
              <a:rPr lang="en-US" smtClean="0"/>
              <a:pPr/>
              <a:t>1/22/2024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509A5CE-B36C-4BCA-9E0D-340A508F8624}" type="slidenum">
              <a:rPr lang="en-GB" smtClean="0"/>
              <a:pPr/>
              <a:t>‹#›</a:t>
            </a:fld>
            <a:endParaRPr lang="en-GB"/>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p>
            <a:pPr lvl="0"/>
            <a:r>
              <a:rPr lang="en-US" dirty="0" smtClean="0"/>
              <a:t>Click to edit Master text </a:t>
            </a:r>
            <a:r>
              <a:rPr lang="en-US" dirty="0" err="1" smtClean="0"/>
              <a:t>stylesSecond</a:t>
            </a:r>
            <a:r>
              <a:rPr lang="en-US" dirty="0" smtClean="0"/>
              <a:t> level</a:t>
            </a:r>
          </a:p>
          <a:p>
            <a:pPr lvl="2"/>
            <a:r>
              <a:rPr lang="en-US" dirty="0" smtClean="0"/>
              <a:t>Third level</a:t>
            </a:r>
          </a:p>
          <a:p>
            <a:pPr lvl="3"/>
            <a:r>
              <a:rPr lang="en-US" dirty="0" smtClean="0"/>
              <a:t>Fourth level</a:t>
            </a:r>
          </a:p>
          <a:p>
            <a:pPr lvl="4"/>
            <a:r>
              <a:rPr lang="en-US" dirty="0" smtClean="0"/>
              <a:t>Fifth level</a:t>
            </a:r>
            <a:endParaRPr lang="en-IN" dirty="0"/>
          </a:p>
        </p:txBody>
      </p:sp>
      <p:sp>
        <p:nvSpPr>
          <p:cNvPr id="4" name="Date Placeholder 3"/>
          <p:cNvSpPr>
            <a:spLocks noGrp="1"/>
          </p:cNvSpPr>
          <p:nvPr>
            <p:ph type="dt" sz="half" idx="10"/>
          </p:nvPr>
        </p:nvSpPr>
        <p:spPr/>
        <p:txBody>
          <a:bodyPr/>
          <a:lstStyle/>
          <a:p>
            <a:fld id="{21341C43-33E3-45A5-A43F-6C60DEF1C6AD}" type="datetime1">
              <a:rPr lang="en-US" smtClean="0"/>
              <a:pPr/>
              <a:t>1/22/2024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208A4197-6501-4F07-95BE-3B6D4F9505A5}" type="slidenum">
              <a:rPr lang="en-IN" smtClean="0"/>
              <a:pPr/>
              <a:t>‹#›</a:t>
            </a:fld>
            <a:endParaRPr lang="en-IN"/>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07AD7844-3185-4834-833A-172F439F0680}" type="datetime1">
              <a:rPr lang="en-US" smtClean="0"/>
              <a:pPr/>
              <a:t>1/22/2024</a:t>
            </a:fld>
            <a:endParaRPr lang="en-GB"/>
          </a:p>
        </p:txBody>
      </p:sp>
      <p:sp>
        <p:nvSpPr>
          <p:cNvPr id="5" name="Footer Placeholder 4"/>
          <p:cNvSpPr>
            <a:spLocks noGrp="1"/>
          </p:cNvSpPr>
          <p:nvPr>
            <p:ph type="ftr" sz="quarter" idx="11"/>
          </p:nvPr>
        </p:nvSpPr>
        <p:spPr>
          <a:xfrm>
            <a:off x="2898648" y="6355080"/>
            <a:ext cx="3474720" cy="365760"/>
          </a:xfrm>
        </p:spPr>
        <p:txBody>
          <a:bodyPr/>
          <a:lstStyle/>
          <a:p>
            <a:endParaRPr lang="en-GB"/>
          </a:p>
        </p:txBody>
      </p:sp>
      <p:sp>
        <p:nvSpPr>
          <p:cNvPr id="6" name="Slide Number Placeholder 5"/>
          <p:cNvSpPr>
            <a:spLocks noGrp="1"/>
          </p:cNvSpPr>
          <p:nvPr>
            <p:ph type="sldNum" sz="quarter" idx="12"/>
          </p:nvPr>
        </p:nvSpPr>
        <p:spPr>
          <a:xfrm>
            <a:off x="1069848" y="6355080"/>
            <a:ext cx="1520952" cy="365760"/>
          </a:xfrm>
        </p:spPr>
        <p:txBody>
          <a:bodyPr/>
          <a:lstStyle/>
          <a:p>
            <a:fld id="{C509A5CE-B36C-4BCA-9E0D-340A508F8624}" type="slidenum">
              <a:rPr lang="en-GB" smtClean="0"/>
              <a:pPr/>
              <a:t>‹#›</a:t>
            </a:fld>
            <a:endParaRPr lang="en-GB"/>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B8BD219-CA3A-4CB0-AA68-E736EE8FB69F}" type="datetime1">
              <a:rPr lang="en-US" smtClean="0"/>
              <a:pPr/>
              <a:t>1/22/2024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509A5CE-B36C-4BCA-9E0D-340A508F8624}" type="slidenum">
              <a:rPr lang="en-GB" smtClean="0"/>
              <a:pPr/>
              <a:t>‹#›</a:t>
            </a:fld>
            <a:endParaRPr lang="en-GB"/>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dirty="0" smtClean="0"/>
              <a:t>Click to edit Master title style</a:t>
            </a:r>
            <a:endParaRPr kumimoji="0" lang="en-US" dirty="0"/>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3A0DFD1-D4A9-476B-8ACD-98CD1D8D0634}" type="datetime1">
              <a:rPr lang="en-US" smtClean="0"/>
              <a:pPr/>
              <a:t>1/22/2024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509A5CE-B36C-4BCA-9E0D-340A508F8624}" type="slidenum">
              <a:rPr lang="en-GB" smtClean="0"/>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A86C7D9-F525-4C09-BE9C-811713E46108}" type="datetime1">
              <a:rPr lang="en-US" smtClean="0"/>
              <a:pPr/>
              <a:t>1/22/2024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509A5CE-B36C-4BCA-9E0D-340A508F8624}" type="slidenum">
              <a:rPr lang="en-GB" smtClean="0"/>
              <a:pPr/>
              <a:t>‹#›</a:t>
            </a:fld>
            <a:endParaRPr lang="en-GB"/>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62D03D-8B5B-48BE-BC22-CB1C07D9A132}" type="datetime1">
              <a:rPr lang="en-US" smtClean="0"/>
              <a:pPr/>
              <a:t>1/22/2024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509A5CE-B36C-4BCA-9E0D-340A508F8624}" type="slidenum">
              <a:rPr lang="en-GB" smtClean="0"/>
              <a:pPr/>
              <a:t>‹#›</a:t>
            </a:fld>
            <a:endParaRPr lang="en-GB"/>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extLst/>
          </a:lstStyle>
          <a:p>
            <a:r>
              <a:rPr lang="en-US" smtClean="0"/>
              <a:t>Click to edit Master title style</a:t>
            </a:r>
            <a:endParaRPr lang="en-US" dirty="0"/>
          </a:p>
        </p:txBody>
      </p:sp>
      <p:sp>
        <p:nvSpPr>
          <p:cNvPr id="3" name="Rectangle 2"/>
          <p:cNvSpPr>
            <a:spLocks noGrp="1"/>
          </p:cNvSpPr>
          <p:nvPr>
            <p:ph type="dt" sz="half" idx="10"/>
          </p:nvPr>
        </p:nvSpPr>
        <p:spPr/>
        <p:txBody>
          <a:bodyPr/>
          <a:lstStyle>
            <a:extLst/>
          </a:lstStyle>
          <a:p>
            <a:fld id="{E4606EA6-EFEA-4C30-9264-4F9291A5780D}" type="datetime1">
              <a:rPr lang="en-US" smtClean="0"/>
              <a:pPr/>
              <a:t>1/22/2024</a:t>
            </a:fld>
            <a:endParaRPr lang="en-US"/>
          </a:p>
        </p:txBody>
      </p:sp>
      <p:sp>
        <p:nvSpPr>
          <p:cNvPr id="4" name="Rectangle 3"/>
          <p:cNvSpPr>
            <a:spLocks noGrp="1"/>
          </p:cNvSpPr>
          <p:nvPr>
            <p:ph type="ftr" sz="quarter" idx="11"/>
          </p:nvPr>
        </p:nvSpPr>
        <p:spPr/>
        <p:txBody>
          <a:bodyPr/>
          <a:lstStyle>
            <a:extLst/>
          </a:lstStyle>
          <a:p>
            <a:endParaRPr lang="en-US"/>
          </a:p>
        </p:txBody>
      </p:sp>
      <p:sp>
        <p:nvSpPr>
          <p:cNvPr id="5" name="Rectangle 4"/>
          <p:cNvSpPr>
            <a:spLocks noGrp="1"/>
          </p:cNvSpPr>
          <p:nvPr>
            <p:ph type="sldNum" sz="quarter" idx="12"/>
          </p:nvPr>
        </p:nvSpPr>
        <p:spPr/>
        <p:txBody>
          <a:bodyPr/>
          <a:lstStyle>
            <a:extLst/>
          </a:lstStyle>
          <a:p>
            <a:pPr algn="ctr"/>
            <a:fld id="{8F82E0A0-C266-4798-8C8F-B9F91E9DA37E}" type="slidenum">
              <a:rPr lang="en-US" sz="1400" b="1" smtClean="0">
                <a:solidFill>
                  <a:srgbClr val="FFFFFF"/>
                </a:solidFill>
              </a:rPr>
              <a:pPr algn="ctr"/>
              <a:t>‹#›</a:t>
            </a:fld>
            <a:endParaRPr lang="en-US"/>
          </a:p>
        </p:txBody>
      </p:sp>
      <p:sp>
        <p:nvSpPr>
          <p:cNvPr id="7" name="Rectangle 6"/>
          <p:cNvSpPr>
            <a:spLocks noGrp="1"/>
          </p:cNvSpPr>
          <p:nvPr>
            <p:ph sz="quarter" idx="13"/>
          </p:nvPr>
        </p:nvSpPr>
        <p:spPr>
          <a:xfrm>
            <a:off x="609600" y="1803400"/>
            <a:ext cx="8153400" cy="4368800"/>
          </a:xfrm>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A54D6190-5EA0-44E4-B8D8-E3FD7FECC9D9}" type="datetime1">
              <a:rPr lang="en-US" smtClean="0"/>
              <a:pPr/>
              <a:t>1/22/2024</a:t>
            </a:fld>
            <a:endParaRPr lang="en-GB"/>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C509A5CE-B36C-4BCA-9E0D-340A508F8624}" type="slidenum">
              <a:rPr lang="en-GB" smtClean="0"/>
              <a:pPr/>
              <a:t>‹#›</a:t>
            </a:fld>
            <a:endParaRPr lang="en-GB"/>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1" name="Picture 2"/>
          <p:cNvPicPr>
            <a:picLocks noChangeAspect="1" noChangeArrowheads="1"/>
          </p:cNvPicPr>
          <p:nvPr userDrawn="1"/>
        </p:nvPicPr>
        <p:blipFill>
          <a:blip r:embed="rId11"/>
          <a:srcRect/>
          <a:stretch>
            <a:fillRect/>
          </a:stretch>
        </p:blipFill>
        <p:spPr bwMode="auto">
          <a:xfrm>
            <a:off x="0" y="0"/>
            <a:ext cx="9144000" cy="857256"/>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61" r:id="rId9"/>
  </p:sldLayoutIdLst>
  <p:transition spd="slow">
    <p:cover/>
  </p:transition>
  <p:hf hdr="0" ftr="0" dt="0"/>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panose="05040102010807070707"/>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panose="05040102010807070707"/>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panose="05040102010807070707"/>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panose="05000000000000000000"/>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panose="05000000000000000000"/>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7.jpe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8.xml"/><Relationship Id="rId5" Type="http://schemas.openxmlformats.org/officeDocument/2006/relationships/image" Target="../media/image66.jpeg"/><Relationship Id="rId4" Type="http://schemas.openxmlformats.org/officeDocument/2006/relationships/image" Target="../media/image65.png"/></Relationships>
</file>

<file path=ppt/slides/_rels/slide12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8.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3.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9.xml"/><Relationship Id="rId4" Type="http://schemas.openxmlformats.org/officeDocument/2006/relationships/image" Target="../media/image54.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09A5CE-B36C-4BCA-9E0D-340A508F8624}" type="slidenum">
              <a:rPr lang="en-GB" smtClean="0"/>
              <a:pPr/>
              <a:t>1</a:t>
            </a:fld>
            <a:endParaRPr lang="en-GB"/>
          </a:p>
        </p:txBody>
      </p:sp>
      <p:sp>
        <p:nvSpPr>
          <p:cNvPr id="5" name="Rectangle 4"/>
          <p:cNvSpPr/>
          <p:nvPr/>
        </p:nvSpPr>
        <p:spPr>
          <a:xfrm>
            <a:off x="857224" y="2571744"/>
            <a:ext cx="7429552" cy="1200329"/>
          </a:xfrm>
          <a:prstGeom prst="rect">
            <a:avLst/>
          </a:prstGeom>
        </p:spPr>
        <p:txBody>
          <a:bodyPr wrap="square">
            <a:spAutoFit/>
          </a:bodyPr>
          <a:lstStyle/>
          <a:p>
            <a:pPr algn="ctr"/>
            <a:r>
              <a:rPr lang="en-GB" sz="3600" b="1" dirty="0" smtClean="0">
                <a:solidFill>
                  <a:srgbClr val="FF0000"/>
                </a:solidFill>
                <a:latin typeface="Times New Roman" pitchFamily="18" charset="0"/>
                <a:cs typeface="Times New Roman" pitchFamily="18" charset="0"/>
              </a:rPr>
              <a:t>WATER SUPPLY AND WASTEWATER ENGINEERING</a:t>
            </a:r>
            <a:endParaRPr lang="en-GB" sz="3600" b="1" dirty="0">
              <a:solidFill>
                <a:srgbClr val="FF0000"/>
              </a:solidFill>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09A5CE-B36C-4BCA-9E0D-340A508F8624}" type="slidenum">
              <a:rPr lang="en-GB" smtClean="0"/>
              <a:pPr/>
              <a:t>10</a:t>
            </a:fld>
            <a:endParaRPr lang="en-GB" dirty="0"/>
          </a:p>
        </p:txBody>
      </p:sp>
      <p:sp>
        <p:nvSpPr>
          <p:cNvPr id="8196" name="AutoShape 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198" name="AutoShape 6"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0" name="AutoShape 8"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2" name="AutoShape 10"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4" name="AutoShape 12"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6" name="AutoShape 1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13" name="Rectangle 12"/>
          <p:cNvSpPr/>
          <p:nvPr/>
        </p:nvSpPr>
        <p:spPr>
          <a:xfrm>
            <a:off x="428596" y="1000108"/>
            <a:ext cx="8215370" cy="5392310"/>
          </a:xfrm>
          <a:prstGeom prst="rect">
            <a:avLst/>
          </a:prstGeom>
        </p:spPr>
        <p:txBody>
          <a:bodyPr wrap="square">
            <a:spAutoFit/>
          </a:bodyPr>
          <a:lstStyle/>
          <a:p>
            <a:endParaRPr lang="en-IN" dirty="0" smtClean="0"/>
          </a:p>
          <a:p>
            <a:pPr algn="just">
              <a:lnSpc>
                <a:spcPct val="150000"/>
              </a:lnSpc>
            </a:pPr>
            <a:r>
              <a:rPr lang="en-IN" sz="2000" b="1" dirty="0" smtClean="0">
                <a:solidFill>
                  <a:srgbClr val="FF0000"/>
                </a:solidFill>
                <a:latin typeface="Times New Roman" pitchFamily="18" charset="0"/>
                <a:cs typeface="Times New Roman" pitchFamily="18" charset="0"/>
              </a:rPr>
              <a:t>1. SCREENING</a:t>
            </a:r>
            <a:r>
              <a:rPr lang="en-IN" sz="2000" dirty="0" smtClean="0">
                <a:latin typeface="Times New Roman" pitchFamily="18" charset="0"/>
                <a:cs typeface="Times New Roman" pitchFamily="18" charset="0"/>
              </a:rPr>
              <a:t>: It is used to remove floating matter. This is accomplished just at the intake. </a:t>
            </a:r>
          </a:p>
          <a:p>
            <a:pPr algn="just">
              <a:lnSpc>
                <a:spcPct val="150000"/>
              </a:lnSpc>
            </a:pPr>
            <a:r>
              <a:rPr lang="en-IN" sz="2000" b="1" dirty="0" smtClean="0">
                <a:solidFill>
                  <a:srgbClr val="FF0000"/>
                </a:solidFill>
                <a:latin typeface="Times New Roman" pitchFamily="18" charset="0"/>
                <a:cs typeface="Times New Roman" pitchFamily="18" charset="0"/>
              </a:rPr>
              <a:t>2. AERATION: </a:t>
            </a:r>
            <a:r>
              <a:rPr lang="en-IN" sz="2000" dirty="0" smtClean="0">
                <a:latin typeface="Times New Roman" pitchFamily="18" charset="0"/>
                <a:cs typeface="Times New Roman" pitchFamily="18" charset="0"/>
              </a:rPr>
              <a:t>This process is employed where element causing tastes and odour have to be removed. </a:t>
            </a:r>
          </a:p>
          <a:p>
            <a:pPr algn="just">
              <a:lnSpc>
                <a:spcPct val="150000"/>
              </a:lnSpc>
            </a:pPr>
            <a:r>
              <a:rPr lang="en-IN" sz="2000" b="1" dirty="0" smtClean="0">
                <a:solidFill>
                  <a:srgbClr val="FF0000"/>
                </a:solidFill>
                <a:latin typeface="Times New Roman" pitchFamily="18" charset="0"/>
                <a:cs typeface="Times New Roman" pitchFamily="18" charset="0"/>
              </a:rPr>
              <a:t>3. PLAIN SEDIMENTATION: </a:t>
            </a:r>
            <a:r>
              <a:rPr lang="en-IN" sz="2000" dirty="0" smtClean="0">
                <a:latin typeface="Times New Roman" pitchFamily="18" charset="0"/>
                <a:cs typeface="Times New Roman" pitchFamily="18" charset="0"/>
              </a:rPr>
              <a:t>In this process suspended impurities like silt, clay and sand etc are removed. </a:t>
            </a:r>
          </a:p>
          <a:p>
            <a:pPr algn="just">
              <a:lnSpc>
                <a:spcPct val="150000"/>
              </a:lnSpc>
            </a:pPr>
            <a:r>
              <a:rPr lang="en-IN" sz="2000" b="1" dirty="0" smtClean="0">
                <a:solidFill>
                  <a:srgbClr val="FF0000"/>
                </a:solidFill>
                <a:latin typeface="Times New Roman" pitchFamily="18" charset="0"/>
                <a:cs typeface="Times New Roman" pitchFamily="18" charset="0"/>
              </a:rPr>
              <a:t>4. SEDIMENTATION WITH COAGULATION: </a:t>
            </a:r>
            <a:r>
              <a:rPr lang="en-IN" sz="2000" dirty="0" smtClean="0">
                <a:latin typeface="Times New Roman" pitchFamily="18" charset="0"/>
                <a:cs typeface="Times New Roman" pitchFamily="18" charset="0"/>
              </a:rPr>
              <a:t>Fine suspended ad colloidal impurities and some bacteria are removed. </a:t>
            </a:r>
          </a:p>
          <a:p>
            <a:pPr algn="just">
              <a:lnSpc>
                <a:spcPct val="150000"/>
              </a:lnSpc>
            </a:pPr>
            <a:r>
              <a:rPr lang="en-IN" sz="2000" b="1" dirty="0" smtClean="0">
                <a:solidFill>
                  <a:srgbClr val="FF0000"/>
                </a:solidFill>
                <a:latin typeface="Times New Roman" pitchFamily="18" charset="0"/>
                <a:cs typeface="Times New Roman" pitchFamily="18" charset="0"/>
              </a:rPr>
              <a:t>5. FILTRATION: </a:t>
            </a:r>
            <a:r>
              <a:rPr lang="en-IN" sz="2000" dirty="0" smtClean="0">
                <a:latin typeface="Times New Roman" pitchFamily="18" charset="0"/>
                <a:cs typeface="Times New Roman" pitchFamily="18" charset="0"/>
              </a:rPr>
              <a:t>This process is employed to remove very fine particles and colloidal matter which might have escaped from sedimentation process micro-organisms are largely removed hence. </a:t>
            </a:r>
          </a:p>
        </p:txBody>
      </p:sp>
    </p:spTree>
  </p:cSld>
  <p:clrMapOvr>
    <a:masterClrMapping/>
  </p:clrMapOvr>
  <p:transition spd="slow">
    <p:cove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357158" y="1071546"/>
            <a:ext cx="8286808" cy="5572140"/>
          </a:xfrm>
        </p:spPr>
        <p:txBody>
          <a:bodyPr>
            <a:noAutofit/>
          </a:bodyPr>
          <a:lstStyle/>
          <a:p>
            <a:pPr>
              <a:buNone/>
            </a:pPr>
            <a:r>
              <a:rPr lang="en-US" sz="2400" dirty="0" smtClean="0">
                <a:solidFill>
                  <a:srgbClr val="FF0000"/>
                </a:solidFill>
                <a:latin typeface="Times New Roman" pitchFamily="18" charset="0"/>
                <a:cs typeface="Times New Roman" pitchFamily="18" charset="0"/>
              </a:rPr>
              <a:t>CONSTRUCTION</a:t>
            </a:r>
            <a:endParaRPr lang="en-IN" sz="2400" dirty="0" smtClean="0">
              <a:solidFill>
                <a:srgbClr val="FF0000"/>
              </a:solidFill>
              <a:latin typeface="Times New Roman" pitchFamily="18" charset="0"/>
              <a:cs typeface="Times New Roman" pitchFamily="18" charset="0"/>
            </a:endParaRPr>
          </a:p>
          <a:p>
            <a:r>
              <a:rPr lang="en-IN" sz="2400" dirty="0" smtClean="0">
                <a:latin typeface="Times New Roman" pitchFamily="18" charset="0"/>
                <a:cs typeface="Times New Roman" pitchFamily="18" charset="0"/>
              </a:rPr>
              <a:t>Slow sand filter is made up of a top layer of fine sand of effective size 0.2 to 0.3mm .The thickness of the layer may be 75 to 90 cm.</a:t>
            </a:r>
          </a:p>
          <a:p>
            <a:r>
              <a:rPr lang="en-IN" sz="2400" dirty="0" smtClean="0">
                <a:latin typeface="Times New Roman" pitchFamily="18" charset="0"/>
                <a:cs typeface="Times New Roman" pitchFamily="18" charset="0"/>
              </a:rPr>
              <a:t>Below the fine sand layer, a layer of coarse sand of such size whose voids do not permit the fine sand to pass through it. The thickness of this layer may be 30cm. </a:t>
            </a:r>
          </a:p>
          <a:p>
            <a:r>
              <a:rPr lang="en-IN" sz="2400" dirty="0" smtClean="0">
                <a:latin typeface="Times New Roman" pitchFamily="18" charset="0"/>
                <a:cs typeface="Times New Roman" pitchFamily="18" charset="0"/>
              </a:rPr>
              <a:t>The lowermost layer is a graded gravel of size 2 to 45mm and thickness is about 20 to 30cm. The gravel is laid in layers</a:t>
            </a:r>
          </a:p>
          <a:p>
            <a:r>
              <a:rPr lang="en-IN" sz="2400" dirty="0" smtClean="0">
                <a:latin typeface="Times New Roman" pitchFamily="18" charset="0"/>
                <a:cs typeface="Times New Roman" pitchFamily="18" charset="0"/>
              </a:rPr>
              <a:t>such that the smallest sizes are at the top. The gravel layer is the retains for the coarse sand layer and is laid over the network of open jointed clay pipe or concrete pipes called under drainage.</a:t>
            </a:r>
          </a:p>
          <a:p>
            <a:r>
              <a:rPr lang="en-IN" sz="2400" dirty="0" smtClean="0">
                <a:latin typeface="Times New Roman" pitchFamily="18" charset="0"/>
                <a:cs typeface="Times New Roman" pitchFamily="18" charset="0"/>
              </a:rPr>
              <a:t>Water collected by the under drainage is passed into the outlet chamber.</a:t>
            </a:r>
            <a:endParaRPr lang="en-IN" sz="24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FILTRATION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571472" y="1428736"/>
            <a:ext cx="8153400" cy="4368800"/>
          </a:xfrm>
        </p:spPr>
        <p:txBody>
          <a:bodyPr/>
          <a:lstStyle/>
          <a:p>
            <a:pPr>
              <a:lnSpc>
                <a:spcPct val="150000"/>
              </a:lnSpc>
              <a:buNone/>
            </a:pPr>
            <a:r>
              <a:rPr lang="en-IN" dirty="0" smtClean="0">
                <a:solidFill>
                  <a:srgbClr val="FF0000"/>
                </a:solidFill>
              </a:rPr>
              <a:t>2</a:t>
            </a:r>
            <a:r>
              <a:rPr lang="en-IN" dirty="0" smtClean="0">
                <a:solidFill>
                  <a:srgbClr val="FF0000"/>
                </a:solidFill>
                <a:latin typeface="Times New Roman" pitchFamily="18" charset="0"/>
                <a:cs typeface="Times New Roman" pitchFamily="18" charset="0"/>
              </a:rPr>
              <a:t>. FILTER MEDIA: </a:t>
            </a:r>
            <a:r>
              <a:rPr lang="en-IN" dirty="0" smtClean="0">
                <a:latin typeface="Times New Roman" pitchFamily="18" charset="0"/>
                <a:cs typeface="Times New Roman" pitchFamily="18" charset="0"/>
              </a:rPr>
              <a:t>Sand </a:t>
            </a:r>
          </a:p>
          <a:p>
            <a:pPr>
              <a:lnSpc>
                <a:spcPct val="150000"/>
              </a:lnSpc>
            </a:pPr>
            <a:r>
              <a:rPr lang="en-IN" dirty="0" smtClean="0">
                <a:latin typeface="Times New Roman" pitchFamily="18" charset="0"/>
                <a:cs typeface="Times New Roman" pitchFamily="18" charset="0"/>
              </a:rPr>
              <a:t>Thickness  of sand layer - </a:t>
            </a:r>
            <a:r>
              <a:rPr lang="en-IN" b="1" dirty="0" smtClean="0">
                <a:latin typeface="Times New Roman" pitchFamily="18" charset="0"/>
                <a:cs typeface="Times New Roman" pitchFamily="18" charset="0"/>
              </a:rPr>
              <a:t>90 to 110 cm</a:t>
            </a:r>
          </a:p>
          <a:p>
            <a:pPr>
              <a:lnSpc>
                <a:spcPct val="150000"/>
              </a:lnSpc>
            </a:pPr>
            <a:r>
              <a:rPr lang="en-IN" dirty="0" smtClean="0">
                <a:latin typeface="Times New Roman" pitchFamily="18" charset="0"/>
                <a:cs typeface="Times New Roman" pitchFamily="18" charset="0"/>
              </a:rPr>
              <a:t>Effective size – </a:t>
            </a:r>
            <a:r>
              <a:rPr lang="en-IN" b="1" dirty="0" smtClean="0">
                <a:latin typeface="Times New Roman" pitchFamily="18" charset="0"/>
                <a:cs typeface="Times New Roman" pitchFamily="18" charset="0"/>
              </a:rPr>
              <a:t>0.2 to 0.35 </a:t>
            </a:r>
            <a:r>
              <a:rPr lang="en-IN" b="1" i="1" dirty="0" smtClean="0">
                <a:latin typeface="Times New Roman" pitchFamily="18" charset="0"/>
                <a:cs typeface="Times New Roman" pitchFamily="18" charset="0"/>
              </a:rPr>
              <a:t>(Common </a:t>
            </a:r>
            <a:r>
              <a:rPr lang="en-IN" i="1" dirty="0" smtClean="0">
                <a:latin typeface="Times New Roman" pitchFamily="18" charset="0"/>
                <a:cs typeface="Times New Roman" pitchFamily="18" charset="0"/>
              </a:rPr>
              <a:t>value -0.3)</a:t>
            </a:r>
          </a:p>
          <a:p>
            <a:pPr>
              <a:lnSpc>
                <a:spcPct val="150000"/>
              </a:lnSpc>
            </a:pPr>
            <a:r>
              <a:rPr lang="en-IN" dirty="0" smtClean="0">
                <a:latin typeface="Times New Roman" pitchFamily="18" charset="0"/>
                <a:cs typeface="Times New Roman" pitchFamily="18" charset="0"/>
              </a:rPr>
              <a:t>Coefficient of uniformity – </a:t>
            </a:r>
            <a:r>
              <a:rPr lang="en-IN" b="1" dirty="0" smtClean="0">
                <a:latin typeface="Times New Roman" pitchFamily="18" charset="0"/>
                <a:cs typeface="Times New Roman" pitchFamily="18" charset="0"/>
              </a:rPr>
              <a:t>2 to 3 </a:t>
            </a:r>
            <a:r>
              <a:rPr lang="en-IN" i="1" dirty="0" smtClean="0">
                <a:latin typeface="Times New Roman" pitchFamily="18" charset="0"/>
                <a:cs typeface="Times New Roman" pitchFamily="18" charset="0"/>
              </a:rPr>
              <a:t>(Common value - 2.5)</a:t>
            </a:r>
          </a:p>
          <a:p>
            <a:pPr>
              <a:lnSpc>
                <a:spcPct val="150000"/>
              </a:lnSpc>
            </a:pPr>
            <a:r>
              <a:rPr lang="en-IN" dirty="0" smtClean="0">
                <a:latin typeface="Times New Roman" pitchFamily="18" charset="0"/>
                <a:cs typeface="Times New Roman" pitchFamily="18" charset="0"/>
              </a:rPr>
              <a:t>Top 15 cm layer is finer sand.</a:t>
            </a:r>
            <a:endParaRPr lang="en-IN" i="1" dirty="0" smtClean="0">
              <a:latin typeface="Times New Roman" pitchFamily="18" charset="0"/>
              <a:cs typeface="Times New Roman" pitchFamily="18" charset="0"/>
            </a:endParaRPr>
          </a:p>
          <a:p>
            <a:endParaRPr lang="en-IN" dirty="0"/>
          </a:p>
        </p:txBody>
      </p:sp>
    </p:spTree>
  </p:cSld>
  <p:clrMapOvr>
    <a:masterClrMapping/>
  </p:clrMapOvr>
  <p:transition spd="slow">
    <p:wip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642910" y="1214422"/>
            <a:ext cx="8153400" cy="4368800"/>
          </a:xfrm>
        </p:spPr>
        <p:txBody>
          <a:bodyPr>
            <a:normAutofit/>
          </a:bodyPr>
          <a:lstStyle/>
          <a:p>
            <a:pPr>
              <a:buNone/>
            </a:pPr>
            <a:r>
              <a:rPr lang="en-IN" dirty="0" smtClean="0">
                <a:solidFill>
                  <a:srgbClr val="FF0000"/>
                </a:solidFill>
                <a:latin typeface="Times New Roman" pitchFamily="18" charset="0"/>
                <a:cs typeface="Times New Roman" pitchFamily="18" charset="0"/>
              </a:rPr>
              <a:t>3. BASE MATERIAL:</a:t>
            </a:r>
            <a:r>
              <a:rPr lang="en-IN" dirty="0" smtClean="0">
                <a:latin typeface="Times New Roman" pitchFamily="18" charset="0"/>
                <a:cs typeface="Times New Roman" pitchFamily="18" charset="0"/>
              </a:rPr>
              <a:t> Gravel </a:t>
            </a:r>
          </a:p>
          <a:p>
            <a:r>
              <a:rPr lang="en-IN" dirty="0" smtClean="0">
                <a:latin typeface="Times New Roman" pitchFamily="18" charset="0"/>
                <a:cs typeface="Times New Roman" pitchFamily="18" charset="0"/>
              </a:rPr>
              <a:t>Thickness  of gravel bed - </a:t>
            </a:r>
            <a:r>
              <a:rPr lang="en-IN" b="1" dirty="0" smtClean="0">
                <a:latin typeface="Times New Roman" pitchFamily="18" charset="0"/>
                <a:cs typeface="Times New Roman" pitchFamily="18" charset="0"/>
              </a:rPr>
              <a:t>30 to 75 cm  </a:t>
            </a:r>
          </a:p>
        </p:txBody>
      </p:sp>
      <p:graphicFrame>
        <p:nvGraphicFramePr>
          <p:cNvPr id="5" name="Table 4"/>
          <p:cNvGraphicFramePr>
            <a:graphicFrameLocks noGrp="1"/>
          </p:cNvGraphicFramePr>
          <p:nvPr/>
        </p:nvGraphicFramePr>
        <p:xfrm>
          <a:off x="1643042" y="2285992"/>
          <a:ext cx="6858048" cy="3565516"/>
        </p:xfrm>
        <a:graphic>
          <a:graphicData uri="http://schemas.openxmlformats.org/drawingml/2006/table">
            <a:tbl>
              <a:tblPr firstRow="1" bandRow="1">
                <a:tableStyleId>{6E25E649-3F16-4E02-A733-19D2CDBF48F0}</a:tableStyleId>
              </a:tblPr>
              <a:tblGrid>
                <a:gridCol w="2286016"/>
                <a:gridCol w="2286016"/>
                <a:gridCol w="2286016"/>
              </a:tblGrid>
              <a:tr h="528769">
                <a:tc>
                  <a:txBody>
                    <a:bodyPr/>
                    <a:lstStyle/>
                    <a:p>
                      <a:pPr algn="ctr"/>
                      <a:r>
                        <a:rPr lang="en-IN" sz="2000" dirty="0" smtClean="0">
                          <a:latin typeface="Times New Roman" pitchFamily="18" charset="0"/>
                          <a:cs typeface="Times New Roman" pitchFamily="18" charset="0"/>
                        </a:rPr>
                        <a:t>Layer</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Depth</a:t>
                      </a:r>
                      <a:endParaRPr lang="en-IN" sz="2000" dirty="0">
                        <a:latin typeface="Times New Roman" pitchFamily="18" charset="0"/>
                        <a:cs typeface="Times New Roman" pitchFamily="18" charset="0"/>
                      </a:endParaRPr>
                    </a:p>
                  </a:txBody>
                  <a:tcPr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000" dirty="0" smtClean="0">
                          <a:latin typeface="Times New Roman" pitchFamily="18" charset="0"/>
                          <a:cs typeface="Times New Roman" pitchFamily="18" charset="0"/>
                        </a:rPr>
                        <a:t>Size in mm</a:t>
                      </a:r>
                      <a:endParaRPr lang="en-IN" sz="2000" b="1" dirty="0" smtClean="0">
                        <a:latin typeface="Times New Roman" pitchFamily="18" charset="0"/>
                        <a:cs typeface="Times New Roman" pitchFamily="18" charset="0"/>
                      </a:endParaRPr>
                    </a:p>
                  </a:txBody>
                  <a:tcPr marT="60960" marB="60960"/>
                </a:tc>
              </a:tr>
              <a:tr h="484470">
                <a:tc>
                  <a:txBody>
                    <a:bodyPr/>
                    <a:lstStyle/>
                    <a:p>
                      <a:pPr algn="ctr"/>
                      <a:r>
                        <a:rPr lang="en-IN" sz="2000" dirty="0" smtClean="0">
                          <a:latin typeface="Times New Roman" pitchFamily="18" charset="0"/>
                          <a:cs typeface="Times New Roman" pitchFamily="18" charset="0"/>
                        </a:rPr>
                        <a:t>Topmost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15 cm </a:t>
                      </a:r>
                      <a:endParaRPr lang="en-IN" sz="2000" dirty="0">
                        <a:latin typeface="Times New Roman" pitchFamily="18" charset="0"/>
                        <a:cs typeface="Times New Roman" pitchFamily="18" charset="0"/>
                      </a:endParaRPr>
                    </a:p>
                  </a:txBody>
                  <a:tcPr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2000" dirty="0" smtClean="0">
                          <a:latin typeface="Times New Roman" pitchFamily="18" charset="0"/>
                          <a:cs typeface="Times New Roman" pitchFamily="18" charset="0"/>
                        </a:rPr>
                        <a:t>3 to 6</a:t>
                      </a:r>
                    </a:p>
                  </a:txBody>
                  <a:tcPr marT="60960" marB="60960"/>
                </a:tc>
              </a:tr>
              <a:tr h="998717">
                <a:tc>
                  <a:txBody>
                    <a:bodyPr/>
                    <a:lstStyle/>
                    <a:p>
                      <a:pPr algn="ctr"/>
                      <a:r>
                        <a:rPr lang="en-IN" sz="2000" dirty="0" smtClean="0">
                          <a:latin typeface="Times New Roman" pitchFamily="18" charset="0"/>
                          <a:cs typeface="Times New Roman" pitchFamily="18" charset="0"/>
                        </a:rPr>
                        <a:t>Intermediate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15 cm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6 to 20</a:t>
                      </a:r>
                      <a:endParaRPr lang="en-IN" sz="2000" dirty="0">
                        <a:latin typeface="Times New Roman" pitchFamily="18" charset="0"/>
                        <a:cs typeface="Times New Roman" pitchFamily="18" charset="0"/>
                      </a:endParaRPr>
                    </a:p>
                  </a:txBody>
                  <a:tcPr marT="60960" marB="60960"/>
                </a:tc>
              </a:tr>
              <a:tr h="998717">
                <a:tc>
                  <a:txBody>
                    <a:bodyPr/>
                    <a:lstStyle/>
                    <a:p>
                      <a:pPr algn="ctr"/>
                      <a:r>
                        <a:rPr lang="en-IN" sz="2000" dirty="0" smtClean="0">
                          <a:latin typeface="Times New Roman" pitchFamily="18" charset="0"/>
                          <a:cs typeface="Times New Roman" pitchFamily="18" charset="0"/>
                        </a:rPr>
                        <a:t>Intermediate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15 cm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20 to 40</a:t>
                      </a:r>
                      <a:endParaRPr lang="en-IN" sz="2000" dirty="0">
                        <a:latin typeface="Times New Roman" pitchFamily="18" charset="0"/>
                        <a:cs typeface="Times New Roman" pitchFamily="18" charset="0"/>
                      </a:endParaRPr>
                    </a:p>
                  </a:txBody>
                  <a:tcPr marT="60960" marB="60960"/>
                </a:tc>
              </a:tr>
              <a:tr h="554843">
                <a:tc>
                  <a:txBody>
                    <a:bodyPr/>
                    <a:lstStyle/>
                    <a:p>
                      <a:pPr algn="ctr"/>
                      <a:r>
                        <a:rPr lang="en-IN" sz="2000" dirty="0" smtClean="0">
                          <a:latin typeface="Times New Roman" pitchFamily="18" charset="0"/>
                          <a:cs typeface="Times New Roman" pitchFamily="18" charset="0"/>
                        </a:rPr>
                        <a:t>Bottom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15 cm </a:t>
                      </a:r>
                      <a:endParaRPr lang="en-IN" sz="2000" dirty="0">
                        <a:latin typeface="Times New Roman" pitchFamily="18" charset="0"/>
                        <a:cs typeface="Times New Roman" pitchFamily="18" charset="0"/>
                      </a:endParaRPr>
                    </a:p>
                  </a:txBody>
                  <a:tcPr marT="60960" marB="60960"/>
                </a:tc>
                <a:tc>
                  <a:txBody>
                    <a:bodyPr/>
                    <a:lstStyle/>
                    <a:p>
                      <a:pPr algn="ctr"/>
                      <a:r>
                        <a:rPr lang="en-IN" sz="2000" dirty="0" smtClean="0">
                          <a:latin typeface="Times New Roman" pitchFamily="18" charset="0"/>
                          <a:cs typeface="Times New Roman" pitchFamily="18" charset="0"/>
                        </a:rPr>
                        <a:t>20 to 40</a:t>
                      </a:r>
                      <a:endParaRPr lang="en-IN" sz="2000" dirty="0">
                        <a:latin typeface="Times New Roman" pitchFamily="18" charset="0"/>
                        <a:cs typeface="Times New Roman" pitchFamily="18" charset="0"/>
                      </a:endParaRPr>
                    </a:p>
                  </a:txBody>
                  <a:tcPr marT="60960" marB="60960"/>
                </a:tc>
              </a:tr>
            </a:tbl>
          </a:graphicData>
        </a:graphic>
      </p:graphicFrame>
    </p:spTree>
  </p:cSld>
  <p:clrMapOvr>
    <a:masterClrMapping/>
  </p:clrMapOvr>
  <p:transition spd="slow">
    <p:wip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71472" y="1142984"/>
            <a:ext cx="8153400" cy="4368800"/>
          </a:xfrm>
        </p:spPr>
        <p:txBody>
          <a:bodyPr>
            <a:normAutofit lnSpcReduction="10000"/>
          </a:bodyPr>
          <a:lstStyle/>
          <a:p>
            <a:pPr>
              <a:lnSpc>
                <a:spcPct val="150000"/>
              </a:lnSpc>
              <a:buNone/>
            </a:pPr>
            <a:r>
              <a:rPr lang="en-IN" dirty="0" smtClean="0">
                <a:solidFill>
                  <a:srgbClr val="FF0000"/>
                </a:solidFill>
              </a:rPr>
              <a:t>4</a:t>
            </a:r>
            <a:r>
              <a:rPr lang="en-IN" dirty="0" smtClean="0">
                <a:solidFill>
                  <a:srgbClr val="FF0000"/>
                </a:solidFill>
                <a:latin typeface="Times New Roman" pitchFamily="18" charset="0"/>
                <a:cs typeface="Times New Roman" pitchFamily="18" charset="0"/>
              </a:rPr>
              <a:t>. UNDER DRAINAGE SYSTEM </a:t>
            </a:r>
          </a:p>
          <a:p>
            <a:pPr>
              <a:lnSpc>
                <a:spcPct val="150000"/>
              </a:lnSpc>
            </a:pPr>
            <a:r>
              <a:rPr lang="en-IN" b="1" dirty="0" smtClean="0">
                <a:latin typeface="Times New Roman" pitchFamily="18" charset="0"/>
                <a:cs typeface="Times New Roman" pitchFamily="18" charset="0"/>
              </a:rPr>
              <a:t>Base material and filter media are supported by under drainage system.</a:t>
            </a:r>
          </a:p>
          <a:p>
            <a:pPr>
              <a:lnSpc>
                <a:spcPct val="150000"/>
              </a:lnSpc>
            </a:pPr>
            <a:r>
              <a:rPr lang="en-IN" dirty="0" smtClean="0">
                <a:latin typeface="Times New Roman" pitchFamily="18" charset="0"/>
                <a:cs typeface="Times New Roman" pitchFamily="18" charset="0"/>
              </a:rPr>
              <a:t>Under drainage system collects filtered water and delivers it to the reservoir</a:t>
            </a:r>
          </a:p>
          <a:p>
            <a:pPr>
              <a:lnSpc>
                <a:spcPct val="150000"/>
              </a:lnSpc>
            </a:pPr>
            <a:r>
              <a:rPr lang="en-IN" dirty="0" smtClean="0">
                <a:latin typeface="Times New Roman" pitchFamily="18" charset="0"/>
                <a:cs typeface="Times New Roman" pitchFamily="18" charset="0"/>
              </a:rPr>
              <a:t>Laterals – earthenware pipes of </a:t>
            </a:r>
            <a:r>
              <a:rPr lang="en-IN" b="1" dirty="0" smtClean="0">
                <a:latin typeface="Times New Roman" pitchFamily="18" charset="0"/>
                <a:cs typeface="Times New Roman" pitchFamily="18" charset="0"/>
              </a:rPr>
              <a:t>7.5 to 10 cm dia. </a:t>
            </a:r>
          </a:p>
          <a:p>
            <a:pPr>
              <a:lnSpc>
                <a:spcPct val="150000"/>
              </a:lnSpc>
            </a:pPr>
            <a:r>
              <a:rPr lang="en-IN" dirty="0" smtClean="0">
                <a:latin typeface="Times New Roman" pitchFamily="18" charset="0"/>
                <a:cs typeface="Times New Roman" pitchFamily="18" charset="0"/>
              </a:rPr>
              <a:t>Spacing of laterals- </a:t>
            </a:r>
            <a:r>
              <a:rPr lang="en-IN" b="1" dirty="0" smtClean="0">
                <a:latin typeface="Times New Roman" pitchFamily="18" charset="0"/>
                <a:cs typeface="Times New Roman" pitchFamily="18" charset="0"/>
              </a:rPr>
              <a:t>2 to 3 m c/c</a:t>
            </a:r>
          </a:p>
          <a:p>
            <a:endParaRPr lang="en-IN" dirty="0"/>
          </a:p>
        </p:txBody>
      </p:sp>
    </p:spTree>
  </p:cSld>
  <p:clrMapOvr>
    <a:masterClrMapping/>
  </p:clrMapOvr>
  <p:transition spd="slow">
    <p:wip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24filtration-131016232008-phpapp01_page89_image157.jpg"/>
          <p:cNvPicPr>
            <a:picLocks noChangeAspect="1"/>
          </p:cNvPicPr>
          <p:nvPr/>
        </p:nvPicPr>
        <p:blipFill>
          <a:blip r:embed="rId2" cstate="print">
            <a:biLevel thresh="50000"/>
          </a:blip>
          <a:stretch>
            <a:fillRect/>
          </a:stretch>
        </p:blipFill>
        <p:spPr>
          <a:xfrm>
            <a:off x="952475" y="1000108"/>
            <a:ext cx="7405739" cy="5214974"/>
          </a:xfrm>
          <a:prstGeom prst="rect">
            <a:avLst/>
          </a:prstGeom>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WS &amp; T\DIAGRAMS\module 3\filtration\l-24filtration-131016232008-phpapp01_page89_image237.jpg"/>
          <p:cNvPicPr>
            <a:picLocks noChangeAspect="1" noChangeArrowheads="1"/>
          </p:cNvPicPr>
          <p:nvPr/>
        </p:nvPicPr>
        <p:blipFill>
          <a:blip r:embed="rId2" cstate="print">
            <a:biLevel thresh="50000"/>
          </a:blip>
          <a:srcRect/>
          <a:stretch>
            <a:fillRect/>
          </a:stretch>
        </p:blipFill>
        <p:spPr bwMode="auto">
          <a:xfrm>
            <a:off x="1142976" y="642919"/>
            <a:ext cx="7143800" cy="5815140"/>
          </a:xfrm>
          <a:prstGeom prst="rect">
            <a:avLst/>
          </a:prstGeom>
          <a:noFill/>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User\Desktop\WS &amp; T\DIAGRAMS\module 3\SEDIMENTATION\treatmentofwater-180601033349_page176_image114.jpg"/>
          <p:cNvPicPr>
            <a:picLocks noChangeAspect="1" noChangeArrowheads="1"/>
          </p:cNvPicPr>
          <p:nvPr/>
        </p:nvPicPr>
        <p:blipFill>
          <a:blip r:embed="rId2" cstate="print"/>
          <a:srcRect/>
          <a:stretch>
            <a:fillRect/>
          </a:stretch>
        </p:blipFill>
        <p:spPr bwMode="auto">
          <a:xfrm>
            <a:off x="1142977" y="1214422"/>
            <a:ext cx="6715172" cy="5031715"/>
          </a:xfrm>
          <a:prstGeom prst="rect">
            <a:avLst/>
          </a:prstGeom>
          <a:noFill/>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a:xfrm>
            <a:off x="612648" y="6713540"/>
            <a:ext cx="1981200" cy="365760"/>
          </a:xfrm>
        </p:spPr>
        <p:txBody>
          <a:bodyPr/>
          <a:lstStyle/>
          <a:p>
            <a:fld id="{C509A5CE-B36C-4BCA-9E0D-340A508F8624}" type="slidenum">
              <a:rPr lang="en-GB" smtClean="0"/>
              <a:pPr/>
              <a:t>107</a:t>
            </a:fld>
            <a:endParaRPr lang="en-GB"/>
          </a:p>
        </p:txBody>
      </p:sp>
      <p:sp>
        <p:nvSpPr>
          <p:cNvPr id="5" name="Rectangle 4"/>
          <p:cNvSpPr/>
          <p:nvPr/>
        </p:nvSpPr>
        <p:spPr>
          <a:xfrm>
            <a:off x="571472" y="857232"/>
            <a:ext cx="8572528" cy="5755422"/>
          </a:xfrm>
          <a:prstGeom prst="rect">
            <a:avLst/>
          </a:prstGeom>
        </p:spPr>
        <p:txBody>
          <a:bodyPr wrap="square">
            <a:spAutoFit/>
          </a:bodyPr>
          <a:lstStyle/>
          <a:p>
            <a:r>
              <a:rPr lang="en-IN" sz="2800" b="1" dirty="0" smtClean="0">
                <a:solidFill>
                  <a:srgbClr val="FF0000"/>
                </a:solidFill>
                <a:latin typeface="Times New Roman" pitchFamily="18" charset="0"/>
                <a:cs typeface="Times New Roman" pitchFamily="18" charset="0"/>
              </a:rPr>
              <a:t>Advantages of slow sand filter:</a:t>
            </a:r>
          </a:p>
          <a:p>
            <a:r>
              <a:rPr lang="en-IN" sz="2400" dirty="0" smtClean="0">
                <a:latin typeface="Times New Roman" pitchFamily="18" charset="0"/>
                <a:cs typeface="Times New Roman" pitchFamily="18" charset="0"/>
              </a:rPr>
              <a:t>1. Simple to construct and supervise.</a:t>
            </a:r>
          </a:p>
          <a:p>
            <a:r>
              <a:rPr lang="en-IN" sz="2400" dirty="0" smtClean="0">
                <a:latin typeface="Times New Roman" pitchFamily="18" charset="0"/>
                <a:cs typeface="Times New Roman" pitchFamily="18" charset="0"/>
              </a:rPr>
              <a:t>2. Suitable where sand is readily available.</a:t>
            </a:r>
          </a:p>
          <a:p>
            <a:r>
              <a:rPr lang="en-IN" sz="2400" dirty="0" smtClean="0">
                <a:latin typeface="Times New Roman" pitchFamily="18" charset="0"/>
                <a:cs typeface="Times New Roman" pitchFamily="18" charset="0"/>
              </a:rPr>
              <a:t>3. ·Effective in bacterial removal.</a:t>
            </a:r>
          </a:p>
          <a:p>
            <a:r>
              <a:rPr lang="en-IN" sz="2400" dirty="0" smtClean="0">
                <a:latin typeface="Times New Roman" pitchFamily="18" charset="0"/>
                <a:cs typeface="Times New Roman" pitchFamily="18" charset="0"/>
              </a:rPr>
              <a:t>4. Preferable for uniform quality of treated water.</a:t>
            </a:r>
          </a:p>
          <a:p>
            <a:r>
              <a:rPr lang="en-IN" sz="2800" b="1" dirty="0" smtClean="0">
                <a:solidFill>
                  <a:srgbClr val="FF0000"/>
                </a:solidFill>
                <a:latin typeface="Times New Roman" pitchFamily="18" charset="0"/>
                <a:cs typeface="Times New Roman" pitchFamily="18" charset="0"/>
              </a:rPr>
              <a:t>Disadvantages of slow sand filter:</a:t>
            </a:r>
          </a:p>
          <a:p>
            <a:r>
              <a:rPr lang="en-IN" sz="2400" dirty="0" smtClean="0">
                <a:latin typeface="Times New Roman" pitchFamily="18" charset="0"/>
                <a:cs typeface="Times New Roman" pitchFamily="18" charset="0"/>
              </a:rPr>
              <a:t>1. The slow sand filters requires large area for their construction and high initial cost for</a:t>
            </a:r>
          </a:p>
          <a:p>
            <a:r>
              <a:rPr lang="en-IN" sz="2400" dirty="0" smtClean="0">
                <a:latin typeface="Times New Roman" pitchFamily="18" charset="0"/>
                <a:cs typeface="Times New Roman" pitchFamily="18" charset="0"/>
              </a:rPr>
              <a:t>establishment.</a:t>
            </a:r>
          </a:p>
          <a:p>
            <a:r>
              <a:rPr lang="en-IN" sz="2400" dirty="0" smtClean="0">
                <a:latin typeface="Times New Roman" pitchFamily="18" charset="0"/>
                <a:cs typeface="Times New Roman" pitchFamily="18" charset="0"/>
              </a:rPr>
              <a:t>2. The rate of filtration is also very slow.</a:t>
            </a:r>
          </a:p>
          <a:p>
            <a:r>
              <a:rPr lang="en-IN" sz="2400" dirty="0" smtClean="0">
                <a:latin typeface="Times New Roman" pitchFamily="18" charset="0"/>
                <a:cs typeface="Times New Roman" pitchFamily="18" charset="0"/>
              </a:rPr>
              <a:t>3. Unsuitability for treating highly turbid waters (raw water turbidity should not exceed 30-50</a:t>
            </a:r>
          </a:p>
          <a:p>
            <a:r>
              <a:rPr lang="en-IN" sz="2400" dirty="0" smtClean="0">
                <a:latin typeface="Times New Roman" pitchFamily="18" charset="0"/>
                <a:cs typeface="Times New Roman" pitchFamily="18" charset="0"/>
              </a:rPr>
              <a:t>mg/1).</a:t>
            </a:r>
          </a:p>
          <a:p>
            <a:r>
              <a:rPr lang="en-IN" sz="2400" dirty="0" smtClean="0">
                <a:latin typeface="Times New Roman" pitchFamily="18" charset="0"/>
                <a:cs typeface="Times New Roman" pitchFamily="18" charset="0"/>
              </a:rPr>
              <a:t>4. Less flexibility in operation due to seasonal variations in raw water quality.</a:t>
            </a:r>
            <a:endParaRPr lang="en-IN" sz="24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85860"/>
            <a:ext cx="8153400" cy="4793952"/>
          </a:xfrm>
        </p:spPr>
        <p:txBody>
          <a:bodyPr>
            <a:normAutofit/>
          </a:bodyPr>
          <a:lstStyle/>
          <a:p>
            <a:pPr>
              <a:buNone/>
            </a:pPr>
            <a:r>
              <a:rPr lang="en-IN" sz="3200" dirty="0" smtClean="0">
                <a:solidFill>
                  <a:srgbClr val="FF0000"/>
                </a:solidFill>
                <a:latin typeface="Times New Roman" pitchFamily="18" charset="0"/>
                <a:cs typeface="Times New Roman" pitchFamily="18" charset="0"/>
              </a:rPr>
              <a:t>RAPID SAND FILTERS</a:t>
            </a:r>
          </a:p>
          <a:p>
            <a:pPr algn="just"/>
            <a:r>
              <a:rPr lang="en-IN" dirty="0" smtClean="0">
                <a:latin typeface="Times New Roman" pitchFamily="18" charset="0"/>
                <a:cs typeface="Times New Roman" pitchFamily="18" charset="0"/>
              </a:rPr>
              <a:t>Rapid Sand Filters are the most common and essential treatment units at the modem water treatment plants world over. </a:t>
            </a:r>
          </a:p>
          <a:p>
            <a:pPr algn="just"/>
            <a:r>
              <a:rPr lang="en-IN" dirty="0" smtClean="0">
                <a:latin typeface="Times New Roman" pitchFamily="18" charset="0"/>
                <a:cs typeface="Times New Roman" pitchFamily="18" charset="0"/>
              </a:rPr>
              <a:t>These are designed to operate at much higher loading rates of 120 m3/d. m2 to 240 m3/d. m2 which means smaller foot point. </a:t>
            </a:r>
          </a:p>
          <a:p>
            <a:pPr algn="just"/>
            <a:r>
              <a:rPr lang="en-IN" dirty="0" smtClean="0">
                <a:latin typeface="Times New Roman" pitchFamily="18" charset="0"/>
                <a:cs typeface="Times New Roman" pitchFamily="18" charset="0"/>
              </a:rPr>
              <a:t>The sand bed, comprising of coarser sand, about 0.9m, is supported over a layer of graded gravel, about 0.30 to 0.45m deep</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FILTRATION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500034" y="1214422"/>
            <a:ext cx="8153400" cy="4368800"/>
          </a:xfrm>
        </p:spPr>
        <p:txBody>
          <a:bodyPr>
            <a:normAutofit/>
          </a:bodyPr>
          <a:lstStyle/>
          <a:p>
            <a:pPr>
              <a:buNone/>
            </a:pPr>
            <a:r>
              <a:rPr lang="en-IN" dirty="0" smtClean="0">
                <a:solidFill>
                  <a:srgbClr val="FF0000"/>
                </a:solidFill>
                <a:latin typeface="Times New Roman" pitchFamily="18" charset="0"/>
                <a:cs typeface="Times New Roman" pitchFamily="18" charset="0"/>
              </a:rPr>
              <a:t>RAPID SAND FILTERS</a:t>
            </a:r>
          </a:p>
          <a:p>
            <a:r>
              <a:rPr lang="en-IN" dirty="0" smtClean="0">
                <a:latin typeface="Times New Roman" pitchFamily="18" charset="0"/>
                <a:cs typeface="Times New Roman" pitchFamily="18" charset="0"/>
              </a:rPr>
              <a:t>Various parts of this filter are</a:t>
            </a:r>
          </a:p>
          <a:p>
            <a:pPr marL="1108710" lvl="2" indent="-514350">
              <a:buFont typeface="+mj-lt"/>
              <a:buAutoNum type="arabicPeriod"/>
            </a:pPr>
            <a:r>
              <a:rPr lang="en-IN" sz="2400" dirty="0" smtClean="0">
                <a:latin typeface="Times New Roman" pitchFamily="18" charset="0"/>
                <a:cs typeface="Times New Roman" pitchFamily="18" charset="0"/>
              </a:rPr>
              <a:t>Enclosure tank</a:t>
            </a:r>
          </a:p>
          <a:p>
            <a:pPr marL="1108710" lvl="2" indent="-514350">
              <a:buFont typeface="+mj-lt"/>
              <a:buAutoNum type="arabicPeriod"/>
            </a:pPr>
            <a:r>
              <a:rPr lang="en-IN" sz="2400" dirty="0" smtClean="0">
                <a:latin typeface="Times New Roman" pitchFamily="18" charset="0"/>
                <a:cs typeface="Times New Roman" pitchFamily="18" charset="0"/>
              </a:rPr>
              <a:t>Filter media</a:t>
            </a:r>
          </a:p>
          <a:p>
            <a:pPr marL="1108710" lvl="2" indent="-514350">
              <a:buFont typeface="+mj-lt"/>
              <a:buAutoNum type="arabicPeriod"/>
            </a:pPr>
            <a:r>
              <a:rPr lang="en-IN" sz="2400" dirty="0" smtClean="0">
                <a:latin typeface="Times New Roman" pitchFamily="18" charset="0"/>
                <a:cs typeface="Times New Roman" pitchFamily="18" charset="0"/>
              </a:rPr>
              <a:t>Base material</a:t>
            </a:r>
          </a:p>
          <a:p>
            <a:pPr marL="1108710" lvl="2" indent="-514350">
              <a:buFont typeface="+mj-lt"/>
              <a:buAutoNum type="arabicPeriod"/>
            </a:pPr>
            <a:r>
              <a:rPr lang="en-IN" sz="2400" dirty="0" smtClean="0">
                <a:latin typeface="Times New Roman" pitchFamily="18" charset="0"/>
                <a:cs typeface="Times New Roman" pitchFamily="18" charset="0"/>
              </a:rPr>
              <a:t>Under-drainage system</a:t>
            </a:r>
          </a:p>
          <a:p>
            <a:pPr marL="1108710" lvl="2" indent="-514350">
              <a:buFont typeface="+mj-lt"/>
              <a:buAutoNum type="arabicPeriod"/>
            </a:pPr>
            <a:r>
              <a:rPr lang="en-IN" sz="2400" dirty="0" smtClean="0">
                <a:latin typeface="Times New Roman" pitchFamily="18" charset="0"/>
                <a:cs typeface="Times New Roman" pitchFamily="18" charset="0"/>
              </a:rPr>
              <a:t>Other appurtenances</a:t>
            </a:r>
            <a:endParaRPr lang="en-IN" sz="2400" dirty="0">
              <a:solidFill>
                <a:srgbClr val="FF0000"/>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09A5CE-B36C-4BCA-9E0D-340A508F8624}" type="slidenum">
              <a:rPr lang="en-GB" smtClean="0"/>
              <a:pPr/>
              <a:t>11</a:t>
            </a:fld>
            <a:endParaRPr lang="en-GB" dirty="0"/>
          </a:p>
        </p:txBody>
      </p:sp>
      <p:sp>
        <p:nvSpPr>
          <p:cNvPr id="8196" name="AutoShape 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198" name="AutoShape 6"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0" name="AutoShape 8"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2" name="AutoShape 10"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4" name="AutoShape 12"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6" name="AutoShape 1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12" name="Title 11"/>
          <p:cNvSpPr>
            <a:spLocks noGrp="1"/>
          </p:cNvSpPr>
          <p:nvPr>
            <p:ph type="title"/>
          </p:nvPr>
        </p:nvSpPr>
        <p:spPr/>
        <p:txBody>
          <a:bodyPr/>
          <a:lstStyle/>
          <a:p>
            <a:endParaRPr lang="en-IN" dirty="0"/>
          </a:p>
        </p:txBody>
      </p:sp>
      <p:sp>
        <p:nvSpPr>
          <p:cNvPr id="13" name="Rectangle 12"/>
          <p:cNvSpPr/>
          <p:nvPr/>
        </p:nvSpPr>
        <p:spPr>
          <a:xfrm>
            <a:off x="428596" y="1214422"/>
            <a:ext cx="8286808" cy="5447645"/>
          </a:xfrm>
          <a:prstGeom prst="rect">
            <a:avLst/>
          </a:prstGeom>
        </p:spPr>
        <p:txBody>
          <a:bodyPr wrap="square">
            <a:spAutoFit/>
          </a:bodyPr>
          <a:lstStyle/>
          <a:p>
            <a:endParaRPr lang="en-IN" dirty="0" smtClean="0"/>
          </a:p>
          <a:p>
            <a:pPr>
              <a:lnSpc>
                <a:spcPct val="150000"/>
              </a:lnSpc>
            </a:pPr>
            <a:r>
              <a:rPr lang="en-IN" sz="2000" b="1" dirty="0" smtClean="0">
                <a:solidFill>
                  <a:srgbClr val="FF0000"/>
                </a:solidFill>
                <a:latin typeface="Times New Roman" pitchFamily="18" charset="0"/>
                <a:cs typeface="Times New Roman" pitchFamily="18" charset="0"/>
              </a:rPr>
              <a:t>6. DISINEFCTION: </a:t>
            </a:r>
            <a:r>
              <a:rPr lang="en-IN" sz="2000" dirty="0" smtClean="0">
                <a:latin typeface="Times New Roman" pitchFamily="18" charset="0"/>
                <a:cs typeface="Times New Roman" pitchFamily="18" charset="0"/>
              </a:rPr>
              <a:t>The process of killing pathogenic bacteria is called disinfection. To render safe against disease producing bacteria disinfection is necessary. </a:t>
            </a:r>
          </a:p>
          <a:p>
            <a:pPr>
              <a:lnSpc>
                <a:spcPct val="150000"/>
              </a:lnSpc>
            </a:pPr>
            <a:r>
              <a:rPr lang="en-IN" sz="2000" b="1" dirty="0" smtClean="0">
                <a:solidFill>
                  <a:srgbClr val="FF0000"/>
                </a:solidFill>
                <a:latin typeface="Times New Roman" pitchFamily="18" charset="0"/>
                <a:cs typeface="Times New Roman" pitchFamily="18" charset="0"/>
              </a:rPr>
              <a:t>7. MISCELLANEOUS PROCESS: </a:t>
            </a:r>
            <a:r>
              <a:rPr lang="en-IN" sz="2000" dirty="0" smtClean="0">
                <a:latin typeface="Times New Roman" pitchFamily="18" charset="0"/>
                <a:cs typeface="Times New Roman" pitchFamily="18" charset="0"/>
              </a:rPr>
              <a:t>In order to make the water fit for a particular use, any special treatment (tertiary) may be used such as </a:t>
            </a:r>
          </a:p>
          <a:p>
            <a:pPr>
              <a:lnSpc>
                <a:spcPct val="150000"/>
              </a:lnSpc>
            </a:pPr>
            <a:r>
              <a:rPr lang="en-IN" sz="2000" b="1" dirty="0" err="1" smtClean="0">
                <a:solidFill>
                  <a:srgbClr val="002060"/>
                </a:solidFill>
                <a:latin typeface="Times New Roman" pitchFamily="18" charset="0"/>
                <a:cs typeface="Times New Roman" pitchFamily="18" charset="0"/>
              </a:rPr>
              <a:t>i</a:t>
            </a:r>
            <a:r>
              <a:rPr lang="en-IN" sz="2000" b="1" dirty="0" smtClean="0">
                <a:solidFill>
                  <a:srgbClr val="002060"/>
                </a:solidFill>
                <a:latin typeface="Times New Roman" pitchFamily="18" charset="0"/>
                <a:cs typeface="Times New Roman" pitchFamily="18" charset="0"/>
              </a:rPr>
              <a:t>) Softening: </a:t>
            </a:r>
            <a:r>
              <a:rPr lang="en-IN" sz="2000" dirty="0" smtClean="0">
                <a:latin typeface="Times New Roman" pitchFamily="18" charset="0"/>
                <a:cs typeface="Times New Roman" pitchFamily="18" charset="0"/>
              </a:rPr>
              <a:t>It is the process of removing excess calcium and magnesium salts. Although hardness generally poses no threat , it causes scale formation in plumbing fixtures. </a:t>
            </a:r>
          </a:p>
          <a:p>
            <a:pPr>
              <a:lnSpc>
                <a:spcPct val="150000"/>
              </a:lnSpc>
            </a:pPr>
            <a:r>
              <a:rPr lang="en-IN" sz="2000" b="1" dirty="0" smtClean="0">
                <a:solidFill>
                  <a:srgbClr val="002060"/>
                </a:solidFill>
                <a:latin typeface="Times New Roman" pitchFamily="18" charset="0"/>
                <a:cs typeface="Times New Roman" pitchFamily="18" charset="0"/>
              </a:rPr>
              <a:t>ii) Fluoridation and </a:t>
            </a:r>
            <a:r>
              <a:rPr lang="en-IN" sz="2000" b="1" dirty="0" err="1" smtClean="0">
                <a:solidFill>
                  <a:srgbClr val="002060"/>
                </a:solidFill>
                <a:latin typeface="Times New Roman" pitchFamily="18" charset="0"/>
                <a:cs typeface="Times New Roman" pitchFamily="18" charset="0"/>
              </a:rPr>
              <a:t>deflouridation</a:t>
            </a:r>
            <a:r>
              <a:rPr lang="en-IN" sz="2000" b="1" dirty="0" smtClean="0">
                <a:solidFill>
                  <a:srgbClr val="002060"/>
                </a:solidFill>
                <a:latin typeface="Times New Roman" pitchFamily="18" charset="0"/>
                <a:cs typeface="Times New Roman" pitchFamily="18" charset="0"/>
              </a:rPr>
              <a:t>: </a:t>
            </a:r>
            <a:r>
              <a:rPr lang="en-IN" sz="2000" dirty="0" smtClean="0">
                <a:latin typeface="Times New Roman" pitchFamily="18" charset="0"/>
                <a:cs typeface="Times New Roman" pitchFamily="18" charset="0"/>
              </a:rPr>
              <a:t>Fluoride has proved to be effective in reducing dental caries. In case fluoride is present in excess it is removed to meet the standards of drinking water quality by the process of </a:t>
            </a:r>
            <a:r>
              <a:rPr lang="en-IN" sz="2000" dirty="0" err="1" smtClean="0">
                <a:latin typeface="Times New Roman" pitchFamily="18" charset="0"/>
                <a:cs typeface="Times New Roman" pitchFamily="18" charset="0"/>
              </a:rPr>
              <a:t>defluoridation</a:t>
            </a:r>
            <a:r>
              <a:rPr lang="en-IN" sz="2000" dirty="0" smtClean="0">
                <a:latin typeface="Times New Roman" pitchFamily="18" charset="0"/>
                <a:cs typeface="Times New Roman" pitchFamily="18" charset="0"/>
              </a:rPr>
              <a:t> </a:t>
            </a:r>
          </a:p>
        </p:txBody>
      </p:sp>
    </p:spTree>
  </p:cSld>
  <p:clrMapOvr>
    <a:masterClrMapping/>
  </p:clrMapOvr>
  <p:transition spd="slow">
    <p:cove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110</a:t>
            </a:fld>
            <a:endParaRPr lang="en-US"/>
          </a:p>
        </p:txBody>
      </p:sp>
      <p:pic>
        <p:nvPicPr>
          <p:cNvPr id="1026" name="Picture 2"/>
          <p:cNvPicPr>
            <a:picLocks noGrp="1" noChangeAspect="1" noChangeArrowheads="1"/>
          </p:cNvPicPr>
          <p:nvPr>
            <p:ph sz="quarter" idx="13"/>
          </p:nvPr>
        </p:nvPicPr>
        <p:blipFill>
          <a:blip r:embed="rId2"/>
          <a:srcRect/>
          <a:stretch>
            <a:fillRect/>
          </a:stretch>
        </p:blipFill>
        <p:spPr bwMode="auto">
          <a:xfrm>
            <a:off x="642910" y="1071546"/>
            <a:ext cx="7786742" cy="495972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85860"/>
            <a:ext cx="8153400" cy="4793952"/>
          </a:xfrm>
        </p:spPr>
        <p:txBody>
          <a:bodyPr>
            <a:normAutofit/>
          </a:bodyPr>
          <a:lstStyle/>
          <a:p>
            <a:pPr>
              <a:buNone/>
            </a:pPr>
            <a:r>
              <a:rPr lang="en-IN" sz="3000" dirty="0" smtClean="0">
                <a:solidFill>
                  <a:srgbClr val="FF0000"/>
                </a:solidFill>
                <a:latin typeface="Times New Roman" pitchFamily="18" charset="0"/>
                <a:cs typeface="Times New Roman" pitchFamily="18" charset="0"/>
              </a:rPr>
              <a:t>ENCLOSURE TANK </a:t>
            </a:r>
          </a:p>
          <a:p>
            <a:r>
              <a:rPr lang="en-IN" dirty="0" smtClean="0">
                <a:latin typeface="Times New Roman" pitchFamily="18" charset="0"/>
                <a:cs typeface="Times New Roman" pitchFamily="18" charset="0"/>
              </a:rPr>
              <a:t>Smaller in size, therefore can be  placed under roof. </a:t>
            </a:r>
          </a:p>
          <a:p>
            <a:r>
              <a:rPr lang="en-IN" dirty="0" smtClean="0">
                <a:latin typeface="Times New Roman" pitchFamily="18" charset="0"/>
                <a:cs typeface="Times New Roman" pitchFamily="18" charset="0"/>
              </a:rPr>
              <a:t>Rectangular in shape and constructed of concrete or masonry.</a:t>
            </a:r>
          </a:p>
          <a:p>
            <a:pPr lvl="2">
              <a:buNone/>
            </a:pPr>
            <a:r>
              <a:rPr lang="en-IN" sz="2600" dirty="0" smtClean="0">
                <a:latin typeface="Times New Roman" pitchFamily="18" charset="0"/>
                <a:cs typeface="Times New Roman" pitchFamily="18" charset="0"/>
              </a:rPr>
              <a:t>• Depth – 2.5 to 3.5</a:t>
            </a:r>
          </a:p>
          <a:p>
            <a:pPr lvl="2">
              <a:buNone/>
            </a:pPr>
            <a:r>
              <a:rPr lang="en-IN" sz="2600" dirty="0" smtClean="0">
                <a:latin typeface="Times New Roman" pitchFamily="18" charset="0"/>
                <a:cs typeface="Times New Roman" pitchFamily="18" charset="0"/>
              </a:rPr>
              <a:t>• </a:t>
            </a:r>
            <a:r>
              <a:rPr lang="en-IN" sz="2600" b="1" dirty="0" smtClean="0">
                <a:latin typeface="Times New Roman" pitchFamily="18" charset="0"/>
                <a:cs typeface="Times New Roman" pitchFamily="18" charset="0"/>
              </a:rPr>
              <a:t>Surface area – 20 to 50 m2.</a:t>
            </a:r>
          </a:p>
          <a:p>
            <a:pPr lvl="2">
              <a:buNone/>
            </a:pPr>
            <a:r>
              <a:rPr lang="en-IN" sz="2600" dirty="0" smtClean="0">
                <a:latin typeface="Times New Roman" pitchFamily="18" charset="0"/>
                <a:cs typeface="Times New Roman" pitchFamily="18" charset="0"/>
              </a:rPr>
              <a:t>• </a:t>
            </a:r>
            <a:r>
              <a:rPr lang="en-IN" sz="2600" b="1" dirty="0" smtClean="0">
                <a:latin typeface="Times New Roman" pitchFamily="18" charset="0"/>
                <a:cs typeface="Times New Roman" pitchFamily="18" charset="0"/>
              </a:rPr>
              <a:t>L/B ratio – 1.25 to 1.35. </a:t>
            </a:r>
          </a:p>
          <a:p>
            <a:pPr lvl="2">
              <a:buNone/>
            </a:pPr>
            <a:r>
              <a:rPr lang="en-IN" sz="2600" dirty="0" smtClean="0">
                <a:latin typeface="Times New Roman" pitchFamily="18" charset="0"/>
                <a:cs typeface="Times New Roman" pitchFamily="18" charset="0"/>
              </a:rPr>
              <a:t>• </a:t>
            </a:r>
            <a:r>
              <a:rPr lang="en-IN" sz="2600" b="1" dirty="0" smtClean="0">
                <a:latin typeface="Times New Roman" pitchFamily="18" charset="0"/>
                <a:cs typeface="Times New Roman" pitchFamily="18" charset="0"/>
              </a:rPr>
              <a:t>Designed filtration rate are 3000 to 6000 lit/m/hr</a:t>
            </a:r>
          </a:p>
          <a:p>
            <a:endParaRPr lang="en-IN" dirty="0"/>
          </a:p>
        </p:txBody>
      </p:sp>
    </p:spTree>
  </p:cSld>
  <p:clrMapOvr>
    <a:masterClrMapping/>
  </p:clrMapOvr>
  <p:transition spd="slow">
    <p:wip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990600"/>
          </a:xfrm>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285860"/>
            <a:ext cx="8153400" cy="4368800"/>
          </a:xfrm>
        </p:spPr>
        <p:txBody>
          <a:bodyPr>
            <a:normAutofit/>
          </a:bodyPr>
          <a:lstStyle/>
          <a:p>
            <a:pPr>
              <a:buNone/>
            </a:pPr>
            <a:r>
              <a:rPr lang="en-IN" sz="3000" dirty="0" smtClean="0">
                <a:solidFill>
                  <a:srgbClr val="FF0000"/>
                </a:solidFill>
                <a:latin typeface="Times New Roman" pitchFamily="18" charset="0"/>
                <a:cs typeface="Times New Roman" pitchFamily="18" charset="0"/>
              </a:rPr>
              <a:t>FILTER MEDIA </a:t>
            </a:r>
          </a:p>
          <a:p>
            <a:r>
              <a:rPr lang="en-IN" dirty="0" smtClean="0">
                <a:latin typeface="Times New Roman" pitchFamily="18" charset="0"/>
                <a:cs typeface="Times New Roman" pitchFamily="18" charset="0"/>
              </a:rPr>
              <a:t>Should be free from dirt, organic matter and other SS. </a:t>
            </a:r>
          </a:p>
          <a:p>
            <a:r>
              <a:rPr lang="en-IN" dirty="0" smtClean="0">
                <a:latin typeface="Times New Roman" pitchFamily="18" charset="0"/>
                <a:cs typeface="Times New Roman" pitchFamily="18" charset="0"/>
              </a:rPr>
              <a:t>It should be hard and resistant.</a:t>
            </a:r>
          </a:p>
          <a:p>
            <a:r>
              <a:rPr lang="en-IN" dirty="0" smtClean="0">
                <a:latin typeface="Times New Roman" pitchFamily="18" charset="0"/>
                <a:cs typeface="Times New Roman" pitchFamily="18" charset="0"/>
              </a:rPr>
              <a:t>Depth of sand media – </a:t>
            </a:r>
            <a:r>
              <a:rPr lang="en-IN" b="1" dirty="0" smtClean="0">
                <a:latin typeface="Times New Roman" pitchFamily="18" charset="0"/>
                <a:cs typeface="Times New Roman" pitchFamily="18" charset="0"/>
              </a:rPr>
              <a:t>0.6 to 0.9 m</a:t>
            </a:r>
          </a:p>
          <a:p>
            <a:r>
              <a:rPr lang="en-IN" dirty="0" smtClean="0">
                <a:latin typeface="Times New Roman" pitchFamily="18" charset="0"/>
                <a:cs typeface="Times New Roman" pitchFamily="18" charset="0"/>
              </a:rPr>
              <a:t>Effective size – </a:t>
            </a:r>
            <a:r>
              <a:rPr lang="en-IN" b="1" dirty="0" smtClean="0">
                <a:latin typeface="Times New Roman" pitchFamily="18" charset="0"/>
                <a:cs typeface="Times New Roman" pitchFamily="18" charset="0"/>
              </a:rPr>
              <a:t>0.35 to 0.6 mm (Common </a:t>
            </a:r>
            <a:r>
              <a:rPr lang="en-IN" dirty="0" smtClean="0">
                <a:latin typeface="Times New Roman" pitchFamily="18" charset="0"/>
                <a:cs typeface="Times New Roman" pitchFamily="18" charset="0"/>
              </a:rPr>
              <a:t>value 0.45) </a:t>
            </a:r>
          </a:p>
          <a:p>
            <a:r>
              <a:rPr lang="en-IN" dirty="0" smtClean="0">
                <a:latin typeface="Times New Roman" pitchFamily="18" charset="0"/>
                <a:cs typeface="Times New Roman" pitchFamily="18" charset="0"/>
              </a:rPr>
              <a:t>Uniformity coefficient – </a:t>
            </a:r>
            <a:r>
              <a:rPr lang="en-IN" b="1" dirty="0" smtClean="0">
                <a:latin typeface="Times New Roman" pitchFamily="18" charset="0"/>
                <a:cs typeface="Times New Roman" pitchFamily="18" charset="0"/>
              </a:rPr>
              <a:t>1.2 to 1.7 </a:t>
            </a:r>
            <a:r>
              <a:rPr lang="en-IN" dirty="0" smtClean="0">
                <a:latin typeface="Times New Roman" pitchFamily="18" charset="0"/>
                <a:cs typeface="Times New Roman" pitchFamily="18" charset="0"/>
              </a:rPr>
              <a:t>(Common value -1.5) </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714348" y="1142984"/>
            <a:ext cx="8153400" cy="4368800"/>
          </a:xfrm>
        </p:spPr>
        <p:txBody>
          <a:bodyPr/>
          <a:lstStyle/>
          <a:p>
            <a:pPr>
              <a:buNone/>
            </a:pPr>
            <a:r>
              <a:rPr lang="en-IN" dirty="0" smtClean="0">
                <a:solidFill>
                  <a:srgbClr val="FF0000"/>
                </a:solidFill>
                <a:latin typeface="Times New Roman" pitchFamily="18" charset="0"/>
                <a:cs typeface="Times New Roman" pitchFamily="18" charset="0"/>
              </a:rPr>
              <a:t>BASE MATERIAL </a:t>
            </a:r>
          </a:p>
          <a:p>
            <a:pPr>
              <a:buNone/>
            </a:pPr>
            <a:r>
              <a:rPr lang="en-IN" dirty="0" smtClean="0">
                <a:latin typeface="Times New Roman" pitchFamily="18" charset="0"/>
                <a:cs typeface="Times New Roman" pitchFamily="18" charset="0"/>
              </a:rPr>
              <a:t>• Depth 45 to 60 cm</a:t>
            </a:r>
          </a:p>
          <a:p>
            <a:endParaRPr lang="en-IN" dirty="0"/>
          </a:p>
        </p:txBody>
      </p:sp>
      <p:graphicFrame>
        <p:nvGraphicFramePr>
          <p:cNvPr id="4" name="Table 3"/>
          <p:cNvGraphicFramePr>
            <a:graphicFrameLocks noGrp="1"/>
          </p:cNvGraphicFramePr>
          <p:nvPr/>
        </p:nvGraphicFramePr>
        <p:xfrm>
          <a:off x="1500166" y="2285992"/>
          <a:ext cx="6912768" cy="3845292"/>
        </p:xfrm>
        <a:graphic>
          <a:graphicData uri="http://schemas.openxmlformats.org/drawingml/2006/table">
            <a:tbl>
              <a:tblPr firstRow="1" bandRow="1">
                <a:tableStyleId>{6E25E649-3F16-4E02-A733-19D2CDBF48F0}</a:tableStyleId>
              </a:tblPr>
              <a:tblGrid>
                <a:gridCol w="2304256"/>
                <a:gridCol w="2304256"/>
                <a:gridCol w="2304256"/>
              </a:tblGrid>
              <a:tr h="677591">
                <a:tc>
                  <a:txBody>
                    <a:bodyPr/>
                    <a:lstStyle/>
                    <a:p>
                      <a:pPr algn="ctr"/>
                      <a:r>
                        <a:rPr lang="en-IN" sz="3200" dirty="0" smtClean="0"/>
                        <a:t>Layer</a:t>
                      </a:r>
                      <a:endParaRPr lang="en-IN" sz="3200" dirty="0"/>
                    </a:p>
                  </a:txBody>
                  <a:tcPr marT="60960" marB="60960"/>
                </a:tc>
                <a:tc>
                  <a:txBody>
                    <a:bodyPr/>
                    <a:lstStyle/>
                    <a:p>
                      <a:pPr algn="ctr"/>
                      <a:r>
                        <a:rPr lang="en-IN" sz="3200" dirty="0" smtClean="0"/>
                        <a:t>Depth</a:t>
                      </a:r>
                      <a:endParaRPr lang="en-IN" sz="3200" dirty="0"/>
                    </a:p>
                  </a:txBody>
                  <a:tcPr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3200" dirty="0" smtClean="0"/>
                        <a:t>Size in mm</a:t>
                      </a:r>
                      <a:endParaRPr lang="en-IN" sz="3200" b="1" dirty="0" smtClean="0"/>
                    </a:p>
                  </a:txBody>
                  <a:tcPr marT="60960" marB="60960"/>
                </a:tc>
              </a:tr>
              <a:tr h="687003">
                <a:tc>
                  <a:txBody>
                    <a:bodyPr/>
                    <a:lstStyle/>
                    <a:p>
                      <a:pPr algn="ctr"/>
                      <a:r>
                        <a:rPr lang="en-IN" sz="3200" dirty="0" smtClean="0"/>
                        <a:t>Topmost </a:t>
                      </a:r>
                      <a:endParaRPr lang="en-IN" sz="3200" dirty="0"/>
                    </a:p>
                  </a:txBody>
                  <a:tcPr marT="60960" marB="60960"/>
                </a:tc>
                <a:tc>
                  <a:txBody>
                    <a:bodyPr/>
                    <a:lstStyle/>
                    <a:p>
                      <a:pPr algn="ctr"/>
                      <a:r>
                        <a:rPr lang="en-IN" sz="3200" dirty="0" smtClean="0"/>
                        <a:t>15 cm </a:t>
                      </a:r>
                      <a:endParaRPr lang="en-IN" sz="3200" dirty="0"/>
                    </a:p>
                  </a:txBody>
                  <a:tcPr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IN" sz="3200" dirty="0" smtClean="0"/>
                        <a:t>3 to 6</a:t>
                      </a:r>
                    </a:p>
                  </a:txBody>
                  <a:tcPr marT="60960" marB="60960"/>
                </a:tc>
              </a:tr>
              <a:tr h="687003">
                <a:tc>
                  <a:txBody>
                    <a:bodyPr/>
                    <a:lstStyle/>
                    <a:p>
                      <a:pPr algn="ctr"/>
                      <a:r>
                        <a:rPr lang="en-IN" sz="3200" dirty="0" smtClean="0"/>
                        <a:t>Intermediate </a:t>
                      </a:r>
                      <a:endParaRPr lang="en-IN" sz="3200" dirty="0"/>
                    </a:p>
                  </a:txBody>
                  <a:tcPr marT="60960" marB="60960"/>
                </a:tc>
                <a:tc>
                  <a:txBody>
                    <a:bodyPr/>
                    <a:lstStyle/>
                    <a:p>
                      <a:pPr algn="ctr"/>
                      <a:r>
                        <a:rPr lang="en-IN" sz="3200" dirty="0" smtClean="0"/>
                        <a:t>15 cm </a:t>
                      </a:r>
                      <a:endParaRPr lang="en-IN" sz="3200" dirty="0"/>
                    </a:p>
                  </a:txBody>
                  <a:tcPr marT="60960" marB="60960"/>
                </a:tc>
                <a:tc>
                  <a:txBody>
                    <a:bodyPr/>
                    <a:lstStyle/>
                    <a:p>
                      <a:pPr algn="ctr"/>
                      <a:r>
                        <a:rPr lang="en-IN" sz="3200" dirty="0" smtClean="0"/>
                        <a:t>6 to 12</a:t>
                      </a:r>
                      <a:endParaRPr lang="en-IN" sz="3200" dirty="0"/>
                    </a:p>
                  </a:txBody>
                  <a:tcPr marT="60960" marB="60960"/>
                </a:tc>
              </a:tr>
              <a:tr h="687003">
                <a:tc>
                  <a:txBody>
                    <a:bodyPr/>
                    <a:lstStyle/>
                    <a:p>
                      <a:pPr algn="ctr"/>
                      <a:r>
                        <a:rPr lang="en-IN" sz="3200" dirty="0" smtClean="0"/>
                        <a:t>Intermediate </a:t>
                      </a:r>
                      <a:endParaRPr lang="en-IN" sz="3200" dirty="0"/>
                    </a:p>
                  </a:txBody>
                  <a:tcPr marT="60960" marB="60960"/>
                </a:tc>
                <a:tc>
                  <a:txBody>
                    <a:bodyPr/>
                    <a:lstStyle/>
                    <a:p>
                      <a:pPr algn="ctr"/>
                      <a:r>
                        <a:rPr lang="en-IN" sz="3200" dirty="0" smtClean="0"/>
                        <a:t>15 cm </a:t>
                      </a:r>
                      <a:endParaRPr lang="en-IN" sz="3200" dirty="0"/>
                    </a:p>
                  </a:txBody>
                  <a:tcPr marT="60960" marB="60960"/>
                </a:tc>
                <a:tc>
                  <a:txBody>
                    <a:bodyPr/>
                    <a:lstStyle/>
                    <a:p>
                      <a:pPr algn="ctr"/>
                      <a:r>
                        <a:rPr lang="en-IN" sz="3200" dirty="0" smtClean="0"/>
                        <a:t>12 to 20 </a:t>
                      </a:r>
                      <a:endParaRPr lang="en-IN" sz="3200" dirty="0"/>
                    </a:p>
                  </a:txBody>
                  <a:tcPr marT="60960" marB="60960"/>
                </a:tc>
              </a:tr>
              <a:tr h="687003">
                <a:tc>
                  <a:txBody>
                    <a:bodyPr/>
                    <a:lstStyle/>
                    <a:p>
                      <a:pPr algn="ctr"/>
                      <a:r>
                        <a:rPr lang="en-IN" sz="3200" dirty="0" smtClean="0"/>
                        <a:t>Bottom </a:t>
                      </a:r>
                      <a:endParaRPr lang="en-IN" sz="3200" dirty="0"/>
                    </a:p>
                  </a:txBody>
                  <a:tcPr marT="60960" marB="60960"/>
                </a:tc>
                <a:tc>
                  <a:txBody>
                    <a:bodyPr/>
                    <a:lstStyle/>
                    <a:p>
                      <a:pPr algn="ctr"/>
                      <a:r>
                        <a:rPr lang="en-IN" sz="3200" dirty="0" smtClean="0"/>
                        <a:t>15 cm </a:t>
                      </a:r>
                      <a:endParaRPr lang="en-IN" sz="3200" dirty="0"/>
                    </a:p>
                  </a:txBody>
                  <a:tcPr marT="60960" marB="60960"/>
                </a:tc>
                <a:tc>
                  <a:txBody>
                    <a:bodyPr/>
                    <a:lstStyle/>
                    <a:p>
                      <a:pPr algn="ctr"/>
                      <a:r>
                        <a:rPr lang="en-IN" sz="3200" dirty="0" smtClean="0"/>
                        <a:t>20 to</a:t>
                      </a:r>
                      <a:r>
                        <a:rPr lang="en-IN" sz="3200" baseline="0" dirty="0" smtClean="0"/>
                        <a:t> </a:t>
                      </a:r>
                      <a:r>
                        <a:rPr lang="en-IN" sz="3200" dirty="0" smtClean="0"/>
                        <a:t>50</a:t>
                      </a:r>
                      <a:endParaRPr lang="en-IN" sz="3200" dirty="0"/>
                    </a:p>
                  </a:txBody>
                  <a:tcPr marT="60960" marB="60960"/>
                </a:tc>
              </a:tr>
            </a:tbl>
          </a:graphicData>
        </a:graphic>
      </p:graphicFrame>
    </p:spTree>
  </p:cSld>
  <p:clrMapOvr>
    <a:masterClrMapping/>
  </p:clrMapOvr>
  <p:transition spd="slow">
    <p:wip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24filtration-131016232008-phpapp01_page89_image231.jpg"/>
          <p:cNvPicPr>
            <a:picLocks noChangeAspect="1"/>
          </p:cNvPicPr>
          <p:nvPr/>
        </p:nvPicPr>
        <p:blipFill>
          <a:blip r:embed="rId2" cstate="print">
            <a:biLevel thresh="50000"/>
          </a:blip>
          <a:stretch>
            <a:fillRect/>
          </a:stretch>
        </p:blipFill>
        <p:spPr>
          <a:xfrm>
            <a:off x="2000232" y="425232"/>
            <a:ext cx="6052113" cy="6004164"/>
          </a:xfrm>
          <a:prstGeom prst="rect">
            <a:avLst/>
          </a:prstGeom>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eatmentofwater-180601033349_page176_image115.jpg"/>
          <p:cNvPicPr>
            <a:picLocks noChangeAspect="1"/>
          </p:cNvPicPr>
          <p:nvPr/>
        </p:nvPicPr>
        <p:blipFill>
          <a:blip r:embed="rId2" cstate="print">
            <a:biLevel thresh="50000"/>
          </a:blip>
          <a:stretch>
            <a:fillRect/>
          </a:stretch>
        </p:blipFill>
        <p:spPr>
          <a:xfrm>
            <a:off x="500034" y="501002"/>
            <a:ext cx="7642124" cy="6356998"/>
          </a:xfrm>
          <a:prstGeom prst="rect">
            <a:avLst/>
          </a:prstGeom>
          <a:noFill/>
          <a:ln>
            <a:noFill/>
          </a:ln>
        </p:spPr>
      </p:pic>
    </p:spTree>
  </p:cSld>
  <p:clrMapOvr>
    <a:masterClrMapping/>
  </p:clrMapOvr>
  <p:transition spd="slow">
    <p:cove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14422"/>
            <a:ext cx="8153400" cy="4929222"/>
          </a:xfrm>
        </p:spPr>
        <p:txBody>
          <a:bodyPr>
            <a:normAutofit/>
          </a:bodyPr>
          <a:lstStyle/>
          <a:p>
            <a:pPr>
              <a:buNone/>
            </a:pPr>
            <a:r>
              <a:rPr lang="en-IN" dirty="0" smtClean="0">
                <a:solidFill>
                  <a:srgbClr val="FF0000"/>
                </a:solidFill>
                <a:latin typeface="Times New Roman" pitchFamily="18" charset="0"/>
                <a:cs typeface="Times New Roman" pitchFamily="18" charset="0"/>
              </a:rPr>
              <a:t>WORKING OF RAPID SAND FILTER</a:t>
            </a:r>
          </a:p>
          <a:p>
            <a:pPr>
              <a:lnSpc>
                <a:spcPct val="150000"/>
              </a:lnSpc>
              <a:buNone/>
            </a:pPr>
            <a:r>
              <a:rPr lang="en-IN" dirty="0" smtClean="0">
                <a:latin typeface="Times New Roman" pitchFamily="18" charset="0"/>
                <a:cs typeface="Times New Roman" pitchFamily="18" charset="0"/>
              </a:rPr>
              <a:t>• </a:t>
            </a:r>
            <a:r>
              <a:rPr lang="en-IN" sz="2800" dirty="0" smtClean="0">
                <a:latin typeface="Times New Roman" pitchFamily="18" charset="0"/>
                <a:cs typeface="Times New Roman" pitchFamily="18" charset="0"/>
              </a:rPr>
              <a:t>All valves are kept closed except valves 1 and 2. </a:t>
            </a:r>
          </a:p>
          <a:p>
            <a:pPr>
              <a:lnSpc>
                <a:spcPct val="150000"/>
              </a:lnSpc>
              <a:buNone/>
            </a:pPr>
            <a:r>
              <a:rPr lang="en-IN" sz="2800" dirty="0" smtClean="0">
                <a:latin typeface="Times New Roman" pitchFamily="18" charset="0"/>
                <a:cs typeface="Times New Roman" pitchFamily="18" charset="0"/>
              </a:rPr>
              <a:t>• Valve 1 is opened to permit water from clarifier </a:t>
            </a:r>
          </a:p>
          <a:p>
            <a:pPr>
              <a:lnSpc>
                <a:spcPct val="150000"/>
              </a:lnSpc>
              <a:buNone/>
            </a:pPr>
            <a:r>
              <a:rPr lang="en-IN" sz="2800" dirty="0" smtClean="0">
                <a:latin typeface="Times New Roman" pitchFamily="18" charset="0"/>
                <a:cs typeface="Times New Roman" pitchFamily="18" charset="0"/>
              </a:rPr>
              <a:t>• Valve 2 is opened to carry filtered water to clear water sump </a:t>
            </a:r>
          </a:p>
          <a:p>
            <a:pPr>
              <a:lnSpc>
                <a:spcPct val="150000"/>
              </a:lnSpc>
              <a:buNone/>
            </a:pPr>
            <a:r>
              <a:rPr lang="en-IN" sz="2800" dirty="0" smtClean="0">
                <a:latin typeface="Times New Roman" pitchFamily="18" charset="0"/>
                <a:cs typeface="Times New Roman" pitchFamily="18" charset="0"/>
              </a:rPr>
              <a:t>• </a:t>
            </a:r>
            <a:r>
              <a:rPr lang="en-IN" sz="2800" b="1" dirty="0" smtClean="0">
                <a:latin typeface="Times New Roman" pitchFamily="18" charset="0"/>
                <a:cs typeface="Times New Roman" pitchFamily="18" charset="0"/>
              </a:rPr>
              <a:t>Head of 2m over sand bed is maintained </a:t>
            </a:r>
          </a:p>
          <a:p>
            <a:pPr>
              <a:lnSpc>
                <a:spcPct val="150000"/>
              </a:lnSpc>
              <a:buNone/>
            </a:pPr>
            <a:r>
              <a:rPr lang="en-IN" sz="2800" dirty="0" smtClean="0">
                <a:latin typeface="Times New Roman" pitchFamily="18" charset="0"/>
                <a:cs typeface="Times New Roman" pitchFamily="18" charset="0"/>
              </a:rPr>
              <a:t>• </a:t>
            </a:r>
            <a:r>
              <a:rPr lang="en-IN" sz="2800" b="1" dirty="0" smtClean="0">
                <a:latin typeface="Times New Roman" pitchFamily="18" charset="0"/>
                <a:cs typeface="Times New Roman" pitchFamily="18" charset="0"/>
              </a:rPr>
              <a:t>Designed filtration rate are 3000 to 6000 lit/m</a:t>
            </a:r>
            <a:r>
              <a:rPr lang="en-IN" sz="2800" b="1" baseline="30000" dirty="0" smtClean="0">
                <a:latin typeface="Times New Roman" pitchFamily="18" charset="0"/>
                <a:cs typeface="Times New Roman" pitchFamily="18" charset="0"/>
              </a:rPr>
              <a:t>2</a:t>
            </a:r>
            <a:r>
              <a:rPr lang="en-IN" sz="2800" b="1" dirty="0" smtClean="0">
                <a:latin typeface="Times New Roman" pitchFamily="18" charset="0"/>
                <a:cs typeface="Times New Roman" pitchFamily="18" charset="0"/>
              </a:rPr>
              <a:t>/hr</a:t>
            </a:r>
            <a:endParaRPr lang="en-IN" sz="28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071546"/>
            <a:ext cx="8153400" cy="4697941"/>
          </a:xfrm>
        </p:spPr>
        <p:txBody>
          <a:bodyPr>
            <a:noAutofit/>
          </a:bodyPr>
          <a:lstStyle/>
          <a:p>
            <a:pPr>
              <a:buNone/>
            </a:pPr>
            <a:r>
              <a:rPr lang="en-IN" sz="3200" dirty="0" smtClean="0">
                <a:solidFill>
                  <a:srgbClr val="FF0000"/>
                </a:solidFill>
                <a:latin typeface="Times New Roman" pitchFamily="18" charset="0"/>
                <a:cs typeface="Times New Roman" pitchFamily="18" charset="0"/>
              </a:rPr>
              <a:t>BACK WASHING </a:t>
            </a:r>
          </a:p>
          <a:p>
            <a:pPr algn="just"/>
            <a:r>
              <a:rPr lang="en-IN" sz="3200" dirty="0" smtClean="0">
                <a:latin typeface="Times New Roman" pitchFamily="18" charset="0"/>
                <a:cs typeface="Times New Roman" pitchFamily="18" charset="0"/>
              </a:rPr>
              <a:t>Filter is back washed when head loss through it has reached the maximum permissible. </a:t>
            </a:r>
          </a:p>
          <a:p>
            <a:pPr algn="just"/>
            <a:r>
              <a:rPr lang="en-IN" sz="3200" b="1" dirty="0" smtClean="0">
                <a:latin typeface="Times New Roman" pitchFamily="18" charset="0"/>
                <a:cs typeface="Times New Roman" pitchFamily="18" charset="0"/>
              </a:rPr>
              <a:t>Objective of backwash is to remove accumulated particles on the surface and within the filter medium.</a:t>
            </a:r>
            <a:endParaRPr lang="en-IN" sz="3200" dirty="0" smtClean="0">
              <a:latin typeface="Times New Roman" pitchFamily="18" charset="0"/>
              <a:cs typeface="Times New Roman" pitchFamily="18" charset="0"/>
            </a:endParaRPr>
          </a:p>
          <a:p>
            <a:pPr algn="just"/>
            <a:r>
              <a:rPr lang="en-IN" sz="3200" dirty="0" smtClean="0">
                <a:latin typeface="Times New Roman" pitchFamily="18" charset="0"/>
                <a:cs typeface="Times New Roman" pitchFamily="18" charset="0"/>
              </a:rPr>
              <a:t>RSF are washed by sending air and water upwards through the bed by reverse flow through the collector system. </a:t>
            </a:r>
          </a:p>
          <a:p>
            <a:pPr algn="just"/>
            <a:r>
              <a:rPr lang="en-IN" sz="3200" b="1" dirty="0" smtClean="0">
                <a:latin typeface="Times New Roman" pitchFamily="18" charset="0"/>
                <a:cs typeface="Times New Roman" pitchFamily="18" charset="0"/>
              </a:rPr>
              <a:t>2% - 4% filtered water is used for backwashing</a:t>
            </a:r>
            <a:endParaRPr lang="en-IN" sz="32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142984"/>
            <a:ext cx="8715404" cy="5000660"/>
          </a:xfrm>
        </p:spPr>
        <p:txBody>
          <a:bodyPr>
            <a:noAutofit/>
          </a:bodyPr>
          <a:lstStyle/>
          <a:p>
            <a:pPr>
              <a:lnSpc>
                <a:spcPct val="150000"/>
              </a:lnSpc>
              <a:buNone/>
            </a:pPr>
            <a:r>
              <a:rPr lang="en-IN" sz="2800" dirty="0" smtClean="0">
                <a:solidFill>
                  <a:srgbClr val="FF0000"/>
                </a:solidFill>
                <a:latin typeface="Times New Roman" pitchFamily="18" charset="0"/>
                <a:cs typeface="Times New Roman" pitchFamily="18" charset="0"/>
              </a:rPr>
              <a:t>STEPS IN BACK WASHING </a:t>
            </a:r>
          </a:p>
          <a:p>
            <a:pPr>
              <a:lnSpc>
                <a:spcPct val="150000"/>
              </a:lnSpc>
              <a:buNone/>
            </a:pPr>
            <a:r>
              <a:rPr lang="en-IN" sz="2800" dirty="0" smtClean="0">
                <a:latin typeface="Times New Roman" pitchFamily="18" charset="0"/>
                <a:cs typeface="Times New Roman" pitchFamily="18" charset="0"/>
              </a:rPr>
              <a:t>1. Close influent valve 1</a:t>
            </a:r>
          </a:p>
          <a:p>
            <a:pPr>
              <a:lnSpc>
                <a:spcPct val="150000"/>
              </a:lnSpc>
              <a:buNone/>
            </a:pPr>
            <a:r>
              <a:rPr lang="en-IN" sz="2800" dirty="0" smtClean="0">
                <a:latin typeface="Times New Roman" pitchFamily="18" charset="0"/>
                <a:cs typeface="Times New Roman" pitchFamily="18" charset="0"/>
              </a:rPr>
              <a:t>2. Close effluent valve 2</a:t>
            </a:r>
          </a:p>
          <a:p>
            <a:pPr>
              <a:lnSpc>
                <a:spcPct val="150000"/>
              </a:lnSpc>
              <a:buNone/>
            </a:pPr>
            <a:r>
              <a:rPr lang="en-IN" sz="2800" dirty="0" smtClean="0">
                <a:latin typeface="Times New Roman" pitchFamily="18" charset="0"/>
                <a:cs typeface="Times New Roman" pitchFamily="18" charset="0"/>
              </a:rPr>
              <a:t>3. Open air valve 5, so that air blows at rate of </a:t>
            </a:r>
            <a:r>
              <a:rPr lang="en-IN" sz="2800" b="1" dirty="0" smtClean="0">
                <a:latin typeface="Times New Roman" pitchFamily="18" charset="0"/>
                <a:cs typeface="Times New Roman" pitchFamily="18" charset="0"/>
              </a:rPr>
              <a:t>1 to 1.5 m</a:t>
            </a:r>
            <a:r>
              <a:rPr lang="en-IN" sz="2800" b="1" baseline="30000" dirty="0" smtClean="0">
                <a:latin typeface="Times New Roman" pitchFamily="18" charset="0"/>
                <a:cs typeface="Times New Roman" pitchFamily="18" charset="0"/>
              </a:rPr>
              <a:t>3</a:t>
            </a:r>
            <a:r>
              <a:rPr lang="en-IN" sz="2800" b="1" dirty="0" smtClean="0">
                <a:latin typeface="Times New Roman" pitchFamily="18" charset="0"/>
                <a:cs typeface="Times New Roman" pitchFamily="18" charset="0"/>
              </a:rPr>
              <a:t> free air /min/m</a:t>
            </a:r>
            <a:r>
              <a:rPr lang="en-IN" sz="2800" b="1" baseline="30000" dirty="0" smtClean="0">
                <a:latin typeface="Times New Roman" pitchFamily="18" charset="0"/>
                <a:cs typeface="Times New Roman" pitchFamily="18" charset="0"/>
              </a:rPr>
              <a:t>2</a:t>
            </a:r>
            <a:r>
              <a:rPr lang="en-IN" sz="2800" b="1" dirty="0" smtClean="0">
                <a:latin typeface="Times New Roman" pitchFamily="18" charset="0"/>
                <a:cs typeface="Times New Roman" pitchFamily="18" charset="0"/>
              </a:rPr>
              <a:t> of bed </a:t>
            </a:r>
            <a:r>
              <a:rPr lang="en-IN" sz="2800" dirty="0" smtClean="0">
                <a:latin typeface="Times New Roman" pitchFamily="18" charset="0"/>
                <a:cs typeface="Times New Roman" pitchFamily="18" charset="0"/>
              </a:rPr>
              <a:t>area for @ </a:t>
            </a:r>
            <a:r>
              <a:rPr lang="en-IN" sz="2800" b="1" dirty="0" smtClean="0">
                <a:latin typeface="Times New Roman" pitchFamily="18" charset="0"/>
                <a:cs typeface="Times New Roman" pitchFamily="18" charset="0"/>
              </a:rPr>
              <a:t>2 to 3 min. this will break up </a:t>
            </a:r>
            <a:r>
              <a:rPr lang="en-IN" sz="2800" dirty="0" smtClean="0">
                <a:latin typeface="Times New Roman" pitchFamily="18" charset="0"/>
                <a:cs typeface="Times New Roman" pitchFamily="18" charset="0"/>
              </a:rPr>
              <a:t>the scum and loosen the dirt.</a:t>
            </a:r>
          </a:p>
          <a:p>
            <a:pPr>
              <a:lnSpc>
                <a:spcPct val="150000"/>
              </a:lnSpc>
              <a:buNone/>
            </a:pPr>
            <a:r>
              <a:rPr lang="en-IN" sz="2800" dirty="0" smtClean="0">
                <a:latin typeface="Times New Roman" pitchFamily="18" charset="0"/>
                <a:cs typeface="Times New Roman" pitchFamily="18" charset="0"/>
              </a:rPr>
              <a:t>4. Close the air valve 5 and open the wash water valve 6 gradually to prevent the dislodgement of finer gravel.</a:t>
            </a:r>
          </a:p>
          <a:p>
            <a:endParaRPr lang="en-IN" sz="1400" dirty="0"/>
          </a:p>
        </p:txBody>
      </p:sp>
    </p:spTree>
  </p:cSld>
  <p:clrMapOvr>
    <a:masterClrMapping/>
  </p:clrMapOvr>
  <p:transition spd="slow">
    <p:wip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285860"/>
            <a:ext cx="8153400" cy="4793952"/>
          </a:xfrm>
        </p:spPr>
        <p:txBody>
          <a:bodyPr>
            <a:noAutofit/>
          </a:bodyPr>
          <a:lstStyle/>
          <a:p>
            <a:pPr algn="just">
              <a:buNone/>
            </a:pPr>
            <a:r>
              <a:rPr lang="en-IN" sz="2800" dirty="0" smtClean="0">
                <a:latin typeface="Times New Roman" pitchFamily="18" charset="0"/>
                <a:cs typeface="Times New Roman" pitchFamily="18" charset="0"/>
              </a:rPr>
              <a:t>5. Open the wastewater valve 3 to carry wash water to drain. Continue backwashing till wash water appears fairly clear. </a:t>
            </a:r>
          </a:p>
          <a:p>
            <a:pPr algn="just">
              <a:buNone/>
            </a:pPr>
            <a:r>
              <a:rPr lang="en-IN" sz="2800" dirty="0" smtClean="0">
                <a:latin typeface="Times New Roman" pitchFamily="18" charset="0"/>
                <a:cs typeface="Times New Roman" pitchFamily="18" charset="0"/>
              </a:rPr>
              <a:t>6. Close the wash water valve 6. Close the wastewater valve 3. wait for some time till all matter in bed settles down. </a:t>
            </a:r>
          </a:p>
          <a:p>
            <a:pPr algn="just">
              <a:buNone/>
            </a:pPr>
            <a:r>
              <a:rPr lang="en-IN" sz="2800" dirty="0" smtClean="0">
                <a:latin typeface="Times New Roman" pitchFamily="18" charset="0"/>
                <a:cs typeface="Times New Roman" pitchFamily="18" charset="0"/>
              </a:rPr>
              <a:t>7. Open valve 1 slightly, open valve 4 for carrying filtered water to drains for few minutes. </a:t>
            </a:r>
          </a:p>
          <a:p>
            <a:pPr algn="just">
              <a:buNone/>
            </a:pPr>
            <a:r>
              <a:rPr lang="en-IN" sz="2800" dirty="0" smtClean="0">
                <a:latin typeface="Times New Roman" pitchFamily="18" charset="0"/>
                <a:cs typeface="Times New Roman" pitchFamily="18" charset="0"/>
              </a:rPr>
              <a:t>8. Close the valve 4 and open valve 2. Open valve 1 completely to resume normal filtration</a:t>
            </a:r>
            <a:endParaRPr lang="en-IN" sz="28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GB" sz="3600" b="1" dirty="0" smtClean="0">
                <a:solidFill>
                  <a:srgbClr val="FF0000"/>
                </a:solidFill>
                <a:latin typeface="Times New Roman" pitchFamily="18" charset="0"/>
                <a:cs typeface="Times New Roman" pitchFamily="18" charset="0"/>
              </a:rPr>
              <a:t>SIGNIFICANCE OF SCREENING</a:t>
            </a:r>
            <a:endParaRPr lang="en-GB" sz="3600" b="1" dirty="0" smtClean="0">
              <a:solidFill>
                <a:srgbClr val="FF0000"/>
              </a:solidFill>
              <a:latin typeface="Times New Roman" pitchFamily="18" charset="0"/>
              <a:cs typeface="Times New Roman" pitchFamily="18" charset="0"/>
              <a:sym typeface="+mn-ea"/>
            </a:endParaRPr>
          </a:p>
        </p:txBody>
      </p:sp>
      <p:sp>
        <p:nvSpPr>
          <p:cNvPr id="3" name="Slide Number Placeholder 2"/>
          <p:cNvSpPr>
            <a:spLocks noGrp="1"/>
          </p:cNvSpPr>
          <p:nvPr>
            <p:ph type="sldNum" sz="quarter" idx="12"/>
          </p:nvPr>
        </p:nvSpPr>
        <p:spPr/>
        <p:txBody>
          <a:bodyPr/>
          <a:lstStyle/>
          <a:p>
            <a:fld id="{C509A5CE-B36C-4BCA-9E0D-340A508F8624}" type="slidenum">
              <a:rPr lang="en-GB" smtClean="0"/>
              <a:pPr/>
              <a:t>12</a:t>
            </a:fld>
            <a:endParaRPr lang="en-GB"/>
          </a:p>
        </p:txBody>
      </p:sp>
      <p:sp>
        <p:nvSpPr>
          <p:cNvPr id="4" name="Content Placeholder 3"/>
          <p:cNvSpPr>
            <a:spLocks noGrp="1"/>
          </p:cNvSpPr>
          <p:nvPr>
            <p:ph sz="quarter" idx="1"/>
          </p:nvPr>
        </p:nvSpPr>
        <p:spPr>
          <a:xfrm>
            <a:off x="612775" y="1418590"/>
            <a:ext cx="8229600" cy="4937760"/>
          </a:xfrm>
        </p:spPr>
        <p:txBody>
          <a:bodyPr>
            <a:normAutofit/>
          </a:bodyPr>
          <a:lstStyle/>
          <a:p>
            <a:pPr marL="0" algn="just">
              <a:lnSpc>
                <a:spcPct val="150000"/>
              </a:lnSpc>
            </a:pPr>
            <a:r>
              <a:rPr lang="en-GB" sz="2400" dirty="0" smtClean="0">
                <a:latin typeface="Times New Roman" pitchFamily="18" charset="0"/>
                <a:cs typeface="Times New Roman" pitchFamily="18" charset="0"/>
              </a:rPr>
              <a:t>When you think about surface water sources, i.e., lakes, rivers, and reservoirs, you realize they contain varying amounts of suspended and dissolved materials. </a:t>
            </a:r>
          </a:p>
          <a:p>
            <a:pPr marL="0" algn="just">
              <a:lnSpc>
                <a:spcPct val="150000"/>
              </a:lnSpc>
            </a:pPr>
            <a:r>
              <a:rPr lang="en-GB" sz="2400" dirty="0" smtClean="0">
                <a:latin typeface="Times New Roman" pitchFamily="18" charset="0"/>
                <a:cs typeface="Times New Roman" pitchFamily="18" charset="0"/>
              </a:rPr>
              <a:t>So the first process in conventional water treatment is to screen or strain out the larger items. </a:t>
            </a:r>
          </a:p>
          <a:p>
            <a:pPr marL="0" algn="just">
              <a:lnSpc>
                <a:spcPct val="150000"/>
              </a:lnSpc>
            </a:pPr>
            <a:r>
              <a:rPr lang="en-GB" sz="2400" dirty="0" smtClean="0">
                <a:latin typeface="Times New Roman" pitchFamily="18" charset="0"/>
                <a:cs typeface="Times New Roman" pitchFamily="18" charset="0"/>
              </a:rPr>
              <a:t>This is often accomplished using a large metal screen, often called a bar-screen, which is placed in front of the water source intake. </a:t>
            </a:r>
            <a:endParaRPr lang="en-GB" sz="2000" dirty="0" smtClean="0">
              <a:latin typeface="Times New Roman" pitchFamily="18" charset="0"/>
              <a:cs typeface="Times New Roman" pitchFamily="18" charset="0"/>
            </a:endParaRPr>
          </a:p>
          <a:p>
            <a:pPr algn="just"/>
            <a:endParaRPr lang="en-GB" sz="2400" dirty="0" smtClean="0"/>
          </a:p>
          <a:p>
            <a:endParaRPr lang="en-IN" dirty="0"/>
          </a:p>
        </p:txBody>
      </p:sp>
    </p:spTree>
  </p:cSld>
  <p:clrMapOvr>
    <a:masterClrMapping/>
  </p:clrMapOvr>
  <p:transition spd="slow">
    <p:cove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5004048" y="3717033"/>
            <a:ext cx="4139952" cy="3140968"/>
          </a:xfrm>
          <a:prstGeom prst="rect">
            <a:avLst/>
          </a:prstGeom>
          <a:noFill/>
          <a:ln w="9525">
            <a:noFill/>
            <a:miter lim="800000"/>
            <a:headEnd/>
            <a:tailEnd/>
          </a:ln>
        </p:spPr>
      </p:pic>
      <p:sp>
        <p:nvSpPr>
          <p:cNvPr id="6" name="Right Arrow 5"/>
          <p:cNvSpPr/>
          <p:nvPr/>
        </p:nvSpPr>
        <p:spPr>
          <a:xfrm>
            <a:off x="4211960" y="1604797"/>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8" name="Picture 4"/>
          <p:cNvPicPr>
            <a:picLocks noChangeAspect="1" noChangeArrowheads="1"/>
          </p:cNvPicPr>
          <p:nvPr/>
        </p:nvPicPr>
        <p:blipFill>
          <a:blip r:embed="rId3" cstate="print"/>
          <a:srcRect/>
          <a:stretch>
            <a:fillRect/>
          </a:stretch>
        </p:blipFill>
        <p:spPr bwMode="auto">
          <a:xfrm>
            <a:off x="5148064" y="0"/>
            <a:ext cx="3995937" cy="2660915"/>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0" y="0"/>
            <a:ext cx="4139952" cy="2852936"/>
          </a:xfrm>
          <a:prstGeom prst="rect">
            <a:avLst/>
          </a:prstGeom>
          <a:noFill/>
          <a:ln w="9525">
            <a:noFill/>
            <a:miter lim="800000"/>
            <a:headEnd/>
            <a:tailEnd/>
          </a:ln>
        </p:spPr>
      </p:pic>
      <p:sp>
        <p:nvSpPr>
          <p:cNvPr id="10" name="Down Arrow 9"/>
          <p:cNvSpPr/>
          <p:nvPr/>
        </p:nvSpPr>
        <p:spPr>
          <a:xfrm>
            <a:off x="6732240" y="2756925"/>
            <a:ext cx="216024" cy="8640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ight Arrow 10"/>
          <p:cNvSpPr/>
          <p:nvPr/>
        </p:nvSpPr>
        <p:spPr>
          <a:xfrm rot="10800000">
            <a:off x="3995936" y="5253203"/>
            <a:ext cx="864096"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078" name="Picture 6" descr="C:\Users\User\Desktop\WS &amp; T\FIELD VISIT\IMG_4415.JPG"/>
          <p:cNvPicPr>
            <a:picLocks noChangeAspect="1" noChangeArrowheads="1"/>
          </p:cNvPicPr>
          <p:nvPr/>
        </p:nvPicPr>
        <p:blipFill>
          <a:blip r:embed="rId5" cstate="print"/>
          <a:srcRect/>
          <a:stretch>
            <a:fillRect/>
          </a:stretch>
        </p:blipFill>
        <p:spPr bwMode="auto">
          <a:xfrm>
            <a:off x="1" y="3332989"/>
            <a:ext cx="3965637" cy="3525011"/>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WS &amp; T\DIAGRAMS\module 3\filtration\l-24filtration-131016232008-phpapp01_page89_image243.jpg"/>
          <p:cNvPicPr>
            <a:picLocks noChangeAspect="1" noChangeArrowheads="1"/>
          </p:cNvPicPr>
          <p:nvPr/>
        </p:nvPicPr>
        <p:blipFill>
          <a:blip r:embed="rId2" cstate="print"/>
          <a:srcRect/>
          <a:stretch>
            <a:fillRect/>
          </a:stretch>
        </p:blipFill>
        <p:spPr bwMode="auto">
          <a:xfrm>
            <a:off x="0" y="1"/>
            <a:ext cx="4644008" cy="4363356"/>
          </a:xfrm>
          <a:prstGeom prst="rect">
            <a:avLst/>
          </a:prstGeom>
          <a:noFill/>
        </p:spPr>
      </p:pic>
      <p:pic>
        <p:nvPicPr>
          <p:cNvPr id="4099" name="Picture 3" descr="C:\Users\User\Desktop\WS &amp; T\DIAGRAMS\module 3\filtration\l-24filtration-131016232008-phpapp01_page89_image244.jpg"/>
          <p:cNvPicPr>
            <a:picLocks noChangeAspect="1" noChangeArrowheads="1"/>
          </p:cNvPicPr>
          <p:nvPr/>
        </p:nvPicPr>
        <p:blipFill>
          <a:blip r:embed="rId3" cstate="print"/>
          <a:srcRect/>
          <a:stretch>
            <a:fillRect/>
          </a:stretch>
        </p:blipFill>
        <p:spPr bwMode="auto">
          <a:xfrm>
            <a:off x="4211960" y="3044957"/>
            <a:ext cx="4932040" cy="3813043"/>
          </a:xfrm>
          <a:prstGeom prst="rect">
            <a:avLst/>
          </a:prstGeom>
          <a:noFill/>
        </p:spPr>
      </p:pic>
    </p:spTree>
  </p:cSld>
  <p:clrMapOvr>
    <a:masterClrMapping/>
  </p:clrMapOvr>
  <p:transition spd="slow">
    <p:cove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428604"/>
            <a:ext cx="8229600" cy="990600"/>
          </a:xfrm>
        </p:spPr>
        <p:txBody>
          <a:bodyPr/>
          <a:lstStyle/>
          <a:p>
            <a:r>
              <a:rPr lang="en-IN" b="1" dirty="0" smtClean="0">
                <a:solidFill>
                  <a:srgbClr val="FF0000"/>
                </a:solidFill>
                <a:latin typeface="Times New Roman" pitchFamily="18" charset="0"/>
                <a:cs typeface="Times New Roman" pitchFamily="18" charset="0"/>
              </a:rPr>
              <a:t>FILTRATION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14282" y="1428736"/>
            <a:ext cx="8153400" cy="4697941"/>
          </a:xfrm>
        </p:spPr>
        <p:txBody>
          <a:bodyPr>
            <a:normAutofit lnSpcReduction="10000"/>
          </a:bodyPr>
          <a:lstStyle/>
          <a:p>
            <a:pPr>
              <a:lnSpc>
                <a:spcPct val="150000"/>
              </a:lnSpc>
            </a:pPr>
            <a:r>
              <a:rPr lang="en-IN" sz="2800" b="1" dirty="0" smtClean="0">
                <a:solidFill>
                  <a:srgbClr val="FF0000"/>
                </a:solidFill>
                <a:latin typeface="Times New Roman" pitchFamily="18" charset="0"/>
                <a:cs typeface="Times New Roman" pitchFamily="18" charset="0"/>
              </a:rPr>
              <a:t>Operational troubles in RSF</a:t>
            </a:r>
          </a:p>
          <a:p>
            <a:pPr lvl="2">
              <a:lnSpc>
                <a:spcPct val="150000"/>
              </a:lnSpc>
              <a:buNone/>
            </a:pPr>
            <a:r>
              <a:rPr lang="en-IN" sz="2800" dirty="0" smtClean="0">
                <a:latin typeface="Times New Roman" pitchFamily="18" charset="0"/>
                <a:cs typeface="Times New Roman" pitchFamily="18" charset="0"/>
              </a:rPr>
              <a:t>1. Cracking and clogging of filter bed </a:t>
            </a:r>
          </a:p>
          <a:p>
            <a:pPr lvl="2">
              <a:lnSpc>
                <a:spcPct val="150000"/>
              </a:lnSpc>
              <a:buNone/>
            </a:pPr>
            <a:r>
              <a:rPr lang="en-IN" sz="2800" dirty="0" smtClean="0">
                <a:latin typeface="Times New Roman" pitchFamily="18" charset="0"/>
                <a:cs typeface="Times New Roman" pitchFamily="18" charset="0"/>
              </a:rPr>
              <a:t>2. Formation of mud balls</a:t>
            </a:r>
          </a:p>
          <a:p>
            <a:pPr lvl="2">
              <a:lnSpc>
                <a:spcPct val="150000"/>
              </a:lnSpc>
              <a:buNone/>
            </a:pPr>
            <a:r>
              <a:rPr lang="en-IN" sz="2800" dirty="0" smtClean="0">
                <a:latin typeface="Times New Roman" pitchFamily="18" charset="0"/>
                <a:cs typeface="Times New Roman" pitchFamily="18" charset="0"/>
              </a:rPr>
              <a:t>3. Air binding</a:t>
            </a:r>
          </a:p>
          <a:p>
            <a:pPr lvl="2">
              <a:lnSpc>
                <a:spcPct val="150000"/>
              </a:lnSpc>
              <a:buNone/>
            </a:pPr>
            <a:r>
              <a:rPr lang="en-IN" sz="2800" dirty="0" smtClean="0">
                <a:latin typeface="Times New Roman" pitchFamily="18" charset="0"/>
                <a:cs typeface="Times New Roman" pitchFamily="18" charset="0"/>
              </a:rPr>
              <a:t>4. Sand Incrustation</a:t>
            </a:r>
          </a:p>
          <a:p>
            <a:pPr lvl="2">
              <a:lnSpc>
                <a:spcPct val="150000"/>
              </a:lnSpc>
              <a:buNone/>
            </a:pPr>
            <a:r>
              <a:rPr lang="en-IN" sz="2800" dirty="0" smtClean="0">
                <a:latin typeface="Times New Roman" pitchFamily="18" charset="0"/>
                <a:cs typeface="Times New Roman" pitchFamily="18" charset="0"/>
              </a:rPr>
              <a:t>5. Jetting and Sand boils </a:t>
            </a:r>
          </a:p>
          <a:p>
            <a:pPr lvl="2">
              <a:lnSpc>
                <a:spcPct val="150000"/>
              </a:lnSpc>
              <a:buNone/>
            </a:pPr>
            <a:r>
              <a:rPr lang="en-IN" sz="2800" dirty="0" smtClean="0">
                <a:latin typeface="Times New Roman" pitchFamily="18" charset="0"/>
                <a:cs typeface="Times New Roman" pitchFamily="18" charset="0"/>
              </a:rPr>
              <a:t>6. Sand leakage </a:t>
            </a:r>
            <a:endParaRPr lang="en-IN" sz="28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24filtration-131016232008-phpapp01_page89_image358.jpg"/>
          <p:cNvPicPr>
            <a:picLocks noChangeAspect="1"/>
          </p:cNvPicPr>
          <p:nvPr/>
        </p:nvPicPr>
        <p:blipFill>
          <a:blip r:embed="rId2" cstate="print">
            <a:grayscl/>
          </a:blip>
          <a:stretch>
            <a:fillRect/>
          </a:stretch>
        </p:blipFill>
        <p:spPr>
          <a:xfrm>
            <a:off x="1071538" y="785794"/>
            <a:ext cx="7050693" cy="5786478"/>
          </a:xfrm>
          <a:prstGeom prst="rect">
            <a:avLst/>
          </a:prstGeom>
        </p:spPr>
      </p:pic>
    </p:spTree>
  </p:cSld>
  <p:clrMapOvr>
    <a:masterClrMapping/>
  </p:clrMapOvr>
  <p:transition spd="slow">
    <p:cove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4294967295"/>
          </p:nvPr>
        </p:nvSpPr>
        <p:spPr>
          <a:xfrm>
            <a:off x="500034" y="1357298"/>
            <a:ext cx="3886200" cy="4358165"/>
          </a:xfrm>
          <a:prstGeom prst="rect">
            <a:avLst/>
          </a:prstGeom>
        </p:spPr>
        <p:txBody>
          <a:bodyPr>
            <a:noAutofit/>
          </a:bodyPr>
          <a:lstStyle/>
          <a:p>
            <a:r>
              <a:rPr lang="en-IN" sz="2800" dirty="0" smtClean="0">
                <a:latin typeface="Times New Roman" pitchFamily="18" charset="0"/>
                <a:cs typeface="Times New Roman" pitchFamily="18" charset="0"/>
              </a:rPr>
              <a:t>Mud balls are formed because of conglomeration of turbidity, </a:t>
            </a:r>
            <a:r>
              <a:rPr lang="en-IN" sz="2800" dirty="0" err="1" smtClean="0">
                <a:latin typeface="Times New Roman" pitchFamily="18" charset="0"/>
                <a:cs typeface="Times New Roman" pitchFamily="18" charset="0"/>
              </a:rPr>
              <a:t>floc</a:t>
            </a:r>
            <a:r>
              <a:rPr lang="en-IN" sz="2800" dirty="0" smtClean="0">
                <a:latin typeface="Times New Roman" pitchFamily="18" charset="0"/>
                <a:cs typeface="Times New Roman" pitchFamily="18" charset="0"/>
              </a:rPr>
              <a:t>, sand and other binders. </a:t>
            </a:r>
          </a:p>
          <a:p>
            <a:r>
              <a:rPr lang="en-IN" sz="2800" dirty="0" smtClean="0">
                <a:latin typeface="Times New Roman" pitchFamily="18" charset="0"/>
                <a:cs typeface="Times New Roman" pitchFamily="18" charset="0"/>
              </a:rPr>
              <a:t>Formed because of insufficient washing of sand grains. </a:t>
            </a:r>
          </a:p>
          <a:p>
            <a:r>
              <a:rPr lang="en-IN" sz="2800" dirty="0" smtClean="0">
                <a:latin typeface="Times New Roman" pitchFamily="18" charset="0"/>
                <a:cs typeface="Times New Roman" pitchFamily="18" charset="0"/>
              </a:rPr>
              <a:t>Size may be pea size to  2 to 5 cm or more in dia.</a:t>
            </a:r>
            <a:endParaRPr lang="en-IN" sz="2800" dirty="0">
              <a:latin typeface="Times New Roman" pitchFamily="18" charset="0"/>
              <a:cs typeface="Times New Roman" pitchFamily="18" charset="0"/>
            </a:endParaRPr>
          </a:p>
        </p:txBody>
      </p:sp>
      <p:pic>
        <p:nvPicPr>
          <p:cNvPr id="5" name="Content Placeholder 4" descr="l-24filtration-131016232008-phpapp01_page89_image364.jpg"/>
          <p:cNvPicPr>
            <a:picLocks noGrp="1" noChangeAspect="1"/>
          </p:cNvPicPr>
          <p:nvPr>
            <p:ph sz="quarter" idx="4294967295"/>
          </p:nvPr>
        </p:nvPicPr>
        <p:blipFill>
          <a:blip r:embed="rId2" cstate="print"/>
          <a:stretch>
            <a:fillRect/>
          </a:stretch>
        </p:blipFill>
        <p:spPr>
          <a:xfrm>
            <a:off x="4929190" y="1571612"/>
            <a:ext cx="3766638" cy="4358217"/>
          </a:xfrm>
          <a:prstGeom prst="rect">
            <a:avLst/>
          </a:prstGeom>
        </p:spPr>
      </p:pic>
    </p:spTree>
  </p:cSld>
  <p:clrMapOvr>
    <a:masterClrMapping/>
  </p:clrMapOvr>
  <p:transition spd="slow">
    <p:cove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71472" y="1214422"/>
            <a:ext cx="8286808" cy="4929222"/>
          </a:xfrm>
        </p:spPr>
        <p:txBody>
          <a:bodyPr>
            <a:noAutofit/>
          </a:bodyPr>
          <a:lstStyle/>
          <a:p>
            <a:r>
              <a:rPr lang="en-IN" sz="2800" dirty="0" smtClean="0">
                <a:solidFill>
                  <a:srgbClr val="FF0000"/>
                </a:solidFill>
                <a:latin typeface="Times New Roman" pitchFamily="18" charset="0"/>
                <a:cs typeface="Times New Roman" pitchFamily="18" charset="0"/>
              </a:rPr>
              <a:t>AIR BINDING </a:t>
            </a:r>
          </a:p>
          <a:p>
            <a:pPr algn="just">
              <a:buNone/>
            </a:pPr>
            <a:r>
              <a:rPr lang="en-IN" sz="2800" dirty="0" smtClean="0">
                <a:latin typeface="Times New Roman" pitchFamily="18" charset="0"/>
                <a:cs typeface="Times New Roman" pitchFamily="18" charset="0"/>
              </a:rPr>
              <a:t>• It is caused by release of dissolved gases and air from water to form bubbles. </a:t>
            </a:r>
          </a:p>
          <a:p>
            <a:pPr algn="just">
              <a:buNone/>
            </a:pPr>
            <a:r>
              <a:rPr lang="en-IN" sz="2800" dirty="0" smtClean="0">
                <a:latin typeface="Times New Roman" pitchFamily="18" charset="0"/>
                <a:cs typeface="Times New Roman" pitchFamily="18" charset="0"/>
              </a:rPr>
              <a:t>• These bubbles occupy  void space of the filter media sand and drainage system.</a:t>
            </a:r>
          </a:p>
          <a:p>
            <a:pPr algn="just">
              <a:buNone/>
            </a:pPr>
            <a:r>
              <a:rPr lang="en-IN" sz="2800" dirty="0" smtClean="0">
                <a:latin typeface="Times New Roman" pitchFamily="18" charset="0"/>
                <a:cs typeface="Times New Roman" pitchFamily="18" charset="0"/>
              </a:rPr>
              <a:t>• It is caused by negative head loss, warm water and increased DO in water.</a:t>
            </a:r>
          </a:p>
          <a:p>
            <a:pPr algn="just">
              <a:buNone/>
            </a:pPr>
            <a:r>
              <a:rPr lang="en-IN" sz="2800" dirty="0" smtClean="0">
                <a:latin typeface="Times New Roman" pitchFamily="18" charset="0"/>
                <a:cs typeface="Times New Roman" pitchFamily="18" charset="0"/>
              </a:rPr>
              <a:t>• It can be minimized by  avoiding excess head loss, warming of water, control of algal growth and avoiding super saturation of water with air.</a:t>
            </a:r>
            <a:endParaRPr lang="en-IN" sz="28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357158" y="1285860"/>
            <a:ext cx="8572560" cy="4368800"/>
          </a:xfrm>
        </p:spPr>
        <p:txBody>
          <a:bodyPr>
            <a:normAutofit/>
          </a:bodyPr>
          <a:lstStyle/>
          <a:p>
            <a:pPr>
              <a:buNone/>
            </a:pPr>
            <a:r>
              <a:rPr lang="en-IN" sz="3500" b="1" dirty="0" smtClean="0">
                <a:solidFill>
                  <a:srgbClr val="FF0000"/>
                </a:solidFill>
                <a:latin typeface="Times New Roman" pitchFamily="18" charset="0"/>
                <a:cs typeface="Times New Roman" pitchFamily="18" charset="0"/>
              </a:rPr>
              <a:t>SAND INCRUSTATION  </a:t>
            </a:r>
          </a:p>
          <a:p>
            <a:pPr algn="just">
              <a:buNone/>
            </a:pPr>
            <a:r>
              <a:rPr lang="en-IN" dirty="0" smtClean="0">
                <a:latin typeface="Times New Roman" pitchFamily="18" charset="0"/>
                <a:cs typeface="Times New Roman" pitchFamily="18" charset="0"/>
              </a:rPr>
              <a:t>• </a:t>
            </a:r>
            <a:r>
              <a:rPr lang="en-IN" sz="2800" dirty="0" smtClean="0">
                <a:latin typeface="Times New Roman" pitchFamily="18" charset="0"/>
                <a:cs typeface="Times New Roman" pitchFamily="18" charset="0"/>
              </a:rPr>
              <a:t>It occurs due to accumulation of sticky gelatinous material or crystallization of calcium carbonate. </a:t>
            </a:r>
          </a:p>
          <a:p>
            <a:pPr algn="just">
              <a:buNone/>
            </a:pPr>
            <a:r>
              <a:rPr lang="en-IN" sz="2800" dirty="0" smtClean="0">
                <a:latin typeface="Times New Roman" pitchFamily="18" charset="0"/>
                <a:cs typeface="Times New Roman" pitchFamily="18" charset="0"/>
              </a:rPr>
              <a:t>• Sand grains enlarge in size and effective size changes </a:t>
            </a:r>
          </a:p>
          <a:p>
            <a:pPr algn="just">
              <a:buNone/>
            </a:pPr>
            <a:r>
              <a:rPr lang="en-IN" sz="2800" dirty="0" smtClean="0">
                <a:latin typeface="Times New Roman" pitchFamily="18" charset="0"/>
                <a:cs typeface="Times New Roman" pitchFamily="18" charset="0"/>
              </a:rPr>
              <a:t>• </a:t>
            </a:r>
            <a:r>
              <a:rPr lang="en-IN" sz="2800" b="1" dirty="0" smtClean="0">
                <a:latin typeface="Times New Roman" pitchFamily="18" charset="0"/>
                <a:cs typeface="Times New Roman" pitchFamily="18" charset="0"/>
              </a:rPr>
              <a:t>Carbonization of water can be done to prevent this problem.</a:t>
            </a:r>
          </a:p>
          <a:p>
            <a:pPr algn="just">
              <a:buNone/>
            </a:pPr>
            <a:r>
              <a:rPr lang="en-IN" sz="2800" dirty="0" smtClean="0">
                <a:latin typeface="Times New Roman" pitchFamily="18" charset="0"/>
                <a:cs typeface="Times New Roman" pitchFamily="18" charset="0"/>
              </a:rPr>
              <a:t>• Some times </a:t>
            </a:r>
            <a:r>
              <a:rPr lang="en-IN" sz="2800" b="1" dirty="0" smtClean="0">
                <a:latin typeface="Times New Roman" pitchFamily="18" charset="0"/>
                <a:cs typeface="Times New Roman" pitchFamily="18" charset="0"/>
              </a:rPr>
              <a:t>Sodium </a:t>
            </a:r>
            <a:r>
              <a:rPr lang="en-IN" sz="2800" b="1" dirty="0" err="1" smtClean="0">
                <a:latin typeface="Times New Roman" pitchFamily="18" charset="0"/>
                <a:cs typeface="Times New Roman" pitchFamily="18" charset="0"/>
              </a:rPr>
              <a:t>hexa</a:t>
            </a:r>
            <a:r>
              <a:rPr lang="en-IN" sz="2800" b="1" dirty="0" smtClean="0">
                <a:latin typeface="Times New Roman" pitchFamily="18" charset="0"/>
                <a:cs typeface="Times New Roman" pitchFamily="18" charset="0"/>
              </a:rPr>
              <a:t>-meta Phosphate can be added to keep calcium carbonate in dissolved state.</a:t>
            </a:r>
            <a:endParaRPr lang="en-IN" sz="28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142984"/>
            <a:ext cx="8153400" cy="4368800"/>
          </a:xfrm>
        </p:spPr>
        <p:txBody>
          <a:bodyPr>
            <a:normAutofit/>
          </a:bodyPr>
          <a:lstStyle/>
          <a:p>
            <a:pPr algn="just"/>
            <a:r>
              <a:rPr lang="en-IN" dirty="0" smtClean="0">
                <a:solidFill>
                  <a:srgbClr val="FF0000"/>
                </a:solidFill>
                <a:latin typeface="Times New Roman" pitchFamily="18" charset="0"/>
                <a:cs typeface="Times New Roman" pitchFamily="18" charset="0"/>
              </a:rPr>
              <a:t>JETTING AND SAND BOILS </a:t>
            </a:r>
          </a:p>
          <a:p>
            <a:pPr algn="just">
              <a:buNone/>
            </a:pPr>
            <a:r>
              <a:rPr lang="en-IN" dirty="0" smtClean="0">
                <a:latin typeface="Times New Roman" pitchFamily="18" charset="0"/>
                <a:cs typeface="Times New Roman" pitchFamily="18" charset="0"/>
              </a:rPr>
              <a:t>• These are produced when during backwashing water follows path of least resistance and break through to the scattered points due to small differences in porosity and permeability. </a:t>
            </a:r>
          </a:p>
          <a:p>
            <a:pPr algn="just">
              <a:buNone/>
            </a:pPr>
            <a:r>
              <a:rPr lang="en-IN" dirty="0" smtClean="0">
                <a:latin typeface="Times New Roman" pitchFamily="18" charset="0"/>
                <a:cs typeface="Times New Roman" pitchFamily="18" charset="0"/>
              </a:rPr>
              <a:t>• Jetting can be avoided by surface wash or air scour.</a:t>
            </a:r>
          </a:p>
          <a:p>
            <a:pPr algn="just">
              <a:buNone/>
            </a:pPr>
            <a:r>
              <a:rPr lang="en-IN" dirty="0" smtClean="0">
                <a:latin typeface="Times New Roman" pitchFamily="18" charset="0"/>
                <a:cs typeface="Times New Roman" pitchFamily="18" charset="0"/>
              </a:rPr>
              <a:t>• Use of 8 cm thick layer of coarse garnet is also recommended.</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24filtration-131016232008-phpapp01_page89_image385.jpg"/>
          <p:cNvPicPr>
            <a:picLocks noChangeAspect="1"/>
          </p:cNvPicPr>
          <p:nvPr/>
        </p:nvPicPr>
        <p:blipFill>
          <a:blip r:embed="rId2" cstate="print">
            <a:biLevel thresh="50000"/>
            <a:lum bright="2000" contrast="2000"/>
          </a:blip>
          <a:stretch>
            <a:fillRect/>
          </a:stretch>
        </p:blipFill>
        <p:spPr>
          <a:xfrm>
            <a:off x="683568" y="0"/>
            <a:ext cx="7776864" cy="6858000"/>
          </a:xfrm>
          <a:prstGeom prst="rect">
            <a:avLst/>
          </a:prstGeom>
        </p:spPr>
      </p:pic>
    </p:spTree>
  </p:cSld>
  <p:clrMapOvr>
    <a:masterClrMapping/>
  </p:clrMapOvr>
  <p:transition spd="slow">
    <p:cove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285720" y="1142984"/>
            <a:ext cx="8153400" cy="4793952"/>
          </a:xfrm>
        </p:spPr>
        <p:txBody>
          <a:bodyPr>
            <a:normAutofit/>
          </a:bodyPr>
          <a:lstStyle/>
          <a:p>
            <a:pPr algn="just"/>
            <a:r>
              <a:rPr lang="en-IN" sz="3000" dirty="0" smtClean="0">
                <a:solidFill>
                  <a:srgbClr val="FF0000"/>
                </a:solidFill>
                <a:latin typeface="Times New Roman" pitchFamily="18" charset="0"/>
                <a:cs typeface="Times New Roman" pitchFamily="18" charset="0"/>
              </a:rPr>
              <a:t>SAND LEAKAGE </a:t>
            </a:r>
          </a:p>
          <a:p>
            <a:pPr algn="just">
              <a:buNone/>
            </a:pPr>
            <a:r>
              <a:rPr lang="en-IN" sz="2600" dirty="0" smtClean="0">
                <a:latin typeface="Times New Roman" pitchFamily="18" charset="0"/>
                <a:cs typeface="Times New Roman" pitchFamily="18" charset="0"/>
              </a:rPr>
              <a:t>• It results when smallest gravels are displaced during  backwashing. </a:t>
            </a:r>
          </a:p>
          <a:p>
            <a:pPr algn="just">
              <a:buNone/>
            </a:pPr>
            <a:r>
              <a:rPr lang="en-IN" sz="2600" dirty="0" smtClean="0">
                <a:latin typeface="Times New Roman" pitchFamily="18" charset="0"/>
                <a:cs typeface="Times New Roman" pitchFamily="18" charset="0"/>
              </a:rPr>
              <a:t>• Water will enter the under-drainage system unfiltered. </a:t>
            </a:r>
          </a:p>
          <a:p>
            <a:pPr algn="just">
              <a:buNone/>
            </a:pPr>
            <a:r>
              <a:rPr lang="en-IN" sz="2600" dirty="0" smtClean="0">
                <a:latin typeface="Times New Roman" pitchFamily="18" charset="0"/>
                <a:cs typeface="Times New Roman" pitchFamily="18" charset="0"/>
              </a:rPr>
              <a:t>• It can be reduced by properly proportioning of sand and gravel layer.</a:t>
            </a:r>
          </a:p>
          <a:p>
            <a:pPr algn="just">
              <a:buNone/>
            </a:pPr>
            <a:r>
              <a:rPr lang="en-IN" sz="2600" dirty="0" smtClean="0">
                <a:latin typeface="Times New Roman" pitchFamily="18" charset="0"/>
                <a:cs typeface="Times New Roman" pitchFamily="18" charset="0"/>
              </a:rPr>
              <a:t>• In between sand and gravel garnet layer can be used to tackle this type of problem. </a:t>
            </a:r>
            <a:endParaRPr lang="en-IN" sz="26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GB" sz="4000" b="1" dirty="0" smtClean="0">
                <a:solidFill>
                  <a:srgbClr val="FF0000"/>
                </a:solidFill>
                <a:latin typeface="Times New Roman" pitchFamily="18" charset="0"/>
                <a:cs typeface="Times New Roman" pitchFamily="18" charset="0"/>
              </a:rPr>
              <a:t>SIGNIFICANCE OF SCREENING</a:t>
            </a:r>
            <a:endParaRPr lang="en-GB" sz="4000" dirty="0" smtClean="0">
              <a:solidFill>
                <a:srgbClr val="FF0000"/>
              </a:solidFill>
              <a:sym typeface="+mn-ea"/>
            </a:endParaRPr>
          </a:p>
        </p:txBody>
      </p:sp>
      <p:sp>
        <p:nvSpPr>
          <p:cNvPr id="4" name="Content Placeholder 3"/>
          <p:cNvSpPr>
            <a:spLocks noGrp="1"/>
          </p:cNvSpPr>
          <p:nvPr>
            <p:ph sz="quarter" idx="1"/>
          </p:nvPr>
        </p:nvSpPr>
        <p:spPr/>
        <p:txBody>
          <a:bodyPr/>
          <a:lstStyle/>
          <a:p>
            <a:r>
              <a:rPr lang="en-GB" sz="3000" dirty="0" smtClean="0">
                <a:latin typeface="Times New Roman" pitchFamily="18" charset="0"/>
                <a:cs typeface="Times New Roman" pitchFamily="18" charset="0"/>
                <a:sym typeface="+mn-ea"/>
              </a:rPr>
              <a:t>Large items are trapped on the screen as the water passes through it. </a:t>
            </a:r>
            <a:endParaRPr lang="en-GB" sz="3000" dirty="0" smtClean="0">
              <a:latin typeface="Times New Roman" pitchFamily="18" charset="0"/>
              <a:cs typeface="Times New Roman" pitchFamily="18" charset="0"/>
            </a:endParaRPr>
          </a:p>
          <a:p>
            <a:r>
              <a:rPr lang="en-GB" sz="3000" dirty="0" smtClean="0">
                <a:latin typeface="Times New Roman" pitchFamily="18" charset="0"/>
                <a:cs typeface="Times New Roman" pitchFamily="18" charset="0"/>
                <a:sym typeface="+mn-ea"/>
              </a:rPr>
              <a:t>These screens must routinely be raked or cleaned off. </a:t>
            </a:r>
            <a:endParaRPr lang="en-GB" sz="3000" dirty="0" smtClean="0">
              <a:latin typeface="Times New Roman" pitchFamily="18" charset="0"/>
              <a:cs typeface="Times New Roman" pitchFamily="18" charset="0"/>
            </a:endParaRPr>
          </a:p>
          <a:p>
            <a:pPr algn="just">
              <a:buNone/>
            </a:pPr>
            <a:endParaRPr lang="en-GB" sz="3000" dirty="0" smtClean="0">
              <a:latin typeface="Californian FB" panose="0207040306080B030204" charset="0"/>
              <a:cs typeface="Californian FB" panose="0207040306080B030204" charset="0"/>
            </a:endParaRPr>
          </a:p>
          <a:p>
            <a:endParaRPr lang="en-GB" sz="3000" dirty="0" smtClean="0">
              <a:latin typeface="Californian FB" panose="0207040306080B030204" charset="0"/>
              <a:cs typeface="Californian FB" panose="0207040306080B030204" charset="0"/>
            </a:endParaRPr>
          </a:p>
        </p:txBody>
      </p:sp>
      <p:sp>
        <p:nvSpPr>
          <p:cNvPr id="2" name="Slide Number Placeholder 1"/>
          <p:cNvSpPr>
            <a:spLocks noGrp="1"/>
          </p:cNvSpPr>
          <p:nvPr>
            <p:ph type="sldNum" sz="quarter" idx="12"/>
          </p:nvPr>
        </p:nvSpPr>
        <p:spPr/>
        <p:txBody>
          <a:bodyPr/>
          <a:lstStyle/>
          <a:p>
            <a:fld id="{C509A5CE-B36C-4BCA-9E0D-340A508F8624}" type="slidenum">
              <a:rPr lang="en-GB" smtClean="0"/>
              <a:pPr/>
              <a:t>13</a:t>
            </a:fld>
            <a:endParaRPr lang="en-GB"/>
          </a:p>
        </p:txBody>
      </p:sp>
    </p:spTree>
  </p:cSld>
  <p:clrMapOvr>
    <a:masterClrMapping/>
  </p:clrMapOvr>
  <p:transition spd="slow">
    <p:cove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24filtration-131016232008-phpapp01_page89_image396.jpg"/>
          <p:cNvPicPr>
            <a:picLocks noChangeAspect="1"/>
          </p:cNvPicPr>
          <p:nvPr/>
        </p:nvPicPr>
        <p:blipFill>
          <a:blip r:embed="rId2" cstate="print"/>
          <a:stretch>
            <a:fillRect/>
          </a:stretch>
        </p:blipFill>
        <p:spPr>
          <a:xfrm>
            <a:off x="467544" y="548680"/>
            <a:ext cx="8343900" cy="5913120"/>
          </a:xfrm>
          <a:prstGeom prst="rect">
            <a:avLst/>
          </a:prstGeom>
        </p:spPr>
      </p:pic>
    </p:spTree>
  </p:cSld>
  <p:clrMapOvr>
    <a:masterClrMapping/>
  </p:clrMapOvr>
  <p:transition spd="slow">
    <p:cove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509A5CE-B36C-4BCA-9E0D-340A508F8624}" type="slidenum">
              <a:rPr lang="en-GB" smtClean="0"/>
              <a:pPr/>
              <a:t>131</a:t>
            </a:fld>
            <a:endParaRPr lang="en-GB"/>
          </a:p>
        </p:txBody>
      </p:sp>
      <p:pic>
        <p:nvPicPr>
          <p:cNvPr id="1026" name="Picture 2"/>
          <p:cNvPicPr>
            <a:picLocks noChangeAspect="1" noChangeArrowheads="1"/>
          </p:cNvPicPr>
          <p:nvPr/>
        </p:nvPicPr>
        <p:blipFill>
          <a:blip r:embed="rId2"/>
          <a:srcRect/>
          <a:stretch>
            <a:fillRect/>
          </a:stretch>
        </p:blipFill>
        <p:spPr bwMode="auto">
          <a:xfrm>
            <a:off x="714348" y="357166"/>
            <a:ext cx="7500990" cy="5810250"/>
          </a:xfrm>
          <a:prstGeom prst="rect">
            <a:avLst/>
          </a:prstGeom>
          <a:noFill/>
          <a:ln w="9525">
            <a:noFill/>
            <a:miter lim="800000"/>
            <a:headEnd/>
            <a:tailEnd/>
          </a:ln>
          <a:effectLst/>
        </p:spPr>
      </p:pic>
    </p:spTree>
  </p:cSld>
  <p:clrMapOvr>
    <a:masterClrMapping/>
  </p:clrMapOvr>
  <p:transition spd="slow">
    <p:cove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285720" y="1214422"/>
            <a:ext cx="8501122" cy="5214974"/>
          </a:xfrm>
        </p:spPr>
        <p:txBody>
          <a:bodyPr>
            <a:normAutofit fontScale="92500" lnSpcReduction="10000"/>
          </a:bodyPr>
          <a:lstStyle/>
          <a:p>
            <a:pPr algn="just">
              <a:buNone/>
            </a:pPr>
            <a:r>
              <a:rPr lang="en-IN" sz="3300" dirty="0" smtClean="0">
                <a:solidFill>
                  <a:srgbClr val="FF0000"/>
                </a:solidFill>
              </a:rPr>
              <a:t> </a:t>
            </a:r>
            <a:r>
              <a:rPr lang="en-IN" sz="3300" dirty="0" smtClean="0">
                <a:solidFill>
                  <a:srgbClr val="FF0000"/>
                </a:solidFill>
                <a:latin typeface="Times New Roman" pitchFamily="18" charset="0"/>
                <a:cs typeface="Times New Roman" pitchFamily="18" charset="0"/>
              </a:rPr>
              <a:t>PRESSURE FILTER</a:t>
            </a:r>
          </a:p>
          <a:p>
            <a:pPr algn="just"/>
            <a:r>
              <a:rPr lang="en-IN" sz="3100" dirty="0" smtClean="0">
                <a:latin typeface="Times New Roman" pitchFamily="18" charset="0"/>
                <a:cs typeface="Times New Roman" pitchFamily="18" charset="0"/>
              </a:rPr>
              <a:t>Pressure filters are of the same construction as gravity-type filters but the filter bed together with the filter bottom is enclosed in a watertight steel pressure vessel. </a:t>
            </a:r>
          </a:p>
          <a:p>
            <a:pPr algn="just"/>
            <a:r>
              <a:rPr lang="en-IN" sz="3100" dirty="0" smtClean="0">
                <a:latin typeface="Times New Roman" pitchFamily="18" charset="0"/>
                <a:cs typeface="Times New Roman" pitchFamily="18" charset="0"/>
              </a:rPr>
              <a:t>The driving force for the filtration process here is the water pressure applied on the filter bed. </a:t>
            </a:r>
          </a:p>
          <a:p>
            <a:pPr algn="just"/>
            <a:r>
              <a:rPr lang="en-IN" sz="3100" dirty="0" smtClean="0">
                <a:latin typeface="Times New Roman" pitchFamily="18" charset="0"/>
                <a:cs typeface="Times New Roman" pitchFamily="18" charset="0"/>
              </a:rPr>
              <a:t>Pressure filters are commercially available as complete units. </a:t>
            </a:r>
          </a:p>
          <a:p>
            <a:pPr algn="just"/>
            <a:r>
              <a:rPr lang="en-IN" sz="3100" dirty="0" smtClean="0">
                <a:latin typeface="Times New Roman" pitchFamily="18" charset="0"/>
                <a:cs typeface="Times New Roman" pitchFamily="18" charset="0"/>
              </a:rPr>
              <a:t>They are not so easy to install, operate and maintain, particularly as it is not readily possible to inspect the condition of the media.</a:t>
            </a:r>
            <a:endParaRPr lang="en-IN" sz="3100" dirty="0">
              <a:solidFill>
                <a:srgbClr val="FF0000"/>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133</a:t>
            </a:fld>
            <a:endParaRPr lang="en-US"/>
          </a:p>
        </p:txBody>
      </p:sp>
      <p:sp>
        <p:nvSpPr>
          <p:cNvPr id="4" name="Content Placeholder 3"/>
          <p:cNvSpPr>
            <a:spLocks noGrp="1"/>
          </p:cNvSpPr>
          <p:nvPr>
            <p:ph sz="quarter" idx="13"/>
          </p:nvPr>
        </p:nvSpPr>
        <p:spPr>
          <a:xfrm>
            <a:off x="428596" y="1500174"/>
            <a:ext cx="8153400" cy="4368800"/>
          </a:xfrm>
        </p:spPr>
        <p:txBody>
          <a:bodyPr/>
          <a:lstStyle/>
          <a:p>
            <a:pPr algn="just"/>
            <a:r>
              <a:rPr lang="en-IN" dirty="0" smtClean="0">
                <a:latin typeface="Times New Roman" pitchFamily="18" charset="0"/>
                <a:cs typeface="Times New Roman" pitchFamily="18" charset="0"/>
              </a:rPr>
              <a:t>A pressure filter is a small rapid gravity sand filter placed in a closed cylindrical vessel and through which the water to be treated is passed under pressure which is higher than atmospheric pressure. </a:t>
            </a:r>
          </a:p>
          <a:p>
            <a:pPr algn="just"/>
            <a:r>
              <a:rPr lang="en-IN" dirty="0" smtClean="0">
                <a:latin typeface="Times New Roman" pitchFamily="18" charset="0"/>
                <a:cs typeface="Times New Roman" pitchFamily="18" charset="0"/>
              </a:rPr>
              <a:t>So it should be noticed that the filters located in air tight vessels. </a:t>
            </a:r>
          </a:p>
          <a:p>
            <a:pPr algn="just"/>
            <a:r>
              <a:rPr lang="en-IN" dirty="0" smtClean="0">
                <a:latin typeface="Times New Roman" pitchFamily="18" charset="0"/>
                <a:cs typeface="Times New Roman" pitchFamily="18" charset="0"/>
              </a:rPr>
              <a:t>The raw water is generally pumped into the vessel by means of a pump. The pressure normally developed may 25 to</a:t>
            </a:r>
          </a:p>
          <a:p>
            <a:pPr algn="just"/>
            <a:r>
              <a:rPr lang="en-IN" dirty="0" smtClean="0">
                <a:latin typeface="Times New Roman" pitchFamily="18" charset="0"/>
                <a:cs typeface="Times New Roman" pitchFamily="18" charset="0"/>
              </a:rPr>
              <a:t>65 metre head of water.</a:t>
            </a:r>
            <a:endParaRPr lang="en-IN" dirty="0">
              <a:latin typeface="Times New Roman" pitchFamily="18" charset="0"/>
              <a:cs typeface="Times New Roman" pitchFamily="18" charset="0"/>
            </a:endParaRPr>
          </a:p>
        </p:txBody>
      </p:sp>
    </p:spTree>
  </p:cSld>
  <p:clrMapOvr>
    <a:masterClrMapping/>
  </p:clrMapOvr>
  <p:transition spd="slow">
    <p:wip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eatmentofwater-180601033349_page176_image135.jpg"/>
          <p:cNvPicPr>
            <a:picLocks noChangeAspect="1"/>
          </p:cNvPicPr>
          <p:nvPr/>
        </p:nvPicPr>
        <p:blipFill>
          <a:blip r:embed="rId2" cstate="print"/>
          <a:stretch>
            <a:fillRect/>
          </a:stretch>
        </p:blipFill>
        <p:spPr>
          <a:xfrm>
            <a:off x="1000100" y="571480"/>
            <a:ext cx="7174010" cy="5885458"/>
          </a:xfrm>
          <a:prstGeom prst="rect">
            <a:avLst/>
          </a:prstGeom>
        </p:spPr>
      </p:pic>
    </p:spTree>
  </p:cSld>
  <p:clrMapOvr>
    <a:masterClrMapping/>
  </p:clrMapOvr>
  <p:transition spd="slow">
    <p:cove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eatmentofwater-180601033349_page176_image137.jpg"/>
          <p:cNvPicPr>
            <a:picLocks noChangeAspect="1"/>
          </p:cNvPicPr>
          <p:nvPr/>
        </p:nvPicPr>
        <p:blipFill>
          <a:blip r:embed="rId2" cstate="print"/>
          <a:stretch>
            <a:fillRect/>
          </a:stretch>
        </p:blipFill>
        <p:spPr>
          <a:xfrm>
            <a:off x="642910" y="677959"/>
            <a:ext cx="7786742" cy="5465685"/>
          </a:xfrm>
          <a:prstGeom prst="rect">
            <a:avLst/>
          </a:prstGeom>
        </p:spPr>
      </p:pic>
    </p:spTree>
  </p:cSld>
  <p:clrMapOvr>
    <a:masterClrMapping/>
  </p:clrMapOvr>
  <p:transition spd="slow">
    <p:cove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reatmentofwater-180601033349_page176_image138.png"/>
          <p:cNvPicPr>
            <a:picLocks noChangeAspect="1"/>
          </p:cNvPicPr>
          <p:nvPr/>
        </p:nvPicPr>
        <p:blipFill>
          <a:blip r:embed="rId2" cstate="print"/>
          <a:stretch>
            <a:fillRect/>
          </a:stretch>
        </p:blipFill>
        <p:spPr>
          <a:xfrm>
            <a:off x="0" y="836712"/>
            <a:ext cx="9144000" cy="5233544"/>
          </a:xfrm>
          <a:prstGeom prst="rect">
            <a:avLst/>
          </a:prstGeom>
        </p:spPr>
      </p:pic>
    </p:spTree>
  </p:cSld>
  <p:clrMapOvr>
    <a:masterClrMapping/>
  </p:clrMapOvr>
  <p:transition spd="slow">
    <p:cove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137</a:t>
            </a:fld>
            <a:endParaRPr lang="en-GB"/>
          </a:p>
        </p:txBody>
      </p:sp>
      <p:sp>
        <p:nvSpPr>
          <p:cNvPr id="4" name="Rectangle 3"/>
          <p:cNvSpPr/>
          <p:nvPr/>
        </p:nvSpPr>
        <p:spPr>
          <a:xfrm>
            <a:off x="214282" y="785794"/>
            <a:ext cx="8929718" cy="5570756"/>
          </a:xfrm>
          <a:prstGeom prst="rect">
            <a:avLst/>
          </a:prstGeom>
        </p:spPr>
        <p:txBody>
          <a:bodyPr wrap="square">
            <a:spAutoFit/>
          </a:bodyPr>
          <a:lstStyle/>
          <a:p>
            <a:r>
              <a:rPr lang="en-IN" sz="2400" b="1" dirty="0" smtClean="0">
                <a:solidFill>
                  <a:srgbClr val="FF0000"/>
                </a:solidFill>
                <a:latin typeface="Times New Roman" pitchFamily="18" charset="0"/>
                <a:cs typeface="Times New Roman" pitchFamily="18" charset="0"/>
              </a:rPr>
              <a:t>Advantages</a:t>
            </a:r>
          </a:p>
          <a:p>
            <a:r>
              <a:rPr lang="en-IN" sz="2400" dirty="0" smtClean="0">
                <a:latin typeface="Times New Roman" pitchFamily="18" charset="0"/>
                <a:cs typeface="Times New Roman" pitchFamily="18" charset="0"/>
              </a:rPr>
              <a:t>I</a:t>
            </a:r>
            <a:r>
              <a:rPr lang="en-IN" sz="2000" dirty="0" smtClean="0">
                <a:latin typeface="Times New Roman" pitchFamily="18" charset="0"/>
                <a:cs typeface="Times New Roman" pitchFamily="18" charset="0"/>
              </a:rPr>
              <a:t>. It is a compact and automatic operation.</a:t>
            </a:r>
          </a:p>
          <a:p>
            <a:r>
              <a:rPr lang="en-IN" sz="2000" dirty="0" smtClean="0">
                <a:latin typeface="Times New Roman" pitchFamily="18" charset="0"/>
                <a:cs typeface="Times New Roman" pitchFamily="18" charset="0"/>
              </a:rPr>
              <a:t>2. These are ideal for small estates and small water works.</a:t>
            </a:r>
          </a:p>
          <a:p>
            <a:r>
              <a:rPr lang="en-IN" sz="2000" dirty="0" smtClean="0">
                <a:latin typeface="Times New Roman" pitchFamily="18" charset="0"/>
                <a:cs typeface="Times New Roman" pitchFamily="18" charset="0"/>
              </a:rPr>
              <a:t>3. These filters are very flexible, because the rate of filtration can be changed by change of</a:t>
            </a:r>
          </a:p>
          <a:p>
            <a:r>
              <a:rPr lang="en-IN" sz="2000" dirty="0" smtClean="0">
                <a:latin typeface="Times New Roman" pitchFamily="18" charset="0"/>
                <a:cs typeface="Times New Roman" pitchFamily="18" charset="0"/>
              </a:rPr>
              <a:t>compressed air pressure over the water.</a:t>
            </a:r>
          </a:p>
          <a:p>
            <a:r>
              <a:rPr lang="en-IN" sz="2000" dirty="0" smtClean="0">
                <a:latin typeface="Times New Roman" pitchFamily="18" charset="0"/>
                <a:cs typeface="Times New Roman" pitchFamily="18" charset="0"/>
              </a:rPr>
              <a:t>4. These filters requires small area for installation.</a:t>
            </a:r>
          </a:p>
          <a:p>
            <a:r>
              <a:rPr lang="en-IN" sz="2000" dirty="0" smtClean="0">
                <a:latin typeface="Times New Roman" pitchFamily="18" charset="0"/>
                <a:cs typeface="Times New Roman" pitchFamily="18" charset="0"/>
              </a:rPr>
              <a:t>5. Small number of fittings are required in these filters.</a:t>
            </a:r>
          </a:p>
          <a:p>
            <a:r>
              <a:rPr lang="en-IN" sz="2000" dirty="0" smtClean="0">
                <a:latin typeface="Times New Roman" pitchFamily="18" charset="0"/>
                <a:cs typeface="Times New Roman" pitchFamily="18" charset="0"/>
              </a:rPr>
              <a:t>6. Filtered water comes out under </a:t>
            </a:r>
            <a:r>
              <a:rPr lang="en-IN" sz="2000" dirty="0" err="1" smtClean="0">
                <a:latin typeface="Times New Roman" pitchFamily="18" charset="0"/>
                <a:cs typeface="Times New Roman" pitchFamily="18" charset="0"/>
              </a:rPr>
              <a:t>presssure</a:t>
            </a:r>
            <a:r>
              <a:rPr lang="en-IN" sz="2000" dirty="0" smtClean="0">
                <a:latin typeface="Times New Roman" pitchFamily="18" charset="0"/>
                <a:cs typeface="Times New Roman" pitchFamily="18" charset="0"/>
              </a:rPr>
              <a:t> no further pumping is required.</a:t>
            </a:r>
          </a:p>
          <a:p>
            <a:r>
              <a:rPr lang="en-IN" sz="2400" dirty="0" smtClean="0">
                <a:latin typeface="Times New Roman" pitchFamily="18" charset="0"/>
                <a:cs typeface="Times New Roman" pitchFamily="18" charset="0"/>
              </a:rPr>
              <a:t>7. No sedimentation and coagulant tanks arc required with these units.</a:t>
            </a:r>
          </a:p>
          <a:p>
            <a:r>
              <a:rPr lang="en-IN" sz="2400" b="1" dirty="0" smtClean="0">
                <a:solidFill>
                  <a:srgbClr val="FF0000"/>
                </a:solidFill>
                <a:latin typeface="Times New Roman" pitchFamily="18" charset="0"/>
                <a:cs typeface="Times New Roman" pitchFamily="18" charset="0"/>
              </a:rPr>
              <a:t>Disadvantages</a:t>
            </a:r>
          </a:p>
          <a:p>
            <a:r>
              <a:rPr lang="en-IN" sz="2000" dirty="0" smtClean="0">
                <a:latin typeface="Times New Roman" pitchFamily="18" charset="0"/>
                <a:cs typeface="Times New Roman" pitchFamily="18" charset="0"/>
              </a:rPr>
              <a:t>I. Due to heavy cost on treatment, they cannot be used for treatment large </a:t>
            </a:r>
            <a:r>
              <a:rPr lang="en-IN" sz="2000" dirty="0" err="1" smtClean="0">
                <a:latin typeface="Times New Roman" pitchFamily="18" charset="0"/>
                <a:cs typeface="Times New Roman" pitchFamily="18" charset="0"/>
              </a:rPr>
              <a:t>quanti</a:t>
            </a:r>
            <a:r>
              <a:rPr lang="en-IN" sz="2000" dirty="0" smtClean="0">
                <a:latin typeface="Times New Roman" pitchFamily="18" charset="0"/>
                <a:cs typeface="Times New Roman" pitchFamily="18" charset="0"/>
              </a:rPr>
              <a:t> </a:t>
            </a:r>
            <a:r>
              <a:rPr lang="en-IN" sz="2000" dirty="0" err="1" smtClean="0">
                <a:latin typeface="Times New Roman" pitchFamily="18" charset="0"/>
                <a:cs typeface="Times New Roman" pitchFamily="18" charset="0"/>
              </a:rPr>
              <a:t>ty</a:t>
            </a:r>
            <a:r>
              <a:rPr lang="en-IN" sz="2000" dirty="0" smtClean="0">
                <a:latin typeface="Times New Roman" pitchFamily="18" charset="0"/>
                <a:cs typeface="Times New Roman" pitchFamily="18" charset="0"/>
              </a:rPr>
              <a:t> of water.</a:t>
            </a:r>
          </a:p>
          <a:p>
            <a:r>
              <a:rPr lang="en-IN" sz="2000" dirty="0" smtClean="0">
                <a:latin typeface="Times New Roman" pitchFamily="18" charset="0"/>
                <a:cs typeface="Times New Roman" pitchFamily="18" charset="0"/>
              </a:rPr>
              <a:t>2. Proper quality control and inspection is not possible because of closed tank.</a:t>
            </a:r>
          </a:p>
          <a:p>
            <a:r>
              <a:rPr lang="en-IN" sz="2000" dirty="0" smtClean="0">
                <a:latin typeface="Times New Roman" pitchFamily="18" charset="0"/>
                <a:cs typeface="Times New Roman" pitchFamily="18" charset="0"/>
              </a:rPr>
              <a:t>3. The efficiency of removal of bacteria &amp; turbidity is poor.</a:t>
            </a:r>
          </a:p>
          <a:p>
            <a:r>
              <a:rPr lang="en-IN" sz="2000" dirty="0" smtClean="0">
                <a:latin typeface="Times New Roman" pitchFamily="18" charset="0"/>
                <a:cs typeface="Times New Roman" pitchFamily="18" charset="0"/>
              </a:rPr>
              <a:t>4. Change of filter media, gravel and repair of drainage system is difficult.</a:t>
            </a:r>
          </a:p>
          <a:p>
            <a:r>
              <a:rPr lang="en-IN" sz="2000" dirty="0" smtClean="0">
                <a:latin typeface="Times New Roman" pitchFamily="18" charset="0"/>
                <a:cs typeface="Times New Roman" pitchFamily="18" charset="0"/>
              </a:rPr>
              <a:t>5. They require additional pumps lo pump the water in them</a:t>
            </a:r>
            <a:endParaRPr lang="en-IN" sz="20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138</a:t>
            </a:fld>
            <a:endParaRPr lang="en-GB"/>
          </a:p>
        </p:txBody>
      </p:sp>
    </p:spTree>
  </p:cSld>
  <p:clrMapOvr>
    <a:masterClrMapping/>
  </p:clrMapOvr>
  <p:transition spd="slow">
    <p:cove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139</a:t>
            </a:fld>
            <a:endParaRPr lang="en-GB"/>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14356"/>
            <a:ext cx="8229600" cy="990600"/>
          </a:xfrm>
        </p:spPr>
        <p:txBody>
          <a:bodyPr>
            <a:normAutofit/>
          </a:bodyPr>
          <a:lstStyle/>
          <a:p>
            <a:pPr algn="ctr"/>
            <a:r>
              <a:rPr lang="en-GB" dirty="0" smtClean="0">
                <a:solidFill>
                  <a:srgbClr val="FF0000"/>
                </a:solidFill>
              </a:rPr>
              <a:t>SIGNIFICANCE OF SCREENING</a:t>
            </a:r>
            <a:endParaRPr lang="en-GB" dirty="0"/>
          </a:p>
        </p:txBody>
      </p:sp>
      <p:sp>
        <p:nvSpPr>
          <p:cNvPr id="4" name="Slide Number Placeholder 3"/>
          <p:cNvSpPr>
            <a:spLocks noGrp="1"/>
          </p:cNvSpPr>
          <p:nvPr>
            <p:ph type="sldNum" sz="quarter" idx="12"/>
          </p:nvPr>
        </p:nvSpPr>
        <p:spPr/>
        <p:txBody>
          <a:bodyPr/>
          <a:lstStyle/>
          <a:p>
            <a:fld id="{C509A5CE-B36C-4BCA-9E0D-340A508F8624}" type="slidenum">
              <a:rPr lang="en-GB" smtClean="0"/>
              <a:pPr/>
              <a:t>14</a:t>
            </a:fld>
            <a:endParaRPr lang="en-GB" dirty="0"/>
          </a:p>
        </p:txBody>
      </p:sp>
      <p:pic>
        <p:nvPicPr>
          <p:cNvPr id="8194" name="Picture 2" descr="Related image"/>
          <p:cNvPicPr>
            <a:picLocks noChangeAspect="1" noChangeArrowheads="1"/>
          </p:cNvPicPr>
          <p:nvPr/>
        </p:nvPicPr>
        <p:blipFill>
          <a:blip r:embed="rId2" cstate="print"/>
          <a:srcRect/>
          <a:stretch>
            <a:fillRect/>
          </a:stretch>
        </p:blipFill>
        <p:spPr bwMode="auto">
          <a:xfrm>
            <a:off x="928662" y="1785926"/>
            <a:ext cx="7390034" cy="4422874"/>
          </a:xfrm>
          <a:prstGeom prst="rect">
            <a:avLst/>
          </a:prstGeom>
          <a:noFill/>
        </p:spPr>
      </p:pic>
      <p:sp>
        <p:nvSpPr>
          <p:cNvPr id="8196" name="AutoShape 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198" name="AutoShape 6"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0" name="AutoShape 8"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2" name="AutoShape 10"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4" name="AutoShape 12"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
        <p:nvSpPr>
          <p:cNvPr id="8206" name="AutoShape 14" descr="Image result for bar screens for drinking water treatment plan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en-IN"/>
          </a:p>
        </p:txBody>
      </p:sp>
    </p:spTree>
  </p:cSld>
  <p:clrMapOvr>
    <a:masterClrMapping/>
  </p:clrMapOvr>
  <p:transition spd="slow">
    <p:cove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140</a:t>
            </a:fld>
            <a:endParaRPr lang="en-GB"/>
          </a:p>
        </p:txBody>
      </p:sp>
    </p:spTree>
  </p:cSld>
  <p:clrMapOvr>
    <a:masterClrMapping/>
  </p:clrMapOvr>
  <p:transition spd="slow">
    <p:cove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141</a:t>
            </a:fld>
            <a:endParaRPr lang="en-GB"/>
          </a:p>
        </p:txBody>
      </p:sp>
    </p:spTree>
  </p:cSld>
  <p:clrMapOvr>
    <a:masterClrMapping/>
  </p:clrMapOvr>
  <p:transition spd="slow">
    <p:cove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142</a:t>
            </a:fld>
            <a:endParaRPr lang="en-GB"/>
          </a:p>
        </p:txBody>
      </p:sp>
    </p:spTree>
  </p:cSld>
  <p:clrMapOvr>
    <a:masterClrMapping/>
  </p:clrMapOvr>
  <p:transition spd="slow">
    <p:cove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143</a:t>
            </a:fld>
            <a:endParaRPr lang="en-GB"/>
          </a:p>
        </p:txBody>
      </p:sp>
    </p:spTree>
  </p:cSld>
  <p:clrMapOvr>
    <a:masterClrMapping/>
  </p:clrMapOvr>
  <p:transition spd="slow">
    <p:cove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144</a:t>
            </a:fld>
            <a:endParaRPr lang="en-GB"/>
          </a:p>
        </p:txBody>
      </p:sp>
    </p:spTree>
  </p:cSld>
  <p:clrMapOvr>
    <a:masterClrMapping/>
  </p:clrMapOvr>
  <p:transition spd="slow">
    <p:cove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145</a:t>
            </a:fld>
            <a:endParaRPr lang="en-GB"/>
          </a:p>
        </p:txBody>
      </p:sp>
    </p:spTree>
  </p:cSld>
  <p:clrMapOvr>
    <a:masterClrMapping/>
  </p:clrMapOvr>
  <p:transition spd="slow">
    <p:cove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146</a:t>
            </a:fld>
            <a:endParaRPr lang="en-GB"/>
          </a:p>
        </p:txBody>
      </p:sp>
    </p:spTree>
  </p:cSld>
  <p:clrMapOvr>
    <a:masterClrMapping/>
  </p:clrMapOvr>
  <p:transition spd="slow">
    <p:cove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147</a:t>
            </a:fld>
            <a:endParaRPr lang="en-GB"/>
          </a:p>
        </p:txBody>
      </p:sp>
    </p:spTree>
  </p:cSld>
  <p:clrMapOvr>
    <a:masterClrMapping/>
  </p:clrMapOvr>
  <p:transition spd="slow">
    <p:cove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148</a:t>
            </a:fld>
            <a:endParaRPr lang="en-GB"/>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15</a:t>
            </a:fld>
            <a:endParaRPr lang="en-GB"/>
          </a:p>
        </p:txBody>
      </p:sp>
      <p:pic>
        <p:nvPicPr>
          <p:cNvPr id="5" name="Picture 15"/>
          <p:cNvPicPr>
            <a:picLocks noGrp="1" noChangeAspect="1" noChangeArrowheads="1"/>
          </p:cNvPicPr>
          <p:nvPr>
            <p:ph sz="quarter" idx="1"/>
          </p:nvPr>
        </p:nvPicPr>
        <p:blipFill>
          <a:blip r:embed="rId2" cstate="print"/>
          <a:srcRect/>
          <a:stretch>
            <a:fillRect/>
          </a:stretch>
        </p:blipFill>
        <p:spPr bwMode="auto">
          <a:xfrm>
            <a:off x="827584" y="1412776"/>
            <a:ext cx="7200800" cy="4824536"/>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000108"/>
            <a:ext cx="8229600" cy="990600"/>
          </a:xfrm>
        </p:spPr>
        <p:txBody>
          <a:bodyPr>
            <a:noAutofit/>
          </a:bodyPr>
          <a:lstStyle/>
          <a:p>
            <a:pPr algn="ctr"/>
            <a:r>
              <a:rPr lang="en-GB" b="1" dirty="0" smtClean="0">
                <a:solidFill>
                  <a:srgbClr val="FF0000"/>
                </a:solidFill>
                <a:latin typeface="Times New Roman" pitchFamily="18" charset="0"/>
                <a:cs typeface="Times New Roman" pitchFamily="18" charset="0"/>
              </a:rPr>
              <a:t>SIGNIFICANCE OF PLAIN SEDIMENTATION</a:t>
            </a:r>
            <a:endParaRPr lang="en-GB" b="1" dirty="0">
              <a:solidFill>
                <a:srgbClr val="FF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600044" y="1714488"/>
            <a:ext cx="8543956" cy="4937760"/>
          </a:xfrm>
        </p:spPr>
        <p:txBody>
          <a:bodyPr>
            <a:noAutofit/>
          </a:bodyPr>
          <a:lstStyle/>
          <a:p>
            <a:pPr>
              <a:lnSpc>
                <a:spcPct val="150000"/>
              </a:lnSpc>
            </a:pPr>
            <a:r>
              <a:rPr lang="en-GB" sz="3000" dirty="0" smtClean="0">
                <a:latin typeface="Times New Roman" pitchFamily="18" charset="0"/>
                <a:cs typeface="Times New Roman" pitchFamily="18" charset="0"/>
                <a:sym typeface="+mn-ea"/>
              </a:rPr>
              <a:t>Simple sedimentation (i.e. unassisted by coagulation) may be used to reduce turbidity and solids in suspension. </a:t>
            </a:r>
          </a:p>
          <a:p>
            <a:pPr>
              <a:lnSpc>
                <a:spcPct val="150000"/>
              </a:lnSpc>
            </a:pPr>
            <a:r>
              <a:rPr lang="en-GB" sz="3000" dirty="0" smtClean="0">
                <a:latin typeface="Times New Roman" pitchFamily="18" charset="0"/>
                <a:cs typeface="Times New Roman" pitchFamily="18" charset="0"/>
                <a:sym typeface="+mn-ea"/>
              </a:rPr>
              <a:t>Sedimentation tanks are designed to reduce the velocity of flow of water so as to permit suspended solids to settle under gravity.</a:t>
            </a:r>
          </a:p>
          <a:p>
            <a:pPr>
              <a:lnSpc>
                <a:spcPct val="150000"/>
              </a:lnSpc>
            </a:pPr>
            <a:endParaRPr lang="en-GB" sz="3200" dirty="0" smtClean="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16</a:t>
            </a:fld>
            <a:endParaRPr lang="en-GB"/>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428596" y="642918"/>
            <a:ext cx="8229600" cy="5923280"/>
          </a:xfrm>
        </p:spPr>
        <p:txBody>
          <a:bodyPr>
            <a:normAutofit fontScale="92500" lnSpcReduction="20000"/>
          </a:bodyPr>
          <a:lstStyle/>
          <a:p>
            <a:pPr algn="just">
              <a:lnSpc>
                <a:spcPct val="150000"/>
              </a:lnSpc>
            </a:pPr>
            <a:r>
              <a:rPr lang="en-GB" sz="3200" dirty="0" smtClean="0">
                <a:latin typeface="Times New Roman" pitchFamily="18" charset="0"/>
                <a:cs typeface="Times New Roman" pitchFamily="18" charset="0"/>
                <a:sym typeface="+mn-ea"/>
              </a:rPr>
              <a:t>There are many different designs of tanks and selection is based on simple settlement tests or by experience of existing tanks treating similar waters. </a:t>
            </a:r>
            <a:endParaRPr lang="en-GB" sz="3200" dirty="0" smtClean="0">
              <a:latin typeface="Times New Roman" pitchFamily="18" charset="0"/>
              <a:cs typeface="Times New Roman" pitchFamily="18" charset="0"/>
            </a:endParaRPr>
          </a:p>
          <a:p>
            <a:pPr algn="just">
              <a:lnSpc>
                <a:spcPct val="150000"/>
              </a:lnSpc>
            </a:pPr>
            <a:r>
              <a:rPr lang="en-GB" sz="3200" dirty="0" smtClean="0">
                <a:latin typeface="Times New Roman" pitchFamily="18" charset="0"/>
                <a:cs typeface="Times New Roman" pitchFamily="18" charset="0"/>
                <a:sym typeface="+mn-ea"/>
              </a:rPr>
              <a:t>Without the aid of coagulation, these will only remove large or heavy particles, and due to the length of time this process will take, the system will usually require storage tanks to balance peaks and troughs in demand. </a:t>
            </a:r>
          </a:p>
        </p:txBody>
      </p:sp>
      <p:sp>
        <p:nvSpPr>
          <p:cNvPr id="2" name="Slide Number Placeholder 1"/>
          <p:cNvSpPr>
            <a:spLocks noGrp="1"/>
          </p:cNvSpPr>
          <p:nvPr>
            <p:ph type="sldNum" sz="quarter" idx="12"/>
          </p:nvPr>
        </p:nvSpPr>
        <p:spPr/>
        <p:txBody>
          <a:bodyPr/>
          <a:lstStyle/>
          <a:p>
            <a:fld id="{C509A5CE-B36C-4BCA-9E0D-340A508F8624}" type="slidenum">
              <a:rPr lang="en-GB" smtClean="0"/>
              <a:pPr/>
              <a:t>17</a:t>
            </a:fld>
            <a:endParaRPr lang="en-GB"/>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GB" dirty="0" smtClean="0">
                <a:solidFill>
                  <a:srgbClr val="FF0000"/>
                </a:solidFill>
              </a:rPr>
              <a:t>SIGNIFICANCE OF PLAIN SEDIMENTATION</a:t>
            </a:r>
            <a:endParaRPr lang="en-IN" dirty="0"/>
          </a:p>
        </p:txBody>
      </p:sp>
      <p:sp>
        <p:nvSpPr>
          <p:cNvPr id="3" name="Slide Number Placeholder 2"/>
          <p:cNvSpPr>
            <a:spLocks noGrp="1"/>
          </p:cNvSpPr>
          <p:nvPr>
            <p:ph type="sldNum" sz="quarter" idx="12"/>
          </p:nvPr>
        </p:nvSpPr>
        <p:spPr/>
        <p:txBody>
          <a:bodyPr/>
          <a:lstStyle/>
          <a:p>
            <a:fld id="{C509A5CE-B36C-4BCA-9E0D-340A508F8624}" type="slidenum">
              <a:rPr lang="en-GB" smtClean="0"/>
              <a:pPr/>
              <a:t>18</a:t>
            </a:fld>
            <a:endParaRPr lang="en-GB"/>
          </a:p>
        </p:txBody>
      </p:sp>
      <p:pic>
        <p:nvPicPr>
          <p:cNvPr id="30722" name="Picture 2"/>
          <p:cNvPicPr>
            <a:picLocks noGrp="1" noChangeAspect="1" noChangeArrowheads="1"/>
          </p:cNvPicPr>
          <p:nvPr>
            <p:ph sz="quarter" idx="1"/>
          </p:nvPr>
        </p:nvPicPr>
        <p:blipFill>
          <a:blip r:embed="rId2" cstate="print"/>
          <a:srcRect/>
          <a:stretch>
            <a:fillRect/>
          </a:stretch>
        </p:blipFill>
        <p:spPr bwMode="auto">
          <a:xfrm>
            <a:off x="464761" y="1196752"/>
            <a:ext cx="8165138" cy="4896544"/>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285860"/>
            <a:ext cx="8229600" cy="990600"/>
          </a:xfrm>
        </p:spPr>
        <p:txBody>
          <a:bodyPr>
            <a:noAutofit/>
          </a:bodyPr>
          <a:lstStyle/>
          <a:p>
            <a:pPr algn="ctr"/>
            <a:r>
              <a:rPr lang="en-GB" b="1" dirty="0" smtClean="0">
                <a:solidFill>
                  <a:srgbClr val="FF0000"/>
                </a:solidFill>
                <a:latin typeface="Times New Roman" pitchFamily="18" charset="0"/>
                <a:cs typeface="Times New Roman" pitchFamily="18" charset="0"/>
              </a:rPr>
              <a:t>SEDIMENTATION AIDED WITH COAGULATION</a:t>
            </a:r>
            <a:endParaRPr lang="en-GB" b="1" dirty="0">
              <a:solidFill>
                <a:srgbClr val="FF0000"/>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428596" y="1920240"/>
            <a:ext cx="8229600" cy="4937760"/>
          </a:xfrm>
        </p:spPr>
        <p:txBody>
          <a:bodyPr>
            <a:noAutofit/>
          </a:bodyPr>
          <a:lstStyle/>
          <a:p>
            <a:pPr algn="just">
              <a:lnSpc>
                <a:spcPct val="150000"/>
              </a:lnSpc>
            </a:pPr>
            <a:r>
              <a:rPr lang="en-GB" sz="3200" dirty="0" smtClean="0">
                <a:latin typeface="Times New Roman" pitchFamily="18" charset="0"/>
                <a:cs typeface="Times New Roman" pitchFamily="18" charset="0"/>
              </a:rPr>
              <a:t>Coagulation and flocculation are used to remove colour, turbidity, algae and other microorganisms from surface waters. </a:t>
            </a:r>
          </a:p>
          <a:p>
            <a:pPr algn="just">
              <a:lnSpc>
                <a:spcPct val="150000"/>
              </a:lnSpc>
            </a:pPr>
            <a:r>
              <a:rPr lang="en-GB" sz="3200" dirty="0" smtClean="0">
                <a:latin typeface="Times New Roman" pitchFamily="18" charset="0"/>
                <a:cs typeface="Times New Roman" pitchFamily="18" charset="0"/>
              </a:rPr>
              <a:t>The addition of a chemical coagulant to the water causes the formation of a precipitate, or </a:t>
            </a:r>
            <a:r>
              <a:rPr lang="en-GB" sz="3200" dirty="0" err="1" smtClean="0">
                <a:latin typeface="Times New Roman" pitchFamily="18" charset="0"/>
                <a:cs typeface="Times New Roman" pitchFamily="18" charset="0"/>
              </a:rPr>
              <a:t>floc</a:t>
            </a:r>
            <a:r>
              <a:rPr lang="en-GB" sz="3200" dirty="0" smtClean="0">
                <a:latin typeface="Times New Roman" pitchFamily="18" charset="0"/>
                <a:cs typeface="Times New Roman" pitchFamily="18" charset="0"/>
              </a:rPr>
              <a:t>, which entraps these impuriti</a:t>
            </a:r>
            <a:r>
              <a:rPr lang="en-GB" sz="3200" dirty="0" smtClean="0">
                <a:latin typeface="Californian FB" panose="0207040306080B030204" charset="0"/>
                <a:cs typeface="Californian FB" panose="0207040306080B030204" charset="0"/>
              </a:rPr>
              <a:t>es.</a:t>
            </a:r>
          </a:p>
          <a:p>
            <a:pPr algn="just">
              <a:lnSpc>
                <a:spcPct val="150000"/>
              </a:lnSpc>
            </a:pPr>
            <a:endParaRPr lang="en-GB" sz="3200" dirty="0" smtClean="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19</a:t>
            </a:fld>
            <a:endParaRPr lang="en-GB"/>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642918"/>
            <a:ext cx="8229600" cy="990600"/>
          </a:xfrm>
        </p:spPr>
        <p:txBody>
          <a:bodyPr/>
          <a:lstStyle/>
          <a:p>
            <a:r>
              <a:rPr lang="en-GB" dirty="0" smtClean="0">
                <a:solidFill>
                  <a:srgbClr val="FF0000"/>
                </a:solidFill>
              </a:rPr>
              <a:t>CONTENTS</a:t>
            </a:r>
            <a:endParaRPr lang="en-GB" dirty="0"/>
          </a:p>
        </p:txBody>
      </p:sp>
      <p:sp>
        <p:nvSpPr>
          <p:cNvPr id="3" name="Content Placeholder 2"/>
          <p:cNvSpPr>
            <a:spLocks noGrp="1"/>
          </p:cNvSpPr>
          <p:nvPr>
            <p:ph sz="quarter" idx="1"/>
          </p:nvPr>
        </p:nvSpPr>
        <p:spPr>
          <a:xfrm>
            <a:off x="428596" y="1643050"/>
            <a:ext cx="8429684" cy="4937760"/>
          </a:xfrm>
        </p:spPr>
        <p:txBody>
          <a:bodyPr>
            <a:noAutofit/>
          </a:bodyPr>
          <a:lstStyle/>
          <a:p>
            <a:pPr>
              <a:buClrTx/>
            </a:pPr>
            <a:r>
              <a:rPr lang="en-GB" sz="2800" dirty="0" smtClean="0">
                <a:latin typeface="Californian FB" panose="0207040306080B030204" charset="0"/>
                <a:cs typeface="Californian FB" panose="0207040306080B030204" charset="0"/>
              </a:rPr>
              <a:t>Introduction to water treatment and water treatment plant</a:t>
            </a:r>
          </a:p>
          <a:p>
            <a:pPr>
              <a:buClrTx/>
            </a:pPr>
            <a:r>
              <a:rPr lang="en-GB" sz="2800" dirty="0" smtClean="0">
                <a:latin typeface="Californian FB" panose="0207040306080B030204" charset="0"/>
                <a:cs typeface="Californian FB" panose="0207040306080B030204" charset="0"/>
              </a:rPr>
              <a:t>Objectives of water treatment plant</a:t>
            </a:r>
          </a:p>
          <a:p>
            <a:pPr>
              <a:buClrTx/>
            </a:pPr>
            <a:r>
              <a:rPr lang="en-GB" sz="2800" dirty="0" smtClean="0">
                <a:latin typeface="Californian FB" panose="0207040306080B030204" charset="0"/>
                <a:cs typeface="Californian FB" panose="0207040306080B030204" charset="0"/>
              </a:rPr>
              <a:t>Treatment flow chart</a:t>
            </a:r>
          </a:p>
          <a:p>
            <a:pPr>
              <a:buClrTx/>
            </a:pPr>
            <a:r>
              <a:rPr lang="en-GB" sz="2800" dirty="0" smtClean="0">
                <a:latin typeface="Californian FB" panose="0207040306080B030204" charset="0"/>
                <a:cs typeface="Californian FB" panose="0207040306080B030204" charset="0"/>
              </a:rPr>
              <a:t>Different units in water treatment plant</a:t>
            </a:r>
          </a:p>
          <a:p>
            <a:pPr>
              <a:buClrTx/>
            </a:pPr>
            <a:r>
              <a:rPr lang="en-GB" sz="2800" dirty="0" smtClean="0">
                <a:latin typeface="Californian FB" panose="0207040306080B030204" charset="0"/>
                <a:cs typeface="Californian FB" panose="0207040306080B030204" charset="0"/>
              </a:rPr>
              <a:t>Significance of  Intake Structures, Screening, Plain Sedimentation/ Sedimentation aided with coagulation, Filtration, Aeration, Disinfection</a:t>
            </a:r>
          </a:p>
          <a:p>
            <a:pPr>
              <a:buClrTx/>
            </a:pPr>
            <a:r>
              <a:rPr lang="en-GB" sz="2800" dirty="0" smtClean="0">
                <a:latin typeface="Californian FB" panose="0207040306080B030204" charset="0"/>
                <a:cs typeface="Californian FB" panose="0207040306080B030204" charset="0"/>
              </a:rPr>
              <a:t>Miscellaneous treatments</a:t>
            </a:r>
            <a:endParaRPr lang="en-GB" sz="2800" dirty="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2</a:t>
            </a:fld>
            <a:endParaRPr lang="en-GB"/>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p:txBody>
          <a:bodyPr>
            <a:normAutofit fontScale="92500"/>
          </a:bodyPr>
          <a:lstStyle/>
          <a:p>
            <a:pPr algn="just">
              <a:lnSpc>
                <a:spcPct val="150000"/>
              </a:lnSpc>
            </a:pPr>
            <a:r>
              <a:rPr lang="en-GB" sz="3200" dirty="0" smtClean="0">
                <a:latin typeface="Times New Roman" pitchFamily="18" charset="0"/>
                <a:cs typeface="Times New Roman" pitchFamily="18" charset="0"/>
                <a:sym typeface="+mn-ea"/>
              </a:rPr>
              <a:t>The </a:t>
            </a:r>
            <a:r>
              <a:rPr lang="en-GB" sz="3200" dirty="0" err="1" smtClean="0">
                <a:latin typeface="Times New Roman" pitchFamily="18" charset="0"/>
                <a:cs typeface="Times New Roman" pitchFamily="18" charset="0"/>
                <a:sym typeface="+mn-ea"/>
              </a:rPr>
              <a:t>floc</a:t>
            </a:r>
            <a:r>
              <a:rPr lang="en-GB" sz="3200" dirty="0" smtClean="0">
                <a:latin typeface="Times New Roman" pitchFamily="18" charset="0"/>
                <a:cs typeface="Times New Roman" pitchFamily="18" charset="0"/>
                <a:sym typeface="+mn-ea"/>
              </a:rPr>
              <a:t> is separated from the treated water by sedimentation and/or filtration, although floatation processes may be used in place of sedimentation. </a:t>
            </a:r>
            <a:endParaRPr lang="en-GB" sz="3200" dirty="0" smtClean="0">
              <a:latin typeface="Times New Roman" pitchFamily="18" charset="0"/>
              <a:cs typeface="Times New Roman" pitchFamily="18" charset="0"/>
            </a:endParaRPr>
          </a:p>
          <a:p>
            <a:pPr algn="just">
              <a:lnSpc>
                <a:spcPct val="150000"/>
              </a:lnSpc>
            </a:pPr>
            <a:r>
              <a:rPr lang="en-GB" sz="3200" dirty="0" smtClean="0">
                <a:latin typeface="Times New Roman" pitchFamily="18" charset="0"/>
                <a:cs typeface="Times New Roman" pitchFamily="18" charset="0"/>
                <a:sym typeface="+mn-ea"/>
              </a:rPr>
              <a:t>The most commonly used coagulants are aluminium sulphate and ferric sulphate, although other coagulants are available</a:t>
            </a:r>
            <a:r>
              <a:rPr lang="en-GB" sz="3200" dirty="0" smtClean="0">
                <a:latin typeface="Californian FB" panose="0207040306080B030204" charset="0"/>
                <a:cs typeface="Californian FB" panose="0207040306080B030204" charset="0"/>
                <a:sym typeface="+mn-ea"/>
              </a:rPr>
              <a:t>. </a:t>
            </a:r>
          </a:p>
        </p:txBody>
      </p:sp>
      <p:sp>
        <p:nvSpPr>
          <p:cNvPr id="2" name="Slide Number Placeholder 1"/>
          <p:cNvSpPr>
            <a:spLocks noGrp="1"/>
          </p:cNvSpPr>
          <p:nvPr>
            <p:ph type="sldNum" sz="quarter" idx="12"/>
          </p:nvPr>
        </p:nvSpPr>
        <p:spPr/>
        <p:txBody>
          <a:bodyPr/>
          <a:lstStyle/>
          <a:p>
            <a:fld id="{C509A5CE-B36C-4BCA-9E0D-340A508F8624}" type="slidenum">
              <a:rPr lang="en-GB" smtClean="0"/>
              <a:pPr/>
              <a:t>20</a:t>
            </a:fld>
            <a:endParaRPr lang="en-GB"/>
          </a:p>
        </p:txBody>
      </p:sp>
    </p:spTree>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509A5CE-B36C-4BCA-9E0D-340A508F8624}" type="slidenum">
              <a:rPr lang="en-GB" smtClean="0"/>
              <a:pPr/>
              <a:t>21</a:t>
            </a:fld>
            <a:endParaRPr lang="en-GB"/>
          </a:p>
        </p:txBody>
      </p:sp>
      <p:pic>
        <p:nvPicPr>
          <p:cNvPr id="38914" name="Picture 2" descr="C:\Users\User\Desktop\WS &amp; T\Standard-Scraper-Clarifier.jpg"/>
          <p:cNvPicPr>
            <a:picLocks noChangeAspect="1" noChangeArrowheads="1"/>
          </p:cNvPicPr>
          <p:nvPr/>
        </p:nvPicPr>
        <p:blipFill>
          <a:blip r:embed="rId2" cstate="print"/>
          <a:srcRect/>
          <a:stretch>
            <a:fillRect/>
          </a:stretch>
        </p:blipFill>
        <p:spPr bwMode="auto">
          <a:xfrm>
            <a:off x="0" y="0"/>
            <a:ext cx="9144000" cy="6381328"/>
          </a:xfrm>
          <a:prstGeom prst="rect">
            <a:avLst/>
          </a:prstGeom>
          <a:noFill/>
        </p:spPr>
      </p:pic>
    </p:spTree>
  </p:cSld>
  <p:clrMapOvr>
    <a:masterClrMapping/>
  </p:clrMapOvr>
  <p:transition spd="slow">
    <p:cove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57166"/>
            <a:ext cx="8229600" cy="990600"/>
          </a:xfrm>
        </p:spPr>
        <p:txBody>
          <a:bodyPr>
            <a:normAutofit/>
          </a:bodyPr>
          <a:lstStyle/>
          <a:p>
            <a:pPr algn="ctr"/>
            <a:r>
              <a:rPr lang="en-GB" dirty="0" smtClean="0">
                <a:solidFill>
                  <a:srgbClr val="FF0000"/>
                </a:solidFill>
              </a:rPr>
              <a:t>SIGNIFICANCE OF FILTRATION</a:t>
            </a:r>
            <a:endParaRPr lang="en-GB" sz="2800" dirty="0"/>
          </a:p>
        </p:txBody>
      </p:sp>
      <p:sp>
        <p:nvSpPr>
          <p:cNvPr id="3" name="Content Placeholder 2"/>
          <p:cNvSpPr>
            <a:spLocks noGrp="1"/>
          </p:cNvSpPr>
          <p:nvPr>
            <p:ph sz="quarter" idx="1"/>
          </p:nvPr>
        </p:nvSpPr>
        <p:spPr>
          <a:xfrm>
            <a:off x="571472" y="1285860"/>
            <a:ext cx="8229600" cy="5357826"/>
          </a:xfrm>
        </p:spPr>
        <p:txBody>
          <a:bodyPr>
            <a:noAutofit/>
          </a:bodyPr>
          <a:lstStyle/>
          <a:p>
            <a:pPr algn="just">
              <a:lnSpc>
                <a:spcPct val="120000"/>
              </a:lnSpc>
              <a:spcAft>
                <a:spcPts val="0"/>
              </a:spcAft>
            </a:pPr>
            <a:r>
              <a:rPr lang="en-GB" sz="2800" dirty="0" smtClean="0">
                <a:latin typeface="Times New Roman" pitchFamily="18" charset="0"/>
                <a:cs typeface="Times New Roman" pitchFamily="18" charset="0"/>
              </a:rPr>
              <a:t>Turbidity and algae are removed from raw waters by screens, gravel filters, slow sand, rapid gravity filters or cartridge filters. </a:t>
            </a:r>
          </a:p>
          <a:p>
            <a:pPr algn="just">
              <a:lnSpc>
                <a:spcPct val="120000"/>
              </a:lnSpc>
              <a:spcAft>
                <a:spcPts val="0"/>
              </a:spcAft>
            </a:pPr>
            <a:r>
              <a:rPr lang="en-GB" sz="2800" dirty="0" smtClean="0">
                <a:latin typeface="Times New Roman" pitchFamily="18" charset="0"/>
                <a:cs typeface="Times New Roman" pitchFamily="18" charset="0"/>
              </a:rPr>
              <a:t>The difference between slow and rapid sand filtration is not a simple matter of the speed of filtration, but in the underlying concept of the treatment process. </a:t>
            </a:r>
          </a:p>
          <a:p>
            <a:pPr algn="just">
              <a:lnSpc>
                <a:spcPct val="120000"/>
              </a:lnSpc>
              <a:spcAft>
                <a:spcPts val="0"/>
              </a:spcAft>
            </a:pPr>
            <a:r>
              <a:rPr lang="en-GB" sz="2800" dirty="0" smtClean="0">
                <a:latin typeface="Times New Roman" pitchFamily="18" charset="0"/>
                <a:cs typeface="Times New Roman" pitchFamily="18" charset="0"/>
              </a:rPr>
              <a:t>Slow sand filtration is essentially a biological process whereas rapid sand filtration is a physical treatment process. </a:t>
            </a:r>
          </a:p>
          <a:p>
            <a:pPr algn="just">
              <a:lnSpc>
                <a:spcPct val="120000"/>
              </a:lnSpc>
              <a:spcAft>
                <a:spcPts val="0"/>
              </a:spcAft>
            </a:pPr>
            <a:r>
              <a:rPr lang="en-GB" sz="2800" dirty="0" smtClean="0">
                <a:latin typeface="Times New Roman" pitchFamily="18" charset="0"/>
                <a:cs typeface="Times New Roman" pitchFamily="18" charset="0"/>
              </a:rPr>
              <a:t>Some small projects may also use pressure filters.</a:t>
            </a:r>
          </a:p>
        </p:txBody>
      </p:sp>
      <p:sp>
        <p:nvSpPr>
          <p:cNvPr id="4" name="Slide Number Placeholder 3"/>
          <p:cNvSpPr>
            <a:spLocks noGrp="1"/>
          </p:cNvSpPr>
          <p:nvPr>
            <p:ph type="sldNum" sz="quarter" idx="12"/>
          </p:nvPr>
        </p:nvSpPr>
        <p:spPr/>
        <p:txBody>
          <a:bodyPr/>
          <a:lstStyle/>
          <a:p>
            <a:fld id="{C509A5CE-B36C-4BCA-9E0D-340A508F8624}" type="slidenum">
              <a:rPr lang="en-GB" smtClean="0"/>
              <a:pPr/>
              <a:t>22</a:t>
            </a:fld>
            <a:endParaRPr lang="en-GB"/>
          </a:p>
        </p:txBody>
      </p:sp>
    </p:spTree>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GB" dirty="0" smtClean="0">
                <a:solidFill>
                  <a:srgbClr val="FF0000"/>
                </a:solidFill>
              </a:rPr>
              <a:t>SIGNIFICANCE OF FILTRATION</a:t>
            </a:r>
            <a:endParaRPr lang="en-IN" dirty="0"/>
          </a:p>
        </p:txBody>
      </p:sp>
      <p:sp>
        <p:nvSpPr>
          <p:cNvPr id="3" name="Slide Number Placeholder 2"/>
          <p:cNvSpPr>
            <a:spLocks noGrp="1"/>
          </p:cNvSpPr>
          <p:nvPr>
            <p:ph type="sldNum" sz="quarter" idx="12"/>
          </p:nvPr>
        </p:nvSpPr>
        <p:spPr/>
        <p:txBody>
          <a:bodyPr/>
          <a:lstStyle/>
          <a:p>
            <a:fld id="{C509A5CE-B36C-4BCA-9E0D-340A508F8624}" type="slidenum">
              <a:rPr lang="en-GB" smtClean="0"/>
              <a:pPr/>
              <a:t>23</a:t>
            </a:fld>
            <a:endParaRPr lang="en-GB"/>
          </a:p>
        </p:txBody>
      </p:sp>
      <p:pic>
        <p:nvPicPr>
          <p:cNvPr id="33794" name="Picture 2" descr="C:\Users\User\Desktop\WS &amp; T\images.jpg"/>
          <p:cNvPicPr>
            <a:picLocks noGrp="1" noChangeAspect="1" noChangeArrowheads="1"/>
          </p:cNvPicPr>
          <p:nvPr>
            <p:ph sz="quarter" idx="1"/>
          </p:nvPr>
        </p:nvPicPr>
        <p:blipFill>
          <a:blip r:embed="rId2" cstate="print"/>
          <a:srcRect/>
          <a:stretch>
            <a:fillRect/>
          </a:stretch>
        </p:blipFill>
        <p:spPr bwMode="auto">
          <a:xfrm>
            <a:off x="380939" y="1340768"/>
            <a:ext cx="8358072" cy="4896544"/>
          </a:xfrm>
          <a:prstGeom prst="rect">
            <a:avLst/>
          </a:prstGeom>
          <a:noFill/>
        </p:spPr>
      </p:pic>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solidFill>
                  <a:srgbClr val="FF0000"/>
                </a:solidFill>
              </a:rPr>
              <a:t>SIGNIFICANCE OF FILTRATION</a:t>
            </a:r>
            <a:endParaRPr lang="en-IN" dirty="0"/>
          </a:p>
        </p:txBody>
      </p:sp>
      <p:sp>
        <p:nvSpPr>
          <p:cNvPr id="3" name="Slide Number Placeholder 2"/>
          <p:cNvSpPr>
            <a:spLocks noGrp="1"/>
          </p:cNvSpPr>
          <p:nvPr>
            <p:ph type="sldNum" sz="quarter" idx="12"/>
          </p:nvPr>
        </p:nvSpPr>
        <p:spPr/>
        <p:txBody>
          <a:bodyPr/>
          <a:lstStyle/>
          <a:p>
            <a:fld id="{C509A5CE-B36C-4BCA-9E0D-340A508F8624}" type="slidenum">
              <a:rPr lang="en-GB" smtClean="0"/>
              <a:pPr/>
              <a:t>24</a:t>
            </a:fld>
            <a:endParaRPr lang="en-GB"/>
          </a:p>
        </p:txBody>
      </p:sp>
      <p:pic>
        <p:nvPicPr>
          <p:cNvPr id="34818" name="Picture 2" descr="C:\Users\User\Desktop\WS &amp; T\water-treatment-2013-14-2-28-638.jpg"/>
          <p:cNvPicPr>
            <a:picLocks noGrp="1" noChangeAspect="1" noChangeArrowheads="1"/>
          </p:cNvPicPr>
          <p:nvPr>
            <p:ph sz="quarter" idx="1"/>
          </p:nvPr>
        </p:nvPicPr>
        <p:blipFill>
          <a:blip r:embed="rId2" cstate="print"/>
          <a:srcRect/>
          <a:stretch>
            <a:fillRect/>
          </a:stretch>
        </p:blipFill>
        <p:spPr bwMode="auto">
          <a:xfrm>
            <a:off x="571472" y="1428736"/>
            <a:ext cx="8064896" cy="4930297"/>
          </a:xfrm>
          <a:prstGeom prst="rect">
            <a:avLst/>
          </a:prstGeom>
          <a:noFill/>
        </p:spPr>
      </p:pic>
    </p:spTree>
  </p:cSld>
  <p:clrMapOvr>
    <a:masterClrMapping/>
  </p:clrMapOvr>
  <p:transition spd="slow">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785794"/>
            <a:ext cx="8229600" cy="990600"/>
          </a:xfrm>
        </p:spPr>
        <p:txBody>
          <a:bodyPr>
            <a:normAutofit/>
          </a:bodyPr>
          <a:lstStyle/>
          <a:p>
            <a:pPr algn="ctr"/>
            <a:r>
              <a:rPr lang="en-GB" sz="3600" b="1" dirty="0" smtClean="0">
                <a:solidFill>
                  <a:srgbClr val="FF0000"/>
                </a:solidFill>
                <a:latin typeface="Times New Roman" pitchFamily="18" charset="0"/>
                <a:cs typeface="Times New Roman" pitchFamily="18" charset="0"/>
              </a:rPr>
              <a:t>SIGNIFICANCE OF AERATION</a:t>
            </a:r>
            <a:endParaRPr lang="en-GB" b="1"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428596" y="1920240"/>
            <a:ext cx="8229600" cy="4937760"/>
          </a:xfrm>
        </p:spPr>
        <p:txBody>
          <a:bodyPr>
            <a:normAutofit/>
          </a:bodyPr>
          <a:lstStyle/>
          <a:p>
            <a:pPr algn="just"/>
            <a:r>
              <a:rPr lang="en-GB" sz="2800" dirty="0" smtClean="0">
                <a:latin typeface="Times New Roman" pitchFamily="18" charset="0"/>
                <a:cs typeface="Times New Roman" pitchFamily="18" charset="0"/>
              </a:rPr>
              <a:t>Aeration processes are designed to achieve efficient mass transfer of oxygen into water and removal of gases and volatile compounds by air stripping.</a:t>
            </a:r>
          </a:p>
          <a:p>
            <a:pPr algn="just"/>
            <a:r>
              <a:rPr lang="en-GB" sz="2800" dirty="0" smtClean="0">
                <a:latin typeface="Times New Roman" pitchFamily="18" charset="0"/>
                <a:cs typeface="Times New Roman" pitchFamily="18" charset="0"/>
              </a:rPr>
              <a:t> Oxygen transfer can usually be achieved using a simple cascade or diffusion of air into water, without the need for elaborate equipment.</a:t>
            </a:r>
          </a:p>
          <a:p>
            <a:pPr algn="just"/>
            <a:r>
              <a:rPr lang="en-GB" sz="2800" dirty="0" smtClean="0">
                <a:latin typeface="Times New Roman" pitchFamily="18" charset="0"/>
                <a:cs typeface="Times New Roman" pitchFamily="18" charset="0"/>
              </a:rPr>
              <a:t> Stripping of gases or volatile compounds, however, may require specialised plant that provides a high degree of mass transfer. </a:t>
            </a:r>
            <a:endParaRPr lang="en-GB" sz="2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25</a:t>
            </a:fld>
            <a:endParaRPr lang="en-GB"/>
          </a:p>
        </p:txBody>
      </p:sp>
    </p:spTree>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solidFill>
                  <a:srgbClr val="FF0000"/>
                </a:solidFill>
              </a:rPr>
              <a:t>SIGNIFICANCE OF AERATION</a:t>
            </a:r>
            <a:endParaRPr lang="en-IN" dirty="0"/>
          </a:p>
        </p:txBody>
      </p:sp>
      <p:sp>
        <p:nvSpPr>
          <p:cNvPr id="3" name="Slide Number Placeholder 2"/>
          <p:cNvSpPr>
            <a:spLocks noGrp="1"/>
          </p:cNvSpPr>
          <p:nvPr>
            <p:ph type="sldNum" sz="quarter" idx="12"/>
          </p:nvPr>
        </p:nvSpPr>
        <p:spPr/>
        <p:txBody>
          <a:bodyPr/>
          <a:lstStyle/>
          <a:p>
            <a:fld id="{C509A5CE-B36C-4BCA-9E0D-340A508F8624}" type="slidenum">
              <a:rPr lang="en-GB" smtClean="0"/>
              <a:pPr/>
              <a:t>26</a:t>
            </a:fld>
            <a:endParaRPr lang="en-GB"/>
          </a:p>
        </p:txBody>
      </p:sp>
      <p:pic>
        <p:nvPicPr>
          <p:cNvPr id="35842" name="Picture 2" descr="C:\Users\User\Desktop\WS &amp; T\maxresdefault (1).jpg"/>
          <p:cNvPicPr>
            <a:picLocks noGrp="1" noChangeAspect="1" noChangeArrowheads="1"/>
          </p:cNvPicPr>
          <p:nvPr>
            <p:ph sz="quarter" idx="1"/>
          </p:nvPr>
        </p:nvPicPr>
        <p:blipFill>
          <a:blip r:embed="rId2" cstate="print"/>
          <a:srcRect/>
          <a:stretch>
            <a:fillRect/>
          </a:stretch>
        </p:blipFill>
        <p:spPr bwMode="auto">
          <a:xfrm>
            <a:off x="457200" y="1373187"/>
            <a:ext cx="8229600" cy="462915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solidFill>
                  <a:srgbClr val="FF0000"/>
                </a:solidFill>
              </a:rPr>
              <a:t>SIGNIFICANCE OF AERATION</a:t>
            </a:r>
            <a:endParaRPr lang="en-IN" dirty="0"/>
          </a:p>
        </p:txBody>
      </p:sp>
      <p:sp>
        <p:nvSpPr>
          <p:cNvPr id="3" name="Slide Number Placeholder 2"/>
          <p:cNvSpPr>
            <a:spLocks noGrp="1"/>
          </p:cNvSpPr>
          <p:nvPr>
            <p:ph type="sldNum" sz="quarter" idx="12"/>
          </p:nvPr>
        </p:nvSpPr>
        <p:spPr/>
        <p:txBody>
          <a:bodyPr/>
          <a:lstStyle/>
          <a:p>
            <a:fld id="{C509A5CE-B36C-4BCA-9E0D-340A508F8624}" type="slidenum">
              <a:rPr lang="en-GB" smtClean="0"/>
              <a:pPr/>
              <a:t>27</a:t>
            </a:fld>
            <a:endParaRPr lang="en-GB"/>
          </a:p>
        </p:txBody>
      </p:sp>
      <p:pic>
        <p:nvPicPr>
          <p:cNvPr id="36866" name="Picture 2" descr="C:\Users\User\Desktop\WS &amp; T\water-treatmentlecture2eenv-8-638.jpg"/>
          <p:cNvPicPr>
            <a:picLocks noGrp="1" noChangeAspect="1" noChangeArrowheads="1"/>
          </p:cNvPicPr>
          <p:nvPr>
            <p:ph sz="quarter" idx="1"/>
          </p:nvPr>
        </p:nvPicPr>
        <p:blipFill>
          <a:blip r:embed="rId2" cstate="print"/>
          <a:srcRect/>
          <a:stretch>
            <a:fillRect/>
          </a:stretch>
        </p:blipFill>
        <p:spPr bwMode="auto">
          <a:xfrm>
            <a:off x="539552" y="1268760"/>
            <a:ext cx="8223052" cy="5000465"/>
          </a:xfrm>
          <a:prstGeom prst="rect">
            <a:avLst/>
          </a:prstGeom>
          <a:noFill/>
        </p:spPr>
      </p:pic>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357166"/>
            <a:ext cx="8229600" cy="990600"/>
          </a:xfrm>
        </p:spPr>
        <p:txBody>
          <a:bodyPr>
            <a:noAutofit/>
          </a:bodyPr>
          <a:lstStyle/>
          <a:p>
            <a:pPr algn="ctr"/>
            <a:r>
              <a:rPr lang="en-GB" sz="3600" dirty="0" smtClean="0">
                <a:solidFill>
                  <a:srgbClr val="FF0000"/>
                </a:solidFill>
              </a:rPr>
              <a:t>SIGNIFICANCE OF DISINFECTION</a:t>
            </a:r>
          </a:p>
        </p:txBody>
      </p:sp>
      <p:sp>
        <p:nvSpPr>
          <p:cNvPr id="3" name="Content Placeholder 2"/>
          <p:cNvSpPr>
            <a:spLocks noGrp="1"/>
          </p:cNvSpPr>
          <p:nvPr>
            <p:ph sz="quarter" idx="1"/>
          </p:nvPr>
        </p:nvSpPr>
        <p:spPr>
          <a:xfrm>
            <a:off x="500034" y="1285860"/>
            <a:ext cx="8229600" cy="4937760"/>
          </a:xfrm>
        </p:spPr>
        <p:txBody>
          <a:bodyPr>
            <a:noAutofit/>
          </a:bodyPr>
          <a:lstStyle/>
          <a:p>
            <a:pPr algn="just">
              <a:lnSpc>
                <a:spcPct val="120000"/>
              </a:lnSpc>
              <a:spcAft>
                <a:spcPts val="0"/>
              </a:spcAft>
            </a:pPr>
            <a:r>
              <a:rPr lang="en-GB" sz="2800" dirty="0" smtClean="0">
                <a:latin typeface="Times New Roman" pitchFamily="18" charset="0"/>
                <a:cs typeface="Times New Roman" pitchFamily="18" charset="0"/>
              </a:rPr>
              <a:t>Contamination by sewage or animal faeces is the greatest danger associated with water for drinking. </a:t>
            </a:r>
          </a:p>
          <a:p>
            <a:pPr algn="just">
              <a:lnSpc>
                <a:spcPct val="120000"/>
              </a:lnSpc>
              <a:spcAft>
                <a:spcPts val="0"/>
              </a:spcAft>
            </a:pPr>
            <a:r>
              <a:rPr lang="en-GB" sz="2800" dirty="0" smtClean="0">
                <a:latin typeface="Times New Roman" pitchFamily="18" charset="0"/>
                <a:cs typeface="Times New Roman" pitchFamily="18" charset="0"/>
              </a:rPr>
              <a:t>This is because sewage from human or animal sources may contain the causative organisms of many communicable diseases. </a:t>
            </a:r>
          </a:p>
          <a:p>
            <a:pPr algn="just">
              <a:lnSpc>
                <a:spcPct val="120000"/>
              </a:lnSpc>
              <a:spcAft>
                <a:spcPts val="0"/>
              </a:spcAft>
            </a:pPr>
            <a:r>
              <a:rPr lang="en-GB" sz="2800" dirty="0" smtClean="0">
                <a:latin typeface="Times New Roman" pitchFamily="18" charset="0"/>
                <a:cs typeface="Times New Roman" pitchFamily="18" charset="0"/>
              </a:rPr>
              <a:t>The use of disinfection to kill or inactivate pathogenic microorganisms is necessary if the raw water contains such organism</a:t>
            </a:r>
            <a:r>
              <a:rPr lang="en-GB" sz="3200" dirty="0" smtClean="0">
                <a:latin typeface="Times New Roman" pitchFamily="18" charset="0"/>
                <a:cs typeface="Times New Roman" pitchFamily="18" charset="0"/>
              </a:rPr>
              <a:t>s. </a:t>
            </a:r>
          </a:p>
          <a:p>
            <a:pPr algn="just">
              <a:lnSpc>
                <a:spcPct val="120000"/>
              </a:lnSpc>
              <a:spcAft>
                <a:spcPts val="0"/>
              </a:spcAft>
            </a:pPr>
            <a:endParaRPr lang="en-GB" sz="3200" dirty="0" smtClean="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28</a:t>
            </a:fld>
            <a:endParaRPr lang="en-GB"/>
          </a:p>
        </p:txBody>
      </p:sp>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p:txBody>
          <a:bodyPr/>
          <a:lstStyle/>
          <a:p>
            <a:pPr algn="just">
              <a:lnSpc>
                <a:spcPct val="150000"/>
              </a:lnSpc>
            </a:pPr>
            <a:r>
              <a:rPr lang="en-GB" sz="3200" dirty="0" smtClean="0">
                <a:latin typeface="Times New Roman" pitchFamily="18" charset="0"/>
                <a:cs typeface="Times New Roman" pitchFamily="18" charset="0"/>
                <a:sym typeface="+mn-ea"/>
              </a:rPr>
              <a:t>The most common disinfection process used is chlorination. </a:t>
            </a:r>
          </a:p>
          <a:p>
            <a:pPr algn="just">
              <a:lnSpc>
                <a:spcPct val="150000"/>
              </a:lnSpc>
            </a:pPr>
            <a:r>
              <a:rPr lang="en-GB" sz="3200" dirty="0" smtClean="0">
                <a:latin typeface="Times New Roman" pitchFamily="18" charset="0"/>
                <a:cs typeface="Times New Roman" pitchFamily="18" charset="0"/>
                <a:sym typeface="+mn-ea"/>
              </a:rPr>
              <a:t>Chlorine comes in many different forms including chlorine gas (most common), chlorine dioxide, hypochlorite (bleach), and others. </a:t>
            </a:r>
            <a:endParaRPr lang="en-GB" sz="3200" dirty="0">
              <a:latin typeface="Times New Roman" pitchFamily="18" charset="0"/>
              <a:cs typeface="Times New Roman" pitchFamily="18" charset="0"/>
            </a:endParaRPr>
          </a:p>
          <a:p>
            <a:pPr>
              <a:lnSpc>
                <a:spcPct val="150000"/>
              </a:lnSpc>
            </a:pPr>
            <a:endParaRPr lang="en-GB" sz="3200" dirty="0"/>
          </a:p>
        </p:txBody>
      </p:sp>
      <p:sp>
        <p:nvSpPr>
          <p:cNvPr id="2" name="Slide Number Placeholder 1"/>
          <p:cNvSpPr>
            <a:spLocks noGrp="1"/>
          </p:cNvSpPr>
          <p:nvPr>
            <p:ph type="sldNum" sz="quarter" idx="12"/>
          </p:nvPr>
        </p:nvSpPr>
        <p:spPr/>
        <p:txBody>
          <a:bodyPr/>
          <a:lstStyle/>
          <a:p>
            <a:fld id="{C509A5CE-B36C-4BCA-9E0D-340A508F8624}" type="slidenum">
              <a:rPr lang="en-GB" smtClean="0"/>
              <a:pPr/>
              <a:t>29</a:t>
            </a:fld>
            <a:endParaRPr lang="en-GB"/>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857232"/>
            <a:ext cx="8229600" cy="990600"/>
          </a:xfrm>
        </p:spPr>
        <p:txBody>
          <a:bodyPr>
            <a:normAutofit fontScale="90000"/>
          </a:bodyPr>
          <a:lstStyle/>
          <a:p>
            <a:pPr algn="ctr"/>
            <a:r>
              <a:rPr lang="en-GB" sz="3600" dirty="0" smtClean="0">
                <a:solidFill>
                  <a:srgbClr val="FF0000"/>
                </a:solidFill>
              </a:rPr>
              <a:t>INTRODUCTION TO WATER TREATMENT</a:t>
            </a:r>
            <a:endParaRPr lang="en-GB" dirty="0"/>
          </a:p>
        </p:txBody>
      </p:sp>
      <p:sp>
        <p:nvSpPr>
          <p:cNvPr id="3" name="Content Placeholder 2"/>
          <p:cNvSpPr>
            <a:spLocks noGrp="1"/>
          </p:cNvSpPr>
          <p:nvPr>
            <p:ph sz="quarter" idx="1"/>
          </p:nvPr>
        </p:nvSpPr>
        <p:spPr>
          <a:xfrm>
            <a:off x="428596" y="1714488"/>
            <a:ext cx="8229600" cy="4937760"/>
          </a:xfrm>
        </p:spPr>
        <p:txBody>
          <a:bodyPr>
            <a:normAutofit/>
          </a:bodyPr>
          <a:lstStyle/>
          <a:p>
            <a:pPr algn="just">
              <a:buClrTx/>
            </a:pPr>
            <a:r>
              <a:rPr lang="en-GB" sz="2400" dirty="0" smtClean="0">
                <a:latin typeface="Times New Roman" pitchFamily="18" charset="0"/>
                <a:cs typeface="Times New Roman" pitchFamily="18" charset="0"/>
              </a:rPr>
              <a:t>Process for enhancing the quality of water so that it meets the water quality criteria for its fitness for the intended use is called as water treatment.</a:t>
            </a:r>
            <a:endParaRPr lang="en-GB" sz="2400" b="1" dirty="0" smtClean="0">
              <a:latin typeface="Times New Roman" pitchFamily="18" charset="0"/>
              <a:cs typeface="Times New Roman" pitchFamily="18" charset="0"/>
            </a:endParaRPr>
          </a:p>
          <a:p>
            <a:pPr algn="just">
              <a:buClrTx/>
            </a:pPr>
            <a:r>
              <a:rPr lang="en-GB" sz="2400" b="1" dirty="0" smtClean="0">
                <a:latin typeface="Times New Roman" pitchFamily="18" charset="0"/>
                <a:cs typeface="Times New Roman" pitchFamily="18" charset="0"/>
              </a:rPr>
              <a:t>Water treatment</a:t>
            </a:r>
            <a:r>
              <a:rPr lang="en-GB" sz="2400" dirty="0" smtClean="0">
                <a:latin typeface="Times New Roman" pitchFamily="18" charset="0"/>
                <a:cs typeface="Times New Roman" pitchFamily="18" charset="0"/>
              </a:rPr>
              <a:t> involves science, engineering, business, and art. The treatment may include mechanical, physical, biological, and chemical methods.</a:t>
            </a:r>
          </a:p>
          <a:p>
            <a:pPr algn="just">
              <a:buClrTx/>
            </a:pPr>
            <a:r>
              <a:rPr lang="en-GB" sz="2400" dirty="0" smtClean="0">
                <a:latin typeface="Times New Roman" pitchFamily="18" charset="0"/>
                <a:cs typeface="Times New Roman" pitchFamily="18" charset="0"/>
              </a:rPr>
              <a:t>The water treatment process may vary slightly at different locations, depending on the technology of the plant and the water it needs to process, but the basic principles are largely the same.</a:t>
            </a:r>
          </a:p>
          <a:p>
            <a:endParaRPr lang="en-GB" dirty="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3</a:t>
            </a:fld>
            <a:endParaRPr lang="en-GB"/>
          </a:p>
        </p:txBody>
      </p:sp>
    </p:spTree>
  </p:cSld>
  <p:clrMapOvr>
    <a:masterClrMapping/>
  </p:clrMapOvr>
  <p:transition spd="slow">
    <p:cov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solidFill>
                  <a:srgbClr val="FF0000"/>
                </a:solidFill>
                <a:latin typeface="Times New Roman" pitchFamily="18" charset="0"/>
                <a:cs typeface="Times New Roman" pitchFamily="18" charset="0"/>
              </a:rPr>
              <a:t>SIGNIFICANCE OF DISINFECTION</a:t>
            </a:r>
            <a:endParaRPr lang="en-IN" b="1" dirty="0">
              <a:latin typeface="Times New Roman" pitchFamily="18" charset="0"/>
              <a:cs typeface="Times New Roman" pitchFamily="18" charset="0"/>
            </a:endParaRPr>
          </a:p>
        </p:txBody>
      </p:sp>
      <p:sp>
        <p:nvSpPr>
          <p:cNvPr id="3" name="Slide Number Placeholder 2"/>
          <p:cNvSpPr>
            <a:spLocks noGrp="1"/>
          </p:cNvSpPr>
          <p:nvPr>
            <p:ph type="sldNum" sz="quarter" idx="12"/>
          </p:nvPr>
        </p:nvSpPr>
        <p:spPr/>
        <p:txBody>
          <a:bodyPr/>
          <a:lstStyle/>
          <a:p>
            <a:fld id="{C509A5CE-B36C-4BCA-9E0D-340A508F8624}" type="slidenum">
              <a:rPr lang="en-GB" smtClean="0"/>
              <a:pPr/>
              <a:t>30</a:t>
            </a:fld>
            <a:endParaRPr lang="en-GB"/>
          </a:p>
        </p:txBody>
      </p:sp>
      <p:pic>
        <p:nvPicPr>
          <p:cNvPr id="37890" name="Picture 2" descr="C:\Users\User\Desktop\WS &amp; T\Disinfection.jpg"/>
          <p:cNvPicPr>
            <a:picLocks noGrp="1" noChangeAspect="1" noChangeArrowheads="1"/>
          </p:cNvPicPr>
          <p:nvPr>
            <p:ph sz="quarter" idx="1"/>
          </p:nvPr>
        </p:nvPicPr>
        <p:blipFill>
          <a:blip r:embed="rId2" cstate="print"/>
          <a:srcRect/>
          <a:stretch>
            <a:fillRect/>
          </a:stretch>
        </p:blipFill>
        <p:spPr bwMode="auto">
          <a:xfrm>
            <a:off x="467544" y="1268760"/>
            <a:ext cx="8372648" cy="504337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990600"/>
          </a:xfrm>
        </p:spPr>
        <p:txBody>
          <a:bodyPr>
            <a:noAutofit/>
          </a:bodyPr>
          <a:lstStyle/>
          <a:p>
            <a:pPr algn="ctr"/>
            <a:r>
              <a:rPr lang="en-GB" b="1" dirty="0" smtClean="0">
                <a:solidFill>
                  <a:srgbClr val="FF0000"/>
                </a:solidFill>
                <a:latin typeface="Times New Roman" pitchFamily="18" charset="0"/>
                <a:cs typeface="Times New Roman" pitchFamily="18" charset="0"/>
              </a:rPr>
              <a:t>MISCELLANEOUS TREATMENTS</a:t>
            </a:r>
          </a:p>
        </p:txBody>
      </p:sp>
      <p:sp>
        <p:nvSpPr>
          <p:cNvPr id="3" name="Content Placeholder 2"/>
          <p:cNvSpPr>
            <a:spLocks noGrp="1"/>
          </p:cNvSpPr>
          <p:nvPr>
            <p:ph sz="quarter" idx="1"/>
          </p:nvPr>
        </p:nvSpPr>
        <p:spPr>
          <a:xfrm>
            <a:off x="571472" y="1428736"/>
            <a:ext cx="8229600" cy="4937760"/>
          </a:xfrm>
        </p:spPr>
        <p:txBody>
          <a:bodyPr>
            <a:noAutofit/>
          </a:bodyPr>
          <a:lstStyle/>
          <a:p>
            <a:pPr algn="just">
              <a:lnSpc>
                <a:spcPct val="120000"/>
              </a:lnSpc>
              <a:spcAft>
                <a:spcPts val="0"/>
              </a:spcAft>
            </a:pPr>
            <a:r>
              <a:rPr lang="en-GB" sz="3200" dirty="0" smtClean="0">
                <a:latin typeface="Times New Roman" pitchFamily="18" charset="0"/>
                <a:cs typeface="Times New Roman" pitchFamily="18" charset="0"/>
              </a:rPr>
              <a:t>Activated carbon adsorption</a:t>
            </a:r>
          </a:p>
          <a:p>
            <a:pPr algn="just">
              <a:lnSpc>
                <a:spcPct val="120000"/>
              </a:lnSpc>
              <a:spcAft>
                <a:spcPts val="0"/>
              </a:spcAft>
            </a:pPr>
            <a:r>
              <a:rPr lang="en-GB" sz="3200" dirty="0" smtClean="0">
                <a:latin typeface="Times New Roman" pitchFamily="18" charset="0"/>
                <a:cs typeface="Times New Roman" pitchFamily="18" charset="0"/>
              </a:rPr>
              <a:t>Fluoridation</a:t>
            </a:r>
          </a:p>
          <a:p>
            <a:pPr algn="just">
              <a:lnSpc>
                <a:spcPct val="120000"/>
              </a:lnSpc>
              <a:spcAft>
                <a:spcPts val="0"/>
              </a:spcAft>
            </a:pPr>
            <a:r>
              <a:rPr lang="en-GB" sz="3200" dirty="0" smtClean="0">
                <a:latin typeface="Times New Roman" pitchFamily="18" charset="0"/>
                <a:cs typeface="Times New Roman" pitchFamily="18" charset="0"/>
              </a:rPr>
              <a:t>Reverse osmosis (RO)</a:t>
            </a:r>
          </a:p>
          <a:p>
            <a:pPr algn="just">
              <a:lnSpc>
                <a:spcPct val="120000"/>
              </a:lnSpc>
              <a:spcAft>
                <a:spcPts val="0"/>
              </a:spcAft>
            </a:pPr>
            <a:r>
              <a:rPr lang="en-GB" sz="3200" dirty="0" err="1" smtClean="0">
                <a:latin typeface="Times New Roman" pitchFamily="18" charset="0"/>
                <a:cs typeface="Times New Roman" pitchFamily="18" charset="0"/>
              </a:rPr>
              <a:t>Nano</a:t>
            </a:r>
            <a:r>
              <a:rPr lang="en-GB" sz="3200" dirty="0" smtClean="0">
                <a:latin typeface="Times New Roman" pitchFamily="18" charset="0"/>
                <a:cs typeface="Times New Roman" pitchFamily="18" charset="0"/>
              </a:rPr>
              <a:t>-filtration (NF)</a:t>
            </a:r>
          </a:p>
          <a:p>
            <a:pPr algn="just">
              <a:lnSpc>
                <a:spcPct val="120000"/>
              </a:lnSpc>
              <a:spcAft>
                <a:spcPts val="0"/>
              </a:spcAft>
            </a:pPr>
            <a:r>
              <a:rPr lang="en-GB" sz="3200" dirty="0" err="1" smtClean="0">
                <a:latin typeface="Times New Roman" pitchFamily="18" charset="0"/>
                <a:cs typeface="Times New Roman" pitchFamily="18" charset="0"/>
              </a:rPr>
              <a:t>Ultrafiltration</a:t>
            </a:r>
            <a:r>
              <a:rPr lang="en-GB" sz="3200" dirty="0" smtClean="0">
                <a:latin typeface="Times New Roman" pitchFamily="18" charset="0"/>
                <a:cs typeface="Times New Roman" pitchFamily="18" charset="0"/>
              </a:rPr>
              <a:t> (UF)</a:t>
            </a:r>
          </a:p>
          <a:p>
            <a:pPr algn="just">
              <a:lnSpc>
                <a:spcPct val="120000"/>
              </a:lnSpc>
              <a:spcAft>
                <a:spcPts val="0"/>
              </a:spcAft>
            </a:pPr>
            <a:r>
              <a:rPr lang="en-GB" sz="3200" dirty="0" smtClean="0">
                <a:latin typeface="Times New Roman" pitchFamily="18" charset="0"/>
                <a:cs typeface="Times New Roman" pitchFamily="18" charset="0"/>
              </a:rPr>
              <a:t>Microfiltration (MF)</a:t>
            </a:r>
          </a:p>
          <a:p>
            <a:pPr algn="just">
              <a:lnSpc>
                <a:spcPct val="120000"/>
              </a:lnSpc>
              <a:spcAft>
                <a:spcPts val="0"/>
              </a:spcAft>
            </a:pPr>
            <a:r>
              <a:rPr lang="en-GB" sz="3200" dirty="0" smtClean="0">
                <a:latin typeface="Times New Roman" pitchFamily="18" charset="0"/>
                <a:cs typeface="Times New Roman" pitchFamily="18" charset="0"/>
              </a:rPr>
              <a:t>Desalination</a:t>
            </a:r>
          </a:p>
        </p:txBody>
      </p:sp>
      <p:sp>
        <p:nvSpPr>
          <p:cNvPr id="4" name="Slide Number Placeholder 3"/>
          <p:cNvSpPr>
            <a:spLocks noGrp="1"/>
          </p:cNvSpPr>
          <p:nvPr>
            <p:ph type="sldNum" sz="quarter" idx="12"/>
          </p:nvPr>
        </p:nvSpPr>
        <p:spPr/>
        <p:txBody>
          <a:bodyPr/>
          <a:lstStyle/>
          <a:p>
            <a:fld id="{C509A5CE-B36C-4BCA-9E0D-340A508F8624}" type="slidenum">
              <a:rPr lang="en-GB" smtClean="0"/>
              <a:pPr/>
              <a:t>31</a:t>
            </a:fld>
            <a:endParaRPr lang="en-GB"/>
          </a:p>
        </p:txBody>
      </p:sp>
    </p:spTree>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32</a:t>
            </a:fld>
            <a:endParaRPr lang="en-GB"/>
          </a:p>
        </p:txBody>
      </p:sp>
      <p:sp>
        <p:nvSpPr>
          <p:cNvPr id="7" name="Content Placeholder 6"/>
          <p:cNvSpPr>
            <a:spLocks noGrp="1"/>
          </p:cNvSpPr>
          <p:nvPr>
            <p:ph sz="quarter" idx="1"/>
          </p:nvPr>
        </p:nvSpPr>
        <p:spPr>
          <a:xfrm>
            <a:off x="500034" y="857232"/>
            <a:ext cx="8229600" cy="4937760"/>
          </a:xfrm>
        </p:spPr>
        <p:txBody>
          <a:bodyPr>
            <a:normAutofit fontScale="92500" lnSpcReduction="20000"/>
          </a:bodyPr>
          <a:lstStyle/>
          <a:p>
            <a:pPr>
              <a:buNone/>
            </a:pPr>
            <a:r>
              <a:rPr lang="en-IN" b="1" dirty="0" smtClean="0">
                <a:solidFill>
                  <a:srgbClr val="FF0000"/>
                </a:solidFill>
                <a:latin typeface="Times New Roman" pitchFamily="18" charset="0"/>
                <a:cs typeface="Times New Roman" pitchFamily="18" charset="0"/>
              </a:rPr>
              <a:t>AERATION</a:t>
            </a:r>
          </a:p>
          <a:p>
            <a:pPr algn="just"/>
            <a:r>
              <a:rPr lang="en-IN" dirty="0" smtClean="0">
                <a:latin typeface="Times New Roman" pitchFamily="18" charset="0"/>
                <a:cs typeface="Times New Roman" pitchFamily="18" charset="0"/>
              </a:rPr>
              <a:t>This is the process of bringing waters into intimate contact with air.</a:t>
            </a:r>
          </a:p>
          <a:p>
            <a:pPr algn="just"/>
            <a:r>
              <a:rPr lang="en-IN" dirty="0" smtClean="0">
                <a:latin typeface="Times New Roman" pitchFamily="18" charset="0"/>
                <a:cs typeface="Times New Roman" pitchFamily="18" charset="0"/>
              </a:rPr>
              <a:t> Aeration is done to remove taste and odour and aeration is necessary to promote the exchange of gases between the water and the atmosphere.</a:t>
            </a:r>
          </a:p>
          <a:p>
            <a:pPr>
              <a:buNone/>
            </a:pPr>
            <a:r>
              <a:rPr lang="en-IN" b="1" dirty="0" smtClean="0">
                <a:solidFill>
                  <a:srgbClr val="FF0000"/>
                </a:solidFill>
                <a:latin typeface="Times New Roman" pitchFamily="18" charset="0"/>
                <a:cs typeface="Times New Roman" pitchFamily="18" charset="0"/>
              </a:rPr>
              <a:t>Objects of aeration</a:t>
            </a:r>
          </a:p>
          <a:p>
            <a:pPr algn="just"/>
            <a:r>
              <a:rPr lang="en-IN" dirty="0" smtClean="0">
                <a:latin typeface="Times New Roman" pitchFamily="18" charset="0"/>
                <a:cs typeface="Times New Roman" pitchFamily="18" charset="0"/>
              </a:rPr>
              <a:t>1.To add oxygen to water for imparting freshness, for example water from underground sources may have lesser Oxygen.</a:t>
            </a:r>
          </a:p>
          <a:p>
            <a:pPr algn="just"/>
            <a:r>
              <a:rPr lang="en-IN" dirty="0" smtClean="0">
                <a:latin typeface="Times New Roman" pitchFamily="18" charset="0"/>
                <a:cs typeface="Times New Roman" pitchFamily="18" charset="0"/>
              </a:rPr>
              <a:t>2. Drive out objectionable dissolved gases like carbon dioxide, hydrogen sulphide and other volatile substances causing taste and odour.</a:t>
            </a:r>
          </a:p>
          <a:p>
            <a:pPr algn="just"/>
            <a:r>
              <a:rPr lang="en-IN" dirty="0" smtClean="0">
                <a:latin typeface="Times New Roman" pitchFamily="18" charset="0"/>
                <a:cs typeface="Times New Roman" pitchFamily="18" charset="0"/>
              </a:rPr>
              <a:t>3 To precipitate impurities like iron and manganese specially from underground water.</a:t>
            </a:r>
          </a:p>
          <a:p>
            <a:pPr algn="just"/>
            <a:endParaRPr lang="en-IN"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33</a:t>
            </a:fld>
            <a:endParaRPr lang="en-GB"/>
          </a:p>
        </p:txBody>
      </p:sp>
      <p:sp>
        <p:nvSpPr>
          <p:cNvPr id="9" name="Rectangle 8"/>
          <p:cNvSpPr/>
          <p:nvPr/>
        </p:nvSpPr>
        <p:spPr>
          <a:xfrm>
            <a:off x="428596" y="928670"/>
            <a:ext cx="8358246" cy="4801314"/>
          </a:xfrm>
          <a:prstGeom prst="rect">
            <a:avLst/>
          </a:prstGeom>
        </p:spPr>
        <p:txBody>
          <a:bodyPr wrap="square">
            <a:spAutoFit/>
          </a:bodyPr>
          <a:lstStyle/>
          <a:p>
            <a:pPr>
              <a:lnSpc>
                <a:spcPct val="150000"/>
              </a:lnSpc>
            </a:pPr>
            <a:r>
              <a:rPr lang="en-IN" dirty="0" smtClean="0">
                <a:latin typeface="Times New Roman" pitchFamily="18" charset="0"/>
                <a:cs typeface="Times New Roman" pitchFamily="18" charset="0"/>
              </a:rPr>
              <a:t>Aeration is effected through instruments called Aerators. These are based on the following mechanics of aeration:</a:t>
            </a:r>
          </a:p>
          <a:p>
            <a:pPr>
              <a:lnSpc>
                <a:spcPct val="150000"/>
              </a:lnSpc>
            </a:pPr>
            <a:r>
              <a:rPr lang="en-IN" dirty="0" smtClean="0">
                <a:latin typeface="Times New Roman" pitchFamily="18" charset="0"/>
                <a:cs typeface="Times New Roman" pitchFamily="18" charset="0"/>
              </a:rPr>
              <a:t>1. By formation of drops or thin sheets of water exposed to the atmosphere: Based on this, we have spray aerators, water fall or multiple-tray aerators and cascade aerators.</a:t>
            </a:r>
          </a:p>
          <a:p>
            <a:pPr>
              <a:lnSpc>
                <a:spcPct val="150000"/>
              </a:lnSpc>
            </a:pPr>
            <a:r>
              <a:rPr lang="en-IN" dirty="0" smtClean="0">
                <a:latin typeface="Times New Roman" pitchFamily="18" charset="0"/>
                <a:cs typeface="Times New Roman" pitchFamily="18" charset="0"/>
              </a:rPr>
              <a:t>2. By formation of small bubbles of compressed air rising through water being aerated, as in the case of diffused air aerators.</a:t>
            </a:r>
          </a:p>
          <a:p>
            <a:pPr>
              <a:lnSpc>
                <a:spcPct val="150000"/>
              </a:lnSpc>
            </a:pPr>
            <a:r>
              <a:rPr lang="en-US" sz="2400" b="1" dirty="0" smtClean="0">
                <a:solidFill>
                  <a:srgbClr val="FF0000"/>
                </a:solidFill>
                <a:latin typeface="Times New Roman" pitchFamily="18" charset="0"/>
                <a:cs typeface="Times New Roman" pitchFamily="18" charset="0"/>
              </a:rPr>
              <a:t>Types of Aerators</a:t>
            </a:r>
          </a:p>
          <a:p>
            <a:pPr marL="457200" indent="-457200">
              <a:lnSpc>
                <a:spcPct val="150000"/>
              </a:lnSpc>
              <a:buFont typeface="+mj-lt"/>
              <a:buAutoNum type="arabicPeriod"/>
            </a:pPr>
            <a:r>
              <a:rPr lang="en-US" sz="2400" dirty="0" smtClean="0">
                <a:latin typeface="Times New Roman" pitchFamily="18" charset="0"/>
                <a:cs typeface="Times New Roman" pitchFamily="18" charset="0"/>
              </a:rPr>
              <a:t>Aeration Fountain</a:t>
            </a:r>
          </a:p>
          <a:p>
            <a:pPr marL="457200" indent="-457200">
              <a:lnSpc>
                <a:spcPct val="150000"/>
              </a:lnSpc>
              <a:buFont typeface="+mj-lt"/>
              <a:buAutoNum type="arabicPeriod"/>
            </a:pPr>
            <a:r>
              <a:rPr lang="en-US" sz="2400" dirty="0" smtClean="0">
                <a:latin typeface="Times New Roman" pitchFamily="18" charset="0"/>
                <a:cs typeface="Times New Roman" pitchFamily="18" charset="0"/>
              </a:rPr>
              <a:t>Cascade Aerators</a:t>
            </a:r>
          </a:p>
          <a:p>
            <a:pPr marL="457200" indent="-457200">
              <a:lnSpc>
                <a:spcPct val="150000"/>
              </a:lnSpc>
              <a:buFont typeface="+mj-lt"/>
              <a:buAutoNum type="arabicPeriod"/>
            </a:pPr>
            <a:r>
              <a:rPr lang="en-US" sz="2400" dirty="0" smtClean="0">
                <a:latin typeface="Times New Roman" pitchFamily="18" charset="0"/>
                <a:cs typeface="Times New Roman" pitchFamily="18" charset="0"/>
              </a:rPr>
              <a:t>Diffused air Aerators</a:t>
            </a:r>
            <a:endParaRPr lang="en-IN" sz="24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34</a:t>
            </a:fld>
            <a:endParaRPr lang="en-GB"/>
          </a:p>
        </p:txBody>
      </p:sp>
      <p:sp>
        <p:nvSpPr>
          <p:cNvPr id="5" name="Content Placeholder 2"/>
          <p:cNvSpPr>
            <a:spLocks noGrp="1"/>
          </p:cNvSpPr>
          <p:nvPr>
            <p:ph sz="quarter" idx="1"/>
          </p:nvPr>
        </p:nvSpPr>
        <p:spPr>
          <a:xfrm>
            <a:off x="357158" y="714356"/>
            <a:ext cx="8229600" cy="4937760"/>
          </a:xfrm>
          <a:prstGeom prst="rect">
            <a:avLst/>
          </a:prstGeom>
        </p:spPr>
        <p:txBody>
          <a:bodyPr>
            <a:normAutofit/>
          </a:bodyPr>
          <a:lstStyle/>
          <a:p>
            <a:pPr>
              <a:buNone/>
            </a:pPr>
            <a:r>
              <a:rPr lang="en-IN" sz="2400" b="1" dirty="0" smtClean="0">
                <a:solidFill>
                  <a:srgbClr val="FF0000"/>
                </a:solidFill>
                <a:latin typeface="Times New Roman" pitchFamily="18" charset="0"/>
                <a:cs typeface="Times New Roman" pitchFamily="18" charset="0"/>
              </a:rPr>
              <a:t>OBJECTIVES OF AERATION</a:t>
            </a:r>
            <a:endParaRPr lang="en-IN" sz="2400" dirty="0" smtClean="0">
              <a:solidFill>
                <a:srgbClr val="FF0000"/>
              </a:solidFill>
              <a:latin typeface="Times New Roman" pitchFamily="18" charset="0"/>
              <a:cs typeface="Times New Roman" pitchFamily="18" charset="0"/>
            </a:endParaRPr>
          </a:p>
          <a:p>
            <a:pPr>
              <a:lnSpc>
                <a:spcPct val="150000"/>
              </a:lnSpc>
              <a:buNone/>
            </a:pPr>
            <a:r>
              <a:rPr lang="en-IN" sz="2400" dirty="0" smtClean="0"/>
              <a:t>1: </a:t>
            </a:r>
            <a:r>
              <a:rPr lang="en-IN" sz="2400" dirty="0" smtClean="0">
                <a:latin typeface="Times New Roman" pitchFamily="18" charset="0"/>
                <a:cs typeface="Times New Roman" pitchFamily="18" charset="0"/>
              </a:rPr>
              <a:t>To eliminate odour and flavour.</a:t>
            </a:r>
          </a:p>
          <a:p>
            <a:pPr>
              <a:lnSpc>
                <a:spcPct val="150000"/>
              </a:lnSpc>
              <a:buNone/>
            </a:pPr>
            <a:r>
              <a:rPr lang="en-IN" sz="2400" dirty="0" smtClean="0">
                <a:latin typeface="Times New Roman" pitchFamily="18" charset="0"/>
                <a:cs typeface="Times New Roman" pitchFamily="18" charset="0"/>
              </a:rPr>
              <a:t>2: To raise the amount of dissolved oxygen in the water.</a:t>
            </a:r>
          </a:p>
          <a:p>
            <a:pPr>
              <a:lnSpc>
                <a:spcPct val="150000"/>
              </a:lnSpc>
              <a:buNone/>
            </a:pPr>
            <a:r>
              <a:rPr lang="en-IN" sz="2400" dirty="0" smtClean="0">
                <a:latin typeface="Times New Roman" pitchFamily="18" charset="0"/>
                <a:cs typeface="Times New Roman" pitchFamily="18" charset="0"/>
              </a:rPr>
              <a:t>3: To eliminate hydrogen sulphide and, as a result, stench.</a:t>
            </a:r>
          </a:p>
          <a:p>
            <a:pPr>
              <a:lnSpc>
                <a:spcPct val="150000"/>
              </a:lnSpc>
              <a:buNone/>
            </a:pPr>
            <a:r>
              <a:rPr lang="en-IN" sz="2400" dirty="0" smtClean="0">
                <a:latin typeface="Times New Roman" pitchFamily="18" charset="0"/>
                <a:cs typeface="Times New Roman" pitchFamily="18" charset="0"/>
              </a:rPr>
              <a:t>4: To lower the carbon dioxide concentration of water, lowering corrosiveness and raising the pH value.</a:t>
            </a:r>
          </a:p>
          <a:p>
            <a:pPr>
              <a:lnSpc>
                <a:spcPct val="150000"/>
              </a:lnSpc>
              <a:buNone/>
            </a:pPr>
            <a:r>
              <a:rPr lang="en-IN" sz="2400" dirty="0" smtClean="0">
                <a:latin typeface="Times New Roman" pitchFamily="18" charset="0"/>
                <a:cs typeface="Times New Roman" pitchFamily="18" charset="0"/>
              </a:rPr>
              <a:t>5: To destroy bacteria to some extent.</a:t>
            </a:r>
          </a:p>
          <a:p>
            <a:pPr>
              <a:lnSpc>
                <a:spcPct val="150000"/>
              </a:lnSpc>
              <a:buNone/>
            </a:pPr>
            <a:r>
              <a:rPr lang="en-IN" sz="2400" dirty="0" smtClean="0">
                <a:latin typeface="Times New Roman" pitchFamily="18" charset="0"/>
                <a:cs typeface="Times New Roman" pitchFamily="18" charset="0"/>
              </a:rPr>
              <a:t>6: To combine chemicals and water.</a:t>
            </a:r>
          </a:p>
          <a:p>
            <a:endParaRPr lang="en-IN" dirty="0"/>
          </a:p>
        </p:txBody>
      </p:sp>
    </p:spTree>
  </p:cSld>
  <p:clrMapOvr>
    <a:masterClrMapping/>
  </p:clrMapOvr>
  <p:transition spd="slow">
    <p:cove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35</a:t>
            </a:fld>
            <a:endParaRPr lang="en-GB"/>
          </a:p>
        </p:txBody>
      </p:sp>
      <p:sp>
        <p:nvSpPr>
          <p:cNvPr id="4" name="Rectangle 3"/>
          <p:cNvSpPr/>
          <p:nvPr/>
        </p:nvSpPr>
        <p:spPr>
          <a:xfrm>
            <a:off x="428596" y="714356"/>
            <a:ext cx="3429024" cy="523220"/>
          </a:xfrm>
          <a:prstGeom prst="rect">
            <a:avLst/>
          </a:prstGeom>
        </p:spPr>
        <p:txBody>
          <a:bodyPr wrap="square">
            <a:spAutoFit/>
          </a:bodyPr>
          <a:lstStyle/>
          <a:p>
            <a:r>
              <a:rPr lang="en-IN" sz="2800" b="1" dirty="0" smtClean="0">
                <a:solidFill>
                  <a:srgbClr val="FF0000"/>
                </a:solidFill>
                <a:latin typeface="Times New Roman" pitchFamily="18" charset="0"/>
                <a:cs typeface="Times New Roman" pitchFamily="18" charset="0"/>
              </a:rPr>
              <a:t>Fountain Aerators</a:t>
            </a:r>
            <a:endParaRPr lang="en-IN" sz="2800" b="1" dirty="0">
              <a:solidFill>
                <a:srgbClr val="FF0000"/>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5715008" y="1428736"/>
            <a:ext cx="3100409" cy="2000264"/>
          </a:xfrm>
          <a:prstGeom prst="rect">
            <a:avLst/>
          </a:prstGeom>
          <a:noFill/>
          <a:ln w="9525">
            <a:noFill/>
            <a:miter lim="800000"/>
            <a:headEnd/>
            <a:tailEnd/>
          </a:ln>
          <a:effectLst/>
        </p:spPr>
      </p:pic>
      <p:sp>
        <p:nvSpPr>
          <p:cNvPr id="6" name="Rectangle 5"/>
          <p:cNvSpPr/>
          <p:nvPr/>
        </p:nvSpPr>
        <p:spPr>
          <a:xfrm>
            <a:off x="214282" y="1285860"/>
            <a:ext cx="5643602" cy="5016758"/>
          </a:xfrm>
          <a:prstGeom prst="rect">
            <a:avLst/>
          </a:prstGeom>
        </p:spPr>
        <p:txBody>
          <a:bodyPr wrap="square">
            <a:spAutoFit/>
          </a:bodyPr>
          <a:lstStyle/>
          <a:p>
            <a:pPr>
              <a:buFont typeface="Wingdings" pitchFamily="2" charset="2"/>
              <a:buChar char="Ø"/>
            </a:pPr>
            <a:r>
              <a:rPr lang="en-IN" sz="2000" dirty="0" smtClean="0">
                <a:latin typeface="Times New Roman" pitchFamily="18" charset="0"/>
                <a:cs typeface="Times New Roman" pitchFamily="18" charset="0"/>
              </a:rPr>
              <a:t>The function of an aeration fountain is to remove the tastes and odour which are unpleasant and the dissolved gases other than oxygen and nitrogen from raw water.</a:t>
            </a:r>
          </a:p>
          <a:p>
            <a:pPr>
              <a:buFont typeface="Wingdings" pitchFamily="2" charset="2"/>
              <a:buChar char="Ø"/>
            </a:pPr>
            <a:r>
              <a:rPr lang="en-IN" sz="2000" dirty="0" smtClean="0">
                <a:latin typeface="Times New Roman" pitchFamily="18" charset="0"/>
                <a:cs typeface="Times New Roman" pitchFamily="18" charset="0"/>
              </a:rPr>
              <a:t>It essentially consists of water pipe, nozzle and stop-cocks. When water under pressure is forced through the nozzle. </a:t>
            </a:r>
          </a:p>
          <a:p>
            <a:pPr>
              <a:buFont typeface="Wingdings" pitchFamily="2" charset="2"/>
              <a:buChar char="Ø"/>
            </a:pPr>
            <a:r>
              <a:rPr lang="en-IN" sz="2000" dirty="0" smtClean="0">
                <a:latin typeface="Times New Roman" pitchFamily="18" charset="0"/>
                <a:cs typeface="Times New Roman" pitchFamily="18" charset="0"/>
              </a:rPr>
              <a:t>Sprays and the droplets of water Come in contact with the atmospheric Oxygen. </a:t>
            </a:r>
          </a:p>
          <a:p>
            <a:pPr>
              <a:buFont typeface="Wingdings" pitchFamily="2" charset="2"/>
              <a:buChar char="Ø"/>
            </a:pPr>
            <a:r>
              <a:rPr lang="en-IN" sz="2000" dirty="0" smtClean="0">
                <a:latin typeface="Times New Roman" pitchFamily="18" charset="0"/>
                <a:cs typeface="Times New Roman" pitchFamily="18" charset="0"/>
              </a:rPr>
              <a:t>The water absorbs oxygen from atmosphere and gets aerated.</a:t>
            </a:r>
          </a:p>
          <a:p>
            <a:pPr>
              <a:buFont typeface="Wingdings" pitchFamily="2" charset="2"/>
              <a:buChar char="Ø"/>
            </a:pPr>
            <a:r>
              <a:rPr lang="en-IN" sz="2000" dirty="0" smtClean="0">
                <a:latin typeface="Times New Roman" pitchFamily="18" charset="0"/>
                <a:cs typeface="Times New Roman" pitchFamily="18" charset="0"/>
              </a:rPr>
              <a:t>The dissolved gases like CO, H2S, etc. escape into the atmosphere and the oxidation of organic matter takes place which reduces the odour. </a:t>
            </a:r>
          </a:p>
          <a:p>
            <a:pPr>
              <a:buFont typeface="Wingdings" pitchFamily="2" charset="2"/>
              <a:buChar char="Ø"/>
            </a:pPr>
            <a:r>
              <a:rPr lang="en-IN" sz="2000" dirty="0" smtClean="0">
                <a:latin typeface="Times New Roman" pitchFamily="18" charset="0"/>
                <a:cs typeface="Times New Roman" pitchFamily="18" charset="0"/>
              </a:rPr>
              <a:t>The aeration fountain works efficiently at: a pressure of 10 to 14 m head of water.</a:t>
            </a:r>
            <a:endParaRPr lang="en-IN" dirty="0">
              <a:latin typeface="Times New Roman" pitchFamily="18" charset="0"/>
              <a:cs typeface="Times New Roman" pitchFamily="18" charset="0"/>
            </a:endParaRPr>
          </a:p>
        </p:txBody>
      </p:sp>
      <p:pic>
        <p:nvPicPr>
          <p:cNvPr id="7" name="Picture 3"/>
          <p:cNvPicPr>
            <a:picLocks noGrp="1" noChangeAspect="1" noChangeArrowheads="1"/>
          </p:cNvPicPr>
          <p:nvPr>
            <p:ph sz="quarter" idx="4294967295"/>
          </p:nvPr>
        </p:nvPicPr>
        <p:blipFill>
          <a:blip r:embed="rId3" cstate="print"/>
          <a:srcRect/>
          <a:stretch>
            <a:fillRect/>
          </a:stretch>
        </p:blipFill>
        <p:spPr bwMode="auto">
          <a:xfrm>
            <a:off x="5643570" y="3429000"/>
            <a:ext cx="3349865" cy="2977657"/>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290"/>
            <a:ext cx="8229600" cy="914400"/>
          </a:xfrm>
        </p:spPr>
        <p:txBody>
          <a:bodyPr/>
          <a:lstStyle/>
          <a:p>
            <a:r>
              <a:rPr lang="en-IN" b="1" dirty="0" smtClean="0">
                <a:solidFill>
                  <a:srgbClr val="FF0000"/>
                </a:solidFill>
                <a:latin typeface="Times New Roman" pitchFamily="18" charset="0"/>
                <a:cs typeface="Times New Roman" pitchFamily="18" charset="0"/>
              </a:rPr>
              <a:t>Cascade Aerators</a:t>
            </a:r>
            <a:endParaRPr lang="en-IN" b="1" dirty="0">
              <a:solidFill>
                <a:srgbClr val="FF0000"/>
              </a:solidFill>
              <a:latin typeface="Times New Roman" pitchFamily="18" charset="0"/>
              <a:cs typeface="Times New Roman" pitchFamily="18" charset="0"/>
            </a:endParaRPr>
          </a:p>
        </p:txBody>
      </p:sp>
      <p:pic>
        <p:nvPicPr>
          <p:cNvPr id="1027" name="Picture 3" descr="C:\Users\User\Desktop\WS &amp; T\DIAGRAMS\module 3\water-treatmentlecture2eenv-11-638.jpg"/>
          <p:cNvPicPr>
            <a:picLocks noGrp="1" noChangeAspect="1" noChangeArrowheads="1"/>
          </p:cNvPicPr>
          <p:nvPr>
            <p:ph sz="quarter" idx="4294967295"/>
          </p:nvPr>
        </p:nvPicPr>
        <p:blipFill>
          <a:blip r:embed="rId2" cstate="print"/>
          <a:srcRect/>
          <a:stretch>
            <a:fillRect/>
          </a:stretch>
        </p:blipFill>
        <p:spPr bwMode="auto">
          <a:xfrm>
            <a:off x="5072066" y="1214422"/>
            <a:ext cx="4071934" cy="4918305"/>
          </a:xfrm>
          <a:prstGeom prst="rect">
            <a:avLst/>
          </a:prstGeom>
          <a:noFill/>
        </p:spPr>
      </p:pic>
      <p:sp>
        <p:nvSpPr>
          <p:cNvPr id="4" name="TextBox 3"/>
          <p:cNvSpPr txBox="1"/>
          <p:nvPr/>
        </p:nvSpPr>
        <p:spPr>
          <a:xfrm>
            <a:off x="357158" y="1142984"/>
            <a:ext cx="4429156" cy="5262979"/>
          </a:xfrm>
          <a:prstGeom prst="rect">
            <a:avLst/>
          </a:prstGeom>
          <a:noFill/>
        </p:spPr>
        <p:txBody>
          <a:bodyPr wrap="square" rtlCol="0">
            <a:spAutoFit/>
          </a:bodyPr>
          <a:lstStyle/>
          <a:p>
            <a:pPr algn="just">
              <a:buFont typeface="Wingdings" pitchFamily="2" charset="2"/>
              <a:buChar char="Ø"/>
            </a:pPr>
            <a:r>
              <a:rPr lang="en-US" sz="2400" dirty="0" smtClean="0">
                <a:latin typeface="Times New Roman" pitchFamily="18" charset="0"/>
                <a:cs typeface="Times New Roman" pitchFamily="18" charset="0"/>
              </a:rPr>
              <a:t>In cascade aerators, water is allowed to flow downwards after spreading over inclined surface in thin sheets and the turbulence is secured by allowing the water to pass through a series of steps or baffles. </a:t>
            </a:r>
          </a:p>
          <a:p>
            <a:pPr algn="just">
              <a:buFont typeface="Wingdings" pitchFamily="2" charset="2"/>
              <a:buChar char="Ø"/>
            </a:pPr>
            <a:r>
              <a:rPr lang="en-US" sz="2400" dirty="0" smtClean="0">
                <a:latin typeface="Times New Roman" pitchFamily="18" charset="0"/>
                <a:cs typeface="Times New Roman" pitchFamily="18" charset="0"/>
              </a:rPr>
              <a:t>The number of steps is usually 4 to 6. </a:t>
            </a:r>
          </a:p>
          <a:p>
            <a:pPr algn="just">
              <a:buFont typeface="Wingdings" pitchFamily="2" charset="2"/>
              <a:buChar char="Ø"/>
            </a:pPr>
            <a:r>
              <a:rPr lang="en-US" sz="2400" dirty="0" smtClean="0">
                <a:latin typeface="Times New Roman" pitchFamily="18" charset="0"/>
                <a:cs typeface="Times New Roman" pitchFamily="18" charset="0"/>
              </a:rPr>
              <a:t>Exposure time can be increased by increasing the number of steps and the area to volume ratio improved by adding baffles to produce turbulence</a:t>
            </a:r>
            <a:endParaRPr lang="en-IN" sz="24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C509A5CE-B36C-4BCA-9E0D-340A508F8624}" type="slidenum">
              <a:rPr lang="en-GB" smtClean="0"/>
              <a:pPr/>
              <a:t>37</a:t>
            </a:fld>
            <a:endParaRPr lang="en-GB"/>
          </a:p>
        </p:txBody>
      </p:sp>
      <p:pic>
        <p:nvPicPr>
          <p:cNvPr id="36866" name="Picture 2" descr="C:\Users\User\Desktop\WS &amp; T\water-treatmentlecture2eenv-8-638.jpg"/>
          <p:cNvPicPr>
            <a:picLocks noGrp="1" noChangeAspect="1" noChangeArrowheads="1"/>
          </p:cNvPicPr>
          <p:nvPr>
            <p:ph sz="quarter" idx="1"/>
          </p:nvPr>
        </p:nvPicPr>
        <p:blipFill>
          <a:blip r:embed="rId2" cstate="print"/>
          <a:srcRect/>
          <a:stretch>
            <a:fillRect/>
          </a:stretch>
        </p:blipFill>
        <p:spPr bwMode="auto">
          <a:xfrm>
            <a:off x="539552" y="1268760"/>
            <a:ext cx="8223052" cy="5000465"/>
          </a:xfrm>
          <a:prstGeom prst="rect">
            <a:avLst/>
          </a:prstGeom>
          <a:noFill/>
        </p:spPr>
      </p:pic>
    </p:spTree>
  </p:cSld>
  <p:clrMapOvr>
    <a:masterClrMapping/>
  </p:clrMapOvr>
  <p:transition spd="slow">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Diffused Air Aerators</a:t>
            </a:r>
            <a:endParaRPr lang="en-IN" dirty="0"/>
          </a:p>
        </p:txBody>
      </p:sp>
      <p:pic>
        <p:nvPicPr>
          <p:cNvPr id="3074" name="Picture 2" descr="C:\Users\User\Desktop\WS &amp; T\DIAGRAMS\module 3\image.jpg"/>
          <p:cNvPicPr>
            <a:picLocks noGrp="1" noChangeAspect="1" noChangeArrowheads="1"/>
          </p:cNvPicPr>
          <p:nvPr>
            <p:ph sz="quarter" idx="4294967295"/>
          </p:nvPr>
        </p:nvPicPr>
        <p:blipFill>
          <a:blip r:embed="rId2" cstate="print"/>
          <a:srcRect/>
          <a:stretch>
            <a:fillRect/>
          </a:stretch>
        </p:blipFill>
        <p:spPr bwMode="auto">
          <a:xfrm>
            <a:off x="5592446" y="2786058"/>
            <a:ext cx="3138803" cy="3140767"/>
          </a:xfrm>
          <a:prstGeom prst="rect">
            <a:avLst/>
          </a:prstGeom>
          <a:noFill/>
        </p:spPr>
      </p:pic>
      <p:sp>
        <p:nvSpPr>
          <p:cNvPr id="5" name="TextBox 4"/>
          <p:cNvSpPr txBox="1"/>
          <p:nvPr/>
        </p:nvSpPr>
        <p:spPr>
          <a:xfrm>
            <a:off x="357158" y="1285860"/>
            <a:ext cx="4786346" cy="4524315"/>
          </a:xfrm>
          <a:prstGeom prst="rect">
            <a:avLst/>
          </a:prstGeom>
          <a:noFill/>
        </p:spPr>
        <p:txBody>
          <a:bodyPr wrap="square" rtlCol="0">
            <a:spAutoFit/>
          </a:bodyPr>
          <a:lstStyle/>
          <a:p>
            <a:pPr algn="just">
              <a:buFont typeface="Wingdings" pitchFamily="2" charset="2"/>
              <a:buChar char="Ø"/>
            </a:pPr>
            <a:r>
              <a:rPr lang="en-US" sz="2400" dirty="0" smtClean="0">
                <a:latin typeface="Times New Roman" pitchFamily="18" charset="0"/>
                <a:cs typeface="Times New Roman" pitchFamily="18" charset="0"/>
              </a:rPr>
              <a:t>This type of aerators consists of a basin in which perforated pipes, porous tubes or plates are used for release of fine bubbles of compressed air which then rise through  the water being aeration.</a:t>
            </a:r>
          </a:p>
          <a:p>
            <a:pPr algn="just">
              <a:buFont typeface="Wingdings" pitchFamily="2" charset="2"/>
              <a:buChar char="Ø"/>
            </a:pPr>
            <a:r>
              <a:rPr lang="en-US" sz="2400" dirty="0" smtClean="0">
                <a:latin typeface="Times New Roman" pitchFamily="18" charset="0"/>
                <a:cs typeface="Times New Roman" pitchFamily="18" charset="0"/>
              </a:rPr>
              <a:t>As the rising bubbles of air have a lower average velocity than the falling drops, a diffused air type provides a longer aeration time than the water fall type for the same power consumption.</a:t>
            </a:r>
            <a:endParaRPr lang="en-IN" sz="24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214282" y="1285860"/>
            <a:ext cx="4286248" cy="4286248"/>
          </a:xfrm>
          <a:prstGeom prst="rect">
            <a:avLst/>
          </a:prstGeom>
          <a:noFill/>
          <a:ln w="9525">
            <a:noFill/>
            <a:miter lim="800000"/>
            <a:headEnd/>
            <a:tailEnd/>
          </a:ln>
        </p:spPr>
      </p:pic>
      <p:pic>
        <p:nvPicPr>
          <p:cNvPr id="20484" name="Picture 4"/>
          <p:cNvPicPr>
            <a:picLocks noChangeAspect="1" noChangeArrowheads="1"/>
          </p:cNvPicPr>
          <p:nvPr/>
        </p:nvPicPr>
        <p:blipFill>
          <a:blip r:embed="rId4" cstate="print"/>
          <a:srcRect/>
          <a:stretch>
            <a:fillRect/>
          </a:stretch>
        </p:blipFill>
        <p:spPr bwMode="auto">
          <a:xfrm>
            <a:off x="4644009" y="1796819"/>
            <a:ext cx="4499991" cy="2784308"/>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a:bodyPr>
          <a:lstStyle/>
          <a:p>
            <a:pPr algn="just"/>
            <a:r>
              <a:rPr lang="en-GB" sz="2800" dirty="0" smtClean="0">
                <a:latin typeface="Californian FB" panose="0207040306080B030204" charset="0"/>
                <a:cs typeface="Californian FB" panose="0207040306080B030204" charset="0"/>
              </a:rPr>
              <a:t>Typically, surface water requires more treatment and filtration than ground water because lakes, rivers, and streams contain more sediment and pollutants and are more likely to be contaminated than ground water.</a:t>
            </a:r>
            <a:endParaRPr lang="en-GB" sz="2800" dirty="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4</a:t>
            </a:fld>
            <a:endParaRPr lang="en-GB"/>
          </a:p>
        </p:txBody>
      </p:sp>
    </p:spTree>
  </p:cSld>
  <p:clrMapOvr>
    <a:masterClrMapping/>
  </p:clrMapOvr>
  <p:transition spd="slow">
    <p:cov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8596" y="928670"/>
            <a:ext cx="8358246" cy="4893647"/>
          </a:xfrm>
          <a:prstGeom prst="rect">
            <a:avLst/>
          </a:prstGeom>
        </p:spPr>
        <p:txBody>
          <a:bodyPr wrap="square">
            <a:spAutoFit/>
          </a:bodyPr>
          <a:lstStyle/>
          <a:p>
            <a:r>
              <a:rPr lang="en-IN" sz="2400" b="1" dirty="0" smtClean="0">
                <a:solidFill>
                  <a:srgbClr val="FF0000"/>
                </a:solidFill>
                <a:latin typeface="Times New Roman" pitchFamily="18" charset="0"/>
                <a:cs typeface="Times New Roman" pitchFamily="18" charset="0"/>
              </a:rPr>
              <a:t>Limitations of Aeration</a:t>
            </a:r>
            <a:endParaRPr lang="en-US" b="1" dirty="0" smtClean="0">
              <a:solidFill>
                <a:srgbClr val="FF0000"/>
              </a:solidFill>
              <a:latin typeface="Times New Roman" pitchFamily="18" charset="0"/>
              <a:cs typeface="Times New Roman" pitchFamily="18" charset="0"/>
            </a:endParaRPr>
          </a:p>
          <a:p>
            <a:endParaRPr lang="en-IN" b="1" dirty="0" smtClean="0">
              <a:solidFill>
                <a:srgbClr val="FF0000"/>
              </a:solidFill>
              <a:latin typeface="Times New Roman" pitchFamily="18" charset="0"/>
              <a:cs typeface="Times New Roman" pitchFamily="18" charset="0"/>
            </a:endParaRPr>
          </a:p>
          <a:p>
            <a:pPr marL="342900" indent="-342900" algn="just">
              <a:lnSpc>
                <a:spcPct val="150000"/>
              </a:lnSpc>
              <a:buFont typeface="+mj-lt"/>
              <a:buAutoNum type="arabicPeriod"/>
            </a:pPr>
            <a:r>
              <a:rPr lang="en-IN" dirty="0" smtClean="0">
                <a:latin typeface="Times New Roman" pitchFamily="18" charset="0"/>
                <a:cs typeface="Times New Roman" pitchFamily="18" charset="0"/>
              </a:rPr>
              <a:t> </a:t>
            </a:r>
            <a:r>
              <a:rPr lang="en-IN" sz="2000" dirty="0" smtClean="0">
                <a:latin typeface="Times New Roman" pitchFamily="18" charset="0"/>
                <a:cs typeface="Times New Roman" pitchFamily="18" charset="0"/>
              </a:rPr>
              <a:t>It is inefficient to remove or reduce tastes and odours caused by</a:t>
            </a:r>
          </a:p>
          <a:p>
            <a:pPr marL="1257300" lvl="2" indent="-342900" algn="just">
              <a:lnSpc>
                <a:spcPct val="150000"/>
              </a:lnSpc>
            </a:pPr>
            <a:r>
              <a:rPr lang="en-IN" sz="2000" dirty="0" smtClean="0">
                <a:latin typeface="Times New Roman" pitchFamily="18" charset="0"/>
                <a:cs typeface="Times New Roman" pitchFamily="18" charset="0"/>
              </a:rPr>
              <a:t>(a) Non-volatile substances like oils of algae.</a:t>
            </a:r>
          </a:p>
          <a:p>
            <a:pPr marL="1257300" lvl="2" indent="-342900" algn="just">
              <a:lnSpc>
                <a:spcPct val="150000"/>
              </a:lnSpc>
            </a:pPr>
            <a:r>
              <a:rPr lang="en-IN" sz="2000" dirty="0" smtClean="0">
                <a:latin typeface="Times New Roman" pitchFamily="18" charset="0"/>
                <a:cs typeface="Times New Roman" pitchFamily="18" charset="0"/>
              </a:rPr>
              <a:t>(b) Chemicals discharged in industrial wastes.</a:t>
            </a:r>
          </a:p>
          <a:p>
            <a:pPr marL="342900" indent="-342900" algn="just">
              <a:lnSpc>
                <a:spcPct val="150000"/>
              </a:lnSpc>
              <a:buFont typeface="+mj-lt"/>
              <a:buAutoNum type="arabicPeriod"/>
            </a:pPr>
            <a:r>
              <a:rPr lang="en-IN" sz="2000" dirty="0" smtClean="0">
                <a:latin typeface="Times New Roman" pitchFamily="18" charset="0"/>
                <a:cs typeface="Times New Roman" pitchFamily="18" charset="0"/>
              </a:rPr>
              <a:t>Due to over oxygenation, water becomes corrosive and de-aeration may be required.</a:t>
            </a:r>
          </a:p>
          <a:p>
            <a:pPr marL="342900" indent="-342900" algn="just">
              <a:lnSpc>
                <a:spcPct val="150000"/>
              </a:lnSpc>
              <a:buFont typeface="+mj-lt"/>
              <a:buAutoNum type="arabicPeriod"/>
            </a:pPr>
            <a:r>
              <a:rPr lang="en-IN" sz="2000" dirty="0" smtClean="0">
                <a:latin typeface="Times New Roman" pitchFamily="18" charset="0"/>
                <a:cs typeface="Times New Roman" pitchFamily="18" charset="0"/>
              </a:rPr>
              <a:t> Aeration is economical only in warmer climate months.</a:t>
            </a:r>
          </a:p>
          <a:p>
            <a:pPr marL="342900" indent="-342900" algn="just">
              <a:lnSpc>
                <a:spcPct val="150000"/>
              </a:lnSpc>
              <a:buFont typeface="+mj-lt"/>
              <a:buAutoNum type="arabicPeriod"/>
            </a:pPr>
            <a:r>
              <a:rPr lang="en-IN" sz="2000" dirty="0" smtClean="0">
                <a:latin typeface="Times New Roman" pitchFamily="18" charset="0"/>
                <a:cs typeface="Times New Roman" pitchFamily="18" charset="0"/>
              </a:rPr>
              <a:t> Possibility of air-borne contamination in water.</a:t>
            </a:r>
          </a:p>
          <a:p>
            <a:pPr marL="342900" indent="-342900" algn="just">
              <a:lnSpc>
                <a:spcPct val="150000"/>
              </a:lnSpc>
              <a:buFont typeface="+mj-lt"/>
              <a:buAutoNum type="arabicPeriod"/>
            </a:pPr>
            <a:r>
              <a:rPr lang="en-IN" sz="2000" dirty="0" smtClean="0">
                <a:latin typeface="Times New Roman" pitchFamily="18" charset="0"/>
                <a:cs typeface="Times New Roman" pitchFamily="18" charset="0"/>
              </a:rPr>
              <a:t> Iron and Manganese can be precipitated by aeration only when organic matter is absent</a:t>
            </a:r>
            <a:endParaRPr lang="en-IN" sz="2000"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990600"/>
          </a:xfrm>
        </p:spPr>
        <p:txBody>
          <a:bodyPr>
            <a:normAutofit/>
          </a:bodyPr>
          <a:lstStyle/>
          <a:p>
            <a:r>
              <a:rPr lang="en-IN" sz="2800" b="1" dirty="0" smtClean="0">
                <a:solidFill>
                  <a:srgbClr val="FF0000"/>
                </a:solidFill>
                <a:latin typeface="Times New Roman" pitchFamily="18" charset="0"/>
                <a:cs typeface="Times New Roman" pitchFamily="18" charset="0"/>
              </a:rPr>
              <a:t>SEDIMENTATION</a:t>
            </a:r>
            <a:endParaRPr lang="en-IN" sz="2800" b="1" dirty="0">
              <a:solidFill>
                <a:srgbClr val="FF0000"/>
              </a:solidFill>
              <a:latin typeface="Times New Roman" pitchFamily="18" charset="0"/>
              <a:cs typeface="Times New Roman" pitchFamily="18" charset="0"/>
            </a:endParaRPr>
          </a:p>
        </p:txBody>
      </p:sp>
      <p:sp>
        <p:nvSpPr>
          <p:cNvPr id="3" name="Content Placeholder 2"/>
          <p:cNvSpPr>
            <a:spLocks noGrp="1"/>
          </p:cNvSpPr>
          <p:nvPr>
            <p:ph sz="quarter" idx="13"/>
          </p:nvPr>
        </p:nvSpPr>
        <p:spPr>
          <a:xfrm>
            <a:off x="500034" y="1285860"/>
            <a:ext cx="8153400" cy="4793952"/>
          </a:xfrm>
        </p:spPr>
        <p:txBody>
          <a:bodyPr>
            <a:noAutofit/>
          </a:bodyPr>
          <a:lstStyle/>
          <a:p>
            <a:pPr algn="just"/>
            <a:r>
              <a:rPr lang="en-IN" sz="2400" dirty="0" smtClean="0">
                <a:latin typeface="Times New Roman" pitchFamily="18" charset="0"/>
                <a:cs typeface="Times New Roman" pitchFamily="18" charset="0"/>
              </a:rPr>
              <a:t>Sedimentation, or clarification, is the processes of letting suspended material settle by gravity.</a:t>
            </a:r>
          </a:p>
          <a:p>
            <a:pPr algn="just"/>
            <a:r>
              <a:rPr lang="en-IN" sz="2400" dirty="0" smtClean="0">
                <a:latin typeface="Times New Roman" pitchFamily="18" charset="0"/>
                <a:cs typeface="Times New Roman" pitchFamily="18" charset="0"/>
              </a:rPr>
              <a:t>Suspended material may be particles, such as clay or silts, originally present in the source water.</a:t>
            </a:r>
          </a:p>
          <a:p>
            <a:pPr algn="just"/>
            <a:r>
              <a:rPr lang="en-IN" sz="2400" dirty="0" smtClean="0">
                <a:latin typeface="Times New Roman" pitchFamily="18" charset="0"/>
                <a:cs typeface="Times New Roman" pitchFamily="18" charset="0"/>
              </a:rPr>
              <a:t>Suspended material or </a:t>
            </a:r>
            <a:r>
              <a:rPr lang="en-IN" sz="2400" dirty="0" err="1" smtClean="0">
                <a:latin typeface="Times New Roman" pitchFamily="18" charset="0"/>
                <a:cs typeface="Times New Roman" pitchFamily="18" charset="0"/>
              </a:rPr>
              <a:t>floc</a:t>
            </a:r>
            <a:r>
              <a:rPr lang="en-IN" sz="2400" dirty="0" smtClean="0">
                <a:latin typeface="Times New Roman" pitchFamily="18" charset="0"/>
                <a:cs typeface="Times New Roman" pitchFamily="18" charset="0"/>
              </a:rPr>
              <a:t> is typically created from materials in the water and chemicals used in coagulation or, in other treatment processes.</a:t>
            </a:r>
          </a:p>
          <a:p>
            <a:pPr algn="just"/>
            <a:r>
              <a:rPr lang="en-IN" sz="2400" dirty="0" smtClean="0">
                <a:latin typeface="Times New Roman" pitchFamily="18" charset="0"/>
                <a:cs typeface="Times New Roman" pitchFamily="18" charset="0"/>
              </a:rPr>
              <a:t>Sedimentation is accomplished by decreasing the velocity of the water to a point which the particles will no longer remain in suspension. When the velocity no longer supports the particles, gravity will remove them from the water flow.</a:t>
            </a:r>
          </a:p>
          <a:p>
            <a:pPr algn="just"/>
            <a:endParaRPr lang="en-IN" sz="2400" dirty="0" smtClean="0">
              <a:latin typeface="Times New Roman" pitchFamily="18" charset="0"/>
              <a:cs typeface="Times New Roman" pitchFamily="18" charset="0"/>
            </a:endParaRPr>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990600"/>
          </a:xfrm>
        </p:spPr>
        <p:txBody>
          <a:bodyPr>
            <a:normAutofit/>
          </a:bodyPr>
          <a:lstStyle/>
          <a:p>
            <a:r>
              <a:rPr lang="en-IN" sz="2800" b="1" dirty="0" smtClean="0">
                <a:solidFill>
                  <a:srgbClr val="FF0000"/>
                </a:solidFill>
                <a:latin typeface="Times New Roman" pitchFamily="18" charset="0"/>
                <a:cs typeface="Times New Roman" pitchFamily="18" charset="0"/>
              </a:rPr>
              <a:t>SEDIMENTATION</a:t>
            </a:r>
            <a:endParaRPr lang="en-IN" sz="2800" b="1" dirty="0">
              <a:solidFill>
                <a:srgbClr val="FF0000"/>
              </a:solidFill>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a:srcRect/>
          <a:stretch>
            <a:fillRect/>
          </a:stretch>
        </p:blipFill>
        <p:spPr bwMode="auto">
          <a:xfrm>
            <a:off x="857224" y="1428736"/>
            <a:ext cx="7489228" cy="4714908"/>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solidFill>
                <a:srgbClr val="FF0000"/>
              </a:solidFill>
            </a:endParaRPr>
          </a:p>
        </p:txBody>
      </p:sp>
      <p:sp>
        <p:nvSpPr>
          <p:cNvPr id="3" name="Content Placeholder 2"/>
          <p:cNvSpPr>
            <a:spLocks noGrp="1"/>
          </p:cNvSpPr>
          <p:nvPr>
            <p:ph sz="quarter" idx="4294967295"/>
          </p:nvPr>
        </p:nvSpPr>
        <p:spPr>
          <a:xfrm>
            <a:off x="357158" y="1214422"/>
            <a:ext cx="4572032" cy="4358165"/>
          </a:xfrm>
          <a:prstGeom prst="rect">
            <a:avLst/>
          </a:prstGeom>
        </p:spPr>
        <p:txBody>
          <a:bodyPr/>
          <a:lstStyle/>
          <a:p>
            <a:pPr>
              <a:buNone/>
            </a:pPr>
            <a:r>
              <a:rPr lang="en-IN" dirty="0" smtClean="0">
                <a:solidFill>
                  <a:srgbClr val="FF0000"/>
                </a:solidFill>
                <a:latin typeface="Times New Roman" pitchFamily="18" charset="0"/>
                <a:cs typeface="Times New Roman" pitchFamily="18" charset="0"/>
              </a:rPr>
              <a:t>TYPES OF SETTLINGS</a:t>
            </a:r>
          </a:p>
          <a:p>
            <a:pPr>
              <a:buNone/>
            </a:pPr>
            <a:r>
              <a:rPr lang="en-IN" sz="2400" dirty="0" smtClean="0">
                <a:latin typeface="Times New Roman" pitchFamily="18" charset="0"/>
                <a:cs typeface="Times New Roman" pitchFamily="18" charset="0"/>
              </a:rPr>
              <a:t>There are 4 types of settling</a:t>
            </a:r>
          </a:p>
          <a:p>
            <a:r>
              <a:rPr lang="en-IN" sz="2400" dirty="0" smtClean="0"/>
              <a:t> </a:t>
            </a:r>
            <a:r>
              <a:rPr lang="en-IN" sz="2400" dirty="0" smtClean="0">
                <a:latin typeface="Times New Roman" pitchFamily="18" charset="0"/>
                <a:cs typeface="Times New Roman" pitchFamily="18" charset="0"/>
              </a:rPr>
              <a:t>Discrete particle settling: Type 1</a:t>
            </a:r>
          </a:p>
          <a:p>
            <a:r>
              <a:rPr lang="en-IN" sz="2400" dirty="0" smtClean="0">
                <a:latin typeface="Times New Roman" pitchFamily="18" charset="0"/>
                <a:cs typeface="Times New Roman" pitchFamily="18" charset="0"/>
              </a:rPr>
              <a:t> Flocculent settling : Type II</a:t>
            </a:r>
          </a:p>
          <a:p>
            <a:r>
              <a:rPr lang="en-IN" sz="2400" dirty="0" smtClean="0">
                <a:latin typeface="Times New Roman" pitchFamily="18" charset="0"/>
                <a:cs typeface="Times New Roman" pitchFamily="18" charset="0"/>
              </a:rPr>
              <a:t> Hindered settling : Type III</a:t>
            </a:r>
          </a:p>
          <a:p>
            <a:r>
              <a:rPr lang="en-IN" sz="2400" dirty="0" smtClean="0">
                <a:latin typeface="Times New Roman" pitchFamily="18" charset="0"/>
                <a:cs typeface="Times New Roman" pitchFamily="18" charset="0"/>
              </a:rPr>
              <a:t> Compressed settling : Type IV</a:t>
            </a:r>
          </a:p>
          <a:p>
            <a:pPr>
              <a:buFont typeface="Wingdings" pitchFamily="2" charset="2"/>
              <a:buChar char="Ø"/>
            </a:pPr>
            <a:endParaRPr lang="en-IN" sz="2400" dirty="0"/>
          </a:p>
        </p:txBody>
      </p:sp>
      <p:pic>
        <p:nvPicPr>
          <p:cNvPr id="6146" name="Picture 2" descr="C:\Users\User\Desktop\WS &amp; T\DIAGRAMS\module 3\download.png"/>
          <p:cNvPicPr>
            <a:picLocks noGrp="1" noChangeAspect="1" noChangeArrowheads="1"/>
          </p:cNvPicPr>
          <p:nvPr>
            <p:ph sz="quarter" idx="4294967295"/>
          </p:nvPr>
        </p:nvPicPr>
        <p:blipFill>
          <a:blip r:embed="rId3" cstate="print">
            <a:lum bright="12000" contrast="-5000"/>
          </a:blip>
          <a:srcRect/>
          <a:stretch>
            <a:fillRect/>
          </a:stretch>
        </p:blipFill>
        <p:spPr bwMode="auto">
          <a:xfrm>
            <a:off x="4929190" y="1571612"/>
            <a:ext cx="3942934" cy="3853883"/>
          </a:xfrm>
          <a:prstGeom prst="rect">
            <a:avLst/>
          </a:prstGeom>
          <a:noFill/>
        </p:spPr>
      </p:pic>
    </p:spTree>
  </p:cSld>
  <p:clrMapOvr>
    <a:masterClrMapping/>
  </p:clrMapOvr>
  <p:transition spd="slow">
    <p:cove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214422"/>
            <a:ext cx="5357850" cy="4368800"/>
          </a:xfrm>
        </p:spPr>
        <p:txBody>
          <a:bodyPr>
            <a:normAutofit fontScale="62500" lnSpcReduction="20000"/>
          </a:bodyPr>
          <a:lstStyle/>
          <a:p>
            <a:pPr>
              <a:buNone/>
            </a:pPr>
            <a:r>
              <a:rPr lang="en-IN" b="1" dirty="0" smtClean="0">
                <a:solidFill>
                  <a:srgbClr val="FF0000"/>
                </a:solidFill>
              </a:rPr>
              <a:t> </a:t>
            </a:r>
            <a:r>
              <a:rPr lang="en-IN" sz="3200" b="1" dirty="0" smtClean="0">
                <a:solidFill>
                  <a:srgbClr val="FF0000"/>
                </a:solidFill>
                <a:latin typeface="Times New Roman" pitchFamily="18" charset="0"/>
                <a:cs typeface="Times New Roman" pitchFamily="18" charset="0"/>
              </a:rPr>
              <a:t>Discrete particle settling: Type I</a:t>
            </a:r>
          </a:p>
          <a:p>
            <a:pPr algn="just"/>
            <a:r>
              <a:rPr lang="en-IN" sz="3200" dirty="0" smtClean="0">
                <a:latin typeface="Times New Roman" pitchFamily="18" charset="0"/>
                <a:cs typeface="Times New Roman" pitchFamily="18" charset="0"/>
              </a:rPr>
              <a:t>The particles settle discretely and individually at a constant settling velocity. </a:t>
            </a:r>
          </a:p>
          <a:p>
            <a:pPr algn="just"/>
            <a:r>
              <a:rPr lang="en-IN" sz="3200" dirty="0" smtClean="0">
                <a:latin typeface="Times New Roman" pitchFamily="18" charset="0"/>
                <a:cs typeface="Times New Roman" pitchFamily="18" charset="0"/>
              </a:rPr>
              <a:t>While settling they do not coalesce and hence their shape, size and density are preserved. </a:t>
            </a:r>
          </a:p>
          <a:p>
            <a:pPr algn="just"/>
            <a:r>
              <a:rPr lang="en-IN" sz="3200" dirty="0" smtClean="0">
                <a:latin typeface="Times New Roman" pitchFamily="18" charset="0"/>
                <a:cs typeface="Times New Roman" pitchFamily="18" charset="0"/>
              </a:rPr>
              <a:t>Sand and grit particles in water follow Type I Settling.</a:t>
            </a:r>
          </a:p>
          <a:p>
            <a:pPr algn="just"/>
            <a:r>
              <a:rPr lang="en-IN" sz="3200" dirty="0" smtClean="0">
                <a:latin typeface="Times New Roman" pitchFamily="18" charset="0"/>
                <a:cs typeface="Times New Roman" pitchFamily="18" charset="0"/>
              </a:rPr>
              <a:t>Examples: </a:t>
            </a:r>
          </a:p>
          <a:p>
            <a:pPr marL="514350" indent="-514350" algn="just">
              <a:buFont typeface="+mj-lt"/>
              <a:buAutoNum type="arabicPeriod"/>
            </a:pPr>
            <a:r>
              <a:rPr lang="en-IN" sz="3200" dirty="0" smtClean="0">
                <a:latin typeface="Times New Roman" pitchFamily="18" charset="0"/>
                <a:cs typeface="Times New Roman" pitchFamily="18" charset="0"/>
              </a:rPr>
              <a:t> Pre-sedimentation for sand removal prior to coagulation in water treatment plant.</a:t>
            </a:r>
          </a:p>
          <a:p>
            <a:pPr marL="514350" indent="-514350" algn="just">
              <a:buFont typeface="+mj-lt"/>
              <a:buAutoNum type="arabicPeriod"/>
            </a:pPr>
            <a:r>
              <a:rPr lang="en-IN" sz="3200" dirty="0" smtClean="0">
                <a:latin typeface="Times New Roman" pitchFamily="18" charset="0"/>
                <a:cs typeface="Times New Roman" pitchFamily="18" charset="0"/>
              </a:rPr>
              <a:t> Grit chamber for removal of grit in wastewater treatment plant. </a:t>
            </a:r>
          </a:p>
          <a:p>
            <a:pPr marL="514350" indent="-514350" algn="just">
              <a:buFont typeface="+mj-lt"/>
              <a:buAutoNum type="arabicPeriod"/>
            </a:pPr>
            <a:r>
              <a:rPr lang="en-IN" sz="3200" dirty="0" smtClean="0">
                <a:latin typeface="Times New Roman" pitchFamily="18" charset="0"/>
                <a:cs typeface="Times New Roman" pitchFamily="18" charset="0"/>
              </a:rPr>
              <a:t>Settling of sand particles during backwashing (cleaning) of rapid sand filters.</a:t>
            </a:r>
            <a:endParaRPr lang="en-IN" sz="3200"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3"/>
          <a:srcRect/>
          <a:stretch>
            <a:fillRect/>
          </a:stretch>
        </p:blipFill>
        <p:spPr bwMode="auto">
          <a:xfrm>
            <a:off x="5715008" y="2285992"/>
            <a:ext cx="3143272" cy="1258600"/>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214422"/>
            <a:ext cx="5357850" cy="5143536"/>
          </a:xfrm>
        </p:spPr>
        <p:txBody>
          <a:bodyPr>
            <a:normAutofit fontScale="55000" lnSpcReduction="20000"/>
          </a:bodyPr>
          <a:lstStyle/>
          <a:p>
            <a:pPr>
              <a:buNone/>
            </a:pPr>
            <a:r>
              <a:rPr lang="en-IN" b="1" dirty="0" smtClean="0">
                <a:solidFill>
                  <a:srgbClr val="FF0000"/>
                </a:solidFill>
              </a:rPr>
              <a:t> </a:t>
            </a:r>
            <a:r>
              <a:rPr lang="en-IN" sz="3200" b="1" dirty="0" err="1" smtClean="0">
                <a:solidFill>
                  <a:srgbClr val="FF0000"/>
                </a:solidFill>
                <a:latin typeface="Times New Roman" pitchFamily="18" charset="0"/>
                <a:cs typeface="Times New Roman" pitchFamily="18" charset="0"/>
              </a:rPr>
              <a:t>Flocculant</a:t>
            </a:r>
            <a:r>
              <a:rPr lang="en-IN" sz="3200" b="1" dirty="0" smtClean="0">
                <a:solidFill>
                  <a:srgbClr val="FF0000"/>
                </a:solidFill>
                <a:latin typeface="Times New Roman" pitchFamily="18" charset="0"/>
                <a:cs typeface="Times New Roman" pitchFamily="18" charset="0"/>
              </a:rPr>
              <a:t> particle settling: Type II</a:t>
            </a:r>
          </a:p>
          <a:p>
            <a:pPr algn="just"/>
            <a:r>
              <a:rPr lang="en-IN" sz="3300" dirty="0" smtClean="0">
                <a:latin typeface="Times New Roman" pitchFamily="18" charset="0"/>
                <a:cs typeface="Times New Roman" pitchFamily="18" charset="0"/>
              </a:rPr>
              <a:t>The particles coalesce and flocculate hence increase in size exhibiting increased velocity during</a:t>
            </a:r>
          </a:p>
          <a:p>
            <a:pPr algn="just"/>
            <a:r>
              <a:rPr lang="en-IN" sz="3300" dirty="0" smtClean="0">
                <a:latin typeface="Times New Roman" pitchFamily="18" charset="0"/>
                <a:cs typeface="Times New Roman" pitchFamily="18" charset="0"/>
              </a:rPr>
              <a:t>the settling. In fact, the particles continuously change in shape, size and density (due to</a:t>
            </a:r>
          </a:p>
          <a:p>
            <a:pPr algn="just"/>
            <a:r>
              <a:rPr lang="en-IN" sz="3300" dirty="0" smtClean="0">
                <a:latin typeface="Times New Roman" pitchFamily="18" charset="0"/>
                <a:cs typeface="Times New Roman" pitchFamily="18" charset="0"/>
              </a:rPr>
              <a:t>entrapped water in the </a:t>
            </a:r>
            <a:r>
              <a:rPr lang="en-IN" sz="3300" dirty="0" err="1" smtClean="0">
                <a:latin typeface="Times New Roman" pitchFamily="18" charset="0"/>
                <a:cs typeface="Times New Roman" pitchFamily="18" charset="0"/>
              </a:rPr>
              <a:t>floc</a:t>
            </a:r>
            <a:r>
              <a:rPr lang="en-IN" sz="3300" dirty="0" smtClean="0">
                <a:latin typeface="Times New Roman" pitchFamily="18" charset="0"/>
                <a:cs typeface="Times New Roman" pitchFamily="18" charset="0"/>
              </a:rPr>
              <a:t>) as they settle to the bottom of the tank. Hence, this type of settling</a:t>
            </a:r>
          </a:p>
          <a:p>
            <a:pPr algn="just"/>
            <a:r>
              <a:rPr lang="en-IN" sz="3300" dirty="0" smtClean="0">
                <a:latin typeface="Times New Roman" pitchFamily="18" charset="0"/>
                <a:cs typeface="Times New Roman" pitchFamily="18" charset="0"/>
              </a:rPr>
              <a:t>cannot be adequately described by mathematical relationship like the Stokes' Law. For</a:t>
            </a:r>
          </a:p>
          <a:p>
            <a:pPr algn="just"/>
            <a:r>
              <a:rPr lang="en-IN" sz="3300" dirty="0" smtClean="0">
                <a:latin typeface="Times New Roman" pitchFamily="18" charset="0"/>
                <a:cs typeface="Times New Roman" pitchFamily="18" charset="0"/>
              </a:rPr>
              <a:t>modelling he behaviour of the </a:t>
            </a:r>
            <a:r>
              <a:rPr lang="en-IN" sz="3300" dirty="0" err="1" smtClean="0">
                <a:latin typeface="Times New Roman" pitchFamily="18" charset="0"/>
                <a:cs typeface="Times New Roman" pitchFamily="18" charset="0"/>
              </a:rPr>
              <a:t>flocculant</a:t>
            </a:r>
            <a:r>
              <a:rPr lang="en-IN" sz="3300" dirty="0" smtClean="0">
                <a:latin typeface="Times New Roman" pitchFamily="18" charset="0"/>
                <a:cs typeface="Times New Roman" pitchFamily="18" charset="0"/>
              </a:rPr>
              <a:t> settling e.g., chemical </a:t>
            </a:r>
            <a:r>
              <a:rPr lang="en-IN" sz="3300" dirty="0" err="1" smtClean="0">
                <a:latin typeface="Times New Roman" pitchFamily="18" charset="0"/>
                <a:cs typeface="Times New Roman" pitchFamily="18" charset="0"/>
              </a:rPr>
              <a:t>flocs</a:t>
            </a:r>
            <a:r>
              <a:rPr lang="en-IN" sz="3300" dirty="0" smtClean="0">
                <a:latin typeface="Times New Roman" pitchFamily="18" charset="0"/>
                <a:cs typeface="Times New Roman" pitchFamily="18" charset="0"/>
              </a:rPr>
              <a:t>, laboratory tests with</a:t>
            </a:r>
          </a:p>
          <a:p>
            <a:pPr algn="just"/>
            <a:r>
              <a:rPr lang="en-IN" sz="3300" dirty="0" smtClean="0">
                <a:latin typeface="Times New Roman" pitchFamily="18" charset="0"/>
                <a:cs typeface="Times New Roman" pitchFamily="18" charset="0"/>
              </a:rPr>
              <a:t>settling column are performed. </a:t>
            </a:r>
          </a:p>
          <a:p>
            <a:pPr algn="just">
              <a:buNone/>
            </a:pPr>
            <a:r>
              <a:rPr lang="en-IN" sz="3300" b="1" dirty="0" smtClean="0">
                <a:solidFill>
                  <a:srgbClr val="002060"/>
                </a:solidFill>
                <a:latin typeface="Times New Roman" pitchFamily="18" charset="0"/>
                <a:cs typeface="Times New Roman" pitchFamily="18" charset="0"/>
              </a:rPr>
              <a:t>Examples: </a:t>
            </a:r>
          </a:p>
          <a:p>
            <a:pPr marL="457200" indent="-457200" algn="just">
              <a:buFont typeface="+mj-lt"/>
              <a:buAutoNum type="arabicPeriod"/>
            </a:pPr>
            <a:r>
              <a:rPr lang="en-IN" sz="3300" dirty="0" smtClean="0">
                <a:latin typeface="Times New Roman" pitchFamily="18" charset="0"/>
                <a:cs typeface="Times New Roman" pitchFamily="18" charset="0"/>
              </a:rPr>
              <a:t> Alum and Iron coagulation in water treatment.</a:t>
            </a:r>
          </a:p>
          <a:p>
            <a:pPr marL="457200" indent="-457200" algn="just">
              <a:buFont typeface="+mj-lt"/>
              <a:buAutoNum type="arabicPeriod"/>
            </a:pPr>
            <a:r>
              <a:rPr lang="en-IN" sz="3300" dirty="0" smtClean="0">
                <a:latin typeface="Times New Roman" pitchFamily="18" charset="0"/>
                <a:cs typeface="Times New Roman" pitchFamily="18" charset="0"/>
              </a:rPr>
              <a:t>Primary sedimentation tank, upper part of the secondary sedimentation tank, chemical to in physical-chemical treatment of wastewater.</a:t>
            </a:r>
            <a:endParaRPr lang="en-IN" sz="33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srcRect/>
          <a:stretch>
            <a:fillRect/>
          </a:stretch>
        </p:blipFill>
        <p:spPr bwMode="auto">
          <a:xfrm>
            <a:off x="5715007" y="2325438"/>
            <a:ext cx="3428993" cy="1460751"/>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214422"/>
            <a:ext cx="5357850" cy="5143536"/>
          </a:xfrm>
        </p:spPr>
        <p:txBody>
          <a:bodyPr>
            <a:normAutofit fontScale="85000" lnSpcReduction="10000"/>
          </a:bodyPr>
          <a:lstStyle/>
          <a:p>
            <a:pPr algn="just">
              <a:buNone/>
            </a:pPr>
            <a:r>
              <a:rPr lang="en-IN" sz="3200" b="1" dirty="0" smtClean="0">
                <a:solidFill>
                  <a:srgbClr val="FF0000"/>
                </a:solidFill>
                <a:latin typeface="Times New Roman" pitchFamily="18" charset="0"/>
                <a:cs typeface="Times New Roman" pitchFamily="18" charset="0"/>
              </a:rPr>
              <a:t>Hindered settling: Type III</a:t>
            </a:r>
          </a:p>
          <a:p>
            <a:pPr algn="just"/>
            <a:r>
              <a:rPr lang="en-IN" sz="2400" dirty="0" smtClean="0">
                <a:latin typeface="Times New Roman" pitchFamily="18" charset="0"/>
                <a:cs typeface="Times New Roman" pitchFamily="18" charset="0"/>
              </a:rPr>
              <a:t>When the concentration of particles is high (e.g., greater than 1000mg/) the settling of one</a:t>
            </a:r>
          </a:p>
          <a:p>
            <a:pPr algn="just"/>
            <a:r>
              <a:rPr lang="en-IN" sz="2400" dirty="0" smtClean="0">
                <a:latin typeface="Times New Roman" pitchFamily="18" charset="0"/>
                <a:cs typeface="Times New Roman" pitchFamily="18" charset="0"/>
              </a:rPr>
              <a:t>particle hinders the settling of neighbouring particle due to inter-particle forces which hold the</a:t>
            </a:r>
          </a:p>
          <a:p>
            <a:pPr algn="just"/>
            <a:r>
              <a:rPr lang="en-IN" sz="2400" dirty="0" smtClean="0">
                <a:latin typeface="Times New Roman" pitchFamily="18" charset="0"/>
                <a:cs typeface="Times New Roman" pitchFamily="18" charset="0"/>
              </a:rPr>
              <a:t>particles in fixed position relative fixed (position) relative to one another so that the suspension</a:t>
            </a:r>
          </a:p>
          <a:p>
            <a:pPr algn="just"/>
            <a:r>
              <a:rPr lang="en-IN" sz="2400" dirty="0" smtClean="0">
                <a:latin typeface="Times New Roman" pitchFamily="18" charset="0"/>
                <a:cs typeface="Times New Roman" pitchFamily="18" charset="0"/>
              </a:rPr>
              <a:t>settles as a blanket or zone or a unit.</a:t>
            </a:r>
          </a:p>
          <a:p>
            <a:pPr algn="just">
              <a:buNone/>
            </a:pPr>
            <a:r>
              <a:rPr lang="en-IN" sz="2400" dirty="0" smtClean="0">
                <a:latin typeface="Times New Roman" pitchFamily="18" charset="0"/>
                <a:cs typeface="Times New Roman" pitchFamily="18" charset="0"/>
              </a:rPr>
              <a:t> </a:t>
            </a:r>
            <a:r>
              <a:rPr lang="en-IN" sz="2400" b="1" dirty="0" smtClean="0">
                <a:solidFill>
                  <a:srgbClr val="002060"/>
                </a:solidFill>
                <a:latin typeface="Times New Roman" pitchFamily="18" charset="0"/>
                <a:cs typeface="Times New Roman" pitchFamily="18" charset="0"/>
              </a:rPr>
              <a:t>Examples: </a:t>
            </a:r>
          </a:p>
          <a:p>
            <a:pPr marL="514350" indent="-514350" algn="just">
              <a:buFont typeface="+mj-lt"/>
              <a:buAutoNum type="arabicPeriod"/>
            </a:pPr>
            <a:r>
              <a:rPr lang="en-IN" sz="2400" dirty="0" smtClean="0">
                <a:latin typeface="Times New Roman" pitchFamily="18" charset="0"/>
                <a:cs typeface="Times New Roman" pitchFamily="18" charset="0"/>
              </a:rPr>
              <a:t> Secondary sedimentation tank and sludge gravity thickener in wastewater treatment</a:t>
            </a:r>
          </a:p>
          <a:p>
            <a:pPr marL="514350" indent="-514350" algn="just">
              <a:buFont typeface="+mj-lt"/>
              <a:buAutoNum type="arabicPeriod"/>
            </a:pPr>
            <a:r>
              <a:rPr lang="en-IN" sz="2400" dirty="0" smtClean="0">
                <a:latin typeface="Times New Roman" pitchFamily="18" charset="0"/>
                <a:cs typeface="Times New Roman" pitchFamily="18" charset="0"/>
              </a:rPr>
              <a:t>Lime softening sedimentation for removal of hardness in water treatment.</a:t>
            </a:r>
            <a:endParaRPr lang="en-IN"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a:srcRect/>
          <a:stretch>
            <a:fillRect/>
          </a:stretch>
        </p:blipFill>
        <p:spPr bwMode="auto">
          <a:xfrm>
            <a:off x="5643570" y="3182402"/>
            <a:ext cx="3500430" cy="1675358"/>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214422"/>
            <a:ext cx="5357850" cy="5143536"/>
          </a:xfrm>
        </p:spPr>
        <p:txBody>
          <a:bodyPr>
            <a:normAutofit fontScale="25000" lnSpcReduction="20000"/>
          </a:bodyPr>
          <a:lstStyle/>
          <a:p>
            <a:pPr algn="just">
              <a:buNone/>
            </a:pPr>
            <a:r>
              <a:rPr lang="en-IN" sz="8000" b="1" dirty="0" smtClean="0">
                <a:solidFill>
                  <a:srgbClr val="FF0000"/>
                </a:solidFill>
                <a:latin typeface="Times New Roman" pitchFamily="18" charset="0"/>
                <a:cs typeface="Times New Roman" pitchFamily="18" charset="0"/>
              </a:rPr>
              <a:t>Compression settling: Type III</a:t>
            </a:r>
          </a:p>
          <a:p>
            <a:pPr algn="just"/>
            <a:r>
              <a:rPr lang="en-IN" sz="7200" dirty="0" smtClean="0">
                <a:latin typeface="Times New Roman" pitchFamily="18" charset="0"/>
                <a:cs typeface="Times New Roman" pitchFamily="18" charset="0"/>
              </a:rPr>
              <a:t>Occurs in the sludge zone i.e., at the bottom of the sedimentation tank where compression of</a:t>
            </a:r>
          </a:p>
          <a:p>
            <a:pPr algn="just"/>
            <a:r>
              <a:rPr lang="en-IN" sz="7200" dirty="0" smtClean="0">
                <a:latin typeface="Times New Roman" pitchFamily="18" charset="0"/>
                <a:cs typeface="Times New Roman" pitchFamily="18" charset="0"/>
              </a:rPr>
              <a:t>the particles structure occurs due to the weight of particles being constantly added as they keep</a:t>
            </a:r>
          </a:p>
          <a:p>
            <a:pPr algn="just"/>
            <a:r>
              <a:rPr lang="en-IN" sz="7200" dirty="0" smtClean="0">
                <a:latin typeface="Times New Roman" pitchFamily="18" charset="0"/>
                <a:cs typeface="Times New Roman" pitchFamily="18" charset="0"/>
              </a:rPr>
              <a:t>settling from the Supernatant liquid. The particles, in fact, do not really settle but with</a:t>
            </a:r>
          </a:p>
          <a:p>
            <a:pPr algn="just"/>
            <a:r>
              <a:rPr lang="en-IN" sz="7200" dirty="0" smtClean="0">
                <a:latin typeface="Times New Roman" pitchFamily="18" charset="0"/>
                <a:cs typeface="Times New Roman" pitchFamily="18" charset="0"/>
              </a:rPr>
              <a:t>compression the water IS removed from the </a:t>
            </a:r>
            <a:r>
              <a:rPr lang="en-IN" sz="7200" dirty="0" err="1" smtClean="0">
                <a:latin typeface="Times New Roman" pitchFamily="18" charset="0"/>
                <a:cs typeface="Times New Roman" pitchFamily="18" charset="0"/>
              </a:rPr>
              <a:t>floc</a:t>
            </a:r>
            <a:r>
              <a:rPr lang="en-IN" sz="7200" dirty="0" smtClean="0">
                <a:latin typeface="Times New Roman" pitchFamily="18" charset="0"/>
                <a:cs typeface="Times New Roman" pitchFamily="18" charset="0"/>
              </a:rPr>
              <a:t> matrix exhibiting the fall in level of the</a:t>
            </a:r>
          </a:p>
          <a:p>
            <a:pPr algn="just"/>
            <a:r>
              <a:rPr lang="en-IN" sz="7200" dirty="0" smtClean="0">
                <a:latin typeface="Times New Roman" pitchFamily="18" charset="0"/>
                <a:cs typeface="Times New Roman" pitchFamily="18" charset="0"/>
              </a:rPr>
              <a:t>interface over a period of time. The particles are in contact and the lower layer of solids support</a:t>
            </a:r>
          </a:p>
          <a:p>
            <a:pPr algn="just"/>
            <a:r>
              <a:rPr lang="en-IN" sz="7200" dirty="0" smtClean="0">
                <a:latin typeface="Times New Roman" pitchFamily="18" charset="0"/>
                <a:cs typeface="Times New Roman" pitchFamily="18" charset="0"/>
              </a:rPr>
              <a:t>the upper ones. This is why it is called the compression settling. The thickness of the sludge</a:t>
            </a:r>
          </a:p>
          <a:p>
            <a:pPr algn="just"/>
            <a:r>
              <a:rPr lang="en-IN" sz="7200" dirty="0" smtClean="0">
                <a:latin typeface="Times New Roman" pitchFamily="18" charset="0"/>
                <a:cs typeface="Times New Roman" pitchFamily="18" charset="0"/>
              </a:rPr>
              <a:t>layer decreases as the water oozes out from the solids/</a:t>
            </a:r>
            <a:r>
              <a:rPr lang="en-IN" sz="7200" dirty="0" err="1" smtClean="0">
                <a:latin typeface="Times New Roman" pitchFamily="18" charset="0"/>
                <a:cs typeface="Times New Roman" pitchFamily="18" charset="0"/>
              </a:rPr>
              <a:t>floc</a:t>
            </a:r>
            <a:r>
              <a:rPr lang="en-IN" sz="7200" dirty="0" smtClean="0">
                <a:latin typeface="Times New Roman" pitchFamily="18" charset="0"/>
                <a:cs typeface="Times New Roman" pitchFamily="18" charset="0"/>
              </a:rPr>
              <a:t> matrix due to compression of the</a:t>
            </a:r>
          </a:p>
          <a:p>
            <a:pPr algn="just"/>
            <a:r>
              <a:rPr lang="en-IN" sz="7200" dirty="0" smtClean="0">
                <a:latin typeface="Times New Roman" pitchFamily="18" charset="0"/>
                <a:cs typeface="Times New Roman" pitchFamily="18" charset="0"/>
              </a:rPr>
              <a:t>particles structure on continuous</a:t>
            </a:r>
          </a:p>
          <a:p>
            <a:pPr algn="just"/>
            <a:r>
              <a:rPr lang="en-IN" sz="7200" dirty="0" smtClean="0">
                <a:latin typeface="Times New Roman" pitchFamily="18" charset="0"/>
                <a:cs typeface="Times New Roman" pitchFamily="18" charset="0"/>
              </a:rPr>
              <a:t> Examples: </a:t>
            </a:r>
          </a:p>
          <a:p>
            <a:pPr algn="just"/>
            <a:r>
              <a:rPr lang="en-IN" sz="7200" dirty="0" smtClean="0">
                <a:latin typeface="Times New Roman" pitchFamily="18" charset="0"/>
                <a:cs typeface="Times New Roman" pitchFamily="18" charset="0"/>
              </a:rPr>
              <a:t> Bottom thick layer of solids (i.e., sludge) observed in any type of sedimentation tank in water and wastewater treatment including sludge gravity thickeners..</a:t>
            </a:r>
            <a:endParaRPr lang="en-IN" sz="72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3"/>
          <a:srcRect/>
          <a:stretch>
            <a:fillRect/>
          </a:stretch>
        </p:blipFill>
        <p:spPr bwMode="auto">
          <a:xfrm>
            <a:off x="5786446" y="2786058"/>
            <a:ext cx="3153725" cy="1871667"/>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500034" y="1428736"/>
            <a:ext cx="8153400" cy="4368800"/>
          </a:xfrm>
        </p:spPr>
        <p:txBody>
          <a:bodyPr/>
          <a:lstStyle/>
          <a:p>
            <a:pPr>
              <a:buNone/>
            </a:pPr>
            <a:r>
              <a:rPr lang="en-IN" b="1" dirty="0" smtClean="0">
                <a:solidFill>
                  <a:srgbClr val="002060"/>
                </a:solidFill>
                <a:latin typeface="Times New Roman" pitchFamily="18" charset="0"/>
                <a:cs typeface="Times New Roman" pitchFamily="18" charset="0"/>
              </a:rPr>
              <a:t>ZONES IN SETTLING TANK</a:t>
            </a:r>
          </a:p>
          <a:p>
            <a:pPr marL="457200" indent="-457200">
              <a:buFont typeface="+mj-lt"/>
              <a:buAutoNum type="arabicPeriod"/>
            </a:pPr>
            <a:r>
              <a:rPr lang="en-IN" sz="2400" dirty="0" smtClean="0">
                <a:latin typeface="Times New Roman" pitchFamily="18" charset="0"/>
                <a:cs typeface="Times New Roman" pitchFamily="18" charset="0"/>
              </a:rPr>
              <a:t>INLET ZONE</a:t>
            </a:r>
          </a:p>
          <a:p>
            <a:pPr marL="457200" indent="-457200">
              <a:buFont typeface="+mj-lt"/>
              <a:buAutoNum type="arabicPeriod"/>
            </a:pPr>
            <a:r>
              <a:rPr lang="en-IN" sz="2400" dirty="0" smtClean="0">
                <a:latin typeface="Times New Roman" pitchFamily="18" charset="0"/>
                <a:cs typeface="Times New Roman" pitchFamily="18" charset="0"/>
              </a:rPr>
              <a:t>SETTLING ZONE</a:t>
            </a:r>
          </a:p>
          <a:p>
            <a:pPr marL="457200" indent="-457200">
              <a:buFont typeface="+mj-lt"/>
              <a:buAutoNum type="arabicPeriod"/>
            </a:pPr>
            <a:r>
              <a:rPr lang="en-IN" sz="2400" dirty="0" smtClean="0">
                <a:latin typeface="Times New Roman" pitchFamily="18" charset="0"/>
                <a:cs typeface="Times New Roman" pitchFamily="18" charset="0"/>
              </a:rPr>
              <a:t>OUTLET ZONE</a:t>
            </a:r>
          </a:p>
          <a:p>
            <a:pPr marL="457200" indent="-457200">
              <a:buFont typeface="+mj-lt"/>
              <a:buAutoNum type="arabicPeriod"/>
            </a:pPr>
            <a:r>
              <a:rPr lang="en-IN" sz="2400" dirty="0" smtClean="0">
                <a:latin typeface="Times New Roman" pitchFamily="18" charset="0"/>
                <a:cs typeface="Times New Roman" pitchFamily="18" charset="0"/>
              </a:rPr>
              <a:t>SLUDGE ZONE</a:t>
            </a:r>
            <a:endParaRPr lang="en-IN" sz="24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785794"/>
            <a:ext cx="8229600" cy="990600"/>
          </a:xfrm>
        </p:spPr>
        <p:txBody>
          <a:bodyPr/>
          <a:lstStyle/>
          <a:p>
            <a:pPr algn="ctr"/>
            <a:r>
              <a:rPr lang="en-GB" dirty="0" smtClean="0">
                <a:solidFill>
                  <a:srgbClr val="FF0000"/>
                </a:solidFill>
              </a:rPr>
              <a:t>WATER TREATMENT PLANT</a:t>
            </a:r>
            <a:endParaRPr lang="en-GB" dirty="0">
              <a:solidFill>
                <a:srgbClr val="FF0000"/>
              </a:solidFill>
            </a:endParaRPr>
          </a:p>
        </p:txBody>
      </p:sp>
      <p:sp>
        <p:nvSpPr>
          <p:cNvPr id="3" name="Content Placeholder 2"/>
          <p:cNvSpPr>
            <a:spLocks noGrp="1"/>
          </p:cNvSpPr>
          <p:nvPr>
            <p:ph sz="quarter" idx="1"/>
          </p:nvPr>
        </p:nvSpPr>
        <p:spPr>
          <a:xfrm>
            <a:off x="214282" y="1920240"/>
            <a:ext cx="8229600" cy="4937760"/>
          </a:xfrm>
        </p:spPr>
        <p:txBody>
          <a:bodyPr>
            <a:noAutofit/>
          </a:bodyPr>
          <a:lstStyle/>
          <a:p>
            <a:pPr algn="just"/>
            <a:r>
              <a:rPr lang="en-GB" sz="2400" dirty="0" smtClean="0">
                <a:latin typeface="Times New Roman" pitchFamily="18" charset="0"/>
                <a:cs typeface="Times New Roman" pitchFamily="18" charset="0"/>
              </a:rPr>
              <a:t>A Water Treatment Plant aims to ensure that water is:    </a:t>
            </a:r>
          </a:p>
          <a:p>
            <a:pPr algn="just">
              <a:buNone/>
            </a:pPr>
            <a:r>
              <a:rPr lang="en-GB" sz="2400" dirty="0" smtClean="0">
                <a:latin typeface="Times New Roman" pitchFamily="18" charset="0"/>
                <a:cs typeface="Times New Roman" pitchFamily="18" charset="0"/>
              </a:rPr>
              <a:t>              ♦ Safe for human consumption</a:t>
            </a:r>
          </a:p>
          <a:p>
            <a:pPr algn="just">
              <a:buNone/>
            </a:pPr>
            <a:r>
              <a:rPr lang="en-GB" sz="2400" dirty="0" smtClean="0">
                <a:latin typeface="Times New Roman" pitchFamily="18" charset="0"/>
                <a:cs typeface="Times New Roman" pitchFamily="18" charset="0"/>
              </a:rPr>
              <a:t>              ♦ Pleasant to consumers</a:t>
            </a:r>
          </a:p>
          <a:p>
            <a:pPr algn="just">
              <a:buNone/>
            </a:pPr>
            <a:r>
              <a:rPr lang="en-GB" sz="2400" dirty="0" smtClean="0">
                <a:latin typeface="Times New Roman" pitchFamily="18" charset="0"/>
                <a:cs typeface="Times New Roman" pitchFamily="18" charset="0"/>
              </a:rPr>
              <a:t>              ♦ Provided at a reasonable cost</a:t>
            </a:r>
          </a:p>
          <a:p>
            <a:pPr algn="just"/>
            <a:r>
              <a:rPr lang="en-GB" sz="2400" dirty="0" smtClean="0">
                <a:latin typeface="Times New Roman" pitchFamily="18" charset="0"/>
                <a:cs typeface="Times New Roman" pitchFamily="18" charset="0"/>
              </a:rPr>
              <a:t>Water treatment plants have many processes and steps before a household turns on their tap and receives water.</a:t>
            </a:r>
          </a:p>
          <a:p>
            <a:pPr algn="just"/>
            <a:r>
              <a:rPr lang="en-GB" sz="2400" dirty="0" smtClean="0">
                <a:latin typeface="Times New Roman" pitchFamily="18" charset="0"/>
                <a:cs typeface="Times New Roman" pitchFamily="18" charset="0"/>
              </a:rPr>
              <a:t>From the dams / reservoirs/ rivers  to the tap there is a vigorous process with many steps that are all essential in assuring high quality water for drinking.</a:t>
            </a:r>
            <a:endParaRPr lang="en-GB" sz="24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C509A5CE-B36C-4BCA-9E0D-340A508F8624}" type="slidenum">
              <a:rPr lang="en-GB" smtClean="0"/>
              <a:pPr/>
              <a:t>5</a:t>
            </a:fld>
            <a:endParaRPr lang="en-GB"/>
          </a:p>
        </p:txBody>
      </p:sp>
    </p:spTree>
  </p:cSld>
  <p:clrMapOvr>
    <a:masterClrMapping/>
  </p:clrMapOvr>
  <p:transition spd="slow">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p>
        </p:txBody>
      </p:sp>
      <p:pic>
        <p:nvPicPr>
          <p:cNvPr id="7170" name="Picture 2"/>
          <p:cNvPicPr>
            <a:picLocks noGrp="1" noChangeAspect="1" noChangeArrowheads="1"/>
          </p:cNvPicPr>
          <p:nvPr>
            <p:ph sz="quarter" idx="13"/>
          </p:nvPr>
        </p:nvPicPr>
        <p:blipFill>
          <a:blip r:embed="rId2" cstate="print"/>
          <a:srcRect/>
          <a:stretch>
            <a:fillRect/>
          </a:stretch>
        </p:blipFill>
        <p:spPr bwMode="auto">
          <a:xfrm>
            <a:off x="1043608" y="1796819"/>
            <a:ext cx="7272808" cy="4800533"/>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p>
        </p:txBody>
      </p:sp>
      <p:sp>
        <p:nvSpPr>
          <p:cNvPr id="3" name="Content Placeholder 2"/>
          <p:cNvSpPr>
            <a:spLocks noGrp="1"/>
          </p:cNvSpPr>
          <p:nvPr>
            <p:ph sz="quarter" idx="13"/>
          </p:nvPr>
        </p:nvSpPr>
        <p:spPr>
          <a:xfrm>
            <a:off x="642910" y="1357298"/>
            <a:ext cx="8153400" cy="4368800"/>
          </a:xfrm>
        </p:spPr>
        <p:txBody>
          <a:bodyPr>
            <a:normAutofit lnSpcReduction="10000"/>
          </a:bodyPr>
          <a:lstStyle/>
          <a:p>
            <a:pPr>
              <a:buNone/>
            </a:pPr>
            <a:r>
              <a:rPr lang="en-IN" b="1" dirty="0" smtClean="0">
                <a:solidFill>
                  <a:srgbClr val="002060"/>
                </a:solidFill>
                <a:latin typeface="Times New Roman" pitchFamily="18" charset="0"/>
                <a:cs typeface="Times New Roman" pitchFamily="18" charset="0"/>
              </a:rPr>
              <a:t>1. INLET ZONE</a:t>
            </a:r>
          </a:p>
          <a:p>
            <a:pPr algn="just"/>
            <a:r>
              <a:rPr lang="en-IN" dirty="0" smtClean="0">
                <a:latin typeface="Times New Roman" pitchFamily="18" charset="0"/>
                <a:cs typeface="Times New Roman" pitchFamily="18" charset="0"/>
              </a:rPr>
              <a:t>The inlet or influent zone should distribute flow uniformly across the inlet to the tank. </a:t>
            </a:r>
          </a:p>
          <a:p>
            <a:pPr algn="just"/>
            <a:r>
              <a:rPr lang="en-IN" dirty="0" smtClean="0">
                <a:latin typeface="Times New Roman" pitchFamily="18" charset="0"/>
                <a:cs typeface="Times New Roman" pitchFamily="18" charset="0"/>
              </a:rPr>
              <a:t>The normal design includes baffles that gently spread the flow across the total inlet of the tank and prevent short circuiting in the tank. (Short circuiting is the term used for a situation in which part of the influent water exits the tank too quickly, by flowing across the top or along the bottom of the tank.) </a:t>
            </a:r>
          </a:p>
          <a:p>
            <a:pPr algn="just"/>
            <a:r>
              <a:rPr lang="en-IN" dirty="0" smtClean="0">
                <a:latin typeface="Times New Roman" pitchFamily="18" charset="0"/>
                <a:cs typeface="Times New Roman" pitchFamily="18" charset="0"/>
              </a:rPr>
              <a:t>The baffle is sometimes designed as a wall across the inlet, with holes perforated across the width of the tank</a:t>
            </a:r>
            <a:endParaRPr lang="en-IN" dirty="0">
              <a:solidFill>
                <a:srgbClr val="FF0000"/>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p>
        </p:txBody>
      </p:sp>
      <p:sp>
        <p:nvSpPr>
          <p:cNvPr id="3" name="Content Placeholder 2"/>
          <p:cNvSpPr>
            <a:spLocks noGrp="1"/>
          </p:cNvSpPr>
          <p:nvPr>
            <p:ph sz="quarter" idx="13"/>
          </p:nvPr>
        </p:nvSpPr>
        <p:spPr>
          <a:xfrm>
            <a:off x="428596" y="1214422"/>
            <a:ext cx="8153400" cy="4368800"/>
          </a:xfrm>
        </p:spPr>
        <p:txBody>
          <a:bodyPr/>
          <a:lstStyle/>
          <a:p>
            <a:pPr>
              <a:buNone/>
            </a:pPr>
            <a:r>
              <a:rPr lang="en-IN" b="1" dirty="0" smtClean="0">
                <a:solidFill>
                  <a:srgbClr val="002060"/>
                </a:solidFill>
                <a:latin typeface="Times New Roman" pitchFamily="18" charset="0"/>
                <a:cs typeface="Times New Roman" pitchFamily="18" charset="0"/>
              </a:rPr>
              <a:t>2. SETTLING ZONE</a:t>
            </a:r>
          </a:p>
          <a:p>
            <a:r>
              <a:rPr lang="en-IN" dirty="0" smtClean="0">
                <a:latin typeface="Times New Roman" pitchFamily="18" charset="0"/>
                <a:cs typeface="Times New Roman" pitchFamily="18" charset="0"/>
              </a:rPr>
              <a:t>The settling zone is the largest portion of the sedimentation basin.</a:t>
            </a:r>
          </a:p>
          <a:p>
            <a:r>
              <a:rPr lang="en-IN" dirty="0" smtClean="0">
                <a:latin typeface="Times New Roman" pitchFamily="18" charset="0"/>
                <a:cs typeface="Times New Roman" pitchFamily="18" charset="0"/>
              </a:rPr>
              <a:t> This zone provides the calm area necessary for the suspended particles to settle.</a:t>
            </a:r>
            <a:endParaRPr lang="en-IN" dirty="0">
              <a:solidFill>
                <a:srgbClr val="FF0000"/>
              </a:solidFill>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p>
        </p:txBody>
      </p:sp>
      <p:sp>
        <p:nvSpPr>
          <p:cNvPr id="3" name="Content Placeholder 2"/>
          <p:cNvSpPr>
            <a:spLocks noGrp="1"/>
          </p:cNvSpPr>
          <p:nvPr>
            <p:ph sz="quarter" idx="13"/>
          </p:nvPr>
        </p:nvSpPr>
        <p:spPr>
          <a:xfrm>
            <a:off x="571472" y="1285860"/>
            <a:ext cx="8153400" cy="5054600"/>
          </a:xfrm>
        </p:spPr>
        <p:txBody>
          <a:bodyPr>
            <a:normAutofit/>
          </a:bodyPr>
          <a:lstStyle/>
          <a:p>
            <a:pPr>
              <a:buNone/>
            </a:pPr>
            <a:r>
              <a:rPr lang="en-IN" b="1" dirty="0" smtClean="0">
                <a:solidFill>
                  <a:srgbClr val="002060"/>
                </a:solidFill>
                <a:latin typeface="Times New Roman" pitchFamily="18" charset="0"/>
                <a:cs typeface="Times New Roman" pitchFamily="18" charset="0"/>
              </a:rPr>
              <a:t>3. OUTLET ZONE</a:t>
            </a:r>
          </a:p>
          <a:p>
            <a:pPr algn="just"/>
            <a:r>
              <a:rPr lang="en-IN" sz="2800" dirty="0" smtClean="0">
                <a:latin typeface="Times New Roman" pitchFamily="18" charset="0"/>
                <a:cs typeface="Times New Roman" pitchFamily="18" charset="0"/>
              </a:rPr>
              <a:t>The basin outlet zone (or launder) should provide a smooth transition from the sedimentation zone to the outlet from the tank.</a:t>
            </a:r>
          </a:p>
          <a:p>
            <a:pPr algn="just"/>
            <a:r>
              <a:rPr lang="en-IN" sz="2800" dirty="0" smtClean="0">
                <a:latin typeface="Times New Roman" pitchFamily="18" charset="0"/>
                <a:cs typeface="Times New Roman" pitchFamily="18" charset="0"/>
              </a:rPr>
              <a:t> This area of the tank also controls the depth of water in the basin. Weirs set at the end of the tank control the overflow rate and prevent the solids from rising to the weirs and leaving the tank before they settle out. </a:t>
            </a:r>
          </a:p>
          <a:p>
            <a:pPr algn="just"/>
            <a:r>
              <a:rPr lang="en-IN" sz="2800" dirty="0" smtClean="0">
                <a:latin typeface="Times New Roman" pitchFamily="18" charset="0"/>
                <a:cs typeface="Times New Roman" pitchFamily="18" charset="0"/>
              </a:rPr>
              <a:t>The tank needs enough weir length to control the overflow rate, which should not exceed 20,000 gallons per day per foot of weir.</a:t>
            </a:r>
          </a:p>
          <a:p>
            <a:pPr>
              <a:buNone/>
            </a:pPr>
            <a:endParaRPr lang="en-IN"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SEDIMENTATION</a:t>
            </a:r>
            <a:endParaRPr lang="en-IN" dirty="0"/>
          </a:p>
        </p:txBody>
      </p:sp>
      <p:sp>
        <p:nvSpPr>
          <p:cNvPr id="3" name="Content Placeholder 2"/>
          <p:cNvSpPr>
            <a:spLocks noGrp="1"/>
          </p:cNvSpPr>
          <p:nvPr>
            <p:ph sz="quarter" idx="13"/>
          </p:nvPr>
        </p:nvSpPr>
        <p:spPr>
          <a:xfrm>
            <a:off x="642910" y="1285860"/>
            <a:ext cx="8153400" cy="4889963"/>
          </a:xfrm>
        </p:spPr>
        <p:txBody>
          <a:bodyPr>
            <a:normAutofit fontScale="85000" lnSpcReduction="10000"/>
          </a:bodyPr>
          <a:lstStyle/>
          <a:p>
            <a:pPr>
              <a:buNone/>
            </a:pPr>
            <a:r>
              <a:rPr lang="en-IN" b="1" dirty="0" smtClean="0">
                <a:solidFill>
                  <a:srgbClr val="002060"/>
                </a:solidFill>
                <a:latin typeface="Times New Roman" pitchFamily="18" charset="0"/>
                <a:cs typeface="Times New Roman" pitchFamily="18" charset="0"/>
              </a:rPr>
              <a:t>4. SLUDGE ZONE</a:t>
            </a:r>
          </a:p>
          <a:p>
            <a:pPr algn="just">
              <a:lnSpc>
                <a:spcPct val="150000"/>
              </a:lnSpc>
            </a:pPr>
            <a:r>
              <a:rPr lang="en-IN" dirty="0" smtClean="0">
                <a:latin typeface="Times New Roman" pitchFamily="18" charset="0"/>
                <a:cs typeface="Times New Roman" pitchFamily="18" charset="0"/>
              </a:rPr>
              <a:t>The sludge zone, located at the bottom of the tank, provides a storage area for the sludge before it is removed for additional treatment or disposal. </a:t>
            </a:r>
          </a:p>
          <a:p>
            <a:pPr algn="just">
              <a:lnSpc>
                <a:spcPct val="150000"/>
              </a:lnSpc>
            </a:pPr>
            <a:r>
              <a:rPr lang="en-IN" dirty="0" smtClean="0">
                <a:latin typeface="Times New Roman" pitchFamily="18" charset="0"/>
                <a:cs typeface="Times New Roman" pitchFamily="18" charset="0"/>
              </a:rPr>
              <a:t>Basin inlets should be designed to minimize high flow velocities near the bottom of the tank. If high flow velocities are allowed to enter the sludge zone, the sludge could be swept up and out of the tank. </a:t>
            </a:r>
          </a:p>
          <a:p>
            <a:pPr algn="just">
              <a:lnSpc>
                <a:spcPct val="150000"/>
              </a:lnSpc>
            </a:pPr>
            <a:r>
              <a:rPr lang="en-IN" dirty="0" smtClean="0">
                <a:latin typeface="Times New Roman" pitchFamily="18" charset="0"/>
                <a:cs typeface="Times New Roman" pitchFamily="18" charset="0"/>
              </a:rPr>
              <a:t>Sludge is removed for further treatment from the sludge zone by scraper or vacuum devices which move along the bottom.</a:t>
            </a:r>
          </a:p>
          <a:p>
            <a:pPr>
              <a:buNone/>
            </a:pPr>
            <a:endParaRPr lang="en-IN"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642942" y="714356"/>
            <a:ext cx="7786710" cy="5840033"/>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WS &amp; T\Standard-Scraper-Clarifier.jpg"/>
          <p:cNvPicPr>
            <a:picLocks noChangeAspect="1" noChangeArrowheads="1"/>
          </p:cNvPicPr>
          <p:nvPr/>
        </p:nvPicPr>
        <p:blipFill>
          <a:blip r:embed="rId2" cstate="print"/>
          <a:srcRect/>
          <a:stretch>
            <a:fillRect/>
          </a:stretch>
        </p:blipFill>
        <p:spPr bwMode="auto">
          <a:xfrm>
            <a:off x="500034" y="714356"/>
            <a:ext cx="7643833" cy="5732875"/>
          </a:xfrm>
          <a:prstGeom prst="rect">
            <a:avLst/>
          </a:prstGeom>
          <a:noFill/>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TYPES OF SEDIMENTATION</a:t>
            </a:r>
            <a:endParaRPr lang="en-IN" dirty="0"/>
          </a:p>
        </p:txBody>
      </p:sp>
      <p:sp>
        <p:nvSpPr>
          <p:cNvPr id="6" name="Content Placeholder 5"/>
          <p:cNvSpPr>
            <a:spLocks noGrp="1"/>
          </p:cNvSpPr>
          <p:nvPr>
            <p:ph sz="quarter" idx="1"/>
          </p:nvPr>
        </p:nvSpPr>
        <p:spPr/>
        <p:txBody>
          <a:bodyPr/>
          <a:lstStyle/>
          <a:p>
            <a:pPr>
              <a:buNone/>
            </a:pPr>
            <a:r>
              <a:rPr lang="en-US" dirty="0" smtClean="0">
                <a:solidFill>
                  <a:srgbClr val="0070C0"/>
                </a:solidFill>
                <a:latin typeface="Times New Roman" pitchFamily="18" charset="0"/>
                <a:cs typeface="Times New Roman" pitchFamily="18" charset="0"/>
              </a:rPr>
              <a:t>Based on method of operation</a:t>
            </a:r>
          </a:p>
          <a:p>
            <a:pPr>
              <a:buNone/>
            </a:pPr>
            <a:r>
              <a:rPr lang="en-US" dirty="0" smtClean="0">
                <a:latin typeface="Times New Roman" pitchFamily="18" charset="0"/>
                <a:cs typeface="Times New Roman" pitchFamily="18" charset="0"/>
              </a:rPr>
              <a:t>	1. Fill and draw type</a:t>
            </a:r>
          </a:p>
          <a:p>
            <a:pPr>
              <a:buNone/>
            </a:pPr>
            <a:r>
              <a:rPr lang="en-US" dirty="0" smtClean="0">
                <a:latin typeface="Times New Roman" pitchFamily="18" charset="0"/>
                <a:cs typeface="Times New Roman" pitchFamily="18" charset="0"/>
              </a:rPr>
              <a:t>	2. Continuous flow type</a:t>
            </a:r>
          </a:p>
          <a:p>
            <a:pPr>
              <a:buNone/>
            </a:pPr>
            <a:r>
              <a:rPr lang="en-US" dirty="0" smtClean="0">
                <a:solidFill>
                  <a:srgbClr val="0070C0"/>
                </a:solidFill>
                <a:latin typeface="Times New Roman" pitchFamily="18" charset="0"/>
                <a:cs typeface="Times New Roman" pitchFamily="18" charset="0"/>
              </a:rPr>
              <a:t>Based on shape</a:t>
            </a:r>
          </a:p>
          <a:p>
            <a:pPr>
              <a:buNone/>
            </a:pPr>
            <a:r>
              <a:rPr lang="en-US" dirty="0" smtClean="0">
                <a:latin typeface="Times New Roman" pitchFamily="18" charset="0"/>
                <a:cs typeface="Times New Roman" pitchFamily="18" charset="0"/>
              </a:rPr>
              <a:t>	1. Rectangular</a:t>
            </a:r>
          </a:p>
          <a:p>
            <a:pPr>
              <a:buNone/>
            </a:pPr>
            <a:r>
              <a:rPr lang="en-US" dirty="0" smtClean="0">
                <a:latin typeface="Times New Roman" pitchFamily="18" charset="0"/>
                <a:cs typeface="Times New Roman" pitchFamily="18" charset="0"/>
              </a:rPr>
              <a:t>	2. Circular</a:t>
            </a:r>
          </a:p>
          <a:p>
            <a:pPr>
              <a:buNone/>
            </a:pPr>
            <a:r>
              <a:rPr lang="en-US" dirty="0" smtClean="0">
                <a:latin typeface="Times New Roman" pitchFamily="18" charset="0"/>
                <a:cs typeface="Times New Roman" pitchFamily="18" charset="0"/>
              </a:rPr>
              <a:t>	3.Hopper bottom</a:t>
            </a:r>
          </a:p>
          <a:p>
            <a:pPr>
              <a:buNone/>
            </a:pPr>
            <a:r>
              <a:rPr lang="en-US" dirty="0" smtClean="0">
                <a:solidFill>
                  <a:srgbClr val="0070C0"/>
                </a:solidFill>
                <a:latin typeface="Times New Roman" pitchFamily="18" charset="0"/>
                <a:cs typeface="Times New Roman" pitchFamily="18" charset="0"/>
              </a:rPr>
              <a:t>Based on location </a:t>
            </a:r>
          </a:p>
          <a:p>
            <a:pPr>
              <a:buNone/>
            </a:pPr>
            <a:r>
              <a:rPr lang="en-US" dirty="0" smtClean="0">
                <a:latin typeface="Times New Roman" pitchFamily="18" charset="0"/>
                <a:cs typeface="Times New Roman" pitchFamily="18" charset="0"/>
              </a:rPr>
              <a:t>	1. Primary tank </a:t>
            </a:r>
          </a:p>
          <a:p>
            <a:pPr>
              <a:buNone/>
            </a:pPr>
            <a:r>
              <a:rPr lang="en-US" dirty="0" smtClean="0">
                <a:latin typeface="Times New Roman" pitchFamily="18" charset="0"/>
                <a:cs typeface="Times New Roman" pitchFamily="18" charset="0"/>
              </a:rPr>
              <a:t>	2. Secondary </a:t>
            </a:r>
            <a:endParaRPr lang="en-IN"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2" cstate="print"/>
          <a:srcRect/>
          <a:stretch>
            <a:fillRect/>
          </a:stretch>
        </p:blipFill>
        <p:spPr bwMode="auto">
          <a:xfrm>
            <a:off x="428596" y="571480"/>
            <a:ext cx="7176860" cy="5792542"/>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1285852" y="790430"/>
            <a:ext cx="6816820" cy="6067570"/>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357298"/>
            <a:ext cx="8229600" cy="990600"/>
          </a:xfrm>
        </p:spPr>
        <p:txBody>
          <a:bodyPr>
            <a:noAutofit/>
          </a:bodyPr>
          <a:lstStyle/>
          <a:p>
            <a:pPr algn="ctr"/>
            <a:r>
              <a:rPr lang="en-GB" b="1" dirty="0" smtClean="0">
                <a:solidFill>
                  <a:srgbClr val="FF0000"/>
                </a:solidFill>
                <a:latin typeface="Times New Roman" pitchFamily="18" charset="0"/>
                <a:cs typeface="Times New Roman" pitchFamily="18" charset="0"/>
              </a:rPr>
              <a:t>OBJECTIVES OF WATER TREATMENT PLANT</a:t>
            </a:r>
            <a:endParaRPr lang="en-GB" b="1"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500034" y="2357430"/>
            <a:ext cx="8229600" cy="4937760"/>
          </a:xfrm>
        </p:spPr>
        <p:txBody>
          <a:bodyPr>
            <a:normAutofit/>
          </a:bodyPr>
          <a:lstStyle/>
          <a:p>
            <a:pPr algn="just"/>
            <a:r>
              <a:rPr lang="en-US" sz="2400" dirty="0" smtClean="0">
                <a:latin typeface="Times New Roman" pitchFamily="18" charset="0"/>
                <a:cs typeface="Times New Roman" pitchFamily="18" charset="0"/>
              </a:rPr>
              <a:t>To Protect the health of community (Portability, or primary drinking water standards).</a:t>
            </a:r>
          </a:p>
          <a:p>
            <a:pPr algn="just"/>
            <a:r>
              <a:rPr lang="en-US" sz="2400" dirty="0" smtClean="0">
                <a:latin typeface="Times New Roman" pitchFamily="18" charset="0"/>
                <a:cs typeface="Times New Roman" pitchFamily="18" charset="0"/>
              </a:rPr>
              <a:t>To supply water that is aesthetically desirable (Palatability, or secondary drinking water standard).</a:t>
            </a:r>
          </a:p>
          <a:p>
            <a:pPr algn="just"/>
            <a:r>
              <a:rPr lang="en-US" sz="2400" dirty="0" smtClean="0">
                <a:latin typeface="Times New Roman" pitchFamily="18" charset="0"/>
                <a:cs typeface="Times New Roman" pitchFamily="18" charset="0"/>
              </a:rPr>
              <a:t>Drinking water standards for a variety of potential contaminants are set by the EPA to protect public health and it is main goal of the plant to meet every safety criteria that are set by EPA (Environmental Protection Agency).</a:t>
            </a:r>
          </a:p>
          <a:p>
            <a:pPr algn="just"/>
            <a:r>
              <a:rPr lang="en-US" sz="2400" dirty="0" smtClean="0">
                <a:latin typeface="Times New Roman" pitchFamily="18" charset="0"/>
                <a:cs typeface="Times New Roman" pitchFamily="18" charset="0"/>
              </a:rPr>
              <a:t>All the above criteria should be achieved at a reasonable cost.</a:t>
            </a:r>
          </a:p>
          <a:p>
            <a:endParaRPr lang="en-GB" dirty="0"/>
          </a:p>
        </p:txBody>
      </p:sp>
      <p:sp>
        <p:nvSpPr>
          <p:cNvPr id="4" name="Slide Number Placeholder 3"/>
          <p:cNvSpPr>
            <a:spLocks noGrp="1"/>
          </p:cNvSpPr>
          <p:nvPr>
            <p:ph type="sldNum" sz="quarter" idx="12"/>
          </p:nvPr>
        </p:nvSpPr>
        <p:spPr/>
        <p:txBody>
          <a:bodyPr/>
          <a:lstStyle/>
          <a:p>
            <a:fld id="{C509A5CE-B36C-4BCA-9E0D-340A508F8624}" type="slidenum">
              <a:rPr lang="en-GB" smtClean="0"/>
              <a:pPr/>
              <a:t>6</a:t>
            </a:fld>
            <a:endParaRPr lang="en-GB"/>
          </a:p>
        </p:txBody>
      </p:sp>
    </p:spTree>
  </p:cSld>
  <p:clrMapOvr>
    <a:masterClrMapping/>
  </p:clrMapOvr>
  <p:transition spd="slow">
    <p:cove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21594" y="571480"/>
            <a:ext cx="7194822" cy="6286520"/>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1347368" y="642918"/>
            <a:ext cx="7113063" cy="6215082"/>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642910" y="571480"/>
            <a:ext cx="7246018" cy="5630778"/>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857225" y="857232"/>
            <a:ext cx="7786742" cy="5874028"/>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solidFill>
                  <a:srgbClr val="FF0000"/>
                </a:solidFill>
                <a:latin typeface="Times New Roman" pitchFamily="18" charset="0"/>
                <a:cs typeface="Times New Roman" pitchFamily="18" charset="0"/>
              </a:rPr>
              <a:t>SEDIMENTATION</a:t>
            </a:r>
            <a:endParaRPr lang="en-IN" b="1"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571472" y="1285860"/>
            <a:ext cx="8786874" cy="4368800"/>
          </a:xfrm>
        </p:spPr>
        <p:txBody>
          <a:bodyPr/>
          <a:lstStyle/>
          <a:p>
            <a:pPr>
              <a:buNone/>
            </a:pPr>
            <a:r>
              <a:rPr lang="en-IN" dirty="0" smtClean="0">
                <a:solidFill>
                  <a:srgbClr val="FF0000"/>
                </a:solidFill>
                <a:latin typeface="Times New Roman" pitchFamily="18" charset="0"/>
                <a:cs typeface="Times New Roman" pitchFamily="18" charset="0"/>
              </a:rPr>
              <a:t>DESIGN PARAMETERS FOR SEDIMENTATION TANK</a:t>
            </a:r>
          </a:p>
          <a:p>
            <a:r>
              <a:rPr lang="en-IN" dirty="0" smtClean="0">
                <a:latin typeface="Times New Roman" pitchFamily="18" charset="0"/>
                <a:cs typeface="Times New Roman" pitchFamily="18" charset="0"/>
              </a:rPr>
              <a:t>Detention Time displacement efficiency</a:t>
            </a:r>
          </a:p>
          <a:p>
            <a:r>
              <a:rPr lang="en-IN" dirty="0" smtClean="0">
                <a:latin typeface="Times New Roman" pitchFamily="18" charset="0"/>
                <a:cs typeface="Times New Roman" pitchFamily="18" charset="0"/>
              </a:rPr>
              <a:t>Surface Over Flow Rate(SOR) or Surface Loading Rate(SLR)</a:t>
            </a:r>
          </a:p>
          <a:p>
            <a:r>
              <a:rPr lang="en-US" dirty="0" smtClean="0">
                <a:latin typeface="Times New Roman" pitchFamily="18" charset="0"/>
                <a:cs typeface="Times New Roman" pitchFamily="18" charset="0"/>
              </a:rPr>
              <a:t>Basin dimension</a:t>
            </a:r>
          </a:p>
          <a:p>
            <a:r>
              <a:rPr lang="en-US" dirty="0" smtClean="0">
                <a:latin typeface="Times New Roman" pitchFamily="18" charset="0"/>
                <a:cs typeface="Times New Roman" pitchFamily="18" charset="0"/>
              </a:rPr>
              <a:t>Inlet and outlet arrangement</a:t>
            </a:r>
            <a:endParaRPr lang="en-IN"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Sludge removal devices</a:t>
            </a:r>
            <a:endParaRPr lang="en-IN" dirty="0">
              <a:latin typeface="Times New Roman" pitchFamily="18" charset="0"/>
              <a:cs typeface="Times New Roman" pitchFamily="18" charset="0"/>
            </a:endParaRPr>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57166"/>
            <a:ext cx="8439472" cy="1341120"/>
          </a:xfrm>
        </p:spPr>
        <p:txBody>
          <a:bodyPr>
            <a:noAutofit/>
          </a:bodyPr>
          <a:lstStyle/>
          <a:p>
            <a:pPr algn="ctr"/>
            <a:r>
              <a:rPr lang="en-IN" sz="3000" b="1" dirty="0" smtClean="0">
                <a:solidFill>
                  <a:srgbClr val="FF0000"/>
                </a:solidFill>
                <a:latin typeface="Times New Roman" pitchFamily="18" charset="0"/>
                <a:cs typeface="Times New Roman" pitchFamily="18" charset="0"/>
              </a:rPr>
              <a:t>SEDIMENTATION AIDED WITH COAGULATION </a:t>
            </a:r>
            <a:endParaRPr lang="en-IN" sz="3000" b="1" dirty="0">
              <a:solidFill>
                <a:srgbClr val="FF0000"/>
              </a:solidFill>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803400"/>
            <a:ext cx="8511480" cy="5054600"/>
          </a:xfrm>
        </p:spPr>
        <p:txBody>
          <a:bodyPr>
            <a:normAutofit lnSpcReduction="10000"/>
          </a:bodyPr>
          <a:lstStyle/>
          <a:p>
            <a:pPr algn="just"/>
            <a:r>
              <a:rPr lang="en-IN" dirty="0" smtClean="0">
                <a:latin typeface="Times New Roman" pitchFamily="18" charset="0"/>
                <a:cs typeface="Times New Roman" pitchFamily="18" charset="0"/>
              </a:rPr>
              <a:t>The fine suspended particles like mud particles and the colloidal matter present in water cannot settle down by plain sedimentation with ordinary detention time.</a:t>
            </a:r>
          </a:p>
          <a:p>
            <a:pPr algn="just"/>
            <a:r>
              <a:rPr lang="en-IN" dirty="0" smtClean="0">
                <a:latin typeface="Times New Roman" pitchFamily="18" charset="0"/>
                <a:cs typeface="Times New Roman" pitchFamily="18" charset="0"/>
              </a:rPr>
              <a:t>Increasing the size of such particles is essential for their successful separation by sedimentation.</a:t>
            </a:r>
          </a:p>
          <a:p>
            <a:pPr algn="just"/>
            <a:r>
              <a:rPr lang="en-IN" dirty="0" smtClean="0">
                <a:latin typeface="Times New Roman" pitchFamily="18" charset="0"/>
                <a:cs typeface="Times New Roman" pitchFamily="18" charset="0"/>
              </a:rPr>
              <a:t>Certain chemicals are added to the water so as to remove such impurities which are not removed by plain sedimentation. These chemical compounds are called coagulants.</a:t>
            </a:r>
          </a:p>
          <a:p>
            <a:pPr algn="just"/>
            <a:r>
              <a:rPr lang="en-IN" dirty="0" smtClean="0">
                <a:latin typeface="Times New Roman" pitchFamily="18" charset="0"/>
                <a:cs typeface="Times New Roman" pitchFamily="18" charset="0"/>
              </a:rPr>
              <a:t>The process of adding certain chemicals to water in order to form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for quick sedimentation and rapid removal of fine particles is called sedimentation aided with coagulation. </a:t>
            </a:r>
            <a:endParaRPr lang="en-IN" dirty="0">
              <a:latin typeface="Times New Roman" pitchFamily="18" charset="0"/>
              <a:cs typeface="Times New Roman" pitchFamily="18" charset="0"/>
            </a:endParaRPr>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500034" y="785793"/>
            <a:ext cx="8061318" cy="6072207"/>
          </a:xfrm>
          <a:prstGeom prst="rect">
            <a:avLst/>
          </a:prstGeom>
          <a:noFill/>
          <a:ln w="9525">
            <a:noFill/>
            <a:miter lim="800000"/>
            <a:headEnd/>
            <a:tailEnd/>
          </a:ln>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4"/>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71472" y="571478"/>
            <a:ext cx="8382028" cy="5786480"/>
          </a:xfrm>
          <a:prstGeom prst="rect">
            <a:avLst/>
          </a:prstGeom>
          <a:noFill/>
          <a:ln w="9525">
            <a:noFill/>
            <a:miter lim="800000"/>
            <a:headEnd/>
            <a:tailEnd/>
          </a:ln>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166"/>
            <a:ext cx="9144000" cy="1341120"/>
          </a:xfrm>
        </p:spPr>
        <p:txBody>
          <a:bodyPr>
            <a:noAutofit/>
          </a:bodyPr>
          <a:lstStyle/>
          <a:p>
            <a:r>
              <a:rPr lang="en-IN" sz="3000" b="1" dirty="0" smtClean="0">
                <a:solidFill>
                  <a:srgbClr val="FF0000"/>
                </a:solidFill>
                <a:latin typeface="Times New Roman" pitchFamily="18" charset="0"/>
                <a:cs typeface="Times New Roman" pitchFamily="18" charset="0"/>
              </a:rPr>
              <a:t>SEDIMENTATION AIDED WITHCOAGULATION </a:t>
            </a:r>
            <a:endParaRPr lang="en-IN" sz="3000"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357158" y="1785926"/>
            <a:ext cx="8153400" cy="4368800"/>
          </a:xfrm>
        </p:spPr>
        <p:txBody>
          <a:bodyPr/>
          <a:lstStyle/>
          <a:p>
            <a:pPr algn="just">
              <a:buNone/>
            </a:pPr>
            <a:r>
              <a:rPr lang="en-IN" sz="2800" b="1" dirty="0" smtClean="0">
                <a:solidFill>
                  <a:srgbClr val="002060"/>
                </a:solidFill>
                <a:latin typeface="Times New Roman" pitchFamily="18" charset="0"/>
                <a:cs typeface="Times New Roman" pitchFamily="18" charset="0"/>
              </a:rPr>
              <a:t>THE THEORY OF COAGULATION</a:t>
            </a:r>
          </a:p>
          <a:p>
            <a:pPr algn="just"/>
            <a:r>
              <a:rPr lang="en-IN" u="sng" dirty="0" err="1" smtClean="0">
                <a:latin typeface="Times New Roman" pitchFamily="18" charset="0"/>
                <a:cs typeface="Times New Roman" pitchFamily="18" charset="0"/>
              </a:rPr>
              <a:t>Floc</a:t>
            </a:r>
            <a:r>
              <a:rPr lang="en-IN" u="sng" dirty="0" smtClean="0">
                <a:latin typeface="Times New Roman" pitchFamily="18" charset="0"/>
                <a:cs typeface="Times New Roman" pitchFamily="18" charset="0"/>
              </a:rPr>
              <a:t> formation:-</a:t>
            </a:r>
            <a:r>
              <a:rPr lang="en-IN" dirty="0" smtClean="0">
                <a:latin typeface="Times New Roman" pitchFamily="18" charset="0"/>
                <a:cs typeface="Times New Roman" pitchFamily="18" charset="0"/>
              </a:rPr>
              <a:t> </a:t>
            </a:r>
          </a:p>
          <a:p>
            <a:pPr algn="just"/>
            <a:r>
              <a:rPr lang="en-IN" dirty="0" smtClean="0">
                <a:latin typeface="Times New Roman" pitchFamily="18" charset="0"/>
                <a:cs typeface="Times New Roman" pitchFamily="18" charset="0"/>
              </a:rPr>
              <a:t>When coagulants are mixed with water thoroughly, a thick gelatinous precipitate is formed which is called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a:t>
            </a:r>
          </a:p>
          <a:p>
            <a:pPr algn="just"/>
            <a:r>
              <a:rPr lang="en-IN" dirty="0" smtClean="0">
                <a:latin typeface="Times New Roman" pitchFamily="18" charset="0"/>
                <a:cs typeface="Times New Roman" pitchFamily="18" charset="0"/>
              </a:rPr>
              <a:t>This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has the property of attracting the suspended impurities in water and settle down towards the bottom of the tank. </a:t>
            </a:r>
            <a:endParaRPr lang="en-IN" u="sng"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166"/>
            <a:ext cx="8964488" cy="1341120"/>
          </a:xfrm>
        </p:spPr>
        <p:txBody>
          <a:bodyPr>
            <a:noAutofit/>
          </a:bodyPr>
          <a:lstStyle/>
          <a:p>
            <a:pPr algn="ctr"/>
            <a:r>
              <a:rPr lang="en-IN" sz="3000" b="1" dirty="0" smtClean="0">
                <a:solidFill>
                  <a:srgbClr val="FF0000"/>
                </a:solidFill>
                <a:latin typeface="Times New Roman" pitchFamily="18" charset="0"/>
                <a:cs typeface="Times New Roman" pitchFamily="18" charset="0"/>
              </a:rPr>
              <a:t>SEDIMENTATION AIDED WITH COAGULATION </a:t>
            </a:r>
            <a:endParaRPr lang="en-IN" sz="3000"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785926"/>
            <a:ext cx="8358246" cy="4368800"/>
          </a:xfrm>
        </p:spPr>
        <p:txBody>
          <a:bodyPr/>
          <a:lstStyle/>
          <a:p>
            <a:pPr algn="just">
              <a:buNone/>
            </a:pPr>
            <a:r>
              <a:rPr lang="en-IN" b="1" i="1" u="sng" dirty="0" smtClean="0">
                <a:solidFill>
                  <a:srgbClr val="002060"/>
                </a:solidFill>
                <a:latin typeface="Times New Roman" pitchFamily="18" charset="0"/>
                <a:cs typeface="Times New Roman" pitchFamily="18" charset="0"/>
              </a:rPr>
              <a:t>Electric charge:-</a:t>
            </a:r>
            <a:r>
              <a:rPr lang="en-IN" b="1" dirty="0" smtClean="0">
                <a:solidFill>
                  <a:srgbClr val="002060"/>
                </a:solidFill>
                <a:latin typeface="Times New Roman" pitchFamily="18" charset="0"/>
                <a:cs typeface="Times New Roman" pitchFamily="18" charset="0"/>
              </a:rPr>
              <a:t> </a:t>
            </a:r>
          </a:p>
          <a:p>
            <a:pPr algn="just"/>
            <a:r>
              <a:rPr lang="en-IN" dirty="0" smtClean="0">
                <a:latin typeface="Times New Roman" pitchFamily="18" charset="0"/>
                <a:cs typeface="Times New Roman" pitchFamily="18" charset="0"/>
              </a:rPr>
              <a:t>It is observed that the ions of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posses positive electric charge and the colloidal particles posses negative electric charge. </a:t>
            </a:r>
          </a:p>
          <a:p>
            <a:pPr algn="just"/>
            <a:r>
              <a:rPr lang="en-IN" dirty="0" smtClean="0">
                <a:latin typeface="Times New Roman" pitchFamily="18" charset="0"/>
                <a:cs typeface="Times New Roman" pitchFamily="18" charset="0"/>
              </a:rPr>
              <a:t>Therefore, the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attract the colloidal particles while travel towards the bottom of the tank.</a:t>
            </a:r>
          </a:p>
          <a:p>
            <a:pPr algn="just"/>
            <a:r>
              <a:rPr lang="en-IN" dirty="0" smtClean="0">
                <a:latin typeface="Times New Roman" pitchFamily="18" charset="0"/>
                <a:cs typeface="Times New Roman" pitchFamily="18" charset="0"/>
              </a:rPr>
              <a:t>The phenomenon of formation of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is termed as  flocculation</a:t>
            </a:r>
            <a:r>
              <a:rPr lang="en-IN" dirty="0" smtClean="0"/>
              <a:t>. </a:t>
            </a:r>
            <a:endParaRPr lang="en-IN" i="1" u="sng" dirty="0"/>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09A5CE-B36C-4BCA-9E0D-340A508F8624}" type="slidenum">
              <a:rPr lang="en-GB" smtClean="0"/>
              <a:pPr/>
              <a:t>7</a:t>
            </a:fld>
            <a:endParaRPr lang="en-GB"/>
          </a:p>
        </p:txBody>
      </p:sp>
      <p:pic>
        <p:nvPicPr>
          <p:cNvPr id="7169" name="Picture 1" descr="C:\Users\User\Desktop\WS &amp; T\water-treatment-plant-44-638.jpg"/>
          <p:cNvPicPr>
            <a:picLocks noGrp="1" noChangeAspect="1" noChangeArrowheads="1"/>
          </p:cNvPicPr>
          <p:nvPr>
            <p:ph sz="quarter" idx="1"/>
          </p:nvPr>
        </p:nvPicPr>
        <p:blipFill>
          <a:blip r:embed="rId2" cstate="print"/>
          <a:srcRect/>
          <a:stretch>
            <a:fillRect/>
          </a:stretch>
        </p:blipFill>
        <p:spPr bwMode="auto">
          <a:xfrm>
            <a:off x="642910" y="1071546"/>
            <a:ext cx="7786742" cy="5500727"/>
          </a:xfrm>
          <a:prstGeom prst="rect">
            <a:avLst/>
          </a:prstGeom>
          <a:noFill/>
        </p:spPr>
      </p:pic>
    </p:spTree>
  </p:cSld>
  <p:clrMapOvr>
    <a:masterClrMapping/>
  </p:clrMapOvr>
  <p:transition spd="slow">
    <p:cove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500042"/>
            <a:ext cx="9213066" cy="1341120"/>
          </a:xfrm>
        </p:spPr>
        <p:txBody>
          <a:bodyPr>
            <a:noAutofit/>
          </a:bodyPr>
          <a:lstStyle/>
          <a:p>
            <a:r>
              <a:rPr lang="en-IN" sz="3000" b="1" dirty="0" smtClean="0">
                <a:solidFill>
                  <a:srgbClr val="FF0000"/>
                </a:solidFill>
                <a:latin typeface="Times New Roman" pitchFamily="18" charset="0"/>
                <a:cs typeface="Times New Roman" pitchFamily="18" charset="0"/>
              </a:rPr>
              <a:t>SEDIMENTATION AIDED WITH COAGULATION </a:t>
            </a:r>
            <a:endParaRPr lang="en-IN" sz="3000" b="1" dirty="0">
              <a:solidFill>
                <a:srgbClr val="FF0000"/>
              </a:solidFill>
              <a:latin typeface="Times New Roman" pitchFamily="18" charset="0"/>
              <a:cs typeface="Times New Roman" pitchFamily="18" charset="0"/>
            </a:endParaRPr>
          </a:p>
        </p:txBody>
      </p:sp>
      <p:sp>
        <p:nvSpPr>
          <p:cNvPr id="3" name="Content Placeholder 2"/>
          <p:cNvSpPr>
            <a:spLocks noGrp="1"/>
          </p:cNvSpPr>
          <p:nvPr>
            <p:ph sz="quarter" idx="13"/>
          </p:nvPr>
        </p:nvSpPr>
        <p:spPr>
          <a:xfrm>
            <a:off x="571472" y="1928802"/>
            <a:ext cx="8153400" cy="4368800"/>
          </a:xfrm>
        </p:spPr>
        <p:txBody>
          <a:bodyPr/>
          <a:lstStyle/>
          <a:p>
            <a:r>
              <a:rPr lang="en-IN" b="1" dirty="0" smtClean="0">
                <a:solidFill>
                  <a:srgbClr val="002060"/>
                </a:solidFill>
                <a:latin typeface="Times New Roman" pitchFamily="18" charset="0"/>
                <a:cs typeface="Times New Roman" pitchFamily="18" charset="0"/>
              </a:rPr>
              <a:t>MECHANISMS OF COAGULATION </a:t>
            </a:r>
          </a:p>
          <a:p>
            <a:pPr marL="571500" indent="-571500">
              <a:buFont typeface="+mj-lt"/>
              <a:buAutoNum type="romanLcPeriod"/>
            </a:pPr>
            <a:r>
              <a:rPr lang="en-IN" dirty="0" smtClean="0">
                <a:latin typeface="Times New Roman" pitchFamily="18" charset="0"/>
                <a:cs typeface="Times New Roman" pitchFamily="18" charset="0"/>
              </a:rPr>
              <a:t>Double layer compression </a:t>
            </a:r>
          </a:p>
          <a:p>
            <a:pPr marL="571500" indent="-571500">
              <a:buFont typeface="+mj-lt"/>
              <a:buAutoNum type="romanLcPeriod"/>
            </a:pPr>
            <a:r>
              <a:rPr lang="en-IN" dirty="0" smtClean="0">
                <a:latin typeface="Times New Roman" pitchFamily="18" charset="0"/>
                <a:cs typeface="Times New Roman" pitchFamily="18" charset="0"/>
              </a:rPr>
              <a:t>Adsorption to produce charge neutralisation</a:t>
            </a:r>
          </a:p>
          <a:p>
            <a:pPr marL="571500" indent="-571500">
              <a:buFont typeface="+mj-lt"/>
              <a:buAutoNum type="romanLcPeriod"/>
            </a:pPr>
            <a:r>
              <a:rPr lang="en-IN" dirty="0" smtClean="0">
                <a:latin typeface="Times New Roman" pitchFamily="18" charset="0"/>
                <a:cs typeface="Times New Roman" pitchFamily="18" charset="0"/>
              </a:rPr>
              <a:t>Enmeshment in precipitate</a:t>
            </a:r>
          </a:p>
          <a:p>
            <a:pPr marL="571500" indent="-571500">
              <a:buFont typeface="+mj-lt"/>
              <a:buAutoNum type="romanLcPeriod"/>
            </a:pPr>
            <a:r>
              <a:rPr lang="en-IN" dirty="0" smtClean="0">
                <a:latin typeface="Times New Roman" pitchFamily="18" charset="0"/>
                <a:cs typeface="Times New Roman" pitchFamily="18" charset="0"/>
              </a:rPr>
              <a:t>Adsorption by polymers to permit inter particle bridging.</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71270" y="683747"/>
            <a:ext cx="3772102" cy="5959964"/>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4500562" y="708861"/>
            <a:ext cx="4357686" cy="5934849"/>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500034" y="571480"/>
            <a:ext cx="8001024" cy="6000768"/>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285720" y="642918"/>
            <a:ext cx="8504919" cy="5857916"/>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670142" y="785794"/>
            <a:ext cx="8090901" cy="5500726"/>
          </a:xfrm>
          <a:prstGeom prst="rect">
            <a:avLst/>
          </a:prstGeom>
          <a:noFill/>
          <a:ln w="9525">
            <a:noFill/>
            <a:miter lim="800000"/>
            <a:headEnd/>
            <a:tailEnd/>
          </a:ln>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285720" y="785794"/>
            <a:ext cx="8110821" cy="5500726"/>
          </a:xfrm>
          <a:prstGeom prst="rect">
            <a:avLst/>
          </a:prstGeom>
          <a:noFill/>
          <a:ln w="9525">
            <a:noFill/>
            <a:miter lim="800000"/>
            <a:headEnd/>
            <a:tailEnd/>
          </a:ln>
        </p:spPr>
      </p:pic>
      <p:pic>
        <p:nvPicPr>
          <p:cNvPr id="3" name="Picture 2">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750908" cy="1341120"/>
          </a:xfrm>
        </p:spPr>
        <p:txBody>
          <a:bodyPr>
            <a:noAutofit/>
          </a:bodyPr>
          <a:lstStyle/>
          <a:p>
            <a:r>
              <a:rPr lang="en-IN" sz="3000" b="1" dirty="0" smtClean="0">
                <a:solidFill>
                  <a:srgbClr val="FF0000"/>
                </a:solidFill>
                <a:latin typeface="Times New Roman" pitchFamily="18" charset="0"/>
                <a:cs typeface="Times New Roman" pitchFamily="18" charset="0"/>
              </a:rPr>
              <a:t>SEDIMENTATION AIDED WITH COAGULATION</a:t>
            </a:r>
            <a:endParaRPr lang="en-IN" sz="3000"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285720" y="1357298"/>
            <a:ext cx="9215502" cy="5054600"/>
          </a:xfrm>
        </p:spPr>
        <p:txBody>
          <a:bodyPr>
            <a:normAutofit fontScale="92500" lnSpcReduction="10000"/>
          </a:bodyPr>
          <a:lstStyle/>
          <a:p>
            <a:pPr>
              <a:buNone/>
            </a:pPr>
            <a:r>
              <a:rPr lang="en-IN" sz="3200" dirty="0" smtClean="0">
                <a:solidFill>
                  <a:srgbClr val="002060"/>
                </a:solidFill>
                <a:latin typeface="Times New Roman" pitchFamily="18" charset="0"/>
                <a:cs typeface="Times New Roman" pitchFamily="18" charset="0"/>
              </a:rPr>
              <a:t>Effectiveness of enmeshment in precipitate depends on </a:t>
            </a:r>
          </a:p>
          <a:p>
            <a:r>
              <a:rPr lang="en-IN" sz="2800" dirty="0" smtClean="0">
                <a:latin typeface="Times New Roman" pitchFamily="18" charset="0"/>
                <a:cs typeface="Times New Roman" pitchFamily="18" charset="0"/>
              </a:rPr>
              <a:t>Colloidal concentration</a:t>
            </a:r>
          </a:p>
          <a:p>
            <a:r>
              <a:rPr lang="en-IN" sz="2800" dirty="0" smtClean="0">
                <a:latin typeface="Times New Roman" pitchFamily="18" charset="0"/>
                <a:cs typeface="Times New Roman" pitchFamily="18" charset="0"/>
              </a:rPr>
              <a:t>Optimum coagulant dosage</a:t>
            </a:r>
          </a:p>
          <a:p>
            <a:r>
              <a:rPr lang="en-IN" sz="2800" dirty="0" smtClean="0">
                <a:latin typeface="Times New Roman" pitchFamily="18" charset="0"/>
                <a:cs typeface="Times New Roman" pitchFamily="18" charset="0"/>
              </a:rPr>
              <a:t>pH</a:t>
            </a:r>
          </a:p>
          <a:p>
            <a:r>
              <a:rPr lang="en-IN" sz="2800" dirty="0" smtClean="0">
                <a:latin typeface="Times New Roman" pitchFamily="18" charset="0"/>
                <a:cs typeface="Times New Roman" pitchFamily="18" charset="0"/>
              </a:rPr>
              <a:t>Electric charge on ion or molecule of coagulant</a:t>
            </a:r>
          </a:p>
          <a:p>
            <a:r>
              <a:rPr lang="en-IN" sz="2800" dirty="0" smtClean="0">
                <a:latin typeface="Times New Roman" pitchFamily="18" charset="0"/>
                <a:cs typeface="Times New Roman" pitchFamily="18" charset="0"/>
              </a:rPr>
              <a:t>Size of ion or molecule used as coagulant</a:t>
            </a:r>
          </a:p>
          <a:p>
            <a:r>
              <a:rPr lang="en-IN" sz="2800" dirty="0" smtClean="0">
                <a:latin typeface="Times New Roman" pitchFamily="18" charset="0"/>
                <a:cs typeface="Times New Roman" pitchFamily="18" charset="0"/>
              </a:rPr>
              <a:t>Type of coagulant</a:t>
            </a:r>
          </a:p>
          <a:p>
            <a:r>
              <a:rPr lang="en-IN" sz="2800" dirty="0" smtClean="0">
                <a:latin typeface="Times New Roman" pitchFamily="18" charset="0"/>
                <a:cs typeface="Times New Roman" pitchFamily="18" charset="0"/>
              </a:rPr>
              <a:t>Water temperature</a:t>
            </a:r>
          </a:p>
          <a:p>
            <a:r>
              <a:rPr lang="en-IN" sz="2800" dirty="0" smtClean="0">
                <a:latin typeface="Times New Roman" pitchFamily="18" charset="0"/>
                <a:cs typeface="Times New Roman" pitchFamily="18" charset="0"/>
              </a:rPr>
              <a:t>Mixing of coagulant</a:t>
            </a:r>
          </a:p>
          <a:p>
            <a:r>
              <a:rPr lang="en-IN" sz="2800" dirty="0" smtClean="0">
                <a:latin typeface="Times New Roman" pitchFamily="18" charset="0"/>
                <a:cs typeface="Times New Roman" pitchFamily="18" charset="0"/>
              </a:rPr>
              <a:t>Hydraulic detention time</a:t>
            </a:r>
          </a:p>
          <a:p>
            <a:r>
              <a:rPr lang="en-IN" sz="2800" dirty="0" smtClean="0">
                <a:latin typeface="Times New Roman" pitchFamily="18" charset="0"/>
                <a:cs typeface="Times New Roman" pitchFamily="18" charset="0"/>
              </a:rPr>
              <a:t>Turbidity </a:t>
            </a:r>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57480"/>
            <a:ext cx="9036496" cy="1341120"/>
          </a:xfrm>
        </p:spPr>
        <p:txBody>
          <a:bodyPr>
            <a:noAutofit/>
          </a:bodyPr>
          <a:lstStyle/>
          <a:p>
            <a:pPr algn="ctr"/>
            <a:r>
              <a:rPr lang="en-IN" sz="3000" b="1" dirty="0" smtClean="0">
                <a:solidFill>
                  <a:srgbClr val="FF0000"/>
                </a:solidFill>
                <a:latin typeface="Times New Roman" pitchFamily="18" charset="0"/>
                <a:cs typeface="Times New Roman" pitchFamily="18" charset="0"/>
              </a:rPr>
              <a:t>SEDIMENTATION AIDED WITH COAGULATION</a:t>
            </a:r>
            <a:endParaRPr lang="en-IN" sz="3000" dirty="0">
              <a:latin typeface="Times New Roman" pitchFamily="18" charset="0"/>
              <a:cs typeface="Times New Roman" pitchFamily="18" charset="0"/>
            </a:endParaRPr>
          </a:p>
        </p:txBody>
      </p:sp>
      <p:sp>
        <p:nvSpPr>
          <p:cNvPr id="3" name="Content Placeholder 2"/>
          <p:cNvSpPr>
            <a:spLocks noGrp="1"/>
          </p:cNvSpPr>
          <p:nvPr>
            <p:ph sz="quarter" idx="13"/>
          </p:nvPr>
        </p:nvSpPr>
        <p:spPr>
          <a:xfrm>
            <a:off x="428596" y="1643050"/>
            <a:ext cx="8153400" cy="4368800"/>
          </a:xfrm>
        </p:spPr>
        <p:txBody>
          <a:bodyPr/>
          <a:lstStyle/>
          <a:p>
            <a:pPr>
              <a:buNone/>
            </a:pPr>
            <a:r>
              <a:rPr lang="en-IN" b="1" dirty="0" smtClean="0">
                <a:solidFill>
                  <a:srgbClr val="002060"/>
                </a:solidFill>
                <a:latin typeface="Times New Roman" pitchFamily="18" charset="0"/>
                <a:cs typeface="Times New Roman" pitchFamily="18" charset="0"/>
              </a:rPr>
              <a:t>COMMON COAGULANTS </a:t>
            </a:r>
          </a:p>
          <a:p>
            <a:r>
              <a:rPr lang="en-IN" dirty="0" smtClean="0">
                <a:latin typeface="Times New Roman" pitchFamily="18" charset="0"/>
                <a:cs typeface="Times New Roman" pitchFamily="18" charset="0"/>
              </a:rPr>
              <a:t>Aluminium Sulphate (Alum)</a:t>
            </a:r>
          </a:p>
          <a:p>
            <a:r>
              <a:rPr lang="en-IN" dirty="0" smtClean="0">
                <a:latin typeface="Times New Roman" pitchFamily="18" charset="0"/>
                <a:cs typeface="Times New Roman" pitchFamily="18" charset="0"/>
              </a:rPr>
              <a:t>Iron Salts</a:t>
            </a:r>
          </a:p>
          <a:p>
            <a:r>
              <a:rPr lang="en-IN" dirty="0" smtClean="0">
                <a:latin typeface="Times New Roman" pitchFamily="18" charset="0"/>
                <a:cs typeface="Times New Roman" pitchFamily="18" charset="0"/>
              </a:rPr>
              <a:t>Sodium </a:t>
            </a:r>
            <a:r>
              <a:rPr lang="en-IN" dirty="0" err="1" smtClean="0">
                <a:latin typeface="Times New Roman" pitchFamily="18" charset="0"/>
                <a:cs typeface="Times New Roman" pitchFamily="18" charset="0"/>
              </a:rPr>
              <a:t>Aluminate</a:t>
            </a:r>
            <a:endParaRPr lang="en-IN" dirty="0">
              <a:latin typeface="Times New Roman" pitchFamily="18" charset="0"/>
              <a:cs typeface="Times New Roman" pitchFamily="18" charset="0"/>
            </a:endParaRPr>
          </a:p>
        </p:txBody>
      </p:sp>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User\Desktop\IMG_20190403_105808346.jpg"/>
          <p:cNvPicPr>
            <a:picLocks noChangeAspect="1" noChangeArrowheads="1"/>
          </p:cNvPicPr>
          <p:nvPr/>
        </p:nvPicPr>
        <p:blipFill>
          <a:blip r:embed="rId2" cstate="print">
            <a:biLevel thresh="50000"/>
          </a:blip>
          <a:stretch>
            <a:fillRect/>
          </a:stretch>
        </p:blipFill>
        <p:spPr bwMode="auto">
          <a:xfrm>
            <a:off x="0" y="0"/>
            <a:ext cx="9144000" cy="6860771"/>
          </a:xfrm>
          <a:prstGeom prst="rect">
            <a:avLst/>
          </a:prstGeom>
          <a:noFill/>
          <a:ln>
            <a:noFill/>
          </a:ln>
        </p:spPr>
      </p:pic>
    </p:spTree>
  </p:cSld>
  <p:clrMapOvr>
    <a:masterClrMapping/>
  </p:clrMapOvr>
  <p:transition spd="slow">
    <p:cove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User\Desktop\IMG_20190403_105841070.jpg"/>
          <p:cNvPicPr>
            <a:picLocks noChangeAspect="1" noChangeArrowheads="1"/>
          </p:cNvPicPr>
          <p:nvPr/>
        </p:nvPicPr>
        <p:blipFill>
          <a:blip r:embed="rId2" cstate="print">
            <a:biLevel thresh="50000"/>
          </a:blip>
          <a:stretch>
            <a:fillRect/>
          </a:stretch>
        </p:blipFill>
        <p:spPr bwMode="auto">
          <a:xfrm>
            <a:off x="1" y="0"/>
            <a:ext cx="9144000" cy="6860771"/>
          </a:xfrm>
          <a:prstGeom prst="rect">
            <a:avLst/>
          </a:prstGeom>
          <a:noFill/>
          <a:ln>
            <a:noFill/>
          </a:ln>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785794"/>
            <a:ext cx="8229600" cy="990600"/>
          </a:xfrm>
        </p:spPr>
        <p:txBody>
          <a:bodyPr>
            <a:normAutofit/>
          </a:bodyPr>
          <a:lstStyle/>
          <a:p>
            <a:pPr algn="ctr"/>
            <a:r>
              <a:rPr lang="en-GB" sz="3600" b="1" dirty="0" smtClean="0">
                <a:solidFill>
                  <a:srgbClr val="FF0000"/>
                </a:solidFill>
                <a:latin typeface="Times New Roman" pitchFamily="18" charset="0"/>
                <a:cs typeface="Times New Roman" pitchFamily="18" charset="0"/>
              </a:rPr>
              <a:t>TREATMENT FLOW CHART</a:t>
            </a:r>
            <a:endParaRPr lang="en-GB" b="1" dirty="0">
              <a:latin typeface="Times New Roman" pitchFamily="18" charset="0"/>
              <a:cs typeface="Times New Roman" pitchFamily="18" charset="0"/>
            </a:endParaRPr>
          </a:p>
        </p:txBody>
      </p:sp>
      <p:pic>
        <p:nvPicPr>
          <p:cNvPr id="4" name="Picture 4" descr="C:\Users\DELL\Desktop\MANU\WS &amp; T\Surface-Water-Treatment-Plant.gif"/>
          <p:cNvPicPr>
            <a:picLocks noGrp="1" noChangeAspect="1" noChangeArrowheads="1"/>
          </p:cNvPicPr>
          <p:nvPr>
            <p:ph sz="quarter" idx="1"/>
          </p:nvPr>
        </p:nvPicPr>
        <p:blipFill>
          <a:blip r:embed="rId2" cstate="print"/>
          <a:srcRect/>
          <a:stretch>
            <a:fillRect/>
          </a:stretch>
        </p:blipFill>
        <p:spPr bwMode="auto">
          <a:xfrm>
            <a:off x="857224" y="1785925"/>
            <a:ext cx="7549110" cy="5072075"/>
          </a:xfrm>
          <a:prstGeom prst="rect">
            <a:avLst/>
          </a:prstGeom>
          <a:noFill/>
        </p:spPr>
      </p:pic>
      <p:sp>
        <p:nvSpPr>
          <p:cNvPr id="5" name="Slide Number Placeholder 4"/>
          <p:cNvSpPr>
            <a:spLocks noGrp="1"/>
          </p:cNvSpPr>
          <p:nvPr>
            <p:ph type="sldNum" sz="quarter" idx="12"/>
          </p:nvPr>
        </p:nvSpPr>
        <p:spPr/>
        <p:txBody>
          <a:bodyPr/>
          <a:lstStyle/>
          <a:p>
            <a:fld id="{C509A5CE-B36C-4BCA-9E0D-340A508F8624}" type="slidenum">
              <a:rPr lang="en-GB" smtClean="0"/>
              <a:pPr/>
              <a:t>8</a:t>
            </a:fld>
            <a:endParaRPr lang="en-GB"/>
          </a:p>
        </p:txBody>
      </p:sp>
    </p:spTree>
  </p:cSld>
  <p:clrMapOvr>
    <a:masterClrMapping/>
  </p:clrMapOvr>
  <p:transition spd="slow">
    <p:cove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User\Desktop\IMG_20190403_105855668.jpg"/>
          <p:cNvPicPr>
            <a:picLocks noChangeAspect="1" noChangeArrowheads="1"/>
          </p:cNvPicPr>
          <p:nvPr/>
        </p:nvPicPr>
        <p:blipFill>
          <a:blip r:embed="rId2" cstate="print">
            <a:biLevel thresh="50000"/>
          </a:blip>
          <a:stretch>
            <a:fillRect/>
          </a:stretch>
        </p:blipFill>
        <p:spPr bwMode="auto">
          <a:xfrm>
            <a:off x="0" y="1"/>
            <a:ext cx="9144000" cy="6857999"/>
          </a:xfrm>
          <a:prstGeom prst="rect">
            <a:avLst/>
          </a:prstGeom>
          <a:noFill/>
          <a:ln>
            <a:noFill/>
          </a:ln>
        </p:spPr>
      </p:pic>
    </p:spTree>
  </p:cSld>
  <p:clrMapOvr>
    <a:masterClrMapping/>
  </p:clrMapOvr>
  <p:transition spd="slow">
    <p:cove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509A5CE-B36C-4BCA-9E0D-340A508F8624}" type="slidenum">
              <a:rPr lang="en-GB" smtClean="0"/>
              <a:pPr/>
              <a:t>81</a:t>
            </a:fld>
            <a:endParaRPr lang="en-GB"/>
          </a:p>
        </p:txBody>
      </p:sp>
      <p:sp>
        <p:nvSpPr>
          <p:cNvPr id="3" name="Rectangle 2"/>
          <p:cNvSpPr/>
          <p:nvPr/>
        </p:nvSpPr>
        <p:spPr>
          <a:xfrm>
            <a:off x="357158" y="1595021"/>
            <a:ext cx="8286808" cy="5262979"/>
          </a:xfrm>
          <a:prstGeom prst="rect">
            <a:avLst/>
          </a:prstGeom>
        </p:spPr>
        <p:txBody>
          <a:bodyPr wrap="square">
            <a:spAutoFit/>
          </a:bodyPr>
          <a:lstStyle/>
          <a:p>
            <a:pPr>
              <a:lnSpc>
                <a:spcPct val="150000"/>
              </a:lnSpc>
              <a:buFont typeface="Wingdings" pitchFamily="2" charset="2"/>
              <a:buChar char="Ø"/>
            </a:pPr>
            <a:r>
              <a:rPr lang="en-IN" sz="2800" dirty="0" smtClean="0">
                <a:latin typeface="Times New Roman" pitchFamily="18" charset="0"/>
                <a:cs typeface="Times New Roman" pitchFamily="18" charset="0"/>
              </a:rPr>
              <a:t>Filtration is one of the most important operations in the water purification process.</a:t>
            </a:r>
          </a:p>
          <a:p>
            <a:pPr>
              <a:lnSpc>
                <a:spcPct val="150000"/>
              </a:lnSpc>
              <a:buFont typeface="Wingdings" pitchFamily="2" charset="2"/>
              <a:buChar char="Ø"/>
            </a:pPr>
            <a:r>
              <a:rPr lang="en-IN" sz="2800" dirty="0" smtClean="0">
                <a:latin typeface="Times New Roman" pitchFamily="18" charset="0"/>
                <a:cs typeface="Times New Roman" pitchFamily="18" charset="0"/>
              </a:rPr>
              <a:t> After removing the large size of suspended particles by screening and sedimentation, the water still have</a:t>
            </a:r>
          </a:p>
          <a:p>
            <a:pPr>
              <a:lnSpc>
                <a:spcPct val="150000"/>
              </a:lnSpc>
            </a:pPr>
            <a:r>
              <a:rPr lang="en-IN" sz="2800" dirty="0" smtClean="0">
                <a:latin typeface="Times New Roman" pitchFamily="18" charset="0"/>
                <a:cs typeface="Times New Roman" pitchFamily="18" charset="0"/>
              </a:rPr>
              <a:t>same fine suspended materials and some bacteria.</a:t>
            </a:r>
          </a:p>
          <a:p>
            <a:pPr algn="just">
              <a:lnSpc>
                <a:spcPct val="150000"/>
              </a:lnSpc>
              <a:buFont typeface="Wingdings" pitchFamily="2" charset="2"/>
              <a:buChar char="Ø"/>
            </a:pPr>
            <a:r>
              <a:rPr lang="en-IN" sz="2800" dirty="0" smtClean="0">
                <a:latin typeface="Times New Roman" pitchFamily="18" charset="0"/>
                <a:cs typeface="Times New Roman" pitchFamily="18" charset="0"/>
              </a:rPr>
              <a:t> The process of passing the water through a thick</a:t>
            </a:r>
          </a:p>
          <a:p>
            <a:pPr>
              <a:lnSpc>
                <a:spcPct val="150000"/>
              </a:lnSpc>
            </a:pPr>
            <a:r>
              <a:rPr lang="en-IN" sz="2800" dirty="0" smtClean="0">
                <a:latin typeface="Times New Roman" pitchFamily="18" charset="0"/>
                <a:cs typeface="Times New Roman" pitchFamily="18" charset="0"/>
              </a:rPr>
              <a:t>layer of sand and gravel which acts as a strainer is called filtration.</a:t>
            </a:r>
            <a:endParaRPr lang="en-IN" sz="2800" dirty="0">
              <a:latin typeface="Times New Roman" pitchFamily="18" charset="0"/>
              <a:cs typeface="Times New Roman" pitchFamily="18" charset="0"/>
            </a:endParaRPr>
          </a:p>
        </p:txBody>
      </p:sp>
      <p:sp>
        <p:nvSpPr>
          <p:cNvPr id="4" name="Rectangle 3"/>
          <p:cNvSpPr/>
          <p:nvPr/>
        </p:nvSpPr>
        <p:spPr>
          <a:xfrm>
            <a:off x="642910" y="857232"/>
            <a:ext cx="2515625" cy="584775"/>
          </a:xfrm>
          <a:prstGeom prst="rect">
            <a:avLst/>
          </a:prstGeom>
        </p:spPr>
        <p:txBody>
          <a:bodyPr wrap="none">
            <a:spAutoFit/>
          </a:bodyPr>
          <a:lstStyle/>
          <a:p>
            <a:r>
              <a:rPr lang="en-IN" sz="3200" dirty="0" smtClean="0">
                <a:solidFill>
                  <a:srgbClr val="FF0000"/>
                </a:solidFill>
                <a:latin typeface="Times New Roman" pitchFamily="18" charset="0"/>
                <a:cs typeface="Times New Roman" pitchFamily="18" charset="0"/>
              </a:rPr>
              <a:t>FILTRATION</a:t>
            </a:r>
            <a:endParaRPr lang="en-IN" sz="3200" dirty="0">
              <a:latin typeface="Times New Roman" pitchFamily="18" charset="0"/>
              <a:cs typeface="Times New Roman" pitchFamily="18" charset="0"/>
            </a:endParaRPr>
          </a:p>
        </p:txBody>
      </p:sp>
      <p:pic>
        <p:nvPicPr>
          <p:cNvPr id="5" name="Picture 4">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2"/>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509A5CE-B36C-4BCA-9E0D-340A508F8624}" type="slidenum">
              <a:rPr lang="en-GB" smtClean="0"/>
              <a:pPr/>
              <a:t>82</a:t>
            </a:fld>
            <a:endParaRPr lang="en-GB"/>
          </a:p>
        </p:txBody>
      </p:sp>
      <p:pic>
        <p:nvPicPr>
          <p:cNvPr id="1026" name="Picture 2"/>
          <p:cNvPicPr>
            <a:picLocks noChangeAspect="1" noChangeArrowheads="1"/>
          </p:cNvPicPr>
          <p:nvPr/>
        </p:nvPicPr>
        <p:blipFill>
          <a:blip r:embed="rId2"/>
          <a:srcRect/>
          <a:stretch>
            <a:fillRect/>
          </a:stretch>
        </p:blipFill>
        <p:spPr bwMode="auto">
          <a:xfrm>
            <a:off x="1428728" y="1068171"/>
            <a:ext cx="5553080" cy="3913391"/>
          </a:xfrm>
          <a:prstGeom prst="rect">
            <a:avLst/>
          </a:prstGeom>
          <a:noFill/>
          <a:ln w="9525">
            <a:noFill/>
            <a:miter lim="800000"/>
            <a:headEnd/>
            <a:tailEnd/>
          </a:ln>
          <a:effectLst/>
        </p:spPr>
      </p:pic>
      <p:pic>
        <p:nvPicPr>
          <p:cNvPr id="4" name="Picture 3">
            <a:extLst>
              <a:ext uri="{2818FCB5-BCC2-4090-BB68-72BC77B10389}">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6FD2C7B3-02BE-40B3-8525-5C7C28236927}"/>
              </a:ext>
            </a:extLst>
          </p:cNvPr>
          <p:cNvPicPr>
            <a:picLocks noChangeAspect="1"/>
          </p:cNvPicPr>
          <p:nvPr/>
        </p:nvPicPr>
        <p:blipFill>
          <a:blip r:embed="rId3"/>
          <a:stretch>
            <a:fillRect/>
          </a:stretch>
        </p:blipFill>
        <p:spPr>
          <a:xfrm>
            <a:off x="0" y="0"/>
            <a:ext cx="9144000" cy="626400"/>
          </a:xfrm>
          <a:prstGeom prst="rect">
            <a:avLst/>
          </a:prstGeom>
          <a:noFill/>
        </p:spPr>
      </p:pic>
    </p:spTree>
  </p:cSld>
  <p:clrMapOvr>
    <a:masterClrMapping/>
  </p:clrMapOvr>
  <p:transition spd="slow">
    <p:cove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357298"/>
            <a:ext cx="8153400" cy="4368800"/>
          </a:xfrm>
        </p:spPr>
        <p:txBody>
          <a:bodyPr>
            <a:normAutofit lnSpcReduction="10000"/>
          </a:bodyPr>
          <a:lstStyle/>
          <a:p>
            <a:pPr algn="just">
              <a:buNone/>
            </a:pPr>
            <a:r>
              <a:rPr lang="en-IN" dirty="0" smtClean="0">
                <a:solidFill>
                  <a:srgbClr val="FF0000"/>
                </a:solidFill>
                <a:latin typeface="Times New Roman" pitchFamily="18" charset="0"/>
                <a:cs typeface="Times New Roman" pitchFamily="18" charset="0"/>
              </a:rPr>
              <a:t>OBJECTIVES</a:t>
            </a:r>
          </a:p>
          <a:p>
            <a:pPr algn="just">
              <a:lnSpc>
                <a:spcPct val="150000"/>
              </a:lnSpc>
            </a:pPr>
            <a:r>
              <a:rPr lang="en-IN" dirty="0" smtClean="0">
                <a:latin typeface="Times New Roman" pitchFamily="18" charset="0"/>
                <a:cs typeface="Times New Roman" pitchFamily="18" charset="0"/>
              </a:rPr>
              <a:t>To remove suspended, colloidal &amp; other impurities </a:t>
            </a:r>
            <a:r>
              <a:rPr lang="en-IN" dirty="0" err="1" smtClean="0">
                <a:latin typeface="Times New Roman" pitchFamily="18" charset="0"/>
                <a:cs typeface="Times New Roman" pitchFamily="18" charset="0"/>
              </a:rPr>
              <a:t>untrapped</a:t>
            </a:r>
            <a:r>
              <a:rPr lang="en-IN" dirty="0" smtClean="0">
                <a:latin typeface="Times New Roman" pitchFamily="18" charset="0"/>
                <a:cs typeface="Times New Roman" pitchFamily="18" charset="0"/>
              </a:rPr>
              <a:t> by previous process.</a:t>
            </a:r>
          </a:p>
          <a:p>
            <a:pPr algn="just">
              <a:lnSpc>
                <a:spcPct val="150000"/>
              </a:lnSpc>
            </a:pPr>
            <a:r>
              <a:rPr lang="en-IN" dirty="0" smtClean="0">
                <a:latin typeface="Times New Roman" pitchFamily="18" charset="0"/>
                <a:cs typeface="Times New Roman" pitchFamily="18" charset="0"/>
              </a:rPr>
              <a:t>To reduce bacterial load by about 90%</a:t>
            </a:r>
          </a:p>
          <a:p>
            <a:pPr algn="just">
              <a:lnSpc>
                <a:spcPct val="150000"/>
              </a:lnSpc>
            </a:pPr>
            <a:r>
              <a:rPr lang="en-IN" dirty="0" smtClean="0">
                <a:latin typeface="Times New Roman" pitchFamily="18" charset="0"/>
                <a:cs typeface="Times New Roman" pitchFamily="18" charset="0"/>
              </a:rPr>
              <a:t>To produce sparkling &amp; aesthetically attractive water</a:t>
            </a:r>
          </a:p>
          <a:p>
            <a:pPr algn="just">
              <a:lnSpc>
                <a:spcPct val="150000"/>
              </a:lnSpc>
            </a:pPr>
            <a:r>
              <a:rPr lang="en-IN" dirty="0" smtClean="0">
                <a:latin typeface="Times New Roman" pitchFamily="18" charset="0"/>
                <a:cs typeface="Times New Roman" pitchFamily="18" charset="0"/>
              </a:rPr>
              <a:t>To reduce colour &amp; odour</a:t>
            </a:r>
          </a:p>
          <a:p>
            <a:pPr algn="just">
              <a:lnSpc>
                <a:spcPct val="150000"/>
              </a:lnSpc>
            </a:pPr>
            <a:r>
              <a:rPr lang="en-IN" dirty="0" smtClean="0">
                <a:latin typeface="Times New Roman" pitchFamily="18" charset="0"/>
                <a:cs typeface="Times New Roman" pitchFamily="18" charset="0"/>
              </a:rPr>
              <a:t>To alter the chemical characteristics of water.</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357298"/>
            <a:ext cx="8153400" cy="4368800"/>
          </a:xfrm>
        </p:spPr>
        <p:txBody>
          <a:bodyPr>
            <a:normAutofit/>
          </a:bodyPr>
          <a:lstStyle/>
          <a:p>
            <a:pPr>
              <a:buNone/>
            </a:pPr>
            <a:r>
              <a:rPr lang="en-IN" b="1" dirty="0" smtClean="0">
                <a:solidFill>
                  <a:srgbClr val="FF0000"/>
                </a:solidFill>
                <a:latin typeface="Times New Roman" pitchFamily="18" charset="0"/>
                <a:cs typeface="Times New Roman" pitchFamily="18" charset="0"/>
              </a:rPr>
              <a:t>THEORY OF FILTRATION</a:t>
            </a:r>
            <a:endParaRPr lang="en-IN" dirty="0" smtClean="0">
              <a:solidFill>
                <a:srgbClr val="FF0000"/>
              </a:solidFill>
              <a:latin typeface="Times New Roman" pitchFamily="18" charset="0"/>
              <a:cs typeface="Times New Roman" pitchFamily="18" charset="0"/>
            </a:endParaRPr>
          </a:p>
          <a:p>
            <a:r>
              <a:rPr lang="en-IN" dirty="0" smtClean="0">
                <a:latin typeface="Times New Roman" pitchFamily="18" charset="0"/>
                <a:cs typeface="Times New Roman" pitchFamily="18" charset="0"/>
              </a:rPr>
              <a:t>Filters in fact purify the water in four different process as follows:</a:t>
            </a:r>
          </a:p>
          <a:p>
            <a:pPr marL="514350" indent="-514350">
              <a:buNone/>
            </a:pPr>
            <a:r>
              <a:rPr lang="en-IN" dirty="0" smtClean="0">
                <a:latin typeface="Times New Roman" pitchFamily="18" charset="0"/>
                <a:cs typeface="Times New Roman" pitchFamily="18" charset="0"/>
              </a:rPr>
              <a:t>1) Mechanical Straining</a:t>
            </a:r>
          </a:p>
          <a:p>
            <a:pPr marL="514350" indent="-514350">
              <a:buNone/>
            </a:pPr>
            <a:r>
              <a:rPr lang="en-IN" dirty="0" smtClean="0">
                <a:latin typeface="Times New Roman" pitchFamily="18" charset="0"/>
                <a:cs typeface="Times New Roman" pitchFamily="18" charset="0"/>
              </a:rPr>
              <a:t>2) Flocculation &amp; sedimentation</a:t>
            </a:r>
          </a:p>
          <a:p>
            <a:pPr marL="514350" indent="-514350">
              <a:buNone/>
            </a:pPr>
            <a:r>
              <a:rPr lang="en-IN" dirty="0" smtClean="0">
                <a:latin typeface="Times New Roman" pitchFamily="18" charset="0"/>
                <a:cs typeface="Times New Roman" pitchFamily="18" charset="0"/>
              </a:rPr>
              <a:t>3) Biological metabolism</a:t>
            </a:r>
          </a:p>
          <a:p>
            <a:pPr marL="514350" indent="-514350">
              <a:buNone/>
            </a:pPr>
            <a:r>
              <a:rPr lang="en-IN" dirty="0" smtClean="0">
                <a:latin typeface="Times New Roman" pitchFamily="18" charset="0"/>
                <a:cs typeface="Times New Roman" pitchFamily="18" charset="0"/>
              </a:rPr>
              <a:t>4) </a:t>
            </a:r>
            <a:r>
              <a:rPr lang="en-IN" dirty="0" err="1" smtClean="0">
                <a:latin typeface="Times New Roman" pitchFamily="18" charset="0"/>
                <a:cs typeface="Times New Roman" pitchFamily="18" charset="0"/>
              </a:rPr>
              <a:t>Eletrolytic</a:t>
            </a:r>
            <a:r>
              <a:rPr lang="en-IN" dirty="0" smtClean="0">
                <a:latin typeface="Times New Roman" pitchFamily="18" charset="0"/>
                <a:cs typeface="Times New Roman" pitchFamily="18" charset="0"/>
              </a:rPr>
              <a:t> changes</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85860"/>
            <a:ext cx="8153400" cy="4368800"/>
          </a:xfrm>
        </p:spPr>
        <p:txBody>
          <a:bodyPr>
            <a:normAutofit/>
          </a:bodyPr>
          <a:lstStyle/>
          <a:p>
            <a:pPr>
              <a:buNone/>
            </a:pPr>
            <a:r>
              <a:rPr lang="en-IN" dirty="0" smtClean="0">
                <a:solidFill>
                  <a:srgbClr val="FF0000"/>
                </a:solidFill>
                <a:latin typeface="Times New Roman" pitchFamily="18" charset="0"/>
                <a:cs typeface="Times New Roman" pitchFamily="18" charset="0"/>
              </a:rPr>
              <a:t>MECHANICAL STRAINING </a:t>
            </a:r>
          </a:p>
          <a:p>
            <a:r>
              <a:rPr lang="en-IN" dirty="0" smtClean="0">
                <a:latin typeface="Times New Roman" pitchFamily="18" charset="0"/>
                <a:cs typeface="Times New Roman" pitchFamily="18" charset="0"/>
              </a:rPr>
              <a:t>Simplest action during filtration. </a:t>
            </a:r>
          </a:p>
          <a:p>
            <a:r>
              <a:rPr lang="en-IN" dirty="0" smtClean="0">
                <a:latin typeface="Times New Roman" pitchFamily="18" charset="0"/>
                <a:cs typeface="Times New Roman" pitchFamily="18" charset="0"/>
              </a:rPr>
              <a:t>Suspended particles having size more than that of filter voids are arrested and removed, when water passes through filter media.</a:t>
            </a:r>
          </a:p>
          <a:p>
            <a:r>
              <a:rPr lang="en-IN" dirty="0" smtClean="0">
                <a:latin typeface="Times New Roman" pitchFamily="18" charset="0"/>
                <a:cs typeface="Times New Roman" pitchFamily="18" charset="0"/>
              </a:rPr>
              <a:t>Takes place in few centimetres of depth of filter media</a:t>
            </a:r>
          </a:p>
        </p:txBody>
      </p:sp>
    </p:spTree>
  </p:cSld>
  <p:clrMapOvr>
    <a:masterClrMapping/>
  </p:clrMapOvr>
  <p:transition spd="slow">
    <p:wip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214422"/>
            <a:ext cx="8153400" cy="4368800"/>
          </a:xfrm>
        </p:spPr>
        <p:txBody>
          <a:bodyPr>
            <a:normAutofit/>
          </a:bodyPr>
          <a:lstStyle/>
          <a:p>
            <a:pPr>
              <a:buNone/>
            </a:pPr>
            <a:r>
              <a:rPr lang="en-IN" dirty="0" smtClean="0">
                <a:solidFill>
                  <a:srgbClr val="FF0000"/>
                </a:solidFill>
                <a:latin typeface="Times New Roman" pitchFamily="18" charset="0"/>
                <a:cs typeface="Times New Roman" pitchFamily="18" charset="0"/>
              </a:rPr>
              <a:t>SEDIMENTATION</a:t>
            </a:r>
            <a:r>
              <a:rPr lang="en-IN" dirty="0" smtClean="0">
                <a:latin typeface="Times New Roman" pitchFamily="18" charset="0"/>
                <a:cs typeface="Times New Roman" pitchFamily="18" charset="0"/>
              </a:rPr>
              <a:t> </a:t>
            </a:r>
          </a:p>
          <a:p>
            <a:r>
              <a:rPr lang="en-IN" dirty="0" smtClean="0">
                <a:latin typeface="Times New Roman" pitchFamily="18" charset="0"/>
                <a:cs typeface="Times New Roman" pitchFamily="18" charset="0"/>
              </a:rPr>
              <a:t>Finer particles are arrested by sedimentation. </a:t>
            </a:r>
          </a:p>
          <a:p>
            <a:r>
              <a:rPr lang="en-IN" dirty="0" smtClean="0">
                <a:latin typeface="Times New Roman" pitchFamily="18" charset="0"/>
                <a:cs typeface="Times New Roman" pitchFamily="18" charset="0"/>
              </a:rPr>
              <a:t>Continuous voids of filter media acts as ‘tube settler’ i.e. shallow depth sedimentation tank.</a:t>
            </a:r>
          </a:p>
          <a:p>
            <a:r>
              <a:rPr lang="en-IN" dirty="0" smtClean="0">
                <a:latin typeface="Times New Roman" pitchFamily="18" charset="0"/>
                <a:cs typeface="Times New Roman" pitchFamily="18" charset="0"/>
              </a:rPr>
              <a:t>All colloids are removed by this action.</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85860"/>
            <a:ext cx="8153400" cy="4793952"/>
          </a:xfrm>
        </p:spPr>
        <p:txBody>
          <a:bodyPr>
            <a:normAutofit/>
          </a:bodyPr>
          <a:lstStyle/>
          <a:p>
            <a:pPr algn="just">
              <a:buNone/>
            </a:pPr>
            <a:r>
              <a:rPr lang="en-IN" dirty="0" smtClean="0">
                <a:solidFill>
                  <a:srgbClr val="FF0000"/>
                </a:solidFill>
                <a:latin typeface="Times New Roman" pitchFamily="18" charset="0"/>
                <a:cs typeface="Times New Roman" pitchFamily="18" charset="0"/>
              </a:rPr>
              <a:t>BIOLOGICAL ACTION </a:t>
            </a:r>
          </a:p>
          <a:p>
            <a:pPr algn="just"/>
            <a:r>
              <a:rPr lang="en-IN" dirty="0" smtClean="0">
                <a:latin typeface="Times New Roman" pitchFamily="18" charset="0"/>
                <a:cs typeface="Times New Roman" pitchFamily="18" charset="0"/>
              </a:rPr>
              <a:t>After few days of working of filter, upper grains of sand layer becomes coated with a reddish brown coloured sticky deposit. </a:t>
            </a:r>
          </a:p>
          <a:p>
            <a:pPr algn="just"/>
            <a:r>
              <a:rPr lang="en-IN" dirty="0" smtClean="0">
                <a:latin typeface="Times New Roman" pitchFamily="18" charset="0"/>
                <a:cs typeface="Times New Roman" pitchFamily="18" charset="0"/>
              </a:rPr>
              <a:t>It consists of organic matter and Fe, Mg, Al and silica. </a:t>
            </a:r>
          </a:p>
          <a:p>
            <a:pPr algn="just"/>
            <a:r>
              <a:rPr lang="en-IN" dirty="0" smtClean="0">
                <a:latin typeface="Times New Roman" pitchFamily="18" charset="0"/>
                <a:cs typeface="Times New Roman" pitchFamily="18" charset="0"/>
              </a:rPr>
              <a:t>Further after 2-3 weeks, a film consisting of algae and protozoa etc is developed. </a:t>
            </a:r>
          </a:p>
          <a:p>
            <a:pPr algn="just"/>
            <a:r>
              <a:rPr lang="en-IN" b="1" dirty="0" smtClean="0">
                <a:latin typeface="Times New Roman" pitchFamily="18" charset="0"/>
                <a:cs typeface="Times New Roman" pitchFamily="18" charset="0"/>
              </a:rPr>
              <a:t>This film is known as ‘dirty skin’ or ‘</a:t>
            </a:r>
            <a:r>
              <a:rPr lang="en-IN" b="1" dirty="0" err="1" smtClean="0">
                <a:latin typeface="Times New Roman" pitchFamily="18" charset="0"/>
                <a:cs typeface="Times New Roman" pitchFamily="18" charset="0"/>
              </a:rPr>
              <a:t>Schmutzdecke</a:t>
            </a:r>
            <a:r>
              <a:rPr lang="en-IN" b="1" dirty="0" smtClean="0">
                <a:latin typeface="Times New Roman" pitchFamily="18" charset="0"/>
                <a:cs typeface="Times New Roman" pitchFamily="18" charset="0"/>
              </a:rPr>
              <a:t>’. </a:t>
            </a:r>
          </a:p>
          <a:p>
            <a:pPr algn="just"/>
            <a:r>
              <a:rPr lang="en-IN" dirty="0" smtClean="0">
                <a:latin typeface="Times New Roman" pitchFamily="18" charset="0"/>
                <a:cs typeface="Times New Roman" pitchFamily="18" charset="0"/>
              </a:rPr>
              <a:t>Organic impurities in water are used as food by this film, thus removing the organic matter from water. </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357158" y="1285860"/>
            <a:ext cx="8153400" cy="4368800"/>
          </a:xfrm>
        </p:spPr>
        <p:txBody>
          <a:bodyPr>
            <a:normAutofit lnSpcReduction="10000"/>
          </a:bodyPr>
          <a:lstStyle/>
          <a:p>
            <a:pPr algn="just">
              <a:lnSpc>
                <a:spcPct val="150000"/>
              </a:lnSpc>
              <a:buNone/>
            </a:pPr>
            <a:r>
              <a:rPr lang="en-IN" dirty="0" smtClean="0">
                <a:solidFill>
                  <a:srgbClr val="FF0000"/>
                </a:solidFill>
                <a:latin typeface="Times New Roman" pitchFamily="18" charset="0"/>
                <a:cs typeface="Times New Roman" pitchFamily="18" charset="0"/>
              </a:rPr>
              <a:t>ELECTROLYTIC ACTION </a:t>
            </a:r>
          </a:p>
          <a:p>
            <a:pPr algn="just">
              <a:lnSpc>
                <a:spcPct val="150000"/>
              </a:lnSpc>
            </a:pPr>
            <a:r>
              <a:rPr lang="en-IN" dirty="0" smtClean="0">
                <a:latin typeface="Times New Roman" pitchFamily="18" charset="0"/>
                <a:cs typeface="Times New Roman" pitchFamily="18" charset="0"/>
              </a:rPr>
              <a:t>Particulate matter is removed by electrostatic action. </a:t>
            </a:r>
          </a:p>
          <a:p>
            <a:pPr algn="just">
              <a:lnSpc>
                <a:spcPct val="150000"/>
              </a:lnSpc>
            </a:pPr>
            <a:r>
              <a:rPr lang="en-IN" dirty="0" smtClean="0">
                <a:latin typeface="Times New Roman" pitchFamily="18" charset="0"/>
                <a:cs typeface="Times New Roman" pitchFamily="18" charset="0"/>
              </a:rPr>
              <a:t>Charge on filter medium neutralizes charge on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particles, there by permitting the </a:t>
            </a:r>
            <a:r>
              <a:rPr lang="en-IN" dirty="0" err="1" smtClean="0">
                <a:latin typeface="Times New Roman" pitchFamily="18" charset="0"/>
                <a:cs typeface="Times New Roman" pitchFamily="18" charset="0"/>
              </a:rPr>
              <a:t>floc</a:t>
            </a:r>
            <a:r>
              <a:rPr lang="en-IN" dirty="0" smtClean="0">
                <a:latin typeface="Times New Roman" pitchFamily="18" charset="0"/>
                <a:cs typeface="Times New Roman" pitchFamily="18" charset="0"/>
              </a:rPr>
              <a:t> to be removed. </a:t>
            </a:r>
          </a:p>
          <a:p>
            <a:pPr algn="just">
              <a:lnSpc>
                <a:spcPct val="150000"/>
              </a:lnSpc>
            </a:pPr>
            <a:r>
              <a:rPr lang="en-IN" dirty="0" smtClean="0">
                <a:latin typeface="Times New Roman" pitchFamily="18" charset="0"/>
                <a:cs typeface="Times New Roman" pitchFamily="18" charset="0"/>
              </a:rPr>
              <a:t>During back washing the electro statically removed material is removed and thus charge on filter material is replaced. </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357158" y="1357298"/>
            <a:ext cx="8153400" cy="4368800"/>
          </a:xfrm>
        </p:spPr>
        <p:txBody>
          <a:bodyPr/>
          <a:lstStyle/>
          <a:p>
            <a:pPr>
              <a:buNone/>
            </a:pPr>
            <a:r>
              <a:rPr lang="en-IN" dirty="0" smtClean="0">
                <a:solidFill>
                  <a:srgbClr val="FF0000"/>
                </a:solidFill>
                <a:latin typeface="Times New Roman" pitchFamily="18" charset="0"/>
                <a:cs typeface="Times New Roman" pitchFamily="18" charset="0"/>
              </a:rPr>
              <a:t>FILTER MEDIA </a:t>
            </a:r>
          </a:p>
          <a:p>
            <a:r>
              <a:rPr lang="en-IN" dirty="0" smtClean="0">
                <a:latin typeface="Times New Roman" pitchFamily="18" charset="0"/>
                <a:cs typeface="Times New Roman" pitchFamily="18" charset="0"/>
              </a:rPr>
              <a:t>Commonly used filter materials are </a:t>
            </a:r>
          </a:p>
          <a:p>
            <a:pPr>
              <a:buNone/>
            </a:pPr>
            <a:r>
              <a:rPr lang="en-IN" sz="3400" dirty="0" err="1" smtClean="0">
                <a:latin typeface="Times New Roman" pitchFamily="18" charset="0"/>
                <a:cs typeface="Times New Roman" pitchFamily="18" charset="0"/>
              </a:rPr>
              <a:t>i</a:t>
            </a:r>
            <a:r>
              <a:rPr lang="en-IN" sz="3400" dirty="0" smtClean="0">
                <a:latin typeface="Times New Roman" pitchFamily="18" charset="0"/>
                <a:cs typeface="Times New Roman" pitchFamily="18" charset="0"/>
              </a:rPr>
              <a:t>. </a:t>
            </a:r>
            <a:r>
              <a:rPr lang="en-IN" dirty="0" smtClean="0">
                <a:latin typeface="Times New Roman" pitchFamily="18" charset="0"/>
                <a:cs typeface="Times New Roman" pitchFamily="18" charset="0"/>
              </a:rPr>
              <a:t>Sand</a:t>
            </a:r>
          </a:p>
          <a:p>
            <a:pPr>
              <a:buNone/>
            </a:pPr>
            <a:r>
              <a:rPr lang="en-IN" dirty="0" smtClean="0">
                <a:latin typeface="Times New Roman" pitchFamily="18" charset="0"/>
                <a:cs typeface="Times New Roman" pitchFamily="18" charset="0"/>
              </a:rPr>
              <a:t>ii. Anthracite</a:t>
            </a:r>
          </a:p>
          <a:p>
            <a:pPr>
              <a:buNone/>
            </a:pPr>
            <a:r>
              <a:rPr lang="en-IN" dirty="0" smtClean="0">
                <a:latin typeface="Times New Roman" pitchFamily="18" charset="0"/>
                <a:cs typeface="Times New Roman" pitchFamily="18" charset="0"/>
              </a:rPr>
              <a:t>iii. Garnet sand or limonite</a:t>
            </a:r>
          </a:p>
          <a:p>
            <a:pPr>
              <a:buNone/>
            </a:pPr>
            <a:r>
              <a:rPr lang="en-IN" dirty="0" smtClean="0">
                <a:latin typeface="Times New Roman" pitchFamily="18" charset="0"/>
                <a:cs typeface="Times New Roman" pitchFamily="18" charset="0"/>
              </a:rPr>
              <a:t>iv. Other locally available material</a:t>
            </a:r>
            <a:endParaRPr lang="en-IN"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5786446" y="1643050"/>
            <a:ext cx="3143272" cy="4344747"/>
          </a:xfrm>
          <a:prstGeom prst="rect">
            <a:avLst/>
          </a:prstGeom>
          <a:noFill/>
          <a:ln w="9525">
            <a:noFill/>
            <a:miter lim="800000"/>
            <a:headEnd/>
            <a:tailEnd/>
          </a:ln>
          <a:effectLst/>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142984"/>
            <a:ext cx="8229600" cy="990600"/>
          </a:xfrm>
        </p:spPr>
        <p:txBody>
          <a:bodyPr>
            <a:normAutofit fontScale="90000"/>
          </a:bodyPr>
          <a:lstStyle/>
          <a:p>
            <a:pPr algn="ctr"/>
            <a:r>
              <a:rPr lang="en-GB" sz="3600" b="1" dirty="0" smtClean="0">
                <a:solidFill>
                  <a:srgbClr val="FF0000"/>
                </a:solidFill>
                <a:latin typeface="Times New Roman" pitchFamily="18" charset="0"/>
                <a:cs typeface="Times New Roman" pitchFamily="18" charset="0"/>
              </a:rPr>
              <a:t>DIFFERENT UNITS IN WATER TREATMENT PLANT</a:t>
            </a:r>
            <a:endParaRPr lang="en-GB" b="1"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357158" y="1920240"/>
            <a:ext cx="8229600" cy="4937760"/>
          </a:xfrm>
        </p:spPr>
        <p:txBody>
          <a:bodyPr/>
          <a:lstStyle/>
          <a:p>
            <a:pPr>
              <a:buClrTx/>
            </a:pPr>
            <a:r>
              <a:rPr lang="en-GB" sz="2800" dirty="0" smtClean="0">
                <a:latin typeface="Times New Roman" pitchFamily="18" charset="0"/>
                <a:cs typeface="Times New Roman" pitchFamily="18" charset="0"/>
              </a:rPr>
              <a:t>Screening</a:t>
            </a:r>
          </a:p>
          <a:p>
            <a:pPr>
              <a:buClrTx/>
            </a:pPr>
            <a:r>
              <a:rPr lang="en-GB" sz="2800" dirty="0" smtClean="0">
                <a:latin typeface="Times New Roman" pitchFamily="18" charset="0"/>
                <a:cs typeface="Times New Roman" pitchFamily="18" charset="0"/>
              </a:rPr>
              <a:t>Aeration</a:t>
            </a:r>
          </a:p>
          <a:p>
            <a:pPr>
              <a:buClrTx/>
            </a:pPr>
            <a:r>
              <a:rPr lang="en-GB" sz="2800" dirty="0" smtClean="0">
                <a:latin typeface="Times New Roman" pitchFamily="18" charset="0"/>
                <a:cs typeface="Times New Roman" pitchFamily="18" charset="0"/>
              </a:rPr>
              <a:t>Plain sedimentation</a:t>
            </a:r>
          </a:p>
          <a:p>
            <a:pPr>
              <a:buClrTx/>
            </a:pPr>
            <a:r>
              <a:rPr lang="en-GB" sz="2800" dirty="0" smtClean="0">
                <a:latin typeface="Times New Roman" pitchFamily="18" charset="0"/>
                <a:cs typeface="Times New Roman" pitchFamily="18" charset="0"/>
              </a:rPr>
              <a:t>Sedimentation aided with coagulation</a:t>
            </a:r>
          </a:p>
          <a:p>
            <a:pPr>
              <a:buClrTx/>
            </a:pPr>
            <a:r>
              <a:rPr lang="en-GB" sz="2800" dirty="0" smtClean="0">
                <a:latin typeface="Times New Roman" pitchFamily="18" charset="0"/>
                <a:cs typeface="Times New Roman" pitchFamily="18" charset="0"/>
              </a:rPr>
              <a:t>Filtration</a:t>
            </a:r>
          </a:p>
          <a:p>
            <a:pPr>
              <a:buClrTx/>
            </a:pPr>
            <a:r>
              <a:rPr lang="en-GB" sz="2800" dirty="0" smtClean="0">
                <a:latin typeface="Times New Roman" pitchFamily="18" charset="0"/>
                <a:cs typeface="Times New Roman" pitchFamily="18" charset="0"/>
              </a:rPr>
              <a:t>Disinfection</a:t>
            </a:r>
          </a:p>
          <a:p>
            <a:pPr>
              <a:buClrTx/>
            </a:pPr>
            <a:r>
              <a:rPr lang="en-GB" sz="2800" dirty="0" smtClean="0">
                <a:latin typeface="Times New Roman" pitchFamily="18" charset="0"/>
                <a:cs typeface="Times New Roman" pitchFamily="18" charset="0"/>
              </a:rPr>
              <a:t>Miscellaneous treatments</a:t>
            </a:r>
          </a:p>
          <a:p>
            <a:endParaRPr lang="en-GB" dirty="0">
              <a:latin typeface="Californian FB" panose="0207040306080B030204" charset="0"/>
              <a:cs typeface="Californian FB" panose="0207040306080B030204" charset="0"/>
            </a:endParaRPr>
          </a:p>
        </p:txBody>
      </p:sp>
      <p:sp>
        <p:nvSpPr>
          <p:cNvPr id="4" name="Slide Number Placeholder 3"/>
          <p:cNvSpPr>
            <a:spLocks noGrp="1"/>
          </p:cNvSpPr>
          <p:nvPr>
            <p:ph type="sldNum" sz="quarter" idx="12"/>
          </p:nvPr>
        </p:nvSpPr>
        <p:spPr/>
        <p:txBody>
          <a:bodyPr/>
          <a:lstStyle/>
          <a:p>
            <a:fld id="{C509A5CE-B36C-4BCA-9E0D-340A508F8624}" type="slidenum">
              <a:rPr lang="en-GB" smtClean="0"/>
              <a:pPr/>
              <a:t>9</a:t>
            </a:fld>
            <a:endParaRPr lang="en-GB"/>
          </a:p>
        </p:txBody>
      </p:sp>
    </p:spTree>
  </p:cSld>
  <p:clrMapOvr>
    <a:masterClrMapping/>
  </p:clrMapOvr>
  <p:transition spd="slow">
    <p:cove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62004" y="1357298"/>
            <a:ext cx="8153400" cy="4889963"/>
          </a:xfrm>
        </p:spPr>
        <p:txBody>
          <a:bodyPr>
            <a:noAutofit/>
          </a:bodyPr>
          <a:lstStyle/>
          <a:p>
            <a:pPr>
              <a:buNone/>
            </a:pPr>
            <a:r>
              <a:rPr lang="en-IN" sz="2800" dirty="0" smtClean="0">
                <a:solidFill>
                  <a:srgbClr val="FF0000"/>
                </a:solidFill>
                <a:latin typeface="Times New Roman" pitchFamily="18" charset="0"/>
                <a:cs typeface="Times New Roman" pitchFamily="18" charset="0"/>
              </a:rPr>
              <a:t>SAND </a:t>
            </a:r>
          </a:p>
          <a:p>
            <a:r>
              <a:rPr lang="en-IN" sz="2400" dirty="0" smtClean="0">
                <a:latin typeface="Times New Roman" pitchFamily="18" charset="0"/>
                <a:cs typeface="Times New Roman" pitchFamily="18" charset="0"/>
              </a:rPr>
              <a:t>Cheapest and widely used</a:t>
            </a:r>
          </a:p>
          <a:p>
            <a:r>
              <a:rPr lang="en-IN" sz="2400" dirty="0" smtClean="0">
                <a:latin typeface="Times New Roman" pitchFamily="18" charset="0"/>
                <a:cs typeface="Times New Roman" pitchFamily="18" charset="0"/>
              </a:rPr>
              <a:t>Sand should be free from clay, silt, loam and SS and organic matter. </a:t>
            </a:r>
          </a:p>
          <a:p>
            <a:r>
              <a:rPr lang="en-IN" sz="2400" b="1" dirty="0" smtClean="0">
                <a:latin typeface="Times New Roman" pitchFamily="18" charset="0"/>
                <a:cs typeface="Times New Roman" pitchFamily="18" charset="0"/>
              </a:rPr>
              <a:t>Effective size: -It is sieve size in mm </a:t>
            </a:r>
            <a:r>
              <a:rPr lang="en-IN" sz="2400" dirty="0" smtClean="0">
                <a:latin typeface="Times New Roman" pitchFamily="18" charset="0"/>
                <a:cs typeface="Times New Roman" pitchFamily="18" charset="0"/>
              </a:rPr>
              <a:t>through which 10% of sand by weight passes. </a:t>
            </a:r>
          </a:p>
          <a:p>
            <a:r>
              <a:rPr lang="en-IN" sz="2400" b="1" dirty="0" smtClean="0">
                <a:latin typeface="Times New Roman" pitchFamily="18" charset="0"/>
                <a:cs typeface="Times New Roman" pitchFamily="18" charset="0"/>
              </a:rPr>
              <a:t>Uniformity coefficient (C </a:t>
            </a:r>
            <a:r>
              <a:rPr lang="en-IN" sz="2400" b="1" baseline="-25000" dirty="0" smtClean="0">
                <a:latin typeface="Times New Roman" pitchFamily="18" charset="0"/>
                <a:cs typeface="Times New Roman" pitchFamily="18" charset="0"/>
              </a:rPr>
              <a:t>u</a:t>
            </a:r>
            <a:r>
              <a:rPr lang="en-IN" sz="2400" b="1" dirty="0" smtClean="0">
                <a:latin typeface="Times New Roman" pitchFamily="18" charset="0"/>
                <a:cs typeface="Times New Roman" pitchFamily="18" charset="0"/>
              </a:rPr>
              <a:t>) :- Ratio of </a:t>
            </a:r>
            <a:r>
              <a:rPr lang="en-IN" sz="2400" dirty="0" smtClean="0">
                <a:latin typeface="Times New Roman" pitchFamily="18" charset="0"/>
                <a:cs typeface="Times New Roman" pitchFamily="18" charset="0"/>
              </a:rPr>
              <a:t>sieve size through which 60% of sand passes to the effective size of sand. </a:t>
            </a:r>
          </a:p>
          <a:p>
            <a:pPr lvl="2">
              <a:buNone/>
            </a:pPr>
            <a:r>
              <a:rPr lang="en-IN" sz="2400" dirty="0" smtClean="0">
                <a:latin typeface="Times New Roman" pitchFamily="18" charset="0"/>
                <a:cs typeface="Times New Roman" pitchFamily="18" charset="0"/>
              </a:rPr>
              <a:t> i.e.      C</a:t>
            </a:r>
            <a:r>
              <a:rPr lang="en-IN" sz="2400" baseline="-25000" dirty="0" smtClean="0">
                <a:latin typeface="Times New Roman" pitchFamily="18" charset="0"/>
                <a:cs typeface="Times New Roman" pitchFamily="18" charset="0"/>
              </a:rPr>
              <a:t>u</a:t>
            </a:r>
            <a:r>
              <a:rPr lang="en-IN" sz="2400" dirty="0" smtClean="0">
                <a:latin typeface="Times New Roman" pitchFamily="18" charset="0"/>
                <a:cs typeface="Times New Roman" pitchFamily="18" charset="0"/>
              </a:rPr>
              <a:t> = D</a:t>
            </a:r>
            <a:r>
              <a:rPr lang="en-IN" sz="2400" baseline="-25000" dirty="0" smtClean="0">
                <a:latin typeface="Times New Roman" pitchFamily="18" charset="0"/>
                <a:cs typeface="Times New Roman" pitchFamily="18" charset="0"/>
              </a:rPr>
              <a:t>60</a:t>
            </a:r>
            <a:r>
              <a:rPr lang="en-IN" sz="2400" dirty="0" smtClean="0">
                <a:latin typeface="Times New Roman" pitchFamily="18" charset="0"/>
                <a:cs typeface="Times New Roman" pitchFamily="18" charset="0"/>
              </a:rPr>
              <a:t>/D</a:t>
            </a:r>
            <a:r>
              <a:rPr lang="en-IN" sz="2400" baseline="-25000" dirty="0" smtClean="0">
                <a:latin typeface="Times New Roman" pitchFamily="18" charset="0"/>
                <a:cs typeface="Times New Roman" pitchFamily="18" charset="0"/>
              </a:rPr>
              <a:t>10 </a:t>
            </a:r>
            <a:endParaRPr lang="en-IN" sz="2400" baseline="-250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428596" y="1214422"/>
            <a:ext cx="8153400" cy="4793952"/>
          </a:xfrm>
        </p:spPr>
        <p:txBody>
          <a:bodyPr>
            <a:normAutofit/>
          </a:bodyPr>
          <a:lstStyle/>
          <a:p>
            <a:pPr>
              <a:buNone/>
            </a:pPr>
            <a:r>
              <a:rPr lang="en-IN" sz="3200" dirty="0" smtClean="0">
                <a:solidFill>
                  <a:srgbClr val="FF0000"/>
                </a:solidFill>
                <a:latin typeface="Times New Roman" pitchFamily="18" charset="0"/>
                <a:cs typeface="Times New Roman" pitchFamily="18" charset="0"/>
              </a:rPr>
              <a:t>ESSENTIALS OF FILTER SAND </a:t>
            </a:r>
          </a:p>
          <a:p>
            <a:r>
              <a:rPr lang="en-IN" dirty="0" smtClean="0">
                <a:latin typeface="Times New Roman" pitchFamily="18" charset="0"/>
                <a:cs typeface="Times New Roman" pitchFamily="18" charset="0"/>
              </a:rPr>
              <a:t> Shall be hard</a:t>
            </a:r>
          </a:p>
          <a:p>
            <a:r>
              <a:rPr lang="en-IN" dirty="0" smtClean="0">
                <a:latin typeface="Times New Roman" pitchFamily="18" charset="0"/>
                <a:cs typeface="Times New Roman" pitchFamily="18" charset="0"/>
              </a:rPr>
              <a:t> Shall be free from clay, fine particles, grains and dirt</a:t>
            </a:r>
          </a:p>
          <a:p>
            <a:r>
              <a:rPr lang="en-IN" dirty="0" smtClean="0">
                <a:latin typeface="Times New Roman" pitchFamily="18" charset="0"/>
                <a:cs typeface="Times New Roman" pitchFamily="18" charset="0"/>
              </a:rPr>
              <a:t> Soluble fraction in </a:t>
            </a:r>
            <a:r>
              <a:rPr lang="en-IN" dirty="0" err="1" smtClean="0">
                <a:latin typeface="Times New Roman" pitchFamily="18" charset="0"/>
                <a:cs typeface="Times New Roman" pitchFamily="18" charset="0"/>
              </a:rPr>
              <a:t>HCl</a:t>
            </a:r>
            <a:r>
              <a:rPr lang="en-IN" dirty="0" smtClean="0">
                <a:latin typeface="Times New Roman" pitchFamily="18" charset="0"/>
                <a:cs typeface="Times New Roman" pitchFamily="18" charset="0"/>
              </a:rPr>
              <a:t> shall not exceed 5%.</a:t>
            </a:r>
          </a:p>
          <a:p>
            <a:r>
              <a:rPr lang="en-IN" dirty="0" smtClean="0">
                <a:latin typeface="Times New Roman" pitchFamily="18" charset="0"/>
                <a:cs typeface="Times New Roman" pitchFamily="18" charset="0"/>
              </a:rPr>
              <a:t>Gs= 2.55 to 2.65 </a:t>
            </a:r>
          </a:p>
          <a:p>
            <a:r>
              <a:rPr lang="en-IN" dirty="0" smtClean="0">
                <a:latin typeface="Times New Roman" pitchFamily="18" charset="0"/>
                <a:cs typeface="Times New Roman" pitchFamily="18" charset="0"/>
              </a:rPr>
              <a:t>Wearing loss shall not exceed 7% </a:t>
            </a:r>
          </a:p>
          <a:p>
            <a:endParaRPr lang="en-IN" dirty="0"/>
          </a:p>
        </p:txBody>
      </p:sp>
    </p:spTree>
  </p:cSld>
  <p:clrMapOvr>
    <a:masterClrMapping/>
  </p:clrMapOvr>
  <p:transition spd="slow">
    <p:wip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357158" y="1214422"/>
            <a:ext cx="8153400" cy="4368800"/>
          </a:xfrm>
        </p:spPr>
        <p:txBody>
          <a:bodyPr>
            <a:normAutofit/>
          </a:bodyPr>
          <a:lstStyle/>
          <a:p>
            <a:r>
              <a:rPr lang="en-IN" dirty="0" smtClean="0"/>
              <a:t> </a:t>
            </a:r>
            <a:r>
              <a:rPr lang="en-IN" dirty="0" smtClean="0">
                <a:latin typeface="Times New Roman" pitchFamily="18" charset="0"/>
                <a:cs typeface="Times New Roman" pitchFamily="18" charset="0"/>
              </a:rPr>
              <a:t>Effective size shall be</a:t>
            </a:r>
          </a:p>
          <a:p>
            <a:pPr lvl="2">
              <a:buNone/>
            </a:pPr>
            <a:r>
              <a:rPr lang="en-IN" sz="2400" dirty="0" err="1" smtClean="0">
                <a:latin typeface="Times New Roman" pitchFamily="18" charset="0"/>
                <a:cs typeface="Times New Roman" pitchFamily="18" charset="0"/>
              </a:rPr>
              <a:t>i</a:t>
            </a:r>
            <a:r>
              <a:rPr lang="en-IN" sz="2400" dirty="0" smtClean="0">
                <a:latin typeface="Times New Roman" pitchFamily="18" charset="0"/>
                <a:cs typeface="Times New Roman" pitchFamily="18" charset="0"/>
              </a:rPr>
              <a:t>. 0.2 to 0.3 mm for slow sand filters </a:t>
            </a:r>
          </a:p>
          <a:p>
            <a:pPr lvl="2">
              <a:buNone/>
            </a:pPr>
            <a:r>
              <a:rPr lang="en-IN" sz="2400" dirty="0" smtClean="0">
                <a:latin typeface="Times New Roman" pitchFamily="18" charset="0"/>
                <a:cs typeface="Times New Roman" pitchFamily="18" charset="0"/>
              </a:rPr>
              <a:t>ii. 0.45 to 0.7 mm for rapid sand filters</a:t>
            </a:r>
          </a:p>
          <a:p>
            <a:r>
              <a:rPr lang="en-IN" dirty="0" smtClean="0">
                <a:latin typeface="Times New Roman" pitchFamily="18" charset="0"/>
                <a:cs typeface="Times New Roman" pitchFamily="18" charset="0"/>
              </a:rPr>
              <a:t>The uniformity coefficient shall be </a:t>
            </a:r>
          </a:p>
          <a:p>
            <a:pPr lvl="2">
              <a:buNone/>
            </a:pPr>
            <a:r>
              <a:rPr lang="en-IN" sz="2400" dirty="0" err="1" smtClean="0">
                <a:latin typeface="Times New Roman" pitchFamily="18" charset="0"/>
                <a:cs typeface="Times New Roman" pitchFamily="18" charset="0"/>
              </a:rPr>
              <a:t>i</a:t>
            </a:r>
            <a:r>
              <a:rPr lang="en-IN" sz="2400" dirty="0" smtClean="0">
                <a:latin typeface="Times New Roman" pitchFamily="18" charset="0"/>
                <a:cs typeface="Times New Roman" pitchFamily="18" charset="0"/>
              </a:rPr>
              <a:t>. 3 to 5 for slow sand filter</a:t>
            </a:r>
          </a:p>
          <a:p>
            <a:pPr lvl="2">
              <a:buNone/>
            </a:pPr>
            <a:r>
              <a:rPr lang="en-IN" sz="2400" dirty="0" smtClean="0">
                <a:latin typeface="Times New Roman" pitchFamily="18" charset="0"/>
                <a:cs typeface="Times New Roman" pitchFamily="18" charset="0"/>
              </a:rPr>
              <a:t>ii. Not less than 1.3 and not more than 1.7 for rapid sand filter </a:t>
            </a:r>
          </a:p>
          <a:p>
            <a:endParaRPr lang="en-IN" dirty="0"/>
          </a:p>
        </p:txBody>
      </p:sp>
      <p:pic>
        <p:nvPicPr>
          <p:cNvPr id="4" name="Picture 3" descr="l-24filtration-131016232008-phpapp01_page89_image87.jpg"/>
          <p:cNvPicPr>
            <a:picLocks noChangeAspect="1"/>
          </p:cNvPicPr>
          <p:nvPr/>
        </p:nvPicPr>
        <p:blipFill>
          <a:blip r:embed="rId2" cstate="print"/>
          <a:stretch>
            <a:fillRect/>
          </a:stretch>
        </p:blipFill>
        <p:spPr>
          <a:xfrm>
            <a:off x="6357950" y="3857628"/>
            <a:ext cx="2416799" cy="2136778"/>
          </a:xfrm>
          <a:prstGeom prst="rect">
            <a:avLst/>
          </a:prstGeom>
        </p:spPr>
      </p:pic>
    </p:spTree>
  </p:cSld>
  <p:clrMapOvr>
    <a:masterClrMapping/>
  </p:clrMapOvr>
  <p:transition spd="slow">
    <p:wip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4" name="Content Placeholder 3"/>
          <p:cNvSpPr>
            <a:spLocks noGrp="1"/>
          </p:cNvSpPr>
          <p:nvPr>
            <p:ph sz="quarter" idx="4294967295"/>
          </p:nvPr>
        </p:nvSpPr>
        <p:spPr>
          <a:xfrm>
            <a:off x="571472" y="1357298"/>
            <a:ext cx="4250432" cy="4358165"/>
          </a:xfrm>
          <a:prstGeom prst="rect">
            <a:avLst/>
          </a:prstGeom>
        </p:spPr>
        <p:txBody>
          <a:bodyPr>
            <a:normAutofit/>
          </a:bodyPr>
          <a:lstStyle/>
          <a:p>
            <a:pPr>
              <a:buNone/>
            </a:pPr>
            <a:r>
              <a:rPr lang="en-IN" dirty="0" smtClean="0">
                <a:solidFill>
                  <a:srgbClr val="FF0000"/>
                </a:solidFill>
              </a:rPr>
              <a:t>ANTHRACITE</a:t>
            </a:r>
          </a:p>
          <a:p>
            <a:r>
              <a:rPr lang="en-IN" sz="2800" dirty="0" smtClean="0"/>
              <a:t>Substitute for sand </a:t>
            </a:r>
          </a:p>
          <a:p>
            <a:r>
              <a:rPr lang="en-IN" sz="2800" dirty="0" smtClean="0"/>
              <a:t>Can be used in conjunction with sand</a:t>
            </a:r>
          </a:p>
          <a:p>
            <a:r>
              <a:rPr lang="en-IN" sz="2800" dirty="0" smtClean="0"/>
              <a:t>Cost is more as compared to sand </a:t>
            </a:r>
            <a:endParaRPr lang="en-IN" sz="2800" dirty="0">
              <a:solidFill>
                <a:srgbClr val="FF0000"/>
              </a:solidFill>
            </a:endParaRPr>
          </a:p>
        </p:txBody>
      </p:sp>
      <p:pic>
        <p:nvPicPr>
          <p:cNvPr id="6" name="Content Placeholder 5" descr="l-24filtration-131016232008-phpapp01_page89_image93.jpg"/>
          <p:cNvPicPr>
            <a:picLocks noGrp="1" noChangeAspect="1"/>
          </p:cNvPicPr>
          <p:nvPr>
            <p:ph sz="quarter" idx="4294967295"/>
          </p:nvPr>
        </p:nvPicPr>
        <p:blipFill>
          <a:blip r:embed="rId2" cstate="print"/>
          <a:stretch>
            <a:fillRect/>
          </a:stretch>
        </p:blipFill>
        <p:spPr>
          <a:xfrm>
            <a:off x="5214942" y="1357298"/>
            <a:ext cx="3410478" cy="4882368"/>
          </a:xfrm>
          <a:prstGeom prst="rect">
            <a:avLst/>
          </a:prstGeom>
        </p:spPr>
      </p:pic>
    </p:spTree>
  </p:cSld>
  <p:clrMapOvr>
    <a:masterClrMapping/>
  </p:clrMapOvr>
  <p:transition spd="slow">
    <p:cove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solidFill>
                  <a:srgbClr val="FF0000"/>
                </a:solidFill>
              </a:rPr>
              <a:t>FILTRATION</a:t>
            </a:r>
            <a:endParaRPr lang="en-IN" dirty="0"/>
          </a:p>
        </p:txBody>
      </p:sp>
      <p:sp>
        <p:nvSpPr>
          <p:cNvPr id="5" name="Content Placeholder 4"/>
          <p:cNvSpPr>
            <a:spLocks noGrp="1"/>
          </p:cNvSpPr>
          <p:nvPr>
            <p:ph sz="quarter" idx="4294967295"/>
          </p:nvPr>
        </p:nvSpPr>
        <p:spPr>
          <a:xfrm>
            <a:off x="571472" y="1428736"/>
            <a:ext cx="3886200" cy="4358165"/>
          </a:xfrm>
          <a:prstGeom prst="rect">
            <a:avLst/>
          </a:prstGeom>
        </p:spPr>
        <p:txBody>
          <a:bodyPr/>
          <a:lstStyle/>
          <a:p>
            <a:pPr>
              <a:buNone/>
            </a:pPr>
            <a:r>
              <a:rPr lang="en-IN" dirty="0" smtClean="0">
                <a:solidFill>
                  <a:srgbClr val="FF0000"/>
                </a:solidFill>
                <a:latin typeface="Times New Roman" pitchFamily="18" charset="0"/>
                <a:cs typeface="Times New Roman" pitchFamily="18" charset="0"/>
              </a:rPr>
              <a:t>GARNET SAND </a:t>
            </a:r>
          </a:p>
          <a:p>
            <a:r>
              <a:rPr lang="en-IN" dirty="0" smtClean="0">
                <a:latin typeface="Times New Roman" pitchFamily="18" charset="0"/>
                <a:cs typeface="Times New Roman" pitchFamily="18" charset="0"/>
              </a:rPr>
              <a:t>Heavier than normal sand (Gs = 4.2) </a:t>
            </a:r>
          </a:p>
          <a:p>
            <a:r>
              <a:rPr lang="en-IN" dirty="0" smtClean="0">
                <a:latin typeface="Times New Roman" pitchFamily="18" charset="0"/>
                <a:cs typeface="Times New Roman" pitchFamily="18" charset="0"/>
              </a:rPr>
              <a:t>Used in mixed media filters.</a:t>
            </a:r>
          </a:p>
          <a:p>
            <a:endParaRPr lang="en-IN" dirty="0"/>
          </a:p>
        </p:txBody>
      </p:sp>
      <p:pic>
        <p:nvPicPr>
          <p:cNvPr id="7" name="Content Placeholder 6" descr="l-24filtration-131016232008-phpapp01_page89_image99.jpg"/>
          <p:cNvPicPr>
            <a:picLocks noGrp="1" noChangeAspect="1"/>
          </p:cNvPicPr>
          <p:nvPr>
            <p:ph sz="quarter" idx="4294967295"/>
          </p:nvPr>
        </p:nvPicPr>
        <p:blipFill>
          <a:blip r:embed="rId2" cstate="print"/>
          <a:stretch>
            <a:fillRect/>
          </a:stretch>
        </p:blipFill>
        <p:spPr>
          <a:xfrm>
            <a:off x="4572000" y="1988841"/>
            <a:ext cx="4426754" cy="3936436"/>
          </a:xfrm>
          <a:prstGeom prst="rect">
            <a:avLst/>
          </a:prstGeom>
        </p:spPr>
      </p:pic>
    </p:spTree>
  </p:cSld>
  <p:clrMapOvr>
    <a:masterClrMapping/>
  </p:clrMapOvr>
  <p:transition spd="slow">
    <p:cov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285860"/>
            <a:ext cx="8153400" cy="4368800"/>
          </a:xfrm>
        </p:spPr>
        <p:txBody>
          <a:bodyPr>
            <a:normAutofit/>
          </a:bodyPr>
          <a:lstStyle/>
          <a:p>
            <a:pPr>
              <a:buNone/>
            </a:pPr>
            <a:r>
              <a:rPr lang="en-IN" dirty="0" smtClean="0">
                <a:solidFill>
                  <a:srgbClr val="FF0000"/>
                </a:solidFill>
                <a:latin typeface="Times New Roman" pitchFamily="18" charset="0"/>
                <a:cs typeface="Times New Roman" pitchFamily="18" charset="0"/>
              </a:rPr>
              <a:t>Locally Available Material </a:t>
            </a:r>
          </a:p>
          <a:p>
            <a:r>
              <a:rPr lang="en-IN" dirty="0" smtClean="0">
                <a:latin typeface="Times New Roman" pitchFamily="18" charset="0"/>
                <a:cs typeface="Times New Roman" pitchFamily="18" charset="0"/>
              </a:rPr>
              <a:t>Shredded coconut husk, burnt rice </a:t>
            </a:r>
            <a:r>
              <a:rPr lang="en-IN" dirty="0" err="1" smtClean="0">
                <a:latin typeface="Times New Roman" pitchFamily="18" charset="0"/>
                <a:cs typeface="Times New Roman" pitchFamily="18" charset="0"/>
              </a:rPr>
              <a:t>husk,crushed</a:t>
            </a:r>
            <a:r>
              <a:rPr lang="en-IN" dirty="0" smtClean="0">
                <a:latin typeface="Times New Roman" pitchFamily="18" charset="0"/>
                <a:cs typeface="Times New Roman" pitchFamily="18" charset="0"/>
              </a:rPr>
              <a:t> glass and metallic ores can be used as filter media </a:t>
            </a:r>
            <a:endParaRPr lang="en-IN" dirty="0">
              <a:latin typeface="Times New Roman" pitchFamily="18" charset="0"/>
              <a:cs typeface="Times New Roman" pitchFamily="18" charset="0"/>
            </a:endParaRPr>
          </a:p>
        </p:txBody>
      </p:sp>
      <p:pic>
        <p:nvPicPr>
          <p:cNvPr id="6" name="Picture 5" descr="l-24filtration-131016232008-phpapp01_page89_image105.jpg"/>
          <p:cNvPicPr>
            <a:picLocks noChangeAspect="1"/>
          </p:cNvPicPr>
          <p:nvPr/>
        </p:nvPicPr>
        <p:blipFill>
          <a:blip r:embed="rId2" cstate="print"/>
          <a:stretch>
            <a:fillRect/>
          </a:stretch>
        </p:blipFill>
        <p:spPr>
          <a:xfrm>
            <a:off x="395536" y="3909053"/>
            <a:ext cx="2381250" cy="2948947"/>
          </a:xfrm>
          <a:prstGeom prst="rect">
            <a:avLst/>
          </a:prstGeom>
        </p:spPr>
      </p:pic>
      <p:pic>
        <p:nvPicPr>
          <p:cNvPr id="7" name="Picture 6" descr="l-24filtration-131016232008-phpapp01_page89_image106.jpg"/>
          <p:cNvPicPr>
            <a:picLocks noChangeAspect="1"/>
          </p:cNvPicPr>
          <p:nvPr/>
        </p:nvPicPr>
        <p:blipFill>
          <a:blip r:embed="rId3" cstate="print"/>
          <a:stretch>
            <a:fillRect/>
          </a:stretch>
        </p:blipFill>
        <p:spPr>
          <a:xfrm>
            <a:off x="3131840" y="3909054"/>
            <a:ext cx="2492530" cy="2754797"/>
          </a:xfrm>
          <a:prstGeom prst="rect">
            <a:avLst/>
          </a:prstGeom>
        </p:spPr>
      </p:pic>
      <p:pic>
        <p:nvPicPr>
          <p:cNvPr id="8" name="Picture 7" descr="l-24filtration-131016232008-phpapp01_page89_image107.jpg"/>
          <p:cNvPicPr>
            <a:picLocks noChangeAspect="1"/>
          </p:cNvPicPr>
          <p:nvPr/>
        </p:nvPicPr>
        <p:blipFill>
          <a:blip r:embed="rId4" cstate="print"/>
          <a:stretch>
            <a:fillRect/>
          </a:stretch>
        </p:blipFill>
        <p:spPr>
          <a:xfrm>
            <a:off x="5940152" y="4005064"/>
            <a:ext cx="2895600" cy="2588253"/>
          </a:xfrm>
          <a:prstGeom prst="rect">
            <a:avLst/>
          </a:prstGeom>
        </p:spPr>
      </p:pic>
    </p:spTree>
  </p:cSld>
  <p:clrMapOvr>
    <a:masterClrMapping/>
  </p:clrMapOvr>
  <p:transition spd="slow">
    <p:wip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FILTRATION</a:t>
            </a:r>
            <a:endParaRPr lang="en-IN" dirty="0"/>
          </a:p>
        </p:txBody>
      </p:sp>
      <p:sp>
        <p:nvSpPr>
          <p:cNvPr id="3" name="Content Placeholder 2"/>
          <p:cNvSpPr>
            <a:spLocks noGrp="1"/>
          </p:cNvSpPr>
          <p:nvPr>
            <p:ph sz="quarter" idx="13"/>
          </p:nvPr>
        </p:nvSpPr>
        <p:spPr>
          <a:xfrm>
            <a:off x="500034" y="1214422"/>
            <a:ext cx="8153400" cy="4368800"/>
          </a:xfrm>
        </p:spPr>
        <p:txBody>
          <a:bodyPr>
            <a:normAutofit/>
          </a:bodyPr>
          <a:lstStyle/>
          <a:p>
            <a:pPr algn="just">
              <a:buNone/>
            </a:pPr>
            <a:r>
              <a:rPr lang="en-IN" sz="3200" dirty="0" smtClean="0">
                <a:solidFill>
                  <a:srgbClr val="FF0000"/>
                </a:solidFill>
                <a:latin typeface="Times New Roman" pitchFamily="18" charset="0"/>
                <a:cs typeface="Times New Roman" pitchFamily="18" charset="0"/>
              </a:rPr>
              <a:t>GRAVEL </a:t>
            </a:r>
          </a:p>
          <a:p>
            <a:pPr algn="just"/>
            <a:r>
              <a:rPr lang="en-IN" dirty="0" smtClean="0">
                <a:latin typeface="Times New Roman" pitchFamily="18" charset="0"/>
                <a:cs typeface="Times New Roman" pitchFamily="18" charset="0"/>
              </a:rPr>
              <a:t>The layers of sand may be supported on gravel, which permits the filtered water to move freely to the under drains, and allows the wash water to move uniformly upwards. </a:t>
            </a:r>
          </a:p>
          <a:p>
            <a:pPr algn="just"/>
            <a:r>
              <a:rPr lang="en-IN" dirty="0" smtClean="0">
                <a:latin typeface="Times New Roman" pitchFamily="18" charset="0"/>
                <a:cs typeface="Times New Roman" pitchFamily="18" charset="0"/>
              </a:rPr>
              <a:t>Should be hard, durable, rounded, free from flat or long pieces and impurities </a:t>
            </a:r>
            <a:endParaRPr lang="en-IN"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24filtration-131016232008-phpapp01_page89_image118.jpg"/>
          <p:cNvPicPr>
            <a:picLocks noChangeAspect="1"/>
          </p:cNvPicPr>
          <p:nvPr/>
        </p:nvPicPr>
        <p:blipFill>
          <a:blip r:embed="rId2" cstate="print"/>
          <a:stretch>
            <a:fillRect/>
          </a:stretch>
        </p:blipFill>
        <p:spPr>
          <a:xfrm>
            <a:off x="2214546" y="782034"/>
            <a:ext cx="5214954" cy="5855388"/>
          </a:xfrm>
          <a:prstGeom prst="rect">
            <a:avLst/>
          </a:prstGeom>
        </p:spPr>
      </p:pic>
    </p:spTree>
  </p:cSld>
  <p:clrMapOvr>
    <a:masterClrMapping/>
  </p:clrMapOvr>
  <p:transition spd="slow">
    <p:cove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solidFill>
                  <a:srgbClr val="FF0000"/>
                </a:solidFill>
              </a:rPr>
              <a:t>TYPES OF FILTRATION</a:t>
            </a:r>
            <a:endParaRPr lang="en-IN" dirty="0"/>
          </a:p>
        </p:txBody>
      </p:sp>
      <p:sp>
        <p:nvSpPr>
          <p:cNvPr id="3" name="Content Placeholder 2"/>
          <p:cNvSpPr>
            <a:spLocks noGrp="1"/>
          </p:cNvSpPr>
          <p:nvPr>
            <p:ph sz="quarter" idx="13"/>
          </p:nvPr>
        </p:nvSpPr>
        <p:spPr>
          <a:xfrm>
            <a:off x="571472" y="1357298"/>
            <a:ext cx="8153400" cy="5054600"/>
          </a:xfrm>
        </p:spPr>
        <p:txBody>
          <a:bodyPr>
            <a:normAutofit/>
          </a:bodyPr>
          <a:lstStyle/>
          <a:p>
            <a:pPr>
              <a:buNone/>
            </a:pPr>
            <a:r>
              <a:rPr lang="en-IN" dirty="0" smtClean="0">
                <a:solidFill>
                  <a:srgbClr val="FF0000"/>
                </a:solidFill>
                <a:latin typeface="Times New Roman" pitchFamily="18" charset="0"/>
                <a:cs typeface="Times New Roman" pitchFamily="18" charset="0"/>
              </a:rPr>
              <a:t>SLOW SAND FILTER</a:t>
            </a:r>
          </a:p>
          <a:p>
            <a:r>
              <a:rPr lang="en-IN" dirty="0" smtClean="0">
                <a:latin typeface="Times New Roman" pitchFamily="18" charset="0"/>
                <a:cs typeface="Times New Roman" pitchFamily="18" charset="0"/>
              </a:rPr>
              <a:t>The various parts of filter are</a:t>
            </a:r>
          </a:p>
          <a:p>
            <a:pPr lvl="2">
              <a:buNone/>
            </a:pPr>
            <a:r>
              <a:rPr lang="en-IN" sz="2600" dirty="0" smtClean="0">
                <a:latin typeface="Times New Roman" pitchFamily="18" charset="0"/>
                <a:cs typeface="Times New Roman" pitchFamily="18" charset="0"/>
              </a:rPr>
              <a:t>1) Enclosure tank </a:t>
            </a:r>
          </a:p>
          <a:p>
            <a:pPr lvl="2">
              <a:buNone/>
            </a:pPr>
            <a:r>
              <a:rPr lang="en-IN" sz="2600" dirty="0" smtClean="0">
                <a:latin typeface="Times New Roman" pitchFamily="18" charset="0"/>
                <a:cs typeface="Times New Roman" pitchFamily="18" charset="0"/>
              </a:rPr>
              <a:t>2) Filter media </a:t>
            </a:r>
          </a:p>
          <a:p>
            <a:pPr lvl="2">
              <a:buNone/>
            </a:pPr>
            <a:r>
              <a:rPr lang="en-IN" sz="2600" dirty="0" smtClean="0">
                <a:latin typeface="Times New Roman" pitchFamily="18" charset="0"/>
                <a:cs typeface="Times New Roman" pitchFamily="18" charset="0"/>
              </a:rPr>
              <a:t>3) Base Material </a:t>
            </a:r>
          </a:p>
          <a:p>
            <a:pPr lvl="2">
              <a:buNone/>
            </a:pPr>
            <a:r>
              <a:rPr lang="en-IN" sz="2600" dirty="0" smtClean="0">
                <a:latin typeface="Times New Roman" pitchFamily="18" charset="0"/>
                <a:cs typeface="Times New Roman" pitchFamily="18" charset="0"/>
              </a:rPr>
              <a:t>4) Under-drainage system </a:t>
            </a:r>
          </a:p>
          <a:p>
            <a:pPr lvl="2">
              <a:buNone/>
            </a:pPr>
            <a:r>
              <a:rPr lang="en-IN" sz="2600" dirty="0" smtClean="0">
                <a:latin typeface="Times New Roman" pitchFamily="18" charset="0"/>
                <a:cs typeface="Times New Roman" pitchFamily="18" charset="0"/>
              </a:rPr>
              <a:t>5) Inlet &amp; outlet arrangement </a:t>
            </a:r>
          </a:p>
          <a:p>
            <a:pPr lvl="2">
              <a:buNone/>
            </a:pPr>
            <a:r>
              <a:rPr lang="en-IN" sz="2600" dirty="0" smtClean="0">
                <a:latin typeface="Times New Roman" pitchFamily="18" charset="0"/>
                <a:cs typeface="Times New Roman" pitchFamily="18" charset="0"/>
              </a:rPr>
              <a:t>6) other appurtenances</a:t>
            </a:r>
            <a:endParaRPr lang="en-IN" sz="2600" dirty="0">
              <a:latin typeface="Times New Roman" pitchFamily="18" charset="0"/>
              <a:cs typeface="Times New Roman" pitchFamily="18" charset="0"/>
            </a:endParaRPr>
          </a:p>
        </p:txBody>
      </p:sp>
    </p:spTree>
  </p:cSld>
  <p:clrMapOvr>
    <a:masterClrMapping/>
  </p:clrMapOvr>
  <p:transition spd="slow">
    <p:wip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357158" y="1071546"/>
            <a:ext cx="8298259" cy="5286412"/>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Origin</Template>
  <TotalTime>2373</TotalTime>
  <Words>5410</Words>
  <Application>Microsoft Office PowerPoint</Application>
  <PresentationFormat>On-screen Show (4:3)</PresentationFormat>
  <Paragraphs>609</Paragraphs>
  <Slides>148</Slides>
  <Notes>9</Notes>
  <HiddenSlides>0</HiddenSlides>
  <MMClips>0</MMClips>
  <ScaleCrop>false</ScaleCrop>
  <HeadingPairs>
    <vt:vector size="4" baseType="variant">
      <vt:variant>
        <vt:lpstr>Theme</vt:lpstr>
      </vt:variant>
      <vt:variant>
        <vt:i4>1</vt:i4>
      </vt:variant>
      <vt:variant>
        <vt:lpstr>Slide Titles</vt:lpstr>
      </vt:variant>
      <vt:variant>
        <vt:i4>148</vt:i4>
      </vt:variant>
    </vt:vector>
  </HeadingPairs>
  <TitlesOfParts>
    <vt:vector size="149" baseType="lpstr">
      <vt:lpstr>Origin</vt:lpstr>
      <vt:lpstr>Slide 1</vt:lpstr>
      <vt:lpstr>CONTENTS</vt:lpstr>
      <vt:lpstr>INTRODUCTION TO WATER TREATMENT</vt:lpstr>
      <vt:lpstr>Slide 4</vt:lpstr>
      <vt:lpstr>WATER TREATMENT PLANT</vt:lpstr>
      <vt:lpstr>OBJECTIVES OF WATER TREATMENT PLANT</vt:lpstr>
      <vt:lpstr>Slide 7</vt:lpstr>
      <vt:lpstr>TREATMENT FLOW CHART</vt:lpstr>
      <vt:lpstr>DIFFERENT UNITS IN WATER TREATMENT PLANT</vt:lpstr>
      <vt:lpstr>Slide 10</vt:lpstr>
      <vt:lpstr>Slide 11</vt:lpstr>
      <vt:lpstr>SIGNIFICANCE OF SCREENING</vt:lpstr>
      <vt:lpstr>SIGNIFICANCE OF SCREENING</vt:lpstr>
      <vt:lpstr>SIGNIFICANCE OF SCREENING</vt:lpstr>
      <vt:lpstr>Slide 15</vt:lpstr>
      <vt:lpstr>SIGNIFICANCE OF PLAIN SEDIMENTATION</vt:lpstr>
      <vt:lpstr>Slide 17</vt:lpstr>
      <vt:lpstr>SIGNIFICANCE OF PLAIN SEDIMENTATION</vt:lpstr>
      <vt:lpstr>SEDIMENTATION AIDED WITH COAGULATION</vt:lpstr>
      <vt:lpstr>Slide 20</vt:lpstr>
      <vt:lpstr>Slide 21</vt:lpstr>
      <vt:lpstr>SIGNIFICANCE OF FILTRATION</vt:lpstr>
      <vt:lpstr>SIGNIFICANCE OF FILTRATION</vt:lpstr>
      <vt:lpstr>SIGNIFICANCE OF FILTRATION</vt:lpstr>
      <vt:lpstr>SIGNIFICANCE OF AERATION</vt:lpstr>
      <vt:lpstr>SIGNIFICANCE OF AERATION</vt:lpstr>
      <vt:lpstr>SIGNIFICANCE OF AERATION</vt:lpstr>
      <vt:lpstr>SIGNIFICANCE OF DISINFECTION</vt:lpstr>
      <vt:lpstr>Slide 29</vt:lpstr>
      <vt:lpstr>SIGNIFICANCE OF DISINFECTION</vt:lpstr>
      <vt:lpstr>MISCELLANEOUS TREATMENTS</vt:lpstr>
      <vt:lpstr>Slide 32</vt:lpstr>
      <vt:lpstr>Slide 33</vt:lpstr>
      <vt:lpstr>Slide 34</vt:lpstr>
      <vt:lpstr>Slide 35</vt:lpstr>
      <vt:lpstr>Cascade Aerators</vt:lpstr>
      <vt:lpstr>Slide 37</vt:lpstr>
      <vt:lpstr>Diffused Air Aerators</vt:lpstr>
      <vt:lpstr>Slide 39</vt:lpstr>
      <vt:lpstr>Slide 40</vt:lpstr>
      <vt:lpstr>SEDIMENTATION</vt:lpstr>
      <vt:lpstr>SEDIMENTATION</vt:lpstr>
      <vt:lpstr>SEDIMENTATION</vt:lpstr>
      <vt:lpstr>SEDIMENTATION</vt:lpstr>
      <vt:lpstr>SEDIMENTATION</vt:lpstr>
      <vt:lpstr>SEDIMENTATION</vt:lpstr>
      <vt:lpstr>SEDIMENTATION</vt:lpstr>
      <vt:lpstr>Slide 48</vt:lpstr>
      <vt:lpstr>SEDIMENTATION</vt:lpstr>
      <vt:lpstr>SEDIMENTATION</vt:lpstr>
      <vt:lpstr>SEDIMENTATION</vt:lpstr>
      <vt:lpstr>SEDIMENTATION</vt:lpstr>
      <vt:lpstr>SEDIMENTATION</vt:lpstr>
      <vt:lpstr>SEDIMENTATION</vt:lpstr>
      <vt:lpstr>Slide 55</vt:lpstr>
      <vt:lpstr>Slide 56</vt:lpstr>
      <vt:lpstr>TYPES OF SEDIMENTATION</vt:lpstr>
      <vt:lpstr>Slide 58</vt:lpstr>
      <vt:lpstr>Slide 59</vt:lpstr>
      <vt:lpstr>Slide 60</vt:lpstr>
      <vt:lpstr>Slide 61</vt:lpstr>
      <vt:lpstr>Slide 62</vt:lpstr>
      <vt:lpstr>Slide 63</vt:lpstr>
      <vt:lpstr>SEDIMENTATION</vt:lpstr>
      <vt:lpstr>SEDIMENTATION AIDED WITH COAGULATION </vt:lpstr>
      <vt:lpstr>Slide 66</vt:lpstr>
      <vt:lpstr>Slide 67</vt:lpstr>
      <vt:lpstr>SEDIMENTATION AIDED WITHCOAGULATION </vt:lpstr>
      <vt:lpstr>SEDIMENTATION AIDED WITH COAGULATION </vt:lpstr>
      <vt:lpstr>SEDIMENTATION AIDED WITH COAGULATION </vt:lpstr>
      <vt:lpstr>Slide 71</vt:lpstr>
      <vt:lpstr>Slide 72</vt:lpstr>
      <vt:lpstr>Slide 73</vt:lpstr>
      <vt:lpstr>Slide 74</vt:lpstr>
      <vt:lpstr>Slide 75</vt:lpstr>
      <vt:lpstr>SEDIMENTATION AIDED WITH COAGULATION</vt:lpstr>
      <vt:lpstr>SEDIMENTATION AIDED WITH COAGULATION</vt:lpstr>
      <vt:lpstr>Slide 78</vt:lpstr>
      <vt:lpstr>Slide 79</vt:lpstr>
      <vt:lpstr>Slide 80</vt:lpstr>
      <vt:lpstr>Slide 81</vt:lpstr>
      <vt:lpstr>Slide 82</vt:lpstr>
      <vt:lpstr>FILTRATION</vt:lpstr>
      <vt:lpstr>FILTRATION</vt:lpstr>
      <vt:lpstr>FILTRATION</vt:lpstr>
      <vt:lpstr>FILTRATION</vt:lpstr>
      <vt:lpstr>FILTRATION</vt:lpstr>
      <vt:lpstr>FILTRATION</vt:lpstr>
      <vt:lpstr>FILTRATION</vt:lpstr>
      <vt:lpstr>FILTRATION</vt:lpstr>
      <vt:lpstr>FILTRATION</vt:lpstr>
      <vt:lpstr>FILTRATION</vt:lpstr>
      <vt:lpstr>FILTRATION</vt:lpstr>
      <vt:lpstr>FILTRATION</vt:lpstr>
      <vt:lpstr>FILTRATION</vt:lpstr>
      <vt:lpstr>FILTRATION</vt:lpstr>
      <vt:lpstr>Slide 97</vt:lpstr>
      <vt:lpstr>TYPES OF FILTRATION</vt:lpstr>
      <vt:lpstr>Slide 99</vt:lpstr>
      <vt:lpstr>FILTRATION</vt:lpstr>
      <vt:lpstr>FILTRATION</vt:lpstr>
      <vt:lpstr>FILTRATION</vt:lpstr>
      <vt:lpstr>FILTRATION</vt:lpstr>
      <vt:lpstr>Slide 104</vt:lpstr>
      <vt:lpstr>Slide 105</vt:lpstr>
      <vt:lpstr>Slide 106</vt:lpstr>
      <vt:lpstr>Slide 107</vt:lpstr>
      <vt:lpstr>FILTRATION</vt:lpstr>
      <vt:lpstr>FILTRATION</vt:lpstr>
      <vt:lpstr>Slide 110</vt:lpstr>
      <vt:lpstr>FILTRATION</vt:lpstr>
      <vt:lpstr>FILTRATION</vt:lpstr>
      <vt:lpstr>FILTRATION</vt:lpstr>
      <vt:lpstr>Slide 114</vt:lpstr>
      <vt:lpstr>Slide 115</vt:lpstr>
      <vt:lpstr>FILTRATION</vt:lpstr>
      <vt:lpstr>FILTRATION</vt:lpstr>
      <vt:lpstr>FILTRATION</vt:lpstr>
      <vt:lpstr>FILTRATION</vt:lpstr>
      <vt:lpstr>Slide 120</vt:lpstr>
      <vt:lpstr>Slide 121</vt:lpstr>
      <vt:lpstr>FILTRATION</vt:lpstr>
      <vt:lpstr>Slide 123</vt:lpstr>
      <vt:lpstr>FILTRATION</vt:lpstr>
      <vt:lpstr>FILTRATION</vt:lpstr>
      <vt:lpstr>FILTRATION</vt:lpstr>
      <vt:lpstr>FILTRATION</vt:lpstr>
      <vt:lpstr>Slide 128</vt:lpstr>
      <vt:lpstr>FILTRATION</vt:lpstr>
      <vt:lpstr>Slide 130</vt:lpstr>
      <vt:lpstr>Slide 131</vt:lpstr>
      <vt:lpstr>FILTRATION</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Manohar</dc:creator>
  <cp:lastModifiedBy>User</cp:lastModifiedBy>
  <cp:revision>239</cp:revision>
  <dcterms:created xsi:type="dcterms:W3CDTF">2019-02-28T03:50:00Z</dcterms:created>
  <dcterms:modified xsi:type="dcterms:W3CDTF">2024-01-22T10:06:10Z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1033-11.2.0.9150</vt:lpwstr>
  </property>
</Properties>
</file>