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handoutMasterIdLst>
    <p:handoutMasterId r:id="rId23"/>
  </p:handoutMasterIdLst>
  <p:sldIdLst>
    <p:sldId id="256" r:id="rId2"/>
    <p:sldId id="268" r:id="rId3"/>
    <p:sldId id="259" r:id="rId4"/>
    <p:sldId id="264" r:id="rId5"/>
    <p:sldId id="265" r:id="rId6"/>
    <p:sldId id="266" r:id="rId7"/>
    <p:sldId id="267" r:id="rId8"/>
    <p:sldId id="269" r:id="rId9"/>
    <p:sldId id="270" r:id="rId10"/>
    <p:sldId id="279" r:id="rId11"/>
    <p:sldId id="271" r:id="rId12"/>
    <p:sldId id="272" r:id="rId13"/>
    <p:sldId id="280" r:id="rId14"/>
    <p:sldId id="260" r:id="rId15"/>
    <p:sldId id="281" r:id="rId16"/>
    <p:sldId id="275" r:id="rId17"/>
    <p:sldId id="276" r:id="rId18"/>
    <p:sldId id="263" r:id="rId19"/>
    <p:sldId id="261" r:id="rId20"/>
    <p:sldId id="278"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1515"/>
    <a:srgbClr val="FF0066"/>
    <a:srgbClr val="009900"/>
    <a:srgbClr val="C898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B26DA0-0DEC-4446-B046-4B227D27A25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0C0B6A9-CA56-415E-BEA3-CADF764E482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06F6CC-C896-49D3-9C8F-7630716D6C9D}" type="datetimeFigureOut">
              <a:rPr lang="en-US" smtClean="0"/>
              <a:t>12/17/2023</a:t>
            </a:fld>
            <a:endParaRPr lang="en-US"/>
          </a:p>
        </p:txBody>
      </p:sp>
      <p:sp>
        <p:nvSpPr>
          <p:cNvPr id="4" name="Footer Placeholder 3">
            <a:extLst>
              <a:ext uri="{FF2B5EF4-FFF2-40B4-BE49-F238E27FC236}">
                <a16:creationId xmlns:a16="http://schemas.microsoft.com/office/drawing/2014/main" id="{D91F224E-C421-493D-BBDF-EC1437ABFDB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C94A546-D99F-47E2-88A2-BEB7B855D6D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B62BD18-3ECE-4992-87FB-87B0CFBF603A}" type="slidenum">
              <a:rPr lang="en-US" smtClean="0"/>
              <a:t>‹#›</a:t>
            </a:fld>
            <a:endParaRPr lang="en-US"/>
          </a:p>
        </p:txBody>
      </p:sp>
    </p:spTree>
    <p:extLst>
      <p:ext uri="{BB962C8B-B14F-4D97-AF65-F5344CB8AC3E}">
        <p14:creationId xmlns:p14="http://schemas.microsoft.com/office/powerpoint/2010/main" val="977685340"/>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2B099D-199F-4D51-A809-5543F0D557BE}" type="datetimeFigureOut">
              <a:rPr lang="en-US" smtClean="0"/>
              <a:t>12/17/2023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8AA11D-4EC5-471B-8EE9-0C2CD6DEE73F}" type="slidenum">
              <a:rPr lang="en-US" smtClean="0"/>
              <a:t>‹#›</a:t>
            </a:fld>
            <a:endParaRPr lang="en-US"/>
          </a:p>
        </p:txBody>
      </p:sp>
    </p:spTree>
    <p:extLst>
      <p:ext uri="{BB962C8B-B14F-4D97-AF65-F5344CB8AC3E}">
        <p14:creationId xmlns:p14="http://schemas.microsoft.com/office/powerpoint/2010/main" val="3552907695"/>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3455EA63-D09F-4537-B8F5-C39C73EC62B6}" type="datetime1">
              <a:rPr lang="en-US" smtClean="0"/>
              <a:t>12/17/2023</a:t>
            </a:fld>
            <a:endParaRPr lang="en-US"/>
          </a:p>
        </p:txBody>
      </p:sp>
      <p:sp>
        <p:nvSpPr>
          <p:cNvPr id="5" name="Footer Placeholder 4"/>
          <p:cNvSpPr>
            <a:spLocks noGrp="1"/>
          </p:cNvSpPr>
          <p:nvPr>
            <p:ph type="ftr" sz="quarter" idx="11"/>
          </p:nvPr>
        </p:nvSpPr>
        <p:spPr>
          <a:xfrm>
            <a:off x="2692397" y="5037663"/>
            <a:ext cx="5214635" cy="279400"/>
          </a:xfrm>
        </p:spPr>
        <p:txBody>
          <a:bodyPr/>
          <a:lstStyle/>
          <a:p>
            <a:r>
              <a:rPr lang="en-US"/>
              <a:t>Department of Mechanical Engineering, ATMECE, Mysuru</a:t>
            </a:r>
          </a:p>
        </p:txBody>
      </p:sp>
      <p:sp>
        <p:nvSpPr>
          <p:cNvPr id="6" name="Slide Number Placeholder 5"/>
          <p:cNvSpPr>
            <a:spLocks noGrp="1"/>
          </p:cNvSpPr>
          <p:nvPr>
            <p:ph type="sldNum" sz="quarter" idx="12"/>
          </p:nvPr>
        </p:nvSpPr>
        <p:spPr>
          <a:xfrm>
            <a:off x="8956900" y="5037663"/>
            <a:ext cx="551167" cy="279400"/>
          </a:xfrm>
        </p:spPr>
        <p:txBody>
          <a:bodyPr/>
          <a:lstStyle/>
          <a:p>
            <a:fld id="{F226CF9F-F850-4379-9247-A71C925ADE56}"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5528122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C01D192-B363-4EC8-9849-20D630C01DDA}" type="datetime1">
              <a:rPr lang="en-US" smtClean="0"/>
              <a:t>12/17/2023</a:t>
            </a:fld>
            <a:endParaRPr lang="en-US"/>
          </a:p>
        </p:txBody>
      </p:sp>
      <p:sp>
        <p:nvSpPr>
          <p:cNvPr id="6" name="Footer Placeholder 5"/>
          <p:cNvSpPr>
            <a:spLocks noGrp="1"/>
          </p:cNvSpPr>
          <p:nvPr>
            <p:ph type="ftr" sz="quarter" idx="11"/>
          </p:nvPr>
        </p:nvSpPr>
        <p:spPr/>
        <p:txBody>
          <a:bodyPr/>
          <a:lstStyle/>
          <a:p>
            <a:r>
              <a:rPr lang="en-US"/>
              <a:t>Department of Mechanical Engineering, ATMECE, Mysuru</a:t>
            </a:r>
          </a:p>
        </p:txBody>
      </p:sp>
      <p:sp>
        <p:nvSpPr>
          <p:cNvPr id="7" name="Slide Number Placeholder 6"/>
          <p:cNvSpPr>
            <a:spLocks noGrp="1"/>
          </p:cNvSpPr>
          <p:nvPr>
            <p:ph type="sldNum" sz="quarter" idx="12"/>
          </p:nvPr>
        </p:nvSpPr>
        <p:spPr/>
        <p:txBody>
          <a:bodyPr/>
          <a:lstStyle/>
          <a:p>
            <a:fld id="{F226CF9F-F850-4379-9247-A71C925ADE56}" type="slidenum">
              <a:rPr lang="en-US" smtClean="0"/>
              <a:t>‹#›</a:t>
            </a:fld>
            <a:endParaRPr lang="en-US"/>
          </a:p>
        </p:txBody>
      </p:sp>
    </p:spTree>
    <p:extLst>
      <p:ext uri="{BB962C8B-B14F-4D97-AF65-F5344CB8AC3E}">
        <p14:creationId xmlns:p14="http://schemas.microsoft.com/office/powerpoint/2010/main" val="3773568213"/>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C01D192-B363-4EC8-9849-20D630C01DDA}" type="datetime1">
              <a:rPr lang="en-US" smtClean="0"/>
              <a:t>12/17/2023</a:t>
            </a:fld>
            <a:endParaRPr lang="en-US"/>
          </a:p>
        </p:txBody>
      </p:sp>
      <p:sp>
        <p:nvSpPr>
          <p:cNvPr id="5" name="Footer Placeholder 4"/>
          <p:cNvSpPr>
            <a:spLocks noGrp="1"/>
          </p:cNvSpPr>
          <p:nvPr>
            <p:ph type="ftr" sz="quarter" idx="11"/>
          </p:nvPr>
        </p:nvSpPr>
        <p:spPr/>
        <p:txBody>
          <a:bodyPr/>
          <a:lstStyle/>
          <a:p>
            <a:r>
              <a:rPr lang="en-US"/>
              <a:t>Department of Mechanical Engineering, ATMECE, Mysuru</a:t>
            </a:r>
          </a:p>
        </p:txBody>
      </p:sp>
      <p:sp>
        <p:nvSpPr>
          <p:cNvPr id="6" name="Slide Number Placeholder 5"/>
          <p:cNvSpPr>
            <a:spLocks noGrp="1"/>
          </p:cNvSpPr>
          <p:nvPr>
            <p:ph type="sldNum" sz="quarter" idx="12"/>
          </p:nvPr>
        </p:nvSpPr>
        <p:spPr/>
        <p:txBody>
          <a:bodyPr/>
          <a:lstStyle/>
          <a:p>
            <a:fld id="{F226CF9F-F850-4379-9247-A71C925ADE56}"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52426284"/>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C01D192-B363-4EC8-9849-20D630C01DDA}" type="datetime1">
              <a:rPr lang="en-US" smtClean="0"/>
              <a:t>12/17/2023</a:t>
            </a:fld>
            <a:endParaRPr lang="en-US"/>
          </a:p>
        </p:txBody>
      </p:sp>
      <p:sp>
        <p:nvSpPr>
          <p:cNvPr id="5" name="Footer Placeholder 4"/>
          <p:cNvSpPr>
            <a:spLocks noGrp="1"/>
          </p:cNvSpPr>
          <p:nvPr>
            <p:ph type="ftr" sz="quarter" idx="11"/>
          </p:nvPr>
        </p:nvSpPr>
        <p:spPr/>
        <p:txBody>
          <a:bodyPr/>
          <a:lstStyle/>
          <a:p>
            <a:r>
              <a:rPr lang="en-US"/>
              <a:t>Department of Mechanical Engineering, ATMECE, Mysuru</a:t>
            </a:r>
          </a:p>
        </p:txBody>
      </p:sp>
      <p:sp>
        <p:nvSpPr>
          <p:cNvPr id="6" name="Slide Number Placeholder 5"/>
          <p:cNvSpPr>
            <a:spLocks noGrp="1"/>
          </p:cNvSpPr>
          <p:nvPr>
            <p:ph type="sldNum" sz="quarter" idx="12"/>
          </p:nvPr>
        </p:nvSpPr>
        <p:spPr/>
        <p:txBody>
          <a:bodyPr/>
          <a:lstStyle/>
          <a:p>
            <a:fld id="{F226CF9F-F850-4379-9247-A71C925ADE56}"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9328833"/>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C01D192-B363-4EC8-9849-20D630C01DDA}" type="datetime1">
              <a:rPr lang="en-US" smtClean="0"/>
              <a:t>12/17/2023</a:t>
            </a:fld>
            <a:endParaRPr lang="en-US"/>
          </a:p>
        </p:txBody>
      </p:sp>
      <p:sp>
        <p:nvSpPr>
          <p:cNvPr id="5" name="Footer Placeholder 4"/>
          <p:cNvSpPr>
            <a:spLocks noGrp="1"/>
          </p:cNvSpPr>
          <p:nvPr>
            <p:ph type="ftr" sz="quarter" idx="11"/>
          </p:nvPr>
        </p:nvSpPr>
        <p:spPr/>
        <p:txBody>
          <a:bodyPr/>
          <a:lstStyle/>
          <a:p>
            <a:r>
              <a:rPr lang="en-US"/>
              <a:t>Department of Mechanical Engineering, ATMECE, Mysuru</a:t>
            </a:r>
          </a:p>
        </p:txBody>
      </p:sp>
      <p:sp>
        <p:nvSpPr>
          <p:cNvPr id="6" name="Slide Number Placeholder 5"/>
          <p:cNvSpPr>
            <a:spLocks noGrp="1"/>
          </p:cNvSpPr>
          <p:nvPr>
            <p:ph type="sldNum" sz="quarter" idx="12"/>
          </p:nvPr>
        </p:nvSpPr>
        <p:spPr/>
        <p:txBody>
          <a:bodyPr/>
          <a:lstStyle/>
          <a:p>
            <a:fld id="{F226CF9F-F850-4379-9247-A71C925ADE56}" type="slidenum">
              <a:rPr lang="en-US" smtClean="0"/>
              <a:t>‹#›</a:t>
            </a:fld>
            <a:endParaRPr lang="en-US"/>
          </a:p>
        </p:txBody>
      </p:sp>
    </p:spTree>
    <p:extLst>
      <p:ext uri="{BB962C8B-B14F-4D97-AF65-F5344CB8AC3E}">
        <p14:creationId xmlns:p14="http://schemas.microsoft.com/office/powerpoint/2010/main" val="2617864964"/>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C01D192-B363-4EC8-9849-20D630C01DDA}" type="datetime1">
              <a:rPr lang="en-US" smtClean="0"/>
              <a:t>12/17/2023</a:t>
            </a:fld>
            <a:endParaRPr lang="en-US"/>
          </a:p>
        </p:txBody>
      </p:sp>
      <p:sp>
        <p:nvSpPr>
          <p:cNvPr id="5" name="Footer Placeholder 4"/>
          <p:cNvSpPr>
            <a:spLocks noGrp="1"/>
          </p:cNvSpPr>
          <p:nvPr>
            <p:ph type="ftr" sz="quarter" idx="11"/>
          </p:nvPr>
        </p:nvSpPr>
        <p:spPr/>
        <p:txBody>
          <a:bodyPr/>
          <a:lstStyle/>
          <a:p>
            <a:r>
              <a:rPr lang="en-US"/>
              <a:t>Department of Mechanical Engineering, ATMECE, Mysuru</a:t>
            </a:r>
          </a:p>
        </p:txBody>
      </p:sp>
      <p:sp>
        <p:nvSpPr>
          <p:cNvPr id="6" name="Slide Number Placeholder 5"/>
          <p:cNvSpPr>
            <a:spLocks noGrp="1"/>
          </p:cNvSpPr>
          <p:nvPr>
            <p:ph type="sldNum" sz="quarter" idx="12"/>
          </p:nvPr>
        </p:nvSpPr>
        <p:spPr/>
        <p:txBody>
          <a:bodyPr/>
          <a:lstStyle/>
          <a:p>
            <a:fld id="{F226CF9F-F850-4379-9247-A71C925ADE56}"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56379660"/>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C01D192-B363-4EC8-9849-20D630C01DDA}" type="datetime1">
              <a:rPr lang="en-US" smtClean="0"/>
              <a:t>12/17/2023</a:t>
            </a:fld>
            <a:endParaRPr lang="en-US"/>
          </a:p>
        </p:txBody>
      </p:sp>
      <p:sp>
        <p:nvSpPr>
          <p:cNvPr id="5" name="Footer Placeholder 4"/>
          <p:cNvSpPr>
            <a:spLocks noGrp="1"/>
          </p:cNvSpPr>
          <p:nvPr>
            <p:ph type="ftr" sz="quarter" idx="11"/>
          </p:nvPr>
        </p:nvSpPr>
        <p:spPr/>
        <p:txBody>
          <a:bodyPr/>
          <a:lstStyle/>
          <a:p>
            <a:r>
              <a:rPr lang="en-US"/>
              <a:t>Department of Mechanical Engineering, ATMECE, Mysuru</a:t>
            </a:r>
          </a:p>
        </p:txBody>
      </p:sp>
      <p:sp>
        <p:nvSpPr>
          <p:cNvPr id="6" name="Slide Number Placeholder 5"/>
          <p:cNvSpPr>
            <a:spLocks noGrp="1"/>
          </p:cNvSpPr>
          <p:nvPr>
            <p:ph type="sldNum" sz="quarter" idx="12"/>
          </p:nvPr>
        </p:nvSpPr>
        <p:spPr/>
        <p:txBody>
          <a:bodyPr/>
          <a:lstStyle/>
          <a:p>
            <a:fld id="{F226CF9F-F850-4379-9247-A71C925ADE56}"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9502605"/>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527121-347B-4EDF-A0F5-350577B96A7E}" type="datetime1">
              <a:rPr lang="en-US" smtClean="0"/>
              <a:t>12/17/2023</a:t>
            </a:fld>
            <a:endParaRPr lang="en-US"/>
          </a:p>
        </p:txBody>
      </p:sp>
      <p:sp>
        <p:nvSpPr>
          <p:cNvPr id="5" name="Footer Placeholder 4"/>
          <p:cNvSpPr>
            <a:spLocks noGrp="1"/>
          </p:cNvSpPr>
          <p:nvPr>
            <p:ph type="ftr" sz="quarter" idx="11"/>
          </p:nvPr>
        </p:nvSpPr>
        <p:spPr/>
        <p:txBody>
          <a:bodyPr/>
          <a:lstStyle/>
          <a:p>
            <a:r>
              <a:rPr lang="en-US"/>
              <a:t>Department of Mechanical Engineering, ATMECE, Mysuru</a:t>
            </a:r>
          </a:p>
        </p:txBody>
      </p:sp>
      <p:sp>
        <p:nvSpPr>
          <p:cNvPr id="6" name="Slide Number Placeholder 5"/>
          <p:cNvSpPr>
            <a:spLocks noGrp="1"/>
          </p:cNvSpPr>
          <p:nvPr>
            <p:ph type="sldNum" sz="quarter" idx="12"/>
          </p:nvPr>
        </p:nvSpPr>
        <p:spPr/>
        <p:txBody>
          <a:bodyPr/>
          <a:lstStyle/>
          <a:p>
            <a:fld id="{F226CF9F-F850-4379-9247-A71C925ADE56}"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6861027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262085-4CA0-4F03-86B1-B287857722AA}" type="datetime1">
              <a:rPr lang="en-US" smtClean="0"/>
              <a:t>12/17/2023</a:t>
            </a:fld>
            <a:endParaRPr lang="en-US"/>
          </a:p>
        </p:txBody>
      </p:sp>
      <p:sp>
        <p:nvSpPr>
          <p:cNvPr id="5" name="Footer Placeholder 4"/>
          <p:cNvSpPr>
            <a:spLocks noGrp="1"/>
          </p:cNvSpPr>
          <p:nvPr>
            <p:ph type="ftr" sz="quarter" idx="11"/>
          </p:nvPr>
        </p:nvSpPr>
        <p:spPr/>
        <p:txBody>
          <a:bodyPr/>
          <a:lstStyle/>
          <a:p>
            <a:r>
              <a:rPr lang="en-US"/>
              <a:t>Department of Mechanical Engineering, ATMECE, Mysuru</a:t>
            </a:r>
          </a:p>
        </p:txBody>
      </p:sp>
      <p:sp>
        <p:nvSpPr>
          <p:cNvPr id="6" name="Slide Number Placeholder 5"/>
          <p:cNvSpPr>
            <a:spLocks noGrp="1"/>
          </p:cNvSpPr>
          <p:nvPr>
            <p:ph type="sldNum" sz="quarter" idx="12"/>
          </p:nvPr>
        </p:nvSpPr>
        <p:spPr/>
        <p:txBody>
          <a:bodyPr/>
          <a:lstStyle/>
          <a:p>
            <a:fld id="{F226CF9F-F850-4379-9247-A71C925ADE56}"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37695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138EBE-1886-4EB5-800D-2286C86A4653}" type="datetime1">
              <a:rPr lang="en-US" smtClean="0"/>
              <a:t>12/17/2023</a:t>
            </a:fld>
            <a:endParaRPr lang="en-US"/>
          </a:p>
        </p:txBody>
      </p:sp>
      <p:sp>
        <p:nvSpPr>
          <p:cNvPr id="5" name="Footer Placeholder 4"/>
          <p:cNvSpPr>
            <a:spLocks noGrp="1"/>
          </p:cNvSpPr>
          <p:nvPr>
            <p:ph type="ftr" sz="quarter" idx="11"/>
          </p:nvPr>
        </p:nvSpPr>
        <p:spPr/>
        <p:txBody>
          <a:bodyPr/>
          <a:lstStyle/>
          <a:p>
            <a:r>
              <a:rPr lang="en-US"/>
              <a:t>Department of Mechanical Engineering, ATMECE, Mysuru</a:t>
            </a:r>
          </a:p>
        </p:txBody>
      </p:sp>
      <p:sp>
        <p:nvSpPr>
          <p:cNvPr id="6" name="Slide Number Placeholder 5"/>
          <p:cNvSpPr>
            <a:spLocks noGrp="1"/>
          </p:cNvSpPr>
          <p:nvPr>
            <p:ph type="sldNum" sz="quarter" idx="12"/>
          </p:nvPr>
        </p:nvSpPr>
        <p:spPr/>
        <p:txBody>
          <a:bodyPr/>
          <a:lstStyle/>
          <a:p>
            <a:fld id="{F226CF9F-F850-4379-9247-A71C925ADE56}" type="slidenum">
              <a:rPr lang="en-US" smtClean="0"/>
              <a:t>‹#›</a:t>
            </a:fld>
            <a:endParaRPr lang="en-US"/>
          </a:p>
        </p:txBody>
      </p:sp>
    </p:spTree>
    <p:extLst>
      <p:ext uri="{BB962C8B-B14F-4D97-AF65-F5344CB8AC3E}">
        <p14:creationId xmlns:p14="http://schemas.microsoft.com/office/powerpoint/2010/main" val="322757161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43BF81E-00C2-4F50-AFA1-281148E35275}" type="datetime1">
              <a:rPr lang="en-US" smtClean="0"/>
              <a:t>12/17/2023</a:t>
            </a:fld>
            <a:endParaRPr lang="en-US"/>
          </a:p>
        </p:txBody>
      </p:sp>
      <p:sp>
        <p:nvSpPr>
          <p:cNvPr id="5" name="Footer Placeholder 4"/>
          <p:cNvSpPr>
            <a:spLocks noGrp="1"/>
          </p:cNvSpPr>
          <p:nvPr>
            <p:ph type="ftr" sz="quarter" idx="11"/>
          </p:nvPr>
        </p:nvSpPr>
        <p:spPr/>
        <p:txBody>
          <a:bodyPr/>
          <a:lstStyle/>
          <a:p>
            <a:r>
              <a:rPr lang="en-US"/>
              <a:t>Department of Mechanical Engineering, ATMECE, Mysuru</a:t>
            </a:r>
          </a:p>
        </p:txBody>
      </p:sp>
      <p:sp>
        <p:nvSpPr>
          <p:cNvPr id="6" name="Slide Number Placeholder 5"/>
          <p:cNvSpPr>
            <a:spLocks noGrp="1"/>
          </p:cNvSpPr>
          <p:nvPr>
            <p:ph type="sldNum" sz="quarter" idx="12"/>
          </p:nvPr>
        </p:nvSpPr>
        <p:spPr/>
        <p:txBody>
          <a:bodyPr/>
          <a:lstStyle/>
          <a:p>
            <a:fld id="{F226CF9F-F850-4379-9247-A71C925ADE56}"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6465047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F78721-51B6-4F23-9CB2-EE504EF0DE18}" type="datetime1">
              <a:rPr lang="en-US" smtClean="0"/>
              <a:t>12/17/2023</a:t>
            </a:fld>
            <a:endParaRPr lang="en-US"/>
          </a:p>
        </p:txBody>
      </p:sp>
      <p:sp>
        <p:nvSpPr>
          <p:cNvPr id="6" name="Footer Placeholder 5"/>
          <p:cNvSpPr>
            <a:spLocks noGrp="1"/>
          </p:cNvSpPr>
          <p:nvPr>
            <p:ph type="ftr" sz="quarter" idx="11"/>
          </p:nvPr>
        </p:nvSpPr>
        <p:spPr/>
        <p:txBody>
          <a:bodyPr/>
          <a:lstStyle/>
          <a:p>
            <a:r>
              <a:rPr lang="en-US"/>
              <a:t>Department of Mechanical Engineering, ATMECE, Mysuru</a:t>
            </a:r>
          </a:p>
        </p:txBody>
      </p:sp>
      <p:sp>
        <p:nvSpPr>
          <p:cNvPr id="7" name="Slide Number Placeholder 6"/>
          <p:cNvSpPr>
            <a:spLocks noGrp="1"/>
          </p:cNvSpPr>
          <p:nvPr>
            <p:ph type="sldNum" sz="quarter" idx="12"/>
          </p:nvPr>
        </p:nvSpPr>
        <p:spPr/>
        <p:txBody>
          <a:bodyPr/>
          <a:lstStyle/>
          <a:p>
            <a:fld id="{F226CF9F-F850-4379-9247-A71C925ADE56}" type="slidenum">
              <a:rPr lang="en-US" smtClean="0"/>
              <a:t>‹#›</a:t>
            </a:fld>
            <a:endParaRPr lang="en-US"/>
          </a:p>
        </p:txBody>
      </p:sp>
    </p:spTree>
    <p:extLst>
      <p:ext uri="{BB962C8B-B14F-4D97-AF65-F5344CB8AC3E}">
        <p14:creationId xmlns:p14="http://schemas.microsoft.com/office/powerpoint/2010/main" val="369076016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A576121-F42C-4E00-9B0A-6618DFD69457}" type="datetime1">
              <a:rPr lang="en-US" smtClean="0"/>
              <a:t>12/17/2023</a:t>
            </a:fld>
            <a:endParaRPr lang="en-US"/>
          </a:p>
        </p:txBody>
      </p:sp>
      <p:sp>
        <p:nvSpPr>
          <p:cNvPr id="8" name="Footer Placeholder 7"/>
          <p:cNvSpPr>
            <a:spLocks noGrp="1"/>
          </p:cNvSpPr>
          <p:nvPr>
            <p:ph type="ftr" sz="quarter" idx="11"/>
          </p:nvPr>
        </p:nvSpPr>
        <p:spPr/>
        <p:txBody>
          <a:bodyPr/>
          <a:lstStyle/>
          <a:p>
            <a:r>
              <a:rPr lang="en-US"/>
              <a:t>Department of Mechanical Engineering, ATMECE, Mysuru</a:t>
            </a:r>
          </a:p>
        </p:txBody>
      </p:sp>
      <p:sp>
        <p:nvSpPr>
          <p:cNvPr id="9" name="Slide Number Placeholder 8"/>
          <p:cNvSpPr>
            <a:spLocks noGrp="1"/>
          </p:cNvSpPr>
          <p:nvPr>
            <p:ph type="sldNum" sz="quarter" idx="12"/>
          </p:nvPr>
        </p:nvSpPr>
        <p:spPr/>
        <p:txBody>
          <a:bodyPr/>
          <a:lstStyle/>
          <a:p>
            <a:fld id="{F226CF9F-F850-4379-9247-A71C925ADE56}"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541417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1573C9-418A-4C61-9145-FFA5AC16CC16}" type="datetime1">
              <a:rPr lang="en-US" smtClean="0"/>
              <a:t>12/17/2023</a:t>
            </a:fld>
            <a:endParaRPr lang="en-US"/>
          </a:p>
        </p:txBody>
      </p:sp>
      <p:sp>
        <p:nvSpPr>
          <p:cNvPr id="4" name="Footer Placeholder 3"/>
          <p:cNvSpPr>
            <a:spLocks noGrp="1"/>
          </p:cNvSpPr>
          <p:nvPr>
            <p:ph type="ftr" sz="quarter" idx="11"/>
          </p:nvPr>
        </p:nvSpPr>
        <p:spPr/>
        <p:txBody>
          <a:bodyPr/>
          <a:lstStyle/>
          <a:p>
            <a:r>
              <a:rPr lang="en-US"/>
              <a:t>Department of Mechanical Engineering, ATMECE, Mysuru</a:t>
            </a:r>
          </a:p>
        </p:txBody>
      </p:sp>
      <p:sp>
        <p:nvSpPr>
          <p:cNvPr id="5" name="Slide Number Placeholder 4"/>
          <p:cNvSpPr>
            <a:spLocks noGrp="1"/>
          </p:cNvSpPr>
          <p:nvPr>
            <p:ph type="sldNum" sz="quarter" idx="12"/>
          </p:nvPr>
        </p:nvSpPr>
        <p:spPr/>
        <p:txBody>
          <a:bodyPr/>
          <a:lstStyle/>
          <a:p>
            <a:fld id="{F226CF9F-F850-4379-9247-A71C925ADE56}"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1442115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7DED9D-31C3-455D-A768-EB3D31ADEA74}" type="datetime1">
              <a:rPr lang="en-US" smtClean="0"/>
              <a:t>12/17/2023</a:t>
            </a:fld>
            <a:endParaRPr lang="en-US"/>
          </a:p>
        </p:txBody>
      </p:sp>
      <p:sp>
        <p:nvSpPr>
          <p:cNvPr id="3" name="Footer Placeholder 2"/>
          <p:cNvSpPr>
            <a:spLocks noGrp="1"/>
          </p:cNvSpPr>
          <p:nvPr>
            <p:ph type="ftr" sz="quarter" idx="11"/>
          </p:nvPr>
        </p:nvSpPr>
        <p:spPr/>
        <p:txBody>
          <a:bodyPr/>
          <a:lstStyle/>
          <a:p>
            <a:r>
              <a:rPr lang="en-US"/>
              <a:t>Department of Mechanical Engineering, ATMECE, Mysuru</a:t>
            </a:r>
          </a:p>
        </p:txBody>
      </p:sp>
      <p:sp>
        <p:nvSpPr>
          <p:cNvPr id="4" name="Slide Number Placeholder 3"/>
          <p:cNvSpPr>
            <a:spLocks noGrp="1"/>
          </p:cNvSpPr>
          <p:nvPr>
            <p:ph type="sldNum" sz="quarter" idx="12"/>
          </p:nvPr>
        </p:nvSpPr>
        <p:spPr/>
        <p:txBody>
          <a:bodyPr/>
          <a:lstStyle/>
          <a:p>
            <a:fld id="{F226CF9F-F850-4379-9247-A71C925ADE56}" type="slidenum">
              <a:rPr lang="en-US" smtClean="0"/>
              <a:t>‹#›</a:t>
            </a:fld>
            <a:endParaRPr lang="en-US"/>
          </a:p>
        </p:txBody>
      </p:sp>
    </p:spTree>
    <p:extLst>
      <p:ext uri="{BB962C8B-B14F-4D97-AF65-F5344CB8AC3E}">
        <p14:creationId xmlns:p14="http://schemas.microsoft.com/office/powerpoint/2010/main" val="259237305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3175731-8EC7-4214-A6C6-498A6870C116}" type="datetime1">
              <a:rPr lang="en-US" smtClean="0"/>
              <a:t>12/17/2023</a:t>
            </a:fld>
            <a:endParaRPr lang="en-US"/>
          </a:p>
        </p:txBody>
      </p:sp>
      <p:sp>
        <p:nvSpPr>
          <p:cNvPr id="6" name="Footer Placeholder 5"/>
          <p:cNvSpPr>
            <a:spLocks noGrp="1"/>
          </p:cNvSpPr>
          <p:nvPr>
            <p:ph type="ftr" sz="quarter" idx="11"/>
          </p:nvPr>
        </p:nvSpPr>
        <p:spPr/>
        <p:txBody>
          <a:bodyPr/>
          <a:lstStyle/>
          <a:p>
            <a:r>
              <a:rPr lang="en-US"/>
              <a:t>Department of Mechanical Engineering, ATMECE, Mysuru</a:t>
            </a:r>
          </a:p>
        </p:txBody>
      </p:sp>
      <p:sp>
        <p:nvSpPr>
          <p:cNvPr id="7" name="Slide Number Placeholder 6"/>
          <p:cNvSpPr>
            <a:spLocks noGrp="1"/>
          </p:cNvSpPr>
          <p:nvPr>
            <p:ph type="sldNum" sz="quarter" idx="12"/>
          </p:nvPr>
        </p:nvSpPr>
        <p:spPr/>
        <p:txBody>
          <a:bodyPr/>
          <a:lstStyle/>
          <a:p>
            <a:fld id="{F226CF9F-F850-4379-9247-A71C925ADE56}"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6834278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1781627-4B39-46C6-B5E9-920CC38966BA}" type="datetime1">
              <a:rPr lang="en-US" smtClean="0"/>
              <a:t>12/17/2023</a:t>
            </a:fld>
            <a:endParaRPr lang="en-US"/>
          </a:p>
        </p:txBody>
      </p:sp>
      <p:sp>
        <p:nvSpPr>
          <p:cNvPr id="6" name="Footer Placeholder 5"/>
          <p:cNvSpPr>
            <a:spLocks noGrp="1"/>
          </p:cNvSpPr>
          <p:nvPr>
            <p:ph type="ftr" sz="quarter" idx="11"/>
          </p:nvPr>
        </p:nvSpPr>
        <p:spPr/>
        <p:txBody>
          <a:bodyPr/>
          <a:lstStyle/>
          <a:p>
            <a:r>
              <a:rPr lang="en-US"/>
              <a:t>Department of Mechanical Engineering, ATMECE, Mysuru</a:t>
            </a:r>
          </a:p>
        </p:txBody>
      </p:sp>
      <p:sp>
        <p:nvSpPr>
          <p:cNvPr id="7" name="Slide Number Placeholder 6"/>
          <p:cNvSpPr>
            <a:spLocks noGrp="1"/>
          </p:cNvSpPr>
          <p:nvPr>
            <p:ph type="sldNum" sz="quarter" idx="12"/>
          </p:nvPr>
        </p:nvSpPr>
        <p:spPr/>
        <p:txBody>
          <a:bodyPr/>
          <a:lstStyle/>
          <a:p>
            <a:fld id="{F226CF9F-F850-4379-9247-A71C925ADE56}" type="slidenum">
              <a:rPr lang="en-US" smtClean="0"/>
              <a:t>‹#›</a:t>
            </a:fld>
            <a:endParaRPr lang="en-US"/>
          </a:p>
        </p:txBody>
      </p:sp>
    </p:spTree>
    <p:extLst>
      <p:ext uri="{BB962C8B-B14F-4D97-AF65-F5344CB8AC3E}">
        <p14:creationId xmlns:p14="http://schemas.microsoft.com/office/powerpoint/2010/main" val="403544997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C01D192-B363-4EC8-9849-20D630C01DDA}" type="datetime1">
              <a:rPr lang="en-US" smtClean="0"/>
              <a:t>12/17/2023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a:t>Department of Mechanical Engineering, ATMECE, Mysuru</a:t>
            </a: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226CF9F-F850-4379-9247-A71C925ADE56}" type="slidenum">
              <a:rPr lang="en-US" smtClean="0"/>
              <a:t>‹#›</a:t>
            </a:fld>
            <a:endParaRPr lang="en-US"/>
          </a:p>
        </p:txBody>
      </p:sp>
    </p:spTree>
    <p:extLst>
      <p:ext uri="{BB962C8B-B14F-4D97-AF65-F5344CB8AC3E}">
        <p14:creationId xmlns:p14="http://schemas.microsoft.com/office/powerpoint/2010/main" val="36069477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hf hd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7AB95F1-B34B-4920-B890-F5B45F727290}"/>
              </a:ext>
            </a:extLst>
          </p:cNvPr>
          <p:cNvSpPr>
            <a:spLocks noGrp="1"/>
          </p:cNvSpPr>
          <p:nvPr>
            <p:ph type="ftr" sz="quarter" idx="11"/>
          </p:nvPr>
        </p:nvSpPr>
        <p:spPr/>
        <p:txBody>
          <a:bodyPr/>
          <a:lstStyle/>
          <a:p>
            <a:r>
              <a:rPr lang="en-US" dirty="0"/>
              <a:t>Department of Mechanical Engineering, ATMECE, Mysuru</a:t>
            </a:r>
          </a:p>
        </p:txBody>
      </p:sp>
      <p:sp>
        <p:nvSpPr>
          <p:cNvPr id="5" name="TextBox 4">
            <a:extLst>
              <a:ext uri="{FF2B5EF4-FFF2-40B4-BE49-F238E27FC236}">
                <a16:creationId xmlns:a16="http://schemas.microsoft.com/office/drawing/2014/main" id="{EEDCB123-DCC5-49E9-AF12-F06FCF30D89A}"/>
              </a:ext>
            </a:extLst>
          </p:cNvPr>
          <p:cNvSpPr txBox="1"/>
          <p:nvPr/>
        </p:nvSpPr>
        <p:spPr>
          <a:xfrm>
            <a:off x="1297250" y="2180494"/>
            <a:ext cx="9597500" cy="707886"/>
          </a:xfrm>
          <a:prstGeom prst="rect">
            <a:avLst/>
          </a:prstGeom>
          <a:noFill/>
          <a:ln>
            <a:noFill/>
          </a:ln>
          <a:effectLst/>
        </p:spPr>
        <p:txBody>
          <a:bodyPr wrap="none" rtlCol="0">
            <a:spAutoFit/>
          </a:bodyPr>
          <a:lstStyle/>
          <a:p>
            <a:pPr algn="ctr"/>
            <a:r>
              <a:rPr lang="en-US" sz="4000" dirty="0">
                <a:solidFill>
                  <a:srgbClr val="C00000"/>
                </a:solidFill>
                <a:latin typeface="Georgia" panose="02040502050405020303" pitchFamily="18" charset="0"/>
              </a:rPr>
              <a:t>Department of Mechanical Engineering </a:t>
            </a:r>
          </a:p>
        </p:txBody>
      </p:sp>
      <p:sp>
        <p:nvSpPr>
          <p:cNvPr id="6" name="TextBox 5">
            <a:extLst>
              <a:ext uri="{FF2B5EF4-FFF2-40B4-BE49-F238E27FC236}">
                <a16:creationId xmlns:a16="http://schemas.microsoft.com/office/drawing/2014/main" id="{82601CE8-7192-4BC8-8803-8D39D409D0A8}"/>
              </a:ext>
            </a:extLst>
          </p:cNvPr>
          <p:cNvSpPr txBox="1"/>
          <p:nvPr/>
        </p:nvSpPr>
        <p:spPr>
          <a:xfrm>
            <a:off x="4038600" y="3429000"/>
            <a:ext cx="4200189" cy="70788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spAutoFit/>
          </a:bodyPr>
          <a:lstStyle/>
          <a:p>
            <a:r>
              <a:rPr lang="en-US" sz="4000" dirty="0">
                <a:solidFill>
                  <a:srgbClr val="0070C0"/>
                </a:solidFill>
                <a:latin typeface="Georgia" panose="02040502050405020303" pitchFamily="18" charset="0"/>
              </a:rPr>
              <a:t>Welcomes You all</a:t>
            </a:r>
          </a:p>
        </p:txBody>
      </p:sp>
    </p:spTree>
    <p:extLst>
      <p:ext uri="{BB962C8B-B14F-4D97-AF65-F5344CB8AC3E}">
        <p14:creationId xmlns:p14="http://schemas.microsoft.com/office/powerpoint/2010/main" val="115991208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D51E29B-B21F-AD5C-0B8A-32ACC462C19E}"/>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15FDC650-D4B6-9546-0A56-62E77239D88A}"/>
              </a:ext>
            </a:extLst>
          </p:cNvPr>
          <p:cNvSpPr>
            <a:spLocks noGrp="1"/>
          </p:cNvSpPr>
          <p:nvPr>
            <p:ph type="sldNum" sz="quarter" idx="12"/>
          </p:nvPr>
        </p:nvSpPr>
        <p:spPr/>
        <p:txBody>
          <a:bodyPr/>
          <a:lstStyle/>
          <a:p>
            <a:fld id="{F226CF9F-F850-4379-9247-A71C925ADE56}" type="slidenum">
              <a:rPr lang="en-US" smtClean="0"/>
              <a:t>10</a:t>
            </a:fld>
            <a:endParaRPr lang="en-US"/>
          </a:p>
        </p:txBody>
      </p:sp>
      <p:sp>
        <p:nvSpPr>
          <p:cNvPr id="11" name="TextBox 10">
            <a:extLst>
              <a:ext uri="{FF2B5EF4-FFF2-40B4-BE49-F238E27FC236}">
                <a16:creationId xmlns:a16="http://schemas.microsoft.com/office/drawing/2014/main" id="{7F729D01-B597-2322-D5F2-4AD95BF857B1}"/>
              </a:ext>
            </a:extLst>
          </p:cNvPr>
          <p:cNvSpPr txBox="1"/>
          <p:nvPr/>
        </p:nvSpPr>
        <p:spPr>
          <a:xfrm>
            <a:off x="493594" y="616089"/>
            <a:ext cx="11204812" cy="4154984"/>
          </a:xfrm>
          <a:prstGeom prst="rect">
            <a:avLst/>
          </a:prstGeom>
          <a:noFill/>
        </p:spPr>
        <p:txBody>
          <a:bodyPr wrap="square">
            <a:spAutoFit/>
          </a:bodyPr>
          <a:lstStyle/>
          <a:p>
            <a:pPr algn="just"/>
            <a:r>
              <a:rPr lang="en-US" sz="2400" dirty="0"/>
              <a:t>• IPCC means practical portion integrated with the theory of the course. </a:t>
            </a:r>
          </a:p>
          <a:p>
            <a:pPr algn="just"/>
            <a:r>
              <a:rPr lang="en-US" sz="2400" dirty="0"/>
              <a:t>• CIE marks for the theory component are 25 marks and that for the practical component is 25 marks.  </a:t>
            </a:r>
          </a:p>
          <a:p>
            <a:pPr algn="just"/>
            <a:r>
              <a:rPr lang="en-US" sz="2400" dirty="0"/>
              <a:t>• 25 marks for the theory component are split into 15 marks for two Internal Assessment Tests (Two Tests, each of 15 Marks with 01-hour duration, are to be conducted) and 10 marks for other assessment methods mentioned in 22OB4.2.  The first test at the end of 40-50% coverage of the syllabus and the second test after covering 85-90% of the syllabus.   </a:t>
            </a:r>
          </a:p>
          <a:p>
            <a:pPr algn="just"/>
            <a:r>
              <a:rPr lang="en-US" sz="2400" dirty="0"/>
              <a:t>• Scaled-down marks of the sum of two tests and other assessment methods will be CIE marks for the theory component of IPCC (that is for 25 marks).  </a:t>
            </a:r>
          </a:p>
          <a:p>
            <a:pPr algn="just"/>
            <a:r>
              <a:rPr lang="en-US" sz="2400" dirty="0"/>
              <a:t>• The student has to secure 40% of 25 marks to qualify in the CIE of the theory component of IPCC.</a:t>
            </a:r>
          </a:p>
        </p:txBody>
      </p:sp>
    </p:spTree>
    <p:extLst>
      <p:ext uri="{BB962C8B-B14F-4D97-AF65-F5344CB8AC3E}">
        <p14:creationId xmlns:p14="http://schemas.microsoft.com/office/powerpoint/2010/main" val="371113298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AD307A4-DC07-4BE6-AF9A-1AC0443C8EF5}"/>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7530B505-112C-462D-9CDC-C258CB572276}"/>
              </a:ext>
            </a:extLst>
          </p:cNvPr>
          <p:cNvSpPr>
            <a:spLocks noGrp="1"/>
          </p:cNvSpPr>
          <p:nvPr>
            <p:ph type="sldNum" sz="quarter" idx="12"/>
          </p:nvPr>
        </p:nvSpPr>
        <p:spPr/>
        <p:txBody>
          <a:bodyPr/>
          <a:lstStyle/>
          <a:p>
            <a:fld id="{F226CF9F-F850-4379-9247-A71C925ADE56}" type="slidenum">
              <a:rPr lang="en-US" smtClean="0"/>
              <a:t>11</a:t>
            </a:fld>
            <a:endParaRPr lang="en-US"/>
          </a:p>
        </p:txBody>
      </p:sp>
      <p:sp>
        <p:nvSpPr>
          <p:cNvPr id="6" name="TextBox 5">
            <a:extLst>
              <a:ext uri="{FF2B5EF4-FFF2-40B4-BE49-F238E27FC236}">
                <a16:creationId xmlns:a16="http://schemas.microsoft.com/office/drawing/2014/main" id="{E5113204-7B35-9697-811A-32A0758B0D04}"/>
              </a:ext>
            </a:extLst>
          </p:cNvPr>
          <p:cNvSpPr txBox="1"/>
          <p:nvPr/>
        </p:nvSpPr>
        <p:spPr>
          <a:xfrm>
            <a:off x="671014" y="609600"/>
            <a:ext cx="10849971" cy="5094215"/>
          </a:xfrm>
          <a:prstGeom prst="rect">
            <a:avLst/>
          </a:prstGeom>
          <a:noFill/>
        </p:spPr>
        <p:txBody>
          <a:bodyPr wrap="square">
            <a:spAutoFit/>
          </a:bodyPr>
          <a:lstStyle/>
          <a:p>
            <a:pPr marL="0" marR="0" algn="just">
              <a:lnSpc>
                <a:spcPct val="115000"/>
              </a:lnSpc>
              <a:spcBef>
                <a:spcPts val="0"/>
              </a:spcBef>
              <a:spcAft>
                <a:spcPts val="1000"/>
              </a:spcAft>
            </a:pPr>
            <a:r>
              <a:rPr lang="en-IN" sz="1800" b="1" dirty="0">
                <a:effectLst/>
                <a:latin typeface="Times New Roman" panose="02020603050405020304" pitchFamily="18" charset="0"/>
                <a:ea typeface="Calibri" panose="020F0502020204030204" pitchFamily="34" charset="0"/>
                <a:cs typeface="Times New Roman" panose="02020603050405020304" pitchFamily="18" charset="0"/>
              </a:rPr>
              <a:t>CIE</a:t>
            </a:r>
            <a:r>
              <a:rPr lang="en-IN" sz="1800" b="1" spc="-15" dirty="0">
                <a:effectLst/>
                <a:latin typeface="Times New Roman" panose="02020603050405020304" pitchFamily="18" charset="0"/>
                <a:ea typeface="Calibri" panose="020F0502020204030204" pitchFamily="34" charset="0"/>
                <a:cs typeface="Times New Roman" panose="02020603050405020304" pitchFamily="18" charset="0"/>
              </a:rPr>
              <a:t> </a:t>
            </a:r>
            <a:r>
              <a:rPr lang="en-IN" sz="1800" b="1" dirty="0">
                <a:effectLst/>
                <a:latin typeface="Times New Roman" panose="02020603050405020304" pitchFamily="18" charset="0"/>
                <a:ea typeface="Calibri" panose="020F0502020204030204" pitchFamily="34" charset="0"/>
                <a:cs typeface="Times New Roman" panose="02020603050405020304" pitchFamily="18" charset="0"/>
              </a:rPr>
              <a:t>for the practical</a:t>
            </a:r>
            <a:r>
              <a:rPr lang="en-IN" sz="1800" b="1" spc="-5" dirty="0">
                <a:effectLst/>
                <a:latin typeface="Times New Roman" panose="02020603050405020304" pitchFamily="18" charset="0"/>
                <a:ea typeface="Calibri" panose="020F0502020204030204" pitchFamily="34" charset="0"/>
                <a:cs typeface="Times New Roman" panose="02020603050405020304" pitchFamily="18" charset="0"/>
              </a:rPr>
              <a:t> </a:t>
            </a:r>
            <a:r>
              <a:rPr lang="en-IN" sz="1800" b="1" dirty="0">
                <a:effectLst/>
                <a:latin typeface="Times New Roman" panose="02020603050405020304" pitchFamily="18" charset="0"/>
                <a:ea typeface="Calibri" panose="020F0502020204030204" pitchFamily="34" charset="0"/>
                <a:cs typeface="Times New Roman" panose="02020603050405020304" pitchFamily="18" charset="0"/>
              </a:rPr>
              <a:t>component of</a:t>
            </a:r>
            <a:r>
              <a:rPr lang="en-IN" sz="1800" b="1" spc="-5" dirty="0">
                <a:effectLst/>
                <a:latin typeface="Times New Roman" panose="02020603050405020304" pitchFamily="18" charset="0"/>
                <a:ea typeface="Calibri" panose="020F0502020204030204" pitchFamily="34" charset="0"/>
                <a:cs typeface="Times New Roman" panose="02020603050405020304" pitchFamily="18" charset="0"/>
              </a:rPr>
              <a:t> </a:t>
            </a:r>
            <a:r>
              <a:rPr lang="en-IN" sz="1800" b="1" dirty="0">
                <a:effectLst/>
                <a:latin typeface="Times New Roman" panose="02020603050405020304" pitchFamily="18" charset="0"/>
                <a:ea typeface="Calibri" panose="020F0502020204030204" pitchFamily="34" charset="0"/>
                <a:cs typeface="Times New Roman" panose="02020603050405020304" pitchFamily="18" charset="0"/>
              </a:rPr>
              <a:t>IPCC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US" sz="1600" dirty="0">
                <a:effectLst/>
                <a:latin typeface="Carlito"/>
                <a:ea typeface="Carlito"/>
                <a:cs typeface="Carlito"/>
              </a:rPr>
              <a:t>• </a:t>
            </a:r>
            <a:r>
              <a:rPr lang="en-US" sz="2000" dirty="0">
                <a:effectLst/>
                <a:latin typeface="Times New Roman" panose="02020603050405020304" pitchFamily="18" charset="0"/>
                <a:ea typeface="Carlito"/>
                <a:cs typeface="Carlito"/>
              </a:rPr>
              <a:t>15 marks for the conduction of the experiment and preparation of laboratory record, and 10 marks</a:t>
            </a:r>
            <a:r>
              <a:rPr lang="en-US" sz="2000" dirty="0">
                <a:latin typeface="Carlito"/>
                <a:ea typeface="Carlito"/>
                <a:cs typeface="Carlito"/>
              </a:rPr>
              <a:t> </a:t>
            </a:r>
            <a:r>
              <a:rPr lang="en-US" sz="2000" dirty="0">
                <a:effectLst/>
                <a:latin typeface="Times New Roman" panose="02020603050405020304" pitchFamily="18" charset="0"/>
                <a:ea typeface="Carlito"/>
                <a:cs typeface="Carlito"/>
              </a:rPr>
              <a:t>for  </a:t>
            </a:r>
          </a:p>
          <a:p>
            <a:pPr marL="0" marR="0" algn="just">
              <a:lnSpc>
                <a:spcPct val="115000"/>
              </a:lnSpc>
              <a:spcBef>
                <a:spcPts val="0"/>
              </a:spcBef>
              <a:spcAft>
                <a:spcPts val="0"/>
              </a:spcAft>
            </a:pPr>
            <a:r>
              <a:rPr lang="en-US" sz="2000" dirty="0">
                <a:latin typeface="Times New Roman" panose="02020603050405020304" pitchFamily="18" charset="0"/>
                <a:ea typeface="Carlito"/>
                <a:cs typeface="Carlito"/>
              </a:rPr>
              <a:t>   </a:t>
            </a:r>
            <a:r>
              <a:rPr lang="en-US" sz="2000" dirty="0">
                <a:effectLst/>
                <a:latin typeface="Times New Roman" panose="02020603050405020304" pitchFamily="18" charset="0"/>
                <a:ea typeface="Carlito"/>
                <a:cs typeface="Carlito"/>
              </a:rPr>
              <a:t>the test to be conducted after the completion of all the laboratory sessions.</a:t>
            </a:r>
            <a:endParaRPr lang="en-US" sz="2000" dirty="0">
              <a:effectLst/>
              <a:latin typeface="Carlito"/>
              <a:ea typeface="Carlito"/>
              <a:cs typeface="Carlito"/>
            </a:endParaRPr>
          </a:p>
          <a:p>
            <a:pPr marL="0" marR="0" algn="just">
              <a:lnSpc>
                <a:spcPct val="115000"/>
              </a:lnSpc>
              <a:spcBef>
                <a:spcPts val="0"/>
              </a:spcBef>
              <a:spcAft>
                <a:spcPts val="0"/>
              </a:spcAft>
            </a:pPr>
            <a:r>
              <a:rPr lang="en-US" sz="2000" dirty="0">
                <a:effectLst/>
                <a:latin typeface="Times New Roman" panose="02020603050405020304" pitchFamily="18" charset="0"/>
                <a:ea typeface="Carlito"/>
                <a:cs typeface="Carlito"/>
              </a:rPr>
              <a:t>• On completion of every experiment/program in the laboratory, the students shall be evaluated including  </a:t>
            </a:r>
          </a:p>
          <a:p>
            <a:pPr marL="0" marR="0" algn="just">
              <a:lnSpc>
                <a:spcPct val="115000"/>
              </a:lnSpc>
              <a:spcBef>
                <a:spcPts val="0"/>
              </a:spcBef>
              <a:spcAft>
                <a:spcPts val="0"/>
              </a:spcAft>
            </a:pPr>
            <a:r>
              <a:rPr lang="en-US" sz="2000" dirty="0">
                <a:latin typeface="Times New Roman" panose="02020603050405020304" pitchFamily="18" charset="0"/>
                <a:ea typeface="Carlito"/>
                <a:cs typeface="Carlito"/>
              </a:rPr>
              <a:t>  </a:t>
            </a:r>
            <a:r>
              <a:rPr lang="en-US" sz="2000" dirty="0">
                <a:effectLst/>
                <a:latin typeface="Times New Roman" panose="02020603050405020304" pitchFamily="18" charset="0"/>
                <a:ea typeface="Carlito"/>
                <a:cs typeface="Carlito"/>
              </a:rPr>
              <a:t>viva-voce  and marks shall be awarded on the same day.</a:t>
            </a:r>
            <a:endParaRPr lang="en-US" sz="2000" dirty="0">
              <a:effectLst/>
              <a:latin typeface="Carlito"/>
              <a:ea typeface="Carlito"/>
              <a:cs typeface="Carlito"/>
            </a:endParaRPr>
          </a:p>
          <a:p>
            <a:pPr marL="0" marR="0" algn="just">
              <a:lnSpc>
                <a:spcPct val="115000"/>
              </a:lnSpc>
              <a:spcBef>
                <a:spcPts val="0"/>
              </a:spcBef>
              <a:spcAft>
                <a:spcPts val="0"/>
              </a:spcAft>
            </a:pPr>
            <a:r>
              <a:rPr lang="en-US" sz="2000" dirty="0">
                <a:effectLst/>
                <a:latin typeface="Times New Roman" panose="02020603050405020304" pitchFamily="18" charset="0"/>
                <a:ea typeface="Carlito"/>
                <a:cs typeface="Carlito"/>
              </a:rPr>
              <a:t>• The CIE marks awarded in the case of the Practical component shall be based on the continuous</a:t>
            </a:r>
            <a:r>
              <a:rPr lang="en-US" sz="2000" dirty="0">
                <a:latin typeface="Carlito"/>
                <a:ea typeface="Carlito"/>
                <a:cs typeface="Carlito"/>
              </a:rPr>
              <a:t>  </a:t>
            </a:r>
          </a:p>
          <a:p>
            <a:pPr marL="0" marR="0" algn="just">
              <a:lnSpc>
                <a:spcPct val="115000"/>
              </a:lnSpc>
              <a:spcBef>
                <a:spcPts val="0"/>
              </a:spcBef>
              <a:spcAft>
                <a:spcPts val="0"/>
              </a:spcAft>
            </a:pPr>
            <a:r>
              <a:rPr lang="en-US" sz="2000" dirty="0">
                <a:effectLst/>
                <a:latin typeface="Carlito"/>
                <a:ea typeface="Carlito"/>
                <a:cs typeface="Carlito"/>
              </a:rPr>
              <a:t>   </a:t>
            </a:r>
            <a:r>
              <a:rPr lang="en-US" sz="2000" dirty="0">
                <a:effectLst/>
                <a:latin typeface="Times New Roman" panose="02020603050405020304" pitchFamily="18" charset="0"/>
                <a:ea typeface="Carlito"/>
                <a:cs typeface="Carlito"/>
              </a:rPr>
              <a:t>evaluation of the  laboratory report. Each experiment report can be evaluated for 10 marks. Marks of  </a:t>
            </a:r>
          </a:p>
          <a:p>
            <a:pPr marL="0" marR="0" algn="just">
              <a:lnSpc>
                <a:spcPct val="115000"/>
              </a:lnSpc>
              <a:spcBef>
                <a:spcPts val="0"/>
              </a:spcBef>
              <a:spcAft>
                <a:spcPts val="0"/>
              </a:spcAft>
            </a:pPr>
            <a:r>
              <a:rPr lang="en-US" sz="2000" dirty="0">
                <a:latin typeface="Times New Roman" panose="02020603050405020304" pitchFamily="18" charset="0"/>
                <a:ea typeface="Carlito"/>
                <a:cs typeface="Carlito"/>
              </a:rPr>
              <a:t>   </a:t>
            </a:r>
            <a:r>
              <a:rPr lang="en-US" sz="2000" dirty="0">
                <a:effectLst/>
                <a:latin typeface="Times New Roman" panose="02020603050405020304" pitchFamily="18" charset="0"/>
                <a:ea typeface="Carlito"/>
                <a:cs typeface="Carlito"/>
              </a:rPr>
              <a:t>all experiments’ write-ups are  added and scaled down to 15 marks.</a:t>
            </a:r>
            <a:endParaRPr lang="en-US" sz="2000" dirty="0">
              <a:effectLst/>
              <a:latin typeface="Carlito"/>
              <a:ea typeface="Carlito"/>
              <a:cs typeface="Carlito"/>
            </a:endParaRPr>
          </a:p>
          <a:p>
            <a:pPr marL="0" marR="0" algn="just">
              <a:lnSpc>
                <a:spcPct val="115000"/>
              </a:lnSpc>
              <a:spcBef>
                <a:spcPts val="0"/>
              </a:spcBef>
              <a:spcAft>
                <a:spcPts val="0"/>
              </a:spcAft>
            </a:pPr>
            <a:r>
              <a:rPr lang="en-US" sz="2000" dirty="0">
                <a:effectLst/>
                <a:latin typeface="Times New Roman" panose="02020603050405020304" pitchFamily="18" charset="0"/>
                <a:ea typeface="Carlito"/>
                <a:cs typeface="Carlito"/>
              </a:rPr>
              <a:t>• The laboratory test (duration 02/03 hours) after completion of all the experiments shall be</a:t>
            </a:r>
            <a:endParaRPr lang="en-US" sz="2000" dirty="0">
              <a:effectLst/>
              <a:latin typeface="Carlito"/>
              <a:ea typeface="Carlito"/>
              <a:cs typeface="Carlito"/>
            </a:endParaRPr>
          </a:p>
          <a:p>
            <a:pPr marL="0" marR="0" algn="just">
              <a:lnSpc>
                <a:spcPct val="115000"/>
              </a:lnSpc>
              <a:spcBef>
                <a:spcPts val="0"/>
              </a:spcBef>
              <a:spcAft>
                <a:spcPts val="0"/>
              </a:spcAft>
            </a:pPr>
            <a:r>
              <a:rPr lang="en-US" sz="2000" dirty="0">
                <a:effectLst/>
                <a:latin typeface="Times New Roman" panose="02020603050405020304" pitchFamily="18" charset="0"/>
                <a:ea typeface="Carlito"/>
                <a:cs typeface="Carlito"/>
              </a:rPr>
              <a:t>   conducted for 50 marks and scaled down to 10 marks.</a:t>
            </a:r>
            <a:endParaRPr lang="en-US" sz="2000" dirty="0">
              <a:effectLst/>
              <a:latin typeface="Carlito"/>
              <a:ea typeface="Carlito"/>
              <a:cs typeface="Carlito"/>
            </a:endParaRPr>
          </a:p>
          <a:p>
            <a:pPr marL="0" marR="0" algn="just">
              <a:lnSpc>
                <a:spcPct val="115000"/>
              </a:lnSpc>
              <a:spcBef>
                <a:spcPts val="0"/>
              </a:spcBef>
              <a:spcAft>
                <a:spcPts val="0"/>
              </a:spcAft>
            </a:pPr>
            <a:r>
              <a:rPr lang="en-US" sz="2000" dirty="0">
                <a:effectLst/>
                <a:latin typeface="Times New Roman" panose="02020603050405020304" pitchFamily="18" charset="0"/>
                <a:ea typeface="Carlito"/>
                <a:cs typeface="Carlito"/>
              </a:rPr>
              <a:t>• Scaled-down marks of write-up evaluations and tests added will be CIE marks for the laboratory</a:t>
            </a:r>
            <a:r>
              <a:rPr lang="en-US" sz="2000" dirty="0">
                <a:latin typeface="Carlito"/>
                <a:ea typeface="Carlito"/>
                <a:cs typeface="Carlito"/>
              </a:rPr>
              <a:t>    </a:t>
            </a:r>
          </a:p>
          <a:p>
            <a:pPr marL="0" marR="0" algn="just">
              <a:lnSpc>
                <a:spcPct val="115000"/>
              </a:lnSpc>
              <a:spcBef>
                <a:spcPts val="0"/>
              </a:spcBef>
              <a:spcAft>
                <a:spcPts val="0"/>
              </a:spcAft>
            </a:pPr>
            <a:r>
              <a:rPr lang="en-US" sz="2000" dirty="0">
                <a:effectLst/>
                <a:latin typeface="Carlito"/>
                <a:ea typeface="Carlito"/>
                <a:cs typeface="Carlito"/>
              </a:rPr>
              <a:t>   </a:t>
            </a:r>
            <a:r>
              <a:rPr lang="en-US" sz="2000" dirty="0">
                <a:effectLst/>
                <a:latin typeface="Times New Roman" panose="02020603050405020304" pitchFamily="18" charset="0"/>
                <a:ea typeface="Carlito"/>
                <a:cs typeface="Carlito"/>
              </a:rPr>
              <a:t>component of  IPCC for 25 marks.</a:t>
            </a:r>
            <a:endParaRPr lang="en-US" sz="2000" dirty="0">
              <a:effectLst/>
              <a:latin typeface="Carlito"/>
              <a:ea typeface="Carlito"/>
              <a:cs typeface="Carlito"/>
            </a:endParaRPr>
          </a:p>
          <a:p>
            <a:pPr marL="0" marR="0" algn="just">
              <a:lnSpc>
                <a:spcPct val="115000"/>
              </a:lnSpc>
              <a:spcBef>
                <a:spcPts val="0"/>
              </a:spcBef>
              <a:spcAft>
                <a:spcPts val="0"/>
              </a:spcAft>
            </a:pPr>
            <a:r>
              <a:rPr lang="en-US" sz="2000" dirty="0">
                <a:effectLst/>
                <a:latin typeface="Times New Roman" panose="02020603050405020304" pitchFamily="18" charset="0"/>
                <a:ea typeface="Carlito"/>
                <a:cs typeface="Carlito"/>
              </a:rPr>
              <a:t>• The student has to secure 40% of 25 marks to qualify in the CIE of the practical component of the</a:t>
            </a:r>
            <a:endParaRPr lang="en-US" sz="2000" dirty="0">
              <a:effectLst/>
              <a:latin typeface="Carlito"/>
              <a:ea typeface="Carlito"/>
              <a:cs typeface="Carlito"/>
            </a:endParaRPr>
          </a:p>
          <a:p>
            <a:pPr algn="just"/>
            <a:r>
              <a:rPr lang="en-IN" sz="2000" dirty="0">
                <a:effectLst/>
                <a:latin typeface="Times New Roman" panose="02020603050405020304" pitchFamily="18" charset="0"/>
                <a:ea typeface="Calibri" panose="020F0502020204030204" pitchFamily="34" charset="0"/>
              </a:rPr>
              <a:t>   IPCC.</a:t>
            </a:r>
            <a:endParaRPr lang="en-US" sz="2000" dirty="0"/>
          </a:p>
        </p:txBody>
      </p:sp>
    </p:spTree>
    <p:extLst>
      <p:ext uri="{BB962C8B-B14F-4D97-AF65-F5344CB8AC3E}">
        <p14:creationId xmlns:p14="http://schemas.microsoft.com/office/powerpoint/2010/main" val="207991019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EC24ACC-7409-4871-AAE1-7E5E4860A2FB}"/>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CEAD614B-3BC0-4B73-9181-AB84703D3661}"/>
              </a:ext>
            </a:extLst>
          </p:cNvPr>
          <p:cNvSpPr>
            <a:spLocks noGrp="1"/>
          </p:cNvSpPr>
          <p:nvPr>
            <p:ph type="sldNum" sz="quarter" idx="12"/>
          </p:nvPr>
        </p:nvSpPr>
        <p:spPr/>
        <p:txBody>
          <a:bodyPr/>
          <a:lstStyle/>
          <a:p>
            <a:fld id="{F226CF9F-F850-4379-9247-A71C925ADE56}" type="slidenum">
              <a:rPr lang="en-US" smtClean="0"/>
              <a:t>12</a:t>
            </a:fld>
            <a:endParaRPr lang="en-US"/>
          </a:p>
        </p:txBody>
      </p:sp>
      <p:sp>
        <p:nvSpPr>
          <p:cNvPr id="6" name="TextBox 5">
            <a:extLst>
              <a:ext uri="{FF2B5EF4-FFF2-40B4-BE49-F238E27FC236}">
                <a16:creationId xmlns:a16="http://schemas.microsoft.com/office/drawing/2014/main" id="{E003193E-AE99-E88E-ECD7-A8071C038339}"/>
              </a:ext>
            </a:extLst>
          </p:cNvPr>
          <p:cNvSpPr txBox="1"/>
          <p:nvPr/>
        </p:nvSpPr>
        <p:spPr>
          <a:xfrm>
            <a:off x="838198" y="798354"/>
            <a:ext cx="10680512" cy="4801314"/>
          </a:xfrm>
          <a:prstGeom prst="rect">
            <a:avLst/>
          </a:prstGeom>
          <a:noFill/>
        </p:spPr>
        <p:txBody>
          <a:bodyPr wrap="square">
            <a:spAutoFit/>
          </a:bodyPr>
          <a:lstStyle/>
          <a:p>
            <a:r>
              <a:rPr lang="en-US" b="1" dirty="0"/>
              <a:t>SEE for IPCC </a:t>
            </a:r>
          </a:p>
          <a:p>
            <a:pPr algn="just"/>
            <a:r>
              <a:rPr lang="en-US" sz="2400" dirty="0"/>
              <a:t>Theory SEE will be conducted by university as per the scheduled timetable, with common question papers for the course (duration 03 hours) </a:t>
            </a:r>
          </a:p>
          <a:p>
            <a:r>
              <a:rPr lang="en-US" sz="2400" dirty="0"/>
              <a:t>1. The question paper will have ten questions. Each question is set for 20 marks. </a:t>
            </a:r>
          </a:p>
          <a:p>
            <a:pPr algn="just"/>
            <a:r>
              <a:rPr lang="en-US" sz="2400" dirty="0"/>
              <a:t>2. There will be 2 questions from each module. Each of the two questions under a module (with a maximum of 3 sub-questions), should have a mix of topics under that module. </a:t>
            </a:r>
          </a:p>
          <a:p>
            <a:pPr algn="just"/>
            <a:r>
              <a:rPr lang="en-US" sz="2400" dirty="0"/>
              <a:t>3. The students have to answer 5 full questions, selecting one full question from each module. </a:t>
            </a:r>
          </a:p>
          <a:p>
            <a:r>
              <a:rPr lang="en-US" sz="2400" dirty="0"/>
              <a:t>4. Marks scored by the student shall be proportionally scaled down to 50 Marks</a:t>
            </a:r>
          </a:p>
          <a:p>
            <a:pPr algn="just"/>
            <a:r>
              <a:rPr lang="en-US" sz="2400" b="1" dirty="0"/>
              <a:t>The theory portion of the IPCC shall be for both CIE and SEE, whereas the practical portion will have a CIE component only. Questions mentioned in the SEE paper may include questions from the practical component.</a:t>
            </a:r>
          </a:p>
        </p:txBody>
      </p:sp>
    </p:spTree>
    <p:extLst>
      <p:ext uri="{BB962C8B-B14F-4D97-AF65-F5344CB8AC3E}">
        <p14:creationId xmlns:p14="http://schemas.microsoft.com/office/powerpoint/2010/main" val="247381103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1545FA2-8A90-5106-EE9C-E5696455C3A5}"/>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B3B98F7A-571D-D924-0562-E5A29A732894}"/>
              </a:ext>
            </a:extLst>
          </p:cNvPr>
          <p:cNvSpPr>
            <a:spLocks noGrp="1"/>
          </p:cNvSpPr>
          <p:nvPr>
            <p:ph type="sldNum" sz="quarter" idx="12"/>
          </p:nvPr>
        </p:nvSpPr>
        <p:spPr/>
        <p:txBody>
          <a:bodyPr/>
          <a:lstStyle/>
          <a:p>
            <a:fld id="{F226CF9F-F850-4379-9247-A71C925ADE56}" type="slidenum">
              <a:rPr lang="en-US" smtClean="0"/>
              <a:t>13</a:t>
            </a:fld>
            <a:endParaRPr lang="en-US"/>
          </a:p>
        </p:txBody>
      </p:sp>
      <p:sp>
        <p:nvSpPr>
          <p:cNvPr id="5" name="TextBox 4">
            <a:extLst>
              <a:ext uri="{FF2B5EF4-FFF2-40B4-BE49-F238E27FC236}">
                <a16:creationId xmlns:a16="http://schemas.microsoft.com/office/drawing/2014/main" id="{E38AE418-382B-0850-F558-75C6C5E4A656}"/>
              </a:ext>
            </a:extLst>
          </p:cNvPr>
          <p:cNvSpPr txBox="1"/>
          <p:nvPr/>
        </p:nvSpPr>
        <p:spPr>
          <a:xfrm>
            <a:off x="810336" y="769435"/>
            <a:ext cx="10571328" cy="5199565"/>
          </a:xfrm>
          <a:prstGeom prst="rect">
            <a:avLst/>
          </a:prstGeom>
          <a:noFill/>
        </p:spPr>
        <p:txBody>
          <a:bodyPr wrap="square">
            <a:spAutoFit/>
          </a:bodyPr>
          <a:lstStyle/>
          <a:p>
            <a:pPr marL="0" marR="0">
              <a:lnSpc>
                <a:spcPts val="890"/>
              </a:lnSpc>
              <a:spcBef>
                <a:spcPts val="0"/>
              </a:spcBef>
              <a:spcAft>
                <a:spcPts val="0"/>
              </a:spcAft>
            </a:pPr>
            <a:endParaRPr lang="en-US" sz="1800" b="1" dirty="0">
              <a:effectLst/>
              <a:latin typeface="Times New Roman" panose="02020603050405020304" pitchFamily="18" charset="0"/>
              <a:ea typeface="Carlito"/>
              <a:cs typeface="Carlito"/>
            </a:endParaRPr>
          </a:p>
          <a:p>
            <a:pPr marL="0" marR="0">
              <a:lnSpc>
                <a:spcPts val="890"/>
              </a:lnSpc>
              <a:spcBef>
                <a:spcPts val="0"/>
              </a:spcBef>
              <a:spcAft>
                <a:spcPts val="0"/>
              </a:spcAft>
            </a:pPr>
            <a:r>
              <a:rPr lang="en-US" sz="1800" b="1" dirty="0">
                <a:effectLst/>
                <a:latin typeface="Times New Roman" panose="02020603050405020304" pitchFamily="18" charset="0"/>
                <a:ea typeface="Carlito"/>
                <a:cs typeface="Carlito"/>
              </a:rPr>
              <a:t>Suggested</a:t>
            </a:r>
            <a:r>
              <a:rPr lang="en-US" sz="1800" b="1" spc="-20" dirty="0">
                <a:effectLst/>
                <a:latin typeface="Times New Roman" panose="02020603050405020304" pitchFamily="18" charset="0"/>
                <a:ea typeface="Carlito"/>
                <a:cs typeface="Carlito"/>
              </a:rPr>
              <a:t> </a:t>
            </a:r>
            <a:r>
              <a:rPr lang="en-US" sz="1800" b="1" dirty="0">
                <a:effectLst/>
                <a:latin typeface="Times New Roman" panose="02020603050405020304" pitchFamily="18" charset="0"/>
                <a:ea typeface="Carlito"/>
                <a:cs typeface="Carlito"/>
              </a:rPr>
              <a:t>Learning</a:t>
            </a:r>
            <a:r>
              <a:rPr lang="en-US" sz="1800" b="1" spc="-25" dirty="0">
                <a:effectLst/>
                <a:latin typeface="Times New Roman" panose="02020603050405020304" pitchFamily="18" charset="0"/>
                <a:ea typeface="Carlito"/>
                <a:cs typeface="Carlito"/>
              </a:rPr>
              <a:t> </a:t>
            </a:r>
            <a:r>
              <a:rPr lang="en-US" sz="1800" b="1" dirty="0">
                <a:effectLst/>
                <a:latin typeface="Times New Roman" panose="02020603050405020304" pitchFamily="18" charset="0"/>
                <a:ea typeface="Carlito"/>
                <a:cs typeface="Carlito"/>
              </a:rPr>
              <a:t>Resources:</a:t>
            </a:r>
            <a:endParaRPr lang="en-US" sz="1600" dirty="0">
              <a:effectLst/>
              <a:latin typeface="Carlito"/>
              <a:ea typeface="Carlito"/>
              <a:cs typeface="Carlito"/>
            </a:endParaRPr>
          </a:p>
          <a:p>
            <a:pPr marL="0" marR="0">
              <a:lnSpc>
                <a:spcPts val="890"/>
              </a:lnSpc>
              <a:spcBef>
                <a:spcPts val="0"/>
              </a:spcBef>
              <a:spcAft>
                <a:spcPts val="0"/>
              </a:spcAft>
            </a:pPr>
            <a:r>
              <a:rPr lang="en-US" sz="1050" dirty="0">
                <a:effectLst/>
                <a:latin typeface="Times New Roman" panose="02020603050405020304" pitchFamily="18" charset="0"/>
                <a:ea typeface="Carlito"/>
                <a:cs typeface="Carlito"/>
              </a:rPr>
              <a:t> </a:t>
            </a:r>
            <a:endParaRPr lang="en-US" sz="1600" dirty="0">
              <a:effectLst/>
              <a:latin typeface="Carlito"/>
              <a:ea typeface="Carlito"/>
              <a:cs typeface="Carlito"/>
            </a:endParaRPr>
          </a:p>
          <a:p>
            <a:pPr marL="0" marR="60325">
              <a:lnSpc>
                <a:spcPct val="115000"/>
              </a:lnSpc>
              <a:spcBef>
                <a:spcPts val="0"/>
              </a:spcBef>
              <a:spcAft>
                <a:spcPts val="0"/>
              </a:spcAft>
              <a:tabLst>
                <a:tab pos="544830" algn="l"/>
                <a:tab pos="545465" algn="l"/>
              </a:tabLst>
            </a:pPr>
            <a:r>
              <a:rPr lang="en-US" sz="1800" b="1" dirty="0">
                <a:effectLst/>
                <a:latin typeface="Times New Roman" panose="02020603050405020304" pitchFamily="18" charset="0"/>
                <a:ea typeface="Carlito"/>
                <a:cs typeface="Carlito"/>
              </a:rPr>
              <a:t>Textbooks: </a:t>
            </a:r>
            <a:endParaRPr lang="en-US" sz="1600" dirty="0">
              <a:effectLst/>
              <a:latin typeface="Carlito"/>
              <a:ea typeface="Carlito"/>
              <a:cs typeface="Carlito"/>
            </a:endParaRPr>
          </a:p>
          <a:p>
            <a:pPr marL="0" marR="60325" algn="just">
              <a:lnSpc>
                <a:spcPct val="115000"/>
              </a:lnSpc>
              <a:spcBef>
                <a:spcPts val="0"/>
              </a:spcBef>
              <a:spcAft>
                <a:spcPts val="0"/>
              </a:spcAft>
              <a:tabLst>
                <a:tab pos="544830" algn="l"/>
                <a:tab pos="545465" algn="l"/>
              </a:tabLst>
            </a:pPr>
            <a:r>
              <a:rPr lang="en-US" sz="1800" dirty="0">
                <a:effectLst/>
                <a:latin typeface="Times New Roman" panose="02020603050405020304" pitchFamily="18" charset="0"/>
                <a:ea typeface="Carlito"/>
                <a:cs typeface="Carlito"/>
              </a:rPr>
              <a:t>1. Callister Jr, W.D., </a:t>
            </a:r>
            <a:r>
              <a:rPr lang="en-US" sz="1800" dirty="0" err="1">
                <a:effectLst/>
                <a:latin typeface="Times New Roman" panose="02020603050405020304" pitchFamily="18" charset="0"/>
                <a:ea typeface="Carlito"/>
                <a:cs typeface="Carlito"/>
              </a:rPr>
              <a:t>Rethwisch</a:t>
            </a:r>
            <a:r>
              <a:rPr lang="en-US" sz="1800" dirty="0">
                <a:effectLst/>
                <a:latin typeface="Times New Roman" panose="02020603050405020304" pitchFamily="18" charset="0"/>
                <a:ea typeface="Carlito"/>
                <a:cs typeface="Carlito"/>
              </a:rPr>
              <a:t>, D.G., (2018), Materials Science and Engineering: An Introduction,   </a:t>
            </a:r>
            <a:endParaRPr lang="en-US" sz="1600" dirty="0">
              <a:effectLst/>
              <a:latin typeface="Carlito"/>
              <a:ea typeface="Carlito"/>
              <a:cs typeface="Carlito"/>
            </a:endParaRPr>
          </a:p>
          <a:p>
            <a:pPr marL="0" marR="60325" algn="just">
              <a:lnSpc>
                <a:spcPct val="115000"/>
              </a:lnSpc>
              <a:spcBef>
                <a:spcPts val="0"/>
              </a:spcBef>
              <a:spcAft>
                <a:spcPts val="0"/>
              </a:spcAft>
              <a:tabLst>
                <a:tab pos="544830" algn="l"/>
                <a:tab pos="545465" algn="l"/>
              </a:tabLst>
            </a:pPr>
            <a:r>
              <a:rPr lang="en-US" sz="1800" dirty="0">
                <a:effectLst/>
                <a:latin typeface="Times New Roman" panose="02020603050405020304" pitchFamily="18" charset="0"/>
                <a:ea typeface="Carlito"/>
                <a:cs typeface="Carlito"/>
              </a:rPr>
              <a:t>   10th Edition, Hoboken, NJ: Wiley. </a:t>
            </a:r>
            <a:endParaRPr lang="en-US" sz="1600" dirty="0">
              <a:effectLst/>
              <a:latin typeface="Carlito"/>
              <a:ea typeface="Carlito"/>
              <a:cs typeface="Carlito"/>
            </a:endParaRPr>
          </a:p>
          <a:p>
            <a:pPr marL="0" marR="60325" algn="just">
              <a:lnSpc>
                <a:spcPct val="115000"/>
              </a:lnSpc>
              <a:spcBef>
                <a:spcPts val="0"/>
              </a:spcBef>
              <a:spcAft>
                <a:spcPts val="0"/>
              </a:spcAft>
              <a:tabLst>
                <a:tab pos="544830" algn="l"/>
                <a:tab pos="545465" algn="l"/>
              </a:tabLst>
            </a:pPr>
            <a:r>
              <a:rPr lang="en-US" sz="1800" dirty="0">
                <a:effectLst/>
                <a:latin typeface="Times New Roman" panose="02020603050405020304" pitchFamily="18" charset="0"/>
                <a:ea typeface="Carlito"/>
                <a:cs typeface="Carlito"/>
              </a:rPr>
              <a:t>2. Ashby, M.F. (2010), Materials Selection in Mechanical Design, 4th Edition, Butterworth- Heinemann. </a:t>
            </a:r>
            <a:endParaRPr lang="en-US" sz="1600" dirty="0">
              <a:effectLst/>
              <a:latin typeface="Carlito"/>
              <a:ea typeface="Carlito"/>
              <a:cs typeface="Carlito"/>
            </a:endParaRPr>
          </a:p>
          <a:p>
            <a:pPr marL="0" marR="60325" algn="just">
              <a:lnSpc>
                <a:spcPct val="115000"/>
              </a:lnSpc>
              <a:spcBef>
                <a:spcPts val="0"/>
              </a:spcBef>
              <a:spcAft>
                <a:spcPts val="0"/>
              </a:spcAft>
              <a:tabLst>
                <a:tab pos="544830" algn="l"/>
                <a:tab pos="545465" algn="l"/>
              </a:tabLst>
            </a:pPr>
            <a:r>
              <a:rPr lang="en-US" sz="1800" dirty="0">
                <a:effectLst/>
                <a:latin typeface="Times New Roman" panose="02020603050405020304" pitchFamily="18" charset="0"/>
                <a:ea typeface="Carlito"/>
                <a:cs typeface="Carlito"/>
              </a:rPr>
              <a:t>3. </a:t>
            </a:r>
            <a:r>
              <a:rPr lang="en-US" sz="1800" dirty="0" err="1">
                <a:effectLst/>
                <a:latin typeface="Times New Roman" panose="02020603050405020304" pitchFamily="18" charset="0"/>
                <a:ea typeface="Carlito"/>
                <a:cs typeface="Carlito"/>
              </a:rPr>
              <a:t>Azaroff</a:t>
            </a:r>
            <a:r>
              <a:rPr lang="en-US" sz="1800" dirty="0">
                <a:effectLst/>
                <a:latin typeface="Times New Roman" panose="02020603050405020304" pitchFamily="18" charset="0"/>
                <a:ea typeface="Carlito"/>
                <a:cs typeface="Carlito"/>
              </a:rPr>
              <a:t>, L.V., (2001) Introduction to solids, 1st Edition, McGraw Hill Book Company. </a:t>
            </a:r>
            <a:endParaRPr lang="en-US" sz="1600" dirty="0">
              <a:effectLst/>
              <a:latin typeface="Carlito"/>
              <a:ea typeface="Carlito"/>
              <a:cs typeface="Carlito"/>
            </a:endParaRPr>
          </a:p>
          <a:p>
            <a:pPr marL="0" marR="60325" algn="just">
              <a:lnSpc>
                <a:spcPct val="115000"/>
              </a:lnSpc>
              <a:spcBef>
                <a:spcPts val="0"/>
              </a:spcBef>
              <a:spcAft>
                <a:spcPts val="0"/>
              </a:spcAft>
              <a:tabLst>
                <a:tab pos="544830" algn="l"/>
                <a:tab pos="545465" algn="l"/>
              </a:tabLst>
            </a:pPr>
            <a:r>
              <a:rPr lang="en-US" sz="1800" dirty="0">
                <a:effectLst/>
                <a:latin typeface="Times New Roman" panose="02020603050405020304" pitchFamily="18" charset="0"/>
                <a:ea typeface="Carlito"/>
                <a:cs typeface="Carlito"/>
              </a:rPr>
              <a:t>4. Avner, S.H., (2017), Introduction to Physical Metallurgy, 2nd Edition, McGraw Hill Education. </a:t>
            </a:r>
            <a:endParaRPr lang="en-US" sz="1600" dirty="0">
              <a:effectLst/>
              <a:latin typeface="Carlito"/>
              <a:ea typeface="Carlito"/>
              <a:cs typeface="Carlito"/>
            </a:endParaRPr>
          </a:p>
          <a:p>
            <a:pPr marL="0" marR="60325">
              <a:lnSpc>
                <a:spcPct val="115000"/>
              </a:lnSpc>
              <a:spcBef>
                <a:spcPts val="0"/>
              </a:spcBef>
              <a:spcAft>
                <a:spcPts val="0"/>
              </a:spcAft>
              <a:tabLst>
                <a:tab pos="544830" algn="l"/>
                <a:tab pos="545465" algn="l"/>
              </a:tabLst>
            </a:pPr>
            <a:r>
              <a:rPr lang="en-US" sz="1800" dirty="0">
                <a:effectLst/>
                <a:latin typeface="Times New Roman" panose="02020603050405020304" pitchFamily="18" charset="0"/>
                <a:ea typeface="Carlito"/>
                <a:cs typeface="Carlito"/>
              </a:rPr>
              <a:t> </a:t>
            </a:r>
            <a:r>
              <a:rPr lang="en-US" sz="1800" b="1" dirty="0">
                <a:effectLst/>
                <a:latin typeface="Times New Roman" panose="02020603050405020304" pitchFamily="18" charset="0"/>
                <a:ea typeface="Carlito"/>
                <a:cs typeface="Carlito"/>
              </a:rPr>
              <a:t> Reference Books </a:t>
            </a:r>
            <a:endParaRPr lang="en-US" sz="1600" dirty="0">
              <a:effectLst/>
              <a:latin typeface="Carlito"/>
              <a:ea typeface="Carlito"/>
              <a:cs typeface="Carlito"/>
            </a:endParaRPr>
          </a:p>
          <a:p>
            <a:pPr marL="0" marR="60325" algn="just">
              <a:lnSpc>
                <a:spcPct val="115000"/>
              </a:lnSpc>
              <a:spcBef>
                <a:spcPts val="0"/>
              </a:spcBef>
              <a:spcAft>
                <a:spcPts val="0"/>
              </a:spcAft>
              <a:tabLst>
                <a:tab pos="544830" algn="l"/>
                <a:tab pos="545465" algn="l"/>
              </a:tabLst>
            </a:pPr>
            <a:r>
              <a:rPr lang="en-US" sz="1800" dirty="0">
                <a:effectLst/>
                <a:latin typeface="Times New Roman" panose="02020603050405020304" pitchFamily="18" charset="0"/>
                <a:ea typeface="Carlito"/>
                <a:cs typeface="Carlito"/>
              </a:rPr>
              <a:t>1. Jones, D.R.H., and </a:t>
            </a:r>
            <a:r>
              <a:rPr lang="en-US" sz="1800" dirty="0" err="1">
                <a:effectLst/>
                <a:latin typeface="Times New Roman" panose="02020603050405020304" pitchFamily="18" charset="0"/>
                <a:ea typeface="Carlito"/>
                <a:cs typeface="Carlito"/>
              </a:rPr>
              <a:t>Ashby,M.F</a:t>
            </a:r>
            <a:r>
              <a:rPr lang="en-US" sz="1800" dirty="0">
                <a:effectLst/>
                <a:latin typeface="Times New Roman" panose="02020603050405020304" pitchFamily="18" charset="0"/>
                <a:ea typeface="Carlito"/>
                <a:cs typeface="Carlito"/>
              </a:rPr>
              <a:t>., (2011), Engineering Materials 1: An Introduction to Properties, </a:t>
            </a:r>
            <a:endParaRPr lang="en-US" sz="1600" dirty="0">
              <a:effectLst/>
              <a:latin typeface="Carlito"/>
              <a:ea typeface="Carlito"/>
              <a:cs typeface="Carlito"/>
            </a:endParaRPr>
          </a:p>
          <a:p>
            <a:pPr marL="0" marR="60325" algn="just">
              <a:lnSpc>
                <a:spcPct val="115000"/>
              </a:lnSpc>
              <a:spcBef>
                <a:spcPts val="0"/>
              </a:spcBef>
              <a:spcAft>
                <a:spcPts val="0"/>
              </a:spcAft>
              <a:tabLst>
                <a:tab pos="544830" algn="l"/>
                <a:tab pos="545465" algn="l"/>
              </a:tabLst>
            </a:pPr>
            <a:r>
              <a:rPr lang="en-US" sz="1800" dirty="0">
                <a:effectLst/>
                <a:latin typeface="Times New Roman" panose="02020603050405020304" pitchFamily="18" charset="0"/>
                <a:ea typeface="Carlito"/>
                <a:cs typeface="Carlito"/>
              </a:rPr>
              <a:t>    Application and Design, 4th Edition, Butterworth-Heinemann. </a:t>
            </a:r>
            <a:endParaRPr lang="en-US" sz="1600" dirty="0">
              <a:effectLst/>
              <a:latin typeface="Carlito"/>
              <a:ea typeface="Carlito"/>
              <a:cs typeface="Carlito"/>
            </a:endParaRPr>
          </a:p>
          <a:p>
            <a:pPr marL="0" marR="60325" algn="just">
              <a:lnSpc>
                <a:spcPct val="115000"/>
              </a:lnSpc>
              <a:spcBef>
                <a:spcPts val="0"/>
              </a:spcBef>
              <a:spcAft>
                <a:spcPts val="0"/>
              </a:spcAft>
              <a:tabLst>
                <a:tab pos="544830" algn="l"/>
                <a:tab pos="545465" algn="l"/>
              </a:tabLst>
            </a:pPr>
            <a:r>
              <a:rPr lang="en-US" sz="1800" dirty="0">
                <a:effectLst/>
                <a:latin typeface="Times New Roman" panose="02020603050405020304" pitchFamily="18" charset="0"/>
                <a:ea typeface="Carlito"/>
                <a:cs typeface="Carlito"/>
              </a:rPr>
              <a:t>2. Jones, D.R.H., and </a:t>
            </a:r>
            <a:r>
              <a:rPr lang="en-US" sz="1800" dirty="0" err="1">
                <a:effectLst/>
                <a:latin typeface="Times New Roman" panose="02020603050405020304" pitchFamily="18" charset="0"/>
                <a:ea typeface="Carlito"/>
                <a:cs typeface="Carlito"/>
              </a:rPr>
              <a:t>Ashby,M.F</a:t>
            </a:r>
            <a:r>
              <a:rPr lang="en-US" sz="1800" dirty="0">
                <a:effectLst/>
                <a:latin typeface="Times New Roman" panose="02020603050405020304" pitchFamily="18" charset="0"/>
                <a:ea typeface="Carlito"/>
                <a:cs typeface="Carlito"/>
              </a:rPr>
              <a:t>., (2012), Engineering Materials 2: An Introduction to Microstructure and Processing, 4th Edition, Butterworth-Heinemann. </a:t>
            </a:r>
            <a:endParaRPr lang="en-US" sz="1600" dirty="0">
              <a:effectLst/>
              <a:latin typeface="Carlito"/>
              <a:ea typeface="Carlito"/>
              <a:cs typeface="Carlito"/>
            </a:endParaRPr>
          </a:p>
          <a:p>
            <a:pPr marL="0" marR="60325" algn="just">
              <a:lnSpc>
                <a:spcPct val="115000"/>
              </a:lnSpc>
              <a:spcBef>
                <a:spcPts val="0"/>
              </a:spcBef>
              <a:spcAft>
                <a:spcPts val="0"/>
              </a:spcAft>
              <a:tabLst>
                <a:tab pos="544830" algn="l"/>
                <a:tab pos="545465" algn="l"/>
              </a:tabLst>
            </a:pPr>
            <a:r>
              <a:rPr lang="en-US" sz="1800" dirty="0">
                <a:effectLst/>
                <a:latin typeface="Times New Roman" panose="02020603050405020304" pitchFamily="18" charset="0"/>
                <a:ea typeface="Carlito"/>
                <a:cs typeface="Carlito"/>
              </a:rPr>
              <a:t>3. </a:t>
            </a:r>
            <a:r>
              <a:rPr lang="en-US" sz="1800" dirty="0" err="1">
                <a:effectLst/>
                <a:latin typeface="Times New Roman" panose="02020603050405020304" pitchFamily="18" charset="0"/>
                <a:ea typeface="Carlito"/>
                <a:cs typeface="Carlito"/>
              </a:rPr>
              <a:t>Abbaschian</a:t>
            </a:r>
            <a:r>
              <a:rPr lang="en-US" sz="1800" dirty="0">
                <a:effectLst/>
                <a:latin typeface="Times New Roman" panose="02020603050405020304" pitchFamily="18" charset="0"/>
                <a:ea typeface="Carlito"/>
                <a:cs typeface="Carlito"/>
              </a:rPr>
              <a:t>, R., </a:t>
            </a:r>
            <a:r>
              <a:rPr lang="en-US" sz="1800" dirty="0" err="1">
                <a:effectLst/>
                <a:latin typeface="Times New Roman" panose="02020603050405020304" pitchFamily="18" charset="0"/>
                <a:ea typeface="Carlito"/>
                <a:cs typeface="Carlito"/>
              </a:rPr>
              <a:t>Abbaschian</a:t>
            </a:r>
            <a:r>
              <a:rPr lang="en-US" sz="1800" dirty="0">
                <a:effectLst/>
                <a:latin typeface="Times New Roman" panose="02020603050405020304" pitchFamily="18" charset="0"/>
                <a:ea typeface="Carlito"/>
                <a:cs typeface="Carlito"/>
              </a:rPr>
              <a:t>, L., Reed-Hill, R. E., (2009), Physical Metallurgy Principles, 4th Edition, </a:t>
            </a:r>
            <a:r>
              <a:rPr lang="en-US" sz="1800" dirty="0" err="1">
                <a:effectLst/>
                <a:latin typeface="Times New Roman" panose="02020603050405020304" pitchFamily="18" charset="0"/>
                <a:ea typeface="Carlito"/>
                <a:cs typeface="Carlito"/>
              </a:rPr>
              <a:t>Cengate</a:t>
            </a:r>
            <a:r>
              <a:rPr lang="en-US" sz="1800" dirty="0">
                <a:effectLst/>
                <a:latin typeface="Times New Roman" panose="02020603050405020304" pitchFamily="18" charset="0"/>
                <a:ea typeface="Carlito"/>
                <a:cs typeface="Carlito"/>
              </a:rPr>
              <a:t> Learning. </a:t>
            </a:r>
            <a:endParaRPr lang="en-US" sz="1600" dirty="0">
              <a:effectLst/>
              <a:latin typeface="Carlito"/>
              <a:ea typeface="Carlito"/>
              <a:cs typeface="Carlito"/>
            </a:endParaRPr>
          </a:p>
          <a:p>
            <a:pPr marL="0" marR="60325" algn="just">
              <a:lnSpc>
                <a:spcPct val="115000"/>
              </a:lnSpc>
              <a:spcBef>
                <a:spcPts val="0"/>
              </a:spcBef>
              <a:spcAft>
                <a:spcPts val="0"/>
              </a:spcAft>
              <a:tabLst>
                <a:tab pos="544830" algn="l"/>
                <a:tab pos="545465" algn="l"/>
              </a:tabLst>
            </a:pPr>
            <a:r>
              <a:rPr lang="en-US" sz="1800" dirty="0">
                <a:effectLst/>
                <a:latin typeface="Times New Roman" panose="02020603050405020304" pitchFamily="18" charset="0"/>
                <a:ea typeface="Carlito"/>
                <a:cs typeface="Carlito"/>
              </a:rPr>
              <a:t>4. P. C. Angelo and R. Subramanian: Powder Metallurgy- Science, Technology and Applications, </a:t>
            </a:r>
            <a:r>
              <a:rPr lang="en-IN" sz="1800" dirty="0">
                <a:effectLst/>
                <a:latin typeface="Times New Roman" panose="02020603050405020304" pitchFamily="18" charset="0"/>
                <a:ea typeface="Calibri" panose="020F0502020204030204" pitchFamily="34" charset="0"/>
              </a:rPr>
              <a:t>PHI, New Delhi,2008.</a:t>
            </a:r>
            <a:endParaRPr lang="en-US" dirty="0"/>
          </a:p>
        </p:txBody>
      </p:sp>
    </p:spTree>
    <p:extLst>
      <p:ext uri="{BB962C8B-B14F-4D97-AF65-F5344CB8AC3E}">
        <p14:creationId xmlns:p14="http://schemas.microsoft.com/office/powerpoint/2010/main" val="418238794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0976E2E-5970-4FBF-876A-1C9BD2307D2C}"/>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9EB9F385-58F7-4020-8D0D-A5B9A2341ED4}"/>
              </a:ext>
            </a:extLst>
          </p:cNvPr>
          <p:cNvSpPr>
            <a:spLocks noGrp="1"/>
          </p:cNvSpPr>
          <p:nvPr>
            <p:ph type="sldNum" sz="quarter" idx="12"/>
          </p:nvPr>
        </p:nvSpPr>
        <p:spPr/>
        <p:txBody>
          <a:bodyPr/>
          <a:lstStyle/>
          <a:p>
            <a:fld id="{F226CF9F-F850-4379-9247-A71C925ADE56}" type="slidenum">
              <a:rPr lang="en-US" smtClean="0"/>
              <a:t>14</a:t>
            </a:fld>
            <a:endParaRPr lang="en-US"/>
          </a:p>
        </p:txBody>
      </p:sp>
      <p:sp>
        <p:nvSpPr>
          <p:cNvPr id="4" name="TextBox 3">
            <a:extLst>
              <a:ext uri="{FF2B5EF4-FFF2-40B4-BE49-F238E27FC236}">
                <a16:creationId xmlns:a16="http://schemas.microsoft.com/office/drawing/2014/main" id="{CAE95638-FE5E-4C42-8104-44ACD4ABA17F}"/>
              </a:ext>
            </a:extLst>
          </p:cNvPr>
          <p:cNvSpPr txBox="1"/>
          <p:nvPr/>
        </p:nvSpPr>
        <p:spPr>
          <a:xfrm>
            <a:off x="914400" y="2222054"/>
            <a:ext cx="10208525" cy="1508105"/>
          </a:xfrm>
          <a:prstGeom prst="rect">
            <a:avLst/>
          </a:prstGeom>
          <a:noFill/>
        </p:spPr>
        <p:txBody>
          <a:bodyPr wrap="square" rtlCol="0">
            <a:spAutoFit/>
          </a:bodyPr>
          <a:lstStyle/>
          <a:p>
            <a:pPr algn="ctr"/>
            <a:r>
              <a:rPr lang="en-US" sz="4800" dirty="0">
                <a:solidFill>
                  <a:srgbClr val="FF0066"/>
                </a:solidFill>
                <a:latin typeface="Georgia" panose="02040502050405020303" pitchFamily="18" charset="0"/>
              </a:rPr>
              <a:t>Material Science and Engineering</a:t>
            </a:r>
          </a:p>
          <a:p>
            <a:pPr algn="ctr"/>
            <a:r>
              <a:rPr lang="en-US" sz="3600" b="1" dirty="0">
                <a:solidFill>
                  <a:srgbClr val="002060"/>
                </a:solidFill>
                <a:latin typeface="Times New Roman" panose="02020603050405020304" pitchFamily="18" charset="0"/>
                <a:cs typeface="Times New Roman" panose="02020603050405020304" pitchFamily="18" charset="0"/>
              </a:rPr>
              <a:t>Subject Code:</a:t>
            </a:r>
            <a:r>
              <a:rPr lang="en-US" sz="4400" b="1" dirty="0">
                <a:solidFill>
                  <a:srgbClr val="002060"/>
                </a:solidFill>
                <a:latin typeface="Times New Roman" panose="02020603050405020304" pitchFamily="18" charset="0"/>
                <a:cs typeface="Times New Roman" panose="02020603050405020304" pitchFamily="18" charset="0"/>
              </a:rPr>
              <a:t>BME303</a:t>
            </a:r>
            <a:endParaRPr lang="en-US" sz="48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087828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B6C1F1B-0278-D087-3786-33EF03C2425F}"/>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52B2359F-75B2-38AC-4873-8828E68DF74C}"/>
              </a:ext>
            </a:extLst>
          </p:cNvPr>
          <p:cNvSpPr>
            <a:spLocks noGrp="1"/>
          </p:cNvSpPr>
          <p:nvPr>
            <p:ph type="sldNum" sz="quarter" idx="12"/>
          </p:nvPr>
        </p:nvSpPr>
        <p:spPr/>
        <p:txBody>
          <a:bodyPr/>
          <a:lstStyle/>
          <a:p>
            <a:fld id="{F226CF9F-F850-4379-9247-A71C925ADE56}" type="slidenum">
              <a:rPr lang="en-US" smtClean="0"/>
              <a:t>15</a:t>
            </a:fld>
            <a:endParaRPr lang="en-US"/>
          </a:p>
        </p:txBody>
      </p:sp>
      <p:sp>
        <p:nvSpPr>
          <p:cNvPr id="4" name="Rectangle 3">
            <a:extLst>
              <a:ext uri="{FF2B5EF4-FFF2-40B4-BE49-F238E27FC236}">
                <a16:creationId xmlns:a16="http://schemas.microsoft.com/office/drawing/2014/main" id="{140A7319-77B5-7878-02B0-C22678A7483F}"/>
              </a:ext>
            </a:extLst>
          </p:cNvPr>
          <p:cNvSpPr/>
          <p:nvPr/>
        </p:nvSpPr>
        <p:spPr>
          <a:xfrm>
            <a:off x="736979" y="1255931"/>
            <a:ext cx="10809027" cy="4493538"/>
          </a:xfrm>
          <a:prstGeom prst="rect">
            <a:avLst/>
          </a:prstGeom>
        </p:spPr>
        <p:txBody>
          <a:bodyPr wrap="square">
            <a:spAutoFit/>
          </a:bodyPr>
          <a:lstStyle/>
          <a:p>
            <a:pPr algn="just"/>
            <a:r>
              <a:rPr lang="en-US" sz="2600" b="1" dirty="0">
                <a:latin typeface="Cambria" panose="02040503050406030204" pitchFamily="18" charset="0"/>
                <a:ea typeface="Cambria" panose="02040503050406030204" pitchFamily="18" charset="0"/>
              </a:rPr>
              <a:t>Structure of Materials </a:t>
            </a:r>
          </a:p>
          <a:p>
            <a:pPr algn="just"/>
            <a:r>
              <a:rPr lang="en-US" sz="2600" b="1" dirty="0">
                <a:latin typeface="Cambria" panose="02040503050406030204" pitchFamily="18" charset="0"/>
                <a:ea typeface="Cambria" panose="02040503050406030204" pitchFamily="18" charset="0"/>
              </a:rPr>
              <a:t>Introduction:</a:t>
            </a:r>
            <a:r>
              <a:rPr lang="en-US" sz="2600" dirty="0">
                <a:latin typeface="Cambria" panose="02040503050406030204" pitchFamily="18" charset="0"/>
                <a:ea typeface="Cambria" panose="02040503050406030204" pitchFamily="18" charset="0"/>
              </a:rPr>
              <a:t> Classification of materials, crystalline and non-crystalline solids, atomic bonding: Ionic Bonding and Metallic Bonding.</a:t>
            </a:r>
          </a:p>
          <a:p>
            <a:pPr algn="just"/>
            <a:r>
              <a:rPr lang="en-US" sz="2600" b="1" dirty="0">
                <a:latin typeface="Cambria" panose="02040503050406030204" pitchFamily="18" charset="0"/>
                <a:ea typeface="Cambria" panose="02040503050406030204" pitchFamily="18" charset="0"/>
              </a:rPr>
              <a:t>Crystal Structure: </a:t>
            </a:r>
            <a:r>
              <a:rPr lang="en-US" sz="2600" dirty="0">
                <a:latin typeface="Cambria" panose="02040503050406030204" pitchFamily="18" charset="0"/>
                <a:ea typeface="Cambria" panose="02040503050406030204" pitchFamily="18" charset="0"/>
              </a:rPr>
              <a:t>Crystal Lattice, Unit Cell, Planes and directions in a lattice, Planar Atomic Density, Coordination number, atomic Packing Factor of all the Cubic structures and Hexagonal Close Packed structure. Classification and Coordination of voids, Bragg’s Law. </a:t>
            </a:r>
          </a:p>
          <a:p>
            <a:pPr algn="just"/>
            <a:r>
              <a:rPr lang="en-US" sz="2600" b="1" dirty="0">
                <a:latin typeface="Cambria" panose="02040503050406030204" pitchFamily="18" charset="0"/>
                <a:ea typeface="Cambria" panose="02040503050406030204" pitchFamily="18" charset="0"/>
              </a:rPr>
              <a:t>Imperfections in Solids: </a:t>
            </a:r>
            <a:r>
              <a:rPr lang="en-US" sz="2600" dirty="0">
                <a:latin typeface="Cambria" panose="02040503050406030204" pitchFamily="18" charset="0"/>
                <a:ea typeface="Cambria" panose="02040503050406030204" pitchFamily="18" charset="0"/>
              </a:rPr>
              <a:t>Types of imperfections, Point defects: vacancies, interstitials, line defects, 2-D and 3D-defects, Concept of free volume in amorphous solids. Slip, Twinning.</a:t>
            </a:r>
          </a:p>
          <a:p>
            <a:pPr algn="just"/>
            <a:endParaRPr lang="en-US" sz="2600" dirty="0">
              <a:latin typeface="Cambria" panose="02040503050406030204" pitchFamily="18" charset="0"/>
              <a:ea typeface="Cambria" panose="02040503050406030204" pitchFamily="18" charset="0"/>
            </a:endParaRPr>
          </a:p>
        </p:txBody>
      </p:sp>
      <p:sp>
        <p:nvSpPr>
          <p:cNvPr id="5" name="Rectangle 4">
            <a:extLst>
              <a:ext uri="{FF2B5EF4-FFF2-40B4-BE49-F238E27FC236}">
                <a16:creationId xmlns:a16="http://schemas.microsoft.com/office/drawing/2014/main" id="{2F0A8170-1BAA-4CA8-C695-F32DE08CB938}"/>
              </a:ext>
            </a:extLst>
          </p:cNvPr>
          <p:cNvSpPr/>
          <p:nvPr/>
        </p:nvSpPr>
        <p:spPr>
          <a:xfrm>
            <a:off x="1295401" y="732711"/>
            <a:ext cx="1661032" cy="523220"/>
          </a:xfrm>
          <a:prstGeom prst="rect">
            <a:avLst/>
          </a:prstGeom>
        </p:spPr>
        <p:txBody>
          <a:bodyPr wrap="none">
            <a:spAutoFit/>
          </a:bodyPr>
          <a:lstStyle/>
          <a:p>
            <a:pPr algn="ctr"/>
            <a:r>
              <a:rPr lang="en-US" sz="2800" b="1" dirty="0">
                <a:solidFill>
                  <a:srgbClr val="002060"/>
                </a:solidFill>
                <a:latin typeface="Times New Roman" panose="02020603050405020304" pitchFamily="18" charset="0"/>
                <a:ea typeface="Calibri" panose="020F0502020204030204" pitchFamily="34" charset="0"/>
              </a:rPr>
              <a:t>Module-1</a:t>
            </a:r>
            <a:endParaRPr lang="en-US" sz="2800" dirty="0">
              <a:solidFill>
                <a:srgbClr val="002060"/>
              </a:solidFill>
            </a:endParaRPr>
          </a:p>
        </p:txBody>
      </p:sp>
    </p:spTree>
    <p:extLst>
      <p:ext uri="{BB962C8B-B14F-4D97-AF65-F5344CB8AC3E}">
        <p14:creationId xmlns:p14="http://schemas.microsoft.com/office/powerpoint/2010/main" val="118553682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2ED1C28-6594-472F-AF82-5CD3A4A12555}"/>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E101ECEC-6E75-4588-A4AD-B3CF834C146F}"/>
              </a:ext>
            </a:extLst>
          </p:cNvPr>
          <p:cNvSpPr>
            <a:spLocks noGrp="1"/>
          </p:cNvSpPr>
          <p:nvPr>
            <p:ph type="sldNum" sz="quarter" idx="12"/>
          </p:nvPr>
        </p:nvSpPr>
        <p:spPr/>
        <p:txBody>
          <a:bodyPr/>
          <a:lstStyle/>
          <a:p>
            <a:fld id="{F226CF9F-F850-4379-9247-A71C925ADE56}" type="slidenum">
              <a:rPr lang="en-US" smtClean="0"/>
              <a:t>16</a:t>
            </a:fld>
            <a:endParaRPr lang="en-US"/>
          </a:p>
        </p:txBody>
      </p:sp>
      <p:sp>
        <p:nvSpPr>
          <p:cNvPr id="5" name="TextBox 4">
            <a:extLst>
              <a:ext uri="{FF2B5EF4-FFF2-40B4-BE49-F238E27FC236}">
                <a16:creationId xmlns:a16="http://schemas.microsoft.com/office/drawing/2014/main" id="{F6284831-5966-4E6E-9A9F-0EBE106CFAA1}"/>
              </a:ext>
            </a:extLst>
          </p:cNvPr>
          <p:cNvSpPr txBox="1"/>
          <p:nvPr/>
        </p:nvSpPr>
        <p:spPr>
          <a:xfrm>
            <a:off x="953672" y="1075532"/>
            <a:ext cx="10284655" cy="4774064"/>
          </a:xfrm>
          <a:prstGeom prst="rect">
            <a:avLst/>
          </a:prstGeom>
          <a:noFill/>
        </p:spPr>
        <p:txBody>
          <a:bodyPr wrap="square">
            <a:spAutoFit/>
          </a:bodyPr>
          <a:lstStyle/>
          <a:p>
            <a:pPr marL="457200" indent="-457200" algn="just">
              <a:lnSpc>
                <a:spcPct val="107000"/>
              </a:lnSpc>
              <a:spcAft>
                <a:spcPts val="800"/>
              </a:spcAft>
              <a:buFont typeface="Wingdings" panose="05000000000000000000" pitchFamily="2" charset="2"/>
              <a:buChar char="v"/>
            </a:pPr>
            <a:r>
              <a:rPr lang="en-US"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 word materials here do not refer to all materials that are found in the universe. Had it been so, the materials science would have become such a big science that would cover a very wide range of topics and subjects.</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lnSpc>
                <a:spcPct val="107000"/>
              </a:lnSpc>
              <a:spcAft>
                <a:spcPts val="800"/>
              </a:spcAft>
              <a:buFont typeface="Wingdings" panose="05000000000000000000" pitchFamily="2" charset="2"/>
              <a:buChar char="v"/>
            </a:pPr>
            <a:r>
              <a:rPr lang="en-US"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It is therefore clearly understood that the scope of the materials science is confined to the study of that part of materials which are useful to the engineer or technologist in the practice of his profession to serve the needs of modern civilization. So materials mean engineering materials and that are limited to only solid materials.</a:t>
            </a:r>
            <a:endPar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3588277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BF1C4CE-AF0D-41A3-9B61-1BDB237841BC}"/>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9FB40594-B1CF-4142-A2D9-1A83520A8BC3}"/>
              </a:ext>
            </a:extLst>
          </p:cNvPr>
          <p:cNvSpPr>
            <a:spLocks noGrp="1"/>
          </p:cNvSpPr>
          <p:nvPr>
            <p:ph type="sldNum" sz="quarter" idx="12"/>
          </p:nvPr>
        </p:nvSpPr>
        <p:spPr/>
        <p:txBody>
          <a:bodyPr/>
          <a:lstStyle/>
          <a:p>
            <a:fld id="{F226CF9F-F850-4379-9247-A71C925ADE56}" type="slidenum">
              <a:rPr lang="en-US" smtClean="0"/>
              <a:t>17</a:t>
            </a:fld>
            <a:endParaRPr lang="en-US"/>
          </a:p>
        </p:txBody>
      </p:sp>
      <p:sp>
        <p:nvSpPr>
          <p:cNvPr id="5" name="TextBox 4">
            <a:extLst>
              <a:ext uri="{FF2B5EF4-FFF2-40B4-BE49-F238E27FC236}">
                <a16:creationId xmlns:a16="http://schemas.microsoft.com/office/drawing/2014/main" id="{B9FF000E-69F5-4A45-8A1C-D9FDEA512B3A}"/>
              </a:ext>
            </a:extLst>
          </p:cNvPr>
          <p:cNvSpPr txBox="1"/>
          <p:nvPr/>
        </p:nvSpPr>
        <p:spPr>
          <a:xfrm>
            <a:off x="905021" y="1076524"/>
            <a:ext cx="10381957" cy="4876656"/>
          </a:xfrm>
          <a:prstGeom prst="rect">
            <a:avLst/>
          </a:prstGeom>
          <a:noFill/>
        </p:spPr>
        <p:txBody>
          <a:bodyPr wrap="square">
            <a:spAutoFit/>
          </a:bodyPr>
          <a:lstStyle/>
          <a:p>
            <a:pPr marL="457200" indent="-457200" algn="just">
              <a:lnSpc>
                <a:spcPct val="107000"/>
              </a:lnSpc>
              <a:spcAft>
                <a:spcPts val="800"/>
              </a:spcAft>
              <a:buFont typeface="Wingdings" panose="05000000000000000000" pitchFamily="2" charset="2"/>
              <a:buChar char="v"/>
            </a:pPr>
            <a:r>
              <a:rPr lang="en-US"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Material science is primarily concerned with the search for basic knowledge about the internal structure, properties and processing of materials.</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lnSpc>
                <a:spcPct val="107000"/>
              </a:lnSpc>
              <a:spcAft>
                <a:spcPts val="800"/>
              </a:spcAft>
              <a:buFont typeface="Wingdings" panose="05000000000000000000" pitchFamily="2" charset="2"/>
              <a:buChar char="v"/>
            </a:pPr>
            <a:r>
              <a:rPr lang="en-US"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Materials engineering is mainly concerned with the use of fundamental and applied knowledge of materials so that the materials can be converted into products needed or desired by society.</a:t>
            </a:r>
            <a:endPar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lnSpc>
                <a:spcPct val="107000"/>
              </a:lnSpc>
              <a:spcAft>
                <a:spcPts val="800"/>
              </a:spcAft>
              <a:buFont typeface="Wingdings" panose="05000000000000000000" pitchFamily="2" charset="2"/>
              <a:buChar char="v"/>
            </a:pPr>
            <a:r>
              <a:rPr lang="en-US" sz="2800" dirty="0">
                <a:solidFill>
                  <a:schemeClr val="accent6">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Materials science is concerned primarily with the search for basic knowledge about materials, whereas materials engineering is concerned mainly with using applied knowledge about materials.</a:t>
            </a:r>
            <a:endParaRPr lang="en-IN" sz="2800" dirty="0">
              <a:solidFill>
                <a:schemeClr val="accent6">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8450689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3DD7F40-A36C-4FFF-A3F4-02004BA50E71}"/>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7C1EF1EC-F52F-4691-BB28-17C16520A975}"/>
              </a:ext>
            </a:extLst>
          </p:cNvPr>
          <p:cNvSpPr>
            <a:spLocks noGrp="1"/>
          </p:cNvSpPr>
          <p:nvPr>
            <p:ph type="sldNum" sz="quarter" idx="12"/>
          </p:nvPr>
        </p:nvSpPr>
        <p:spPr/>
        <p:txBody>
          <a:bodyPr/>
          <a:lstStyle/>
          <a:p>
            <a:fld id="{F226CF9F-F850-4379-9247-A71C925ADE56}" type="slidenum">
              <a:rPr lang="en-US" smtClean="0"/>
              <a:t>18</a:t>
            </a:fld>
            <a:endParaRPr lang="en-US"/>
          </a:p>
        </p:txBody>
      </p:sp>
      <p:sp>
        <p:nvSpPr>
          <p:cNvPr id="5" name="Rectangle 4">
            <a:extLst>
              <a:ext uri="{FF2B5EF4-FFF2-40B4-BE49-F238E27FC236}">
                <a16:creationId xmlns:a16="http://schemas.microsoft.com/office/drawing/2014/main" id="{13E2C9C6-D434-4557-9161-E088DD2ACC11}"/>
              </a:ext>
            </a:extLst>
          </p:cNvPr>
          <p:cNvSpPr/>
          <p:nvPr/>
        </p:nvSpPr>
        <p:spPr>
          <a:xfrm>
            <a:off x="1041008" y="778303"/>
            <a:ext cx="10578905" cy="5262979"/>
          </a:xfrm>
          <a:prstGeom prst="rect">
            <a:avLst/>
          </a:prstGeom>
        </p:spPr>
        <p:txBody>
          <a:bodyPr wrap="square">
            <a:spAutoFit/>
          </a:bodyPr>
          <a:lstStyle/>
          <a:p>
            <a:pPr marL="457200" indent="-457200" algn="just">
              <a:buFont typeface="Wingdings" panose="05000000000000000000" pitchFamily="2" charset="2"/>
              <a:buChar char="Ø"/>
            </a:pPr>
            <a:r>
              <a:rPr lang="en-US" sz="2800" dirty="0">
                <a:solidFill>
                  <a:srgbClr val="C00000"/>
                </a:solidFill>
                <a:latin typeface="Georgia" panose="02040502050405020303" pitchFamily="18" charset="0"/>
              </a:rPr>
              <a:t>A material </a:t>
            </a:r>
            <a:r>
              <a:rPr lang="en-US" sz="2800" dirty="0">
                <a:solidFill>
                  <a:srgbClr val="222222"/>
                </a:solidFill>
                <a:latin typeface="Georgia" panose="02040502050405020303" pitchFamily="18" charset="0"/>
              </a:rPr>
              <a:t>is defined as a substance (most often a solid, but other condensed phases can be included) that is intended to be used for certain applications. </a:t>
            </a:r>
          </a:p>
          <a:p>
            <a:pPr marL="457200" indent="-457200" algn="just">
              <a:buFont typeface="Wingdings" panose="05000000000000000000" pitchFamily="2" charset="2"/>
              <a:buChar char="Ø"/>
            </a:pPr>
            <a:r>
              <a:rPr lang="en-US" sz="2800" dirty="0">
                <a:solidFill>
                  <a:srgbClr val="222222"/>
                </a:solidFill>
                <a:latin typeface="Georgia" panose="02040502050405020303" pitchFamily="18" charset="0"/>
              </a:rPr>
              <a:t>There are a numerous of materials around us—they can be found in anything from </a:t>
            </a:r>
            <a:r>
              <a:rPr lang="en-US" sz="2800" dirty="0">
                <a:solidFill>
                  <a:srgbClr val="00B0F0"/>
                </a:solidFill>
                <a:latin typeface="Georgia" panose="02040502050405020303" pitchFamily="18" charset="0"/>
              </a:rPr>
              <a:t>buildings to spacecraft.</a:t>
            </a:r>
            <a:r>
              <a:rPr lang="en-US" sz="2800" dirty="0">
                <a:solidFill>
                  <a:srgbClr val="222222"/>
                </a:solidFill>
                <a:latin typeface="Georgia" panose="02040502050405020303" pitchFamily="18" charset="0"/>
              </a:rPr>
              <a:t> </a:t>
            </a:r>
          </a:p>
          <a:p>
            <a:pPr marL="457200" indent="-457200" algn="just">
              <a:buFont typeface="Wingdings" panose="05000000000000000000" pitchFamily="2" charset="2"/>
              <a:buChar char="Ø"/>
            </a:pPr>
            <a:r>
              <a:rPr lang="en-US" sz="2800" dirty="0">
                <a:solidFill>
                  <a:srgbClr val="222222"/>
                </a:solidFill>
                <a:latin typeface="Georgia" panose="02040502050405020303" pitchFamily="18" charset="0"/>
              </a:rPr>
              <a:t>Materials can generally be further divided into two classes: </a:t>
            </a:r>
            <a:r>
              <a:rPr lang="en-US" sz="2800" dirty="0">
                <a:solidFill>
                  <a:srgbClr val="FF0000"/>
                </a:solidFill>
                <a:latin typeface="Georgia" panose="02040502050405020303" pitchFamily="18" charset="0"/>
              </a:rPr>
              <a:t>crystalline</a:t>
            </a:r>
            <a:r>
              <a:rPr lang="en-US" sz="2800" dirty="0">
                <a:solidFill>
                  <a:srgbClr val="002060"/>
                </a:solidFill>
                <a:latin typeface="Georgia" panose="02040502050405020303" pitchFamily="18" charset="0"/>
              </a:rPr>
              <a:t> </a:t>
            </a:r>
            <a:r>
              <a:rPr lang="en-US" sz="2800" dirty="0">
                <a:solidFill>
                  <a:srgbClr val="222222"/>
                </a:solidFill>
                <a:latin typeface="Georgia" panose="02040502050405020303" pitchFamily="18" charset="0"/>
              </a:rPr>
              <a:t>and </a:t>
            </a:r>
            <a:r>
              <a:rPr lang="en-US" sz="2800" dirty="0">
                <a:solidFill>
                  <a:srgbClr val="FF0000"/>
                </a:solidFill>
                <a:latin typeface="Georgia" panose="02040502050405020303" pitchFamily="18" charset="0"/>
              </a:rPr>
              <a:t>non-crystalline. </a:t>
            </a:r>
          </a:p>
          <a:p>
            <a:pPr marL="457200" indent="-457200" algn="just">
              <a:buFont typeface="Wingdings" panose="05000000000000000000" pitchFamily="2" charset="2"/>
              <a:buChar char="Ø"/>
            </a:pPr>
            <a:r>
              <a:rPr lang="en-US" sz="2800" dirty="0">
                <a:solidFill>
                  <a:srgbClr val="222222"/>
                </a:solidFill>
                <a:latin typeface="Georgia" panose="02040502050405020303" pitchFamily="18" charset="0"/>
              </a:rPr>
              <a:t>The traditional examples of materials are </a:t>
            </a:r>
            <a:r>
              <a:rPr lang="en-US" sz="2800" dirty="0">
                <a:latin typeface="Georgia" panose="02040502050405020303" pitchFamily="18" charset="0"/>
              </a:rPr>
              <a:t>metals, </a:t>
            </a:r>
            <a:r>
              <a:rPr lang="en-US" sz="2800" dirty="0">
                <a:solidFill>
                  <a:srgbClr val="00B050"/>
                </a:solidFill>
                <a:latin typeface="Georgia" panose="02040502050405020303" pitchFamily="18" charset="0"/>
              </a:rPr>
              <a:t>semiconductors, </a:t>
            </a:r>
            <a:r>
              <a:rPr lang="en-US" sz="2800" dirty="0">
                <a:solidFill>
                  <a:srgbClr val="FF0000"/>
                </a:solidFill>
                <a:latin typeface="Georgia" panose="02040502050405020303" pitchFamily="18" charset="0"/>
              </a:rPr>
              <a:t>ceramics</a:t>
            </a:r>
            <a:r>
              <a:rPr lang="en-US" sz="2800" dirty="0">
                <a:latin typeface="Georgia" panose="02040502050405020303" pitchFamily="18" charset="0"/>
              </a:rPr>
              <a:t> </a:t>
            </a:r>
            <a:r>
              <a:rPr lang="en-US" sz="2800" dirty="0">
                <a:solidFill>
                  <a:srgbClr val="222222"/>
                </a:solidFill>
                <a:latin typeface="Georgia" panose="02040502050405020303" pitchFamily="18" charset="0"/>
              </a:rPr>
              <a:t>and </a:t>
            </a:r>
            <a:r>
              <a:rPr lang="en-US" sz="2800" dirty="0">
                <a:solidFill>
                  <a:srgbClr val="00B0F0"/>
                </a:solidFill>
                <a:latin typeface="Georgia" panose="02040502050405020303" pitchFamily="18" charset="0"/>
              </a:rPr>
              <a:t>polymers</a:t>
            </a:r>
            <a:r>
              <a:rPr lang="en-US" sz="2800" dirty="0">
                <a:solidFill>
                  <a:srgbClr val="222222"/>
                </a:solidFill>
                <a:latin typeface="Georgia" panose="02040502050405020303" pitchFamily="18" charset="0"/>
              </a:rPr>
              <a:t>. New and advanced materials that are being developed include </a:t>
            </a:r>
            <a:r>
              <a:rPr lang="en-US" sz="2800" dirty="0">
                <a:solidFill>
                  <a:srgbClr val="FF0000"/>
                </a:solidFill>
                <a:latin typeface="Georgia" panose="02040502050405020303" pitchFamily="18" charset="0"/>
              </a:rPr>
              <a:t>Nano materials</a:t>
            </a:r>
            <a:r>
              <a:rPr lang="en-US" sz="2800" dirty="0">
                <a:solidFill>
                  <a:srgbClr val="222222"/>
                </a:solidFill>
                <a:latin typeface="Georgia" panose="02040502050405020303" pitchFamily="18" charset="0"/>
              </a:rPr>
              <a:t>, </a:t>
            </a:r>
            <a:r>
              <a:rPr lang="en-US" sz="2800" dirty="0">
                <a:solidFill>
                  <a:srgbClr val="00B050"/>
                </a:solidFill>
                <a:latin typeface="Georgia" panose="02040502050405020303" pitchFamily="18" charset="0"/>
              </a:rPr>
              <a:t>biomaterials</a:t>
            </a:r>
            <a:r>
              <a:rPr lang="en-US" sz="2800" dirty="0">
                <a:solidFill>
                  <a:srgbClr val="222222"/>
                </a:solidFill>
                <a:latin typeface="Georgia" panose="02040502050405020303" pitchFamily="18" charset="0"/>
              </a:rPr>
              <a:t>, and </a:t>
            </a:r>
            <a:r>
              <a:rPr lang="en-US" sz="2800" dirty="0">
                <a:solidFill>
                  <a:srgbClr val="0070C0"/>
                </a:solidFill>
                <a:latin typeface="Georgia" panose="02040502050405020303" pitchFamily="18" charset="0"/>
              </a:rPr>
              <a:t>energy materials</a:t>
            </a:r>
            <a:r>
              <a:rPr lang="en-US" sz="2800" dirty="0">
                <a:latin typeface="Georgia" panose="02040502050405020303" pitchFamily="18" charset="0"/>
              </a:rPr>
              <a:t> (Photovoltaic cells)</a:t>
            </a:r>
            <a:r>
              <a:rPr lang="en-US" sz="2800" dirty="0">
                <a:solidFill>
                  <a:srgbClr val="222222"/>
                </a:solidFill>
                <a:latin typeface="Georgia" panose="02040502050405020303" pitchFamily="18" charset="0"/>
              </a:rPr>
              <a:t> to name a few. </a:t>
            </a:r>
            <a:endParaRPr lang="en-US" sz="2800" dirty="0">
              <a:latin typeface="Georgia" panose="02040502050405020303" pitchFamily="18" charset="0"/>
            </a:endParaRPr>
          </a:p>
        </p:txBody>
      </p:sp>
    </p:spTree>
    <p:extLst>
      <p:ext uri="{BB962C8B-B14F-4D97-AF65-F5344CB8AC3E}">
        <p14:creationId xmlns:p14="http://schemas.microsoft.com/office/powerpoint/2010/main" val="141634441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DB6D144-5CB8-4E69-87AE-EBECD062BD81}"/>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6B77881D-FC27-4601-A1E5-DA318D7CD96E}"/>
              </a:ext>
            </a:extLst>
          </p:cNvPr>
          <p:cNvSpPr>
            <a:spLocks noGrp="1"/>
          </p:cNvSpPr>
          <p:nvPr>
            <p:ph type="sldNum" sz="quarter" idx="12"/>
          </p:nvPr>
        </p:nvSpPr>
        <p:spPr/>
        <p:txBody>
          <a:bodyPr/>
          <a:lstStyle/>
          <a:p>
            <a:fld id="{F226CF9F-F850-4379-9247-A71C925ADE56}" type="slidenum">
              <a:rPr lang="en-US" smtClean="0"/>
              <a:t>19</a:t>
            </a:fld>
            <a:endParaRPr lang="en-US"/>
          </a:p>
        </p:txBody>
      </p:sp>
      <p:sp>
        <p:nvSpPr>
          <p:cNvPr id="4" name="Rectangle 3">
            <a:extLst>
              <a:ext uri="{FF2B5EF4-FFF2-40B4-BE49-F238E27FC236}">
                <a16:creationId xmlns:a16="http://schemas.microsoft.com/office/drawing/2014/main" id="{B3BE2845-C6AE-4A73-8CCD-D9B589C1C289}"/>
              </a:ext>
            </a:extLst>
          </p:cNvPr>
          <p:cNvSpPr/>
          <p:nvPr/>
        </p:nvSpPr>
        <p:spPr>
          <a:xfrm>
            <a:off x="731520" y="1551171"/>
            <a:ext cx="10297550" cy="3539430"/>
          </a:xfrm>
          <a:prstGeom prst="rect">
            <a:avLst/>
          </a:prstGeom>
        </p:spPr>
        <p:txBody>
          <a:bodyPr wrap="square">
            <a:spAutoFit/>
          </a:bodyPr>
          <a:lstStyle/>
          <a:p>
            <a:pPr marL="457200" indent="-457200" algn="just">
              <a:buFont typeface="Wingdings" panose="05000000000000000000" pitchFamily="2" charset="2"/>
              <a:buChar char="v"/>
            </a:pPr>
            <a:r>
              <a:rPr lang="en-US" sz="2800" dirty="0">
                <a:solidFill>
                  <a:srgbClr val="FF0000"/>
                </a:solidFill>
                <a:latin typeface="Georgia" panose="02040502050405020303" pitchFamily="18" charset="0"/>
                <a:ea typeface="Calibri" panose="020F0502020204030204" pitchFamily="34" charset="0"/>
                <a:cs typeface="Times New Roman" panose="02020603050405020304" pitchFamily="18" charset="0"/>
              </a:rPr>
              <a:t>Materials Science–Investigating relationships that exist between the structure and properties of materials </a:t>
            </a:r>
          </a:p>
          <a:p>
            <a:pPr algn="just"/>
            <a:endParaRPr lang="en-US" sz="2800" dirty="0">
              <a:solidFill>
                <a:srgbClr val="FF0000"/>
              </a:solidFill>
              <a:latin typeface="Georgia" panose="02040502050405020303" pitchFamily="18" charset="0"/>
            </a:endParaRPr>
          </a:p>
          <a:p>
            <a:pPr marL="457200" indent="-457200" algn="just">
              <a:buFont typeface="Wingdings" panose="05000000000000000000" pitchFamily="2" charset="2"/>
              <a:buChar char="v"/>
            </a:pPr>
            <a:r>
              <a:rPr lang="en-US" sz="2800" dirty="0">
                <a:solidFill>
                  <a:srgbClr val="002060"/>
                </a:solidFill>
                <a:latin typeface="Georgia" panose="02040502050405020303" pitchFamily="18" charset="0"/>
                <a:ea typeface="Calibri" panose="020F0502020204030204" pitchFamily="34" charset="0"/>
              </a:rPr>
              <a:t>Materials Science involves studying the structure of materials, and relating them to their properties. Once a materials scientist knows about this structure-property correlation, they can then go on to study the relative performance of a material in a given application.</a:t>
            </a:r>
            <a:endParaRPr lang="en-US" sz="2800" dirty="0">
              <a:solidFill>
                <a:srgbClr val="002060"/>
              </a:solidFill>
              <a:latin typeface="Georgia" panose="02040502050405020303" pitchFamily="18" charset="0"/>
            </a:endParaRPr>
          </a:p>
        </p:txBody>
      </p:sp>
    </p:spTree>
    <p:extLst>
      <p:ext uri="{BB962C8B-B14F-4D97-AF65-F5344CB8AC3E}">
        <p14:creationId xmlns:p14="http://schemas.microsoft.com/office/powerpoint/2010/main" val="50461141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FB9B454-DEC7-4FB1-AB86-3B6CDECF992E}"/>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89A04BFC-A5FE-48F5-BA7B-333E64B008C9}"/>
              </a:ext>
            </a:extLst>
          </p:cNvPr>
          <p:cNvSpPr>
            <a:spLocks noGrp="1"/>
          </p:cNvSpPr>
          <p:nvPr>
            <p:ph type="sldNum" sz="quarter" idx="12"/>
          </p:nvPr>
        </p:nvSpPr>
        <p:spPr/>
        <p:txBody>
          <a:bodyPr/>
          <a:lstStyle/>
          <a:p>
            <a:fld id="{F226CF9F-F850-4379-9247-A71C925ADE56}" type="slidenum">
              <a:rPr lang="en-US" smtClean="0"/>
              <a:t>2</a:t>
            </a:fld>
            <a:endParaRPr lang="en-US"/>
          </a:p>
        </p:txBody>
      </p:sp>
      <p:sp>
        <p:nvSpPr>
          <p:cNvPr id="4" name="Rectangle 3">
            <a:extLst>
              <a:ext uri="{FF2B5EF4-FFF2-40B4-BE49-F238E27FC236}">
                <a16:creationId xmlns:a16="http://schemas.microsoft.com/office/drawing/2014/main" id="{453AD390-E0C4-4740-B9D5-A955B82C91A5}"/>
              </a:ext>
            </a:extLst>
          </p:cNvPr>
          <p:cNvSpPr/>
          <p:nvPr/>
        </p:nvSpPr>
        <p:spPr>
          <a:xfrm>
            <a:off x="2656449" y="609600"/>
            <a:ext cx="6879101" cy="612668"/>
          </a:xfrm>
          <a:prstGeom prst="rect">
            <a:avLst/>
          </a:prstGeom>
        </p:spPr>
        <p:txBody>
          <a:bodyPr wrap="square">
            <a:spAutoFit/>
          </a:bodyPr>
          <a:lstStyle/>
          <a:p>
            <a:pPr algn="ctr">
              <a:lnSpc>
                <a:spcPct val="115000"/>
              </a:lnSpc>
            </a:pPr>
            <a:r>
              <a:rPr lang="en-US" sz="3200" b="1" dirty="0">
                <a:solidFill>
                  <a:srgbClr val="0070C0"/>
                </a:solidFill>
                <a:latin typeface="Times New Roman" panose="02020603050405020304" pitchFamily="18" charset="0"/>
                <a:ea typeface="Calibri" panose="020F0502020204030204" pitchFamily="34" charset="0"/>
                <a:cs typeface="Tunga" panose="020B0502040204020203" pitchFamily="34" charset="0"/>
              </a:rPr>
              <a:t>Course Learning Objectives</a:t>
            </a:r>
            <a:endParaRPr lang="en-US" sz="2800" dirty="0">
              <a:solidFill>
                <a:srgbClr val="002060"/>
              </a:solidFill>
              <a:effectLst/>
              <a:latin typeface="Cambria" panose="02040503050406030204" pitchFamily="18" charset="0"/>
              <a:ea typeface="Cambria" panose="02040503050406030204" pitchFamily="18" charset="0"/>
              <a:cs typeface="Tunga" panose="020B0502040204020203" pitchFamily="34" charset="0"/>
            </a:endParaRPr>
          </a:p>
        </p:txBody>
      </p:sp>
      <p:sp>
        <p:nvSpPr>
          <p:cNvPr id="8" name="TextBox 7">
            <a:extLst>
              <a:ext uri="{FF2B5EF4-FFF2-40B4-BE49-F238E27FC236}">
                <a16:creationId xmlns:a16="http://schemas.microsoft.com/office/drawing/2014/main" id="{97232294-32EB-F26A-7CBC-038F4AE92073}"/>
              </a:ext>
            </a:extLst>
          </p:cNvPr>
          <p:cNvSpPr txBox="1"/>
          <p:nvPr/>
        </p:nvSpPr>
        <p:spPr>
          <a:xfrm>
            <a:off x="805219" y="1222268"/>
            <a:ext cx="10836322" cy="3785652"/>
          </a:xfrm>
          <a:prstGeom prst="rect">
            <a:avLst/>
          </a:prstGeom>
          <a:noFill/>
        </p:spPr>
        <p:txBody>
          <a:bodyPr wrap="square">
            <a:spAutoFit/>
          </a:bodyPr>
          <a:lstStyle/>
          <a:p>
            <a:r>
              <a:rPr lang="en-US" sz="2400" b="1" dirty="0"/>
              <a:t>Course objectives: </a:t>
            </a:r>
          </a:p>
          <a:p>
            <a:r>
              <a:rPr lang="en-US" sz="2400" dirty="0"/>
              <a:t>• Explain the basic concepts of geometrical crystallography, crystal structure and </a:t>
            </a:r>
          </a:p>
          <a:p>
            <a:r>
              <a:rPr lang="en-US" sz="2400" dirty="0"/>
              <a:t>   imperfections in Solids.</a:t>
            </a:r>
          </a:p>
          <a:p>
            <a:r>
              <a:rPr lang="en-US" sz="2400" dirty="0"/>
              <a:t>• Construct the phase diagrams to know the phase transformations and concept of </a:t>
            </a:r>
          </a:p>
          <a:p>
            <a:r>
              <a:rPr lang="en-US" sz="2400" dirty="0"/>
              <a:t>   diffusion in solids.</a:t>
            </a:r>
          </a:p>
          <a:p>
            <a:r>
              <a:rPr lang="en-US" sz="2400" dirty="0"/>
              <a:t>• Identify the heat treatment, cooling method for controlling the microstructure and         </a:t>
            </a:r>
          </a:p>
          <a:p>
            <a:r>
              <a:rPr lang="en-US" sz="2400" dirty="0"/>
              <a:t>   plastic deformation to modify their properties.</a:t>
            </a:r>
          </a:p>
          <a:p>
            <a:r>
              <a:rPr lang="en-US" sz="2400" dirty="0"/>
              <a:t>• Explain the powder metallurgy process, types and surface modifications.</a:t>
            </a:r>
          </a:p>
          <a:p>
            <a:r>
              <a:rPr lang="en-US" sz="2400" dirty="0"/>
              <a:t>• Apply the method of materials selection, material data, properties, and knowledge </a:t>
            </a:r>
          </a:p>
          <a:p>
            <a:r>
              <a:rPr lang="en-US" sz="2400" dirty="0"/>
              <a:t>   sources for computer-aided selection of materials.</a:t>
            </a:r>
          </a:p>
        </p:txBody>
      </p:sp>
    </p:spTree>
    <p:extLst>
      <p:ext uri="{BB962C8B-B14F-4D97-AF65-F5344CB8AC3E}">
        <p14:creationId xmlns:p14="http://schemas.microsoft.com/office/powerpoint/2010/main" val="345185220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3D1B9BB-F125-41DB-9D94-5CC9491D0CF8}"/>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AE765F8A-72CD-4CF4-B731-6EF1A7BFEC2F}"/>
              </a:ext>
            </a:extLst>
          </p:cNvPr>
          <p:cNvSpPr>
            <a:spLocks noGrp="1"/>
          </p:cNvSpPr>
          <p:nvPr>
            <p:ph type="sldNum" sz="quarter" idx="12"/>
          </p:nvPr>
        </p:nvSpPr>
        <p:spPr/>
        <p:txBody>
          <a:bodyPr/>
          <a:lstStyle/>
          <a:p>
            <a:fld id="{F226CF9F-F850-4379-9247-A71C925ADE56}" type="slidenum">
              <a:rPr lang="en-US" smtClean="0"/>
              <a:t>20</a:t>
            </a:fld>
            <a:endParaRPr lang="en-US"/>
          </a:p>
        </p:txBody>
      </p:sp>
      <p:sp>
        <p:nvSpPr>
          <p:cNvPr id="6" name="Rectangle: Rounded Corners 5">
            <a:extLst>
              <a:ext uri="{FF2B5EF4-FFF2-40B4-BE49-F238E27FC236}">
                <a16:creationId xmlns:a16="http://schemas.microsoft.com/office/drawing/2014/main" id="{D6175804-7F18-43C6-A067-274FFD5A3CBE}"/>
              </a:ext>
            </a:extLst>
          </p:cNvPr>
          <p:cNvSpPr/>
          <p:nvPr/>
        </p:nvSpPr>
        <p:spPr>
          <a:xfrm>
            <a:off x="4514537" y="2495862"/>
            <a:ext cx="3162925" cy="914400"/>
          </a:xfrm>
          <a:prstGeom prst="roundRect">
            <a:avLst/>
          </a:prstGeom>
          <a:solidFill>
            <a:srgbClr val="00B05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Cambria" panose="02040503050406030204" pitchFamily="18" charset="0"/>
                <a:ea typeface="Cambria" panose="02040503050406030204" pitchFamily="18" charset="0"/>
              </a:rPr>
              <a:t>Thank You</a:t>
            </a:r>
            <a:endParaRPr lang="en-IN" sz="4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74063595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4FC3A39-39CF-4805-BE6C-DD1F6307FA72}"/>
              </a:ext>
            </a:extLst>
          </p:cNvPr>
          <p:cNvSpPr>
            <a:spLocks noGrp="1"/>
          </p:cNvSpPr>
          <p:nvPr>
            <p:ph type="ftr" sz="quarter" idx="11"/>
          </p:nvPr>
        </p:nvSpPr>
        <p:spPr/>
        <p:txBody>
          <a:bodyPr/>
          <a:lstStyle/>
          <a:p>
            <a:r>
              <a:rPr lang="en-US" dirty="0"/>
              <a:t>Department of Mechanical Engineering, ATMECE, Mysuru</a:t>
            </a:r>
          </a:p>
        </p:txBody>
      </p:sp>
      <p:sp>
        <p:nvSpPr>
          <p:cNvPr id="3" name="Slide Number Placeholder 2">
            <a:extLst>
              <a:ext uri="{FF2B5EF4-FFF2-40B4-BE49-F238E27FC236}">
                <a16:creationId xmlns:a16="http://schemas.microsoft.com/office/drawing/2014/main" id="{52E24C65-8266-4D35-9738-1EB79425AC6B}"/>
              </a:ext>
            </a:extLst>
          </p:cNvPr>
          <p:cNvSpPr>
            <a:spLocks noGrp="1"/>
          </p:cNvSpPr>
          <p:nvPr>
            <p:ph type="sldNum" sz="quarter" idx="12"/>
          </p:nvPr>
        </p:nvSpPr>
        <p:spPr/>
        <p:txBody>
          <a:bodyPr/>
          <a:lstStyle/>
          <a:p>
            <a:fld id="{F226CF9F-F850-4379-9247-A71C925ADE56}" type="slidenum">
              <a:rPr lang="en-US" smtClean="0"/>
              <a:t>3</a:t>
            </a:fld>
            <a:endParaRPr lang="en-US"/>
          </a:p>
        </p:txBody>
      </p:sp>
      <p:sp>
        <p:nvSpPr>
          <p:cNvPr id="6" name="TextBox 5">
            <a:extLst>
              <a:ext uri="{FF2B5EF4-FFF2-40B4-BE49-F238E27FC236}">
                <a16:creationId xmlns:a16="http://schemas.microsoft.com/office/drawing/2014/main" id="{321690A9-8F42-4DE3-AC53-5986FBB64CB2}"/>
              </a:ext>
            </a:extLst>
          </p:cNvPr>
          <p:cNvSpPr txBox="1"/>
          <p:nvPr/>
        </p:nvSpPr>
        <p:spPr>
          <a:xfrm>
            <a:off x="4970532" y="609600"/>
            <a:ext cx="2250936" cy="584775"/>
          </a:xfrm>
          <a:prstGeom prst="rect">
            <a:avLst/>
          </a:prstGeom>
          <a:noFill/>
        </p:spPr>
        <p:txBody>
          <a:bodyPr wrap="none" rtlCol="0">
            <a:spAutoFit/>
          </a:bodyPr>
          <a:lstStyle/>
          <a:p>
            <a:pPr algn="ctr"/>
            <a:r>
              <a:rPr lang="en-US" sz="3200" dirty="0">
                <a:solidFill>
                  <a:srgbClr val="FF0000"/>
                </a:solidFill>
                <a:latin typeface="Georgia" panose="02040502050405020303" pitchFamily="18" charset="0"/>
              </a:rPr>
              <a:t>SYLLABUS</a:t>
            </a:r>
          </a:p>
        </p:txBody>
      </p:sp>
      <p:sp>
        <p:nvSpPr>
          <p:cNvPr id="7" name="Rectangle 6">
            <a:extLst>
              <a:ext uri="{FF2B5EF4-FFF2-40B4-BE49-F238E27FC236}">
                <a16:creationId xmlns:a16="http://schemas.microsoft.com/office/drawing/2014/main" id="{0AAC8E70-259E-40F7-A800-5C8E74A76522}"/>
              </a:ext>
            </a:extLst>
          </p:cNvPr>
          <p:cNvSpPr/>
          <p:nvPr/>
        </p:nvSpPr>
        <p:spPr>
          <a:xfrm>
            <a:off x="1295401" y="732711"/>
            <a:ext cx="1661032" cy="523220"/>
          </a:xfrm>
          <a:prstGeom prst="rect">
            <a:avLst/>
          </a:prstGeom>
        </p:spPr>
        <p:txBody>
          <a:bodyPr wrap="none">
            <a:spAutoFit/>
          </a:bodyPr>
          <a:lstStyle/>
          <a:p>
            <a:pPr algn="ctr"/>
            <a:r>
              <a:rPr lang="en-US" sz="2800" b="1" dirty="0">
                <a:solidFill>
                  <a:srgbClr val="002060"/>
                </a:solidFill>
                <a:latin typeface="Times New Roman" panose="02020603050405020304" pitchFamily="18" charset="0"/>
                <a:ea typeface="Calibri" panose="020F0502020204030204" pitchFamily="34" charset="0"/>
              </a:rPr>
              <a:t>Module-1</a:t>
            </a:r>
            <a:endParaRPr lang="en-US" sz="2800" dirty="0">
              <a:solidFill>
                <a:srgbClr val="002060"/>
              </a:solidFill>
            </a:endParaRPr>
          </a:p>
        </p:txBody>
      </p:sp>
      <p:sp>
        <p:nvSpPr>
          <p:cNvPr id="4" name="Rectangle 3">
            <a:extLst>
              <a:ext uri="{FF2B5EF4-FFF2-40B4-BE49-F238E27FC236}">
                <a16:creationId xmlns:a16="http://schemas.microsoft.com/office/drawing/2014/main" id="{00236934-F90F-4D95-A377-57AFFA7DEBE7}"/>
              </a:ext>
            </a:extLst>
          </p:cNvPr>
          <p:cNvSpPr/>
          <p:nvPr/>
        </p:nvSpPr>
        <p:spPr>
          <a:xfrm>
            <a:off x="736979" y="1255931"/>
            <a:ext cx="10809027" cy="4493538"/>
          </a:xfrm>
          <a:prstGeom prst="rect">
            <a:avLst/>
          </a:prstGeom>
        </p:spPr>
        <p:txBody>
          <a:bodyPr wrap="square">
            <a:spAutoFit/>
          </a:bodyPr>
          <a:lstStyle/>
          <a:p>
            <a:pPr algn="just"/>
            <a:r>
              <a:rPr lang="en-US" sz="2600" b="1" dirty="0">
                <a:latin typeface="Cambria" panose="02040503050406030204" pitchFamily="18" charset="0"/>
                <a:ea typeface="Cambria" panose="02040503050406030204" pitchFamily="18" charset="0"/>
              </a:rPr>
              <a:t>Structure of Materials </a:t>
            </a:r>
          </a:p>
          <a:p>
            <a:pPr algn="just"/>
            <a:r>
              <a:rPr lang="en-US" sz="2600" b="1" dirty="0">
                <a:latin typeface="Cambria" panose="02040503050406030204" pitchFamily="18" charset="0"/>
                <a:ea typeface="Cambria" panose="02040503050406030204" pitchFamily="18" charset="0"/>
              </a:rPr>
              <a:t>Introduction:</a:t>
            </a:r>
            <a:r>
              <a:rPr lang="en-US" sz="2600" dirty="0">
                <a:latin typeface="Cambria" panose="02040503050406030204" pitchFamily="18" charset="0"/>
                <a:ea typeface="Cambria" panose="02040503050406030204" pitchFamily="18" charset="0"/>
              </a:rPr>
              <a:t> Classification of materials, crystalline and non-crystalline solids, atomic bonding: Ionic Bonding and Metallic Bonding.</a:t>
            </a:r>
          </a:p>
          <a:p>
            <a:pPr algn="just"/>
            <a:r>
              <a:rPr lang="en-US" sz="2600" b="1" dirty="0">
                <a:latin typeface="Cambria" panose="02040503050406030204" pitchFamily="18" charset="0"/>
                <a:ea typeface="Cambria" panose="02040503050406030204" pitchFamily="18" charset="0"/>
              </a:rPr>
              <a:t>Crystal Structure: </a:t>
            </a:r>
            <a:r>
              <a:rPr lang="en-US" sz="2600" dirty="0">
                <a:latin typeface="Cambria" panose="02040503050406030204" pitchFamily="18" charset="0"/>
                <a:ea typeface="Cambria" panose="02040503050406030204" pitchFamily="18" charset="0"/>
              </a:rPr>
              <a:t>Crystal Lattice, Unit Cell, Planes and directions in a lattice, Planar Atomic Density, Coordination number, atomic Packing Factor of all the Cubic structures and Hexagonal Close Packed structure. Classification and Coordination of voids, Bragg’s Law. </a:t>
            </a:r>
          </a:p>
          <a:p>
            <a:pPr algn="just"/>
            <a:r>
              <a:rPr lang="en-US" sz="2600" b="1" dirty="0">
                <a:latin typeface="Cambria" panose="02040503050406030204" pitchFamily="18" charset="0"/>
                <a:ea typeface="Cambria" panose="02040503050406030204" pitchFamily="18" charset="0"/>
              </a:rPr>
              <a:t>Imperfections in Solids: </a:t>
            </a:r>
            <a:r>
              <a:rPr lang="en-US" sz="2600" dirty="0">
                <a:latin typeface="Cambria" panose="02040503050406030204" pitchFamily="18" charset="0"/>
                <a:ea typeface="Cambria" panose="02040503050406030204" pitchFamily="18" charset="0"/>
              </a:rPr>
              <a:t>Types of imperfections, Point defects: vacancies, interstitials, line defects, 2-D and 3D-defects, Concept of free volume in amorphous solids. Slip, Twinning.</a:t>
            </a:r>
          </a:p>
          <a:p>
            <a:pPr algn="just"/>
            <a:endParaRPr lang="en-US" sz="26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23144346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715AF3C-9A2C-4645-907E-114ED158C503}"/>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CF824BE3-97BA-4AA6-AB78-C486B8BECE20}"/>
              </a:ext>
            </a:extLst>
          </p:cNvPr>
          <p:cNvSpPr>
            <a:spLocks noGrp="1"/>
          </p:cNvSpPr>
          <p:nvPr>
            <p:ph type="sldNum" sz="quarter" idx="12"/>
          </p:nvPr>
        </p:nvSpPr>
        <p:spPr/>
        <p:txBody>
          <a:bodyPr/>
          <a:lstStyle/>
          <a:p>
            <a:fld id="{F226CF9F-F850-4379-9247-A71C925ADE56}" type="slidenum">
              <a:rPr lang="en-US" smtClean="0"/>
              <a:t>4</a:t>
            </a:fld>
            <a:endParaRPr lang="en-US"/>
          </a:p>
        </p:txBody>
      </p:sp>
      <p:sp>
        <p:nvSpPr>
          <p:cNvPr id="4" name="Rectangle 3">
            <a:extLst>
              <a:ext uri="{FF2B5EF4-FFF2-40B4-BE49-F238E27FC236}">
                <a16:creationId xmlns:a16="http://schemas.microsoft.com/office/drawing/2014/main" id="{A5CBD7AB-09FA-4C91-A4B1-AF95E436735C}"/>
              </a:ext>
            </a:extLst>
          </p:cNvPr>
          <p:cNvSpPr/>
          <p:nvPr/>
        </p:nvSpPr>
        <p:spPr>
          <a:xfrm>
            <a:off x="939383" y="610080"/>
            <a:ext cx="1661032" cy="523220"/>
          </a:xfrm>
          <a:prstGeom prst="rect">
            <a:avLst/>
          </a:prstGeom>
        </p:spPr>
        <p:txBody>
          <a:bodyPr wrap="none">
            <a:spAutoFit/>
          </a:bodyPr>
          <a:lstStyle/>
          <a:p>
            <a:r>
              <a:rPr lang="en-US" sz="2800" b="1" dirty="0">
                <a:solidFill>
                  <a:srgbClr val="002060"/>
                </a:solidFill>
                <a:latin typeface="Times New Roman" panose="02020603050405020304" pitchFamily="18" charset="0"/>
                <a:ea typeface="Calibri" panose="020F0502020204030204" pitchFamily="34" charset="0"/>
              </a:rPr>
              <a:t>Module-2</a:t>
            </a:r>
            <a:endParaRPr lang="en-US" sz="2800" dirty="0">
              <a:solidFill>
                <a:srgbClr val="002060"/>
              </a:solidFill>
            </a:endParaRPr>
          </a:p>
        </p:txBody>
      </p:sp>
      <p:sp>
        <p:nvSpPr>
          <p:cNvPr id="6" name="Rectangle 5">
            <a:extLst>
              <a:ext uri="{FF2B5EF4-FFF2-40B4-BE49-F238E27FC236}">
                <a16:creationId xmlns:a16="http://schemas.microsoft.com/office/drawing/2014/main" id="{E4EF0868-FC3A-493A-B91B-C7317F03BC8B}"/>
              </a:ext>
            </a:extLst>
          </p:cNvPr>
          <p:cNvSpPr/>
          <p:nvPr/>
        </p:nvSpPr>
        <p:spPr>
          <a:xfrm>
            <a:off x="939383" y="1133300"/>
            <a:ext cx="10313233" cy="4832092"/>
          </a:xfrm>
          <a:prstGeom prst="rect">
            <a:avLst/>
          </a:prstGeom>
        </p:spPr>
        <p:txBody>
          <a:bodyPr wrap="square">
            <a:spAutoFit/>
          </a:bodyPr>
          <a:lstStyle/>
          <a:p>
            <a:pPr algn="just"/>
            <a:r>
              <a:rPr lang="en-IN" sz="2800" b="1" dirty="0">
                <a:latin typeface="Cambria" panose="02040503050406030204" pitchFamily="18" charset="0"/>
                <a:ea typeface="Cambria" panose="02040503050406030204" pitchFamily="18" charset="0"/>
              </a:rPr>
              <a:t>Physical Metallurgy </a:t>
            </a:r>
          </a:p>
          <a:p>
            <a:pPr algn="just"/>
            <a:r>
              <a:rPr lang="en-IN" sz="2800" b="1" dirty="0">
                <a:latin typeface="Cambria" panose="02040503050406030204" pitchFamily="18" charset="0"/>
                <a:ea typeface="Cambria" panose="02040503050406030204" pitchFamily="18" charset="0"/>
              </a:rPr>
              <a:t>Alloy Systems: </a:t>
            </a:r>
            <a:r>
              <a:rPr lang="en-IN" sz="2800" dirty="0">
                <a:latin typeface="Cambria" panose="02040503050406030204" pitchFamily="18" charset="0"/>
                <a:ea typeface="Cambria" panose="02040503050406030204" pitchFamily="18" charset="0"/>
              </a:rPr>
              <a:t>Classification of Solid solutions, Hume- </a:t>
            </a:r>
            <a:r>
              <a:rPr lang="en-IN" sz="2800" dirty="0" err="1">
                <a:latin typeface="Cambria" panose="02040503050406030204" pitchFamily="18" charset="0"/>
                <a:ea typeface="Cambria" panose="02040503050406030204" pitchFamily="18" charset="0"/>
              </a:rPr>
              <a:t>Rothery</a:t>
            </a:r>
            <a:r>
              <a:rPr lang="en-IN" sz="2800" dirty="0">
                <a:latin typeface="Cambria" panose="02040503050406030204" pitchFamily="18" charset="0"/>
                <a:ea typeface="Cambria" panose="02040503050406030204" pitchFamily="18" charset="0"/>
              </a:rPr>
              <a:t> Rules </a:t>
            </a:r>
          </a:p>
          <a:p>
            <a:pPr algn="just"/>
            <a:r>
              <a:rPr lang="en-IN" sz="2800" b="1" dirty="0">
                <a:latin typeface="Cambria" panose="02040503050406030204" pitchFamily="18" charset="0"/>
                <a:ea typeface="Cambria" panose="02040503050406030204" pitchFamily="18" charset="0"/>
              </a:rPr>
              <a:t>Diffusion: </a:t>
            </a:r>
            <a:r>
              <a:rPr lang="en-IN" sz="2800" dirty="0">
                <a:latin typeface="Cambria" panose="02040503050406030204" pitchFamily="18" charset="0"/>
                <a:ea typeface="Cambria" panose="02040503050406030204" pitchFamily="18" charset="0"/>
              </a:rPr>
              <a:t>Diffusion Mechanisms: Vacancy Diffusion and Interstitial Diffusion, Fick’s laws of diffusion, Factors affecting diffusion.  </a:t>
            </a:r>
          </a:p>
          <a:p>
            <a:pPr algn="just"/>
            <a:r>
              <a:rPr lang="en-IN" sz="2800" b="1" dirty="0">
                <a:latin typeface="Cambria" panose="02040503050406030204" pitchFamily="18" charset="0"/>
                <a:ea typeface="Cambria" panose="02040503050406030204" pitchFamily="18" charset="0"/>
              </a:rPr>
              <a:t>Phase Diagrams: </a:t>
            </a:r>
            <a:r>
              <a:rPr lang="en-IN" sz="2800" dirty="0">
                <a:latin typeface="Cambria" panose="02040503050406030204" pitchFamily="18" charset="0"/>
                <a:ea typeface="Cambria" panose="02040503050406030204" pitchFamily="18" charset="0"/>
              </a:rPr>
              <a:t>Gibbs Phase Rule, Solubility limit, phase equilibrium and Phase Diagrams: Isomorphous systems, Invariant Binary Reactions: Eutectic reaction, Eutectoid reaction and Peritectic reaction, Lever Rule, Iron-Carbon Diagram. Effect of common alloying elements in steel. Numerical on Lever rule. </a:t>
            </a:r>
          </a:p>
        </p:txBody>
      </p:sp>
    </p:spTree>
    <p:extLst>
      <p:ext uri="{BB962C8B-B14F-4D97-AF65-F5344CB8AC3E}">
        <p14:creationId xmlns:p14="http://schemas.microsoft.com/office/powerpoint/2010/main" val="151325789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64B669C-EBC1-4543-AF55-C879B4D54EFA}"/>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CD254891-A96A-4073-8BE8-268061310367}"/>
              </a:ext>
            </a:extLst>
          </p:cNvPr>
          <p:cNvSpPr>
            <a:spLocks noGrp="1"/>
          </p:cNvSpPr>
          <p:nvPr>
            <p:ph type="sldNum" sz="quarter" idx="12"/>
          </p:nvPr>
        </p:nvSpPr>
        <p:spPr/>
        <p:txBody>
          <a:bodyPr/>
          <a:lstStyle/>
          <a:p>
            <a:fld id="{F226CF9F-F850-4379-9247-A71C925ADE56}" type="slidenum">
              <a:rPr lang="en-US" smtClean="0"/>
              <a:t>5</a:t>
            </a:fld>
            <a:endParaRPr lang="en-US"/>
          </a:p>
        </p:txBody>
      </p:sp>
      <p:sp>
        <p:nvSpPr>
          <p:cNvPr id="4" name="Rectangle 3">
            <a:extLst>
              <a:ext uri="{FF2B5EF4-FFF2-40B4-BE49-F238E27FC236}">
                <a16:creationId xmlns:a16="http://schemas.microsoft.com/office/drawing/2014/main" id="{D37B3E2D-3542-4B0E-A732-A06A7524CFF6}"/>
              </a:ext>
            </a:extLst>
          </p:cNvPr>
          <p:cNvSpPr/>
          <p:nvPr/>
        </p:nvSpPr>
        <p:spPr>
          <a:xfrm>
            <a:off x="1453661" y="655439"/>
            <a:ext cx="1661032" cy="523220"/>
          </a:xfrm>
          <a:prstGeom prst="rect">
            <a:avLst/>
          </a:prstGeom>
        </p:spPr>
        <p:txBody>
          <a:bodyPr wrap="none">
            <a:spAutoFit/>
          </a:bodyPr>
          <a:lstStyle/>
          <a:p>
            <a:r>
              <a:rPr lang="en-US" sz="2800" b="1" dirty="0">
                <a:solidFill>
                  <a:srgbClr val="002060"/>
                </a:solidFill>
                <a:latin typeface="Times New Roman" panose="02020603050405020304" pitchFamily="18" charset="0"/>
                <a:ea typeface="Calibri" panose="020F0502020204030204" pitchFamily="34" charset="0"/>
              </a:rPr>
              <a:t>Module-3</a:t>
            </a:r>
            <a:endParaRPr lang="en-US" sz="2800" dirty="0">
              <a:solidFill>
                <a:srgbClr val="002060"/>
              </a:solidFill>
            </a:endParaRPr>
          </a:p>
        </p:txBody>
      </p:sp>
      <p:sp>
        <p:nvSpPr>
          <p:cNvPr id="6" name="Rectangle 5">
            <a:extLst>
              <a:ext uri="{FF2B5EF4-FFF2-40B4-BE49-F238E27FC236}">
                <a16:creationId xmlns:a16="http://schemas.microsoft.com/office/drawing/2014/main" id="{2E55E206-309B-4F2D-8631-72ED6B64C29D}"/>
              </a:ext>
            </a:extLst>
          </p:cNvPr>
          <p:cNvSpPr/>
          <p:nvPr/>
        </p:nvSpPr>
        <p:spPr>
          <a:xfrm>
            <a:off x="1049312" y="1403511"/>
            <a:ext cx="10388184" cy="3693319"/>
          </a:xfrm>
          <a:prstGeom prst="rect">
            <a:avLst/>
          </a:prstGeom>
        </p:spPr>
        <p:txBody>
          <a:bodyPr wrap="square">
            <a:spAutoFit/>
          </a:bodyPr>
          <a:lstStyle/>
          <a:p>
            <a:pPr algn="just"/>
            <a:r>
              <a:rPr lang="en-IN" sz="2600" b="1" dirty="0">
                <a:latin typeface="Cambria" panose="02040503050406030204" pitchFamily="18" charset="0"/>
                <a:ea typeface="Cambria" panose="02040503050406030204" pitchFamily="18" charset="0"/>
              </a:rPr>
              <a:t>Nucleation and growth: </a:t>
            </a:r>
            <a:r>
              <a:rPr lang="en-IN" sz="2600" dirty="0">
                <a:latin typeface="Cambria" panose="02040503050406030204" pitchFamily="18" charset="0"/>
                <a:ea typeface="Cambria" panose="02040503050406030204" pitchFamily="18" charset="0"/>
              </a:rPr>
              <a:t>Introduction to homogeneous and heterogeneous nucleation, critical radius for nucleation.  </a:t>
            </a:r>
          </a:p>
          <a:p>
            <a:pPr algn="just"/>
            <a:r>
              <a:rPr lang="en-IN" sz="2600" b="1" dirty="0">
                <a:latin typeface="Cambria" panose="02040503050406030204" pitchFamily="18" charset="0"/>
                <a:ea typeface="Cambria" panose="02040503050406030204" pitchFamily="18" charset="0"/>
              </a:rPr>
              <a:t>Heat treatment: </a:t>
            </a:r>
            <a:r>
              <a:rPr lang="en-IN" sz="2600" dirty="0">
                <a:latin typeface="Cambria" panose="02040503050406030204" pitchFamily="18" charset="0"/>
                <a:ea typeface="Cambria" panose="02040503050406030204" pitchFamily="18" charset="0"/>
              </a:rPr>
              <a:t>Annealing, Normalizing, hardening, Tempering, Nitriding, Cyaniding, Induction Hardening and Flame Hardening, Recent advances in heat treat technology. TTT diagram, </a:t>
            </a:r>
          </a:p>
          <a:p>
            <a:pPr algn="just"/>
            <a:r>
              <a:rPr lang="en-IN" sz="2600" dirty="0">
                <a:latin typeface="Cambria" panose="02040503050406030204" pitchFamily="18" charset="0"/>
                <a:ea typeface="Cambria" panose="02040503050406030204" pitchFamily="18" charset="0"/>
              </a:rPr>
              <a:t>Recovery-Recrystallization-Grain Growth. </a:t>
            </a:r>
          </a:p>
          <a:p>
            <a:pPr algn="just"/>
            <a:r>
              <a:rPr lang="en-IN" sz="2600" dirty="0">
                <a:latin typeface="Cambria" panose="02040503050406030204" pitchFamily="18" charset="0"/>
                <a:ea typeface="Cambria" panose="02040503050406030204" pitchFamily="18" charset="0"/>
              </a:rPr>
              <a:t>Strengthening Mechanisms: Strain hardening, Precipitation hardening (Solid-Solution Strengthening), Grain refinement.</a:t>
            </a:r>
          </a:p>
          <a:p>
            <a:pPr algn="just"/>
            <a:endParaRPr lang="en-IN" sz="26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22985684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D64303F-9E8E-40AF-AF1C-81BF25F28354}"/>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CA828B6C-5A3B-48AE-B8DF-FAAA6CDA314A}"/>
              </a:ext>
            </a:extLst>
          </p:cNvPr>
          <p:cNvSpPr>
            <a:spLocks noGrp="1"/>
          </p:cNvSpPr>
          <p:nvPr>
            <p:ph type="sldNum" sz="quarter" idx="12"/>
          </p:nvPr>
        </p:nvSpPr>
        <p:spPr/>
        <p:txBody>
          <a:bodyPr/>
          <a:lstStyle/>
          <a:p>
            <a:fld id="{F226CF9F-F850-4379-9247-A71C925ADE56}" type="slidenum">
              <a:rPr lang="en-US" smtClean="0"/>
              <a:t>6</a:t>
            </a:fld>
            <a:endParaRPr lang="en-US"/>
          </a:p>
        </p:txBody>
      </p:sp>
      <p:sp>
        <p:nvSpPr>
          <p:cNvPr id="4" name="Rectangle 3">
            <a:extLst>
              <a:ext uri="{FF2B5EF4-FFF2-40B4-BE49-F238E27FC236}">
                <a16:creationId xmlns:a16="http://schemas.microsoft.com/office/drawing/2014/main" id="{B8E0ECDE-AF2D-45C5-A916-6D237596AAA0}"/>
              </a:ext>
            </a:extLst>
          </p:cNvPr>
          <p:cNvSpPr/>
          <p:nvPr/>
        </p:nvSpPr>
        <p:spPr>
          <a:xfrm>
            <a:off x="1098524" y="609600"/>
            <a:ext cx="1661032" cy="523220"/>
          </a:xfrm>
          <a:prstGeom prst="rect">
            <a:avLst/>
          </a:prstGeom>
        </p:spPr>
        <p:txBody>
          <a:bodyPr wrap="none">
            <a:spAutoFit/>
          </a:bodyPr>
          <a:lstStyle/>
          <a:p>
            <a:r>
              <a:rPr lang="en-US" sz="2800" b="1" dirty="0">
                <a:solidFill>
                  <a:srgbClr val="002060"/>
                </a:solidFill>
                <a:latin typeface="Times New Roman" panose="02020603050405020304" pitchFamily="18" charset="0"/>
                <a:ea typeface="Calibri" panose="020F0502020204030204" pitchFamily="34" charset="0"/>
              </a:rPr>
              <a:t>Module-4</a:t>
            </a:r>
            <a:endParaRPr lang="en-US" sz="2800" dirty="0">
              <a:solidFill>
                <a:srgbClr val="002060"/>
              </a:solidFill>
            </a:endParaRPr>
          </a:p>
        </p:txBody>
      </p:sp>
      <p:sp>
        <p:nvSpPr>
          <p:cNvPr id="5" name="Rectangle 4">
            <a:extLst>
              <a:ext uri="{FF2B5EF4-FFF2-40B4-BE49-F238E27FC236}">
                <a16:creationId xmlns:a16="http://schemas.microsoft.com/office/drawing/2014/main" id="{7A605C2A-7B1E-4AC8-AE59-5584DD51E010}"/>
              </a:ext>
            </a:extLst>
          </p:cNvPr>
          <p:cNvSpPr/>
          <p:nvPr/>
        </p:nvSpPr>
        <p:spPr>
          <a:xfrm>
            <a:off x="834452" y="1132820"/>
            <a:ext cx="10523095" cy="5293757"/>
          </a:xfrm>
          <a:prstGeom prst="rect">
            <a:avLst/>
          </a:prstGeom>
        </p:spPr>
        <p:txBody>
          <a:bodyPr wrap="square">
            <a:spAutoFit/>
          </a:bodyPr>
          <a:lstStyle/>
          <a:p>
            <a:pPr algn="just"/>
            <a:r>
              <a:rPr lang="en-IN" sz="2600" b="1" dirty="0">
                <a:latin typeface="Cambria" panose="02040503050406030204" pitchFamily="18" charset="0"/>
                <a:ea typeface="Cambria" panose="02040503050406030204" pitchFamily="18" charset="0"/>
              </a:rPr>
              <a:t>Surface coating technologies: </a:t>
            </a:r>
            <a:r>
              <a:rPr lang="en-IN" sz="2600" dirty="0">
                <a:latin typeface="Cambria" panose="02040503050406030204" pitchFamily="18" charset="0"/>
                <a:ea typeface="Cambria" panose="02040503050406030204" pitchFamily="18" charset="0"/>
              </a:rPr>
              <a:t>Introduction, coating materials, coating technologies, types of coating: Electro-plating, Chemical Vapor Deposition (CVD), Physical Vapor Deposition (PVD), High Velocity Oxy-Fuel Coating, advantages, and disadvantages of surface coating. </a:t>
            </a:r>
          </a:p>
          <a:p>
            <a:pPr algn="just"/>
            <a:r>
              <a:rPr lang="en-IN" sz="2600" b="1" dirty="0">
                <a:latin typeface="Cambria" panose="02040503050406030204" pitchFamily="18" charset="0"/>
                <a:ea typeface="Cambria" panose="02040503050406030204" pitchFamily="18" charset="0"/>
              </a:rPr>
              <a:t>Powder metallurgy: </a:t>
            </a:r>
            <a:r>
              <a:rPr lang="en-IN" sz="2600" dirty="0">
                <a:latin typeface="Cambria" panose="02040503050406030204" pitchFamily="18" charset="0"/>
                <a:ea typeface="Cambria" panose="02040503050406030204" pitchFamily="18" charset="0"/>
              </a:rPr>
              <a:t>Introduction, Powder Production Techniques: Different Mechanical methods: Chopping or Cutting, Abrasion methods, Machining methods, Ball Milling and Chemical method: Chemical reduction method.  </a:t>
            </a:r>
          </a:p>
          <a:p>
            <a:pPr algn="just"/>
            <a:r>
              <a:rPr lang="en-IN" sz="2600" b="1" dirty="0">
                <a:latin typeface="Cambria" panose="02040503050406030204" pitchFamily="18" charset="0"/>
                <a:ea typeface="Cambria" panose="02040503050406030204" pitchFamily="18" charset="0"/>
              </a:rPr>
              <a:t>Characterization of powders (Particle Size &amp; Shape Distribution), Powder Shaping: </a:t>
            </a:r>
            <a:r>
              <a:rPr lang="en-IN" sz="2600" dirty="0">
                <a:latin typeface="Cambria" panose="02040503050406030204" pitchFamily="18" charset="0"/>
                <a:ea typeface="Cambria" panose="02040503050406030204" pitchFamily="18" charset="0"/>
              </a:rPr>
              <a:t>Particle Packing Modifications, Lubricants &amp; Binders, Powder Compaction &amp; Process, Sintering and Application of Powder Metallurgy.</a:t>
            </a:r>
          </a:p>
          <a:p>
            <a:pPr algn="just"/>
            <a:endParaRPr lang="en-IN" sz="26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58992823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0AF4829-25D0-4783-AA17-65A9C70338A9}"/>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1DE4DB54-226B-4C07-9238-2B4141C462B4}"/>
              </a:ext>
            </a:extLst>
          </p:cNvPr>
          <p:cNvSpPr>
            <a:spLocks noGrp="1"/>
          </p:cNvSpPr>
          <p:nvPr>
            <p:ph type="sldNum" sz="quarter" idx="12"/>
          </p:nvPr>
        </p:nvSpPr>
        <p:spPr/>
        <p:txBody>
          <a:bodyPr/>
          <a:lstStyle/>
          <a:p>
            <a:fld id="{F226CF9F-F850-4379-9247-A71C925ADE56}" type="slidenum">
              <a:rPr lang="en-US" smtClean="0"/>
              <a:t>7</a:t>
            </a:fld>
            <a:endParaRPr lang="en-US"/>
          </a:p>
        </p:txBody>
      </p:sp>
      <p:sp>
        <p:nvSpPr>
          <p:cNvPr id="4" name="Rectangle 3">
            <a:extLst>
              <a:ext uri="{FF2B5EF4-FFF2-40B4-BE49-F238E27FC236}">
                <a16:creationId xmlns:a16="http://schemas.microsoft.com/office/drawing/2014/main" id="{75CA9DB0-51FE-43C8-BE8B-EC5C61A312B5}"/>
              </a:ext>
            </a:extLst>
          </p:cNvPr>
          <p:cNvSpPr/>
          <p:nvPr/>
        </p:nvSpPr>
        <p:spPr>
          <a:xfrm>
            <a:off x="1081575" y="589058"/>
            <a:ext cx="1661032" cy="523220"/>
          </a:xfrm>
          <a:prstGeom prst="rect">
            <a:avLst/>
          </a:prstGeom>
        </p:spPr>
        <p:txBody>
          <a:bodyPr wrap="none">
            <a:spAutoFit/>
          </a:bodyPr>
          <a:lstStyle/>
          <a:p>
            <a:r>
              <a:rPr lang="en-US" sz="2800" b="1" dirty="0">
                <a:solidFill>
                  <a:srgbClr val="002060"/>
                </a:solidFill>
                <a:latin typeface="Times New Roman" panose="02020603050405020304" pitchFamily="18" charset="0"/>
                <a:ea typeface="Calibri" panose="020F0502020204030204" pitchFamily="34" charset="0"/>
              </a:rPr>
              <a:t>Module-5</a:t>
            </a:r>
            <a:endParaRPr lang="en-US" sz="2800" dirty="0">
              <a:solidFill>
                <a:srgbClr val="002060"/>
              </a:solidFill>
            </a:endParaRPr>
          </a:p>
        </p:txBody>
      </p:sp>
      <p:sp>
        <p:nvSpPr>
          <p:cNvPr id="6" name="Rectangle 5">
            <a:extLst>
              <a:ext uri="{FF2B5EF4-FFF2-40B4-BE49-F238E27FC236}">
                <a16:creationId xmlns:a16="http://schemas.microsoft.com/office/drawing/2014/main" id="{24C31D4D-09B7-4160-9EA9-1E4129D3F215}"/>
              </a:ext>
            </a:extLst>
          </p:cNvPr>
          <p:cNvSpPr/>
          <p:nvPr/>
        </p:nvSpPr>
        <p:spPr>
          <a:xfrm>
            <a:off x="894883" y="1112278"/>
            <a:ext cx="10402233" cy="5078313"/>
          </a:xfrm>
          <a:prstGeom prst="rect">
            <a:avLst/>
          </a:prstGeom>
        </p:spPr>
        <p:txBody>
          <a:bodyPr wrap="square">
            <a:spAutoFit/>
          </a:bodyPr>
          <a:lstStyle/>
          <a:p>
            <a:pPr marL="0" marR="0" algn="just">
              <a:lnSpc>
                <a:spcPct val="115000"/>
              </a:lnSpc>
              <a:spcBef>
                <a:spcPts val="0"/>
              </a:spcBef>
              <a:spcAft>
                <a:spcPts val="0"/>
              </a:spcAft>
            </a:pPr>
            <a:r>
              <a:rPr lang="en-US" sz="2400" b="1" dirty="0">
                <a:effectLst/>
                <a:latin typeface="Times New Roman" panose="02020603050405020304" pitchFamily="18" charset="0"/>
                <a:ea typeface="Carlito"/>
                <a:cs typeface="Times New Roman" panose="02020603050405020304" pitchFamily="18" charset="0"/>
              </a:rPr>
              <a:t>Engineering Materials and Their Properties:</a:t>
            </a:r>
            <a:r>
              <a:rPr lang="en-US" sz="2400" dirty="0">
                <a:effectLst/>
                <a:latin typeface="Times New Roman" panose="02020603050405020304" pitchFamily="18" charset="0"/>
                <a:ea typeface="Carlito"/>
                <a:cs typeface="Times New Roman" panose="02020603050405020304" pitchFamily="18" charset="0"/>
              </a:rPr>
              <a:t> Classification, Ferrous materials: Properties, Compositions and uses of Grey cast iron and steel. Non-Ferrous materials: Properties, Compositions and uses of Copper, Brass, Bronze. </a:t>
            </a:r>
          </a:p>
          <a:p>
            <a:pPr marL="0" marR="0" algn="just">
              <a:lnSpc>
                <a:spcPct val="115000"/>
              </a:lnSpc>
              <a:spcBef>
                <a:spcPts val="0"/>
              </a:spcBef>
              <a:spcAft>
                <a:spcPts val="0"/>
              </a:spcAft>
            </a:pPr>
            <a:r>
              <a:rPr lang="en-US" sz="2400" b="1" dirty="0">
                <a:effectLst/>
                <a:latin typeface="Times New Roman" panose="02020603050405020304" pitchFamily="18" charset="0"/>
                <a:ea typeface="Carlito"/>
                <a:cs typeface="Times New Roman" panose="02020603050405020304" pitchFamily="18" charset="0"/>
              </a:rPr>
              <a:t>Composite materials</a:t>
            </a:r>
            <a:r>
              <a:rPr lang="en-US" sz="2400" dirty="0">
                <a:effectLst/>
                <a:latin typeface="Times New Roman" panose="02020603050405020304" pitchFamily="18" charset="0"/>
                <a:ea typeface="Carlito"/>
                <a:cs typeface="Times New Roman" panose="02020603050405020304" pitchFamily="18" charset="0"/>
              </a:rPr>
              <a:t> - Definition, classification, types of matrix materials &amp; reinforcements, Metal Matrix Composites (MMCs), Ceramic Matrix Composites (CMCs) and Polymer Matrix Composites (PMCs), Particulate-reinforced and fiber- reinforced composites, Applications of composite materials.   </a:t>
            </a:r>
          </a:p>
          <a:p>
            <a:pPr marL="0" marR="0" algn="just">
              <a:lnSpc>
                <a:spcPct val="115000"/>
              </a:lnSpc>
              <a:spcBef>
                <a:spcPts val="0"/>
              </a:spcBef>
              <a:spcAft>
                <a:spcPts val="0"/>
              </a:spcAft>
            </a:pPr>
            <a:r>
              <a:rPr lang="en-US" sz="2400" dirty="0">
                <a:effectLst/>
                <a:latin typeface="Times New Roman" panose="02020603050405020304" pitchFamily="18" charset="0"/>
                <a:ea typeface="Carlito"/>
                <a:cs typeface="Times New Roman" panose="02020603050405020304" pitchFamily="18" charset="0"/>
              </a:rPr>
              <a:t>Mechanical and functional properties of Engineering Materials </a:t>
            </a:r>
          </a:p>
          <a:p>
            <a:pPr marL="0" marR="0" algn="just">
              <a:lnSpc>
                <a:spcPct val="115000"/>
              </a:lnSpc>
              <a:spcBef>
                <a:spcPts val="0"/>
              </a:spcBef>
              <a:spcAft>
                <a:spcPts val="0"/>
              </a:spcAft>
            </a:pPr>
            <a:r>
              <a:rPr lang="en-US" sz="2400" b="1" dirty="0">
                <a:effectLst/>
                <a:latin typeface="Times New Roman" panose="02020603050405020304" pitchFamily="18" charset="0"/>
                <a:ea typeface="Carlito"/>
                <a:cs typeface="Times New Roman" panose="02020603050405020304" pitchFamily="18" charset="0"/>
              </a:rPr>
              <a:t>The Design Process and Materials Data:</a:t>
            </a:r>
            <a:r>
              <a:rPr lang="en-US" sz="2400" dirty="0">
                <a:effectLst/>
                <a:latin typeface="Times New Roman" panose="02020603050405020304" pitchFamily="18" charset="0"/>
                <a:ea typeface="Carlito"/>
                <a:cs typeface="Times New Roman" panose="02020603050405020304" pitchFamily="18" charset="0"/>
              </a:rPr>
              <a:t> Types of design, design tools and materials data, processes of obtaining materials data, materials databases. </a:t>
            </a:r>
          </a:p>
          <a:p>
            <a:r>
              <a:rPr lang="en-IN" sz="2400" b="1" dirty="0">
                <a:effectLst/>
                <a:latin typeface="Times New Roman" panose="02020603050405020304" pitchFamily="18" charset="0"/>
                <a:ea typeface="Calibri" panose="020F0502020204030204" pitchFamily="34" charset="0"/>
                <a:cs typeface="Times New Roman" panose="02020603050405020304" pitchFamily="18" charset="0"/>
              </a:rPr>
              <a:t>Material Selection Charts:</a:t>
            </a:r>
            <a:r>
              <a:rPr lang="en-IN" sz="2400" dirty="0">
                <a:effectLst/>
                <a:latin typeface="Times New Roman" panose="02020603050405020304" pitchFamily="18" charset="0"/>
                <a:ea typeface="Calibri" panose="020F0502020204030204" pitchFamily="34" charset="0"/>
                <a:cs typeface="Times New Roman" panose="02020603050405020304" pitchFamily="18" charset="0"/>
              </a:rPr>
              <a:t> Selection criteria for materials, material property Charts, deriving property limits and material indices.</a:t>
            </a:r>
            <a:endParaRPr lang="en-US" sz="3200"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40839830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B2FB9AF-F113-457A-A568-83337BB1F375}"/>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F6379BE8-2C7D-47FD-9B8C-CB676EE2C811}"/>
              </a:ext>
            </a:extLst>
          </p:cNvPr>
          <p:cNvSpPr>
            <a:spLocks noGrp="1"/>
          </p:cNvSpPr>
          <p:nvPr>
            <p:ph type="sldNum" sz="quarter" idx="12"/>
          </p:nvPr>
        </p:nvSpPr>
        <p:spPr/>
        <p:txBody>
          <a:bodyPr/>
          <a:lstStyle/>
          <a:p>
            <a:fld id="{F226CF9F-F850-4379-9247-A71C925ADE56}" type="slidenum">
              <a:rPr lang="en-US" smtClean="0"/>
              <a:t>8</a:t>
            </a:fld>
            <a:endParaRPr lang="en-US"/>
          </a:p>
        </p:txBody>
      </p:sp>
      <p:sp>
        <p:nvSpPr>
          <p:cNvPr id="4" name="Rectangle 3">
            <a:extLst>
              <a:ext uri="{FF2B5EF4-FFF2-40B4-BE49-F238E27FC236}">
                <a16:creationId xmlns:a16="http://schemas.microsoft.com/office/drawing/2014/main" id="{C4DB44C5-FD35-4598-8975-03B470C4633F}"/>
              </a:ext>
            </a:extLst>
          </p:cNvPr>
          <p:cNvSpPr/>
          <p:nvPr/>
        </p:nvSpPr>
        <p:spPr>
          <a:xfrm>
            <a:off x="675249" y="609600"/>
            <a:ext cx="10818056" cy="5648406"/>
          </a:xfrm>
          <a:prstGeom prst="rect">
            <a:avLst/>
          </a:prstGeom>
        </p:spPr>
        <p:txBody>
          <a:bodyPr wrap="square">
            <a:spAutoFit/>
          </a:bodyPr>
          <a:lstStyle/>
          <a:p>
            <a:pPr algn="ctr">
              <a:lnSpc>
                <a:spcPct val="115000"/>
              </a:lnSpc>
            </a:pPr>
            <a:r>
              <a:rPr lang="en-US" sz="2800" b="1" u="sng" dirty="0">
                <a:solidFill>
                  <a:srgbClr val="FF0066"/>
                </a:solidFill>
                <a:latin typeface="Georgia" panose="02040502050405020303" pitchFamily="18" charset="0"/>
                <a:ea typeface="Tahoma" panose="020B0604030504040204" pitchFamily="34" charset="0"/>
                <a:cs typeface="Tahoma" panose="020B0604030504040204" pitchFamily="34" charset="0"/>
              </a:rPr>
              <a:t>Course Outcomes</a:t>
            </a:r>
            <a:r>
              <a:rPr lang="en-US" sz="2800" u="sng" dirty="0">
                <a:solidFill>
                  <a:srgbClr val="FF0066"/>
                </a:solidFill>
                <a:latin typeface="Georgia" panose="02040502050405020303" pitchFamily="18" charset="0"/>
                <a:ea typeface="Tahoma" panose="020B0604030504040204" pitchFamily="34" charset="0"/>
                <a:cs typeface="Tahoma" panose="020B0604030504040204" pitchFamily="34" charset="0"/>
              </a:rPr>
              <a:t> </a:t>
            </a:r>
          </a:p>
          <a:p>
            <a:pPr>
              <a:lnSpc>
                <a:spcPct val="115000"/>
              </a:lnSpc>
            </a:pP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          </a:t>
            </a:r>
            <a:r>
              <a:rPr lang="en-US" sz="2400" b="1" dirty="0">
                <a:solidFill>
                  <a:srgbClr val="008000"/>
                </a:solidFill>
                <a:latin typeface="Cambria" panose="02040503050406030204" pitchFamily="18" charset="0"/>
                <a:ea typeface="Cambria" panose="02040503050406030204" pitchFamily="18" charset="0"/>
                <a:cs typeface="Tunga" panose="020B0502040204020203" pitchFamily="34" charset="0"/>
              </a:rPr>
              <a:t>At the end of the course, the student will be able to: </a:t>
            </a:r>
          </a:p>
          <a:p>
            <a:pPr algn="just">
              <a:lnSpc>
                <a:spcPct val="115000"/>
              </a:lnSpc>
            </a:pPr>
            <a:r>
              <a:rPr lang="en-US" sz="2400" b="1" dirty="0">
                <a:solidFill>
                  <a:srgbClr val="FF1515"/>
                </a:solidFill>
                <a:latin typeface="Cambria" panose="02040503050406030204" pitchFamily="18" charset="0"/>
                <a:ea typeface="Cambria" panose="02040503050406030204" pitchFamily="18" charset="0"/>
                <a:cs typeface="Tunga" panose="020B0502040204020203" pitchFamily="34" charset="0"/>
              </a:rPr>
              <a:t>CO1.</a:t>
            </a: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 Understand the atomic arrangement in crystalline materials and  </a:t>
            </a:r>
          </a:p>
          <a:p>
            <a:pPr algn="just">
              <a:lnSpc>
                <a:spcPct val="115000"/>
              </a:lnSpc>
            </a:pP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           describe the periodic arrangement of atoms in terms of unit cell  </a:t>
            </a:r>
          </a:p>
          <a:p>
            <a:pPr algn="just">
              <a:lnSpc>
                <a:spcPct val="115000"/>
              </a:lnSpc>
            </a:pP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            parameters. </a:t>
            </a:r>
          </a:p>
          <a:p>
            <a:pPr algn="just">
              <a:lnSpc>
                <a:spcPct val="115000"/>
              </a:lnSpc>
            </a:pPr>
            <a:r>
              <a:rPr lang="en-US" sz="2400" b="1" dirty="0">
                <a:solidFill>
                  <a:srgbClr val="FF1515"/>
                </a:solidFill>
                <a:latin typeface="Cambria" panose="02040503050406030204" pitchFamily="18" charset="0"/>
                <a:ea typeface="Cambria" panose="02040503050406030204" pitchFamily="18" charset="0"/>
                <a:cs typeface="Tunga" panose="020B0502040204020203" pitchFamily="34" charset="0"/>
              </a:rPr>
              <a:t>CO2.</a:t>
            </a: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 Understand the importance of phase diagrams and the phase    </a:t>
            </a:r>
          </a:p>
          <a:p>
            <a:pPr algn="just">
              <a:lnSpc>
                <a:spcPct val="115000"/>
              </a:lnSpc>
            </a:pP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           transformations. </a:t>
            </a:r>
          </a:p>
          <a:p>
            <a:pPr algn="just">
              <a:lnSpc>
                <a:spcPct val="115000"/>
              </a:lnSpc>
            </a:pPr>
            <a:r>
              <a:rPr lang="en-US" sz="2400" b="1" dirty="0">
                <a:solidFill>
                  <a:srgbClr val="FF1515"/>
                </a:solidFill>
                <a:latin typeface="Cambria" panose="02040503050406030204" pitchFamily="18" charset="0"/>
                <a:ea typeface="Cambria" panose="02040503050406030204" pitchFamily="18" charset="0"/>
                <a:cs typeface="Tunga" panose="020B0502040204020203" pitchFamily="34" charset="0"/>
              </a:rPr>
              <a:t>CO3.</a:t>
            </a: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 Explain various heat treatment methods for controlling the  </a:t>
            </a:r>
          </a:p>
          <a:p>
            <a:pPr algn="just">
              <a:lnSpc>
                <a:spcPct val="115000"/>
              </a:lnSpc>
            </a:pP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           microstructure.</a:t>
            </a:r>
          </a:p>
          <a:p>
            <a:pPr algn="just">
              <a:lnSpc>
                <a:spcPct val="115000"/>
              </a:lnSpc>
            </a:pPr>
            <a:r>
              <a:rPr lang="en-US" sz="2400" b="1" dirty="0">
                <a:solidFill>
                  <a:srgbClr val="FF1515"/>
                </a:solidFill>
                <a:latin typeface="Cambria" panose="02040503050406030204" pitchFamily="18" charset="0"/>
                <a:ea typeface="Cambria" panose="02040503050406030204" pitchFamily="18" charset="0"/>
                <a:cs typeface="Tunga" panose="020B0502040204020203" pitchFamily="34" charset="0"/>
              </a:rPr>
              <a:t>CO4. </a:t>
            </a: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Correlate between material properties with component design and  </a:t>
            </a:r>
          </a:p>
          <a:p>
            <a:pPr algn="just">
              <a:lnSpc>
                <a:spcPct val="115000"/>
              </a:lnSpc>
            </a:pP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           identify various kinds of defects. </a:t>
            </a:r>
          </a:p>
          <a:p>
            <a:pPr algn="just">
              <a:lnSpc>
                <a:spcPct val="115000"/>
              </a:lnSpc>
            </a:pPr>
            <a:r>
              <a:rPr lang="en-US" sz="2400" b="1" dirty="0">
                <a:solidFill>
                  <a:srgbClr val="FF1515"/>
                </a:solidFill>
                <a:latin typeface="Cambria" panose="02040503050406030204" pitchFamily="18" charset="0"/>
                <a:ea typeface="Cambria" panose="02040503050406030204" pitchFamily="18" charset="0"/>
                <a:cs typeface="Tunga" panose="020B0502040204020203" pitchFamily="34" charset="0"/>
              </a:rPr>
              <a:t>CO5.</a:t>
            </a: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 Apply the method of materials selection, material data and knowledge  </a:t>
            </a:r>
          </a:p>
          <a:p>
            <a:pPr algn="just">
              <a:lnSpc>
                <a:spcPct val="115000"/>
              </a:lnSpc>
            </a:pPr>
            <a:r>
              <a:rPr lang="en-US" sz="2400" b="1" dirty="0">
                <a:solidFill>
                  <a:srgbClr val="002060"/>
                </a:solidFill>
                <a:latin typeface="Cambria" panose="02040503050406030204" pitchFamily="18" charset="0"/>
                <a:ea typeface="Cambria" panose="02040503050406030204" pitchFamily="18" charset="0"/>
                <a:cs typeface="Tunga" panose="020B0502040204020203" pitchFamily="34" charset="0"/>
              </a:rPr>
              <a:t>           sources for computer-aided selection of materials. </a:t>
            </a:r>
          </a:p>
        </p:txBody>
      </p:sp>
    </p:spTree>
    <p:extLst>
      <p:ext uri="{BB962C8B-B14F-4D97-AF65-F5344CB8AC3E}">
        <p14:creationId xmlns:p14="http://schemas.microsoft.com/office/powerpoint/2010/main" val="376922568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anim calcmode="lin" valueType="num">
                                      <p:cBhvr additive="base">
                                        <p:cTn id="1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anim calcmode="lin" valueType="num">
                                      <p:cBhvr additive="base">
                                        <p:cTn id="2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anim calcmode="lin" valueType="num">
                                      <p:cBhvr additive="base">
                                        <p:cTn id="31"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10" end="10"/>
                                            </p:txEl>
                                          </p:spTgt>
                                        </p:tgtEl>
                                        <p:attrNameLst>
                                          <p:attrName>style.visibility</p:attrName>
                                        </p:attrNameLst>
                                      </p:cBhvr>
                                      <p:to>
                                        <p:strVal val="visible"/>
                                      </p:to>
                                    </p:set>
                                    <p:anim calcmode="lin" valueType="num">
                                      <p:cBhvr additive="base">
                                        <p:cTn id="37"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11" end="11"/>
                                            </p:txEl>
                                          </p:spTgt>
                                        </p:tgtEl>
                                        <p:attrNameLst>
                                          <p:attrName>style.visibility</p:attrName>
                                        </p:attrNameLst>
                                      </p:cBhvr>
                                      <p:to>
                                        <p:strVal val="visible"/>
                                      </p:to>
                                    </p:set>
                                    <p:anim calcmode="lin" valueType="num">
                                      <p:cBhvr additive="base">
                                        <p:cTn id="43"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12" end="12"/>
                                            </p:txEl>
                                          </p:spTgt>
                                        </p:tgtEl>
                                        <p:attrNameLst>
                                          <p:attrName>style.visibility</p:attrName>
                                        </p:attrNameLst>
                                      </p:cBhvr>
                                      <p:to>
                                        <p:strVal val="visible"/>
                                      </p:to>
                                    </p:set>
                                    <p:anim calcmode="lin" valueType="num">
                                      <p:cBhvr additive="base">
                                        <p:cTn id="49"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4">
                                            <p:txEl>
                                              <p:pRg st="2" end="2"/>
                                            </p:txEl>
                                          </p:spTgt>
                                        </p:tgtEl>
                                        <p:attrNameLst>
                                          <p:attrName>style.visibility</p:attrName>
                                        </p:attrNameLst>
                                      </p:cBhvr>
                                      <p:to>
                                        <p:strVal val="visible"/>
                                      </p:to>
                                    </p:set>
                                    <p:anim calcmode="lin" valueType="num">
                                      <p:cBhvr additive="base">
                                        <p:cTn id="5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
                                            <p:txEl>
                                              <p:pRg st="3" end="3"/>
                                            </p:txEl>
                                          </p:spTgt>
                                        </p:tgtEl>
                                        <p:attrNameLst>
                                          <p:attrName>style.visibility</p:attrName>
                                        </p:attrNameLst>
                                      </p:cBhvr>
                                      <p:to>
                                        <p:strVal val="visible"/>
                                      </p:to>
                                    </p:set>
                                    <p:anim calcmode="lin" valueType="num">
                                      <p:cBhvr additive="base">
                                        <p:cTn id="6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4">
                                            <p:txEl>
                                              <p:pRg st="4" end="4"/>
                                            </p:txEl>
                                          </p:spTgt>
                                        </p:tgtEl>
                                        <p:attrNameLst>
                                          <p:attrName>style.visibility</p:attrName>
                                        </p:attrNameLst>
                                      </p:cBhvr>
                                      <p:to>
                                        <p:strVal val="visible"/>
                                      </p:to>
                                    </p:set>
                                    <p:anim calcmode="lin" valueType="num">
                                      <p:cBhvr additive="base">
                                        <p:cTn id="6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4">
                                            <p:txEl>
                                              <p:pRg st="5" end="5"/>
                                            </p:txEl>
                                          </p:spTgt>
                                        </p:tgtEl>
                                        <p:attrNameLst>
                                          <p:attrName>style.visibility</p:attrName>
                                        </p:attrNameLst>
                                      </p:cBhvr>
                                      <p:to>
                                        <p:strVal val="visible"/>
                                      </p:to>
                                    </p:set>
                                    <p:anim calcmode="lin" valueType="num">
                                      <p:cBhvr additive="base">
                                        <p:cTn id="7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4">
                                            <p:txEl>
                                              <p:pRg st="6" end="6"/>
                                            </p:txEl>
                                          </p:spTgt>
                                        </p:tgtEl>
                                        <p:attrNameLst>
                                          <p:attrName>style.visibility</p:attrName>
                                        </p:attrNameLst>
                                      </p:cBhvr>
                                      <p:to>
                                        <p:strVal val="visible"/>
                                      </p:to>
                                    </p:set>
                                    <p:anim calcmode="lin" valueType="num">
                                      <p:cBhvr additive="base">
                                        <p:cTn id="7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326B32B-2788-41DD-8BE9-A3165BC33F83}"/>
              </a:ext>
            </a:extLst>
          </p:cNvPr>
          <p:cNvSpPr>
            <a:spLocks noGrp="1"/>
          </p:cNvSpPr>
          <p:nvPr>
            <p:ph type="ftr" sz="quarter" idx="11"/>
          </p:nvPr>
        </p:nvSpPr>
        <p:spPr/>
        <p:txBody>
          <a:bodyPr/>
          <a:lstStyle/>
          <a:p>
            <a:r>
              <a:rPr lang="en-US"/>
              <a:t>Department of Mechanical Engineering, ATMECE, Mysuru</a:t>
            </a:r>
          </a:p>
        </p:txBody>
      </p:sp>
      <p:sp>
        <p:nvSpPr>
          <p:cNvPr id="3" name="Slide Number Placeholder 2">
            <a:extLst>
              <a:ext uri="{FF2B5EF4-FFF2-40B4-BE49-F238E27FC236}">
                <a16:creationId xmlns:a16="http://schemas.microsoft.com/office/drawing/2014/main" id="{B32B60FA-8FA8-4896-954A-048232509D96}"/>
              </a:ext>
            </a:extLst>
          </p:cNvPr>
          <p:cNvSpPr>
            <a:spLocks noGrp="1"/>
          </p:cNvSpPr>
          <p:nvPr>
            <p:ph type="sldNum" sz="quarter" idx="12"/>
          </p:nvPr>
        </p:nvSpPr>
        <p:spPr/>
        <p:txBody>
          <a:bodyPr/>
          <a:lstStyle/>
          <a:p>
            <a:fld id="{F226CF9F-F850-4379-9247-A71C925ADE56}" type="slidenum">
              <a:rPr lang="en-US" smtClean="0"/>
              <a:t>9</a:t>
            </a:fld>
            <a:endParaRPr lang="en-US"/>
          </a:p>
        </p:txBody>
      </p:sp>
      <p:sp>
        <p:nvSpPr>
          <p:cNvPr id="5" name="Rectangle 4">
            <a:extLst>
              <a:ext uri="{FF2B5EF4-FFF2-40B4-BE49-F238E27FC236}">
                <a16:creationId xmlns:a16="http://schemas.microsoft.com/office/drawing/2014/main" id="{CEE05358-7C4A-4FDD-B4BD-C246D94EC729}"/>
              </a:ext>
            </a:extLst>
          </p:cNvPr>
          <p:cNvSpPr/>
          <p:nvPr/>
        </p:nvSpPr>
        <p:spPr>
          <a:xfrm>
            <a:off x="1049311" y="1113420"/>
            <a:ext cx="10313233" cy="4154984"/>
          </a:xfrm>
          <a:prstGeom prst="rect">
            <a:avLst/>
          </a:prstGeom>
        </p:spPr>
        <p:txBody>
          <a:bodyPr wrap="square">
            <a:spAutoFit/>
          </a:bodyPr>
          <a:lstStyle/>
          <a:p>
            <a:pPr algn="just"/>
            <a:r>
              <a:rPr lang="en-US" sz="2400" b="1" dirty="0">
                <a:latin typeface="Cambria" panose="02040503050406030204" pitchFamily="18" charset="0"/>
                <a:ea typeface="Cambria" panose="02040503050406030204" pitchFamily="18" charset="0"/>
              </a:rPr>
              <a:t>Assessment Details (both CIE and SEE) </a:t>
            </a:r>
          </a:p>
          <a:p>
            <a:pPr algn="just"/>
            <a:r>
              <a:rPr lang="en-US" sz="2400" b="1" dirty="0">
                <a:latin typeface="Cambria" panose="02040503050406030204" pitchFamily="18" charset="0"/>
                <a:ea typeface="Cambria" panose="02040503050406030204" pitchFamily="18" charset="0"/>
              </a:rPr>
              <a:t>The weightage of Continuous Internal Evaluation (CIE) is 50% and for Semester End Exam (SEE) is 50%. The minimum passing mark for the CIE is 40% of the maximum marks (20 marks out of 50) and for the SEE minimum passing mark is 35% of the maximum marks (18 out of 50 marks). A student shall be deemed to have satisfied the academic requirements and earned the credits allotted to each subject/ course if the student secures a minimum of 40% (40 marks out of 100) in the sum total of the CIE (Continuous Internal Evaluation) and SEE (Semester End Examination) taken together.  </a:t>
            </a:r>
          </a:p>
          <a:p>
            <a:pPr algn="just"/>
            <a:r>
              <a:rPr lang="en-US" sz="2400" b="1" dirty="0">
                <a:latin typeface="Cambria" panose="02040503050406030204" pitchFamily="18" charset="0"/>
                <a:ea typeface="Cambria" panose="02040503050406030204" pitchFamily="18" charset="0"/>
              </a:rPr>
              <a:t>CIE for the theory component of the IPCC (maximum marks 50) </a:t>
            </a:r>
          </a:p>
        </p:txBody>
      </p:sp>
    </p:spTree>
    <p:extLst>
      <p:ext uri="{BB962C8B-B14F-4D97-AF65-F5344CB8AC3E}">
        <p14:creationId xmlns:p14="http://schemas.microsoft.com/office/powerpoint/2010/main" val="417780384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969</TotalTime>
  <Words>2253</Words>
  <Application>Microsoft Office PowerPoint</Application>
  <PresentationFormat>Widescreen</PresentationFormat>
  <Paragraphs>155</Paragraphs>
  <Slides>20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Calibri</vt:lpstr>
      <vt:lpstr>Cambria</vt:lpstr>
      <vt:lpstr>Carlito</vt:lpstr>
      <vt:lpstr>Garamond</vt:lpstr>
      <vt:lpstr>Georgia</vt:lpstr>
      <vt:lpstr>Times New Roman</vt:lpstr>
      <vt:lpstr>Wingdings</vt:lpstr>
      <vt:lpstr>Organic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Devaraj</dc:creator>
  <cp:lastModifiedBy>DEVARAJ M R</cp:lastModifiedBy>
  <cp:revision>84</cp:revision>
  <dcterms:created xsi:type="dcterms:W3CDTF">2019-07-24T16:38:34Z</dcterms:created>
  <dcterms:modified xsi:type="dcterms:W3CDTF">2023-12-17T08:19:39Z</dcterms:modified>
</cp:coreProperties>
</file>