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8" r:id="rId4"/>
    <p:sldId id="259" r:id="rId5"/>
    <p:sldId id="266" r:id="rId6"/>
    <p:sldId id="267" r:id="rId7"/>
    <p:sldId id="270" r:id="rId8"/>
    <p:sldId id="264" r:id="rId9"/>
    <p:sldId id="271" r:id="rId10"/>
    <p:sldId id="260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DCAF2-DD29-493A-9AB8-828452B944E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74E55-D084-4E4D-B710-35CED42233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90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3F6B4-D493-43BD-98FA-26C8DA6CC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264248"/>
            <a:ext cx="3261815" cy="4217159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4A4653-EE89-4ADC-8DD8-88E10102C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200" y="2774157"/>
            <a:ext cx="6122158" cy="1197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55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6F5A-6EDC-4FAA-894A-EC8C651D1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F4543-4153-4C2D-83EB-2C66A2AAD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F88EA-8577-426A-9D82-CC9A0512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5355-1B93-455F-A511-2E48DD87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01756-C13A-464F-A142-A2FA0CBA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377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A1959-831A-47A3-80C3-D0E89EBDF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73682-79D0-4DC0-A73B-7FD18D1EC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C3FF6-4F7F-4B91-8AE5-97E148CA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D6A0D-58B6-466A-935B-A21B2AA10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2AE9A-C5BB-4B08-B0A6-C5D05C2DE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406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3561D-BE32-4351-8ED4-14E0EB22B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8214D-0E58-4225-9143-744C4E98C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E02AA-6F5D-4530-B6CA-D008AAC4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A57E0-D838-4DD1-99E5-5DB17E54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30CAF-6DAA-479A-89F5-0D5A46FF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122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C3FFA-14CF-4596-9FE3-7096592D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9DA3A-B02A-483B-B014-3983A336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A1949-108F-4873-B1F9-2D0C92DF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B84D-D63B-421A-954B-6DA4F70B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CBB67-78BE-47A7-8100-81289D57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833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462D3-A819-4344-BE71-6EB7EC3FC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D6592-7B6D-4510-A447-F08253BD0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8C0AC-723B-4135-BAC4-D6CF71699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DD7F8-3A02-4096-83BD-77DDE4B4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63AC5-1BFA-4393-89AE-92F3EF58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6893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E25C-B210-4FA6-81AF-07B2D6F7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BA654-75B6-4DA6-BBB2-4CC76FCA0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4AADF-CD5F-4810-85AA-2A4A797D1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B88E2-F488-478F-80EA-20FF03CD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71A57-8353-4357-B53C-3617DB6CA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34C8B-0E10-45E0-A68C-F71E48E9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402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02DB1-C323-4BC6-8464-E70655FBA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E979F-132E-444F-964C-3CDE44DAC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20D9A-ABD9-4A3F-BABA-B134BCAF2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F68395-9ADD-4F25-8431-1618CB014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4072F-33EF-4E8B-85A9-BD19C85AE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3495FB-19EE-41E6-A607-0469B732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70EFA-1E09-46F2-8855-9D1D0B2F8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BE3C4C-4E3E-48CE-8080-9C52042A6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332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7808-23FC-411C-9564-FC0D2A64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2CD539-53AE-463E-91CA-58A31F32E3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7264F-87A0-45B8-BDDE-A679010AE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4D096-DFFF-46DD-BEE0-CBA323ECD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6351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F3B399-08C1-4C8B-AAB8-24830AF3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1FB3C-C989-46B1-B3A6-0BBED75B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4920B-25A2-4BD0-A26E-04C279ED3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7186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749AC-45C1-48D6-9494-C38BDDC8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689CD-C8EF-4019-AFEA-F39A99D5E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A5D81-34BB-4E13-BDC4-27B1915FC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311EC-B734-47AC-9C2F-30D474D9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6BA1F6-2EF4-4F4D-9BEA-CE1A33FF4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94410-6035-4E72-A6D8-695B9993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753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16CD2-0021-436D-9F55-F240F4B0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99322-E507-4B1B-9BF0-5CBA4EFDE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62662-5A6C-448D-8954-AEFFB1BEAD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6732E-4D04-4F15-A826-B8572FF0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1DB77-91BF-4A49-92D2-06534D28A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9478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26011-6DFC-4557-A382-75FD94657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F84E52-64F6-4638-B58C-56202BD0A2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036D5-AA17-48E3-8FBD-C4E572B29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5F55A-447A-45A5-9B42-61C27077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72DDA-49A4-47BA-B006-BB7D9347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53BEA-5488-4958-8379-8C1D7693F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6399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07263-2C81-40D5-9E7E-DAA9EB4C8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A7AF3-53CD-4B2F-9857-E66865790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0F431-6546-4A7F-8543-6C015760A1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A7E9C-8490-4F48-8520-5AC1B182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6DA17-95CC-46D9-9B35-4BBCD05D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166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B239A-4E0D-4586-8212-A3BB8FF64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E0DD7-8604-47E2-8CA2-B051E4F6B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75309-03F6-4448-BBFD-7A18E6E5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AAB79-581A-492D-A9B1-1DE2CB7A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99263-ED70-4F53-B418-23DF92E1F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47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6827-F5AC-4667-878A-EC6ED7584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3EC97-0DD9-4419-B38C-1FEE2C35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BDAD7-2822-4B03-909C-313FA30CC9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6AB5D-F120-4BFE-885B-463DE3D0A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3C962-568C-452B-B388-208F13AE5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15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6919-48DB-4611-A7F1-F8C0B037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76384-3E0B-4514-9208-8A440FAEB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6BD8C-C5F0-47FA-88A5-B895DDDD2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C4A14-9CCE-4C34-A24A-5562402736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9FCF7-40D1-43E2-A3BF-ADB4A70E5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94702-5F40-4BE2-BBD3-DEA32AD57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06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FB8D-2735-411E-82E4-8A9218756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8F31E-0224-4B76-B9C8-B9EDF99DF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818B6-80BB-4BB0-8959-0B61D865D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A4B18-B5DA-4046-B51D-83DB4A9B2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B2DA4-3336-4C7B-9662-5055CBB4F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76752-FCBF-43C8-B935-F93323E3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F50214-6031-4D0F-B253-98A24910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FE776E-FFA6-44B5-9A91-D2E93FD5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27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A91AD-F6DB-4288-8AED-906E7897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70A93-707A-4AE7-877C-BD694B98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C1E2A-A387-4DE4-B97C-146EA90AD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687C5-884E-4229-BFDD-AEB6C0EC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132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FF457-D3D1-49B9-AA2B-F82A5887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7D00-6792-4F3F-B973-3103179A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CA269-C6BD-404D-B542-F4514F38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7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73FF-B562-4674-A215-7D7A62942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24E88-87CE-4B71-B628-F0385BE29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0D0625-BE5B-4ADD-96C8-32E4A8206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014FF-3DA2-4270-BF8B-3469F7AB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9E3A0-C13D-436F-BD61-D8B80B9B7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3E138-C0C5-4B81-8CEC-5A19CB51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479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8B897-DF95-4C1D-A36B-E0BCDEFED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E44B1-17FA-458B-AD8F-7727668A19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C58C6-1A66-4DF4-B8B1-111FD4781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59875-4100-4D57-BDA9-F64F50A1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54F2C-0E94-47C5-A4C7-6E8970D82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D5EF42-9949-4A3F-86CF-64F3708F1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387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072FDC-FB0E-4EC7-8B6A-120616807A0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37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16FF854-1048-43DA-AAFF-5CB03EC62013}"/>
              </a:ext>
            </a:extLst>
          </p:cNvPr>
          <p:cNvSpPr txBox="1"/>
          <p:nvPr/>
        </p:nvSpPr>
        <p:spPr>
          <a:xfrm>
            <a:off x="138545" y="2638026"/>
            <a:ext cx="3920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Material Science &amp; </a:t>
            </a:r>
            <a:r>
              <a:rPr lang="en-US" sz="3200" b="1" dirty="0" err="1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Engg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BME303</a:t>
            </a:r>
            <a:endParaRPr lang="en-IN" sz="3200" b="1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9A13E7-4CBD-42B1-B3D9-EEFCF16CD0E9}"/>
              </a:ext>
            </a:extLst>
          </p:cNvPr>
          <p:cNvSpPr txBox="1"/>
          <p:nvPr/>
        </p:nvSpPr>
        <p:spPr>
          <a:xfrm>
            <a:off x="5375564" y="2757055"/>
            <a:ext cx="6137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Module-2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</a:rPr>
              <a:t>Physical Metallurgy</a:t>
            </a:r>
            <a:endParaRPr lang="en-IN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EC8159-9359-425B-BFFC-C1B0A7B61B07}"/>
              </a:ext>
            </a:extLst>
          </p:cNvPr>
          <p:cNvGrpSpPr/>
          <p:nvPr/>
        </p:nvGrpSpPr>
        <p:grpSpPr>
          <a:xfrm>
            <a:off x="6691746" y="4949887"/>
            <a:ext cx="4059382" cy="1533436"/>
            <a:chOff x="6691746" y="4949887"/>
            <a:chExt cx="4059382" cy="1533436"/>
          </a:xfrm>
          <a:solidFill>
            <a:srgbClr val="767070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FB7BD3-C489-42F8-9F9E-990D17FDB40A}"/>
                </a:ext>
              </a:extLst>
            </p:cNvPr>
            <p:cNvSpPr/>
            <p:nvPr/>
          </p:nvSpPr>
          <p:spPr>
            <a:xfrm>
              <a:off x="6691746" y="4949887"/>
              <a:ext cx="4059382" cy="1533436"/>
            </a:xfrm>
            <a:prstGeom prst="rect">
              <a:avLst/>
            </a:prstGeom>
            <a:grpFill/>
            <a:ln w="38100">
              <a:solidFill>
                <a:schemeClr val="accent4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0663E1-B15B-459B-B742-0E5F6A30088D}"/>
                </a:ext>
              </a:extLst>
            </p:cNvPr>
            <p:cNvSpPr txBox="1"/>
            <p:nvPr/>
          </p:nvSpPr>
          <p:spPr>
            <a:xfrm>
              <a:off x="6816436" y="5121099"/>
              <a:ext cx="3472572" cy="120032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Prof. Devaraj M R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Associate professor, 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Dept. of Mechanical Engineering,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ATMECE, Mysuru</a:t>
              </a:r>
              <a:endParaRPr lang="en-IN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A0B9FBE-D81B-41A5-8F5D-3FABED261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096" y="4929419"/>
            <a:ext cx="1553904" cy="155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770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B54CF85-A8E0-4812-B547-287D0F4AC39B}"/>
              </a:ext>
            </a:extLst>
          </p:cNvPr>
          <p:cNvSpPr/>
          <p:nvPr/>
        </p:nvSpPr>
        <p:spPr>
          <a:xfrm>
            <a:off x="3710608" y="2246243"/>
            <a:ext cx="4770784" cy="1182757"/>
          </a:xfrm>
          <a:prstGeom prst="ellipse">
            <a:avLst/>
          </a:prstGeom>
          <a:solidFill>
            <a:srgbClr val="002060"/>
          </a:solidFill>
          <a:ln w="57150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cap="none" spc="0" dirty="0">
                <a:ln/>
                <a:solidFill>
                  <a:srgbClr val="FFFF00"/>
                </a:solidFill>
                <a:effectLst/>
                <a:latin typeface="Georgia" panose="02040502050405020303" pitchFamily="18" charset="0"/>
              </a:rPr>
              <a:t>Thank You</a:t>
            </a:r>
            <a:endParaRPr lang="en-IN" sz="4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539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151CA5-5FA6-4789-9417-18BAA8BF1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4412" y="1639956"/>
            <a:ext cx="7919762" cy="65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cs-CZ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Iron-Carbon Equilibrium Diagram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cs-CZ" sz="4600" b="1" kern="0" dirty="0">
                <a:solidFill>
                  <a:srgbClr val="C00000"/>
                </a:solidFill>
                <a:latin typeface="Garamond"/>
              </a:rPr>
              <a:t>Description of Phases and Effects of Alloying Elements in steel</a:t>
            </a:r>
            <a:br>
              <a:rPr kumimoji="0" lang="en-US" altLang="cs-CZ" sz="46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</a:br>
            <a:br>
              <a:rPr kumimoji="0" lang="en-US" altLang="cs-CZ" sz="46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</a:br>
            <a:endParaRPr kumimoji="0" lang="en-US" altLang="cs-CZ" sz="46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Garamond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273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21797DE-58AC-4B00-BECD-BC080D9AE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618" y="852488"/>
            <a:ext cx="5268913" cy="5099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8E69CA86-21FB-4CA2-9973-37DD4085F009}"/>
              </a:ext>
            </a:extLst>
          </p:cNvPr>
          <p:cNvSpPr>
            <a:spLocks/>
          </p:cNvSpPr>
          <p:nvPr/>
        </p:nvSpPr>
        <p:spPr bwMode="auto">
          <a:xfrm>
            <a:off x="4732268" y="3209925"/>
            <a:ext cx="628650" cy="609600"/>
          </a:xfrm>
          <a:custGeom>
            <a:avLst/>
            <a:gdLst>
              <a:gd name="T0" fmla="*/ 0 w 396"/>
              <a:gd name="T1" fmla="*/ 0 h 384"/>
              <a:gd name="T2" fmla="*/ 438507188 w 396"/>
              <a:gd name="T3" fmla="*/ 619958438 h 384"/>
              <a:gd name="T4" fmla="*/ 997981875 w 396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6" h="384">
                <a:moveTo>
                  <a:pt x="0" y="0"/>
                </a:moveTo>
                <a:cubicBezTo>
                  <a:pt x="54" y="91"/>
                  <a:pt x="108" y="182"/>
                  <a:pt x="174" y="246"/>
                </a:cubicBezTo>
                <a:cubicBezTo>
                  <a:pt x="240" y="310"/>
                  <a:pt x="318" y="347"/>
                  <a:pt x="396" y="384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7706366D-A209-42F7-AA28-6AFE2E529210}"/>
              </a:ext>
            </a:extLst>
          </p:cNvPr>
          <p:cNvSpPr>
            <a:spLocks/>
          </p:cNvSpPr>
          <p:nvPr/>
        </p:nvSpPr>
        <p:spPr bwMode="auto">
          <a:xfrm>
            <a:off x="5360918" y="2524125"/>
            <a:ext cx="981075" cy="1304925"/>
          </a:xfrm>
          <a:custGeom>
            <a:avLst/>
            <a:gdLst>
              <a:gd name="T0" fmla="*/ 0 w 618"/>
              <a:gd name="T1" fmla="*/ 2071568438 h 822"/>
              <a:gd name="T2" fmla="*/ 710684063 w 618"/>
              <a:gd name="T3" fmla="*/ 1028223750 h 822"/>
              <a:gd name="T4" fmla="*/ 1557456563 w 618"/>
              <a:gd name="T5" fmla="*/ 0 h 82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8" h="822">
                <a:moveTo>
                  <a:pt x="0" y="822"/>
                </a:moveTo>
                <a:cubicBezTo>
                  <a:pt x="89" y="683"/>
                  <a:pt x="179" y="545"/>
                  <a:pt x="282" y="408"/>
                </a:cubicBezTo>
                <a:cubicBezTo>
                  <a:pt x="385" y="271"/>
                  <a:pt x="501" y="135"/>
                  <a:pt x="618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309E149-D0AA-40B6-8375-C3662BB1202A}"/>
              </a:ext>
            </a:extLst>
          </p:cNvPr>
          <p:cNvSpPr>
            <a:spLocks/>
          </p:cNvSpPr>
          <p:nvPr/>
        </p:nvSpPr>
        <p:spPr bwMode="auto">
          <a:xfrm>
            <a:off x="4894193" y="1495425"/>
            <a:ext cx="1447800" cy="1028700"/>
          </a:xfrm>
          <a:custGeom>
            <a:avLst/>
            <a:gdLst>
              <a:gd name="T0" fmla="*/ 0 w 912"/>
              <a:gd name="T1" fmla="*/ 0 h 648"/>
              <a:gd name="T2" fmla="*/ 1391126250 w 912"/>
              <a:gd name="T3" fmla="*/ 937498125 h 648"/>
              <a:gd name="T4" fmla="*/ 2147483647 w 912"/>
              <a:gd name="T5" fmla="*/ 1633061250 h 6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648">
                <a:moveTo>
                  <a:pt x="0" y="0"/>
                </a:moveTo>
                <a:cubicBezTo>
                  <a:pt x="200" y="132"/>
                  <a:pt x="400" y="264"/>
                  <a:pt x="552" y="372"/>
                </a:cubicBezTo>
                <a:cubicBezTo>
                  <a:pt x="704" y="480"/>
                  <a:pt x="808" y="564"/>
                  <a:pt x="912" y="648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AFA1798C-80FE-4B52-99B0-C3FFA556ED6E}"/>
              </a:ext>
            </a:extLst>
          </p:cNvPr>
          <p:cNvSpPr>
            <a:spLocks/>
          </p:cNvSpPr>
          <p:nvPr/>
        </p:nvSpPr>
        <p:spPr bwMode="auto">
          <a:xfrm>
            <a:off x="5148193" y="1485900"/>
            <a:ext cx="3013075" cy="1028700"/>
          </a:xfrm>
          <a:custGeom>
            <a:avLst/>
            <a:gdLst>
              <a:gd name="T0" fmla="*/ 2147483647 w 1902"/>
              <a:gd name="T1" fmla="*/ 1618079037 h 654"/>
              <a:gd name="T2" fmla="*/ 2147483647 w 1902"/>
              <a:gd name="T3" fmla="*/ 786773039 h 654"/>
              <a:gd name="T4" fmla="*/ 1264821400 w 1902"/>
              <a:gd name="T5" fmla="*/ 326585510 h 654"/>
              <a:gd name="T6" fmla="*/ 0 w 1902"/>
              <a:gd name="T7" fmla="*/ 0 h 6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02" h="654">
                <a:moveTo>
                  <a:pt x="1902" y="654"/>
                </a:moveTo>
                <a:cubicBezTo>
                  <a:pt x="1610" y="529"/>
                  <a:pt x="1319" y="405"/>
                  <a:pt x="1086" y="318"/>
                </a:cubicBezTo>
                <a:cubicBezTo>
                  <a:pt x="853" y="231"/>
                  <a:pt x="685" y="185"/>
                  <a:pt x="504" y="132"/>
                </a:cubicBezTo>
                <a:cubicBezTo>
                  <a:pt x="323" y="79"/>
                  <a:pt x="161" y="39"/>
                  <a:pt x="0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1E406325-F3BC-43D4-A8D2-74F362E7B1F4}"/>
              </a:ext>
            </a:extLst>
          </p:cNvPr>
          <p:cNvSpPr>
            <a:spLocks/>
          </p:cNvSpPr>
          <p:nvPr/>
        </p:nvSpPr>
        <p:spPr bwMode="auto">
          <a:xfrm>
            <a:off x="4740206" y="1389063"/>
            <a:ext cx="77787" cy="111125"/>
          </a:xfrm>
          <a:custGeom>
            <a:avLst/>
            <a:gdLst>
              <a:gd name="T0" fmla="*/ 0 w 49"/>
              <a:gd name="T1" fmla="*/ 0 h 70"/>
              <a:gd name="T2" fmla="*/ 123486069 w 49"/>
              <a:gd name="T3" fmla="*/ 176410938 h 7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9" h="70">
                <a:moveTo>
                  <a:pt x="0" y="0"/>
                </a:moveTo>
                <a:cubicBezTo>
                  <a:pt x="0" y="0"/>
                  <a:pt x="24" y="35"/>
                  <a:pt x="49" y="7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BBC88D35-C418-44C9-860F-CD3575C1C6A0}"/>
              </a:ext>
            </a:extLst>
          </p:cNvPr>
          <p:cNvSpPr>
            <a:spLocks/>
          </p:cNvSpPr>
          <p:nvPr/>
        </p:nvSpPr>
        <p:spPr bwMode="auto">
          <a:xfrm>
            <a:off x="4746556" y="1389063"/>
            <a:ext cx="428625" cy="104775"/>
          </a:xfrm>
          <a:custGeom>
            <a:avLst/>
            <a:gdLst>
              <a:gd name="T0" fmla="*/ 0 w 270"/>
              <a:gd name="T1" fmla="*/ 0 h 66"/>
              <a:gd name="T2" fmla="*/ 302418750 w 270"/>
              <a:gd name="T3" fmla="*/ 52924075 h 66"/>
              <a:gd name="T4" fmla="*/ 680442188 w 270"/>
              <a:gd name="T5" fmla="*/ 166330313 h 6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0" h="66">
                <a:moveTo>
                  <a:pt x="0" y="0"/>
                </a:moveTo>
                <a:cubicBezTo>
                  <a:pt x="37" y="5"/>
                  <a:pt x="75" y="10"/>
                  <a:pt x="120" y="21"/>
                </a:cubicBezTo>
                <a:cubicBezTo>
                  <a:pt x="165" y="32"/>
                  <a:pt x="217" y="49"/>
                  <a:pt x="270" y="66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EC8B1F6-2D35-434B-80BF-A541D4DC1C6A}"/>
              </a:ext>
            </a:extLst>
          </p:cNvPr>
          <p:cNvSpPr>
            <a:spLocks/>
          </p:cNvSpPr>
          <p:nvPr/>
        </p:nvSpPr>
        <p:spPr bwMode="auto">
          <a:xfrm>
            <a:off x="4749731" y="1498600"/>
            <a:ext cx="71437" cy="309563"/>
          </a:xfrm>
          <a:custGeom>
            <a:avLst/>
            <a:gdLst>
              <a:gd name="T0" fmla="*/ 113405444 w 45"/>
              <a:gd name="T1" fmla="*/ 0 h 195"/>
              <a:gd name="T2" fmla="*/ 40322218 w 45"/>
              <a:gd name="T3" fmla="*/ 176411222 h 195"/>
              <a:gd name="T4" fmla="*/ 0 w 45"/>
              <a:gd name="T5" fmla="*/ 491432056 h 19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" h="195">
                <a:moveTo>
                  <a:pt x="45" y="0"/>
                </a:moveTo>
                <a:cubicBezTo>
                  <a:pt x="34" y="19"/>
                  <a:pt x="23" y="38"/>
                  <a:pt x="16" y="70"/>
                </a:cubicBezTo>
                <a:cubicBezTo>
                  <a:pt x="9" y="102"/>
                  <a:pt x="4" y="148"/>
                  <a:pt x="0" y="195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C024A3EA-A4B1-4D88-8487-0AC41992AB97}"/>
              </a:ext>
            </a:extLst>
          </p:cNvPr>
          <p:cNvSpPr>
            <a:spLocks/>
          </p:cNvSpPr>
          <p:nvPr/>
        </p:nvSpPr>
        <p:spPr bwMode="auto">
          <a:xfrm>
            <a:off x="4749731" y="1504950"/>
            <a:ext cx="147637" cy="303213"/>
          </a:xfrm>
          <a:custGeom>
            <a:avLst/>
            <a:gdLst>
              <a:gd name="T0" fmla="*/ 234372944 w 93"/>
              <a:gd name="T1" fmla="*/ 0 h 191"/>
              <a:gd name="T2" fmla="*/ 105846204 w 93"/>
              <a:gd name="T3" fmla="*/ 204133787 h 191"/>
              <a:gd name="T4" fmla="*/ 0 w 93"/>
              <a:gd name="T5" fmla="*/ 481351431 h 19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3" h="191">
                <a:moveTo>
                  <a:pt x="93" y="0"/>
                </a:moveTo>
                <a:cubicBezTo>
                  <a:pt x="75" y="24"/>
                  <a:pt x="57" y="49"/>
                  <a:pt x="42" y="81"/>
                </a:cubicBezTo>
                <a:cubicBezTo>
                  <a:pt x="27" y="113"/>
                  <a:pt x="13" y="152"/>
                  <a:pt x="0" y="191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" name="Line 11">
            <a:extLst>
              <a:ext uri="{FF2B5EF4-FFF2-40B4-BE49-F238E27FC236}">
                <a16:creationId xmlns:a16="http://schemas.microsoft.com/office/drawing/2014/main" id="{549B9E2A-3B97-47F9-9645-7E077D0917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17993" y="1493838"/>
            <a:ext cx="357188" cy="11112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0B3A2A23-8A9A-4DAF-AF6C-F742D91A91F7}"/>
              </a:ext>
            </a:extLst>
          </p:cNvPr>
          <p:cNvSpPr>
            <a:spLocks/>
          </p:cNvSpPr>
          <p:nvPr/>
        </p:nvSpPr>
        <p:spPr bwMode="auto">
          <a:xfrm>
            <a:off x="4737031" y="3224213"/>
            <a:ext cx="61912" cy="604837"/>
          </a:xfrm>
          <a:custGeom>
            <a:avLst/>
            <a:gdLst>
              <a:gd name="T0" fmla="*/ 0 w 39"/>
              <a:gd name="T1" fmla="*/ 0 h 381"/>
              <a:gd name="T2" fmla="*/ 30241631 w 39"/>
              <a:gd name="T3" fmla="*/ 589716075 h 381"/>
              <a:gd name="T4" fmla="*/ 98284506 w 39"/>
              <a:gd name="T5" fmla="*/ 960177944 h 3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" h="381">
                <a:moveTo>
                  <a:pt x="0" y="0"/>
                </a:moveTo>
                <a:cubicBezTo>
                  <a:pt x="3" y="85"/>
                  <a:pt x="6" y="171"/>
                  <a:pt x="12" y="234"/>
                </a:cubicBezTo>
                <a:cubicBezTo>
                  <a:pt x="18" y="297"/>
                  <a:pt x="28" y="339"/>
                  <a:pt x="39" y="381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66D9FEC-6401-4716-8427-336452247C51}"/>
              </a:ext>
            </a:extLst>
          </p:cNvPr>
          <p:cNvSpPr>
            <a:spLocks/>
          </p:cNvSpPr>
          <p:nvPr/>
        </p:nvSpPr>
        <p:spPr bwMode="auto">
          <a:xfrm>
            <a:off x="4741793" y="3675063"/>
            <a:ext cx="61913" cy="2278062"/>
          </a:xfrm>
          <a:custGeom>
            <a:avLst/>
            <a:gdLst>
              <a:gd name="T0" fmla="*/ 85182657 w 45"/>
              <a:gd name="T1" fmla="*/ 238856501 h 1474"/>
              <a:gd name="T2" fmla="*/ 45430384 w 45"/>
              <a:gd name="T3" fmla="*/ 546980614 h 1474"/>
              <a:gd name="T4" fmla="*/ 0 w 45"/>
              <a:gd name="T5" fmla="*/ 2147483647 h 147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" h="1474">
                <a:moveTo>
                  <a:pt x="45" y="100"/>
                </a:moveTo>
                <a:cubicBezTo>
                  <a:pt x="38" y="50"/>
                  <a:pt x="32" y="0"/>
                  <a:pt x="24" y="229"/>
                </a:cubicBezTo>
                <a:cubicBezTo>
                  <a:pt x="16" y="458"/>
                  <a:pt x="4" y="1267"/>
                  <a:pt x="0" y="1474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516D3448-9740-4A94-B239-21C88819D0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8943" y="3819525"/>
            <a:ext cx="5208588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8EF1B6D9-AB16-4CCB-B646-1D8D274263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1993" y="2524125"/>
            <a:ext cx="3665538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1B9AE6B7-152B-467B-B43A-23D5B644B6C4}"/>
              </a:ext>
            </a:extLst>
          </p:cNvPr>
          <p:cNvSpPr>
            <a:spLocks/>
          </p:cNvSpPr>
          <p:nvPr/>
        </p:nvSpPr>
        <p:spPr bwMode="auto">
          <a:xfrm>
            <a:off x="8161268" y="1990725"/>
            <a:ext cx="1847850" cy="523875"/>
          </a:xfrm>
          <a:custGeom>
            <a:avLst/>
            <a:gdLst>
              <a:gd name="T0" fmla="*/ 0 w 1164"/>
              <a:gd name="T1" fmla="*/ 831651563 h 330"/>
              <a:gd name="T2" fmla="*/ 2147483647 w 1164"/>
              <a:gd name="T3" fmla="*/ 0 h 33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64" h="330">
                <a:moveTo>
                  <a:pt x="0" y="330"/>
                </a:moveTo>
                <a:cubicBezTo>
                  <a:pt x="485" y="192"/>
                  <a:pt x="970" y="55"/>
                  <a:pt x="1164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id="{465BA811-AE83-4DC3-8E51-CEF5B7DDD8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0918" y="3829050"/>
            <a:ext cx="0" cy="2122488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8" name="Line 18">
            <a:extLst>
              <a:ext uri="{FF2B5EF4-FFF2-40B4-BE49-F238E27FC236}">
                <a16:creationId xmlns:a16="http://schemas.microsoft.com/office/drawing/2014/main" id="{B924039A-E8E3-4B14-AEA8-CEBB7616CCC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1268" y="2522538"/>
            <a:ext cx="0" cy="3460750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9" name="Line 19">
            <a:extLst>
              <a:ext uri="{FF2B5EF4-FFF2-40B4-BE49-F238E27FC236}">
                <a16:creationId xmlns:a16="http://schemas.microsoft.com/office/drawing/2014/main" id="{9761374D-BF04-4F32-8D00-0DB6B654E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543" y="1500188"/>
            <a:ext cx="9525" cy="4467225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0" name="Text Box 20">
            <a:extLst>
              <a:ext uri="{FF2B5EF4-FFF2-40B4-BE49-F238E27FC236}">
                <a16:creationId xmlns:a16="http://schemas.microsoft.com/office/drawing/2014/main" id="{85A9AADF-B28D-41FB-91DB-D6E36BE77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8918" y="6430963"/>
            <a:ext cx="1022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</a:rPr>
              <a:t>%C  </a:t>
            </a:r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54C51362-0ADC-4673-91D0-A5128DC7E5F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496400" y="4968081"/>
            <a:ext cx="77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</a:rPr>
              <a:t>T  </a:t>
            </a:r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3C1F53CA-87A8-45EC-94A3-0D0F048F7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4893" y="5646738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</a:t>
            </a: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id="{D3190FEF-124A-495A-B8FC-00F3168C2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9118" y="5626100"/>
            <a:ext cx="7445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</a:t>
            </a:r>
            <a:r>
              <a:rPr lang="en-US" altLang="en-US" sz="2200" baseline="-25000">
                <a:latin typeface="Times New Roman" panose="02020603050405020304" pitchFamily="18" charset="0"/>
              </a:rPr>
              <a:t>3</a:t>
            </a:r>
            <a:r>
              <a:rPr lang="en-US" altLang="en-US" sz="22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24" name="Text Box 24">
            <a:extLst>
              <a:ext uri="{FF2B5EF4-FFF2-40B4-BE49-F238E27FC236}">
                <a16:creationId xmlns:a16="http://schemas.microsoft.com/office/drawing/2014/main" id="{6E5F647C-DAAF-4035-BCA9-5C1DA1B2D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0831" y="5903913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6.7</a:t>
            </a:r>
          </a:p>
        </p:txBody>
      </p:sp>
      <p:sp>
        <p:nvSpPr>
          <p:cNvPr id="25" name="Text Box 25">
            <a:extLst>
              <a:ext uri="{FF2B5EF4-FFF2-40B4-BE49-F238E27FC236}">
                <a16:creationId xmlns:a16="http://schemas.microsoft.com/office/drawing/2014/main" id="{55B54D6B-0798-4A3A-9167-0E3BE9AF0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4568" y="5919788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4.3</a:t>
            </a:r>
          </a:p>
        </p:txBody>
      </p:sp>
      <p:sp>
        <p:nvSpPr>
          <p:cNvPr id="26" name="Text Box 26">
            <a:extLst>
              <a:ext uri="{FF2B5EF4-FFF2-40B4-BE49-F238E27FC236}">
                <a16:creationId xmlns:a16="http://schemas.microsoft.com/office/drawing/2014/main" id="{2409684A-BF2F-4FC9-B7C7-2FEAAB17E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181" y="5903913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0.8</a:t>
            </a:r>
          </a:p>
        </p:txBody>
      </p:sp>
      <p:sp>
        <p:nvSpPr>
          <p:cNvPr id="27" name="Text Box 27">
            <a:extLst>
              <a:ext uri="{FF2B5EF4-FFF2-40B4-BE49-F238E27FC236}">
                <a16:creationId xmlns:a16="http://schemas.microsoft.com/office/drawing/2014/main" id="{65FFC0EF-83ED-44E1-B1CB-3B9F35813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3193" y="5908675"/>
            <a:ext cx="6731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0.16</a:t>
            </a:r>
          </a:p>
        </p:txBody>
      </p:sp>
      <p:sp>
        <p:nvSpPr>
          <p:cNvPr id="28" name="Text Box 28">
            <a:extLst>
              <a:ext uri="{FF2B5EF4-FFF2-40B4-BE49-F238E27FC236}">
                <a16:creationId xmlns:a16="http://schemas.microsoft.com/office/drawing/2014/main" id="{454B3454-C200-492D-BC99-6C4868F0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793" y="2428875"/>
            <a:ext cx="673100" cy="427038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2.06</a:t>
            </a:r>
          </a:p>
        </p:txBody>
      </p:sp>
      <p:cxnSp>
        <p:nvCxnSpPr>
          <p:cNvPr id="29" name="AutoShape 29">
            <a:extLst>
              <a:ext uri="{FF2B5EF4-FFF2-40B4-BE49-F238E27FC236}">
                <a16:creationId xmlns:a16="http://schemas.microsoft.com/office/drawing/2014/main" id="{22375184-BFE0-477F-940E-A34A6F8E4C42}"/>
              </a:ext>
            </a:extLst>
          </p:cNvPr>
          <p:cNvCxnSpPr>
            <a:cxnSpLocks noChangeShapeType="1"/>
            <a:stCxn id="30" idx="2"/>
            <a:endCxn id="31" idx="3"/>
          </p:cNvCxnSpPr>
          <p:nvPr/>
        </p:nvCxnSpPr>
        <p:spPr bwMode="auto">
          <a:xfrm flipH="1" flipV="1">
            <a:off x="4144893" y="1338263"/>
            <a:ext cx="542925" cy="166687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Oval 30">
            <a:extLst>
              <a:ext uri="{FF2B5EF4-FFF2-40B4-BE49-F238E27FC236}">
                <a16:creationId xmlns:a16="http://schemas.microsoft.com/office/drawing/2014/main" id="{DD67F5E8-36C3-4778-8012-DD0D15472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7818" y="1279525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" name="Text Box 31">
            <a:extLst>
              <a:ext uri="{FF2B5EF4-FFF2-40B4-BE49-F238E27FC236}">
                <a16:creationId xmlns:a16="http://schemas.microsoft.com/office/drawing/2014/main" id="{D4E5FEB4-D139-4C00-8A8F-B6293B006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456" y="952500"/>
            <a:ext cx="1341437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Peritectic</a:t>
            </a:r>
          </a:p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L +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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</a:p>
        </p:txBody>
      </p:sp>
      <p:cxnSp>
        <p:nvCxnSpPr>
          <p:cNvPr id="32" name="AutoShape 32">
            <a:extLst>
              <a:ext uri="{FF2B5EF4-FFF2-40B4-BE49-F238E27FC236}">
                <a16:creationId xmlns:a16="http://schemas.microsoft.com/office/drawing/2014/main" id="{DA2DBD67-611A-45EE-B67C-40F7E2A0A54E}"/>
              </a:ext>
            </a:extLst>
          </p:cNvPr>
          <p:cNvCxnSpPr>
            <a:cxnSpLocks noChangeShapeType="1"/>
            <a:stCxn id="33" idx="0"/>
            <a:endCxn id="34" idx="2"/>
          </p:cNvCxnSpPr>
          <p:nvPr/>
        </p:nvCxnSpPr>
        <p:spPr bwMode="auto">
          <a:xfrm flipH="1" flipV="1">
            <a:off x="8181906" y="946150"/>
            <a:ext cx="20637" cy="1352550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Oval 33">
            <a:extLst>
              <a:ext uri="{FF2B5EF4-FFF2-40B4-BE49-F238E27FC236}">
                <a16:creationId xmlns:a16="http://schemas.microsoft.com/office/drawing/2014/main" id="{237B2AB5-185A-4CB1-AACA-9B8EC549A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18" y="2298700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 Box 34">
            <a:extLst>
              <a:ext uri="{FF2B5EF4-FFF2-40B4-BE49-F238E27FC236}">
                <a16:creationId xmlns:a16="http://schemas.microsoft.com/office/drawing/2014/main" id="{68E73DBC-346E-4E26-9EDA-FFAFD7F9B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9256" y="174625"/>
            <a:ext cx="1763712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Eutectic</a:t>
            </a:r>
            <a:b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</a:b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L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 + Fe</a:t>
            </a:r>
            <a:r>
              <a:rPr lang="en-US" altLang="en-US" sz="2200" baseline="-250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cxnSp>
        <p:nvCxnSpPr>
          <p:cNvPr id="35" name="AutoShape 35">
            <a:extLst>
              <a:ext uri="{FF2B5EF4-FFF2-40B4-BE49-F238E27FC236}">
                <a16:creationId xmlns:a16="http://schemas.microsoft.com/office/drawing/2014/main" id="{F9C67FA1-85BE-41FC-9993-90CFE508562E}"/>
              </a:ext>
            </a:extLst>
          </p:cNvPr>
          <p:cNvCxnSpPr>
            <a:cxnSpLocks noChangeShapeType="1"/>
            <a:stCxn id="36" idx="2"/>
            <a:endCxn id="37" idx="3"/>
          </p:cNvCxnSpPr>
          <p:nvPr/>
        </p:nvCxnSpPr>
        <p:spPr bwMode="auto">
          <a:xfrm flipH="1" flipV="1">
            <a:off x="4294118" y="3354388"/>
            <a:ext cx="809625" cy="436562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Oval 36">
            <a:extLst>
              <a:ext uri="{FF2B5EF4-FFF2-40B4-BE49-F238E27FC236}">
                <a16:creationId xmlns:a16="http://schemas.microsoft.com/office/drawing/2014/main" id="{4780539B-7FC5-453E-B117-7DBEF4B92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743" y="3565525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" name="Text Box 37">
            <a:extLst>
              <a:ext uri="{FF2B5EF4-FFF2-40B4-BE49-F238E27FC236}">
                <a16:creationId xmlns:a16="http://schemas.microsoft.com/office/drawing/2014/main" id="{D1923D67-80FE-463B-BB2E-6BC34AF2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7706" y="2968625"/>
            <a:ext cx="1776412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Eutectoid</a:t>
            </a:r>
          </a:p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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+ Fe</a:t>
            </a:r>
            <a:r>
              <a:rPr lang="en-US" altLang="en-US" sz="2200" baseline="-250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sp>
        <p:nvSpPr>
          <p:cNvPr id="38" name="Text Box 38">
            <a:extLst>
              <a:ext uri="{FF2B5EF4-FFF2-40B4-BE49-F238E27FC236}">
                <a16:creationId xmlns:a16="http://schemas.microsoft.com/office/drawing/2014/main" id="{5B794EE6-7235-4FD0-8EA2-97B7C141109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9545568" y="1033463"/>
            <a:ext cx="195263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</a:rPr>
              <a:t>L</a:t>
            </a:r>
          </a:p>
        </p:txBody>
      </p:sp>
      <p:sp>
        <p:nvSpPr>
          <p:cNvPr id="39" name="Text Box 39">
            <a:extLst>
              <a:ext uri="{FF2B5EF4-FFF2-40B4-BE49-F238E27FC236}">
                <a16:creationId xmlns:a16="http://schemas.microsoft.com/office/drawing/2014/main" id="{95B67D08-07AD-4201-9A55-BC639626C36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29031" y="3946525"/>
            <a:ext cx="185737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</a:p>
        </p:txBody>
      </p:sp>
      <p:cxnSp>
        <p:nvCxnSpPr>
          <p:cNvPr id="40" name="AutoShape 40">
            <a:extLst>
              <a:ext uri="{FF2B5EF4-FFF2-40B4-BE49-F238E27FC236}">
                <a16:creationId xmlns:a16="http://schemas.microsoft.com/office/drawing/2014/main" id="{45F14B65-B2B2-45F6-B0DF-45B32BB75666}"/>
              </a:ext>
            </a:extLst>
          </p:cNvPr>
          <p:cNvCxnSpPr>
            <a:cxnSpLocks noChangeShapeType="1"/>
            <a:stCxn id="39" idx="3"/>
            <a:endCxn id="41" idx="2"/>
          </p:cNvCxnSpPr>
          <p:nvPr/>
        </p:nvCxnSpPr>
        <p:spPr bwMode="auto">
          <a:xfrm flipV="1">
            <a:off x="4414768" y="3819525"/>
            <a:ext cx="344488" cy="300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Oval 41">
            <a:extLst>
              <a:ext uri="{FF2B5EF4-FFF2-40B4-BE49-F238E27FC236}">
                <a16:creationId xmlns:a16="http://schemas.microsoft.com/office/drawing/2014/main" id="{D1052145-C9AE-4502-BA17-E1C0425FA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256" y="3775075"/>
            <a:ext cx="88900" cy="88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E5065D4A-91C6-4A78-8167-CAE96777ACA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230868" y="1990725"/>
            <a:ext cx="608013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L + </a:t>
            </a:r>
          </a:p>
        </p:txBody>
      </p:sp>
      <p:sp>
        <p:nvSpPr>
          <p:cNvPr id="43" name="Text Box 43">
            <a:extLst>
              <a:ext uri="{FF2B5EF4-FFF2-40B4-BE49-F238E27FC236}">
                <a16:creationId xmlns:a16="http://schemas.microsoft.com/office/drawing/2014/main" id="{CC498909-07EF-45CC-9CF4-8524D7744A1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224393" y="2444750"/>
            <a:ext cx="123825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</a:p>
        </p:txBody>
      </p:sp>
      <p:sp>
        <p:nvSpPr>
          <p:cNvPr id="44" name="Text Box 44">
            <a:extLst>
              <a:ext uri="{FF2B5EF4-FFF2-40B4-BE49-F238E27FC236}">
                <a16:creationId xmlns:a16="http://schemas.microsoft.com/office/drawing/2014/main" id="{A9B13212-6502-417B-90D3-4FEB4014452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16656" y="3057525"/>
            <a:ext cx="1014412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 + Fe</a:t>
            </a:r>
            <a:r>
              <a:rPr lang="en-US" altLang="en-US" sz="2200" b="1" baseline="-25000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sp>
        <p:nvSpPr>
          <p:cNvPr id="45" name="Text Box 45">
            <a:extLst>
              <a:ext uri="{FF2B5EF4-FFF2-40B4-BE49-F238E27FC236}">
                <a16:creationId xmlns:a16="http://schemas.microsoft.com/office/drawing/2014/main" id="{EF789DF5-47E1-4D3C-AA5B-4AF57F20A31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25856" y="1643063"/>
            <a:ext cx="147637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</a:t>
            </a:r>
          </a:p>
        </p:txBody>
      </p:sp>
      <p:cxnSp>
        <p:nvCxnSpPr>
          <p:cNvPr id="46" name="AutoShape 46">
            <a:extLst>
              <a:ext uri="{FF2B5EF4-FFF2-40B4-BE49-F238E27FC236}">
                <a16:creationId xmlns:a16="http://schemas.microsoft.com/office/drawing/2014/main" id="{4F30FBC7-181A-460B-AF91-3FC611E122BF}"/>
              </a:ext>
            </a:extLst>
          </p:cNvPr>
          <p:cNvCxnSpPr>
            <a:cxnSpLocks noChangeShapeType="1"/>
            <a:stCxn id="45" idx="3"/>
            <a:endCxn id="47" idx="2"/>
          </p:cNvCxnSpPr>
          <p:nvPr/>
        </p:nvCxnSpPr>
        <p:spPr bwMode="auto">
          <a:xfrm flipV="1">
            <a:off x="4373493" y="1516063"/>
            <a:ext cx="398463" cy="300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Oval 47">
            <a:extLst>
              <a:ext uri="{FF2B5EF4-FFF2-40B4-BE49-F238E27FC236}">
                <a16:creationId xmlns:a16="http://schemas.microsoft.com/office/drawing/2014/main" id="{66B6E93E-2D80-4EEA-AAE7-69FEC5852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1956" y="1471613"/>
            <a:ext cx="88900" cy="88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Line 48">
            <a:extLst>
              <a:ext uri="{FF2B5EF4-FFF2-40B4-BE49-F238E27FC236}">
                <a16:creationId xmlns:a16="http://schemas.microsoft.com/office/drawing/2014/main" id="{AEE1FFB3-9C26-4089-9B5D-FA68B50EA69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1843" y="1489075"/>
            <a:ext cx="976313" cy="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9" name="Text Box 49">
            <a:extLst>
              <a:ext uri="{FF2B5EF4-FFF2-40B4-BE49-F238E27FC236}">
                <a16:creationId xmlns:a16="http://schemas.microsoft.com/office/drawing/2014/main" id="{0DD78D0D-A0F1-47AF-86F1-A6B380116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81" y="1252538"/>
            <a:ext cx="10160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1493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0" name="Text Box 50">
            <a:extLst>
              <a:ext uri="{FF2B5EF4-FFF2-40B4-BE49-F238E27FC236}">
                <a16:creationId xmlns:a16="http://schemas.microsoft.com/office/drawing/2014/main" id="{0C2BF4B4-1D14-4683-8B30-ED6E80EC4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8831" y="2319338"/>
            <a:ext cx="10160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1147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1" name="Text Box 51">
            <a:extLst>
              <a:ext uri="{FF2B5EF4-FFF2-40B4-BE49-F238E27FC236}">
                <a16:creationId xmlns:a16="http://schemas.microsoft.com/office/drawing/2014/main" id="{3E776B00-DA0E-4767-A1AA-947D22413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5668" y="3589338"/>
            <a:ext cx="8763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723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2" name="Rectangle 52">
            <a:extLst>
              <a:ext uri="{FF2B5EF4-FFF2-40B4-BE49-F238E27FC236}">
                <a16:creationId xmlns:a16="http://schemas.microsoft.com/office/drawing/2014/main" id="{165CC271-6BB6-44CB-BF24-D9853E898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6606" y="146050"/>
            <a:ext cx="2789237" cy="455613"/>
          </a:xfrm>
          <a:prstGeom prst="rect">
            <a:avLst/>
          </a:prstGeom>
          <a:solidFill>
            <a:srgbClr val="CCFFCC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Fe-Cementite diagram </a:t>
            </a:r>
          </a:p>
        </p:txBody>
      </p:sp>
      <p:sp>
        <p:nvSpPr>
          <p:cNvPr id="53" name="Text Box 53">
            <a:extLst>
              <a:ext uri="{FF2B5EF4-FFF2-40B4-BE49-F238E27FC236}">
                <a16:creationId xmlns:a16="http://schemas.microsoft.com/office/drawing/2014/main" id="{3226D3C9-A847-4FAC-8023-9E55E8C62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5631" y="4579938"/>
            <a:ext cx="13017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0.025 %C</a:t>
            </a:r>
          </a:p>
        </p:txBody>
      </p:sp>
      <p:cxnSp>
        <p:nvCxnSpPr>
          <p:cNvPr id="54" name="AutoShape 54">
            <a:extLst>
              <a:ext uri="{FF2B5EF4-FFF2-40B4-BE49-F238E27FC236}">
                <a16:creationId xmlns:a16="http://schemas.microsoft.com/office/drawing/2014/main" id="{7765B220-2018-4DCD-AB71-5710D8F2DFF3}"/>
              </a:ext>
            </a:extLst>
          </p:cNvPr>
          <p:cNvCxnSpPr>
            <a:cxnSpLocks noChangeShapeType="1"/>
            <a:stCxn id="53" idx="3"/>
            <a:endCxn id="41" idx="7"/>
          </p:cNvCxnSpPr>
          <p:nvPr/>
        </p:nvCxnSpPr>
        <p:spPr bwMode="auto">
          <a:xfrm flipV="1">
            <a:off x="3727381" y="3787775"/>
            <a:ext cx="1108075" cy="1006475"/>
          </a:xfrm>
          <a:prstGeom prst="curvedConnector4">
            <a:avLst>
              <a:gd name="adj1" fmla="val 46560"/>
              <a:gd name="adj2" fmla="val 123977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Text Box 55">
            <a:extLst>
              <a:ext uri="{FF2B5EF4-FFF2-40B4-BE49-F238E27FC236}">
                <a16:creationId xmlns:a16="http://schemas.microsoft.com/office/drawing/2014/main" id="{4E6C3904-D63A-4DBE-B3F2-49E128B99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843" y="2362200"/>
            <a:ext cx="1022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0.1 %C</a:t>
            </a:r>
          </a:p>
        </p:txBody>
      </p:sp>
      <p:cxnSp>
        <p:nvCxnSpPr>
          <p:cNvPr id="56" name="AutoShape 56">
            <a:extLst>
              <a:ext uri="{FF2B5EF4-FFF2-40B4-BE49-F238E27FC236}">
                <a16:creationId xmlns:a16="http://schemas.microsoft.com/office/drawing/2014/main" id="{6989BAAB-7D5B-4E14-A953-941D0597ADC1}"/>
              </a:ext>
            </a:extLst>
          </p:cNvPr>
          <p:cNvCxnSpPr>
            <a:cxnSpLocks noChangeShapeType="1"/>
            <a:stCxn id="55" idx="3"/>
            <a:endCxn id="57" idx="5"/>
          </p:cNvCxnSpPr>
          <p:nvPr/>
        </p:nvCxnSpPr>
        <p:spPr bwMode="auto">
          <a:xfrm flipV="1">
            <a:off x="4005193" y="1504950"/>
            <a:ext cx="828675" cy="1071563"/>
          </a:xfrm>
          <a:prstGeom prst="curvedConnector2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Oval 57">
            <a:extLst>
              <a:ext uri="{FF2B5EF4-FFF2-40B4-BE49-F238E27FC236}">
                <a16:creationId xmlns:a16="http://schemas.microsoft.com/office/drawing/2014/main" id="{06510D47-26A4-4401-91F7-2157A465D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7668" y="1376363"/>
            <a:ext cx="88900" cy="15081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8" name="Text Box 58">
            <a:extLst>
              <a:ext uri="{FF2B5EF4-FFF2-40B4-BE49-F238E27FC236}">
                <a16:creationId xmlns:a16="http://schemas.microsoft.com/office/drawing/2014/main" id="{D1C4E369-D0B2-47AA-A2AD-5630402D1F1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84918" y="4649788"/>
            <a:ext cx="1076325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 + Fe</a:t>
            </a:r>
            <a:r>
              <a:rPr lang="en-US" altLang="en-US" sz="2200" b="1" baseline="-25000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6893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ron Carbon phase diagram | Download Scientific Diagram">
            <a:extLst>
              <a:ext uri="{FF2B5EF4-FFF2-40B4-BE49-F238E27FC236}">
                <a16:creationId xmlns:a16="http://schemas.microsoft.com/office/drawing/2014/main" id="{883D79AA-B3DA-41D0-9182-2D6E241A6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09575"/>
            <a:ext cx="809625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70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teel | Composition, Properties, Types, Grades, &amp; Facts | Britannica">
            <a:extLst>
              <a:ext uri="{FF2B5EF4-FFF2-40B4-BE49-F238E27FC236}">
                <a16:creationId xmlns:a16="http://schemas.microsoft.com/office/drawing/2014/main" id="{D3078886-4CAA-4BD4-91C2-EE71EA6ED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009" y="808383"/>
            <a:ext cx="7931981" cy="564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57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88F65-5DA4-46FD-BD2E-DA0534A77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425" y="714789"/>
            <a:ext cx="691515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9A2BD-166E-4FB2-8116-4AAB022BC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146" y="1368287"/>
            <a:ext cx="4808497" cy="5784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502296-BE3D-45DA-BCDA-C8F91E0FA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582" y="1968357"/>
            <a:ext cx="9430835" cy="14883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F12EAD-7784-436B-8F13-5FBAC8968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5382" y="4074626"/>
            <a:ext cx="4966740" cy="5930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19686C-F7D2-4A5E-ADF9-B10DC0A09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4145" y="5014709"/>
            <a:ext cx="10145903" cy="91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6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513F0C-FFFD-4930-8FB2-BB31DE8A4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412" y="1366837"/>
            <a:ext cx="940117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9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389D82-E6B4-4216-98CC-31B1366C7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50" y="968029"/>
            <a:ext cx="3162300" cy="257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296501-5F3C-4F4A-9DA2-74FD8C86C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65" y="1357726"/>
            <a:ext cx="6983632" cy="5139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2D93FA-0D9C-4B96-9D0F-303291CD9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150" y="883630"/>
            <a:ext cx="3816890" cy="30436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857DF-6218-4C38-9E5E-B68589D17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7149" y="3952631"/>
            <a:ext cx="2898085" cy="248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81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82E73-2A88-46C5-98AB-DF5799692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4" y="656839"/>
            <a:ext cx="7307744" cy="55443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B51B964-F8A1-45E9-A779-EC5DE0046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948" y="1383246"/>
            <a:ext cx="4872815" cy="10021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2B669B-858C-4B82-9BCD-3FAB88AEF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1218" y="2646085"/>
            <a:ext cx="3733360" cy="216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88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97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</vt:lpstr>
      <vt:lpstr>Garamond</vt:lpstr>
      <vt:lpstr>Georgia</vt:lpstr>
      <vt:lpstr>Times New Roman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Thejkumar J</dc:creator>
  <cp:lastModifiedBy>DEVARAJ M R</cp:lastModifiedBy>
  <cp:revision>31</cp:revision>
  <dcterms:created xsi:type="dcterms:W3CDTF">2020-09-02T14:22:46Z</dcterms:created>
  <dcterms:modified xsi:type="dcterms:W3CDTF">2024-01-19T10:46:26Z</dcterms:modified>
</cp:coreProperties>
</file>