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99" r:id="rId2"/>
    <p:sldId id="284" r:id="rId3"/>
    <p:sldId id="286" r:id="rId4"/>
    <p:sldId id="296" r:id="rId5"/>
    <p:sldId id="285" r:id="rId6"/>
    <p:sldId id="288" r:id="rId7"/>
    <p:sldId id="289" r:id="rId8"/>
    <p:sldId id="290" r:id="rId9"/>
    <p:sldId id="297" r:id="rId10"/>
    <p:sldId id="291" r:id="rId11"/>
    <p:sldId id="292" r:id="rId12"/>
    <p:sldId id="295" r:id="rId13"/>
    <p:sldId id="293" r:id="rId14"/>
    <p:sldId id="294" r:id="rId15"/>
    <p:sldId id="256" r:id="rId16"/>
    <p:sldId id="257" r:id="rId17"/>
    <p:sldId id="258" r:id="rId18"/>
    <p:sldId id="266" r:id="rId19"/>
    <p:sldId id="259" r:id="rId20"/>
    <p:sldId id="280" r:id="rId21"/>
    <p:sldId id="261" r:id="rId22"/>
    <p:sldId id="281" r:id="rId23"/>
    <p:sldId id="283" r:id="rId24"/>
    <p:sldId id="282" r:id="rId25"/>
    <p:sldId id="262" r:id="rId26"/>
    <p:sldId id="263" r:id="rId27"/>
    <p:sldId id="267" r:id="rId28"/>
    <p:sldId id="264" r:id="rId29"/>
    <p:sldId id="268" r:id="rId30"/>
    <p:sldId id="298" r:id="rId31"/>
    <p:sldId id="269" r:id="rId32"/>
    <p:sldId id="271" r:id="rId33"/>
    <p:sldId id="272" r:id="rId34"/>
    <p:sldId id="279" r:id="rId35"/>
    <p:sldId id="273" r:id="rId36"/>
    <p:sldId id="274" r:id="rId37"/>
    <p:sldId id="275" r:id="rId38"/>
    <p:sldId id="278" r:id="rId39"/>
    <p:sldId id="277"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798F9706-9821-4AB0-BCD4-24A9DA61AE8B}" type="datetimeFigureOut">
              <a:rPr lang="en-IN" smtClean="0"/>
              <a:t>30-01-2024</a:t>
            </a:fld>
            <a:endParaRPr lang="en-IN"/>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IN"/>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37C9A67-965B-450D-A88F-B5BEA4E238AB}"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649310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8F9706-9821-4AB0-BCD4-24A9DA61AE8B}" type="datetimeFigureOut">
              <a:rPr lang="en-IN" smtClean="0"/>
              <a:t>30-01-2024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11909570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8F9706-9821-4AB0-BCD4-24A9DA61AE8B}" type="datetimeFigureOut">
              <a:rPr lang="en-IN" smtClean="0"/>
              <a:t>30-01-2024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278591555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8F9706-9821-4AB0-BCD4-24A9DA61AE8B}" type="datetimeFigureOut">
              <a:rPr lang="en-IN" smtClean="0"/>
              <a:t>30-01-2024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63140175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8F9706-9821-4AB0-BCD4-24A9DA61AE8B}" type="datetimeFigureOut">
              <a:rPr lang="en-IN" smtClean="0"/>
              <a:t>30-01-2024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37C9A67-965B-450D-A88F-B5BEA4E238AB}"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909786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8F9706-9821-4AB0-BCD4-24A9DA61AE8B}" type="datetimeFigureOut">
              <a:rPr lang="en-IN" smtClean="0"/>
              <a:t>30-01-2024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141691768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8F9706-9821-4AB0-BCD4-24A9DA61AE8B}" type="datetimeFigureOut">
              <a:rPr lang="en-IN" smtClean="0"/>
              <a:t>30-01-2024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38380053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8F9706-9821-4AB0-BCD4-24A9DA61AE8B}" type="datetimeFigureOut">
              <a:rPr lang="en-IN" smtClean="0"/>
              <a:t>30-01-2024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1706224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8F9706-9821-4AB0-BCD4-24A9DA61AE8B}" type="datetimeFigureOut">
              <a:rPr lang="en-IN" smtClean="0"/>
              <a:t>30-01-2024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202022768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8F9706-9821-4AB0-BCD4-24A9DA61AE8B}" type="datetimeFigureOut">
              <a:rPr lang="en-IN" smtClean="0"/>
              <a:t>30-01-2024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194962112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8F9706-9821-4AB0-BCD4-24A9DA61AE8B}" type="datetimeFigureOut">
              <a:rPr lang="en-IN" smtClean="0"/>
              <a:t>30-01-2024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37C9A67-965B-450D-A88F-B5BEA4E238AB}" type="slidenum">
              <a:rPr lang="en-IN" smtClean="0"/>
              <a:t>‹#›</a:t>
            </a:fld>
            <a:endParaRPr lang="en-IN"/>
          </a:p>
        </p:txBody>
      </p:sp>
    </p:spTree>
    <p:extLst>
      <p:ext uri="{BB962C8B-B14F-4D97-AF65-F5344CB8AC3E}">
        <p14:creationId xmlns:p14="http://schemas.microsoft.com/office/powerpoint/2010/main" val="124459990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798F9706-9821-4AB0-BCD4-24A9DA61AE8B}" type="datetimeFigureOut">
              <a:rPr lang="en-IN" smtClean="0"/>
              <a:t>30-01-2024</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737C9A67-965B-450D-A88F-B5BEA4E238AB}" type="slidenum">
              <a:rPr lang="en-IN" smtClean="0"/>
              <a:t>‹#›</a:t>
            </a:fld>
            <a:endParaRPr lang="en-IN"/>
          </a:p>
        </p:txBody>
      </p:sp>
    </p:spTree>
    <p:extLst>
      <p:ext uri="{BB962C8B-B14F-4D97-AF65-F5344CB8AC3E}">
        <p14:creationId xmlns:p14="http://schemas.microsoft.com/office/powerpoint/2010/main" val="86253820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thoughtco.com/chemical-properties-of-matter-608337"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www.thoughtco.com/definition-of-valence-in-chemistry-604680"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075608-6BAD-514D-9C3D-79B79358DC7D}"/>
              </a:ext>
            </a:extLst>
          </p:cNvPr>
          <p:cNvSpPr txBox="1"/>
          <p:nvPr/>
        </p:nvSpPr>
        <p:spPr>
          <a:xfrm>
            <a:off x="755372" y="1447154"/>
            <a:ext cx="10934879" cy="3416320"/>
          </a:xfrm>
          <a:prstGeom prst="rect">
            <a:avLst/>
          </a:prstGeom>
          <a:noFill/>
        </p:spPr>
        <p:txBody>
          <a:bodyPr wrap="square">
            <a:spAutoFit/>
          </a:bodyPr>
          <a:lstStyle/>
          <a:p>
            <a:pPr algn="just"/>
            <a:r>
              <a:rPr lang="en-US" sz="2400" b="1" dirty="0">
                <a:latin typeface="Times New Roman" panose="02020603050405020304" pitchFamily="18" charset="0"/>
                <a:cs typeface="Times New Roman" panose="02020603050405020304" pitchFamily="18" charset="0"/>
              </a:rPr>
              <a:t>Physical Metallurgy </a:t>
            </a:r>
          </a:p>
          <a:p>
            <a:pPr algn="just"/>
            <a:r>
              <a:rPr lang="en-US" sz="2400" b="1" dirty="0">
                <a:latin typeface="Times New Roman" panose="02020603050405020304" pitchFamily="18" charset="0"/>
                <a:cs typeface="Times New Roman" panose="02020603050405020304" pitchFamily="18" charset="0"/>
              </a:rPr>
              <a:t>Alloy Systems: </a:t>
            </a:r>
            <a:r>
              <a:rPr lang="en-US" sz="2400" dirty="0">
                <a:latin typeface="Times New Roman" panose="02020603050405020304" pitchFamily="18" charset="0"/>
                <a:cs typeface="Times New Roman" panose="02020603050405020304" pitchFamily="18" charset="0"/>
              </a:rPr>
              <a:t>Classification of Solid solutions, Hume- </a:t>
            </a:r>
            <a:r>
              <a:rPr lang="en-US" sz="2400" dirty="0" err="1">
                <a:latin typeface="Times New Roman" panose="02020603050405020304" pitchFamily="18" charset="0"/>
                <a:cs typeface="Times New Roman" panose="02020603050405020304" pitchFamily="18" charset="0"/>
              </a:rPr>
              <a:t>Rothery</a:t>
            </a:r>
            <a:r>
              <a:rPr lang="en-US" sz="2400" dirty="0">
                <a:latin typeface="Times New Roman" panose="02020603050405020304" pitchFamily="18" charset="0"/>
                <a:cs typeface="Times New Roman" panose="02020603050405020304" pitchFamily="18" charset="0"/>
              </a:rPr>
              <a:t> Rules </a:t>
            </a:r>
          </a:p>
          <a:p>
            <a:pPr algn="just"/>
            <a:r>
              <a:rPr lang="en-US" sz="2400" b="1" dirty="0">
                <a:latin typeface="Times New Roman" panose="02020603050405020304" pitchFamily="18" charset="0"/>
                <a:cs typeface="Times New Roman" panose="02020603050405020304" pitchFamily="18" charset="0"/>
              </a:rPr>
              <a:t>Diffusion:</a:t>
            </a:r>
            <a:r>
              <a:rPr lang="en-US" sz="2400" dirty="0">
                <a:latin typeface="Times New Roman" panose="02020603050405020304" pitchFamily="18" charset="0"/>
                <a:cs typeface="Times New Roman" panose="02020603050405020304" pitchFamily="18" charset="0"/>
              </a:rPr>
              <a:t> Diffusion Mechanisms: Vacancy Diffusion and Interstitial Diffusion, Fick’s laws of diffusion, Factors affecting diffusion.  </a:t>
            </a:r>
          </a:p>
          <a:p>
            <a:pPr algn="just"/>
            <a:r>
              <a:rPr lang="en-US" sz="2400" b="1" dirty="0">
                <a:latin typeface="Times New Roman" panose="02020603050405020304" pitchFamily="18" charset="0"/>
                <a:cs typeface="Times New Roman" panose="02020603050405020304" pitchFamily="18" charset="0"/>
              </a:rPr>
              <a:t>Phase Diagrams: </a:t>
            </a:r>
            <a:r>
              <a:rPr lang="en-US" sz="2400" dirty="0">
                <a:latin typeface="Times New Roman" panose="02020603050405020304" pitchFamily="18" charset="0"/>
                <a:cs typeface="Times New Roman" panose="02020603050405020304" pitchFamily="18" charset="0"/>
              </a:rPr>
              <a:t>Gibbs Phase Rule, Solubility limit, phase equilibrium and Phase Diagrams: Isomorphous systems, Invariant Binary Reactions: Eutectic reaction, Eutectoid reaction and Peritectic reaction, Lever Rule, Iron-Carbon Diagram. Effect of common alloying elements in steel. </a:t>
            </a:r>
          </a:p>
          <a:p>
            <a:pPr algn="just"/>
            <a:r>
              <a:rPr lang="en-US" sz="2400" dirty="0">
                <a:latin typeface="Times New Roman" panose="02020603050405020304" pitchFamily="18" charset="0"/>
                <a:cs typeface="Times New Roman" panose="02020603050405020304" pitchFamily="18" charset="0"/>
              </a:rPr>
              <a:t>Numerical on Lever rule. </a:t>
            </a:r>
          </a:p>
        </p:txBody>
      </p:sp>
      <p:sp>
        <p:nvSpPr>
          <p:cNvPr id="3" name="TextBox 2">
            <a:extLst>
              <a:ext uri="{FF2B5EF4-FFF2-40B4-BE49-F238E27FC236}">
                <a16:creationId xmlns:a16="http://schemas.microsoft.com/office/drawing/2014/main" id="{F5D0AFE9-97F6-67ED-9BFD-5FE1FD7FAC47}"/>
              </a:ext>
            </a:extLst>
          </p:cNvPr>
          <p:cNvSpPr txBox="1"/>
          <p:nvPr/>
        </p:nvSpPr>
        <p:spPr>
          <a:xfrm>
            <a:off x="4989443" y="795995"/>
            <a:ext cx="2213114" cy="461665"/>
          </a:xfrm>
          <a:prstGeom prst="rect">
            <a:avLst/>
          </a:prstGeom>
          <a:noFill/>
        </p:spPr>
        <p:txBody>
          <a:bodyPr wrap="square">
            <a:spAutoFit/>
          </a:bodyPr>
          <a:lstStyle/>
          <a:p>
            <a:pPr algn="ctr"/>
            <a:r>
              <a:rPr lang="en-US" sz="2400" b="1" dirty="0">
                <a:latin typeface="Times New Roman" panose="02020603050405020304" pitchFamily="18" charset="0"/>
                <a:cs typeface="Times New Roman" panose="02020603050405020304" pitchFamily="18" charset="0"/>
              </a:rPr>
              <a:t>MODULE-2</a:t>
            </a:r>
          </a:p>
        </p:txBody>
      </p:sp>
    </p:spTree>
    <p:extLst>
      <p:ext uri="{BB962C8B-B14F-4D97-AF65-F5344CB8AC3E}">
        <p14:creationId xmlns:p14="http://schemas.microsoft.com/office/powerpoint/2010/main" val="66749104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2526" y="1828801"/>
            <a:ext cx="11530058" cy="2964872"/>
          </a:xfrm>
          <a:prstGeom prst="rect">
            <a:avLst/>
          </a:prstGeom>
        </p:spPr>
      </p:pic>
    </p:spTree>
    <p:extLst>
      <p:ext uri="{BB962C8B-B14F-4D97-AF65-F5344CB8AC3E}">
        <p14:creationId xmlns:p14="http://schemas.microsoft.com/office/powerpoint/2010/main" val="37875068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7928" y="1028528"/>
            <a:ext cx="11485418" cy="3847207"/>
          </a:xfrm>
          <a:prstGeom prst="rect">
            <a:avLst/>
          </a:prstGeom>
        </p:spPr>
        <p:txBody>
          <a:bodyPr wrap="square">
            <a:spAutoFit/>
          </a:bodyPr>
          <a:lstStyle/>
          <a:p>
            <a:pPr algn="just" fontAlgn="base"/>
            <a:r>
              <a:rPr lang="en-US" sz="2800" b="1" dirty="0">
                <a:solidFill>
                  <a:srgbClr val="282828"/>
                </a:solidFill>
                <a:latin typeface="Georgia" panose="02040502050405020303" pitchFamily="18" charset="0"/>
              </a:rPr>
              <a:t>What Is an Atom?</a:t>
            </a:r>
          </a:p>
          <a:p>
            <a:pPr algn="just" fontAlgn="base"/>
            <a:r>
              <a:rPr lang="en-US" sz="2400" dirty="0">
                <a:solidFill>
                  <a:srgbClr val="CC0000"/>
                </a:solidFill>
                <a:latin typeface="Georgia" panose="02040502050405020303" pitchFamily="18" charset="0"/>
              </a:rPr>
              <a:t>An atom is the smallest possible unit of an element. Atoms are considered to be the basic building blocks of matter because they cannot be divided into smaller particles by any chemical process. </a:t>
            </a:r>
          </a:p>
          <a:p>
            <a:pPr algn="just" fontAlgn="base"/>
            <a:r>
              <a:rPr lang="en-US" sz="2400" dirty="0">
                <a:solidFill>
                  <a:srgbClr val="008000"/>
                </a:solidFill>
                <a:latin typeface="Georgia" panose="02040502050405020303" pitchFamily="18" charset="0"/>
              </a:rPr>
              <a:t>An atom consists of three types of subatomic particles: neutrons, protons, and electrons. Neutrons and protons are both located in the nucleus of the atom; neutrons are neutrally charged particles, and protons are positively charged particles. Electrons are negatively charged particles which orbit the nucleus of the atom. Their arrangement and movement are the basis for many </a:t>
            </a:r>
            <a:r>
              <a:rPr lang="en-US" sz="2400" dirty="0">
                <a:solidFill>
                  <a:srgbClr val="008000"/>
                </a:solidFill>
                <a:latin typeface="Georgia" panose="02040502050405020303" pitchFamily="18" charset="0"/>
                <a:hlinkClick r:id="rId2"/>
              </a:rPr>
              <a:t>of the chemical properties</a:t>
            </a:r>
            <a:r>
              <a:rPr lang="en-US" sz="2400" dirty="0">
                <a:solidFill>
                  <a:srgbClr val="008000"/>
                </a:solidFill>
                <a:latin typeface="Georgia" panose="02040502050405020303" pitchFamily="18" charset="0"/>
              </a:rPr>
              <a:t> of the element.</a:t>
            </a:r>
          </a:p>
        </p:txBody>
      </p:sp>
    </p:spTree>
    <p:extLst>
      <p:ext uri="{BB962C8B-B14F-4D97-AF65-F5344CB8AC3E}">
        <p14:creationId xmlns:p14="http://schemas.microsoft.com/office/powerpoint/2010/main" val="6909260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055" y="1249510"/>
            <a:ext cx="11291454" cy="2246769"/>
          </a:xfrm>
          <a:prstGeom prst="rect">
            <a:avLst/>
          </a:prstGeom>
        </p:spPr>
        <p:txBody>
          <a:bodyPr wrap="square">
            <a:spAutoFit/>
          </a:bodyPr>
          <a:lstStyle/>
          <a:p>
            <a:pPr algn="just" fontAlgn="base"/>
            <a:r>
              <a:rPr lang="en-US" sz="2800" dirty="0">
                <a:solidFill>
                  <a:srgbClr val="282828"/>
                </a:solidFill>
                <a:latin typeface="Georgia" panose="02040502050405020303" pitchFamily="18" charset="0"/>
              </a:rPr>
              <a:t>Each type of atom is assigned an atomic number which tells the number of protons in the atom. Normally, an atom has the same number of positive particles (protons) and negative particles (electrons). So the number of protons is identical to the number of electrons, and both are identical to the atomic number.</a:t>
            </a:r>
          </a:p>
        </p:txBody>
      </p:sp>
    </p:spTree>
    <p:extLst>
      <p:ext uri="{BB962C8B-B14F-4D97-AF65-F5344CB8AC3E}">
        <p14:creationId xmlns:p14="http://schemas.microsoft.com/office/powerpoint/2010/main" val="258571375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055" y="958932"/>
            <a:ext cx="11402290" cy="4585871"/>
          </a:xfrm>
          <a:prstGeom prst="rect">
            <a:avLst/>
          </a:prstGeom>
        </p:spPr>
        <p:txBody>
          <a:bodyPr wrap="square">
            <a:spAutoFit/>
          </a:bodyPr>
          <a:lstStyle/>
          <a:p>
            <a:pPr algn="just" fontAlgn="base"/>
            <a:r>
              <a:rPr lang="en-US" sz="2800" b="1" i="1" dirty="0">
                <a:solidFill>
                  <a:srgbClr val="002060"/>
                </a:solidFill>
                <a:latin typeface="Georgia" panose="02040502050405020303" pitchFamily="18" charset="0"/>
              </a:rPr>
              <a:t>What Is an Ion?</a:t>
            </a:r>
          </a:p>
          <a:p>
            <a:pPr algn="just" fontAlgn="base"/>
            <a:r>
              <a:rPr lang="en-US" sz="2400" dirty="0">
                <a:solidFill>
                  <a:srgbClr val="282828"/>
                </a:solidFill>
                <a:latin typeface="Georgia" panose="02040502050405020303" pitchFamily="18" charset="0"/>
              </a:rPr>
              <a:t>Ions are atoms with extra electrons or missing electrons. When an atom's outermost orbital gains or loses electrons (also known as </a:t>
            </a:r>
            <a:r>
              <a:rPr lang="en-US" sz="2400" dirty="0">
                <a:solidFill>
                  <a:srgbClr val="282828"/>
                </a:solidFill>
                <a:latin typeface="Georgia" panose="02040502050405020303" pitchFamily="18" charset="0"/>
                <a:hlinkClick r:id="rId2"/>
              </a:rPr>
              <a:t>valence electrons</a:t>
            </a:r>
            <a:r>
              <a:rPr lang="en-US" sz="2400" dirty="0">
                <a:solidFill>
                  <a:srgbClr val="282828"/>
                </a:solidFill>
                <a:latin typeface="Georgia" panose="02040502050405020303" pitchFamily="18" charset="0"/>
              </a:rPr>
              <a:t>), the atom forms an ion. </a:t>
            </a:r>
            <a:r>
              <a:rPr lang="en-US" sz="2400" b="1" i="1" dirty="0">
                <a:solidFill>
                  <a:srgbClr val="0070C0"/>
                </a:solidFill>
                <a:latin typeface="Georgia" panose="02040502050405020303" pitchFamily="18" charset="0"/>
              </a:rPr>
              <a:t>An ion with more protons than electrons carries a net positive charge and is called a cation. An ion with more electrons than protons carries a net negative charge and is called an anion. </a:t>
            </a:r>
          </a:p>
          <a:p>
            <a:pPr algn="just" fontAlgn="base"/>
            <a:r>
              <a:rPr lang="en-US" sz="2400" dirty="0">
                <a:solidFill>
                  <a:srgbClr val="282828"/>
                </a:solidFill>
                <a:latin typeface="Georgia" panose="02040502050405020303" pitchFamily="18" charset="0"/>
              </a:rPr>
              <a:t>The number of neutrons doesn't come into play since they are electrically neutral. Changing the number of neutrons determines the isotope.</a:t>
            </a:r>
          </a:p>
          <a:p>
            <a:pPr algn="just" fontAlgn="base"/>
            <a:endParaRPr lang="en-US" sz="2400" dirty="0">
              <a:solidFill>
                <a:srgbClr val="282828"/>
              </a:solidFill>
              <a:latin typeface="Georgia" panose="02040502050405020303" pitchFamily="18" charset="0"/>
            </a:endParaRPr>
          </a:p>
          <a:p>
            <a:pPr algn="just" fontAlgn="base"/>
            <a:r>
              <a:rPr lang="en-US" sz="2400" dirty="0">
                <a:solidFill>
                  <a:srgbClr val="282828"/>
                </a:solidFill>
                <a:latin typeface="Georgia" panose="02040502050405020303" pitchFamily="18" charset="0"/>
              </a:rPr>
              <a:t>Ions are often formed in nature when static electricity draws electrons away from atoms. When you experience an electrical shock after touching a doorknob, you have released a stream of electrons, thus creating ions.</a:t>
            </a:r>
            <a:endParaRPr lang="en-US" sz="2400" b="0" i="0" dirty="0">
              <a:solidFill>
                <a:srgbClr val="282828"/>
              </a:solidFill>
              <a:effectLst/>
              <a:latin typeface="Georgia" panose="02040502050405020303" pitchFamily="18" charset="0"/>
            </a:endParaRPr>
          </a:p>
        </p:txBody>
      </p:sp>
    </p:spTree>
    <p:extLst>
      <p:ext uri="{BB962C8B-B14F-4D97-AF65-F5344CB8AC3E}">
        <p14:creationId xmlns:p14="http://schemas.microsoft.com/office/powerpoint/2010/main" val="115130225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090" y="1069723"/>
            <a:ext cx="11582400" cy="4585871"/>
          </a:xfrm>
          <a:prstGeom prst="rect">
            <a:avLst/>
          </a:prstGeom>
        </p:spPr>
        <p:txBody>
          <a:bodyPr wrap="square">
            <a:spAutoFit/>
          </a:bodyPr>
          <a:lstStyle/>
          <a:p>
            <a:pPr algn="just" fontAlgn="base"/>
            <a:r>
              <a:rPr lang="en-US" sz="2800" b="1" i="1" dirty="0">
                <a:solidFill>
                  <a:srgbClr val="CC0000"/>
                </a:solidFill>
                <a:latin typeface="Georgia" panose="02040502050405020303" pitchFamily="18" charset="0"/>
              </a:rPr>
              <a:t>What Are the Properties of Ions?</a:t>
            </a:r>
          </a:p>
          <a:p>
            <a:pPr algn="just" fontAlgn="base"/>
            <a:r>
              <a:rPr lang="en-US" sz="2400" dirty="0">
                <a:solidFill>
                  <a:srgbClr val="282828"/>
                </a:solidFill>
                <a:latin typeface="Georgia" panose="02040502050405020303" pitchFamily="18" charset="0"/>
              </a:rPr>
              <a:t>In addition to being positively or negatively charged, ions can quickly bond with ions with the opposite charge. Some common compounds are made up almost entirely of chemically bonded ions. </a:t>
            </a:r>
          </a:p>
          <a:p>
            <a:pPr algn="just" fontAlgn="base"/>
            <a:r>
              <a:rPr lang="en-US" sz="2400" b="1" i="1" dirty="0">
                <a:solidFill>
                  <a:srgbClr val="008000"/>
                </a:solidFill>
                <a:latin typeface="Georgia" panose="02040502050405020303" pitchFamily="18" charset="0"/>
              </a:rPr>
              <a:t>For example, salt is made up of a repeating series of chloride anions and sodium cations.</a:t>
            </a:r>
          </a:p>
          <a:p>
            <a:pPr algn="just" fontAlgn="base"/>
            <a:r>
              <a:rPr lang="en-US" sz="2400" dirty="0">
                <a:solidFill>
                  <a:srgbClr val="282828"/>
                </a:solidFill>
                <a:latin typeface="Georgia" panose="02040502050405020303" pitchFamily="18" charset="0"/>
              </a:rPr>
              <a:t>Other examples of important ions include electrolytes, such as chloride, potassium, magnesium, and calcium ions which are essential to health. Electrolytes in sports beverages help to hydrate the body. </a:t>
            </a:r>
          </a:p>
          <a:p>
            <a:pPr algn="just" fontAlgn="base"/>
            <a:r>
              <a:rPr lang="en-US" sz="2400" dirty="0">
                <a:solidFill>
                  <a:srgbClr val="282828"/>
                </a:solidFill>
                <a:latin typeface="Georgia" panose="02040502050405020303" pitchFamily="18" charset="0"/>
              </a:rPr>
              <a:t>Potassium ions help to regulate heart and muscle functions. Calcium is critical for bone growth and repair, and it also plays a role in supporting nerve impulses and blood clotting.</a:t>
            </a:r>
            <a:endParaRPr lang="en-US" sz="2400" b="0" i="0" dirty="0">
              <a:solidFill>
                <a:srgbClr val="282828"/>
              </a:solidFill>
              <a:effectLst/>
              <a:latin typeface="Georgia" panose="02040502050405020303" pitchFamily="18" charset="0"/>
            </a:endParaRPr>
          </a:p>
        </p:txBody>
      </p:sp>
    </p:spTree>
    <p:extLst>
      <p:ext uri="{BB962C8B-B14F-4D97-AF65-F5344CB8AC3E}">
        <p14:creationId xmlns:p14="http://schemas.microsoft.com/office/powerpoint/2010/main" val="29212351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07F836F-7E9A-4414-8635-9D9A8D464DB3}"/>
              </a:ext>
            </a:extLst>
          </p:cNvPr>
          <p:cNvSpPr/>
          <p:nvPr/>
        </p:nvSpPr>
        <p:spPr>
          <a:xfrm>
            <a:off x="4323470" y="2514600"/>
            <a:ext cx="3741238" cy="914400"/>
          </a:xfrm>
          <a:prstGeom prst="roundRect">
            <a:avLst/>
          </a:prstGeom>
          <a:solidFill>
            <a:srgbClr val="FFFF00"/>
          </a:solidFill>
          <a:ln w="57150">
            <a:solidFill>
              <a:srgbClr val="C00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rgbClr val="002060"/>
                </a:solidFill>
                <a:latin typeface="Times New Roman" panose="02020603050405020304" pitchFamily="18" charset="0"/>
                <a:cs typeface="Times New Roman" panose="02020603050405020304" pitchFamily="18" charset="0"/>
              </a:rPr>
              <a:t>Atomic Diffusion</a:t>
            </a:r>
            <a:endParaRPr lang="en-IN" sz="36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13738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66D32B5-ABAA-4565-94E8-A4FA438E3D5A}"/>
              </a:ext>
            </a:extLst>
          </p:cNvPr>
          <p:cNvSpPr txBox="1"/>
          <p:nvPr/>
        </p:nvSpPr>
        <p:spPr>
          <a:xfrm>
            <a:off x="787791" y="995516"/>
            <a:ext cx="10930597" cy="3970318"/>
          </a:xfrm>
          <a:prstGeom prst="rect">
            <a:avLst/>
          </a:prstGeom>
          <a:noFill/>
        </p:spPr>
        <p:txBody>
          <a:bodyPr wrap="square">
            <a:spAutoFit/>
          </a:bodyPr>
          <a:lstStyle/>
          <a:p>
            <a:pPr marL="457200" indent="-457200" algn="just">
              <a:tabLst>
                <a:tab pos="1066800" algn="l"/>
              </a:tabLst>
            </a:pPr>
            <a:r>
              <a:rPr lang="en-US" sz="2800" b="1" dirty="0">
                <a:solidFill>
                  <a:srgbClr val="FF0000"/>
                </a:solidFill>
                <a:effectLst/>
                <a:latin typeface="Times New Roman" panose="02020603050405020304" pitchFamily="18" charset="0"/>
                <a:ea typeface="Times New Roman" panose="02020603050405020304" pitchFamily="18" charset="0"/>
              </a:rPr>
              <a:t>Diffusional phenomenon</a:t>
            </a:r>
            <a:endParaRPr lang="en-IN" sz="2800" b="1" dirty="0">
              <a:solidFill>
                <a:srgbClr val="FF0000"/>
              </a:solidFill>
              <a:latin typeface="Times New Roman" panose="02020603050405020304" pitchFamily="18" charset="0"/>
              <a:ea typeface="Times New Roman" panose="02020603050405020304" pitchFamily="18" charset="0"/>
            </a:endParaRPr>
          </a:p>
          <a:p>
            <a:pPr marL="457200" indent="-457200" algn="just">
              <a:buFont typeface="Wingdings" panose="05000000000000000000" pitchFamily="2" charset="2"/>
              <a:buChar char="Ø"/>
              <a:tabLst>
                <a:tab pos="1066800" algn="l"/>
              </a:tabLst>
            </a:pPr>
            <a:r>
              <a:rPr lang="en-US" sz="2800" dirty="0">
                <a:solidFill>
                  <a:srgbClr val="002060"/>
                </a:solidFill>
                <a:effectLst/>
                <a:latin typeface="Times New Roman" panose="02020603050405020304" pitchFamily="18" charset="0"/>
                <a:ea typeface="Times New Roman" panose="02020603050405020304" pitchFamily="18" charset="0"/>
              </a:rPr>
              <a:t>The migration of atoms from their original lattice sites in a structure to other sites is known as diffusion. Diffusion involves the movement of atoms, ions or molecules from one position to another position and occurs mainly due to thermal agitation or the presence of concentration gradients.</a:t>
            </a:r>
            <a:endParaRPr lang="en-IN" sz="2800" dirty="0">
              <a:solidFill>
                <a:srgbClr val="002060"/>
              </a:solidFill>
              <a:effectLst/>
              <a:latin typeface="Times New Roman" panose="02020603050405020304" pitchFamily="18" charset="0"/>
              <a:ea typeface="Times New Roman" panose="02020603050405020304" pitchFamily="18" charset="0"/>
            </a:endParaRPr>
          </a:p>
          <a:p>
            <a:pPr marL="457200" indent="-457200" algn="just">
              <a:buFont typeface="Wingdings" panose="05000000000000000000" pitchFamily="2" charset="2"/>
              <a:buChar char="Ø"/>
            </a:pPr>
            <a:r>
              <a:rPr lang="en-US" sz="2800" dirty="0">
                <a:solidFill>
                  <a:srgbClr val="009900"/>
                </a:solidFill>
                <a:effectLst/>
                <a:latin typeface="Times New Roman" panose="02020603050405020304" pitchFamily="18" charset="0"/>
                <a:ea typeface="Times New Roman" panose="02020603050405020304" pitchFamily="18" charset="0"/>
              </a:rPr>
              <a:t>Diffusion in gaseous state is very rapid because there is hardly any obstruction from other atoms or molecules. Diffusion takes place in liquids also, where the atoms are more closely spaced. </a:t>
            </a:r>
            <a:endParaRPr lang="en-IN" sz="2800" dirty="0">
              <a:solidFill>
                <a:srgbClr val="009900"/>
              </a:solidFill>
            </a:endParaRPr>
          </a:p>
        </p:txBody>
      </p:sp>
    </p:spTree>
    <p:extLst>
      <p:ext uri="{BB962C8B-B14F-4D97-AF65-F5344CB8AC3E}">
        <p14:creationId xmlns:p14="http://schemas.microsoft.com/office/powerpoint/2010/main" val="389593511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A24F91-E015-459C-A3D6-8395A1C901CB}"/>
              </a:ext>
            </a:extLst>
          </p:cNvPr>
          <p:cNvSpPr txBox="1"/>
          <p:nvPr/>
        </p:nvSpPr>
        <p:spPr>
          <a:xfrm>
            <a:off x="422031" y="519393"/>
            <a:ext cx="11296357" cy="3970318"/>
          </a:xfrm>
          <a:prstGeom prst="rect">
            <a:avLst/>
          </a:prstGeom>
          <a:noFill/>
        </p:spPr>
        <p:txBody>
          <a:bodyPr wrap="square">
            <a:spAutoFit/>
          </a:bodyPr>
          <a:lstStyle/>
          <a:p>
            <a:pPr marL="907415" indent="-457200" algn="just">
              <a:buFont typeface="Wingdings" panose="05000000000000000000" pitchFamily="2" charset="2"/>
              <a:buChar char="Ø"/>
              <a:tabLst>
                <a:tab pos="1066800" algn="l"/>
              </a:tabLst>
            </a:pPr>
            <a:r>
              <a:rPr lang="en-US" sz="2800" dirty="0">
                <a:solidFill>
                  <a:srgbClr val="002060"/>
                </a:solidFill>
                <a:effectLst/>
                <a:latin typeface="Times New Roman" panose="02020603050405020304" pitchFamily="18" charset="0"/>
                <a:ea typeface="Times New Roman" panose="02020603050405020304" pitchFamily="18" charset="0"/>
              </a:rPr>
              <a:t>But in solids, although diffusion is present, the rate of diffusion is very slow. This is because the atoms in solids are closely packed and occupy definite equilibrium positions whose displacement is difficult when compared to gases and liquids. </a:t>
            </a:r>
          </a:p>
          <a:p>
            <a:pPr marL="907415" indent="-457200" algn="just">
              <a:buFont typeface="Wingdings" panose="05000000000000000000" pitchFamily="2" charset="2"/>
              <a:buChar char="Ø"/>
              <a:tabLst>
                <a:tab pos="1066800" algn="l"/>
              </a:tabLst>
            </a:pPr>
            <a:r>
              <a:rPr lang="en-US" sz="2800" dirty="0">
                <a:solidFill>
                  <a:srgbClr val="C00000"/>
                </a:solidFill>
                <a:effectLst/>
                <a:latin typeface="Times New Roman" panose="02020603050405020304" pitchFamily="18" charset="0"/>
                <a:ea typeface="Times New Roman" panose="02020603050405020304" pitchFamily="18" charset="0"/>
              </a:rPr>
              <a:t>However, imperfections normally present in all solids make diffusion possible. Since these imperfections increase with thermal agitation, diffusion becomes more and more pronounced at higher temperatures. </a:t>
            </a:r>
          </a:p>
          <a:p>
            <a:pPr marL="907415" indent="-457200" algn="just">
              <a:buFont typeface="Wingdings" panose="05000000000000000000" pitchFamily="2" charset="2"/>
              <a:buChar char="Ø"/>
              <a:tabLst>
                <a:tab pos="1066800" algn="l"/>
              </a:tabLst>
            </a:pPr>
            <a:r>
              <a:rPr lang="en-US" sz="2800" dirty="0">
                <a:solidFill>
                  <a:srgbClr val="009900"/>
                </a:solidFill>
                <a:effectLst/>
                <a:latin typeface="Times New Roman" panose="02020603050405020304" pitchFamily="18" charset="0"/>
                <a:ea typeface="Times New Roman" panose="02020603050405020304" pitchFamily="18" charset="0"/>
              </a:rPr>
              <a:t>The basic mathematical expressions governing atomic diffusion are known as Fick’s laws of diffusion.</a:t>
            </a:r>
            <a:endParaRPr lang="en-IN" sz="2000" dirty="0">
              <a:solidFill>
                <a:srgbClr val="0099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5348706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0DE3F3-0E7F-4F1F-A035-59F307D1EE3C}"/>
              </a:ext>
            </a:extLst>
          </p:cNvPr>
          <p:cNvSpPr txBox="1"/>
          <p:nvPr/>
        </p:nvSpPr>
        <p:spPr>
          <a:xfrm>
            <a:off x="618978" y="687126"/>
            <a:ext cx="10930597" cy="2677656"/>
          </a:xfrm>
          <a:prstGeom prst="rect">
            <a:avLst/>
          </a:prstGeom>
          <a:noFill/>
        </p:spPr>
        <p:txBody>
          <a:bodyPr wrap="square">
            <a:spAutoFit/>
          </a:bodyPr>
          <a:lstStyle/>
          <a:p>
            <a:pPr marL="342900" lvl="0" indent="-342900" algn="just">
              <a:buFont typeface="Arial" panose="020B0604020202020204" pitchFamily="34" charset="0"/>
              <a:buChar char="•"/>
              <a:tabLst>
                <a:tab pos="457200" algn="l"/>
              </a:tabLst>
            </a:pPr>
            <a:r>
              <a:rPr lang="en-US" sz="2800" dirty="0">
                <a:solidFill>
                  <a:srgbClr val="FF0000"/>
                </a:solidFill>
                <a:effectLst/>
                <a:latin typeface="Times New Roman" panose="02020603050405020304" pitchFamily="18" charset="0"/>
                <a:ea typeface="Times New Roman" panose="02020603050405020304" pitchFamily="18" charset="0"/>
              </a:rPr>
              <a:t>Diffusion is a process of mass transport by atomic movement under the influence of thermal energy and a concentration gradient.</a:t>
            </a:r>
          </a:p>
          <a:p>
            <a:pPr marL="342900" lvl="0" indent="-342900" algn="just">
              <a:buFont typeface="Arial" panose="020B0604020202020204" pitchFamily="34" charset="0"/>
              <a:buChar char="•"/>
              <a:tabLst>
                <a:tab pos="457200" algn="l"/>
              </a:tabLst>
            </a:pPr>
            <a:r>
              <a:rPr lang="en-US" sz="2800" dirty="0">
                <a:solidFill>
                  <a:srgbClr val="002060"/>
                </a:solidFill>
                <a:effectLst/>
                <a:latin typeface="Times New Roman" panose="02020603050405020304" pitchFamily="18" charset="0"/>
                <a:ea typeface="Times New Roman" panose="02020603050405020304" pitchFamily="18" charset="0"/>
              </a:rPr>
              <a:t>Atoms move from higher to lower concentration region.</a:t>
            </a:r>
            <a:endParaRPr lang="en-IN" sz="2800" dirty="0">
              <a:solidFill>
                <a:srgbClr val="002060"/>
              </a:solidFill>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tabLst>
                <a:tab pos="457200" algn="l"/>
              </a:tabLst>
            </a:pPr>
            <a:r>
              <a:rPr lang="en-US" sz="2800" dirty="0">
                <a:solidFill>
                  <a:srgbClr val="009900"/>
                </a:solidFill>
                <a:effectLst/>
                <a:latin typeface="Times New Roman" panose="02020603050405020304" pitchFamily="18" charset="0"/>
                <a:ea typeface="Times New Roman" panose="02020603050405020304" pitchFamily="18" charset="0"/>
              </a:rPr>
              <a:t>If this movement is from one element to another e.g. Cu to Ni, then it is termed </a:t>
            </a:r>
            <a:r>
              <a:rPr lang="en-US" sz="2800" i="1" dirty="0">
                <a:solidFill>
                  <a:srgbClr val="009900"/>
                </a:solidFill>
                <a:effectLst/>
                <a:latin typeface="Times New Roman" panose="02020603050405020304" pitchFamily="18" charset="0"/>
                <a:ea typeface="Arial" panose="020B0604020202020204" pitchFamily="34" charset="0"/>
              </a:rPr>
              <a:t>inter-diffusion</a:t>
            </a:r>
            <a:r>
              <a:rPr lang="en-US" sz="2800" dirty="0">
                <a:solidFill>
                  <a:srgbClr val="009900"/>
                </a:solidFill>
                <a:effectLst/>
                <a:latin typeface="Times New Roman" panose="02020603050405020304" pitchFamily="18" charset="0"/>
                <a:ea typeface="Times New Roman" panose="02020603050405020304" pitchFamily="18" charset="0"/>
              </a:rPr>
              <a:t>. If the movement is within similar atoms as in pure metals, it is termed</a:t>
            </a:r>
            <a:r>
              <a:rPr lang="en-US" sz="2800" i="1" dirty="0">
                <a:solidFill>
                  <a:srgbClr val="009900"/>
                </a:solidFill>
                <a:effectLst/>
                <a:latin typeface="Times New Roman" panose="02020603050405020304" pitchFamily="18" charset="0"/>
                <a:ea typeface="Arial" panose="020B0604020202020204" pitchFamily="34" charset="0"/>
              </a:rPr>
              <a:t> self-diffusion</a:t>
            </a:r>
            <a:r>
              <a:rPr lang="en-US" sz="2800" dirty="0">
                <a:solidFill>
                  <a:srgbClr val="009900"/>
                </a:solidFill>
                <a:effectLst/>
                <a:latin typeface="Times New Roman" panose="02020603050405020304" pitchFamily="18" charset="0"/>
                <a:ea typeface="Times New Roman" panose="02020603050405020304" pitchFamily="18" charset="0"/>
              </a:rPr>
              <a:t>.</a:t>
            </a:r>
            <a:endParaRPr lang="en-IN" sz="2800" dirty="0">
              <a:solidFill>
                <a:srgbClr val="009900"/>
              </a:solidFill>
              <a:effectLst/>
              <a:latin typeface="Times New Roman" panose="02020603050405020304" pitchFamily="18" charset="0"/>
              <a:ea typeface="Times New Roman" panose="02020603050405020304" pitchFamily="18" charset="0"/>
            </a:endParaRPr>
          </a:p>
        </p:txBody>
      </p:sp>
      <p:pic>
        <p:nvPicPr>
          <p:cNvPr id="4" name="Picture 3">
            <a:extLst>
              <a:ext uri="{FF2B5EF4-FFF2-40B4-BE49-F238E27FC236}">
                <a16:creationId xmlns:a16="http://schemas.microsoft.com/office/drawing/2014/main" id="{4DEEF696-50BE-4B59-8988-3C346F03500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10818" y="3854548"/>
            <a:ext cx="4417256" cy="1900311"/>
          </a:xfrm>
          <a:prstGeom prst="rect">
            <a:avLst/>
          </a:prstGeom>
          <a:noFill/>
          <a:ln>
            <a:noFill/>
          </a:ln>
        </p:spPr>
      </p:pic>
    </p:spTree>
    <p:extLst>
      <p:ext uri="{BB962C8B-B14F-4D97-AF65-F5344CB8AC3E}">
        <p14:creationId xmlns:p14="http://schemas.microsoft.com/office/powerpoint/2010/main" val="56496179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B64C47C-AFC6-4F63-94D7-1823149C151A}"/>
              </a:ext>
            </a:extLst>
          </p:cNvPr>
          <p:cNvSpPr txBox="1"/>
          <p:nvPr/>
        </p:nvSpPr>
        <p:spPr>
          <a:xfrm>
            <a:off x="1745458" y="393527"/>
            <a:ext cx="8637563" cy="2062103"/>
          </a:xfrm>
          <a:prstGeom prst="rect">
            <a:avLst/>
          </a:prstGeom>
          <a:noFill/>
        </p:spPr>
        <p:txBody>
          <a:bodyPr wrap="square">
            <a:spAutoFit/>
          </a:bodyPr>
          <a:lstStyle/>
          <a:p>
            <a:pPr>
              <a:tabLst>
                <a:tab pos="1066800" algn="l"/>
              </a:tabLst>
            </a:pPr>
            <a:r>
              <a:rPr lang="en-US" sz="3200" b="1" dirty="0">
                <a:solidFill>
                  <a:srgbClr val="002060"/>
                </a:solidFill>
                <a:effectLst/>
                <a:latin typeface="Times New Roman" panose="02020603050405020304" pitchFamily="18" charset="0"/>
                <a:ea typeface="Times New Roman" panose="02020603050405020304" pitchFamily="18" charset="0"/>
              </a:rPr>
              <a:t>Diffusion Mechanisms</a:t>
            </a:r>
            <a:endParaRPr lang="en-IN" sz="3200" b="1" dirty="0">
              <a:solidFill>
                <a:srgbClr val="002060"/>
              </a:solidFill>
              <a:effectLst/>
              <a:latin typeface="Times New Roman" panose="02020603050405020304" pitchFamily="18" charset="0"/>
              <a:ea typeface="Times New Roman" panose="02020603050405020304" pitchFamily="18" charset="0"/>
            </a:endParaRPr>
          </a:p>
          <a:p>
            <a:pPr marL="457200" lvl="0" indent="-457200">
              <a:buFont typeface="Wingdings" panose="05000000000000000000" pitchFamily="2" charset="2"/>
              <a:buChar char="v"/>
              <a:tabLst>
                <a:tab pos="1066800" algn="l"/>
              </a:tabLst>
            </a:pPr>
            <a:r>
              <a:rPr lang="en-US" sz="3200" dirty="0">
                <a:solidFill>
                  <a:srgbClr val="C00000"/>
                </a:solidFill>
                <a:effectLst/>
                <a:latin typeface="Times New Roman" panose="02020603050405020304" pitchFamily="18" charset="0"/>
                <a:ea typeface="Times New Roman" panose="02020603050405020304" pitchFamily="18" charset="0"/>
              </a:rPr>
              <a:t>Atomic diffusion by vacancy migration.</a:t>
            </a:r>
            <a:endParaRPr lang="en-IN" sz="3200" dirty="0">
              <a:solidFill>
                <a:srgbClr val="C00000"/>
              </a:solidFill>
              <a:effectLst/>
              <a:latin typeface="Times New Roman" panose="02020603050405020304" pitchFamily="18" charset="0"/>
              <a:ea typeface="Times New Roman" panose="02020603050405020304" pitchFamily="18" charset="0"/>
            </a:endParaRPr>
          </a:p>
          <a:p>
            <a:pPr marL="457200" lvl="0" indent="-457200">
              <a:buFont typeface="Wingdings" panose="05000000000000000000" pitchFamily="2" charset="2"/>
              <a:buChar char="v"/>
              <a:tabLst>
                <a:tab pos="1066800" algn="l"/>
              </a:tabLst>
            </a:pPr>
            <a:r>
              <a:rPr lang="en-US" sz="3200" dirty="0">
                <a:solidFill>
                  <a:srgbClr val="C00000"/>
                </a:solidFill>
                <a:effectLst/>
                <a:latin typeface="Times New Roman" panose="02020603050405020304" pitchFamily="18" charset="0"/>
                <a:ea typeface="Times New Roman" panose="02020603050405020304" pitchFamily="18" charset="0"/>
              </a:rPr>
              <a:t>Atomic diffusion by </a:t>
            </a:r>
            <a:r>
              <a:rPr lang="en-US" sz="3200" dirty="0" err="1">
                <a:solidFill>
                  <a:srgbClr val="C00000"/>
                </a:solidFill>
                <a:effectLst/>
                <a:latin typeface="Times New Roman" panose="02020603050405020304" pitchFamily="18" charset="0"/>
                <a:ea typeface="Times New Roman" panose="02020603050405020304" pitchFamily="18" charset="0"/>
              </a:rPr>
              <a:t>interstitialcy</a:t>
            </a:r>
            <a:r>
              <a:rPr lang="en-US" sz="3200" dirty="0">
                <a:solidFill>
                  <a:srgbClr val="C00000"/>
                </a:solidFill>
                <a:effectLst/>
                <a:latin typeface="Times New Roman" panose="02020603050405020304" pitchFamily="18" charset="0"/>
                <a:ea typeface="Times New Roman" panose="02020603050405020304" pitchFamily="18" charset="0"/>
              </a:rPr>
              <a:t> migration.</a:t>
            </a:r>
            <a:endParaRPr lang="en-IN" sz="3200" dirty="0">
              <a:solidFill>
                <a:srgbClr val="C00000"/>
              </a:solidFill>
              <a:effectLst/>
              <a:latin typeface="Times New Roman" panose="02020603050405020304" pitchFamily="18" charset="0"/>
              <a:ea typeface="Times New Roman" panose="02020603050405020304" pitchFamily="18" charset="0"/>
            </a:endParaRPr>
          </a:p>
          <a:p>
            <a:pPr marL="457200" lvl="0" indent="-457200">
              <a:buFont typeface="Wingdings" panose="05000000000000000000" pitchFamily="2" charset="2"/>
              <a:buChar char="v"/>
              <a:tabLst>
                <a:tab pos="1066800" algn="l"/>
              </a:tabLst>
            </a:pPr>
            <a:r>
              <a:rPr lang="en-US" sz="3200" dirty="0">
                <a:solidFill>
                  <a:srgbClr val="C00000"/>
                </a:solidFill>
                <a:effectLst/>
                <a:latin typeface="Times New Roman" panose="02020603050405020304" pitchFamily="18" charset="0"/>
                <a:ea typeface="Times New Roman" panose="02020603050405020304" pitchFamily="18" charset="0"/>
              </a:rPr>
              <a:t>Diffusion by interchange of atoms.</a:t>
            </a:r>
            <a:endParaRPr lang="en-IN" sz="3200" dirty="0">
              <a:solidFill>
                <a:srgbClr val="C00000"/>
              </a:solidFill>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8190EBB2-861F-4084-A860-3450BB1C2EA3}"/>
              </a:ext>
            </a:extLst>
          </p:cNvPr>
          <p:cNvSpPr txBox="1"/>
          <p:nvPr/>
        </p:nvSpPr>
        <p:spPr>
          <a:xfrm>
            <a:off x="704448" y="2874306"/>
            <a:ext cx="10719581" cy="3539430"/>
          </a:xfrm>
          <a:prstGeom prst="rect">
            <a:avLst/>
          </a:prstGeom>
          <a:noFill/>
        </p:spPr>
        <p:txBody>
          <a:bodyPr wrap="square">
            <a:spAutoFit/>
          </a:bodyPr>
          <a:lstStyle/>
          <a:p>
            <a:pPr algn="just">
              <a:tabLst>
                <a:tab pos="2209800" algn="l"/>
              </a:tabLst>
            </a:pPr>
            <a:r>
              <a:rPr lang="en-US" sz="2800" b="1" dirty="0">
                <a:solidFill>
                  <a:srgbClr val="002060"/>
                </a:solidFill>
                <a:effectLst/>
                <a:latin typeface="Times New Roman" panose="02020603050405020304" pitchFamily="18" charset="0"/>
                <a:ea typeface="Times New Roman" panose="02020603050405020304" pitchFamily="18" charset="0"/>
              </a:rPr>
              <a:t>Atomic diffusion by vacancy migration</a:t>
            </a:r>
          </a:p>
          <a:p>
            <a:pPr marL="457200" indent="-457200" algn="just">
              <a:buFont typeface="Wingdings" panose="05000000000000000000" pitchFamily="2" charset="2"/>
              <a:buChar char="§"/>
              <a:tabLst>
                <a:tab pos="2209800" algn="l"/>
              </a:tabLst>
            </a:pPr>
            <a:r>
              <a:rPr lang="en-US" sz="2800" dirty="0">
                <a:solidFill>
                  <a:srgbClr val="002060"/>
                </a:solidFill>
                <a:effectLst/>
                <a:latin typeface="Times New Roman" panose="02020603050405020304" pitchFamily="18" charset="0"/>
                <a:ea typeface="Times New Roman" panose="02020603050405020304" pitchFamily="18" charset="0"/>
              </a:rPr>
              <a:t>This mechanism involves movement of atoms from a regular lattice site to an adjacent vacancy. Since vacancy and atoms exchange position, the vacancy flux is in the opposite direction.</a:t>
            </a:r>
          </a:p>
          <a:p>
            <a:pPr marL="457200" indent="-457200" algn="just">
              <a:buFont typeface="Wingdings" panose="05000000000000000000" pitchFamily="2" charset="2"/>
              <a:buChar char="§"/>
            </a:pPr>
            <a:r>
              <a:rPr lang="en-IN" sz="2800" dirty="0">
                <a:solidFill>
                  <a:srgbClr val="FF0000"/>
                </a:solidFill>
                <a:latin typeface="Times New Roman" panose="02020603050405020304" pitchFamily="18" charset="0"/>
                <a:cs typeface="Times New Roman" panose="02020603050405020304" pitchFamily="18" charset="0"/>
              </a:rPr>
              <a:t>Vacancies move through the lattice and produce random shifts of atoms from one lattice position to another as a result of atom jumping. Concentration changes takes place due to diffusion over a period of time. </a:t>
            </a:r>
            <a:endParaRPr lang="en-IN"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2833155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p:cTn id="3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40"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41" dur="500"/>
                                        <p:tgtEl>
                                          <p:spTgt spid="4">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4">
                                            <p:txEl>
                                              <p:pRg st="2" end="2"/>
                                            </p:txEl>
                                          </p:spTgt>
                                        </p:tgtEl>
                                        <p:attrNameLst>
                                          <p:attrName>style.visibility</p:attrName>
                                        </p:attrNameLst>
                                      </p:cBhvr>
                                      <p:to>
                                        <p:strVal val="visible"/>
                                      </p:to>
                                    </p:set>
                                    <p:anim calcmode="lin" valueType="num">
                                      <p:cBhvr>
                                        <p:cTn id="46"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47"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48"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819" y="903560"/>
            <a:ext cx="11804072" cy="5262979"/>
          </a:xfrm>
          <a:prstGeom prst="rect">
            <a:avLst/>
          </a:prstGeom>
        </p:spPr>
        <p:txBody>
          <a:bodyPr wrap="square">
            <a:spAutoFit/>
          </a:bodyPr>
          <a:lstStyle/>
          <a:p>
            <a:pPr algn="just"/>
            <a:r>
              <a:rPr lang="en-US" sz="2800" b="1" dirty="0">
                <a:solidFill>
                  <a:srgbClr val="FF0000"/>
                </a:solidFill>
                <a:latin typeface="Georgia" panose="02040502050405020303" pitchFamily="18" charset="0"/>
              </a:rPr>
              <a:t>Atom:</a:t>
            </a:r>
            <a:br>
              <a:rPr lang="en-US" sz="2800" dirty="0">
                <a:latin typeface="Georgia" panose="02040502050405020303" pitchFamily="18" charset="0"/>
              </a:rPr>
            </a:br>
            <a:r>
              <a:rPr lang="en-US" sz="2800" dirty="0">
                <a:solidFill>
                  <a:srgbClr val="333333"/>
                </a:solidFill>
                <a:latin typeface="Georgia" panose="02040502050405020303" pitchFamily="18" charset="0"/>
              </a:rPr>
              <a:t>An atom is the smallest particle of an element that retains the chemical properties of that element. Atoms are electrically neutral, with a positively charged nucleus that binds one or more electrons in motion around it</a:t>
            </a:r>
            <a:br>
              <a:rPr lang="en-US" sz="2800" dirty="0">
                <a:latin typeface="Georgia" panose="02040502050405020303" pitchFamily="18" charset="0"/>
              </a:rPr>
            </a:br>
            <a:endParaRPr lang="en-US" sz="2800" dirty="0">
              <a:latin typeface="Georgia" panose="02040502050405020303" pitchFamily="18" charset="0"/>
            </a:endParaRPr>
          </a:p>
          <a:p>
            <a:pPr algn="just"/>
            <a:r>
              <a:rPr lang="en-US" sz="2800" b="1" dirty="0">
                <a:solidFill>
                  <a:srgbClr val="FF0000"/>
                </a:solidFill>
                <a:latin typeface="Georgia" panose="02040502050405020303" pitchFamily="18" charset="0"/>
              </a:rPr>
              <a:t>Ions:</a:t>
            </a:r>
            <a:br>
              <a:rPr lang="en-US" sz="2800" dirty="0">
                <a:latin typeface="Georgia" panose="02040502050405020303" pitchFamily="18" charset="0"/>
              </a:rPr>
            </a:br>
            <a:r>
              <a:rPr lang="en-US" sz="2800" dirty="0">
                <a:solidFill>
                  <a:srgbClr val="333333"/>
                </a:solidFill>
                <a:latin typeface="Georgia" panose="02040502050405020303" pitchFamily="18" charset="0"/>
              </a:rPr>
              <a:t>An ion is an atom or molecule that has acquired a charged by either gaining or losing electrons. An atom or molecule with missing electrons has a </a:t>
            </a:r>
            <a:r>
              <a:rPr lang="en-US" sz="2800" b="1" dirty="0">
                <a:solidFill>
                  <a:srgbClr val="C00000"/>
                </a:solidFill>
                <a:latin typeface="Georgia" panose="02040502050405020303" pitchFamily="18" charset="0"/>
              </a:rPr>
              <a:t>net positive charge </a:t>
            </a:r>
            <a:r>
              <a:rPr lang="en-US" sz="2800" dirty="0">
                <a:solidFill>
                  <a:srgbClr val="333333"/>
                </a:solidFill>
                <a:latin typeface="Georgia" panose="02040502050405020303" pitchFamily="18" charset="0"/>
              </a:rPr>
              <a:t>and is </a:t>
            </a:r>
            <a:r>
              <a:rPr lang="en-US" sz="2800" b="1" dirty="0">
                <a:solidFill>
                  <a:srgbClr val="C00000"/>
                </a:solidFill>
                <a:latin typeface="Georgia" panose="02040502050405020303" pitchFamily="18" charset="0"/>
              </a:rPr>
              <a:t>called a cation. </a:t>
            </a:r>
            <a:r>
              <a:rPr lang="en-US" sz="2800" dirty="0">
                <a:solidFill>
                  <a:srgbClr val="333333"/>
                </a:solidFill>
                <a:latin typeface="Georgia" panose="02040502050405020303" pitchFamily="18" charset="0"/>
              </a:rPr>
              <a:t>An atom or molecule with </a:t>
            </a:r>
            <a:r>
              <a:rPr lang="en-US" sz="2800" b="1" dirty="0">
                <a:solidFill>
                  <a:srgbClr val="002060"/>
                </a:solidFill>
                <a:latin typeface="Georgia" panose="02040502050405020303" pitchFamily="18" charset="0"/>
              </a:rPr>
              <a:t>extra electrons has a net negative charge </a:t>
            </a:r>
            <a:r>
              <a:rPr lang="en-US" sz="2800" dirty="0">
                <a:solidFill>
                  <a:srgbClr val="333333"/>
                </a:solidFill>
                <a:latin typeface="Georgia" panose="02040502050405020303" pitchFamily="18" charset="0"/>
              </a:rPr>
              <a:t>and is </a:t>
            </a:r>
            <a:r>
              <a:rPr lang="en-US" sz="2800" b="1" dirty="0">
                <a:solidFill>
                  <a:srgbClr val="002060"/>
                </a:solidFill>
                <a:latin typeface="Georgia" panose="02040502050405020303" pitchFamily="18" charset="0"/>
              </a:rPr>
              <a:t>called an anion.</a:t>
            </a:r>
            <a:br>
              <a:rPr lang="en-US" sz="2800" dirty="0">
                <a:latin typeface="Georgia" panose="02040502050405020303" pitchFamily="18" charset="0"/>
              </a:rPr>
            </a:br>
            <a:endParaRPr lang="en-US" sz="2800" dirty="0">
              <a:latin typeface="Georgia" panose="02040502050405020303" pitchFamily="18" charset="0"/>
            </a:endParaRPr>
          </a:p>
        </p:txBody>
      </p:sp>
    </p:spTree>
    <p:extLst>
      <p:ext uri="{BB962C8B-B14F-4D97-AF65-F5344CB8AC3E}">
        <p14:creationId xmlns:p14="http://schemas.microsoft.com/office/powerpoint/2010/main" val="23190004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FAC6D95-2D4A-4EAE-A0C7-8665FB926654}"/>
              </a:ext>
            </a:extLst>
          </p:cNvPr>
          <p:cNvSpPr txBox="1"/>
          <p:nvPr/>
        </p:nvSpPr>
        <p:spPr>
          <a:xfrm>
            <a:off x="365760" y="1120676"/>
            <a:ext cx="11366695" cy="461665"/>
          </a:xfrm>
          <a:prstGeom prst="rect">
            <a:avLst/>
          </a:prstGeom>
          <a:noFill/>
        </p:spPr>
        <p:txBody>
          <a:bodyPr wrap="square">
            <a:spAutoFit/>
          </a:bodyPr>
          <a:lstStyle/>
          <a:p>
            <a:pPr algn="just"/>
            <a:r>
              <a:rPr lang="en-IN" sz="2400" dirty="0">
                <a:latin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B4A4F328-1C5B-40CC-BC74-073219749768}"/>
              </a:ext>
            </a:extLst>
          </p:cNvPr>
          <p:cNvPicPr/>
          <p:nvPr/>
        </p:nvPicPr>
        <p:blipFill>
          <a:blip r:embed="rId2"/>
          <a:srcRect/>
          <a:stretch>
            <a:fillRect/>
          </a:stretch>
        </p:blipFill>
        <p:spPr bwMode="auto">
          <a:xfrm>
            <a:off x="3029241" y="3325959"/>
            <a:ext cx="5655213" cy="2090102"/>
          </a:xfrm>
          <a:prstGeom prst="rect">
            <a:avLst/>
          </a:prstGeom>
          <a:noFill/>
        </p:spPr>
      </p:pic>
      <p:sp>
        <p:nvSpPr>
          <p:cNvPr id="6" name="TextBox 5">
            <a:extLst>
              <a:ext uri="{FF2B5EF4-FFF2-40B4-BE49-F238E27FC236}">
                <a16:creationId xmlns:a16="http://schemas.microsoft.com/office/drawing/2014/main" id="{6A748A60-7F82-4EFE-8F99-A714A9C6AFE2}"/>
              </a:ext>
            </a:extLst>
          </p:cNvPr>
          <p:cNvSpPr txBox="1"/>
          <p:nvPr/>
        </p:nvSpPr>
        <p:spPr>
          <a:xfrm>
            <a:off x="665871" y="674400"/>
            <a:ext cx="10860258" cy="1815882"/>
          </a:xfrm>
          <a:prstGeom prst="rect">
            <a:avLst/>
          </a:prstGeom>
          <a:noFill/>
        </p:spPr>
        <p:txBody>
          <a:bodyPr wrap="square">
            <a:spAutoFit/>
          </a:bodyPr>
          <a:lstStyle/>
          <a:p>
            <a:pPr marL="457200" indent="-457200" algn="just">
              <a:buFont typeface="Wingdings" panose="05000000000000000000" pitchFamily="2" charset="2"/>
              <a:buChar char="§"/>
            </a:pPr>
            <a:r>
              <a:rPr lang="en-IN" sz="2800" dirty="0">
                <a:solidFill>
                  <a:srgbClr val="FF0000"/>
                </a:solidFill>
                <a:latin typeface="Times New Roman" panose="02020603050405020304" pitchFamily="18" charset="0"/>
                <a:cs typeface="Times New Roman" panose="02020603050405020304" pitchFamily="18" charset="0"/>
              </a:rPr>
              <a:t>Generally vacancies are continually being created and destroyed at the surface, grain boundaries and suitable interior positions, e.g. dislocations. Obviously, the rate of diffusion increases rapidly with increasing temperature.</a:t>
            </a:r>
          </a:p>
        </p:txBody>
      </p:sp>
    </p:spTree>
    <p:extLst>
      <p:ext uri="{BB962C8B-B14F-4D97-AF65-F5344CB8AC3E}">
        <p14:creationId xmlns:p14="http://schemas.microsoft.com/office/powerpoint/2010/main" val="429119177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CED04E6-A933-44E6-8CB6-D5270BD13FA8}"/>
              </a:ext>
            </a:extLst>
          </p:cNvPr>
          <p:cNvSpPr txBox="1"/>
          <p:nvPr/>
        </p:nvSpPr>
        <p:spPr>
          <a:xfrm>
            <a:off x="426720" y="135791"/>
            <a:ext cx="11291667" cy="3293209"/>
          </a:xfrm>
          <a:prstGeom prst="rect">
            <a:avLst/>
          </a:prstGeom>
          <a:noFill/>
        </p:spPr>
        <p:txBody>
          <a:bodyPr wrap="square">
            <a:spAutoFit/>
          </a:bodyPr>
          <a:lstStyle/>
          <a:p>
            <a:pPr algn="just">
              <a:lnSpc>
                <a:spcPct val="150000"/>
              </a:lnSpc>
            </a:pPr>
            <a:r>
              <a:rPr lang="en-US" sz="3200" b="1" dirty="0">
                <a:solidFill>
                  <a:schemeClr val="bg2">
                    <a:lumMod val="25000"/>
                  </a:schemeClr>
                </a:solidFill>
                <a:effectLst/>
                <a:latin typeface="Times New Roman" panose="02020603050405020304" pitchFamily="18" charset="0"/>
                <a:ea typeface="Arial" panose="020B0604020202020204" pitchFamily="34" charset="0"/>
              </a:rPr>
              <a:t>Diffusion Mechanism-Interstitial Diffusion</a:t>
            </a:r>
            <a:endParaRPr lang="en-IN" sz="3200" dirty="0">
              <a:solidFill>
                <a:schemeClr val="bg2">
                  <a:lumMod val="25000"/>
                </a:schemeClr>
              </a:solidFill>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tabLst>
                <a:tab pos="457200" algn="l"/>
              </a:tabLst>
            </a:pPr>
            <a:r>
              <a:rPr lang="en-US" sz="3200" dirty="0">
                <a:solidFill>
                  <a:srgbClr val="FF0000"/>
                </a:solidFill>
                <a:effectLst/>
                <a:latin typeface="Times New Roman" panose="02020603050405020304" pitchFamily="18" charset="0"/>
                <a:ea typeface="Times New Roman" panose="02020603050405020304" pitchFamily="18" charset="0"/>
              </a:rPr>
              <a:t>This mechanism involves migration of atoms from one interstitial site to a neighboring empty interstitial site.</a:t>
            </a:r>
            <a:endParaRPr lang="en-IN" sz="3200" dirty="0">
              <a:solidFill>
                <a:srgbClr val="FF0000"/>
              </a:solidFill>
              <a:effectLst/>
              <a:latin typeface="Times New Roman" panose="02020603050405020304" pitchFamily="18" charset="0"/>
              <a:ea typeface="Times New Roman" panose="02020603050405020304" pitchFamily="18" charset="0"/>
            </a:endParaRPr>
          </a:p>
          <a:p>
            <a:pPr marL="342900" marR="12700" lvl="0" indent="-342900" algn="just">
              <a:spcAft>
                <a:spcPts val="0"/>
              </a:spcAft>
              <a:buFont typeface="Arial" panose="020B0604020202020204" pitchFamily="34" charset="0"/>
              <a:buChar char="•"/>
              <a:tabLst>
                <a:tab pos="457200" algn="l"/>
              </a:tabLst>
            </a:pPr>
            <a:r>
              <a:rPr lang="en-US" sz="3200" dirty="0">
                <a:solidFill>
                  <a:srgbClr val="009900"/>
                </a:solidFill>
                <a:effectLst/>
                <a:latin typeface="Times New Roman" panose="02020603050405020304" pitchFamily="18" charset="0"/>
                <a:ea typeface="Times New Roman" panose="02020603050405020304" pitchFamily="18" charset="0"/>
              </a:rPr>
              <a:t>This mechanism is more prevalent for impurity atoms such as hydrogen, carbon, nitrogen, oxygen which are small enough to fit in to an interstitial position.</a:t>
            </a:r>
            <a:endParaRPr lang="en-IN" sz="3200" dirty="0">
              <a:solidFill>
                <a:srgbClr val="009900"/>
              </a:solidFill>
              <a:effectLst/>
              <a:latin typeface="Times New Roman" panose="02020603050405020304" pitchFamily="18" charset="0"/>
              <a:ea typeface="Times New Roman" panose="02020603050405020304" pitchFamily="18" charset="0"/>
            </a:endParaRPr>
          </a:p>
        </p:txBody>
      </p:sp>
      <p:pic>
        <p:nvPicPr>
          <p:cNvPr id="4" name="Picture 3">
            <a:extLst>
              <a:ext uri="{FF2B5EF4-FFF2-40B4-BE49-F238E27FC236}">
                <a16:creationId xmlns:a16="http://schemas.microsoft.com/office/drawing/2014/main" id="{4D90D9DC-407A-4861-894C-535F90C0B190}"/>
              </a:ext>
            </a:extLst>
          </p:cNvPr>
          <p:cNvPicPr/>
          <p:nvPr/>
        </p:nvPicPr>
        <p:blipFill>
          <a:blip r:embed="rId2"/>
          <a:srcRect/>
          <a:stretch>
            <a:fillRect/>
          </a:stretch>
        </p:blipFill>
        <p:spPr bwMode="auto">
          <a:xfrm>
            <a:off x="2475875" y="3429000"/>
            <a:ext cx="7240249" cy="2974267"/>
          </a:xfrm>
          <a:prstGeom prst="rect">
            <a:avLst/>
          </a:prstGeom>
          <a:noFill/>
        </p:spPr>
      </p:pic>
    </p:spTree>
    <p:extLst>
      <p:ext uri="{BB962C8B-B14F-4D97-AF65-F5344CB8AC3E}">
        <p14:creationId xmlns:p14="http://schemas.microsoft.com/office/powerpoint/2010/main" val="161613488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DFFA25-CE37-438D-AD0A-7502BB067223}"/>
              </a:ext>
            </a:extLst>
          </p:cNvPr>
          <p:cNvSpPr txBox="1"/>
          <p:nvPr/>
        </p:nvSpPr>
        <p:spPr>
          <a:xfrm>
            <a:off x="323557" y="612844"/>
            <a:ext cx="11268221" cy="5632311"/>
          </a:xfrm>
          <a:prstGeom prst="rect">
            <a:avLst/>
          </a:prstGeom>
          <a:noFill/>
        </p:spPr>
        <p:txBody>
          <a:bodyPr wrap="square">
            <a:spAutoFit/>
          </a:bodyPr>
          <a:lstStyle/>
          <a:p>
            <a:pPr marL="342900" indent="-342900" algn="just">
              <a:buFont typeface="Wingdings" panose="05000000000000000000" pitchFamily="2" charset="2"/>
              <a:buChar char="Ø"/>
            </a:pPr>
            <a:r>
              <a:rPr lang="en-IN" sz="3000" dirty="0">
                <a:solidFill>
                  <a:srgbClr val="002060"/>
                </a:solidFill>
                <a:latin typeface="Times New Roman" panose="02020603050405020304" pitchFamily="18" charset="0"/>
                <a:cs typeface="Times New Roman" panose="02020603050405020304" pitchFamily="18" charset="0"/>
              </a:rPr>
              <a:t>When a solid is composed of two or more elements whose atomic radii differ significantly, interstitial solutions may occur. The large size atoms occupy lattice sites where as the smaller size atoms fit into the voids (called as interstices) created by the large atoms. </a:t>
            </a:r>
          </a:p>
          <a:p>
            <a:pPr marL="342900" indent="-342900" algn="just">
              <a:buFont typeface="Wingdings" panose="05000000000000000000" pitchFamily="2" charset="2"/>
              <a:buChar char="Ø"/>
            </a:pPr>
            <a:r>
              <a:rPr lang="en-IN" sz="3000" dirty="0">
                <a:solidFill>
                  <a:srgbClr val="FF0000"/>
                </a:solidFill>
                <a:latin typeface="Times New Roman" panose="02020603050405020304" pitchFamily="18" charset="0"/>
                <a:cs typeface="Times New Roman" panose="02020603050405020304" pitchFamily="18" charset="0"/>
              </a:rPr>
              <a:t>The diffusion mechanism in this case is similar to vacancy diffusion except that the interstitial atoms stay on interstitial sites. </a:t>
            </a:r>
          </a:p>
          <a:p>
            <a:pPr marL="342900" indent="-342900" algn="just">
              <a:buFont typeface="Wingdings" panose="05000000000000000000" pitchFamily="2" charset="2"/>
              <a:buChar char="Ø"/>
            </a:pPr>
            <a:r>
              <a:rPr lang="en-IN" sz="3000" dirty="0">
                <a:solidFill>
                  <a:srgbClr val="FF0000"/>
                </a:solidFill>
                <a:latin typeface="Times New Roman" panose="02020603050405020304" pitchFamily="18" charset="0"/>
                <a:cs typeface="Times New Roman" panose="02020603050405020304" pitchFamily="18" charset="0"/>
              </a:rPr>
              <a:t>An activation energy is associated with interstitial diffusion because, to arrive at the vacant site, it must squeeze past neighbouring atoms with energy supplied by the vibrational energy of the moving atoms. </a:t>
            </a:r>
          </a:p>
          <a:p>
            <a:pPr marL="342900" indent="-342900" algn="just">
              <a:buFont typeface="Wingdings" panose="05000000000000000000" pitchFamily="2" charset="2"/>
              <a:buChar char="Ø"/>
            </a:pPr>
            <a:r>
              <a:rPr lang="en-IN" sz="3000" dirty="0">
                <a:solidFill>
                  <a:srgbClr val="009900"/>
                </a:solidFill>
                <a:latin typeface="Times New Roman" panose="02020603050405020304" pitchFamily="18" charset="0"/>
                <a:cs typeface="Times New Roman" panose="02020603050405020304" pitchFamily="18" charset="0"/>
              </a:rPr>
              <a:t>Obviously, interstitial diffusion is a thermally activated process. The interstitial mechanism process is simpler since the presence of vacancies is not required for the solute atom to move. </a:t>
            </a:r>
          </a:p>
        </p:txBody>
      </p:sp>
    </p:spTree>
    <p:extLst>
      <p:ext uri="{BB962C8B-B14F-4D97-AF65-F5344CB8AC3E}">
        <p14:creationId xmlns:p14="http://schemas.microsoft.com/office/powerpoint/2010/main" val="32799089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83D429-7042-4448-8E76-34FFA10D7150}"/>
              </a:ext>
            </a:extLst>
          </p:cNvPr>
          <p:cNvSpPr txBox="1"/>
          <p:nvPr/>
        </p:nvSpPr>
        <p:spPr>
          <a:xfrm>
            <a:off x="365761" y="1490008"/>
            <a:ext cx="11465168" cy="2554545"/>
          </a:xfrm>
          <a:prstGeom prst="rect">
            <a:avLst/>
          </a:prstGeom>
          <a:noFill/>
        </p:spPr>
        <p:txBody>
          <a:bodyPr wrap="square">
            <a:spAutoFit/>
          </a:bodyPr>
          <a:lstStyle/>
          <a:p>
            <a:pPr algn="just"/>
            <a:r>
              <a:rPr lang="en-IN" sz="3200" b="1" dirty="0">
                <a:solidFill>
                  <a:srgbClr val="009900"/>
                </a:solidFill>
                <a:latin typeface="Times New Roman" panose="02020603050405020304" pitchFamily="18" charset="0"/>
                <a:cs typeface="Times New Roman" panose="02020603050405020304" pitchFamily="18" charset="0"/>
              </a:rPr>
              <a:t>This mechanism is vital for the following cases: </a:t>
            </a:r>
          </a:p>
          <a:p>
            <a:pPr algn="just"/>
            <a:r>
              <a:rPr lang="en-IN" sz="3200" dirty="0">
                <a:solidFill>
                  <a:srgbClr val="C00000"/>
                </a:solidFill>
                <a:latin typeface="Times New Roman" panose="02020603050405020304" pitchFamily="18" charset="0"/>
                <a:cs typeface="Times New Roman" panose="02020603050405020304" pitchFamily="18" charset="0"/>
              </a:rPr>
              <a:t>(a) The presence of very small atoms in the interstices of the lattice affect to a great extent the mechanical properties of metals. </a:t>
            </a:r>
          </a:p>
          <a:p>
            <a:pPr algn="just"/>
            <a:r>
              <a:rPr lang="en-IN" sz="3200" dirty="0">
                <a:solidFill>
                  <a:srgbClr val="C00000"/>
                </a:solidFill>
                <a:latin typeface="Times New Roman" panose="02020603050405020304" pitchFamily="18" charset="0"/>
                <a:cs typeface="Times New Roman" panose="02020603050405020304" pitchFamily="18" charset="0"/>
              </a:rPr>
              <a:t>(b) At low temperatures, oxygen, hydrogen and nitrogen can be diffused in metals easily. </a:t>
            </a:r>
          </a:p>
        </p:txBody>
      </p:sp>
    </p:spTree>
    <p:extLst>
      <p:ext uri="{BB962C8B-B14F-4D97-AF65-F5344CB8AC3E}">
        <p14:creationId xmlns:p14="http://schemas.microsoft.com/office/powerpoint/2010/main" val="9614379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6F586F4-BA2E-4E43-B9B9-2C758CEACF46}"/>
              </a:ext>
            </a:extLst>
          </p:cNvPr>
          <p:cNvSpPr txBox="1"/>
          <p:nvPr/>
        </p:nvSpPr>
        <p:spPr>
          <a:xfrm>
            <a:off x="633046" y="568127"/>
            <a:ext cx="11127545" cy="5509200"/>
          </a:xfrm>
          <a:prstGeom prst="rect">
            <a:avLst/>
          </a:prstGeom>
          <a:noFill/>
        </p:spPr>
        <p:txBody>
          <a:bodyPr wrap="square">
            <a:spAutoFit/>
          </a:bodyPr>
          <a:lstStyle/>
          <a:p>
            <a:pPr algn="just"/>
            <a:r>
              <a:rPr lang="en-IN" sz="3200" b="1" dirty="0">
                <a:solidFill>
                  <a:srgbClr val="FF0000"/>
                </a:solidFill>
                <a:latin typeface="Times New Roman" panose="02020603050405020304" pitchFamily="18" charset="0"/>
                <a:cs typeface="Times New Roman" panose="02020603050405020304" pitchFamily="18" charset="0"/>
              </a:rPr>
              <a:t>Atomic diffusion by Interchange of atoms Mechanism</a:t>
            </a:r>
            <a:r>
              <a:rPr lang="en-IN" sz="3200" dirty="0">
                <a:latin typeface="Times New Roman" panose="02020603050405020304" pitchFamily="18" charset="0"/>
                <a:cs typeface="Times New Roman" panose="02020603050405020304" pitchFamily="18" charset="0"/>
              </a:rPr>
              <a:t>: </a:t>
            </a:r>
          </a:p>
          <a:p>
            <a:pPr marL="457200" indent="-457200" algn="just">
              <a:buFont typeface="Wingdings" panose="05000000000000000000" pitchFamily="2" charset="2"/>
              <a:buChar char="Ø"/>
            </a:pPr>
            <a:r>
              <a:rPr lang="en-IN" sz="3200" dirty="0">
                <a:solidFill>
                  <a:srgbClr val="002060"/>
                </a:solidFill>
                <a:latin typeface="Times New Roman" panose="02020603050405020304" pitchFamily="18" charset="0"/>
                <a:cs typeface="Times New Roman" panose="02020603050405020304" pitchFamily="18" charset="0"/>
              </a:rPr>
              <a:t>In this type of mechanism, the atoms exchange places through rotation about a midpoint. The activation energy for the process is very high and hence this mechanism is highly unlikely in most systems. </a:t>
            </a:r>
          </a:p>
          <a:p>
            <a:pPr marL="457200" indent="-457200" algn="just">
              <a:buFont typeface="Wingdings" panose="05000000000000000000" pitchFamily="2" charset="2"/>
              <a:buChar char="Ø"/>
            </a:pPr>
            <a:r>
              <a:rPr lang="en-IN" sz="3200" dirty="0">
                <a:solidFill>
                  <a:srgbClr val="009900"/>
                </a:solidFill>
                <a:latin typeface="Times New Roman" panose="02020603050405020304" pitchFamily="18" charset="0"/>
                <a:cs typeface="Times New Roman" panose="02020603050405020304" pitchFamily="18" charset="0"/>
              </a:rPr>
              <a:t>Two or more adjacent atoms jump past each other and exchange positions, but the number of sites remains constant.</a:t>
            </a:r>
          </a:p>
          <a:p>
            <a:pPr marL="457200" indent="-457200" algn="just">
              <a:buFont typeface="Wingdings" panose="05000000000000000000" pitchFamily="2" charset="2"/>
              <a:buChar char="Ø"/>
            </a:pPr>
            <a:r>
              <a:rPr lang="en-IN" sz="3200" dirty="0">
                <a:solidFill>
                  <a:srgbClr val="FF0000"/>
                </a:solidFill>
                <a:latin typeface="Times New Roman" panose="02020603050405020304" pitchFamily="18" charset="0"/>
                <a:cs typeface="Times New Roman" panose="02020603050405020304" pitchFamily="18" charset="0"/>
              </a:rPr>
              <a:t>This interchange may be two-atom or four-atom (Zenner ring) for BCC. Due to the displacement of atoms surrounding the jumping pairs, interchange mechanism results in severe local distortion. </a:t>
            </a:r>
          </a:p>
        </p:txBody>
      </p:sp>
    </p:spTree>
    <p:extLst>
      <p:ext uri="{BB962C8B-B14F-4D97-AF65-F5344CB8AC3E}">
        <p14:creationId xmlns:p14="http://schemas.microsoft.com/office/powerpoint/2010/main" val="13441586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4F0F16-B3CF-476E-A562-079EC9524B0F}"/>
              </a:ext>
            </a:extLst>
          </p:cNvPr>
          <p:cNvSpPr txBox="1"/>
          <p:nvPr/>
        </p:nvSpPr>
        <p:spPr>
          <a:xfrm>
            <a:off x="553329" y="696743"/>
            <a:ext cx="11085341" cy="1077218"/>
          </a:xfrm>
          <a:prstGeom prst="rect">
            <a:avLst/>
          </a:prstGeom>
          <a:noFill/>
        </p:spPr>
        <p:txBody>
          <a:bodyPr wrap="square">
            <a:spAutoFit/>
          </a:bodyPr>
          <a:lstStyle/>
          <a:p>
            <a:r>
              <a:rPr lang="en-US" sz="3200" dirty="0">
                <a:solidFill>
                  <a:srgbClr val="009900"/>
                </a:solidFill>
                <a:effectLst/>
                <a:latin typeface="Times New Roman" panose="02020603050405020304" pitchFamily="18" charset="0"/>
                <a:ea typeface="Times New Roman" panose="02020603050405020304" pitchFamily="18" charset="0"/>
              </a:rPr>
              <a:t>For substitutional diffusion atoms exchange their places directly or along a ring (ring diffusion mechanism)</a:t>
            </a:r>
            <a:endParaRPr lang="en-IN" sz="3200" dirty="0">
              <a:solidFill>
                <a:srgbClr val="009900"/>
              </a:solidFill>
            </a:endParaRPr>
          </a:p>
        </p:txBody>
      </p:sp>
      <p:pic>
        <p:nvPicPr>
          <p:cNvPr id="5" name="Picture 4">
            <a:extLst>
              <a:ext uri="{FF2B5EF4-FFF2-40B4-BE49-F238E27FC236}">
                <a16:creationId xmlns:a16="http://schemas.microsoft.com/office/drawing/2014/main" id="{28A2AA31-225F-4F3C-A348-430DCCCD62BA}"/>
              </a:ext>
            </a:extLst>
          </p:cNvPr>
          <p:cNvPicPr>
            <a:picLocks noChangeAspect="1"/>
          </p:cNvPicPr>
          <p:nvPr/>
        </p:nvPicPr>
        <p:blipFill>
          <a:blip r:embed="rId2"/>
          <a:stretch>
            <a:fillRect/>
          </a:stretch>
        </p:blipFill>
        <p:spPr>
          <a:xfrm>
            <a:off x="1943278" y="2013934"/>
            <a:ext cx="8305444" cy="3070106"/>
          </a:xfrm>
          <a:prstGeom prst="rect">
            <a:avLst/>
          </a:prstGeom>
        </p:spPr>
      </p:pic>
    </p:spTree>
    <p:extLst>
      <p:ext uri="{BB962C8B-B14F-4D97-AF65-F5344CB8AC3E}">
        <p14:creationId xmlns:p14="http://schemas.microsoft.com/office/powerpoint/2010/main" val="79306646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FCED14-0BFD-4252-84C0-A9DAEC1FE86C}"/>
              </a:ext>
            </a:extLst>
          </p:cNvPr>
          <p:cNvSpPr txBox="1"/>
          <p:nvPr/>
        </p:nvSpPr>
        <p:spPr>
          <a:xfrm>
            <a:off x="323556" y="355976"/>
            <a:ext cx="11353781" cy="2677656"/>
          </a:xfrm>
          <a:prstGeom prst="rect">
            <a:avLst/>
          </a:prstGeom>
          <a:noFill/>
        </p:spPr>
        <p:txBody>
          <a:bodyPr wrap="square">
            <a:spAutoFit/>
          </a:bodyPr>
          <a:lstStyle/>
          <a:p>
            <a:pPr marL="228600" algn="just">
              <a:tabLst>
                <a:tab pos="1066800" algn="l"/>
              </a:tabLst>
            </a:pPr>
            <a:r>
              <a:rPr lang="en-US" sz="2400" b="1" dirty="0">
                <a:solidFill>
                  <a:srgbClr val="002060"/>
                </a:solidFill>
                <a:effectLst/>
                <a:latin typeface="Times New Roman" panose="02020603050405020304" pitchFamily="18" charset="0"/>
                <a:ea typeface="Times New Roman" panose="02020603050405020304" pitchFamily="18" charset="0"/>
              </a:rPr>
              <a:t>Fick’s </a:t>
            </a:r>
            <a:r>
              <a:rPr lang="en-US" sz="2400" b="1" dirty="0" err="1">
                <a:solidFill>
                  <a:srgbClr val="002060"/>
                </a:solidFill>
                <a:effectLst/>
                <a:latin typeface="Times New Roman" panose="02020603050405020304" pitchFamily="18" charset="0"/>
                <a:ea typeface="Times New Roman" panose="02020603050405020304" pitchFamily="18" charset="0"/>
              </a:rPr>
              <a:t>Ist</a:t>
            </a:r>
            <a:r>
              <a:rPr lang="en-US" sz="2400" b="1" dirty="0">
                <a:solidFill>
                  <a:srgbClr val="002060"/>
                </a:solidFill>
                <a:effectLst/>
                <a:latin typeface="Times New Roman" panose="02020603050405020304" pitchFamily="18" charset="0"/>
                <a:ea typeface="Times New Roman" panose="02020603050405020304" pitchFamily="18" charset="0"/>
              </a:rPr>
              <a:t> Law of diffusion:</a:t>
            </a:r>
            <a:r>
              <a:rPr lang="en-US" sz="2400" dirty="0">
                <a:solidFill>
                  <a:srgbClr val="002060"/>
                </a:solidFill>
                <a:effectLst/>
                <a:latin typeface="Times New Roman" panose="02020603050405020304" pitchFamily="18" charset="0"/>
                <a:ea typeface="Times New Roman" panose="02020603050405020304" pitchFamily="18" charset="0"/>
              </a:rPr>
              <a:t>(</a:t>
            </a:r>
            <a:r>
              <a:rPr lang="en-US" sz="2400" dirty="0">
                <a:solidFill>
                  <a:srgbClr val="002060"/>
                </a:solidFill>
                <a:latin typeface="Times New Roman" panose="02020603050405020304" pitchFamily="18" charset="0"/>
                <a:ea typeface="Times New Roman" panose="02020603050405020304" pitchFamily="18" charset="0"/>
              </a:rPr>
              <a:t>S</a:t>
            </a:r>
            <a:r>
              <a:rPr lang="en-US" sz="2400" dirty="0">
                <a:solidFill>
                  <a:srgbClr val="002060"/>
                </a:solidFill>
                <a:effectLst/>
                <a:latin typeface="Times New Roman" panose="02020603050405020304" pitchFamily="18" charset="0"/>
                <a:ea typeface="Times New Roman" panose="02020603050405020304" pitchFamily="18" charset="0"/>
              </a:rPr>
              <a:t>teady state diffusion)</a:t>
            </a:r>
            <a:endParaRPr lang="en-IN" sz="2400" dirty="0">
              <a:solidFill>
                <a:srgbClr val="002060"/>
              </a:solidFill>
              <a:effectLst/>
              <a:latin typeface="Times New Roman" panose="02020603050405020304" pitchFamily="18" charset="0"/>
              <a:ea typeface="Times New Roman" panose="02020603050405020304" pitchFamily="18" charset="0"/>
            </a:endParaRPr>
          </a:p>
          <a:p>
            <a:pPr marL="571500" indent="-342900" algn="just">
              <a:buFont typeface="Wingdings" panose="05000000000000000000" pitchFamily="2" charset="2"/>
              <a:buChar char="§"/>
              <a:tabLst>
                <a:tab pos="1066800" algn="l"/>
              </a:tabLst>
            </a:pPr>
            <a:r>
              <a:rPr lang="en-US" sz="2400" dirty="0">
                <a:solidFill>
                  <a:srgbClr val="FF0000"/>
                </a:solidFill>
                <a:effectLst/>
                <a:latin typeface="Times New Roman" panose="02020603050405020304" pitchFamily="18" charset="0"/>
                <a:ea typeface="Times New Roman" panose="02020603050405020304" pitchFamily="18" charset="0"/>
              </a:rPr>
              <a:t>Consider the diffusion of solute atoms in the x-direction between two parallel atomic planes (perpendicular to the paper) separated by a distance ‘x’.</a:t>
            </a:r>
            <a:endParaRPr lang="en-IN" sz="2400" dirty="0">
              <a:solidFill>
                <a:srgbClr val="FF0000"/>
              </a:solidFill>
              <a:effectLst/>
              <a:latin typeface="Times New Roman" panose="02020603050405020304" pitchFamily="18" charset="0"/>
              <a:ea typeface="Times New Roman" panose="02020603050405020304" pitchFamily="18" charset="0"/>
            </a:endParaRPr>
          </a:p>
          <a:p>
            <a:pPr marL="571500" indent="-342900" algn="just">
              <a:buFont typeface="Wingdings" panose="05000000000000000000" pitchFamily="2" charset="2"/>
              <a:buChar char="§"/>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Assuming that over a period of time the concentration of atoms at plane 1 is C</a:t>
            </a:r>
            <a:r>
              <a:rPr lang="en-US" sz="2400" baseline="-25000" dirty="0">
                <a:solidFill>
                  <a:srgbClr val="009900"/>
                </a:solidFill>
                <a:effectLst/>
                <a:latin typeface="Times New Roman" panose="02020603050405020304" pitchFamily="18" charset="0"/>
                <a:ea typeface="Times New Roman" panose="02020603050405020304" pitchFamily="18" charset="0"/>
              </a:rPr>
              <a:t>1</a:t>
            </a:r>
            <a:r>
              <a:rPr lang="en-US" sz="2400" dirty="0">
                <a:solidFill>
                  <a:srgbClr val="009900"/>
                </a:solidFill>
                <a:effectLst/>
                <a:latin typeface="Times New Roman" panose="02020603050405020304" pitchFamily="18" charset="0"/>
                <a:ea typeface="Times New Roman" panose="02020603050405020304" pitchFamily="18" charset="0"/>
              </a:rPr>
              <a:t> and that of plane 2 is C</a:t>
            </a:r>
            <a:r>
              <a:rPr lang="en-US" sz="2400" baseline="-25000" dirty="0">
                <a:solidFill>
                  <a:srgbClr val="009900"/>
                </a:solidFill>
                <a:effectLst/>
                <a:latin typeface="Times New Roman" panose="02020603050405020304" pitchFamily="18" charset="0"/>
                <a:ea typeface="Times New Roman" panose="02020603050405020304" pitchFamily="18" charset="0"/>
              </a:rPr>
              <a:t>2</a:t>
            </a:r>
            <a:r>
              <a:rPr lang="en-US" sz="2400" dirty="0">
                <a:solidFill>
                  <a:srgbClr val="009900"/>
                </a:solidFill>
                <a:effectLst/>
                <a:latin typeface="Times New Roman" panose="02020603050405020304" pitchFamily="18" charset="0"/>
                <a:ea typeface="Times New Roman" panose="02020603050405020304" pitchFamily="18" charset="0"/>
              </a:rPr>
              <a:t>. That is, there is no change in the concentration of solute atoms at these planes for the system with time. Such diffusion conditions are said to be steady state condition.</a:t>
            </a:r>
            <a:endParaRPr lang="en-IN" sz="2400" dirty="0">
              <a:solidFill>
                <a:srgbClr val="009900"/>
              </a:solidFill>
              <a:effectLst/>
              <a:latin typeface="Times New Roman" panose="02020603050405020304" pitchFamily="18" charset="0"/>
              <a:ea typeface="Times New Roman" panose="02020603050405020304" pitchFamily="18" charset="0"/>
            </a:endParaRPr>
          </a:p>
        </p:txBody>
      </p:sp>
      <p:pic>
        <p:nvPicPr>
          <p:cNvPr id="8" name="Picture 7">
            <a:extLst>
              <a:ext uri="{FF2B5EF4-FFF2-40B4-BE49-F238E27FC236}">
                <a16:creationId xmlns:a16="http://schemas.microsoft.com/office/drawing/2014/main" id="{22A447E9-5122-414A-AB2F-CDE7D95FD81E}"/>
              </a:ext>
            </a:extLst>
          </p:cNvPr>
          <p:cNvPicPr>
            <a:picLocks noChangeAspect="1"/>
          </p:cNvPicPr>
          <p:nvPr/>
        </p:nvPicPr>
        <p:blipFill>
          <a:blip r:embed="rId2"/>
          <a:stretch>
            <a:fillRect/>
          </a:stretch>
        </p:blipFill>
        <p:spPr>
          <a:xfrm>
            <a:off x="4164037" y="3033632"/>
            <a:ext cx="3826698" cy="3468392"/>
          </a:xfrm>
          <a:prstGeom prst="rect">
            <a:avLst/>
          </a:prstGeom>
        </p:spPr>
      </p:pic>
    </p:spTree>
    <p:extLst>
      <p:ext uri="{BB962C8B-B14F-4D97-AF65-F5344CB8AC3E}">
        <p14:creationId xmlns:p14="http://schemas.microsoft.com/office/powerpoint/2010/main" val="113863327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E7D798-E608-49C1-8286-2E7334506A57}"/>
              </a:ext>
            </a:extLst>
          </p:cNvPr>
          <p:cNvSpPr txBox="1"/>
          <p:nvPr/>
        </p:nvSpPr>
        <p:spPr>
          <a:xfrm>
            <a:off x="633048" y="363536"/>
            <a:ext cx="10832122" cy="461665"/>
          </a:xfrm>
          <a:prstGeom prst="rect">
            <a:avLst/>
          </a:prstGeom>
          <a:noFill/>
        </p:spPr>
        <p:txBody>
          <a:bodyPr wrap="square">
            <a:spAutoFit/>
          </a:bodyPr>
          <a:lstStyle/>
          <a:p>
            <a:pPr marL="228600" algn="just">
              <a:tabLst>
                <a:tab pos="1066800" algn="l"/>
              </a:tabLst>
            </a:pPr>
            <a:r>
              <a:rPr lang="en-US" sz="2400" dirty="0">
                <a:solidFill>
                  <a:srgbClr val="FF0000"/>
                </a:solidFill>
                <a:effectLst/>
                <a:latin typeface="Times New Roman" panose="02020603050405020304" pitchFamily="18" charset="0"/>
                <a:ea typeface="Times New Roman" panose="02020603050405020304" pitchFamily="18" charset="0"/>
              </a:rPr>
              <a:t>The flux or flow of atoms in this type is proportional to the concentration gradient.</a:t>
            </a:r>
            <a:endParaRPr lang="en-IN" sz="2400" dirty="0">
              <a:solidFill>
                <a:srgbClr val="FF0000"/>
              </a:solidFill>
              <a:effectLst/>
              <a:latin typeface="Times New Roman" panose="02020603050405020304" pitchFamily="18" charset="0"/>
              <a:ea typeface="Times New Roman" panose="02020603050405020304" pitchFamily="18" charset="0"/>
            </a:endParaRPr>
          </a:p>
        </p:txBody>
      </p:sp>
      <p:pic>
        <p:nvPicPr>
          <p:cNvPr id="5" name="Picture 4">
            <a:extLst>
              <a:ext uri="{FF2B5EF4-FFF2-40B4-BE49-F238E27FC236}">
                <a16:creationId xmlns:a16="http://schemas.microsoft.com/office/drawing/2014/main" id="{4D0080AF-00F4-4980-903B-7589CB7A751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282419" y="848642"/>
            <a:ext cx="1617785" cy="870365"/>
          </a:xfrm>
          <a:prstGeom prst="rect">
            <a:avLst/>
          </a:prstGeom>
          <a:noFill/>
          <a:ln>
            <a:noFill/>
          </a:ln>
        </p:spPr>
      </p:pic>
      <p:sp>
        <p:nvSpPr>
          <p:cNvPr id="7" name="TextBox 6">
            <a:extLst>
              <a:ext uri="{FF2B5EF4-FFF2-40B4-BE49-F238E27FC236}">
                <a16:creationId xmlns:a16="http://schemas.microsoft.com/office/drawing/2014/main" id="{65D42643-9509-4057-A797-632517CB3059}"/>
              </a:ext>
            </a:extLst>
          </p:cNvPr>
          <p:cNvSpPr txBox="1"/>
          <p:nvPr/>
        </p:nvSpPr>
        <p:spPr>
          <a:xfrm>
            <a:off x="633048" y="1602009"/>
            <a:ext cx="11113476" cy="1938992"/>
          </a:xfrm>
          <a:prstGeom prst="rect">
            <a:avLst/>
          </a:prstGeom>
          <a:noFill/>
        </p:spPr>
        <p:txBody>
          <a:bodyPr wrap="square">
            <a:spAutoFit/>
          </a:bodyPr>
          <a:lstStyle/>
          <a:p>
            <a:pPr marL="228600" algn="just">
              <a:tabLst>
                <a:tab pos="1066800" algn="l"/>
              </a:tabLst>
            </a:pPr>
            <a:r>
              <a:rPr lang="en-US" sz="2400" b="1" dirty="0">
                <a:solidFill>
                  <a:srgbClr val="C00000"/>
                </a:solidFill>
                <a:effectLst/>
                <a:latin typeface="Times New Roman" panose="02020603050405020304" pitchFamily="18" charset="0"/>
                <a:ea typeface="Times New Roman" panose="02020603050405020304" pitchFamily="18" charset="0"/>
              </a:rPr>
              <a:t>It states that, “the flux of atoms J moving across a unit surface area in unit time is proportional to the concentration gradient dc/dx.”</a:t>
            </a:r>
            <a:endParaRPr lang="en-IN" sz="2400" b="1" dirty="0">
              <a:solidFill>
                <a:srgbClr val="C00000"/>
              </a:solidFill>
              <a:effectLst/>
              <a:latin typeface="Times New Roman" panose="02020603050405020304" pitchFamily="18" charset="0"/>
              <a:ea typeface="Times New Roman" panose="02020603050405020304" pitchFamily="18" charset="0"/>
            </a:endParaRPr>
          </a:p>
          <a:p>
            <a:pPr marL="228600" algn="just">
              <a:tabLst>
                <a:tab pos="1066800" algn="l"/>
              </a:tabLst>
            </a:pPr>
            <a:r>
              <a:rPr lang="en-US" sz="2400" dirty="0">
                <a:solidFill>
                  <a:srgbClr val="C00000"/>
                </a:solidFill>
                <a:effectLst/>
                <a:latin typeface="Times New Roman" panose="02020603050405020304" pitchFamily="18" charset="0"/>
                <a:ea typeface="Times New Roman" panose="02020603050405020304" pitchFamily="18" charset="0"/>
              </a:rPr>
              <a:t>	</a:t>
            </a:r>
            <a:r>
              <a:rPr lang="en-US" sz="2400" b="1" dirty="0">
                <a:solidFill>
                  <a:srgbClr val="C00000"/>
                </a:solidFill>
                <a:effectLst/>
                <a:latin typeface="Times New Roman" panose="02020603050405020304" pitchFamily="18" charset="0"/>
                <a:ea typeface="Times New Roman" panose="02020603050405020304" pitchFamily="18" charset="0"/>
              </a:rPr>
              <a:t>                                                           </a:t>
            </a:r>
            <a:r>
              <a:rPr lang="en-US" sz="2400" b="1" dirty="0" err="1">
                <a:solidFill>
                  <a:srgbClr val="C00000"/>
                </a:solidFill>
                <a:effectLst/>
                <a:latin typeface="Times New Roman" panose="02020603050405020304" pitchFamily="18" charset="0"/>
                <a:ea typeface="Times New Roman" panose="02020603050405020304" pitchFamily="18" charset="0"/>
              </a:rPr>
              <a:t>i</a:t>
            </a:r>
            <a:r>
              <a:rPr lang="en-US" sz="2400" b="1" dirty="0">
                <a:solidFill>
                  <a:srgbClr val="C00000"/>
                </a:solidFill>
                <a:effectLst/>
                <a:latin typeface="Times New Roman" panose="02020603050405020304" pitchFamily="18" charset="0"/>
                <a:ea typeface="Times New Roman" panose="02020603050405020304" pitchFamily="18" charset="0"/>
              </a:rPr>
              <a:t>. e,</a:t>
            </a:r>
          </a:p>
          <a:p>
            <a:pPr marL="228600" algn="just">
              <a:tabLst>
                <a:tab pos="1066800" algn="l"/>
              </a:tabLst>
            </a:pPr>
            <a:endParaRPr lang="en-US" sz="2400" dirty="0">
              <a:solidFill>
                <a:srgbClr val="C00000"/>
              </a:solidFill>
              <a:effectLst/>
              <a:latin typeface="Times New Roman" panose="02020603050405020304" pitchFamily="18" charset="0"/>
              <a:ea typeface="Times New Roman" panose="02020603050405020304" pitchFamily="18" charset="0"/>
            </a:endParaRPr>
          </a:p>
          <a:p>
            <a:pPr marL="228600" algn="just">
              <a:tabLst>
                <a:tab pos="1066800" algn="l"/>
              </a:tabLst>
            </a:pPr>
            <a:r>
              <a:rPr lang="en-US" sz="2400" dirty="0">
                <a:solidFill>
                  <a:srgbClr val="C00000"/>
                </a:solidFill>
                <a:effectLst/>
                <a:latin typeface="Times New Roman" panose="02020603050405020304" pitchFamily="18" charset="0"/>
                <a:ea typeface="Times New Roman" panose="02020603050405020304" pitchFamily="18" charset="0"/>
              </a:rPr>
              <a:t>Under steady state flow,</a:t>
            </a:r>
            <a:endParaRPr lang="en-IN" sz="2400" dirty="0">
              <a:solidFill>
                <a:srgbClr val="C00000"/>
              </a:solidFill>
              <a:effectLst/>
              <a:latin typeface="Times New Roman" panose="02020603050405020304" pitchFamily="18" charset="0"/>
              <a:ea typeface="Times New Roman" panose="02020603050405020304" pitchFamily="18" charset="0"/>
            </a:endParaRPr>
          </a:p>
        </p:txBody>
      </p:sp>
      <p:pic>
        <p:nvPicPr>
          <p:cNvPr id="8" name="Picture 7">
            <a:extLst>
              <a:ext uri="{FF2B5EF4-FFF2-40B4-BE49-F238E27FC236}">
                <a16:creationId xmlns:a16="http://schemas.microsoft.com/office/drawing/2014/main" id="{A3ED0312-D1CF-4A2A-9B61-83DDA8E280E5}"/>
              </a:ext>
            </a:extLst>
          </p:cNvPr>
          <p:cNvPicPr/>
          <p:nvPr/>
        </p:nvPicPr>
        <p:blipFill>
          <a:blip r:embed="rId3"/>
          <a:srcRect/>
          <a:stretch>
            <a:fillRect/>
          </a:stretch>
        </p:blipFill>
        <p:spPr bwMode="auto">
          <a:xfrm>
            <a:off x="4965896" y="3322027"/>
            <a:ext cx="1885070" cy="870365"/>
          </a:xfrm>
          <a:prstGeom prst="rect">
            <a:avLst/>
          </a:prstGeom>
          <a:noFill/>
        </p:spPr>
      </p:pic>
      <p:sp>
        <p:nvSpPr>
          <p:cNvPr id="10" name="TextBox 9">
            <a:extLst>
              <a:ext uri="{FF2B5EF4-FFF2-40B4-BE49-F238E27FC236}">
                <a16:creationId xmlns:a16="http://schemas.microsoft.com/office/drawing/2014/main" id="{B12D1178-D69D-4521-8B75-BCC373D94CC4}"/>
              </a:ext>
            </a:extLst>
          </p:cNvPr>
          <p:cNvSpPr txBox="1"/>
          <p:nvPr/>
        </p:nvSpPr>
        <p:spPr>
          <a:xfrm>
            <a:off x="436099" y="4317810"/>
            <a:ext cx="11310426" cy="1938992"/>
          </a:xfrm>
          <a:prstGeom prst="rect">
            <a:avLst/>
          </a:prstGeom>
          <a:noFill/>
        </p:spPr>
        <p:txBody>
          <a:bodyPr wrap="square">
            <a:spAutoFit/>
          </a:bodyPr>
          <a:lstStyle/>
          <a:p>
            <a:pPr marL="228600" algn="just">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Where, J= number of atoms/ unit area of diffusion per unit time. (atoms/mt</a:t>
            </a:r>
            <a:r>
              <a:rPr lang="en-US" sz="2400" baseline="30000" dirty="0">
                <a:solidFill>
                  <a:srgbClr val="009900"/>
                </a:solidFill>
                <a:effectLst/>
                <a:latin typeface="Times New Roman" panose="02020603050405020304" pitchFamily="18" charset="0"/>
                <a:ea typeface="Times New Roman" panose="02020603050405020304" pitchFamily="18" charset="0"/>
              </a:rPr>
              <a:t>2</a:t>
            </a:r>
            <a:r>
              <a:rPr lang="en-US" sz="2400" dirty="0">
                <a:solidFill>
                  <a:srgbClr val="009900"/>
                </a:solidFill>
                <a:effectLst/>
                <a:latin typeface="Times New Roman" panose="02020603050405020304" pitchFamily="18" charset="0"/>
                <a:ea typeface="Times New Roman" panose="02020603050405020304" pitchFamily="18" charset="0"/>
              </a:rPr>
              <a:t>sec)</a:t>
            </a:r>
            <a:endParaRPr lang="en-IN" sz="2400" dirty="0">
              <a:solidFill>
                <a:srgbClr val="009900"/>
              </a:solidFill>
              <a:effectLst/>
              <a:latin typeface="Times New Roman" panose="02020603050405020304" pitchFamily="18" charset="0"/>
              <a:ea typeface="Times New Roman" panose="02020603050405020304" pitchFamily="18" charset="0"/>
            </a:endParaRPr>
          </a:p>
          <a:p>
            <a:pPr marL="228600" algn="just">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C= volume concentration of atoms (atoms/m</a:t>
            </a:r>
            <a:r>
              <a:rPr lang="en-US" sz="2400" baseline="30000" dirty="0">
                <a:solidFill>
                  <a:srgbClr val="009900"/>
                </a:solidFill>
                <a:effectLst/>
                <a:latin typeface="Times New Roman" panose="02020603050405020304" pitchFamily="18" charset="0"/>
                <a:ea typeface="Times New Roman" panose="02020603050405020304" pitchFamily="18" charset="0"/>
              </a:rPr>
              <a:t>3</a:t>
            </a:r>
            <a:r>
              <a:rPr lang="en-US" sz="2400" dirty="0">
                <a:solidFill>
                  <a:srgbClr val="009900"/>
                </a:solidFill>
                <a:effectLst/>
                <a:latin typeface="Times New Roman" panose="02020603050405020304" pitchFamily="18" charset="0"/>
                <a:ea typeface="Times New Roman" panose="02020603050405020304" pitchFamily="18" charset="0"/>
              </a:rPr>
              <a:t>)</a:t>
            </a:r>
            <a:endParaRPr lang="en-IN" sz="2400" dirty="0">
              <a:solidFill>
                <a:srgbClr val="009900"/>
              </a:solidFill>
              <a:effectLst/>
              <a:latin typeface="Times New Roman" panose="02020603050405020304" pitchFamily="18" charset="0"/>
              <a:ea typeface="Times New Roman" panose="02020603050405020304" pitchFamily="18" charset="0"/>
            </a:endParaRPr>
          </a:p>
          <a:p>
            <a:pPr marL="228600" algn="just">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X= distance between the planes in the direction of flow of atoms (in m)</a:t>
            </a:r>
            <a:endParaRPr lang="en-IN" sz="2400" dirty="0">
              <a:solidFill>
                <a:srgbClr val="009900"/>
              </a:solidFill>
              <a:effectLst/>
              <a:latin typeface="Times New Roman" panose="02020603050405020304" pitchFamily="18" charset="0"/>
              <a:ea typeface="Times New Roman" panose="02020603050405020304" pitchFamily="18" charset="0"/>
            </a:endParaRPr>
          </a:p>
          <a:p>
            <a:pPr marL="228600" algn="just">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D= diffusion coefficient or diffusivity (m</a:t>
            </a:r>
            <a:r>
              <a:rPr lang="en-US" sz="2400" baseline="30000" dirty="0">
                <a:solidFill>
                  <a:srgbClr val="009900"/>
                </a:solidFill>
                <a:effectLst/>
                <a:latin typeface="Times New Roman" panose="02020603050405020304" pitchFamily="18" charset="0"/>
                <a:ea typeface="Times New Roman" panose="02020603050405020304" pitchFamily="18" charset="0"/>
              </a:rPr>
              <a:t>2</a:t>
            </a:r>
            <a:r>
              <a:rPr lang="en-US" sz="2400" dirty="0">
                <a:solidFill>
                  <a:srgbClr val="009900"/>
                </a:solidFill>
                <a:effectLst/>
                <a:latin typeface="Times New Roman" panose="02020603050405020304" pitchFamily="18" charset="0"/>
                <a:ea typeface="Times New Roman" panose="02020603050405020304" pitchFamily="18" charset="0"/>
              </a:rPr>
              <a:t>/sec)</a:t>
            </a:r>
            <a:endParaRPr lang="en-IN" sz="2400" dirty="0">
              <a:solidFill>
                <a:srgbClr val="009900"/>
              </a:solidFill>
              <a:effectLst/>
              <a:latin typeface="Times New Roman" panose="02020603050405020304" pitchFamily="18" charset="0"/>
              <a:ea typeface="Times New Roman" panose="02020603050405020304" pitchFamily="18" charset="0"/>
            </a:endParaRPr>
          </a:p>
          <a:p>
            <a:pPr marL="228600" algn="just">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a:t>
            </a:r>
            <a:r>
              <a:rPr lang="en-US" sz="2400" dirty="0" err="1">
                <a:solidFill>
                  <a:srgbClr val="009900"/>
                </a:solidFill>
                <a:effectLst/>
                <a:latin typeface="Times New Roman" panose="02020603050405020304" pitchFamily="18" charset="0"/>
                <a:ea typeface="Times New Roman" panose="02020603050405020304" pitchFamily="18" charset="0"/>
              </a:rPr>
              <a:t>ve</a:t>
            </a:r>
            <a:r>
              <a:rPr lang="en-US" sz="2400" dirty="0">
                <a:solidFill>
                  <a:srgbClr val="009900"/>
                </a:solidFill>
                <a:effectLst/>
                <a:latin typeface="Times New Roman" panose="02020603050405020304" pitchFamily="18" charset="0"/>
                <a:ea typeface="Times New Roman" panose="02020603050405020304" pitchFamily="18" charset="0"/>
              </a:rPr>
              <a:t> sign= indication that flux of atoms moves from higher to lower concentration.</a:t>
            </a:r>
            <a:endParaRPr lang="en-IN" sz="2400" dirty="0">
              <a:solidFill>
                <a:srgbClr val="009900"/>
              </a:solidFill>
              <a:effectLst/>
              <a:latin typeface="Times New Roman" panose="02020603050405020304" pitchFamily="18" charset="0"/>
              <a:ea typeface="Times New Roman" panose="02020603050405020304" pitchFamily="18" charset="0"/>
            </a:endParaRPr>
          </a:p>
        </p:txBody>
      </p:sp>
      <p:pic>
        <p:nvPicPr>
          <p:cNvPr id="9" name="Picture 8">
            <a:extLst>
              <a:ext uri="{FF2B5EF4-FFF2-40B4-BE49-F238E27FC236}">
                <a16:creationId xmlns:a16="http://schemas.microsoft.com/office/drawing/2014/main" id="{4D0080AF-00F4-4980-903B-7589CB7A751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00204" y="2472374"/>
            <a:ext cx="1617785" cy="870365"/>
          </a:xfrm>
          <a:prstGeom prst="rect">
            <a:avLst/>
          </a:prstGeom>
          <a:noFill/>
          <a:ln>
            <a:noFill/>
          </a:ln>
        </p:spPr>
      </p:pic>
    </p:spTree>
    <p:extLst>
      <p:ext uri="{BB962C8B-B14F-4D97-AF65-F5344CB8AC3E}">
        <p14:creationId xmlns:p14="http://schemas.microsoft.com/office/powerpoint/2010/main" val="5961967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496F9B-5073-4CEC-8ACE-5F8F95F402F7}"/>
              </a:ext>
            </a:extLst>
          </p:cNvPr>
          <p:cNvPicPr>
            <a:picLocks noChangeAspect="1"/>
          </p:cNvPicPr>
          <p:nvPr/>
        </p:nvPicPr>
        <p:blipFill>
          <a:blip r:embed="rId2"/>
          <a:stretch>
            <a:fillRect/>
          </a:stretch>
        </p:blipFill>
        <p:spPr>
          <a:xfrm>
            <a:off x="3387776" y="368001"/>
            <a:ext cx="5426439" cy="6110746"/>
          </a:xfrm>
          <a:prstGeom prst="rect">
            <a:avLst/>
          </a:prstGeom>
        </p:spPr>
      </p:pic>
    </p:spTree>
    <p:extLst>
      <p:ext uri="{BB962C8B-B14F-4D97-AF65-F5344CB8AC3E}">
        <p14:creationId xmlns:p14="http://schemas.microsoft.com/office/powerpoint/2010/main" val="414448979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1C7A1D-F71B-4538-A6F8-03412A077282}"/>
              </a:ext>
            </a:extLst>
          </p:cNvPr>
          <p:cNvSpPr txBox="1"/>
          <p:nvPr/>
        </p:nvSpPr>
        <p:spPr>
          <a:xfrm>
            <a:off x="399437" y="843423"/>
            <a:ext cx="11282289" cy="4832092"/>
          </a:xfrm>
          <a:prstGeom prst="rect">
            <a:avLst/>
          </a:prstGeom>
          <a:noFill/>
        </p:spPr>
        <p:txBody>
          <a:bodyPr wrap="square">
            <a:spAutoFit/>
          </a:bodyPr>
          <a:lstStyle/>
          <a:p>
            <a:pPr marL="228600" algn="just">
              <a:tabLst>
                <a:tab pos="1066800" algn="l"/>
              </a:tabLst>
            </a:pPr>
            <a:r>
              <a:rPr lang="en-US" sz="2800" b="1" dirty="0">
                <a:solidFill>
                  <a:srgbClr val="FF0000"/>
                </a:solidFill>
                <a:effectLst/>
                <a:latin typeface="Times New Roman" panose="02020603050405020304" pitchFamily="18" charset="0"/>
                <a:ea typeface="Times New Roman" panose="02020603050405020304" pitchFamily="18" charset="0"/>
              </a:rPr>
              <a:t>Fick’s 2nd Law of diffusion: </a:t>
            </a:r>
            <a:r>
              <a:rPr lang="en-US" sz="2800" dirty="0">
                <a:solidFill>
                  <a:srgbClr val="FF0000"/>
                </a:solidFill>
                <a:effectLst/>
                <a:latin typeface="Times New Roman" panose="02020603050405020304" pitchFamily="18" charset="0"/>
                <a:ea typeface="Times New Roman" panose="02020603050405020304" pitchFamily="18" charset="0"/>
              </a:rPr>
              <a:t>(Non-steady state diffusion)</a:t>
            </a:r>
            <a:endParaRPr lang="en-IN" sz="2800" dirty="0">
              <a:solidFill>
                <a:srgbClr val="FF0000"/>
              </a:solidFill>
              <a:effectLst/>
              <a:latin typeface="Times New Roman" panose="02020603050405020304" pitchFamily="18" charset="0"/>
              <a:ea typeface="Times New Roman" panose="02020603050405020304" pitchFamily="18" charset="0"/>
            </a:endParaRPr>
          </a:p>
          <a:p>
            <a:pPr marL="571500" indent="-342900" algn="just">
              <a:buFont typeface="Wingdings" panose="05000000000000000000" pitchFamily="2" charset="2"/>
              <a:buChar char="§"/>
              <a:tabLst>
                <a:tab pos="1066800" algn="l"/>
              </a:tabLst>
            </a:pPr>
            <a:r>
              <a:rPr lang="en-US" sz="2800" dirty="0">
                <a:solidFill>
                  <a:srgbClr val="009900"/>
                </a:solidFill>
                <a:effectLst/>
                <a:latin typeface="Times New Roman" panose="02020603050405020304" pitchFamily="18" charset="0"/>
                <a:ea typeface="Times New Roman" panose="02020603050405020304" pitchFamily="18" charset="0"/>
              </a:rPr>
              <a:t>Concentration of solute atoms at any point in the material changes with time takes place.</a:t>
            </a:r>
            <a:endParaRPr lang="en-IN" sz="2800" dirty="0">
              <a:solidFill>
                <a:srgbClr val="009900"/>
              </a:solidFill>
              <a:effectLst/>
              <a:latin typeface="Times New Roman" panose="02020603050405020304" pitchFamily="18" charset="0"/>
              <a:ea typeface="Times New Roman" panose="02020603050405020304" pitchFamily="18" charset="0"/>
            </a:endParaRPr>
          </a:p>
          <a:p>
            <a:pPr marL="571500" indent="-342900" algn="just">
              <a:buFont typeface="Wingdings" panose="05000000000000000000" pitchFamily="2" charset="2"/>
              <a:buChar char="§"/>
              <a:tabLst>
                <a:tab pos="1066800" algn="l"/>
              </a:tabLst>
            </a:pPr>
            <a:r>
              <a:rPr lang="en-US" sz="2800" dirty="0">
                <a:solidFill>
                  <a:srgbClr val="C00000"/>
                </a:solidFill>
                <a:effectLst/>
                <a:latin typeface="Times New Roman" panose="02020603050405020304" pitchFamily="18" charset="0"/>
                <a:ea typeface="Times New Roman" panose="02020603050405020304" pitchFamily="18" charset="0"/>
              </a:rPr>
              <a:t>For example</a:t>
            </a:r>
            <a:r>
              <a:rPr lang="en-US" sz="2800" dirty="0">
                <a:solidFill>
                  <a:srgbClr val="009900"/>
                </a:solidFill>
                <a:effectLst/>
                <a:latin typeface="Times New Roman" panose="02020603050405020304" pitchFamily="18" charset="0"/>
                <a:ea typeface="Times New Roman" panose="02020603050405020304" pitchFamily="18" charset="0"/>
              </a:rPr>
              <a:t>, if carbon is being diffused into the surface of a steel camshaft to harden its surface, the concentration of carbon under the surface at any point will change with time, as the diffusion process progresses.</a:t>
            </a:r>
          </a:p>
          <a:p>
            <a:pPr marL="571500" indent="-342900" algn="just">
              <a:buFont typeface="Wingdings" panose="05000000000000000000" pitchFamily="2" charset="2"/>
              <a:buChar char="§"/>
              <a:tabLst>
                <a:tab pos="1066800" algn="l"/>
              </a:tabLst>
            </a:pPr>
            <a:r>
              <a:rPr lang="en-US" sz="2800" dirty="0">
                <a:solidFill>
                  <a:srgbClr val="002060"/>
                </a:solidFill>
                <a:latin typeface="Times New Roman" panose="02020603050405020304" pitchFamily="18" charset="0"/>
                <a:ea typeface="Times New Roman" panose="02020603050405020304" pitchFamily="18" charset="0"/>
              </a:rPr>
              <a:t>For cases of non-steady state diffusion in which the diffusivity is independent of time, Fick’s 2</a:t>
            </a:r>
            <a:r>
              <a:rPr lang="en-US" sz="2800" baseline="30000" dirty="0">
                <a:solidFill>
                  <a:srgbClr val="002060"/>
                </a:solidFill>
                <a:latin typeface="Times New Roman" panose="02020603050405020304" pitchFamily="18" charset="0"/>
                <a:ea typeface="Times New Roman" panose="02020603050405020304" pitchFamily="18" charset="0"/>
              </a:rPr>
              <a:t>nd</a:t>
            </a:r>
            <a:r>
              <a:rPr lang="en-US" sz="2800" dirty="0">
                <a:solidFill>
                  <a:srgbClr val="002060"/>
                </a:solidFill>
                <a:latin typeface="Times New Roman" panose="02020603050405020304" pitchFamily="18" charset="0"/>
                <a:ea typeface="Times New Roman" panose="02020603050405020304" pitchFamily="18" charset="0"/>
              </a:rPr>
              <a:t> law of diffusion states that </a:t>
            </a:r>
            <a:r>
              <a:rPr lang="en-US" sz="2800" b="1" i="1" dirty="0">
                <a:solidFill>
                  <a:srgbClr val="002060"/>
                </a:solidFill>
                <a:latin typeface="Times New Roman" panose="02020603050405020304" pitchFamily="18" charset="0"/>
                <a:ea typeface="Times New Roman" panose="02020603050405020304" pitchFamily="18" charset="0"/>
              </a:rPr>
              <a:t>“the rate of compositional change is equal to the diffusivity times the rate of change of concentration gradient”.</a:t>
            </a:r>
            <a:endParaRPr lang="en-IN" sz="2800" b="1" i="1" dirty="0">
              <a:solidFill>
                <a:srgbClr val="00206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5686120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092" y="418973"/>
            <a:ext cx="11720944" cy="4893647"/>
          </a:xfrm>
          <a:prstGeom prst="rect">
            <a:avLst/>
          </a:prstGeom>
        </p:spPr>
        <p:txBody>
          <a:bodyPr wrap="square">
            <a:spAutoFit/>
          </a:bodyPr>
          <a:lstStyle/>
          <a:p>
            <a:pPr algn="just"/>
            <a:endParaRPr lang="en-US" sz="2400" b="1" dirty="0">
              <a:solidFill>
                <a:srgbClr val="333333"/>
              </a:solidFill>
              <a:latin typeface="Georgia" panose="02040502050405020303" pitchFamily="18" charset="0"/>
            </a:endParaRPr>
          </a:p>
          <a:p>
            <a:pPr algn="just"/>
            <a:r>
              <a:rPr lang="en-US" sz="2400" b="1" dirty="0">
                <a:solidFill>
                  <a:srgbClr val="FF0000"/>
                </a:solidFill>
                <a:latin typeface="Georgia" panose="02040502050405020303" pitchFamily="18" charset="0"/>
              </a:rPr>
              <a:t>An Atom</a:t>
            </a:r>
            <a:r>
              <a:rPr lang="en-US" sz="2400" b="1" dirty="0">
                <a:solidFill>
                  <a:srgbClr val="C00000"/>
                </a:solidFill>
                <a:latin typeface="Georgia" panose="02040502050405020303" pitchFamily="18" charset="0"/>
              </a:rPr>
              <a:t> is the smallest particle of a chemical element that can exist. Electrons, protons and neutrons are its sub-atomic particles. While the protons and neutrons are in the nucleus, the electrons revolve around the nucleus in fixed orbits in their shells. </a:t>
            </a:r>
          </a:p>
          <a:p>
            <a:pPr algn="just"/>
            <a:r>
              <a:rPr lang="en-US" sz="2400" b="1" i="1" dirty="0">
                <a:solidFill>
                  <a:srgbClr val="008000"/>
                </a:solidFill>
                <a:latin typeface="Georgia" panose="02040502050405020303" pitchFamily="18" charset="0"/>
              </a:rPr>
              <a:t>Example of atoms are: O - atom of oxygen, H - atom of hydrogen etc.</a:t>
            </a:r>
          </a:p>
          <a:p>
            <a:pPr algn="just"/>
            <a:endParaRPr lang="en-US" sz="2400" b="1" dirty="0">
              <a:solidFill>
                <a:srgbClr val="333333"/>
              </a:solidFill>
              <a:latin typeface="Georgia" panose="02040502050405020303" pitchFamily="18" charset="0"/>
            </a:endParaRPr>
          </a:p>
          <a:p>
            <a:pPr algn="just"/>
            <a:endParaRPr lang="en-US" sz="2400" b="1" dirty="0">
              <a:solidFill>
                <a:srgbClr val="333333"/>
              </a:solidFill>
              <a:latin typeface="Georgia" panose="02040502050405020303" pitchFamily="18" charset="0"/>
            </a:endParaRPr>
          </a:p>
          <a:p>
            <a:pPr algn="just"/>
            <a:r>
              <a:rPr lang="en-US" sz="2400" b="1" dirty="0">
                <a:solidFill>
                  <a:srgbClr val="FF0000"/>
                </a:solidFill>
                <a:latin typeface="Georgia" panose="02040502050405020303" pitchFamily="18" charset="0"/>
              </a:rPr>
              <a:t>A molecule</a:t>
            </a:r>
            <a:r>
              <a:rPr lang="en-US" sz="2400" b="1" dirty="0">
                <a:solidFill>
                  <a:srgbClr val="002060"/>
                </a:solidFill>
                <a:latin typeface="Georgia" panose="02040502050405020303" pitchFamily="18" charset="0"/>
              </a:rPr>
              <a:t> is the group of atoms bonded together for the existence of an element or compound which can take part in any chemical reaction. </a:t>
            </a:r>
          </a:p>
          <a:p>
            <a:pPr algn="just"/>
            <a:r>
              <a:rPr lang="en-US" sz="2400" b="1" dirty="0">
                <a:solidFill>
                  <a:srgbClr val="009900"/>
                </a:solidFill>
                <a:latin typeface="Georgia" panose="02040502050405020303" pitchFamily="18" charset="0"/>
              </a:rPr>
              <a:t>For </a:t>
            </a:r>
            <a:r>
              <a:rPr lang="en-US" sz="2400" b="1" dirty="0" err="1">
                <a:solidFill>
                  <a:srgbClr val="009900"/>
                </a:solidFill>
                <a:latin typeface="Georgia" panose="02040502050405020303" pitchFamily="18" charset="0"/>
              </a:rPr>
              <a:t>exmple</a:t>
            </a:r>
            <a:r>
              <a:rPr lang="en-US" sz="2400" b="1" dirty="0">
                <a:solidFill>
                  <a:srgbClr val="009900"/>
                </a:solidFill>
                <a:latin typeface="Georgia" panose="02040502050405020303" pitchFamily="18" charset="0"/>
              </a:rPr>
              <a:t>: O2 is the molecule of oxygen gas containing two atoms of oxygen. H2SO4 is a molecule of </a:t>
            </a:r>
            <a:r>
              <a:rPr lang="en-US" sz="2400" b="1" dirty="0" err="1">
                <a:solidFill>
                  <a:srgbClr val="009900"/>
                </a:solidFill>
                <a:latin typeface="Georgia" panose="02040502050405020303" pitchFamily="18" charset="0"/>
              </a:rPr>
              <a:t>sulphuric</a:t>
            </a:r>
            <a:r>
              <a:rPr lang="en-US" sz="2400" b="1" dirty="0">
                <a:solidFill>
                  <a:srgbClr val="009900"/>
                </a:solidFill>
                <a:latin typeface="Georgia" panose="02040502050405020303" pitchFamily="18" charset="0"/>
              </a:rPr>
              <a:t> acid containing two atoms of hydrogen, one of </a:t>
            </a:r>
            <a:r>
              <a:rPr lang="en-US" sz="2400" b="1" dirty="0" err="1">
                <a:solidFill>
                  <a:srgbClr val="009900"/>
                </a:solidFill>
                <a:latin typeface="Georgia" panose="02040502050405020303" pitchFamily="18" charset="0"/>
              </a:rPr>
              <a:t>sulphur</a:t>
            </a:r>
            <a:r>
              <a:rPr lang="en-US" sz="2400" b="1" dirty="0">
                <a:solidFill>
                  <a:srgbClr val="009900"/>
                </a:solidFill>
                <a:latin typeface="Georgia" panose="02040502050405020303" pitchFamily="18" charset="0"/>
              </a:rPr>
              <a:t> and two atoms of oxygen.</a:t>
            </a:r>
          </a:p>
        </p:txBody>
      </p:sp>
    </p:spTree>
    <p:extLst>
      <p:ext uri="{BB962C8B-B14F-4D97-AF65-F5344CB8AC3E}">
        <p14:creationId xmlns:p14="http://schemas.microsoft.com/office/powerpoint/2010/main" val="163966789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760E795-645F-4C0C-B51D-41EE858C9B4C}"/>
              </a:ext>
            </a:extLst>
          </p:cNvPr>
          <p:cNvPicPr>
            <a:picLocks noChangeAspect="1"/>
          </p:cNvPicPr>
          <p:nvPr/>
        </p:nvPicPr>
        <p:blipFill>
          <a:blip r:embed="rId2"/>
          <a:stretch>
            <a:fillRect/>
          </a:stretch>
        </p:blipFill>
        <p:spPr>
          <a:xfrm>
            <a:off x="235527" y="1133240"/>
            <a:ext cx="11730607" cy="5030087"/>
          </a:xfrm>
          <a:prstGeom prst="rect">
            <a:avLst/>
          </a:prstGeom>
        </p:spPr>
      </p:pic>
    </p:spTree>
    <p:extLst>
      <p:ext uri="{BB962C8B-B14F-4D97-AF65-F5344CB8AC3E}">
        <p14:creationId xmlns:p14="http://schemas.microsoft.com/office/powerpoint/2010/main" val="385005860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6B8F849-63F5-4E21-A1B4-F8D06C735FDC}"/>
              </a:ext>
            </a:extLst>
          </p:cNvPr>
          <p:cNvPicPr>
            <a:picLocks noChangeAspect="1"/>
          </p:cNvPicPr>
          <p:nvPr/>
        </p:nvPicPr>
        <p:blipFill>
          <a:blip r:embed="rId2"/>
          <a:stretch>
            <a:fillRect/>
          </a:stretch>
        </p:blipFill>
        <p:spPr>
          <a:xfrm>
            <a:off x="3011802" y="396195"/>
            <a:ext cx="6075927" cy="6159350"/>
          </a:xfrm>
          <a:prstGeom prst="rect">
            <a:avLst/>
          </a:prstGeom>
        </p:spPr>
      </p:pic>
    </p:spTree>
    <p:extLst>
      <p:ext uri="{BB962C8B-B14F-4D97-AF65-F5344CB8AC3E}">
        <p14:creationId xmlns:p14="http://schemas.microsoft.com/office/powerpoint/2010/main" val="50328845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BC51F4-1A7C-4837-A282-5CD3B5E4FDF7}"/>
              </a:ext>
            </a:extLst>
          </p:cNvPr>
          <p:cNvSpPr txBox="1"/>
          <p:nvPr/>
        </p:nvSpPr>
        <p:spPr>
          <a:xfrm>
            <a:off x="407963" y="283422"/>
            <a:ext cx="11451102" cy="6217087"/>
          </a:xfrm>
          <a:prstGeom prst="rect">
            <a:avLst/>
          </a:prstGeom>
          <a:noFill/>
        </p:spPr>
        <p:txBody>
          <a:bodyPr wrap="square">
            <a:spAutoFit/>
          </a:bodyPr>
          <a:lstStyle/>
          <a:p>
            <a:pPr marL="228600" algn="just">
              <a:tabLst>
                <a:tab pos="1066800" algn="l"/>
              </a:tabLst>
            </a:pPr>
            <a:r>
              <a:rPr lang="en-US" sz="2400" b="1" dirty="0">
                <a:solidFill>
                  <a:srgbClr val="FF0000"/>
                </a:solidFill>
                <a:effectLst/>
                <a:latin typeface="Times New Roman" panose="02020603050405020304" pitchFamily="18" charset="0"/>
                <a:ea typeface="Times New Roman" panose="02020603050405020304" pitchFamily="18" charset="0"/>
              </a:rPr>
              <a:t>Diffusivity:</a:t>
            </a:r>
            <a:endParaRPr lang="en-IN" sz="2400" dirty="0">
              <a:solidFill>
                <a:srgbClr val="FF0000"/>
              </a:solidFill>
              <a:effectLst/>
              <a:latin typeface="Times New Roman" panose="02020603050405020304" pitchFamily="18" charset="0"/>
              <a:ea typeface="Times New Roman" panose="02020603050405020304" pitchFamily="18" charset="0"/>
            </a:endParaRPr>
          </a:p>
          <a:p>
            <a:pPr marL="571500" indent="-342900" algn="just">
              <a:buFont typeface="Wingdings" panose="05000000000000000000" pitchFamily="2" charset="2"/>
              <a:buChar char="§"/>
              <a:tabLst>
                <a:tab pos="1066800" algn="l"/>
              </a:tabLst>
            </a:pPr>
            <a:r>
              <a:rPr lang="en-US" sz="2600" dirty="0">
                <a:solidFill>
                  <a:srgbClr val="002060"/>
                </a:solidFill>
                <a:effectLst/>
                <a:latin typeface="Times New Roman" panose="02020603050405020304" pitchFamily="18" charset="0"/>
                <a:ea typeface="Times New Roman" panose="02020603050405020304" pitchFamily="18" charset="0"/>
              </a:rPr>
              <a:t>Diffusivity or coefficient of diffusion (D) is defined as the amount of substance diffusing in unit time across a unit area through a unit concentration gradient and its unit is mt</a:t>
            </a:r>
            <a:r>
              <a:rPr lang="en-US" sz="2600" baseline="30000" dirty="0">
                <a:solidFill>
                  <a:srgbClr val="002060"/>
                </a:solidFill>
                <a:effectLst/>
                <a:latin typeface="Times New Roman" panose="02020603050405020304" pitchFamily="18" charset="0"/>
                <a:ea typeface="Times New Roman" panose="02020603050405020304" pitchFamily="18" charset="0"/>
              </a:rPr>
              <a:t>2</a:t>
            </a:r>
            <a:r>
              <a:rPr lang="en-US" sz="2600" dirty="0">
                <a:solidFill>
                  <a:srgbClr val="002060"/>
                </a:solidFill>
                <a:effectLst/>
                <a:latin typeface="Times New Roman" panose="02020603050405020304" pitchFamily="18" charset="0"/>
                <a:ea typeface="Times New Roman" panose="02020603050405020304" pitchFamily="18" charset="0"/>
              </a:rPr>
              <a:t>/sec.</a:t>
            </a:r>
            <a:endParaRPr lang="en-IN" sz="2600" dirty="0">
              <a:solidFill>
                <a:srgbClr val="002060"/>
              </a:solidFill>
              <a:effectLst/>
              <a:latin typeface="Times New Roman" panose="02020603050405020304" pitchFamily="18" charset="0"/>
              <a:ea typeface="Times New Roman" panose="02020603050405020304" pitchFamily="18" charset="0"/>
            </a:endParaRPr>
          </a:p>
          <a:p>
            <a:pPr marL="571500" indent="-342900" algn="just">
              <a:buFont typeface="Wingdings" panose="05000000000000000000" pitchFamily="2" charset="2"/>
              <a:buChar char="§"/>
              <a:tabLst>
                <a:tab pos="1066800" algn="l"/>
              </a:tabLst>
            </a:pPr>
            <a:r>
              <a:rPr lang="en-US" sz="2600" dirty="0">
                <a:solidFill>
                  <a:srgbClr val="002060"/>
                </a:solidFill>
                <a:effectLst/>
                <a:latin typeface="Times New Roman" panose="02020603050405020304" pitchFamily="18" charset="0"/>
                <a:ea typeface="Times New Roman" panose="02020603050405020304" pitchFamily="18" charset="0"/>
              </a:rPr>
              <a:t>The coefficient of diffusion (diffusivity) of various materials vary with crystal structure and temperature.</a:t>
            </a:r>
          </a:p>
          <a:p>
            <a:pPr marL="571500" indent="-342900" algn="just">
              <a:buFont typeface="Wingdings" panose="05000000000000000000" pitchFamily="2" charset="2"/>
              <a:buChar char="§"/>
              <a:tabLst>
                <a:tab pos="1066800" algn="l"/>
              </a:tabLst>
            </a:pPr>
            <a:r>
              <a:rPr lang="en-US" sz="2600" dirty="0">
                <a:solidFill>
                  <a:srgbClr val="002060"/>
                </a:solidFill>
                <a:effectLst/>
                <a:latin typeface="Times New Roman" panose="02020603050405020304" pitchFamily="18" charset="0"/>
                <a:ea typeface="Times New Roman" panose="02020603050405020304" pitchFamily="18" charset="0"/>
              </a:rPr>
              <a:t>Diffusivity is influenced by both types of diffusion: Interstitial and Substitutional</a:t>
            </a:r>
          </a:p>
          <a:p>
            <a:pPr marL="342900" lvl="0" indent="-342900">
              <a:buFont typeface="Wingdings" panose="05000000000000000000" pitchFamily="2" charset="2"/>
              <a:buChar char="Ø"/>
              <a:tabLst>
                <a:tab pos="1066800" algn="l"/>
              </a:tabLst>
            </a:pPr>
            <a:r>
              <a:rPr lang="en-US" sz="2400" dirty="0">
                <a:solidFill>
                  <a:srgbClr val="FF0000"/>
                </a:solidFill>
                <a:effectLst/>
                <a:latin typeface="Times New Roman" panose="02020603050405020304" pitchFamily="18" charset="0"/>
                <a:ea typeface="Times New Roman" panose="02020603050405020304" pitchFamily="18" charset="0"/>
              </a:rPr>
              <a:t>Small atoms of carbon diffuse interstitially in iron (Fe).</a:t>
            </a:r>
            <a:endParaRPr lang="en-IN" sz="2400" dirty="0">
              <a:solidFill>
                <a:srgbClr val="FF0000"/>
              </a:solidFill>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Ø"/>
              <a:tabLst>
                <a:tab pos="1066800" algn="l"/>
              </a:tabLst>
            </a:pPr>
            <a:r>
              <a:rPr lang="en-US" sz="2400" dirty="0">
                <a:solidFill>
                  <a:srgbClr val="FF0000"/>
                </a:solidFill>
                <a:effectLst/>
                <a:latin typeface="Times New Roman" panose="02020603050405020304" pitchFamily="18" charset="0"/>
                <a:ea typeface="Times New Roman" panose="02020603050405020304" pitchFamily="18" charset="0"/>
              </a:rPr>
              <a:t>Cu atoms diffuse </a:t>
            </a:r>
            <a:r>
              <a:rPr lang="en-US" sz="2400" dirty="0" err="1">
                <a:solidFill>
                  <a:srgbClr val="FF0000"/>
                </a:solidFill>
                <a:effectLst/>
                <a:latin typeface="Times New Roman" panose="02020603050405020304" pitchFamily="18" charset="0"/>
                <a:ea typeface="Times New Roman" panose="02020603050405020304" pitchFamily="18" charset="0"/>
              </a:rPr>
              <a:t>substitutionally</a:t>
            </a:r>
            <a:r>
              <a:rPr lang="en-US" sz="2400" dirty="0">
                <a:solidFill>
                  <a:srgbClr val="FF0000"/>
                </a:solidFill>
                <a:effectLst/>
                <a:latin typeface="Times New Roman" panose="02020603050405020304" pitchFamily="18" charset="0"/>
                <a:ea typeface="Times New Roman" panose="02020603050405020304" pitchFamily="18" charset="0"/>
              </a:rPr>
              <a:t> in aluminum (Al)</a:t>
            </a:r>
            <a:endParaRPr lang="en-IN" sz="2400" dirty="0">
              <a:solidFill>
                <a:srgbClr val="FF0000"/>
              </a:solidFill>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Ø"/>
              <a:tabLst>
                <a:tab pos="1066800" algn="l"/>
              </a:tabLst>
            </a:pPr>
            <a:r>
              <a:rPr lang="en-US" sz="2400" dirty="0">
                <a:solidFill>
                  <a:srgbClr val="FF0000"/>
                </a:solidFill>
                <a:effectLst/>
                <a:latin typeface="Times New Roman" panose="02020603050405020304" pitchFamily="18" charset="0"/>
                <a:ea typeface="Times New Roman" panose="02020603050405020304" pitchFamily="18" charset="0"/>
              </a:rPr>
              <a:t>Diffusivity is affected by the temperature.</a:t>
            </a:r>
            <a:endParaRPr lang="en-IN" sz="2400" dirty="0">
              <a:solidFill>
                <a:srgbClr val="FF0000"/>
              </a:solidFill>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Ø"/>
              <a:tabLst>
                <a:tab pos="1066800" algn="l"/>
              </a:tabLst>
            </a:pPr>
            <a:r>
              <a:rPr lang="en-US" sz="2400" dirty="0">
                <a:solidFill>
                  <a:srgbClr val="FF0000"/>
                </a:solidFill>
                <a:effectLst/>
                <a:latin typeface="Times New Roman" panose="02020603050405020304" pitchFamily="18" charset="0"/>
                <a:ea typeface="Times New Roman" panose="02020603050405020304" pitchFamily="18" charset="0"/>
              </a:rPr>
              <a:t>If temperature is increases, diffusivity also increases.</a:t>
            </a:r>
            <a:endParaRPr lang="en-IN" sz="2400" dirty="0">
              <a:solidFill>
                <a:srgbClr val="FF0000"/>
              </a:solidFill>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Ø"/>
              <a:tabLst>
                <a:tab pos="1066800" algn="l"/>
              </a:tabLst>
            </a:pPr>
            <a:r>
              <a:rPr lang="en-US" sz="2400" dirty="0">
                <a:solidFill>
                  <a:srgbClr val="FF0000"/>
                </a:solidFill>
                <a:effectLst/>
                <a:latin typeface="Times New Roman" panose="02020603050405020304" pitchFamily="18" charset="0"/>
                <a:ea typeface="Times New Roman" panose="02020603050405020304" pitchFamily="18" charset="0"/>
              </a:rPr>
              <a:t>Diffusivity affected by the type of crystal structure.</a:t>
            </a:r>
          </a:p>
          <a:p>
            <a:pPr marL="1028700" indent="-342900">
              <a:buFont typeface="Arial" panose="020B0604020202020204" pitchFamily="34" charset="0"/>
              <a:buChar char="•"/>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BCC has APR of 0.68 (68%) and FCC has APF of 0.74 (74%).</a:t>
            </a:r>
            <a:endParaRPr lang="en-IN" sz="2400" dirty="0">
              <a:solidFill>
                <a:srgbClr val="009900"/>
              </a:solidFill>
              <a:effectLst/>
              <a:latin typeface="Times New Roman" panose="02020603050405020304" pitchFamily="18" charset="0"/>
              <a:ea typeface="Times New Roman" panose="02020603050405020304" pitchFamily="18" charset="0"/>
            </a:endParaRPr>
          </a:p>
          <a:p>
            <a:pPr marL="1028700" indent="-342900">
              <a:buFont typeface="Arial" panose="020B0604020202020204" pitchFamily="34" charset="0"/>
              <a:buChar char="•"/>
              <a:tabLst>
                <a:tab pos="1066800" algn="l"/>
              </a:tabLst>
            </a:pPr>
            <a:r>
              <a:rPr lang="en-US" sz="2400" dirty="0">
                <a:solidFill>
                  <a:srgbClr val="009900"/>
                </a:solidFill>
                <a:effectLst/>
                <a:latin typeface="Times New Roman" panose="02020603050405020304" pitchFamily="18" charset="0"/>
                <a:ea typeface="Times New Roman" panose="02020603050405020304" pitchFamily="18" charset="0"/>
              </a:rPr>
              <a:t>More open structure in BCC hence diffusivity is more in BCC.</a:t>
            </a:r>
            <a:endParaRPr lang="en-IN" sz="2400" dirty="0">
              <a:effectLst/>
              <a:latin typeface="Times New Roman" panose="02020603050405020304" pitchFamily="18" charset="0"/>
              <a:ea typeface="Times New Roman" panose="02020603050405020304" pitchFamily="18" charset="0"/>
            </a:endParaRPr>
          </a:p>
          <a:p>
            <a:pPr marL="228600" algn="just">
              <a:tabLst>
                <a:tab pos="1066800" algn="l"/>
              </a:tabLst>
            </a:pPr>
            <a:endParaRPr lang="en-IN"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8264748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3">
                                            <p:txEl>
                                              <p:pRg st="4" end="4"/>
                                            </p:txEl>
                                          </p:spTgt>
                                        </p:tgtEl>
                                      </p:cBhvr>
                                    </p:animEffect>
                                  </p:childTnLst>
                                </p:cTn>
                              </p:par>
                              <p:par>
                                <p:cTn id="34" presetID="53" presetClass="entr" presetSubtype="16"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3">
                                            <p:txEl>
                                              <p:pRg st="5" end="5"/>
                                            </p:txEl>
                                          </p:spTgt>
                                        </p:tgtEl>
                                      </p:cBhvr>
                                    </p:animEffect>
                                  </p:childTnLst>
                                </p:cTn>
                              </p:par>
                              <p:par>
                                <p:cTn id="39" presetID="53" presetClass="entr" presetSubtype="16"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
                                            <p:txEl>
                                              <p:pRg st="6" end="6"/>
                                            </p:txEl>
                                          </p:spTgt>
                                        </p:tgtEl>
                                      </p:cBhvr>
                                    </p:animEffect>
                                  </p:childTnLst>
                                </p:cTn>
                              </p:par>
                              <p:par>
                                <p:cTn id="44" presetID="53" presetClass="entr" presetSubtype="16"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p:cTn id="4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7"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8" dur="500"/>
                                        <p:tgtEl>
                                          <p:spTgt spid="3">
                                            <p:txEl>
                                              <p:pRg st="7" end="7"/>
                                            </p:txEl>
                                          </p:spTgt>
                                        </p:tgtEl>
                                      </p:cBhvr>
                                    </p:animEffect>
                                  </p:childTnLst>
                                </p:cTn>
                              </p:par>
                              <p:par>
                                <p:cTn id="49" presetID="53" presetClass="entr" presetSubtype="16"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p:cTn id="51"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 calcmode="lin" valueType="num">
                                      <p:cBhvr>
                                        <p:cTn id="58"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9"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60" dur="500"/>
                                        <p:tgtEl>
                                          <p:spTgt spid="3">
                                            <p:txEl>
                                              <p:pRg st="9" end="9"/>
                                            </p:txEl>
                                          </p:spTgt>
                                        </p:tgtEl>
                                      </p:cBhvr>
                                    </p:animEffect>
                                  </p:childTnLst>
                                </p:cTn>
                              </p:par>
                              <p:par>
                                <p:cTn id="61" presetID="53" presetClass="entr" presetSubtype="16" fill="hold" nodeType="with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 calcmode="lin" valueType="num">
                                      <p:cBhvr>
                                        <p:cTn id="63"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4"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6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060A722-D15E-47D2-938C-9CA74E01D108}"/>
              </a:ext>
            </a:extLst>
          </p:cNvPr>
          <p:cNvSpPr txBox="1"/>
          <p:nvPr/>
        </p:nvSpPr>
        <p:spPr>
          <a:xfrm>
            <a:off x="422030" y="926034"/>
            <a:ext cx="11296357" cy="2677656"/>
          </a:xfrm>
          <a:prstGeom prst="rect">
            <a:avLst/>
          </a:prstGeom>
          <a:noFill/>
        </p:spPr>
        <p:txBody>
          <a:bodyPr wrap="square">
            <a:spAutoFit/>
          </a:bodyPr>
          <a:lstStyle/>
          <a:p>
            <a:pPr>
              <a:tabLst>
                <a:tab pos="1066800" algn="l"/>
              </a:tabLst>
            </a:pPr>
            <a:r>
              <a:rPr lang="en-US" sz="2800" b="1" dirty="0">
                <a:solidFill>
                  <a:srgbClr val="FF0000"/>
                </a:solidFill>
                <a:effectLst/>
                <a:latin typeface="Times New Roman" panose="02020603050405020304" pitchFamily="18" charset="0"/>
                <a:ea typeface="Times New Roman" panose="02020603050405020304" pitchFamily="18" charset="0"/>
              </a:rPr>
              <a:t>Activation Energy:</a:t>
            </a:r>
            <a:endParaRPr lang="en-IN" sz="2800" dirty="0">
              <a:solidFill>
                <a:srgbClr val="FF0000"/>
              </a:solidFill>
              <a:effectLst/>
              <a:latin typeface="Times New Roman" panose="02020603050405020304" pitchFamily="18" charset="0"/>
              <a:ea typeface="Times New Roman" panose="02020603050405020304" pitchFamily="18" charset="0"/>
            </a:endParaRPr>
          </a:p>
          <a:p>
            <a:pPr algn="just">
              <a:tabLst>
                <a:tab pos="1066800" algn="l"/>
              </a:tabLst>
            </a:pPr>
            <a:r>
              <a:rPr lang="en-US" sz="2800" dirty="0">
                <a:solidFill>
                  <a:srgbClr val="009900"/>
                </a:solidFill>
                <a:effectLst/>
                <a:latin typeface="Times New Roman" panose="02020603050405020304" pitchFamily="18" charset="0"/>
                <a:ea typeface="Times New Roman" panose="02020603050405020304" pitchFamily="18" charset="0"/>
              </a:rPr>
              <a:t>In any diffusion mechanism, work must be done if the atoms are to move from one location to another. To do this work, an energy barrier must be overcome for the atoms to begin a jump from one site to another site. </a:t>
            </a:r>
            <a:endParaRPr lang="en-IN" sz="2800" dirty="0">
              <a:solidFill>
                <a:srgbClr val="009900"/>
              </a:solidFill>
              <a:effectLst/>
              <a:latin typeface="Times New Roman" panose="02020603050405020304" pitchFamily="18" charset="0"/>
              <a:ea typeface="Times New Roman" panose="02020603050405020304" pitchFamily="18" charset="0"/>
            </a:endParaRPr>
          </a:p>
          <a:p>
            <a:pPr algn="just">
              <a:tabLst>
                <a:tab pos="1066800" algn="l"/>
              </a:tabLst>
            </a:pPr>
            <a:r>
              <a:rPr lang="en-US" sz="2800" dirty="0">
                <a:solidFill>
                  <a:srgbClr val="009900"/>
                </a:solidFill>
                <a:effectLst/>
                <a:latin typeface="Times New Roman" panose="02020603050405020304" pitchFamily="18" charset="0"/>
                <a:ea typeface="Times New Roman" panose="02020603050405020304" pitchFamily="18" charset="0"/>
              </a:rPr>
              <a:t>The minimum energy required by the atoms to overcome this energy barrier is called the </a:t>
            </a:r>
            <a:r>
              <a:rPr lang="en-US" sz="2800" b="1" i="1" dirty="0">
                <a:solidFill>
                  <a:srgbClr val="002060"/>
                </a:solidFill>
                <a:effectLst/>
                <a:latin typeface="Times New Roman" panose="02020603050405020304" pitchFamily="18" charset="0"/>
                <a:ea typeface="Times New Roman" panose="02020603050405020304" pitchFamily="18" charset="0"/>
              </a:rPr>
              <a:t>activation energy of diffusion.</a:t>
            </a:r>
            <a:endParaRPr lang="en-IN" sz="2800" b="1" i="1" dirty="0">
              <a:solidFill>
                <a:srgbClr val="00206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843695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5">
                                            <p:txEl>
                                              <p:pRg st="1" end="1"/>
                                            </p:txEl>
                                          </p:spTgt>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 calcmode="lin" valueType="num">
                                      <p:cBhvr>
                                        <p:cTn id="18"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6232CB7-D59A-44FA-8BB0-E93343B2D9BD}"/>
              </a:ext>
            </a:extLst>
          </p:cNvPr>
          <p:cNvPicPr>
            <a:picLocks noChangeAspect="1"/>
          </p:cNvPicPr>
          <p:nvPr/>
        </p:nvPicPr>
        <p:blipFill>
          <a:blip r:embed="rId2"/>
          <a:stretch>
            <a:fillRect/>
          </a:stretch>
        </p:blipFill>
        <p:spPr>
          <a:xfrm>
            <a:off x="3320768" y="2883875"/>
            <a:ext cx="5324468" cy="3537734"/>
          </a:xfrm>
          <a:prstGeom prst="rect">
            <a:avLst/>
          </a:prstGeom>
        </p:spPr>
      </p:pic>
      <p:sp>
        <p:nvSpPr>
          <p:cNvPr id="4" name="TextBox 3">
            <a:extLst>
              <a:ext uri="{FF2B5EF4-FFF2-40B4-BE49-F238E27FC236}">
                <a16:creationId xmlns:a16="http://schemas.microsoft.com/office/drawing/2014/main" id="{4182BD97-3DAF-45A3-8A7E-E1EE43B066D8}"/>
              </a:ext>
            </a:extLst>
          </p:cNvPr>
          <p:cNvSpPr txBox="1"/>
          <p:nvPr/>
        </p:nvSpPr>
        <p:spPr>
          <a:xfrm>
            <a:off x="604911" y="698809"/>
            <a:ext cx="10874326" cy="1815882"/>
          </a:xfrm>
          <a:prstGeom prst="rect">
            <a:avLst/>
          </a:prstGeom>
          <a:noFill/>
        </p:spPr>
        <p:txBody>
          <a:bodyPr wrap="square">
            <a:spAutoFit/>
          </a:bodyPr>
          <a:lstStyle/>
          <a:p>
            <a:pPr marL="457200" indent="-457200" algn="just">
              <a:buFont typeface="Wingdings" panose="05000000000000000000" pitchFamily="2" charset="2"/>
              <a:buChar char="§"/>
              <a:tabLst>
                <a:tab pos="1066800" algn="l"/>
              </a:tabLst>
            </a:pPr>
            <a:r>
              <a:rPr lang="en-US" sz="2800" dirty="0">
                <a:solidFill>
                  <a:srgbClr val="FF0000"/>
                </a:solidFill>
                <a:effectLst/>
                <a:latin typeface="Times New Roman" panose="02020603050405020304" pitchFamily="18" charset="0"/>
                <a:ea typeface="Times New Roman" panose="02020603050405020304" pitchFamily="18" charset="0"/>
              </a:rPr>
              <a:t>In vacancy mechanism, energy is required to pull the atoms from their positions to vacant atomic sites. </a:t>
            </a:r>
            <a:endParaRPr lang="en-IN" sz="2800" dirty="0">
              <a:solidFill>
                <a:srgbClr val="FF0000"/>
              </a:solidFill>
              <a:effectLst/>
              <a:latin typeface="Times New Roman" panose="02020603050405020304" pitchFamily="18" charset="0"/>
              <a:ea typeface="Times New Roman" panose="02020603050405020304" pitchFamily="18" charset="0"/>
            </a:endParaRPr>
          </a:p>
          <a:p>
            <a:pPr marL="457200" indent="-457200" algn="just">
              <a:buFont typeface="Wingdings" panose="05000000000000000000" pitchFamily="2" charset="2"/>
              <a:buChar char="§"/>
              <a:tabLst>
                <a:tab pos="1066800" algn="l"/>
              </a:tabLst>
            </a:pPr>
            <a:r>
              <a:rPr lang="en-US" sz="2800" dirty="0">
                <a:solidFill>
                  <a:srgbClr val="009900"/>
                </a:solidFill>
                <a:effectLst/>
                <a:latin typeface="Times New Roman" panose="02020603050405020304" pitchFamily="18" charset="0"/>
                <a:ea typeface="Times New Roman" panose="02020603050405020304" pitchFamily="18" charset="0"/>
              </a:rPr>
              <a:t>In the </a:t>
            </a:r>
            <a:r>
              <a:rPr lang="en-US" sz="2800" dirty="0" err="1">
                <a:solidFill>
                  <a:srgbClr val="009900"/>
                </a:solidFill>
                <a:effectLst/>
                <a:latin typeface="Times New Roman" panose="02020603050405020304" pitchFamily="18" charset="0"/>
                <a:ea typeface="Times New Roman" panose="02020603050405020304" pitchFamily="18" charset="0"/>
              </a:rPr>
              <a:t>interstitialcy</a:t>
            </a:r>
            <a:r>
              <a:rPr lang="en-US" sz="2800" dirty="0">
                <a:solidFill>
                  <a:srgbClr val="009900"/>
                </a:solidFill>
                <a:effectLst/>
                <a:latin typeface="Times New Roman" panose="02020603050405020304" pitchFamily="18" charset="0"/>
                <a:ea typeface="Times New Roman" panose="02020603050405020304" pitchFamily="18" charset="0"/>
              </a:rPr>
              <a:t> mechanism, energy required to force the atoms between other atoms to different interstitial positions.</a:t>
            </a:r>
            <a:endParaRPr lang="en-IN" sz="2800" dirty="0">
              <a:solidFill>
                <a:srgbClr val="0099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6646862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3C3117-7CCE-44AC-8FAD-7D8CDAA01469}"/>
              </a:ext>
            </a:extLst>
          </p:cNvPr>
          <p:cNvSpPr txBox="1"/>
          <p:nvPr/>
        </p:nvSpPr>
        <p:spPr>
          <a:xfrm>
            <a:off x="281355" y="1401302"/>
            <a:ext cx="11549574" cy="3293209"/>
          </a:xfrm>
          <a:prstGeom prst="rect">
            <a:avLst/>
          </a:prstGeom>
          <a:noFill/>
        </p:spPr>
        <p:txBody>
          <a:bodyPr wrap="square">
            <a:spAutoFit/>
          </a:bodyPr>
          <a:lstStyle/>
          <a:p>
            <a:pPr algn="just">
              <a:tabLst>
                <a:tab pos="1066800" algn="l"/>
              </a:tabLst>
            </a:pPr>
            <a:r>
              <a:rPr lang="en-US" sz="3000" b="1" i="1" dirty="0">
                <a:solidFill>
                  <a:srgbClr val="FF0000"/>
                </a:solidFill>
                <a:effectLst/>
                <a:latin typeface="Times New Roman" panose="02020603050405020304" pitchFamily="18" charset="0"/>
                <a:ea typeface="Times New Roman" panose="02020603050405020304" pitchFamily="18" charset="0"/>
              </a:rPr>
              <a:t>Activation energy depends on the number of factors, they are,</a:t>
            </a:r>
            <a:endParaRPr lang="en-IN" sz="3000" b="1" i="1" dirty="0">
              <a:solidFill>
                <a:srgbClr val="FF0000"/>
              </a:solidFill>
              <a:effectLst/>
              <a:latin typeface="Times New Roman" panose="02020603050405020304" pitchFamily="18" charset="0"/>
              <a:ea typeface="Times New Roman" panose="02020603050405020304" pitchFamily="18" charset="0"/>
            </a:endParaRPr>
          </a:p>
          <a:p>
            <a:pPr marL="342900" lvl="0" indent="-342900" algn="just">
              <a:buFont typeface="+mj-lt"/>
              <a:buAutoNum type="arabicPeriod"/>
              <a:tabLst>
                <a:tab pos="1066800" algn="l"/>
              </a:tabLst>
            </a:pPr>
            <a:r>
              <a:rPr lang="en-US" sz="3000" dirty="0">
                <a:solidFill>
                  <a:srgbClr val="009900"/>
                </a:solidFill>
                <a:effectLst/>
                <a:latin typeface="Times New Roman" panose="02020603050405020304" pitchFamily="18" charset="0"/>
                <a:ea typeface="Times New Roman" panose="02020603050405020304" pitchFamily="18" charset="0"/>
              </a:rPr>
              <a:t>A small atom has a lower activation energy than a large atom or molecule.</a:t>
            </a:r>
            <a:endParaRPr lang="en-IN" sz="3000" dirty="0">
              <a:solidFill>
                <a:srgbClr val="009900"/>
              </a:solidFill>
              <a:effectLst/>
              <a:latin typeface="Times New Roman" panose="02020603050405020304" pitchFamily="18" charset="0"/>
              <a:ea typeface="Times New Roman" panose="02020603050405020304" pitchFamily="18" charset="0"/>
            </a:endParaRPr>
          </a:p>
          <a:p>
            <a:pPr marL="342900" lvl="0" indent="-342900" algn="just">
              <a:buFont typeface="+mj-lt"/>
              <a:buAutoNum type="arabicPeriod"/>
              <a:tabLst>
                <a:tab pos="1066800" algn="l"/>
              </a:tabLst>
            </a:pPr>
            <a:r>
              <a:rPr lang="en-US" sz="3000" dirty="0">
                <a:solidFill>
                  <a:srgbClr val="009900"/>
                </a:solidFill>
                <a:effectLst/>
                <a:latin typeface="Times New Roman" panose="02020603050405020304" pitchFamily="18" charset="0"/>
                <a:ea typeface="Times New Roman" panose="02020603050405020304" pitchFamily="18" charset="0"/>
              </a:rPr>
              <a:t>Interstitial movements require more energy than vacancy movements.</a:t>
            </a:r>
            <a:endParaRPr lang="en-IN" sz="3000" dirty="0">
              <a:solidFill>
                <a:srgbClr val="009900"/>
              </a:solidFill>
              <a:effectLst/>
              <a:latin typeface="Times New Roman" panose="02020603050405020304" pitchFamily="18" charset="0"/>
              <a:ea typeface="Times New Roman" panose="02020603050405020304" pitchFamily="18" charset="0"/>
            </a:endParaRPr>
          </a:p>
          <a:p>
            <a:pPr marL="342900" lvl="0" indent="-342900" algn="just">
              <a:buFont typeface="+mj-lt"/>
              <a:buAutoNum type="arabicPeriod"/>
              <a:tabLst>
                <a:tab pos="1066800" algn="l"/>
              </a:tabLst>
            </a:pPr>
            <a:r>
              <a:rPr lang="en-US" sz="3000" dirty="0">
                <a:solidFill>
                  <a:srgbClr val="0070C0"/>
                </a:solidFill>
                <a:effectLst/>
                <a:latin typeface="Times New Roman" panose="02020603050405020304" pitchFamily="18" charset="0"/>
                <a:ea typeface="Times New Roman" panose="02020603050405020304" pitchFamily="18" charset="0"/>
              </a:rPr>
              <a:t>High activation energies are required for atomic diffusion for those materials which are strongly bonded and have higher melting points. </a:t>
            </a:r>
          </a:p>
          <a:p>
            <a:pPr lvl="0" algn="just">
              <a:tabLst>
                <a:tab pos="1066800" algn="l"/>
              </a:tabLst>
            </a:pPr>
            <a:r>
              <a:rPr lang="en-US" sz="2800" dirty="0">
                <a:solidFill>
                  <a:srgbClr val="0070C0"/>
                </a:solidFill>
                <a:latin typeface="Times New Roman" panose="02020603050405020304" pitchFamily="18" charset="0"/>
                <a:ea typeface="Times New Roman" panose="02020603050405020304" pitchFamily="18" charset="0"/>
              </a:rPr>
              <a:t>    </a:t>
            </a:r>
            <a:r>
              <a:rPr lang="en-US" sz="2800" b="1" i="1" dirty="0">
                <a:solidFill>
                  <a:srgbClr val="002060"/>
                </a:solidFill>
                <a:effectLst/>
                <a:latin typeface="Times New Roman" panose="02020603050405020304" pitchFamily="18" charset="0"/>
                <a:ea typeface="Times New Roman" panose="02020603050405020304" pitchFamily="18" charset="0"/>
              </a:rPr>
              <a:t>Example: Tungsten, boron carbide, </a:t>
            </a:r>
            <a:r>
              <a:rPr lang="en-US" sz="2800" b="1" i="1" dirty="0" err="1">
                <a:solidFill>
                  <a:srgbClr val="002060"/>
                </a:solidFill>
                <a:effectLst/>
                <a:latin typeface="Times New Roman" panose="02020603050405020304" pitchFamily="18" charset="0"/>
                <a:ea typeface="Times New Roman" panose="02020603050405020304" pitchFamily="18" charset="0"/>
              </a:rPr>
              <a:t>SiC.</a:t>
            </a:r>
            <a:endParaRPr lang="en-IN" sz="2800" b="1" i="1" dirty="0">
              <a:solidFill>
                <a:srgbClr val="00206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2535378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278FF1-5368-411A-B0C5-4E5251B3ECDD}"/>
              </a:ext>
            </a:extLst>
          </p:cNvPr>
          <p:cNvSpPr txBox="1"/>
          <p:nvPr/>
        </p:nvSpPr>
        <p:spPr>
          <a:xfrm>
            <a:off x="436098" y="643824"/>
            <a:ext cx="11282290" cy="4031873"/>
          </a:xfrm>
          <a:prstGeom prst="rect">
            <a:avLst/>
          </a:prstGeom>
          <a:noFill/>
        </p:spPr>
        <p:txBody>
          <a:bodyPr wrap="square">
            <a:spAutoFit/>
          </a:bodyPr>
          <a:lstStyle/>
          <a:p>
            <a:pPr marL="228600" algn="ctr">
              <a:tabLst>
                <a:tab pos="1066800" algn="l"/>
              </a:tabLst>
            </a:pPr>
            <a:r>
              <a:rPr lang="en-US" sz="3200" b="1" i="1" u="sng" dirty="0">
                <a:solidFill>
                  <a:srgbClr val="FF0000"/>
                </a:solidFill>
                <a:effectLst/>
                <a:latin typeface="Times New Roman" panose="02020603050405020304" pitchFamily="18" charset="0"/>
                <a:ea typeface="Times New Roman" panose="02020603050405020304" pitchFamily="18" charset="0"/>
              </a:rPr>
              <a:t>Factors affecting atomic diffusion:</a:t>
            </a:r>
          </a:p>
          <a:p>
            <a:pPr marL="228600" algn="just">
              <a:tabLst>
                <a:tab pos="1066800" algn="l"/>
              </a:tabLst>
            </a:pPr>
            <a:endParaRPr lang="en-IN" sz="2800" dirty="0">
              <a:effectLst/>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Ø"/>
              <a:tabLst>
                <a:tab pos="1066800" algn="l"/>
              </a:tabLst>
            </a:pPr>
            <a:r>
              <a:rPr lang="en-US" sz="2800" b="1" u="sng" dirty="0">
                <a:solidFill>
                  <a:srgbClr val="009900"/>
                </a:solidFill>
                <a:effectLst/>
                <a:latin typeface="Times New Roman" panose="02020603050405020304" pitchFamily="18" charset="0"/>
                <a:ea typeface="Times New Roman" panose="02020603050405020304" pitchFamily="18" charset="0"/>
              </a:rPr>
              <a:t>Temperature:</a:t>
            </a:r>
            <a:r>
              <a:rPr lang="en-US" sz="2800" dirty="0">
                <a:solidFill>
                  <a:srgbClr val="009900"/>
                </a:solidFill>
                <a:effectLst/>
                <a:latin typeface="Times New Roman" panose="02020603050405020304" pitchFamily="18" charset="0"/>
                <a:ea typeface="Times New Roman" panose="02020603050405020304" pitchFamily="18" charset="0"/>
              </a:rPr>
              <a:t> high temperature provides the necessary activation energy to the atoms to begin diffusion , so a higher temperature initiates diffusion faster.</a:t>
            </a:r>
            <a:endParaRPr lang="en-IN" sz="2800" dirty="0">
              <a:solidFill>
                <a:srgbClr val="009900"/>
              </a:solidFill>
              <a:effectLst/>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Ø"/>
              <a:tabLst>
                <a:tab pos="1066800" algn="l"/>
              </a:tabLst>
            </a:pPr>
            <a:r>
              <a:rPr lang="en-US" sz="2800" b="1" u="sng" dirty="0">
                <a:solidFill>
                  <a:srgbClr val="C00000"/>
                </a:solidFill>
                <a:effectLst/>
                <a:latin typeface="Times New Roman" panose="02020603050405020304" pitchFamily="18" charset="0"/>
                <a:ea typeface="Times New Roman" panose="02020603050405020304" pitchFamily="18" charset="0"/>
              </a:rPr>
              <a:t>Crystal structure: </a:t>
            </a:r>
            <a:r>
              <a:rPr lang="en-US" sz="2800" dirty="0">
                <a:solidFill>
                  <a:srgbClr val="C00000"/>
                </a:solidFill>
                <a:effectLst/>
                <a:latin typeface="Times New Roman" panose="02020603050405020304" pitchFamily="18" charset="0"/>
                <a:ea typeface="Times New Roman" panose="02020603050405020304" pitchFamily="18" charset="0"/>
              </a:rPr>
              <a:t>if a crystal structure is distorted</a:t>
            </a:r>
            <a:r>
              <a:rPr lang="en-US" sz="2800" b="1" dirty="0">
                <a:solidFill>
                  <a:srgbClr val="C00000"/>
                </a:solidFill>
                <a:effectLst/>
                <a:latin typeface="Times New Roman" panose="02020603050405020304" pitchFamily="18" charset="0"/>
                <a:ea typeface="Times New Roman" panose="02020603050405020304" pitchFamily="18" charset="0"/>
              </a:rPr>
              <a:t> </a:t>
            </a:r>
            <a:r>
              <a:rPr lang="en-US" sz="2800" dirty="0" err="1">
                <a:solidFill>
                  <a:srgbClr val="C00000"/>
                </a:solidFill>
                <a:effectLst/>
                <a:latin typeface="Times New Roman" panose="02020603050405020304" pitchFamily="18" charset="0"/>
                <a:ea typeface="Times New Roman" panose="02020603050405020304" pitchFamily="18" charset="0"/>
              </a:rPr>
              <a:t>i.e</a:t>
            </a:r>
            <a:r>
              <a:rPr lang="en-US" sz="2800" b="1" dirty="0">
                <a:solidFill>
                  <a:srgbClr val="C00000"/>
                </a:solidFill>
                <a:effectLst/>
                <a:latin typeface="Times New Roman" panose="02020603050405020304" pitchFamily="18" charset="0"/>
                <a:ea typeface="Times New Roman" panose="02020603050405020304" pitchFamily="18" charset="0"/>
              </a:rPr>
              <a:t> if there</a:t>
            </a:r>
            <a:r>
              <a:rPr lang="en-US" sz="2800" dirty="0">
                <a:solidFill>
                  <a:srgbClr val="C00000"/>
                </a:solidFill>
                <a:effectLst/>
                <a:latin typeface="Times New Roman" panose="02020603050405020304" pitchFamily="18" charset="0"/>
                <a:ea typeface="Times New Roman" panose="02020603050405020304" pitchFamily="18" charset="0"/>
              </a:rPr>
              <a:t> are more imperfections, the rate of diffusion is increased.</a:t>
            </a:r>
          </a:p>
          <a:p>
            <a:pPr marL="457200" lvl="0" indent="-457200" algn="just">
              <a:buFont typeface="Wingdings" panose="05000000000000000000" pitchFamily="2" charset="2"/>
              <a:buChar char="Ø"/>
              <a:tabLst>
                <a:tab pos="1066800" algn="l"/>
              </a:tabLst>
            </a:pPr>
            <a:r>
              <a:rPr lang="en-US" sz="2800" b="1" u="sng" dirty="0">
                <a:solidFill>
                  <a:srgbClr val="0070C0"/>
                </a:solidFill>
                <a:effectLst/>
                <a:latin typeface="Times New Roman" panose="02020603050405020304" pitchFamily="18" charset="0"/>
                <a:ea typeface="Times New Roman" panose="02020603050405020304" pitchFamily="18" charset="0"/>
              </a:rPr>
              <a:t>Atomic packing factor</a:t>
            </a:r>
            <a:r>
              <a:rPr lang="en-US" sz="2800" b="1" dirty="0">
                <a:solidFill>
                  <a:srgbClr val="0070C0"/>
                </a:solidFill>
                <a:effectLst/>
                <a:latin typeface="Times New Roman" panose="02020603050405020304" pitchFamily="18" charset="0"/>
                <a:ea typeface="Times New Roman" panose="02020603050405020304" pitchFamily="18" charset="0"/>
              </a:rPr>
              <a:t>:</a:t>
            </a:r>
            <a:r>
              <a:rPr lang="en-US" sz="2800" dirty="0">
                <a:solidFill>
                  <a:srgbClr val="0070C0"/>
                </a:solidFill>
                <a:effectLst/>
                <a:latin typeface="Times New Roman" panose="02020603050405020304" pitchFamily="18" charset="0"/>
                <a:ea typeface="Times New Roman" panose="02020603050405020304" pitchFamily="18" charset="0"/>
              </a:rPr>
              <a:t> if APF is high, the rate of diffusion will be decreased. Diffusion is much slower in FCC-iron than in BCC-iron.</a:t>
            </a:r>
            <a:endParaRPr lang="en-IN" sz="2800" dirty="0">
              <a:solidFill>
                <a:srgbClr val="0070C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5775583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additive="base">
                                        <p:cTn id="1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8FFF66E-E5B3-4A55-95C6-A1169939B868}"/>
              </a:ext>
            </a:extLst>
          </p:cNvPr>
          <p:cNvSpPr txBox="1"/>
          <p:nvPr/>
        </p:nvSpPr>
        <p:spPr>
          <a:xfrm>
            <a:off x="393896" y="791033"/>
            <a:ext cx="11479235" cy="3970318"/>
          </a:xfrm>
          <a:prstGeom prst="rect">
            <a:avLst/>
          </a:prstGeom>
          <a:noFill/>
        </p:spPr>
        <p:txBody>
          <a:bodyPr wrap="square">
            <a:spAutoFit/>
          </a:bodyPr>
          <a:lstStyle/>
          <a:p>
            <a:pPr marL="457200" lvl="0" indent="-457200" algn="just">
              <a:buFont typeface="Wingdings" panose="05000000000000000000" pitchFamily="2" charset="2"/>
              <a:buChar char="Ø"/>
              <a:tabLst>
                <a:tab pos="1066800" algn="l"/>
              </a:tabLst>
            </a:pPr>
            <a:r>
              <a:rPr lang="en-US" sz="2800" b="1" u="sng" dirty="0">
                <a:solidFill>
                  <a:srgbClr val="FF0000"/>
                </a:solidFill>
                <a:effectLst/>
                <a:latin typeface="Times New Roman" panose="02020603050405020304" pitchFamily="18" charset="0"/>
                <a:ea typeface="Times New Roman" panose="02020603050405020304" pitchFamily="18" charset="0"/>
              </a:rPr>
              <a:t>Grain boundaries</a:t>
            </a:r>
            <a:r>
              <a:rPr lang="en-US" sz="2800" dirty="0">
                <a:solidFill>
                  <a:srgbClr val="FF0000"/>
                </a:solidFill>
                <a:effectLst/>
                <a:latin typeface="Times New Roman" panose="02020603050405020304" pitchFamily="18" charset="0"/>
                <a:ea typeface="Times New Roman" panose="02020603050405020304" pitchFamily="18" charset="0"/>
              </a:rPr>
              <a:t>: The diffusion process proceeds more rapidly along the grain </a:t>
            </a:r>
            <a:r>
              <a:rPr lang="en-US" sz="2800" dirty="0" err="1">
                <a:solidFill>
                  <a:srgbClr val="FF0000"/>
                </a:solidFill>
                <a:effectLst/>
                <a:latin typeface="Times New Roman" panose="02020603050405020304" pitchFamily="18" charset="0"/>
                <a:ea typeface="Times New Roman" panose="02020603050405020304" pitchFamily="18" charset="0"/>
              </a:rPr>
              <a:t>boundries</a:t>
            </a:r>
            <a:r>
              <a:rPr lang="en-US" sz="2800" dirty="0">
                <a:solidFill>
                  <a:srgbClr val="FF0000"/>
                </a:solidFill>
                <a:effectLst/>
                <a:latin typeface="Times New Roman" panose="02020603050405020304" pitchFamily="18" charset="0"/>
                <a:ea typeface="Times New Roman" panose="02020603050405020304" pitchFamily="18" charset="0"/>
              </a:rPr>
              <a:t> since it is a zone of crystal imperfections</a:t>
            </a:r>
            <a:endParaRPr lang="en-US" sz="2800" dirty="0">
              <a:solidFill>
                <a:srgbClr val="FF0000"/>
              </a:solidFill>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Ø"/>
              <a:tabLst>
                <a:tab pos="1066800" algn="l"/>
              </a:tabLst>
            </a:pPr>
            <a:r>
              <a:rPr lang="en-US" sz="2800" b="1" u="sng" dirty="0">
                <a:solidFill>
                  <a:srgbClr val="002060"/>
                </a:solidFill>
                <a:effectLst/>
                <a:latin typeface="Times New Roman" panose="02020603050405020304" pitchFamily="18" charset="0"/>
                <a:ea typeface="Times New Roman" panose="02020603050405020304" pitchFamily="18" charset="0"/>
              </a:rPr>
              <a:t>Grain size</a:t>
            </a:r>
            <a:r>
              <a:rPr lang="en-US" sz="2800" b="1" dirty="0">
                <a:solidFill>
                  <a:srgbClr val="002060"/>
                </a:solidFill>
                <a:effectLst/>
                <a:latin typeface="Times New Roman" panose="02020603050405020304" pitchFamily="18" charset="0"/>
                <a:ea typeface="Times New Roman" panose="02020603050405020304" pitchFamily="18" charset="0"/>
              </a:rPr>
              <a:t>: </a:t>
            </a:r>
            <a:r>
              <a:rPr lang="en-US" sz="2800" dirty="0">
                <a:solidFill>
                  <a:srgbClr val="002060"/>
                </a:solidFill>
                <a:effectLst/>
                <a:latin typeface="Times New Roman" panose="02020603050405020304" pitchFamily="18" charset="0"/>
                <a:ea typeface="Times New Roman" panose="02020603050405020304" pitchFamily="18" charset="0"/>
              </a:rPr>
              <a:t>since diffusion through grain </a:t>
            </a:r>
            <a:r>
              <a:rPr lang="en-US" sz="2800" dirty="0" err="1">
                <a:solidFill>
                  <a:srgbClr val="002060"/>
                </a:solidFill>
                <a:effectLst/>
                <a:latin typeface="Times New Roman" panose="02020603050405020304" pitchFamily="18" charset="0"/>
                <a:ea typeface="Times New Roman" panose="02020603050405020304" pitchFamily="18" charset="0"/>
              </a:rPr>
              <a:t>boundries</a:t>
            </a:r>
            <a:r>
              <a:rPr lang="en-US" sz="2800" dirty="0">
                <a:solidFill>
                  <a:srgbClr val="002060"/>
                </a:solidFill>
                <a:effectLst/>
                <a:latin typeface="Times New Roman" panose="02020603050405020304" pitchFamily="18" charset="0"/>
                <a:ea typeface="Times New Roman" panose="02020603050405020304" pitchFamily="18" charset="0"/>
              </a:rPr>
              <a:t> is faster than through the grains themselves, a material with finer grains will have a faster rate of diffusion.</a:t>
            </a:r>
            <a:r>
              <a:rPr lang="en-US" sz="2800" b="1" dirty="0">
                <a:solidFill>
                  <a:srgbClr val="002060"/>
                </a:solidFill>
                <a:effectLst/>
                <a:latin typeface="Times New Roman" panose="02020603050405020304" pitchFamily="18" charset="0"/>
                <a:ea typeface="Times New Roman" panose="02020603050405020304" pitchFamily="18" charset="0"/>
              </a:rPr>
              <a:t> </a:t>
            </a:r>
            <a:endParaRPr lang="en-IN" sz="2800" dirty="0">
              <a:solidFill>
                <a:srgbClr val="002060"/>
              </a:solidFill>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Ø"/>
              <a:tabLst>
                <a:tab pos="1066800" algn="l"/>
              </a:tabLst>
            </a:pPr>
            <a:r>
              <a:rPr lang="en-US" sz="2800" b="1" u="sng" dirty="0">
                <a:solidFill>
                  <a:srgbClr val="009900"/>
                </a:solidFill>
                <a:effectLst/>
                <a:latin typeface="Times New Roman" panose="02020603050405020304" pitchFamily="18" charset="0"/>
                <a:ea typeface="Times New Roman" panose="02020603050405020304" pitchFamily="18" charset="0"/>
              </a:rPr>
              <a:t>Atomic size</a:t>
            </a:r>
            <a:r>
              <a:rPr lang="en-US" sz="2800" b="1" dirty="0">
                <a:solidFill>
                  <a:srgbClr val="009900"/>
                </a:solidFill>
                <a:effectLst/>
                <a:latin typeface="Times New Roman" panose="02020603050405020304" pitchFamily="18" charset="0"/>
                <a:ea typeface="Times New Roman" panose="02020603050405020304" pitchFamily="18" charset="0"/>
              </a:rPr>
              <a:t>: </a:t>
            </a:r>
            <a:r>
              <a:rPr lang="en-US" sz="2800" dirty="0">
                <a:solidFill>
                  <a:srgbClr val="009900"/>
                </a:solidFill>
                <a:effectLst/>
                <a:latin typeface="Times New Roman" panose="02020603050405020304" pitchFamily="18" charset="0"/>
                <a:ea typeface="Times New Roman" panose="02020603050405020304" pitchFamily="18" charset="0"/>
              </a:rPr>
              <a:t>Diffusion occurs more readily when the size of the diffusing atom is less. Example: Carbon in iron.</a:t>
            </a:r>
            <a:r>
              <a:rPr lang="en-US" sz="2800" b="1" dirty="0">
                <a:solidFill>
                  <a:srgbClr val="009900"/>
                </a:solidFill>
                <a:effectLst/>
                <a:latin typeface="Times New Roman" panose="02020603050405020304" pitchFamily="18" charset="0"/>
                <a:ea typeface="Times New Roman" panose="02020603050405020304" pitchFamily="18" charset="0"/>
              </a:rPr>
              <a:t> </a:t>
            </a:r>
            <a:endParaRPr lang="en-IN" sz="2800" dirty="0">
              <a:solidFill>
                <a:srgbClr val="009900"/>
              </a:solidFill>
              <a:effectLst/>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Ø"/>
              <a:tabLst>
                <a:tab pos="1066800" algn="l"/>
              </a:tabLst>
            </a:pPr>
            <a:r>
              <a:rPr lang="en-US" sz="2800" b="1" u="sng" dirty="0">
                <a:solidFill>
                  <a:srgbClr val="0070C0"/>
                </a:solidFill>
                <a:effectLst/>
                <a:latin typeface="Times New Roman" panose="02020603050405020304" pitchFamily="18" charset="0"/>
                <a:ea typeface="Times New Roman" panose="02020603050405020304" pitchFamily="18" charset="0"/>
              </a:rPr>
              <a:t>Concentration gradient</a:t>
            </a:r>
            <a:r>
              <a:rPr lang="en-US" sz="2800" b="1" dirty="0">
                <a:solidFill>
                  <a:srgbClr val="0070C0"/>
                </a:solidFill>
                <a:effectLst/>
                <a:latin typeface="Times New Roman" panose="02020603050405020304" pitchFamily="18" charset="0"/>
                <a:ea typeface="Times New Roman" panose="02020603050405020304" pitchFamily="18" charset="0"/>
              </a:rPr>
              <a:t>: </a:t>
            </a:r>
            <a:r>
              <a:rPr lang="en-US" sz="2800" dirty="0">
                <a:solidFill>
                  <a:srgbClr val="0070C0"/>
                </a:solidFill>
                <a:effectLst/>
                <a:latin typeface="Times New Roman" panose="02020603050405020304" pitchFamily="18" charset="0"/>
                <a:ea typeface="Times New Roman" panose="02020603050405020304" pitchFamily="18" charset="0"/>
              </a:rPr>
              <a:t>higher the concentration gradient higher will be the rate of diffusion.</a:t>
            </a:r>
            <a:endParaRPr lang="en-IN" sz="2800" dirty="0">
              <a:solidFill>
                <a:srgbClr val="0070C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3454473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9E199EFA-424E-4FAB-8779-A780241493C5}"/>
              </a:ext>
            </a:extLst>
          </p:cNvPr>
          <p:cNvSpPr/>
          <p:nvPr/>
        </p:nvSpPr>
        <p:spPr>
          <a:xfrm>
            <a:off x="4105421" y="2971800"/>
            <a:ext cx="3981157" cy="914400"/>
          </a:xfrm>
          <a:prstGeom prst="ellipse">
            <a:avLst/>
          </a:prstGeom>
          <a:solidFill>
            <a:srgbClr val="002060"/>
          </a:solidFill>
          <a:ln w="38100">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a:solidFill>
                  <a:schemeClr val="bg1"/>
                </a:solidFill>
                <a:latin typeface="Times New Roman" panose="02020603050405020304" pitchFamily="18" charset="0"/>
                <a:cs typeface="Times New Roman" panose="02020603050405020304" pitchFamily="18" charset="0"/>
              </a:rPr>
              <a:t>Thank You</a:t>
            </a:r>
            <a:endParaRPr lang="en-IN"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577384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BB53CA-DB95-4560-813A-5563E7445D9D}"/>
              </a:ext>
            </a:extLst>
          </p:cNvPr>
          <p:cNvSpPr txBox="1"/>
          <p:nvPr/>
        </p:nvSpPr>
        <p:spPr>
          <a:xfrm>
            <a:off x="900332" y="890510"/>
            <a:ext cx="10635176" cy="2308324"/>
          </a:xfrm>
          <a:prstGeom prst="rect">
            <a:avLst/>
          </a:prstGeom>
          <a:noFill/>
        </p:spPr>
        <p:txBody>
          <a:bodyPr wrap="square">
            <a:spAutoFit/>
          </a:bodyPr>
          <a:lstStyle/>
          <a:p>
            <a:pPr algn="just"/>
            <a:r>
              <a:rPr lang="en-US" sz="2400" b="1" dirty="0">
                <a:effectLst/>
                <a:latin typeface="Times New Roman" panose="02020603050405020304" pitchFamily="18" charset="0"/>
                <a:ea typeface="Times New Roman" panose="02020603050405020304" pitchFamily="18" charset="0"/>
              </a:rPr>
              <a:t>Factors affecting atomic diffusion:</a:t>
            </a:r>
          </a:p>
          <a:p>
            <a:pPr algn="just"/>
            <a:r>
              <a:rPr lang="en-IN" sz="2400" dirty="0">
                <a:latin typeface="Times New Roman" panose="02020603050405020304" pitchFamily="18" charset="0"/>
                <a:cs typeface="Times New Roman" panose="02020603050405020304" pitchFamily="18" charset="0"/>
              </a:rPr>
              <a:t>Temperature: Temperature has a most profound influence on the diffusivity and diffusion rates. It is known that there is a barrier to diffusion created by neighbouring atoms those need to move to let the diffusing atom pass. Thus, atomic vibrations created by temperature assist diffusion. Empirical analysis of the system resulted in an Arrhenius type of relationship between diffusivity and temperature. </a:t>
            </a:r>
          </a:p>
        </p:txBody>
      </p:sp>
      <p:sp>
        <p:nvSpPr>
          <p:cNvPr id="7" name="TextBox 6">
            <a:extLst>
              <a:ext uri="{FF2B5EF4-FFF2-40B4-BE49-F238E27FC236}">
                <a16:creationId xmlns:a16="http://schemas.microsoft.com/office/drawing/2014/main" id="{AD0F6038-B75C-48A1-B8A7-BA9A33AA2591}"/>
              </a:ext>
            </a:extLst>
          </p:cNvPr>
          <p:cNvSpPr txBox="1"/>
          <p:nvPr/>
        </p:nvSpPr>
        <p:spPr>
          <a:xfrm>
            <a:off x="954258" y="4397830"/>
            <a:ext cx="10283483" cy="1569660"/>
          </a:xfrm>
          <a:prstGeom prst="rect">
            <a:avLst/>
          </a:prstGeom>
          <a:noFill/>
        </p:spPr>
        <p:txBody>
          <a:bodyPr wrap="square">
            <a:spAutoFit/>
          </a:bodyPr>
          <a:lstStyle/>
          <a:p>
            <a:pPr algn="just"/>
            <a:r>
              <a:rPr lang="en-IN" sz="2400" dirty="0">
                <a:latin typeface="Times New Roman" panose="02020603050405020304" pitchFamily="18" charset="0"/>
                <a:cs typeface="Times New Roman" panose="02020603050405020304" pitchFamily="18" charset="0"/>
              </a:rPr>
              <a:t>where D</a:t>
            </a:r>
            <a:r>
              <a:rPr lang="en-IN" sz="2400" baseline="-25000" dirty="0">
                <a:latin typeface="Times New Roman" panose="02020603050405020304" pitchFamily="18" charset="0"/>
                <a:cs typeface="Times New Roman" panose="02020603050405020304" pitchFamily="18" charset="0"/>
              </a:rPr>
              <a:t>0</a:t>
            </a:r>
            <a:r>
              <a:rPr lang="en-IN" sz="2400" dirty="0">
                <a:latin typeface="Times New Roman" panose="02020603050405020304" pitchFamily="18" charset="0"/>
                <a:cs typeface="Times New Roman" panose="02020603050405020304" pitchFamily="18" charset="0"/>
              </a:rPr>
              <a:t> is a pre-exponential (factor) constant, Q is the activation energy for diffusion, R is gas constant (Boltzmann’s constant) and T is absolute temperature. From the above equation it can be inferred that large activation energy means relatively small diffusion coefficient. </a:t>
            </a:r>
          </a:p>
        </p:txBody>
      </p:sp>
      <p:pic>
        <p:nvPicPr>
          <p:cNvPr id="9" name="Picture 8">
            <a:extLst>
              <a:ext uri="{FF2B5EF4-FFF2-40B4-BE49-F238E27FC236}">
                <a16:creationId xmlns:a16="http://schemas.microsoft.com/office/drawing/2014/main" id="{3F1E8304-F7A3-43C0-B0C3-C4C76FCF89B7}"/>
              </a:ext>
            </a:extLst>
          </p:cNvPr>
          <p:cNvPicPr>
            <a:picLocks noChangeAspect="1"/>
          </p:cNvPicPr>
          <p:nvPr/>
        </p:nvPicPr>
        <p:blipFill>
          <a:blip r:embed="rId2"/>
          <a:stretch>
            <a:fillRect/>
          </a:stretch>
        </p:blipFill>
        <p:spPr>
          <a:xfrm>
            <a:off x="4358640" y="3252512"/>
            <a:ext cx="2494597" cy="1145318"/>
          </a:xfrm>
          <a:prstGeom prst="rect">
            <a:avLst/>
          </a:prstGeom>
        </p:spPr>
      </p:pic>
    </p:spTree>
    <p:extLst>
      <p:ext uri="{BB962C8B-B14F-4D97-AF65-F5344CB8AC3E}">
        <p14:creationId xmlns:p14="http://schemas.microsoft.com/office/powerpoint/2010/main" val="21977129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345" y="1180283"/>
            <a:ext cx="11388437" cy="2308324"/>
          </a:xfrm>
          <a:prstGeom prst="rect">
            <a:avLst/>
          </a:prstGeom>
        </p:spPr>
        <p:txBody>
          <a:bodyPr wrap="square">
            <a:spAutoFit/>
          </a:bodyPr>
          <a:lstStyle/>
          <a:p>
            <a:pPr algn="just"/>
            <a:r>
              <a:rPr lang="en-US" sz="2400" b="1" dirty="0">
                <a:solidFill>
                  <a:srgbClr val="002060"/>
                </a:solidFill>
                <a:latin typeface="Georgia" panose="02040502050405020303" pitchFamily="18" charset="0"/>
              </a:rPr>
              <a:t>An ion gets formed when an atom gains or loses electrons to obtain stable configuration. Atoms of metals lose electrons and form cations with positive charge whereas atoms of non-metals gain electrons and form anions with negative charge. </a:t>
            </a:r>
          </a:p>
          <a:p>
            <a:pPr algn="just"/>
            <a:r>
              <a:rPr lang="en-US" sz="2400" b="1" dirty="0">
                <a:solidFill>
                  <a:srgbClr val="002060"/>
                </a:solidFill>
                <a:latin typeface="Georgia" panose="02040502050405020303" pitchFamily="18" charset="0"/>
              </a:rPr>
              <a:t>Metalloids are those which can show both metallic and non-metallic properties.</a:t>
            </a:r>
          </a:p>
        </p:txBody>
      </p:sp>
    </p:spTree>
    <p:extLst>
      <p:ext uri="{BB962C8B-B14F-4D97-AF65-F5344CB8AC3E}">
        <p14:creationId xmlns:p14="http://schemas.microsoft.com/office/powerpoint/2010/main" val="108829139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0218" y="792448"/>
            <a:ext cx="11568546" cy="3539430"/>
          </a:xfrm>
          <a:prstGeom prst="rect">
            <a:avLst/>
          </a:prstGeom>
        </p:spPr>
        <p:txBody>
          <a:bodyPr wrap="square">
            <a:spAutoFit/>
          </a:bodyPr>
          <a:lstStyle/>
          <a:p>
            <a:pPr algn="just"/>
            <a:r>
              <a:rPr lang="en-US" sz="2800" b="1" dirty="0">
                <a:solidFill>
                  <a:srgbClr val="FF0000"/>
                </a:solidFill>
                <a:latin typeface="Georgia" panose="02040502050405020303" pitchFamily="18" charset="0"/>
              </a:rPr>
              <a:t>Molecules</a:t>
            </a:r>
            <a:br>
              <a:rPr lang="en-US" sz="2800" dirty="0">
                <a:latin typeface="Georgia" panose="02040502050405020303" pitchFamily="18" charset="0"/>
              </a:rPr>
            </a:br>
            <a:br>
              <a:rPr lang="en-US" sz="2800" dirty="0">
                <a:latin typeface="Georgia" panose="02040502050405020303" pitchFamily="18" charset="0"/>
              </a:rPr>
            </a:br>
            <a:r>
              <a:rPr lang="en-US" sz="2800" dirty="0">
                <a:solidFill>
                  <a:srgbClr val="333333"/>
                </a:solidFill>
                <a:latin typeface="Georgia" panose="02040502050405020303" pitchFamily="18" charset="0"/>
              </a:rPr>
              <a:t>The combination of atoms of same or different types of atoms in the fixed ration by mass is known as molecule. The combination of same types of atoms is called molecule of element</a:t>
            </a:r>
            <a:br>
              <a:rPr lang="en-US" sz="2800" dirty="0">
                <a:latin typeface="Georgia" panose="02040502050405020303" pitchFamily="18" charset="0"/>
              </a:rPr>
            </a:br>
            <a:br>
              <a:rPr lang="en-US" sz="2800" dirty="0">
                <a:latin typeface="Georgia" panose="02040502050405020303" pitchFamily="18" charset="0"/>
              </a:rPr>
            </a:br>
            <a:r>
              <a:rPr lang="en-US" sz="2800" dirty="0">
                <a:solidFill>
                  <a:srgbClr val="333333"/>
                </a:solidFill>
                <a:latin typeface="Georgia" panose="02040502050405020303" pitchFamily="18" charset="0"/>
              </a:rPr>
              <a:t>There are many atoms, ions and molecules ( so it is not possible to state 10 difference between each.</a:t>
            </a:r>
            <a:endParaRPr lang="en-US" sz="2800" dirty="0">
              <a:latin typeface="Georgia" panose="02040502050405020303" pitchFamily="18" charset="0"/>
            </a:endParaRPr>
          </a:p>
        </p:txBody>
      </p:sp>
    </p:spTree>
    <p:extLst>
      <p:ext uri="{BB962C8B-B14F-4D97-AF65-F5344CB8AC3E}">
        <p14:creationId xmlns:p14="http://schemas.microsoft.com/office/powerpoint/2010/main" val="26551732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090" y="447373"/>
            <a:ext cx="11679383" cy="5262979"/>
          </a:xfrm>
          <a:prstGeom prst="rect">
            <a:avLst/>
          </a:prstGeom>
        </p:spPr>
        <p:txBody>
          <a:bodyPr wrap="square">
            <a:spAutoFit/>
          </a:bodyPr>
          <a:lstStyle/>
          <a:p>
            <a:pPr algn="just" fontAlgn="base"/>
            <a:r>
              <a:rPr lang="en-US" sz="2400" b="1" dirty="0">
                <a:solidFill>
                  <a:srgbClr val="3A3A3A"/>
                </a:solidFill>
                <a:latin typeface="Georgia" panose="02040502050405020303" pitchFamily="18" charset="0"/>
              </a:rPr>
              <a:t>What is the difference between an atom and an ion?</a:t>
            </a:r>
            <a:endParaRPr lang="en-US" sz="2400" dirty="0">
              <a:solidFill>
                <a:srgbClr val="3A3A3A"/>
              </a:solidFill>
              <a:latin typeface="Georgia" panose="02040502050405020303" pitchFamily="18" charset="0"/>
            </a:endParaRPr>
          </a:p>
          <a:p>
            <a:pPr algn="just" fontAlgn="base"/>
            <a:r>
              <a:rPr lang="en-US" sz="2400" dirty="0">
                <a:solidFill>
                  <a:srgbClr val="008000"/>
                </a:solidFill>
                <a:latin typeface="Georgia" panose="02040502050405020303" pitchFamily="18" charset="0"/>
              </a:rPr>
              <a:t>This is another great question!</a:t>
            </a:r>
          </a:p>
          <a:p>
            <a:pPr algn="just" fontAlgn="base"/>
            <a:r>
              <a:rPr lang="en-US" sz="2400" dirty="0">
                <a:solidFill>
                  <a:srgbClr val="008000"/>
                </a:solidFill>
                <a:latin typeface="Georgia" panose="02040502050405020303" pitchFamily="18" charset="0"/>
              </a:rPr>
              <a:t>Atoms are made up of 3 subatomic particles: protons, neutrons, and electrons.</a:t>
            </a:r>
          </a:p>
          <a:p>
            <a:pPr algn="just" fontAlgn="base"/>
            <a:r>
              <a:rPr lang="en-US" sz="2400" dirty="0">
                <a:solidFill>
                  <a:srgbClr val="008000"/>
                </a:solidFill>
                <a:latin typeface="Georgia" panose="02040502050405020303" pitchFamily="18" charset="0"/>
              </a:rPr>
              <a:t>Two of the subatomic particles carry an electric charge.  Each proton is positively-charged, while each electron is negatively-charged.  </a:t>
            </a:r>
          </a:p>
          <a:p>
            <a:pPr algn="just" fontAlgn="base"/>
            <a:r>
              <a:rPr lang="en-US" sz="2400" dirty="0">
                <a:solidFill>
                  <a:srgbClr val="008000"/>
                </a:solidFill>
                <a:latin typeface="Georgia" panose="02040502050405020303" pitchFamily="18" charset="0"/>
              </a:rPr>
              <a:t>Even though atoms are made up of charged particles, an atom as a whole carries no net charge.  How is that possible?  </a:t>
            </a:r>
          </a:p>
          <a:p>
            <a:pPr algn="just" fontAlgn="base"/>
            <a:r>
              <a:rPr lang="en-US" sz="2400" dirty="0">
                <a:solidFill>
                  <a:srgbClr val="C00000"/>
                </a:solidFill>
                <a:latin typeface="Georgia" panose="02040502050405020303" pitchFamily="18" charset="0"/>
              </a:rPr>
              <a:t>In a neutral atom, the number of positively-charged protons and negatively-charged electrons is the same.  A lithium atom has 3 protons contributing a charge of +3, but it also has 3 electrons contributing a charge of -3.  The positive and negative charges cancel each other out.</a:t>
            </a:r>
          </a:p>
          <a:p>
            <a:pPr algn="just" fontAlgn="base"/>
            <a:r>
              <a:rPr lang="en-US" sz="2400" dirty="0">
                <a:solidFill>
                  <a:srgbClr val="C00000"/>
                </a:solidFill>
                <a:latin typeface="Georgia" panose="02040502050405020303" pitchFamily="18" charset="0"/>
              </a:rPr>
              <a:t>So what is an ion?  An ion is an atom that has gained a net charge.  </a:t>
            </a:r>
          </a:p>
          <a:p>
            <a:pPr algn="just" fontAlgn="base"/>
            <a:r>
              <a:rPr lang="en-US" sz="2400" dirty="0">
                <a:solidFill>
                  <a:srgbClr val="C00000"/>
                </a:solidFill>
                <a:latin typeface="Georgia" panose="02040502050405020303" pitchFamily="18" charset="0"/>
              </a:rPr>
              <a:t>Why?</a:t>
            </a:r>
            <a:br>
              <a:rPr lang="en-US" sz="2400" dirty="0">
                <a:solidFill>
                  <a:srgbClr val="3A3A3A"/>
                </a:solidFill>
                <a:latin typeface="Georgia" panose="02040502050405020303" pitchFamily="18" charset="0"/>
              </a:rPr>
            </a:br>
            <a:endParaRPr lang="en-US" sz="2400" dirty="0">
              <a:solidFill>
                <a:srgbClr val="3A3A3A"/>
              </a:solidFill>
              <a:latin typeface="Georgia" panose="02040502050405020303" pitchFamily="18" charset="0"/>
            </a:endParaRPr>
          </a:p>
        </p:txBody>
      </p:sp>
    </p:spTree>
    <p:extLst>
      <p:ext uri="{BB962C8B-B14F-4D97-AF65-F5344CB8AC3E}">
        <p14:creationId xmlns:p14="http://schemas.microsoft.com/office/powerpoint/2010/main" val="18030406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2509" y="717996"/>
            <a:ext cx="11637817" cy="5293757"/>
          </a:xfrm>
          <a:prstGeom prst="rect">
            <a:avLst/>
          </a:prstGeom>
        </p:spPr>
        <p:txBody>
          <a:bodyPr wrap="square">
            <a:spAutoFit/>
          </a:bodyPr>
          <a:lstStyle/>
          <a:p>
            <a:pPr algn="just" fontAlgn="base"/>
            <a:r>
              <a:rPr lang="en-US" sz="2600" dirty="0">
                <a:solidFill>
                  <a:srgbClr val="002060"/>
                </a:solidFill>
                <a:latin typeface="Georgia" panose="02040502050405020303" pitchFamily="18" charset="0"/>
              </a:rPr>
              <a:t>Because it has either gained or lost electrons.</a:t>
            </a:r>
          </a:p>
          <a:p>
            <a:pPr algn="just" fontAlgn="base"/>
            <a:r>
              <a:rPr lang="en-US" sz="2600" dirty="0">
                <a:solidFill>
                  <a:srgbClr val="002060"/>
                </a:solidFill>
                <a:latin typeface="Georgia" panose="02040502050405020303" pitchFamily="18" charset="0"/>
              </a:rPr>
              <a:t>You see, while protons and neutrons are fixed within an atom, electrons are free to move.  They can move both within an atom as well as from one atom to another.   (The ability of electrons to move from atom to atom is the basis of electricity).</a:t>
            </a:r>
          </a:p>
          <a:p>
            <a:pPr algn="just" fontAlgn="base"/>
            <a:r>
              <a:rPr lang="en-US" sz="2600" dirty="0">
                <a:solidFill>
                  <a:srgbClr val="008000"/>
                </a:solidFill>
                <a:latin typeface="Georgia" panose="02040502050405020303" pitchFamily="18" charset="0"/>
              </a:rPr>
              <a:t>When an atom loses one or more electrons, it loses the negative charges associated with those electrons.  Consequently, an atom that has lost electrons will have more positive charges than negative charges, since it will have more positively-charged protons than it has negatively-charged electrons.  We see this happen often with metallic elements. </a:t>
            </a:r>
          </a:p>
          <a:p>
            <a:pPr algn="just" fontAlgn="base"/>
            <a:r>
              <a:rPr lang="en-US" sz="2600" dirty="0">
                <a:solidFill>
                  <a:srgbClr val="C00000"/>
                </a:solidFill>
                <a:latin typeface="Georgia" panose="02040502050405020303" pitchFamily="18" charset="0"/>
              </a:rPr>
              <a:t>When an atom gains one or more electrons, it gains a net negative charge since it has more negatively-charged electrons than it has positively-charged protons.  This happens commonly with atoms of nonmetal elements.</a:t>
            </a:r>
          </a:p>
        </p:txBody>
      </p:sp>
    </p:spTree>
    <p:extLst>
      <p:ext uri="{BB962C8B-B14F-4D97-AF65-F5344CB8AC3E}">
        <p14:creationId xmlns:p14="http://schemas.microsoft.com/office/powerpoint/2010/main" val="150874046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365" y="459801"/>
            <a:ext cx="11513126" cy="1938992"/>
          </a:xfrm>
          <a:prstGeom prst="rect">
            <a:avLst/>
          </a:prstGeom>
        </p:spPr>
        <p:txBody>
          <a:bodyPr wrap="square">
            <a:spAutoFit/>
          </a:bodyPr>
          <a:lstStyle/>
          <a:p>
            <a:pPr algn="just"/>
            <a:r>
              <a:rPr lang="en-US" sz="2400" b="1" i="1" dirty="0">
                <a:solidFill>
                  <a:srgbClr val="002060"/>
                </a:solidFill>
                <a:latin typeface="Georgia" panose="02040502050405020303" pitchFamily="18" charset="0"/>
              </a:rPr>
              <a:t>Positively-charged ions are called cations and negatively-charged ions are called anions.</a:t>
            </a:r>
            <a:r>
              <a:rPr lang="en-US" sz="2400" dirty="0">
                <a:solidFill>
                  <a:srgbClr val="002060"/>
                </a:solidFill>
                <a:latin typeface="Georgia" panose="02040502050405020303" pitchFamily="18" charset="0"/>
              </a:rPr>
              <a:t>  </a:t>
            </a:r>
          </a:p>
          <a:p>
            <a:pPr algn="just"/>
            <a:r>
              <a:rPr lang="en-US" sz="2400" dirty="0">
                <a:solidFill>
                  <a:srgbClr val="002060"/>
                </a:solidFill>
                <a:latin typeface="Georgia" panose="02040502050405020303" pitchFamily="18" charset="0"/>
              </a:rPr>
              <a:t>A special type of chemical bond called an ionic bond often forms between a cation and an anion. Ionic bonds are formed by the opposite electrical charges of the positively-charged cation and the negatively-charged anion.  </a:t>
            </a:r>
          </a:p>
        </p:txBody>
      </p:sp>
      <p:sp>
        <p:nvSpPr>
          <p:cNvPr id="3" name="Rectangle 2"/>
          <p:cNvSpPr/>
          <p:nvPr/>
        </p:nvSpPr>
        <p:spPr>
          <a:xfrm>
            <a:off x="346365" y="2257554"/>
            <a:ext cx="11309913" cy="830997"/>
          </a:xfrm>
          <a:prstGeom prst="rect">
            <a:avLst/>
          </a:prstGeom>
        </p:spPr>
        <p:txBody>
          <a:bodyPr wrap="square">
            <a:spAutoFit/>
          </a:bodyPr>
          <a:lstStyle/>
          <a:p>
            <a:pPr algn="just"/>
            <a:r>
              <a:rPr lang="en-US" sz="2400" dirty="0">
                <a:solidFill>
                  <a:srgbClr val="C00000"/>
                </a:solidFill>
                <a:latin typeface="Georgia" panose="02040502050405020303" pitchFamily="18" charset="0"/>
              </a:rPr>
              <a:t>Sodium chloride (</a:t>
            </a:r>
            <a:r>
              <a:rPr lang="en-US" sz="2400" dirty="0" err="1">
                <a:solidFill>
                  <a:srgbClr val="C00000"/>
                </a:solidFill>
                <a:latin typeface="Georgia" panose="02040502050405020303" pitchFamily="18" charset="0"/>
              </a:rPr>
              <a:t>NaCl</a:t>
            </a:r>
            <a:r>
              <a:rPr lang="en-US" sz="2400" dirty="0">
                <a:solidFill>
                  <a:srgbClr val="C00000"/>
                </a:solidFill>
                <a:latin typeface="Georgia" panose="02040502050405020303" pitchFamily="18" charset="0"/>
              </a:rPr>
              <a:t>), commonly known as table salt, is held together by ionic bonds between sodium (Na) cations and chlorine (Cl) anions.</a:t>
            </a:r>
          </a:p>
        </p:txBody>
      </p:sp>
      <p:pic>
        <p:nvPicPr>
          <p:cNvPr id="4" name="Picture 3"/>
          <p:cNvPicPr>
            <a:picLocks noChangeAspect="1"/>
          </p:cNvPicPr>
          <p:nvPr/>
        </p:nvPicPr>
        <p:blipFill>
          <a:blip r:embed="rId2"/>
          <a:stretch>
            <a:fillRect/>
          </a:stretch>
        </p:blipFill>
        <p:spPr>
          <a:xfrm>
            <a:off x="1588324" y="3088551"/>
            <a:ext cx="9093837" cy="3526488"/>
          </a:xfrm>
          <a:prstGeom prst="rect">
            <a:avLst/>
          </a:prstGeom>
        </p:spPr>
      </p:pic>
    </p:spTree>
    <p:extLst>
      <p:ext uri="{BB962C8B-B14F-4D97-AF65-F5344CB8AC3E}">
        <p14:creationId xmlns:p14="http://schemas.microsoft.com/office/powerpoint/2010/main" val="122342764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6387" y="1191491"/>
            <a:ext cx="11539834" cy="4475018"/>
          </a:xfrm>
          <a:prstGeom prst="rect">
            <a:avLst/>
          </a:prstGeom>
        </p:spPr>
      </p:pic>
    </p:spTree>
    <p:extLst>
      <p:ext uri="{BB962C8B-B14F-4D97-AF65-F5344CB8AC3E}">
        <p14:creationId xmlns:p14="http://schemas.microsoft.com/office/powerpoint/2010/main" val="38232539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theme/theme1.xml><?xml version="1.0" encoding="utf-8"?>
<a:theme xmlns:a="http://schemas.openxmlformats.org/drawingml/2006/main" name="Basis">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Basis</Template>
  <TotalTime>578</TotalTime>
  <Words>2924</Words>
  <Application>Microsoft Office PowerPoint</Application>
  <PresentationFormat>Widescreen</PresentationFormat>
  <Paragraphs>132</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Corbel</vt:lpstr>
      <vt:lpstr>Georgia</vt:lpstr>
      <vt:lpstr>Times New Roman</vt:lpstr>
      <vt:lpstr>Wingdings</vt:lpstr>
      <vt:lpstr>Basis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Devaraj M R</dc:creator>
  <cp:lastModifiedBy>DEVARAJ M R</cp:lastModifiedBy>
  <cp:revision>72</cp:revision>
  <dcterms:created xsi:type="dcterms:W3CDTF">2020-09-09T00:04:51Z</dcterms:created>
  <dcterms:modified xsi:type="dcterms:W3CDTF">2024-01-30T06:47:05Z</dcterms:modified>
</cp:coreProperties>
</file>