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23" r:id="rId3"/>
    <p:sldId id="257" r:id="rId4"/>
    <p:sldId id="258" r:id="rId5"/>
    <p:sldId id="259" r:id="rId6"/>
    <p:sldId id="260" r:id="rId7"/>
    <p:sldId id="261" r:id="rId8"/>
    <p:sldId id="262" r:id="rId9"/>
    <p:sldId id="263" r:id="rId10"/>
    <p:sldId id="276"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 id="298" r:id="rId27"/>
    <p:sldId id="287" r:id="rId28"/>
    <p:sldId id="281" r:id="rId29"/>
    <p:sldId id="286" r:id="rId30"/>
    <p:sldId id="282" r:id="rId31"/>
    <p:sldId id="283" r:id="rId32"/>
    <p:sldId id="285" r:id="rId33"/>
    <p:sldId id="284" r:id="rId34"/>
    <p:sldId id="288" r:id="rId35"/>
    <p:sldId id="289" r:id="rId36"/>
    <p:sldId id="291" r:id="rId37"/>
    <p:sldId id="293" r:id="rId38"/>
    <p:sldId id="299" r:id="rId39"/>
    <p:sldId id="290" r:id="rId40"/>
    <p:sldId id="294" r:id="rId41"/>
    <p:sldId id="296" r:id="rId42"/>
    <p:sldId id="292" r:id="rId43"/>
    <p:sldId id="295" r:id="rId44"/>
    <p:sldId id="322" r:id="rId45"/>
    <p:sldId id="297" r:id="rId46"/>
    <p:sldId id="324" r:id="rId47"/>
    <p:sldId id="300" r:id="rId48"/>
    <p:sldId id="301" r:id="rId49"/>
    <p:sldId id="302" r:id="rId50"/>
    <p:sldId id="303" r:id="rId51"/>
    <p:sldId id="304" r:id="rId52"/>
    <p:sldId id="308" r:id="rId53"/>
    <p:sldId id="309" r:id="rId54"/>
    <p:sldId id="305" r:id="rId55"/>
    <p:sldId id="310" r:id="rId56"/>
    <p:sldId id="314" r:id="rId57"/>
    <p:sldId id="306" r:id="rId58"/>
    <p:sldId id="311" r:id="rId59"/>
    <p:sldId id="307" r:id="rId60"/>
    <p:sldId id="316" r:id="rId61"/>
    <p:sldId id="315" r:id="rId62"/>
    <p:sldId id="313" r:id="rId63"/>
    <p:sldId id="312" r:id="rId64"/>
    <p:sldId id="317" r:id="rId65"/>
    <p:sldId id="318" r:id="rId66"/>
    <p:sldId id="320" r:id="rId67"/>
    <p:sldId id="319" r:id="rId68"/>
    <p:sldId id="321"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66"/>
    <a:srgbClr val="000066"/>
    <a:srgbClr val="CC0066"/>
    <a:srgbClr val="003300"/>
    <a:srgbClr val="008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F6781314-5D26-4067-88A3-1CB29D1D1ECA}" type="datetimeFigureOut">
              <a:rPr lang="en-IN" smtClean="0"/>
              <a:t>13-12-2023</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1F19B51B-0666-4949-A4C2-0034DE83682A}"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377396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13-12-2023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49223554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13-12-2023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08159488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81314-5D26-4067-88A3-1CB29D1D1ECA}" type="datetimeFigureOut">
              <a:rPr lang="en-IN" smtClean="0"/>
              <a:t>13-12-2023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4594689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781314-5D26-4067-88A3-1CB29D1D1ECA}" type="datetimeFigureOut">
              <a:rPr lang="en-IN" smtClean="0"/>
              <a:t>13-12-2023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F19B51B-0666-4949-A4C2-0034DE83682A}"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09005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781314-5D26-4067-88A3-1CB29D1D1ECA}" type="datetimeFigureOut">
              <a:rPr lang="en-IN" smtClean="0"/>
              <a:t>13-12-2023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93529659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781314-5D26-4067-88A3-1CB29D1D1ECA}" type="datetimeFigureOut">
              <a:rPr lang="en-IN" smtClean="0"/>
              <a:t>13-12-2023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156772482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781314-5D26-4067-88A3-1CB29D1D1ECA}" type="datetimeFigureOut">
              <a:rPr lang="en-IN" smtClean="0"/>
              <a:t>13-12-2023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11959853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781314-5D26-4067-88A3-1CB29D1D1ECA}" type="datetimeFigureOut">
              <a:rPr lang="en-IN" smtClean="0"/>
              <a:t>13-12-2023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46349603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781314-5D26-4067-88A3-1CB29D1D1ECA}" type="datetimeFigureOut">
              <a:rPr lang="en-IN" smtClean="0"/>
              <a:t>13-12-2023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23958053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781314-5D26-4067-88A3-1CB29D1D1ECA}" type="datetimeFigureOut">
              <a:rPr lang="en-IN" smtClean="0"/>
              <a:t>13-12-2023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F19B51B-0666-4949-A4C2-0034DE83682A}" type="slidenum">
              <a:rPr lang="en-IN" smtClean="0"/>
              <a:t>‹#›</a:t>
            </a:fld>
            <a:endParaRPr lang="en-IN"/>
          </a:p>
        </p:txBody>
      </p:sp>
    </p:spTree>
    <p:extLst>
      <p:ext uri="{BB962C8B-B14F-4D97-AF65-F5344CB8AC3E}">
        <p14:creationId xmlns:p14="http://schemas.microsoft.com/office/powerpoint/2010/main" val="6671133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6781314-5D26-4067-88A3-1CB29D1D1ECA}" type="datetimeFigureOut">
              <a:rPr lang="en-IN" smtClean="0"/>
              <a:t>13-12-2023</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F19B51B-0666-4949-A4C2-0034DE83682A}" type="slidenum">
              <a:rPr lang="en-IN" smtClean="0"/>
              <a:t>‹#›</a:t>
            </a:fld>
            <a:endParaRPr lang="en-IN"/>
          </a:p>
        </p:txBody>
      </p:sp>
    </p:spTree>
    <p:extLst>
      <p:ext uri="{BB962C8B-B14F-4D97-AF65-F5344CB8AC3E}">
        <p14:creationId xmlns:p14="http://schemas.microsoft.com/office/powerpoint/2010/main" val="12398050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mindat.org/glossary/crystals" TargetMode="External"/><Relationship Id="rId2" Type="http://schemas.openxmlformats.org/officeDocument/2006/relationships/hyperlink" Target="https://www.mindat.org/glossary/atom" TargetMode="External"/><Relationship Id="rId1" Type="http://schemas.openxmlformats.org/officeDocument/2006/relationships/slideLayout" Target="../slideLayouts/slideLayout7.xml"/><Relationship Id="rId4" Type="http://schemas.openxmlformats.org/officeDocument/2006/relationships/hyperlink" Target="https://www.mindat.org/glossary/ion"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mindat.org/glossary/anion" TargetMode="External"/><Relationship Id="rId2" Type="http://schemas.openxmlformats.org/officeDocument/2006/relationships/hyperlink" Target="https://www.mindat.org/glossary/cation"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s://www.mindat.org/glossary/electron"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s://byjus.com/ionization-energy-formula/"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oleObject" Target="../embeddings/oleObject3.bin"/><Relationship Id="rId1" Type="http://schemas.openxmlformats.org/officeDocument/2006/relationships/slideLayout" Target="../slideLayouts/slideLayout7.xml"/><Relationship Id="rId5" Type="http://schemas.openxmlformats.org/officeDocument/2006/relationships/image" Target="../media/image28.wmf"/><Relationship Id="rId4"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byjus.com/chemistry/ionic-bond-or-electrovalent-bond/" TargetMode="External"/><Relationship Id="rId2" Type="http://schemas.openxmlformats.org/officeDocument/2006/relationships/hyperlink" Target="https://byjus.com/chemistry/electronegativity/"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6.bin"/><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oleObject" Target="../embeddings/oleObject7.bin"/><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oleObject" Target="../embeddings/oleObject8.bin"/><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oleObject" Target="../embeddings/oleObject9.bin"/><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oleObject" Target="../embeddings/oleObject10.bin"/><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11.bin"/><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oleObject" Target="../embeddings/oleObject12.bin"/><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oleObject" Target="../embeddings/oleObject13.bin"/><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oleObject" Target="../embeddings/oleObject14.bin"/><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oleObject" Target="../embeddings/oleObject15.bin"/><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38.wmf"/><Relationship Id="rId7" Type="http://schemas.openxmlformats.org/officeDocument/2006/relationships/image" Target="../media/image40.wmf"/><Relationship Id="rId2" Type="http://schemas.openxmlformats.org/officeDocument/2006/relationships/oleObject" Target="../embeddings/oleObject16.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39.wmf"/><Relationship Id="rId4" Type="http://schemas.openxmlformats.org/officeDocument/2006/relationships/oleObject" Target="../embeddings/oleObject17.bin"/></Relationships>
</file>

<file path=ppt/slides/_rels/slide63.x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0.wmf"/><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5" Type="http://schemas.openxmlformats.org/officeDocument/2006/relationships/image" Target="../media/image42.wmf"/><Relationship Id="rId4" Type="http://schemas.openxmlformats.org/officeDocument/2006/relationships/oleObject" Target="../embeddings/oleObject20.bin"/></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oleObject" Target="../embeddings/oleObject22.bin"/><Relationship Id="rId1" Type="http://schemas.openxmlformats.org/officeDocument/2006/relationships/slideLayout" Target="../slideLayouts/slideLayout7.xml"/><Relationship Id="rId5" Type="http://schemas.openxmlformats.org/officeDocument/2006/relationships/image" Target="../media/image44.wmf"/><Relationship Id="rId4" Type="http://schemas.openxmlformats.org/officeDocument/2006/relationships/oleObject" Target="../embeddings/oleObject23.bin"/></Relationships>
</file>

<file path=ppt/slides/_rels/slide66.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oleObject" Target="../embeddings/oleObject13.bin"/><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oleObject" Target="../embeddings/oleObject24.bin"/><Relationship Id="rId1" Type="http://schemas.openxmlformats.org/officeDocument/2006/relationships/slideLayout" Target="../slideLayouts/slideLayout7.xml"/><Relationship Id="rId5" Type="http://schemas.openxmlformats.org/officeDocument/2006/relationships/image" Target="../media/image46.wmf"/><Relationship Id="rId4" Type="http://schemas.openxmlformats.org/officeDocument/2006/relationships/oleObject" Target="../embeddings/oleObject25.bin"/></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6AF647-A013-4786-B1DA-318A8293A9B9}"/>
              </a:ext>
            </a:extLst>
          </p:cNvPr>
          <p:cNvSpPr txBox="1"/>
          <p:nvPr/>
        </p:nvSpPr>
        <p:spPr>
          <a:xfrm>
            <a:off x="2222213" y="1001284"/>
            <a:ext cx="7494359" cy="646331"/>
          </a:xfrm>
          <a:prstGeom prst="rect">
            <a:avLst/>
          </a:prstGeom>
          <a:noFill/>
        </p:spPr>
        <p:txBody>
          <a:bodyPr wrap="none" rtlCol="0">
            <a:spAutoFit/>
          </a:bodyPr>
          <a:lstStyle/>
          <a:p>
            <a:pPr algn="ctr"/>
            <a:r>
              <a:rPr lang="en-US" sz="3600" b="1" dirty="0">
                <a:solidFill>
                  <a:srgbClr val="FF0000"/>
                </a:solidFill>
                <a:latin typeface="Times New Roman" panose="02020603050405020304" pitchFamily="18" charset="0"/>
                <a:cs typeface="Times New Roman" panose="02020603050405020304" pitchFamily="18" charset="0"/>
              </a:rPr>
              <a:t>Material Science and Engg.-BME303</a:t>
            </a:r>
          </a:p>
        </p:txBody>
      </p:sp>
      <p:sp>
        <p:nvSpPr>
          <p:cNvPr id="3" name="Rectangle: Rounded Corners 2">
            <a:extLst>
              <a:ext uri="{FF2B5EF4-FFF2-40B4-BE49-F238E27FC236}">
                <a16:creationId xmlns:a16="http://schemas.microsoft.com/office/drawing/2014/main" id="{BAF02ED3-3C4D-42BA-AC60-94B7D5F9EAB4}"/>
              </a:ext>
            </a:extLst>
          </p:cNvPr>
          <p:cNvSpPr/>
          <p:nvPr/>
        </p:nvSpPr>
        <p:spPr>
          <a:xfrm>
            <a:off x="4105421" y="2514600"/>
            <a:ext cx="3727938" cy="914400"/>
          </a:xfrm>
          <a:prstGeom prst="roundRect">
            <a:avLst/>
          </a:prstGeom>
          <a:solidFill>
            <a:srgbClr val="002060"/>
          </a:solidFill>
          <a:ln w="38100">
            <a:solidFill>
              <a:srgbClr val="00CC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latin typeface="Times New Roman" panose="02020603050405020304" pitchFamily="18" charset="0"/>
                <a:cs typeface="Times New Roman" panose="02020603050405020304" pitchFamily="18" charset="0"/>
              </a:rPr>
              <a:t>Crystal Structure</a:t>
            </a:r>
            <a:endParaRPr lang="en-IN" sz="36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769521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FE9A0F-B741-45F7-BFE0-B72D6576A912}"/>
              </a:ext>
            </a:extLst>
          </p:cNvPr>
          <p:cNvSpPr txBox="1"/>
          <p:nvPr/>
        </p:nvSpPr>
        <p:spPr>
          <a:xfrm>
            <a:off x="820615" y="895878"/>
            <a:ext cx="10550770" cy="3811621"/>
          </a:xfrm>
          <a:prstGeom prst="rect">
            <a:avLst/>
          </a:prstGeom>
          <a:noFill/>
        </p:spPr>
        <p:txBody>
          <a:bodyPr wrap="square">
            <a:spAutoFit/>
          </a:bodyPr>
          <a:lstStyle/>
          <a:p>
            <a:pPr algn="just">
              <a:lnSpc>
                <a:spcPct val="150000"/>
              </a:lnSpc>
            </a:pPr>
            <a:r>
              <a:rPr lang="en-US" sz="2800" b="1" dirty="0">
                <a:solidFill>
                  <a:srgbClr val="002060"/>
                </a:solidFill>
                <a:effectLst/>
                <a:latin typeface="Times New Roman" panose="02020603050405020304" pitchFamily="18" charset="0"/>
                <a:ea typeface="Arial" panose="020B0604020202020204" pitchFamily="34" charset="0"/>
              </a:rPr>
              <a:t>Space lattice</a:t>
            </a:r>
            <a:endParaRPr lang="en-IN" sz="2800" dirty="0">
              <a:solidFill>
                <a:srgbClr val="002060"/>
              </a:solidFill>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Arial" panose="020B0604020202020204" pitchFamily="34" charset="0"/>
              <a:buChar char="•"/>
              <a:tabLst>
                <a:tab pos="495300" algn="l"/>
              </a:tabLst>
            </a:pPr>
            <a:r>
              <a:rPr lang="en-US" sz="2800" dirty="0">
                <a:solidFill>
                  <a:srgbClr val="C00000"/>
                </a:solidFill>
                <a:effectLst/>
                <a:latin typeface="Times New Roman" panose="02020603050405020304" pitchFamily="18" charset="0"/>
                <a:ea typeface="Times New Roman" panose="02020603050405020304" pitchFamily="18" charset="0"/>
              </a:rPr>
              <a:t>A space lattice can be defined as a three-dimensional array of points, each of which has identical surroundings.</a:t>
            </a:r>
          </a:p>
          <a:p>
            <a:pPr marL="342900" indent="-342900" algn="just">
              <a:lnSpc>
                <a:spcPct val="150000"/>
              </a:lnSpc>
              <a:buFont typeface="Arial" panose="020B0604020202020204" pitchFamily="34" charset="0"/>
              <a:buChar char="•"/>
              <a:tabLst>
                <a:tab pos="495300" algn="l"/>
              </a:tabLs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There are 14 possible types of space lattices are called “</a:t>
            </a:r>
            <a:r>
              <a:rPr lang="en-IN" sz="28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Bravias</a:t>
            </a: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space lattices they fall under 7 crystal systems.</a:t>
            </a:r>
            <a:endParaRPr lang="en-IN" sz="2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Arial" panose="020B0604020202020204" pitchFamily="34" charset="0"/>
              <a:buChar char="•"/>
              <a:tabLst>
                <a:tab pos="495300" algn="l"/>
              </a:tabLst>
            </a:pPr>
            <a:endParaRPr lang="en-IN"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719274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473A3D-7231-4E98-BCE9-AEB1C5F5659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02522" y="900333"/>
            <a:ext cx="6836899" cy="5190978"/>
          </a:xfrm>
          <a:prstGeom prst="rect">
            <a:avLst/>
          </a:prstGeom>
          <a:noFill/>
          <a:ln>
            <a:noFill/>
          </a:ln>
        </p:spPr>
      </p:pic>
    </p:spTree>
    <p:extLst>
      <p:ext uri="{BB962C8B-B14F-4D97-AF65-F5344CB8AC3E}">
        <p14:creationId xmlns:p14="http://schemas.microsoft.com/office/powerpoint/2010/main" val="392708854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878974-B739-493A-8398-EB5C9A3E722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85403" y="562708"/>
            <a:ext cx="6485205" cy="5490429"/>
          </a:xfrm>
          <a:prstGeom prst="rect">
            <a:avLst/>
          </a:prstGeom>
          <a:noFill/>
          <a:ln>
            <a:noFill/>
          </a:ln>
        </p:spPr>
      </p:pic>
    </p:spTree>
    <p:extLst>
      <p:ext uri="{BB962C8B-B14F-4D97-AF65-F5344CB8AC3E}">
        <p14:creationId xmlns:p14="http://schemas.microsoft.com/office/powerpoint/2010/main" val="27377763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146D82-AC95-4491-9A9E-839899FE11C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01345" y="815927"/>
            <a:ext cx="4150483" cy="2613074"/>
          </a:xfrm>
          <a:prstGeom prst="rect">
            <a:avLst/>
          </a:prstGeom>
          <a:noFill/>
          <a:ln>
            <a:noFill/>
          </a:ln>
        </p:spPr>
      </p:pic>
      <p:pic>
        <p:nvPicPr>
          <p:cNvPr id="3" name="Picture 2">
            <a:extLst>
              <a:ext uri="{FF2B5EF4-FFF2-40B4-BE49-F238E27FC236}">
                <a16:creationId xmlns:a16="http://schemas.microsoft.com/office/drawing/2014/main" id="{6AAD3E17-8324-4AFC-925B-4A35140E696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736592" y="815927"/>
            <a:ext cx="4150483" cy="2341610"/>
          </a:xfrm>
          <a:prstGeom prst="rect">
            <a:avLst/>
          </a:prstGeom>
          <a:noFill/>
          <a:ln>
            <a:noFill/>
          </a:ln>
        </p:spPr>
      </p:pic>
      <p:pic>
        <p:nvPicPr>
          <p:cNvPr id="4" name="Picture 3">
            <a:extLst>
              <a:ext uri="{FF2B5EF4-FFF2-40B4-BE49-F238E27FC236}">
                <a16:creationId xmlns:a16="http://schemas.microsoft.com/office/drawing/2014/main" id="{55A92AA0-B1C6-486E-BB3A-1B6145168D0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860774" y="3854548"/>
            <a:ext cx="4017134" cy="1741854"/>
          </a:xfrm>
          <a:prstGeom prst="rect">
            <a:avLst/>
          </a:prstGeom>
          <a:noFill/>
          <a:ln>
            <a:noFill/>
          </a:ln>
        </p:spPr>
      </p:pic>
    </p:spTree>
    <p:extLst>
      <p:ext uri="{BB962C8B-B14F-4D97-AF65-F5344CB8AC3E}">
        <p14:creationId xmlns:p14="http://schemas.microsoft.com/office/powerpoint/2010/main" val="412498551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E1BB8-6CA9-448D-A24A-31BD6D485E03}"/>
              </a:ext>
            </a:extLst>
          </p:cNvPr>
          <p:cNvSpPr txBox="1"/>
          <p:nvPr/>
        </p:nvSpPr>
        <p:spPr>
          <a:xfrm>
            <a:off x="1003496" y="578636"/>
            <a:ext cx="10616418" cy="5700728"/>
          </a:xfrm>
          <a:prstGeom prst="rect">
            <a:avLst/>
          </a:prstGeom>
          <a:noFill/>
        </p:spPr>
        <p:txBody>
          <a:bodyPr wrap="square">
            <a:spAutoFit/>
          </a:bodyPr>
          <a:lstStyle/>
          <a:p>
            <a:pPr marL="228600">
              <a:lnSpc>
                <a:spcPct val="107000"/>
              </a:lnSpc>
              <a:spcAft>
                <a:spcPts val="800"/>
              </a:spcAft>
            </a:pPr>
            <a:r>
              <a:rPr lang="en-IN" sz="24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 of the materials:</a:t>
            </a:r>
            <a:endParaRPr lang="en-IN"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Cubic unit cell: Mn, Polonium (Po)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Nacl</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Body Centred Cubic: Na, V, Cr, Mo, W, Fe, alfa-iron, delta-iron</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FCC: Ni, Cu, Ag, Pb, Au, Pt (platinum)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Tetragonal: (a) ST (b) BCT</a:t>
            </a:r>
          </a:p>
          <a:p>
            <a:pPr marL="457200">
              <a:lnSpc>
                <a:spcPct val="107000"/>
              </a:lnSpc>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ST-Pa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protactinum</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and for BCT—Martensite and tin (Sn)</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Orthorhombic: (a) SO (b) ECO (c) BCO (d) FCO Examples: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Ar</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(Arsenic) Bi (Bismuth) Sb (Antimony)</a:t>
            </a:r>
          </a:p>
          <a:p>
            <a:pPr marL="457200">
              <a:lnSpc>
                <a:spcPct val="107000"/>
              </a:lnSpc>
            </a:pP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BCO-_example:Cementite</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07000"/>
              </a:lnSpc>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FCO- example: S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sulpher</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Ga (Gallium)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Rhombohedral: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Example:B</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(Boron), CaCO3, SiO2</a:t>
            </a:r>
          </a:p>
          <a:p>
            <a:pPr marL="342900" lvl="0" indent="-342900">
              <a:lnSpc>
                <a:spcPct val="107000"/>
              </a:lnSpc>
              <a:buFont typeface="Wingdings" panose="05000000000000000000" pitchFamily="2" charset="2"/>
              <a:buChar char="§"/>
            </a:pP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Hexxagonal</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Example: Mg, </a:t>
            </a:r>
            <a:r>
              <a:rPr lang="en-IN" sz="2400" dirty="0" err="1">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Ti</a:t>
            </a: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Zr, CO, Zn Be (Beryllium)</a:t>
            </a:r>
          </a:p>
          <a:p>
            <a:pPr marL="342900" lvl="0" indent="-342900">
              <a:lnSpc>
                <a:spcPct val="107000"/>
              </a:lnSpc>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Monoclinic: (1) SM and (2) ECM Example: CaSO4, NaSO4</a:t>
            </a:r>
          </a:p>
          <a:p>
            <a:pPr marL="342900" lvl="0" indent="-342900">
              <a:lnSpc>
                <a:spcPct val="107000"/>
              </a:lnSpc>
              <a:spcAft>
                <a:spcPts val="800"/>
              </a:spcAft>
              <a:buFont typeface="Wingdings" panose="05000000000000000000" pitchFamily="2" charset="2"/>
              <a:buChar char="§"/>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Triclinic: (1) ST Example: CuSO4</a:t>
            </a:r>
          </a:p>
        </p:txBody>
      </p:sp>
    </p:spTree>
    <p:extLst>
      <p:ext uri="{BB962C8B-B14F-4D97-AF65-F5344CB8AC3E}">
        <p14:creationId xmlns:p14="http://schemas.microsoft.com/office/powerpoint/2010/main" val="72570371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3">
                                            <p:txEl>
                                              <p:pRg st="6" end="6"/>
                                            </p:txEl>
                                          </p:spTgt>
                                        </p:tgtEl>
                                      </p:cBhvr>
                                    </p:animEffect>
                                  </p:childTnLst>
                                </p:cTn>
                              </p:par>
                              <p:par>
                                <p:cTn id="42" presetID="53" presetClass="entr" presetSubtype="16"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p:cTn id="44"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6" dur="500"/>
                                        <p:tgtEl>
                                          <p:spTgt spid="3">
                                            <p:txEl>
                                              <p:pRg st="7" end="7"/>
                                            </p:txEl>
                                          </p:spTgt>
                                        </p:tgtEl>
                                      </p:cBhvr>
                                    </p:animEffect>
                                  </p:childTnLst>
                                </p:cTn>
                              </p:par>
                              <p:par>
                                <p:cTn id="47" presetID="53" presetClass="entr" presetSubtype="16"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1" dur="500"/>
                                        <p:tgtEl>
                                          <p:spTgt spid="3">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p:cTn id="56"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3">
                                            <p:txEl>
                                              <p:pRg st="9" end="9"/>
                                            </p:txEl>
                                          </p:spTgt>
                                        </p:tgtEl>
                                      </p:cBhvr>
                                    </p:animEffect>
                                  </p:childTnLst>
                                </p:cTn>
                              </p:par>
                              <p:par>
                                <p:cTn id="59" presetID="53" presetClass="entr" presetSubtype="16" fill="hold" nodeType="with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3" dur="500"/>
                                        <p:tgtEl>
                                          <p:spTgt spid="3">
                                            <p:txEl>
                                              <p:pRg st="10" end="10"/>
                                            </p:txEl>
                                          </p:spTgt>
                                        </p:tgtEl>
                                      </p:cBhvr>
                                    </p:animEffect>
                                  </p:childTnLst>
                                </p:cTn>
                              </p:par>
                              <p:par>
                                <p:cTn id="64" presetID="53" presetClass="entr" presetSubtype="16" fill="hold" nodeType="withEffect">
                                  <p:stCondLst>
                                    <p:cond delay="0"/>
                                  </p:stCondLst>
                                  <p:childTnLst>
                                    <p:set>
                                      <p:cBhvr>
                                        <p:cTn id="65" dur="1" fill="hold">
                                          <p:stCondLst>
                                            <p:cond delay="0"/>
                                          </p:stCondLst>
                                        </p:cTn>
                                        <p:tgtEl>
                                          <p:spTgt spid="3">
                                            <p:txEl>
                                              <p:pRg st="11" end="11"/>
                                            </p:txEl>
                                          </p:spTgt>
                                        </p:tgtEl>
                                        <p:attrNameLst>
                                          <p:attrName>style.visibility</p:attrName>
                                        </p:attrNameLst>
                                      </p:cBhvr>
                                      <p:to>
                                        <p:strVal val="visible"/>
                                      </p:to>
                                    </p:set>
                                    <p:anim calcmode="lin" valueType="num">
                                      <p:cBhvr>
                                        <p:cTn id="66"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67"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68" dur="500"/>
                                        <p:tgtEl>
                                          <p:spTgt spid="3">
                                            <p:txEl>
                                              <p:pRg st="11" end="11"/>
                                            </p:txEl>
                                          </p:spTgt>
                                        </p:tgtEl>
                                      </p:cBhvr>
                                    </p:animEffect>
                                  </p:childTnLst>
                                </p:cTn>
                              </p:par>
                              <p:par>
                                <p:cTn id="69" presetID="53" presetClass="entr" presetSubtype="16" fill="hold" nodeType="withEffect">
                                  <p:stCondLst>
                                    <p:cond delay="0"/>
                                  </p:stCondLst>
                                  <p:childTnLst>
                                    <p:set>
                                      <p:cBhvr>
                                        <p:cTn id="70" dur="1" fill="hold">
                                          <p:stCondLst>
                                            <p:cond delay="0"/>
                                          </p:stCondLst>
                                        </p:cTn>
                                        <p:tgtEl>
                                          <p:spTgt spid="3">
                                            <p:txEl>
                                              <p:pRg st="12" end="12"/>
                                            </p:txEl>
                                          </p:spTgt>
                                        </p:tgtEl>
                                        <p:attrNameLst>
                                          <p:attrName>style.visibility</p:attrName>
                                        </p:attrNameLst>
                                      </p:cBhvr>
                                      <p:to>
                                        <p:strVal val="visible"/>
                                      </p:to>
                                    </p:set>
                                    <p:anim calcmode="lin" valueType="num">
                                      <p:cBhvr>
                                        <p:cTn id="71"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72"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7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2FC034-9DDB-454F-AF09-40F130A1D64E}"/>
              </a:ext>
            </a:extLst>
          </p:cNvPr>
          <p:cNvSpPr txBox="1"/>
          <p:nvPr/>
        </p:nvSpPr>
        <p:spPr>
          <a:xfrm>
            <a:off x="998806" y="1334894"/>
            <a:ext cx="10339754" cy="2929969"/>
          </a:xfrm>
          <a:prstGeom prst="rect">
            <a:avLst/>
          </a:prstGeom>
          <a:noFill/>
        </p:spPr>
        <p:txBody>
          <a:bodyPr wrap="square">
            <a:spAutoFit/>
          </a:bodyPr>
          <a:lstStyle/>
          <a:p>
            <a:pPr>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Unit cells of the some of the common space lattices of crystalline solids are:</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Simple cubic</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Face centred cubic</a:t>
            </a:r>
          </a:p>
          <a:p>
            <a:pPr marL="342900" lvl="0" indent="-342900">
              <a:lnSpc>
                <a:spcPct val="107000"/>
              </a:lnSpc>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Body centred cubic</a:t>
            </a:r>
          </a:p>
          <a:p>
            <a:pPr marL="342900" lvl="0" indent="-342900">
              <a:lnSpc>
                <a:spcPct val="107000"/>
              </a:lnSpc>
              <a:spcAft>
                <a:spcPts val="800"/>
              </a:spcAft>
              <a:buFont typeface="+mj-lt"/>
              <a:buAutoNum type="arabicPeriod"/>
            </a:pPr>
            <a:r>
              <a:rPr lang="en-IN" sz="2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Hexagonal close packed</a:t>
            </a:r>
          </a:p>
        </p:txBody>
      </p:sp>
    </p:spTree>
    <p:extLst>
      <p:ext uri="{BB962C8B-B14F-4D97-AF65-F5344CB8AC3E}">
        <p14:creationId xmlns:p14="http://schemas.microsoft.com/office/powerpoint/2010/main" val="16094394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C27262A-CECD-42D8-A099-13C4DE4A14BD}"/>
              </a:ext>
            </a:extLst>
          </p:cNvPr>
          <p:cNvSpPr txBox="1"/>
          <p:nvPr/>
        </p:nvSpPr>
        <p:spPr>
          <a:xfrm>
            <a:off x="759655" y="784696"/>
            <a:ext cx="10311619" cy="4401205"/>
          </a:xfrm>
          <a:prstGeom prst="rect">
            <a:avLst/>
          </a:prstGeom>
          <a:noFill/>
        </p:spPr>
        <p:txBody>
          <a:bodyPr wrap="square">
            <a:spAutoFit/>
          </a:bodyPr>
          <a:lstStyle/>
          <a:p>
            <a:pPr algn="just">
              <a:spcAft>
                <a:spcPts val="800"/>
              </a:spcAft>
            </a:pPr>
            <a:r>
              <a:rPr lang="en-IN" sz="2400" b="1" dirty="0">
                <a:effectLst/>
                <a:latin typeface="Times New Roman" panose="02020603050405020304" pitchFamily="18" charset="0"/>
                <a:ea typeface="Arial" panose="020B0604020202020204" pitchFamily="34" charset="0"/>
                <a:cs typeface="Times New Roman" panose="02020603050405020304" pitchFamily="18" charset="0"/>
              </a:rPr>
              <a:t>Coordination number </a:t>
            </a:r>
            <a:r>
              <a:rPr lang="en-IN" sz="2400" dirty="0">
                <a:effectLst/>
                <a:latin typeface="Times New Roman" panose="02020603050405020304" pitchFamily="18" charset="0"/>
                <a:ea typeface="Times New Roman" panose="02020603050405020304" pitchFamily="18" charset="0"/>
                <a:cs typeface="Times New Roman" panose="02020603050405020304" pitchFamily="18" charset="0"/>
              </a:rPr>
              <a:t>is the number of nearest neighbour to a particular atom in the crystal.</a:t>
            </a: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coordination number (CN) of a crystal structure is defined as the number of nearest and equidistant neighbouring atoms that the each atom has in a space lattice.</a:t>
            </a:r>
            <a:endParaRPr lang="en-IN"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dirty="0">
                <a:solidFill>
                  <a:srgbClr val="7030A0"/>
                </a:solidFill>
                <a:effectLst/>
                <a:latin typeface="Times New Roman" panose="02020603050405020304" pitchFamily="18" charset="0"/>
                <a:ea typeface="Times New Roman" panose="02020603050405020304" pitchFamily="18" charset="0"/>
                <a:cs typeface="Times New Roman" panose="02020603050405020304" pitchFamily="18" charset="0"/>
              </a:rPr>
              <a:t>The coordination number (CN) of a few types of crystal structure are:</a:t>
            </a:r>
            <a:endPar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Simple cubic: 6</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BCC: 8</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FCC: 12 (4+4+4)</a:t>
            </a:r>
            <a:endParaRPr lang="en-IN" sz="24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IN" sz="24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HCP: 12 (3+6+3)</a:t>
            </a:r>
            <a:endParaRPr lang="en-IN" sz="20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276981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3">
                                            <p:txEl>
                                              <p:pRg st="4" end="4"/>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2F5C9F-F070-4DDD-95DF-16DAAB4A3C0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43201" y="970671"/>
            <a:ext cx="6583680" cy="4895557"/>
          </a:xfrm>
          <a:prstGeom prst="rect">
            <a:avLst/>
          </a:prstGeom>
          <a:noFill/>
          <a:ln>
            <a:noFill/>
          </a:ln>
        </p:spPr>
      </p:pic>
    </p:spTree>
    <p:extLst>
      <p:ext uri="{BB962C8B-B14F-4D97-AF65-F5344CB8AC3E}">
        <p14:creationId xmlns:p14="http://schemas.microsoft.com/office/powerpoint/2010/main" val="192818716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831F04-AE92-4575-AE9B-7CD85159A80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93482" y="595142"/>
            <a:ext cx="5731510" cy="3332480"/>
          </a:xfrm>
          <a:prstGeom prst="rect">
            <a:avLst/>
          </a:prstGeom>
          <a:noFill/>
          <a:ln>
            <a:noFill/>
          </a:ln>
        </p:spPr>
      </p:pic>
      <p:pic>
        <p:nvPicPr>
          <p:cNvPr id="3" name="Picture 2">
            <a:extLst>
              <a:ext uri="{FF2B5EF4-FFF2-40B4-BE49-F238E27FC236}">
                <a16:creationId xmlns:a16="http://schemas.microsoft.com/office/drawing/2014/main" id="{A0725E35-21C0-42D2-98AD-FC51D3A7B0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249918" y="720236"/>
            <a:ext cx="4219575" cy="2409825"/>
          </a:xfrm>
          <a:prstGeom prst="rect">
            <a:avLst/>
          </a:prstGeom>
          <a:noFill/>
          <a:ln>
            <a:noFill/>
          </a:ln>
        </p:spPr>
      </p:pic>
      <p:pic>
        <p:nvPicPr>
          <p:cNvPr id="4" name="Picture 3">
            <a:extLst>
              <a:ext uri="{FF2B5EF4-FFF2-40B4-BE49-F238E27FC236}">
                <a16:creationId xmlns:a16="http://schemas.microsoft.com/office/drawing/2014/main" id="{064EE8AC-08EC-42B9-BAD7-6740969FE31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93482" y="4576933"/>
            <a:ext cx="1781175" cy="1685925"/>
          </a:xfrm>
          <a:prstGeom prst="rect">
            <a:avLst/>
          </a:prstGeom>
          <a:noFill/>
          <a:ln>
            <a:noFill/>
          </a:ln>
        </p:spPr>
      </p:pic>
      <p:pic>
        <p:nvPicPr>
          <p:cNvPr id="5" name="Picture 4">
            <a:extLst>
              <a:ext uri="{FF2B5EF4-FFF2-40B4-BE49-F238E27FC236}">
                <a16:creationId xmlns:a16="http://schemas.microsoft.com/office/drawing/2014/main" id="{BAAE135C-90F0-4CCC-84CA-37FF7857890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093413" y="4049663"/>
            <a:ext cx="2619375" cy="2219325"/>
          </a:xfrm>
          <a:prstGeom prst="rect">
            <a:avLst/>
          </a:prstGeom>
          <a:noFill/>
          <a:ln>
            <a:noFill/>
          </a:ln>
        </p:spPr>
      </p:pic>
      <p:pic>
        <p:nvPicPr>
          <p:cNvPr id="6" name="Picture 5">
            <a:extLst>
              <a:ext uri="{FF2B5EF4-FFF2-40B4-BE49-F238E27FC236}">
                <a16:creationId xmlns:a16="http://schemas.microsoft.com/office/drawing/2014/main" id="{2E11D561-B068-44D8-A957-F181A9C873A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132751" y="4649737"/>
            <a:ext cx="2238375" cy="1019175"/>
          </a:xfrm>
          <a:prstGeom prst="rect">
            <a:avLst/>
          </a:prstGeom>
          <a:noFill/>
          <a:ln>
            <a:noFill/>
          </a:ln>
        </p:spPr>
      </p:pic>
    </p:spTree>
    <p:extLst>
      <p:ext uri="{BB962C8B-B14F-4D97-AF65-F5344CB8AC3E}">
        <p14:creationId xmlns:p14="http://schemas.microsoft.com/office/powerpoint/2010/main" val="14615345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32F6B7-4BCC-4B9C-9D43-1F7A162A3C2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02523" y="1069145"/>
            <a:ext cx="6682154" cy="4628269"/>
          </a:xfrm>
          <a:prstGeom prst="rect">
            <a:avLst/>
          </a:prstGeom>
          <a:noFill/>
          <a:ln>
            <a:noFill/>
          </a:ln>
        </p:spPr>
      </p:pic>
    </p:spTree>
    <p:extLst>
      <p:ext uri="{BB962C8B-B14F-4D97-AF65-F5344CB8AC3E}">
        <p14:creationId xmlns:p14="http://schemas.microsoft.com/office/powerpoint/2010/main" val="95549824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0B848D-D342-0D3D-97B0-32F79B303750}"/>
              </a:ext>
            </a:extLst>
          </p:cNvPr>
          <p:cNvSpPr/>
          <p:nvPr/>
        </p:nvSpPr>
        <p:spPr>
          <a:xfrm>
            <a:off x="736979" y="1255931"/>
            <a:ext cx="10809027" cy="4493538"/>
          </a:xfrm>
          <a:prstGeom prst="rect">
            <a:avLst/>
          </a:prstGeom>
        </p:spPr>
        <p:txBody>
          <a:bodyPr wrap="square">
            <a:spAutoFit/>
          </a:bodyPr>
          <a:lstStyle/>
          <a:p>
            <a:pPr algn="just"/>
            <a:r>
              <a:rPr lang="en-US" sz="2600" b="1" dirty="0">
                <a:latin typeface="Cambria" panose="02040503050406030204" pitchFamily="18" charset="0"/>
                <a:ea typeface="Cambria" panose="02040503050406030204" pitchFamily="18" charset="0"/>
              </a:rPr>
              <a:t>Structure of Materials </a:t>
            </a:r>
          </a:p>
          <a:p>
            <a:pPr algn="just"/>
            <a:r>
              <a:rPr lang="en-US" sz="2600" b="1" dirty="0">
                <a:latin typeface="Cambria" panose="02040503050406030204" pitchFamily="18" charset="0"/>
                <a:ea typeface="Cambria" panose="02040503050406030204" pitchFamily="18" charset="0"/>
              </a:rPr>
              <a:t>Introduction:</a:t>
            </a:r>
            <a:r>
              <a:rPr lang="en-US" sz="2600" dirty="0">
                <a:latin typeface="Cambria" panose="02040503050406030204" pitchFamily="18" charset="0"/>
                <a:ea typeface="Cambria" panose="02040503050406030204" pitchFamily="18" charset="0"/>
              </a:rPr>
              <a:t> Classification of materials, crystalline and non-crystalline solids, atomic bonding: Ionic Bonding and Metallic Bonding.</a:t>
            </a:r>
          </a:p>
          <a:p>
            <a:pPr algn="just"/>
            <a:r>
              <a:rPr lang="en-US" sz="2600" b="1" dirty="0">
                <a:latin typeface="Cambria" panose="02040503050406030204" pitchFamily="18" charset="0"/>
                <a:ea typeface="Cambria" panose="02040503050406030204" pitchFamily="18" charset="0"/>
              </a:rPr>
              <a:t>Crystal Structure: </a:t>
            </a:r>
            <a:r>
              <a:rPr lang="en-US" sz="2600" dirty="0">
                <a:latin typeface="Cambria" panose="02040503050406030204" pitchFamily="18" charset="0"/>
                <a:ea typeface="Cambria" panose="02040503050406030204" pitchFamily="18" charset="0"/>
              </a:rPr>
              <a:t>Crystal Lattice, Unit Cell, Planes and directions in a lattice, Planar Atomic Density, Coordination number, atomic Packing Factor of all the Cubic structures and Hexagonal Close Packed structure. Classification and Coordination of voids, Bragg’s Law. </a:t>
            </a:r>
          </a:p>
          <a:p>
            <a:pPr algn="just"/>
            <a:r>
              <a:rPr lang="en-US" sz="2600" b="1" dirty="0">
                <a:latin typeface="Cambria" panose="02040503050406030204" pitchFamily="18" charset="0"/>
                <a:ea typeface="Cambria" panose="02040503050406030204" pitchFamily="18" charset="0"/>
              </a:rPr>
              <a:t>Imperfections in Solids: </a:t>
            </a:r>
            <a:r>
              <a:rPr lang="en-US" sz="2600" dirty="0">
                <a:latin typeface="Cambria" panose="02040503050406030204" pitchFamily="18" charset="0"/>
                <a:ea typeface="Cambria" panose="02040503050406030204" pitchFamily="18" charset="0"/>
              </a:rPr>
              <a:t>Types of imperfections, Point defects: vacancies, interstitials, line defects, 2-D and 3D-defects, Concept of free volume in amorphous solids. Slip, Twinning.</a:t>
            </a:r>
          </a:p>
          <a:p>
            <a:pPr algn="just"/>
            <a:endParaRPr lang="en-US" sz="2600" dirty="0">
              <a:latin typeface="Cambria" panose="02040503050406030204" pitchFamily="18" charset="0"/>
              <a:ea typeface="Cambria" panose="02040503050406030204" pitchFamily="18" charset="0"/>
            </a:endParaRPr>
          </a:p>
        </p:txBody>
      </p:sp>
      <p:sp>
        <p:nvSpPr>
          <p:cNvPr id="3" name="Rectangle 2">
            <a:extLst>
              <a:ext uri="{FF2B5EF4-FFF2-40B4-BE49-F238E27FC236}">
                <a16:creationId xmlns:a16="http://schemas.microsoft.com/office/drawing/2014/main" id="{33F2202E-BB0A-16E6-A0BE-4AA688CB9F23}"/>
              </a:ext>
            </a:extLst>
          </p:cNvPr>
          <p:cNvSpPr/>
          <p:nvPr/>
        </p:nvSpPr>
        <p:spPr>
          <a:xfrm>
            <a:off x="1295401" y="732711"/>
            <a:ext cx="1661032" cy="523220"/>
          </a:xfrm>
          <a:prstGeom prst="rect">
            <a:avLst/>
          </a:prstGeom>
        </p:spPr>
        <p:txBody>
          <a:bodyPr wrap="none">
            <a:spAutoFit/>
          </a:bodyPr>
          <a:lstStyle/>
          <a:p>
            <a:pPr algn="ctr"/>
            <a:r>
              <a:rPr lang="en-US" sz="2800" b="1" dirty="0">
                <a:solidFill>
                  <a:srgbClr val="002060"/>
                </a:solidFill>
                <a:latin typeface="Times New Roman" panose="02020603050405020304" pitchFamily="18" charset="0"/>
                <a:ea typeface="Calibri" panose="020F0502020204030204" pitchFamily="34" charset="0"/>
              </a:rPr>
              <a:t>Module-1</a:t>
            </a:r>
            <a:endParaRPr lang="en-US" sz="2800" dirty="0">
              <a:solidFill>
                <a:srgbClr val="002060"/>
              </a:solidFill>
            </a:endParaRPr>
          </a:p>
        </p:txBody>
      </p:sp>
    </p:spTree>
    <p:extLst>
      <p:ext uri="{BB962C8B-B14F-4D97-AF65-F5344CB8AC3E}">
        <p14:creationId xmlns:p14="http://schemas.microsoft.com/office/powerpoint/2010/main" val="35224012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53F4E6-5EA0-4273-82A5-0E8FA122D93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30658" y="914401"/>
            <a:ext cx="6850967" cy="4783014"/>
          </a:xfrm>
          <a:prstGeom prst="rect">
            <a:avLst/>
          </a:prstGeom>
          <a:noFill/>
          <a:ln>
            <a:noFill/>
          </a:ln>
        </p:spPr>
      </p:pic>
    </p:spTree>
    <p:extLst>
      <p:ext uri="{BB962C8B-B14F-4D97-AF65-F5344CB8AC3E}">
        <p14:creationId xmlns:p14="http://schemas.microsoft.com/office/powerpoint/2010/main" val="24981493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0E4686-2EA1-4489-8043-0C0D63E0708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41368" y="747127"/>
            <a:ext cx="5724525" cy="762000"/>
          </a:xfrm>
          <a:prstGeom prst="rect">
            <a:avLst/>
          </a:prstGeom>
          <a:noFill/>
          <a:ln>
            <a:noFill/>
          </a:ln>
        </p:spPr>
      </p:pic>
      <p:pic>
        <p:nvPicPr>
          <p:cNvPr id="3" name="Picture 2">
            <a:extLst>
              <a:ext uri="{FF2B5EF4-FFF2-40B4-BE49-F238E27FC236}">
                <a16:creationId xmlns:a16="http://schemas.microsoft.com/office/drawing/2014/main" id="{BE08AD6C-CED9-4637-879D-E7EB845DB92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62538" y="1827408"/>
            <a:ext cx="5255382" cy="4123226"/>
          </a:xfrm>
          <a:prstGeom prst="rect">
            <a:avLst/>
          </a:prstGeom>
          <a:noFill/>
          <a:ln>
            <a:noFill/>
          </a:ln>
        </p:spPr>
      </p:pic>
      <p:pic>
        <p:nvPicPr>
          <p:cNvPr id="4" name="Picture 3">
            <a:extLst>
              <a:ext uri="{FF2B5EF4-FFF2-40B4-BE49-F238E27FC236}">
                <a16:creationId xmlns:a16="http://schemas.microsoft.com/office/drawing/2014/main" id="{50E459A2-7D78-4CEA-B284-712ED8B3A31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796673" y="1509128"/>
            <a:ext cx="3317998" cy="4309256"/>
          </a:xfrm>
          <a:prstGeom prst="rect">
            <a:avLst/>
          </a:prstGeom>
          <a:noFill/>
          <a:ln>
            <a:noFill/>
          </a:ln>
        </p:spPr>
      </p:pic>
    </p:spTree>
    <p:extLst>
      <p:ext uri="{BB962C8B-B14F-4D97-AF65-F5344CB8AC3E}">
        <p14:creationId xmlns:p14="http://schemas.microsoft.com/office/powerpoint/2010/main" val="6221525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E6C7FF4-3BAE-4303-AEE8-FDCE9C70022D}"/>
              </a:ext>
            </a:extLst>
          </p:cNvPr>
          <p:cNvSpPr txBox="1"/>
          <p:nvPr/>
        </p:nvSpPr>
        <p:spPr>
          <a:xfrm>
            <a:off x="377253" y="1063151"/>
            <a:ext cx="11437494" cy="1697068"/>
          </a:xfrm>
          <a:prstGeom prst="rect">
            <a:avLst/>
          </a:prstGeom>
          <a:noFill/>
        </p:spPr>
        <p:txBody>
          <a:bodyPr wrap="square">
            <a:spAutoFit/>
          </a:bodyPr>
          <a:lstStyle/>
          <a:p>
            <a:pPr algn="just">
              <a:lnSpc>
                <a:spcPct val="150000"/>
              </a:lnSpc>
              <a:spcAft>
                <a:spcPts val="800"/>
              </a:spcAft>
            </a:pPr>
            <a:r>
              <a:rPr lang="en-IN" sz="2400" b="1" dirty="0">
                <a:effectLst/>
                <a:latin typeface="Cambria" panose="02040503050406030204" pitchFamily="18" charset="0"/>
                <a:ea typeface="Cambria" panose="02040503050406030204" pitchFamily="18" charset="0"/>
                <a:cs typeface="Times New Roman" panose="02020603050405020304" pitchFamily="18" charset="0"/>
              </a:rPr>
              <a:t>Atomic packing factor (APF) or packing efficiency </a:t>
            </a:r>
            <a:r>
              <a:rPr lang="en-IN" sz="2400" dirty="0">
                <a:effectLst/>
                <a:latin typeface="Cambria" panose="02040503050406030204" pitchFamily="18" charset="0"/>
                <a:ea typeface="Cambria" panose="02040503050406030204" pitchFamily="18" charset="0"/>
                <a:cs typeface="Times New Roman" panose="02020603050405020304" pitchFamily="18" charset="0"/>
              </a:rPr>
              <a:t>indicates how closely atoms are packed in a unit cell and is given by the ratio of volume of atoms in the unit cell and volume of the unit cell</a:t>
            </a:r>
          </a:p>
        </p:txBody>
      </p:sp>
      <p:pic>
        <p:nvPicPr>
          <p:cNvPr id="4" name="Picture 3">
            <a:extLst>
              <a:ext uri="{FF2B5EF4-FFF2-40B4-BE49-F238E27FC236}">
                <a16:creationId xmlns:a16="http://schemas.microsoft.com/office/drawing/2014/main" id="{918AB1BF-CEC1-41E8-939E-9F42D8214FD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023358" y="3158758"/>
            <a:ext cx="3928403" cy="1131888"/>
          </a:xfrm>
          <a:prstGeom prst="rect">
            <a:avLst/>
          </a:prstGeom>
          <a:noFill/>
          <a:ln>
            <a:noFill/>
          </a:ln>
        </p:spPr>
      </p:pic>
    </p:spTree>
    <p:extLst>
      <p:ext uri="{BB962C8B-B14F-4D97-AF65-F5344CB8AC3E}">
        <p14:creationId xmlns:p14="http://schemas.microsoft.com/office/powerpoint/2010/main" val="295179029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3F2EB5C-DD43-434D-8DB6-7690AAEDCFC5}"/>
              </a:ext>
            </a:extLst>
          </p:cNvPr>
          <p:cNvSpPr txBox="1"/>
          <p:nvPr/>
        </p:nvSpPr>
        <p:spPr>
          <a:xfrm>
            <a:off x="389743" y="319389"/>
            <a:ext cx="11215027" cy="1887696"/>
          </a:xfrm>
          <a:prstGeom prst="rect">
            <a:avLst/>
          </a:prstGeom>
          <a:noFill/>
        </p:spPr>
        <p:txBody>
          <a:bodyPr wrap="square">
            <a:spAutoFit/>
          </a:bodyPr>
          <a:lstStyle/>
          <a:p>
            <a:pPr algn="just">
              <a:spcAft>
                <a:spcPts val="800"/>
              </a:spcAft>
            </a:pPr>
            <a:r>
              <a:rPr lang="en-IN" sz="2800" b="1" dirty="0">
                <a:effectLst/>
                <a:latin typeface="Calibri" panose="020F0502020204030204" pitchFamily="34" charset="0"/>
                <a:ea typeface="Arial" panose="020B0604020202020204" pitchFamily="34" charset="0"/>
                <a:cs typeface="Times New Roman" panose="02020603050405020304" pitchFamily="18" charset="0"/>
              </a:rPr>
              <a:t>Atomic Packing Factor: </a:t>
            </a:r>
            <a:r>
              <a:rPr lang="en-IN" sz="2400" b="1" dirty="0">
                <a:effectLst/>
                <a:latin typeface="Calibri" panose="020F0502020204030204" pitchFamily="34" charset="0"/>
                <a:ea typeface="Arial" panose="020B0604020202020204" pitchFamily="34" charset="0"/>
                <a:cs typeface="Times New Roman" panose="02020603050405020304" pitchFamily="18" charset="0"/>
              </a:rPr>
              <a:t>FCC lattice</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p>
            <a:pPr marR="12700" algn="just">
              <a:spcAft>
                <a:spcPts val="1200"/>
              </a:spcAft>
            </a:pPr>
            <a:r>
              <a:rPr lang="en-IN" sz="2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In the FCC unit cell effective number of atoms = 8 corner atoms x (1/8) (each atom is shared by 8 unit cells) + 6 face centred atoms x1/2 (each shared by two unit cells) = 4.</a:t>
            </a:r>
            <a:endParaRPr lang="en-IN"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2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Considering the atoms as hard spheres of radius </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C84659B1-7436-45E6-865C-EB7AF435DEDD}"/>
              </a:ext>
            </a:extLst>
          </p:cNvPr>
          <p:cNvPicPr/>
          <p:nvPr/>
        </p:nvPicPr>
        <p:blipFill>
          <a:blip r:embed="rId2"/>
          <a:srcRect/>
          <a:stretch>
            <a:fillRect/>
          </a:stretch>
        </p:blipFill>
        <p:spPr bwMode="auto">
          <a:xfrm>
            <a:off x="587230" y="2621475"/>
            <a:ext cx="4861693" cy="689759"/>
          </a:xfrm>
          <a:prstGeom prst="rect">
            <a:avLst/>
          </a:prstGeom>
          <a:noFill/>
        </p:spPr>
      </p:pic>
      <p:sp>
        <p:nvSpPr>
          <p:cNvPr id="9" name="TextBox 8">
            <a:extLst>
              <a:ext uri="{FF2B5EF4-FFF2-40B4-BE49-F238E27FC236}">
                <a16:creationId xmlns:a16="http://schemas.microsoft.com/office/drawing/2014/main" id="{6DB6EAC4-1CC6-4810-90FC-6EC69F174625}"/>
              </a:ext>
            </a:extLst>
          </p:cNvPr>
          <p:cNvSpPr txBox="1"/>
          <p:nvPr/>
        </p:nvSpPr>
        <p:spPr>
          <a:xfrm>
            <a:off x="389743" y="3546766"/>
            <a:ext cx="5059180" cy="1697068"/>
          </a:xfrm>
          <a:prstGeom prst="rect">
            <a:avLst/>
          </a:prstGeom>
          <a:noFill/>
        </p:spPr>
        <p:txBody>
          <a:bodyPr wrap="square">
            <a:spAutoFit/>
          </a:bodyPr>
          <a:lstStyle/>
          <a:p>
            <a:pPr algn="just">
              <a:lnSpc>
                <a:spcPct val="150000"/>
              </a:lnSpc>
              <a:spcAft>
                <a:spcPts val="8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The relation between </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and the FCC cell side </a:t>
            </a:r>
            <a:r>
              <a:rPr lang="en-IN" sz="2400" i="1" dirty="0">
                <a:effectLst/>
                <a:latin typeface="Calibri" panose="020F0502020204030204" pitchFamily="34" charset="0"/>
                <a:ea typeface="Arial" panose="020B0604020202020204" pitchFamily="34" charset="0"/>
                <a:cs typeface="Times New Roman" panose="02020603050405020304" pitchFamily="18" charset="0"/>
              </a:rPr>
              <a:t>a</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as shown in the figure below is √2</a:t>
            </a:r>
            <a:r>
              <a:rPr lang="en-IN" sz="2400" i="1" dirty="0">
                <a:effectLst/>
                <a:latin typeface="Calibri" panose="020F0502020204030204" pitchFamily="34" charset="0"/>
                <a:ea typeface="Arial" panose="020B0604020202020204" pitchFamily="34" charset="0"/>
                <a:cs typeface="Times New Roman" panose="02020603050405020304" pitchFamily="18" charset="0"/>
              </a:rPr>
              <a:t>a =</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4</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4EC9D061-4E86-4E38-80D5-755523CC3B10}"/>
              </a:ext>
            </a:extLst>
          </p:cNvPr>
          <p:cNvPicPr/>
          <p:nvPr/>
        </p:nvPicPr>
        <p:blipFill>
          <a:blip r:embed="rId3"/>
          <a:srcRect/>
          <a:stretch>
            <a:fillRect/>
          </a:stretch>
        </p:blipFill>
        <p:spPr bwMode="auto">
          <a:xfrm>
            <a:off x="5781090" y="2368446"/>
            <a:ext cx="5823679" cy="4106039"/>
          </a:xfrm>
          <a:prstGeom prst="rect">
            <a:avLst/>
          </a:prstGeom>
          <a:noFill/>
        </p:spPr>
      </p:pic>
    </p:spTree>
    <p:extLst>
      <p:ext uri="{BB962C8B-B14F-4D97-AF65-F5344CB8AC3E}">
        <p14:creationId xmlns:p14="http://schemas.microsoft.com/office/powerpoint/2010/main" val="189350110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D8F1F1-30F3-4020-B875-E12E795E04A0}"/>
              </a:ext>
            </a:extLst>
          </p:cNvPr>
          <p:cNvPicPr/>
          <p:nvPr/>
        </p:nvPicPr>
        <p:blipFill>
          <a:blip r:embed="rId2"/>
          <a:srcRect/>
          <a:stretch>
            <a:fillRect/>
          </a:stretch>
        </p:blipFill>
        <p:spPr bwMode="auto">
          <a:xfrm>
            <a:off x="419725" y="2158584"/>
            <a:ext cx="5845355" cy="4032354"/>
          </a:xfrm>
          <a:prstGeom prst="rect">
            <a:avLst/>
          </a:prstGeom>
          <a:noFill/>
        </p:spPr>
      </p:pic>
      <p:sp>
        <p:nvSpPr>
          <p:cNvPr id="4" name="TextBox 3">
            <a:extLst>
              <a:ext uri="{FF2B5EF4-FFF2-40B4-BE49-F238E27FC236}">
                <a16:creationId xmlns:a16="http://schemas.microsoft.com/office/drawing/2014/main" id="{A5AE7302-99D2-4141-A199-241032B3F46E}"/>
              </a:ext>
            </a:extLst>
          </p:cNvPr>
          <p:cNvSpPr txBox="1"/>
          <p:nvPr/>
        </p:nvSpPr>
        <p:spPr>
          <a:xfrm>
            <a:off x="419725" y="742698"/>
            <a:ext cx="11352549" cy="400110"/>
          </a:xfrm>
          <a:prstGeom prst="rect">
            <a:avLst/>
          </a:prstGeom>
          <a:noFill/>
        </p:spPr>
        <p:txBody>
          <a:bodyPr wrap="square">
            <a:spAutoFit/>
          </a:bodyPr>
          <a:lstStyle/>
          <a:p>
            <a:r>
              <a:rPr lang="en-IN" sz="2000" dirty="0">
                <a:effectLst/>
                <a:latin typeface="Calibri" panose="020F0502020204030204" pitchFamily="34" charset="0"/>
                <a:ea typeface="Times New Roman" panose="02020603050405020304" pitchFamily="18" charset="0"/>
                <a:cs typeface="Times New Roman" panose="02020603050405020304" pitchFamily="18" charset="0"/>
              </a:rPr>
              <a:t>For BCC crystals effective number of atoms per unit cell is 8 x 1/8 + 1 = 2 and the relation between </a:t>
            </a:r>
            <a:r>
              <a:rPr lang="en-IN" sz="2000" i="1" dirty="0">
                <a:effectLst/>
                <a:latin typeface="Calibri" panose="020F0502020204030204" pitchFamily="34" charset="0"/>
                <a:ea typeface="Arial" panose="020B0604020202020204" pitchFamily="34" charset="0"/>
                <a:cs typeface="Times New Roman" panose="02020603050405020304" pitchFamily="18" charset="0"/>
              </a:rPr>
              <a:t>R</a:t>
            </a:r>
            <a:r>
              <a:rPr lang="en-IN" sz="20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IN" sz="2000" i="1" dirty="0">
                <a:effectLst/>
                <a:latin typeface="Calibri" panose="020F0502020204030204" pitchFamily="34" charset="0"/>
                <a:ea typeface="Arial" panose="020B0604020202020204" pitchFamily="34" charset="0"/>
                <a:cs typeface="Times New Roman" panose="02020603050405020304" pitchFamily="18" charset="0"/>
              </a:rPr>
              <a:t>a</a:t>
            </a:r>
            <a:r>
              <a:rPr lang="en-IN" sz="2000" dirty="0">
                <a:effectLst/>
                <a:latin typeface="Calibri" panose="020F0502020204030204" pitchFamily="34" charset="0"/>
                <a:ea typeface="Times New Roman" panose="02020603050405020304" pitchFamily="18" charset="0"/>
                <a:cs typeface="Times New Roman" panose="02020603050405020304" pitchFamily="18" charset="0"/>
              </a:rPr>
              <a:t> is</a:t>
            </a:r>
            <a:endParaRPr lang="en-IN" sz="2000" dirty="0"/>
          </a:p>
        </p:txBody>
      </p:sp>
      <p:sp>
        <p:nvSpPr>
          <p:cNvPr id="6" name="TextBox 5">
            <a:extLst>
              <a:ext uri="{FF2B5EF4-FFF2-40B4-BE49-F238E27FC236}">
                <a16:creationId xmlns:a16="http://schemas.microsoft.com/office/drawing/2014/main" id="{87051207-601C-4C5E-9777-83E0135C6677}"/>
              </a:ext>
            </a:extLst>
          </p:cNvPr>
          <p:cNvSpPr txBox="1"/>
          <p:nvPr/>
        </p:nvSpPr>
        <p:spPr>
          <a:xfrm>
            <a:off x="5097463" y="1380297"/>
            <a:ext cx="1378288" cy="589072"/>
          </a:xfrm>
          <a:prstGeom prst="rect">
            <a:avLst/>
          </a:prstGeom>
          <a:noFill/>
        </p:spPr>
        <p:txBody>
          <a:bodyPr wrap="square">
            <a:spAutoFit/>
          </a:bodyPr>
          <a:lstStyle/>
          <a:p>
            <a:pPr algn="just">
              <a:lnSpc>
                <a:spcPct val="150000"/>
              </a:lnSpc>
              <a:spcAft>
                <a:spcPts val="800"/>
              </a:spcAft>
            </a:pPr>
            <a:r>
              <a:rPr lang="en-IN" sz="2400" dirty="0">
                <a:effectLst/>
                <a:latin typeface="Calibri" panose="020F0502020204030204" pitchFamily="34" charset="0"/>
                <a:ea typeface="Symbol" panose="05050102010706020507" pitchFamily="18" charset="2"/>
                <a:cs typeface="Times New Roman" panose="02020603050405020304" pitchFamily="18" charset="0"/>
              </a:rPr>
              <a:t>√</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3</a:t>
            </a:r>
            <a:r>
              <a:rPr lang="en-IN" sz="2400" i="1" dirty="0">
                <a:effectLst/>
                <a:latin typeface="Calibri" panose="020F0502020204030204" pitchFamily="34" charset="0"/>
                <a:ea typeface="Arial" panose="020B0604020202020204" pitchFamily="34" charset="0"/>
                <a:cs typeface="Times New Roman" panose="02020603050405020304" pitchFamily="18" charset="0"/>
              </a:rPr>
              <a:t>a =</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4</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B43E992C-2A86-4D71-9117-9436DA7BC74D}"/>
              </a:ext>
            </a:extLst>
          </p:cNvPr>
          <p:cNvPicPr/>
          <p:nvPr/>
        </p:nvPicPr>
        <p:blipFill>
          <a:blip r:embed="rId2"/>
          <a:srcRect/>
          <a:stretch>
            <a:fillRect/>
          </a:stretch>
        </p:blipFill>
        <p:spPr bwMode="auto">
          <a:xfrm>
            <a:off x="6475751" y="2158584"/>
            <a:ext cx="5296523" cy="3867462"/>
          </a:xfrm>
          <a:prstGeom prst="rect">
            <a:avLst/>
          </a:prstGeom>
          <a:noFill/>
        </p:spPr>
      </p:pic>
    </p:spTree>
    <p:extLst>
      <p:ext uri="{BB962C8B-B14F-4D97-AF65-F5344CB8AC3E}">
        <p14:creationId xmlns:p14="http://schemas.microsoft.com/office/powerpoint/2010/main" val="289145587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D7F6B5-0872-4FB9-B936-B03A7EAF8784}"/>
              </a:ext>
            </a:extLst>
          </p:cNvPr>
          <p:cNvSpPr txBox="1"/>
          <p:nvPr/>
        </p:nvSpPr>
        <p:spPr>
          <a:xfrm>
            <a:off x="479685" y="365466"/>
            <a:ext cx="11227633" cy="1785104"/>
          </a:xfrm>
          <a:prstGeom prst="rect">
            <a:avLst/>
          </a:prstGeom>
          <a:noFill/>
        </p:spPr>
        <p:txBody>
          <a:bodyPr wrap="square">
            <a:spAutoFit/>
          </a:bodyPr>
          <a:lstStyle/>
          <a:p>
            <a:pPr algn="just">
              <a:spcAft>
                <a:spcPts val="600"/>
              </a:spcAft>
            </a:pPr>
            <a:r>
              <a:rPr lang="en-IN" sz="2800" b="1" dirty="0">
                <a:effectLst/>
                <a:latin typeface="Calibri" panose="020F0502020204030204" pitchFamily="34" charset="0"/>
                <a:ea typeface="Arial" panose="020B0604020202020204" pitchFamily="34" charset="0"/>
                <a:cs typeface="Times New Roman" panose="02020603050405020304" pitchFamily="18" charset="0"/>
              </a:rPr>
              <a:t>Hexagonal lattice</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6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In the Hexagonal unit cell, number of atoms = 12 corner atoms x 1/6 (shared by six unit cells) + Two face atoms x 1/2+ 3 interior = 6.</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600"/>
              </a:spcAft>
            </a:pP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2</a:t>
            </a:r>
            <a:r>
              <a:rPr lang="en-IN" sz="2400" i="1" dirty="0">
                <a:effectLst/>
                <a:latin typeface="Calibri" panose="020F0502020204030204" pitchFamily="34" charset="0"/>
                <a:ea typeface="Arial" panose="020B0604020202020204" pitchFamily="34" charset="0"/>
                <a:cs typeface="Times New Roman" panose="02020603050405020304" pitchFamily="18" charset="0"/>
              </a:rPr>
              <a:t>R</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 </a:t>
            </a:r>
            <a:r>
              <a:rPr lang="en-IN" sz="2400" i="1" dirty="0">
                <a:effectLst/>
                <a:latin typeface="Calibri" panose="020F0502020204030204" pitchFamily="34" charset="0"/>
                <a:ea typeface="Arial" panose="020B0604020202020204" pitchFamily="34" charset="0"/>
                <a:cs typeface="Times New Roman" panose="02020603050405020304" pitchFamily="18" charset="0"/>
              </a:rPr>
              <a:t>a</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539081C-398B-4198-816F-3C87DA12B293}"/>
              </a:ext>
            </a:extLst>
          </p:cNvPr>
          <p:cNvSpPr txBox="1"/>
          <p:nvPr/>
        </p:nvSpPr>
        <p:spPr>
          <a:xfrm>
            <a:off x="1513280" y="2246581"/>
            <a:ext cx="9160442" cy="461665"/>
          </a:xfrm>
          <a:prstGeom prst="rect">
            <a:avLst/>
          </a:prstGeom>
          <a:noFill/>
        </p:spPr>
        <p:txBody>
          <a:bodyPr wrap="square">
            <a:spAutoFit/>
          </a:bodyPr>
          <a:lstStyle/>
          <a:p>
            <a:r>
              <a:rPr lang="en-IN" sz="2400" dirty="0">
                <a:effectLst/>
                <a:latin typeface="Calibri" panose="020F0502020204030204" pitchFamily="34" charset="0"/>
                <a:ea typeface="Times New Roman" panose="02020603050405020304" pitchFamily="18" charset="0"/>
                <a:cs typeface="Times New Roman" panose="02020603050405020304" pitchFamily="18" charset="0"/>
              </a:rPr>
              <a:t>Unit cell volume = (6 x ½ x a x h) x c = (3 x a x a sin60</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0</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x c = 3a</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2</a:t>
            </a:r>
            <a:r>
              <a:rPr lang="en-IN" sz="2400" dirty="0">
                <a:effectLst/>
                <a:latin typeface="Calibri" panose="020F0502020204030204" pitchFamily="34" charset="0"/>
                <a:ea typeface="Times New Roman" panose="02020603050405020304" pitchFamily="18" charset="0"/>
                <a:cs typeface="Times New Roman" panose="02020603050405020304" pitchFamily="18" charset="0"/>
              </a:rPr>
              <a:t> c sin60</a:t>
            </a:r>
            <a:r>
              <a:rPr lang="en-IN" sz="2400" baseline="30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n-IN" sz="2400" dirty="0"/>
          </a:p>
        </p:txBody>
      </p:sp>
      <p:pic>
        <p:nvPicPr>
          <p:cNvPr id="6" name="Picture 5">
            <a:extLst>
              <a:ext uri="{FF2B5EF4-FFF2-40B4-BE49-F238E27FC236}">
                <a16:creationId xmlns:a16="http://schemas.microsoft.com/office/drawing/2014/main" id="{9DF6D61A-A3FC-46A7-B649-87A53E025715}"/>
              </a:ext>
            </a:extLst>
          </p:cNvPr>
          <p:cNvPicPr/>
          <p:nvPr/>
        </p:nvPicPr>
        <p:blipFill>
          <a:blip r:embed="rId2"/>
          <a:srcRect/>
          <a:stretch>
            <a:fillRect/>
          </a:stretch>
        </p:blipFill>
        <p:spPr bwMode="auto">
          <a:xfrm>
            <a:off x="1199213" y="2865812"/>
            <a:ext cx="9878518" cy="3626722"/>
          </a:xfrm>
          <a:prstGeom prst="rect">
            <a:avLst/>
          </a:prstGeom>
          <a:noFill/>
        </p:spPr>
      </p:pic>
    </p:spTree>
    <p:extLst>
      <p:ext uri="{BB962C8B-B14F-4D97-AF65-F5344CB8AC3E}">
        <p14:creationId xmlns:p14="http://schemas.microsoft.com/office/powerpoint/2010/main" val="206205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AD0A9D-652C-4CBD-9F6E-766022009D88}"/>
              </a:ext>
            </a:extLst>
          </p:cNvPr>
          <p:cNvSpPr/>
          <p:nvPr/>
        </p:nvSpPr>
        <p:spPr>
          <a:xfrm>
            <a:off x="489679" y="459990"/>
            <a:ext cx="11212642" cy="3970318"/>
          </a:xfrm>
          <a:prstGeom prst="rect">
            <a:avLst/>
          </a:prstGeom>
        </p:spPr>
        <p:txBody>
          <a:bodyPr wrap="square">
            <a:spAutoFit/>
          </a:bodyPr>
          <a:lstStyle/>
          <a:p>
            <a:pPr algn="just"/>
            <a:r>
              <a:rPr lang="en-US" sz="2800" b="1" dirty="0">
                <a:solidFill>
                  <a:srgbClr val="002060"/>
                </a:solidFill>
                <a:latin typeface="Cambria" panose="02040503050406030204" pitchFamily="18" charset="0"/>
                <a:ea typeface="Cambria" panose="02040503050406030204" pitchFamily="18" charset="0"/>
                <a:cs typeface="Times New Roman" panose="02020603050405020304" pitchFamily="18" charset="0"/>
              </a:rPr>
              <a:t>Atomic Bonding: </a:t>
            </a:r>
          </a:p>
          <a:p>
            <a:pPr algn="just"/>
            <a:r>
              <a:rPr lang="en-US" sz="2800" dirty="0">
                <a:solidFill>
                  <a:srgbClr val="002060"/>
                </a:solidFill>
                <a:latin typeface="Cambria" panose="02040503050406030204" pitchFamily="18" charset="0"/>
                <a:ea typeface="Cambria" panose="02040503050406030204" pitchFamily="18" charset="0"/>
              </a:rPr>
              <a:t>It is useful to classify the bonds that hold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atoms</a:t>
            </a:r>
            <a:r>
              <a:rPr lang="en-US" sz="2800" dirty="0">
                <a:solidFill>
                  <a:srgbClr val="002060"/>
                </a:solidFill>
                <a:latin typeface="Cambria" panose="02040503050406030204" pitchFamily="18" charset="0"/>
                <a:ea typeface="Cambria" panose="02040503050406030204" pitchFamily="18" charset="0"/>
              </a:rPr>
              <a:t> to one another in chemical compounds and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crystals</a:t>
            </a:r>
            <a:r>
              <a:rPr lang="en-US" sz="2800" dirty="0">
                <a:solidFill>
                  <a:srgbClr val="002060"/>
                </a:solidFill>
                <a:latin typeface="Cambria" panose="02040503050406030204" pitchFamily="18" charset="0"/>
                <a:ea typeface="Cambria" panose="02040503050406030204" pitchFamily="18" charset="0"/>
              </a:rPr>
              <a:t> into three types. </a:t>
            </a:r>
          </a:p>
          <a:p>
            <a:pPr algn="just"/>
            <a:r>
              <a:rPr lang="en-US" sz="2800" b="1" i="1" dirty="0">
                <a:latin typeface="Cambria" panose="02040503050406030204" pitchFamily="18" charset="0"/>
                <a:ea typeface="Cambria" panose="02040503050406030204" pitchFamily="18" charset="0"/>
                <a:cs typeface="Times New Roman" panose="02020603050405020304" pitchFamily="18" charset="0"/>
              </a:rPr>
              <a:t>There are three primary types of bonding:</a:t>
            </a:r>
            <a:endParaRPr lang="en-US" sz="2800" b="1" i="1" dirty="0">
              <a:solidFill>
                <a:srgbClr val="000000"/>
              </a:solidFill>
              <a:latin typeface="Cambria" panose="02040503050406030204" pitchFamily="18" charset="0"/>
              <a:ea typeface="Cambria" panose="02040503050406030204" pitchFamily="18" charset="0"/>
            </a:endParaRP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Ionic bonding, </a:t>
            </a: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Covalent bonding and </a:t>
            </a:r>
          </a:p>
          <a:p>
            <a:pPr marL="342900" indent="-342900" algn="just">
              <a:buFontTx/>
              <a:buChar char="-"/>
            </a:pPr>
            <a:r>
              <a:rPr lang="en-US" sz="2800" dirty="0">
                <a:solidFill>
                  <a:srgbClr val="FF0066"/>
                </a:solidFill>
                <a:latin typeface="Cambria" panose="02040503050406030204" pitchFamily="18" charset="0"/>
                <a:ea typeface="Cambria" panose="02040503050406030204" pitchFamily="18" charset="0"/>
              </a:rPr>
              <a:t>Metallic bonding.</a:t>
            </a:r>
          </a:p>
          <a:p>
            <a:pPr algn="just"/>
            <a:r>
              <a:rPr lang="en-US" sz="2800" dirty="0">
                <a:solidFill>
                  <a:srgbClr val="008000"/>
                </a:solidFill>
                <a:latin typeface="Cambria" panose="02040503050406030204" pitchFamily="18" charset="0"/>
                <a:ea typeface="Cambria" panose="02040503050406030204" pitchFamily="18" charset="0"/>
              </a:rPr>
              <a:t>As the name implies, ionic bonding is due to the attractions between positively and negatively charged </a:t>
            </a:r>
            <a:r>
              <a:rPr lang="en-US" sz="2800" u="sng" dirty="0">
                <a:solidFill>
                  <a:srgbClr val="008000"/>
                </a:solidFill>
                <a:latin typeface="Cambria" panose="02040503050406030204" pitchFamily="18" charset="0"/>
                <a:ea typeface="Cambria" panose="020405030504060302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ions</a:t>
            </a:r>
            <a:r>
              <a:rPr lang="en-US" sz="2800" dirty="0">
                <a:solidFill>
                  <a:srgbClr val="008000"/>
                </a:solidFill>
                <a:latin typeface="Cambria" panose="02040503050406030204" pitchFamily="18" charset="0"/>
                <a:ea typeface="Cambria" panose="02040503050406030204" pitchFamily="18" charset="0"/>
              </a:rPr>
              <a:t>. </a:t>
            </a:r>
            <a:endParaRPr lang="en-US" sz="2800" dirty="0">
              <a:solidFill>
                <a:srgbClr val="FF00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3038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 calcmode="lin" valueType="num">
                                      <p:cBhvr additive="base">
                                        <p:cTn id="2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 calcmode="lin" valueType="num">
                                      <p:cBhvr additive="base">
                                        <p:cTn id="30"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 calcmode="lin" valueType="num">
                                      <p:cBhvr additive="base">
                                        <p:cTn id="34"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 calcmode="lin" valueType="num">
                                      <p:cBhvr>
                                        <p:cTn id="40"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E58566C-4B28-49F4-8BE1-574534347463}"/>
              </a:ext>
            </a:extLst>
          </p:cNvPr>
          <p:cNvSpPr/>
          <p:nvPr/>
        </p:nvSpPr>
        <p:spPr>
          <a:xfrm>
            <a:off x="454701" y="612844"/>
            <a:ext cx="11282597" cy="3108543"/>
          </a:xfrm>
          <a:prstGeom prst="rect">
            <a:avLst/>
          </a:prstGeom>
        </p:spPr>
        <p:txBody>
          <a:bodyPr wrap="square">
            <a:spAutoFit/>
          </a:bodyPr>
          <a:lstStyle/>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Under these conditions they lose a few electrons forming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cations</a:t>
            </a:r>
            <a:r>
              <a:rPr lang="en-US" sz="2800" dirty="0">
                <a:solidFill>
                  <a:srgbClr val="002060"/>
                </a:solidFill>
                <a:latin typeface="Cambria" panose="02040503050406030204" pitchFamily="18" charset="0"/>
                <a:ea typeface="Cambria" panose="02040503050406030204" pitchFamily="18" charset="0"/>
              </a:rPr>
              <a:t>, ions with a positive charge; the electron greedy atoms gain electrons to become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anions</a:t>
            </a:r>
            <a:r>
              <a:rPr lang="en-US" sz="2800" dirty="0">
                <a:solidFill>
                  <a:srgbClr val="002060"/>
                </a:solidFill>
                <a:latin typeface="Cambria" panose="02040503050406030204" pitchFamily="18" charset="0"/>
                <a:ea typeface="Cambria" panose="02040503050406030204" pitchFamily="18" charset="0"/>
              </a:rPr>
              <a:t>, ions with a negative charge.</a:t>
            </a:r>
          </a:p>
          <a:p>
            <a:pPr algn="just"/>
            <a:endParaRPr lang="en-US" sz="2800" dirty="0">
              <a:solidFill>
                <a:srgbClr val="002060"/>
              </a:solidFill>
              <a:latin typeface="Cambria" panose="02040503050406030204" pitchFamily="18" charset="0"/>
              <a:ea typeface="Cambria" panose="02040503050406030204" pitchFamily="18" charset="0"/>
            </a:endParaRPr>
          </a:p>
          <a:p>
            <a:pPr marL="269875" indent="-269875"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Oppositely charged ions attract one another forming ionic bonds. The optimum arrangement is one which surrounds each charged ion with several charged ions with the opposite charge.</a:t>
            </a:r>
            <a:endParaRPr lang="en-IN" sz="2800" dirty="0">
              <a:solidFill>
                <a:srgbClr val="008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7040387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60F152-232D-43F4-98EF-A0B3911D921A}"/>
              </a:ext>
            </a:extLst>
          </p:cNvPr>
          <p:cNvSpPr/>
          <p:nvPr/>
        </p:nvSpPr>
        <p:spPr>
          <a:xfrm>
            <a:off x="321898" y="350398"/>
            <a:ext cx="11548203" cy="1475404"/>
          </a:xfrm>
          <a:prstGeom prst="rect">
            <a:avLst/>
          </a:prstGeom>
        </p:spPr>
        <p:txBody>
          <a:bodyPr wrap="square">
            <a:spAutoFit/>
          </a:bodyPr>
          <a:lstStyle/>
          <a:p>
            <a:pPr algn="just">
              <a:lnSpc>
                <a:spcPct val="107000"/>
              </a:lnSpc>
              <a:spcAft>
                <a:spcPts val="800"/>
              </a:spcAft>
            </a:pPr>
            <a:r>
              <a:rPr lang="en-US" sz="2800" b="1" dirty="0">
                <a:solidFill>
                  <a:srgbClr val="FF0066"/>
                </a:solidFill>
                <a:latin typeface="Cambria" panose="02040503050406030204" pitchFamily="18" charset="0"/>
                <a:ea typeface="Cambria" panose="02040503050406030204" pitchFamily="18" charset="0"/>
              </a:rPr>
              <a:t>Ionic bonding</a:t>
            </a:r>
            <a:r>
              <a:rPr lang="en-US" sz="2800" dirty="0">
                <a:solidFill>
                  <a:srgbClr val="FF0066"/>
                </a:solidFill>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cs typeface="Times New Roman" panose="02020603050405020304" pitchFamily="18" charset="0"/>
              </a:rPr>
              <a:t>Definition: An ionic bond is formed when valence electrons are transferred from one atom to the other to complete the outer electron shell. </a:t>
            </a:r>
            <a:r>
              <a:rPr lang="en-US" sz="2800" i="1" dirty="0">
                <a:solidFill>
                  <a:srgbClr val="0066FF"/>
                </a:solidFill>
                <a:latin typeface="Cambria" panose="02040503050406030204" pitchFamily="18" charset="0"/>
                <a:ea typeface="Cambria" panose="02040503050406030204" pitchFamily="18" charset="0"/>
                <a:cs typeface="Times New Roman" panose="02020603050405020304" pitchFamily="18" charset="0"/>
              </a:rPr>
              <a:t>Example: A typical ionically bonded material is NaCl (Salt)</a:t>
            </a:r>
            <a:r>
              <a:rPr lang="en-US" sz="2800" dirty="0">
                <a:latin typeface="Cambria" panose="02040503050406030204" pitchFamily="18" charset="0"/>
                <a:ea typeface="Cambria" panose="02040503050406030204" pitchFamily="18" charset="0"/>
                <a:cs typeface="Times New Roman" panose="02020603050405020304" pitchFamily="18" charset="0"/>
              </a:rPr>
              <a:t>:</a:t>
            </a:r>
            <a:endParaRPr lang="en-IN" sz="2800" dirty="0">
              <a:latin typeface="Cambria" panose="02040503050406030204" pitchFamily="18" charset="0"/>
              <a:ea typeface="Cambria" panose="02040503050406030204" pitchFamily="18" charset="0"/>
              <a:cs typeface="Times New Roman" panose="02020603050405020304" pitchFamily="18" charset="0"/>
            </a:endParaRPr>
          </a:p>
        </p:txBody>
      </p:sp>
      <p:pic>
        <p:nvPicPr>
          <p:cNvPr id="3" name="Picture 2" descr="What is an Ionic bond in Simple Words?">
            <a:extLst>
              <a:ext uri="{FF2B5EF4-FFF2-40B4-BE49-F238E27FC236}">
                <a16:creationId xmlns:a16="http://schemas.microsoft.com/office/drawing/2014/main" id="{23A81D3B-44DF-4C87-A8D8-68831343909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69036" y="1792203"/>
            <a:ext cx="8379502" cy="4715399"/>
          </a:xfrm>
          <a:prstGeom prst="rect">
            <a:avLst/>
          </a:prstGeom>
          <a:noFill/>
          <a:ln>
            <a:noFill/>
          </a:ln>
        </p:spPr>
      </p:pic>
    </p:spTree>
    <p:extLst>
      <p:ext uri="{BB962C8B-B14F-4D97-AF65-F5344CB8AC3E}">
        <p14:creationId xmlns:p14="http://schemas.microsoft.com/office/powerpoint/2010/main" val="278123115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A15C696-5282-4DDC-9D5E-3A53EC40A2A6}"/>
              </a:ext>
            </a:extLst>
          </p:cNvPr>
          <p:cNvGraphicFramePr>
            <a:graphicFrameLocks noChangeAspect="1"/>
          </p:cNvGraphicFramePr>
          <p:nvPr>
            <p:extLst>
              <p:ext uri="{D42A27DB-BD31-4B8C-83A1-F6EECF244321}">
                <p14:modId xmlns:p14="http://schemas.microsoft.com/office/powerpoint/2010/main" val="1961806635"/>
              </p:ext>
            </p:extLst>
          </p:nvPr>
        </p:nvGraphicFramePr>
        <p:xfrm>
          <a:off x="1905000" y="1137041"/>
          <a:ext cx="8382000" cy="4191000"/>
        </p:xfrm>
        <a:graphic>
          <a:graphicData uri="http://schemas.openxmlformats.org/presentationml/2006/ole">
            <mc:AlternateContent xmlns:mc="http://schemas.openxmlformats.org/markup-compatibility/2006">
              <mc:Choice xmlns:v="urn:schemas-microsoft-com:vml" Requires="v">
                <p:oleObj name="Bitmap Image" r:id="rId2" imgW="8381880" imgH="4191120" progId="Paint.Picture.1">
                  <p:embed/>
                </p:oleObj>
              </mc:Choice>
              <mc:Fallback>
                <p:oleObj name="Bitmap Image" r:id="rId2" imgW="8381880" imgH="4191120" progId="Paint.Picture.1">
                  <p:embed/>
                  <p:pic>
                    <p:nvPicPr>
                      <p:cNvPr id="0" name=""/>
                      <p:cNvPicPr/>
                      <p:nvPr/>
                    </p:nvPicPr>
                    <p:blipFill>
                      <a:blip r:embed="rId3"/>
                      <a:stretch>
                        <a:fillRect/>
                      </a:stretch>
                    </p:blipFill>
                    <p:spPr>
                      <a:xfrm>
                        <a:off x="1905000" y="1137041"/>
                        <a:ext cx="8382000" cy="4191000"/>
                      </a:xfrm>
                      <a:prstGeom prst="rect">
                        <a:avLst/>
                      </a:prstGeom>
                    </p:spPr>
                  </p:pic>
                </p:oleObj>
              </mc:Fallback>
            </mc:AlternateContent>
          </a:graphicData>
        </a:graphic>
      </p:graphicFrame>
    </p:spTree>
    <p:extLst>
      <p:ext uri="{BB962C8B-B14F-4D97-AF65-F5344CB8AC3E}">
        <p14:creationId xmlns:p14="http://schemas.microsoft.com/office/powerpoint/2010/main" val="17723840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6B74C11-65E0-4DB0-815B-78BAEA230F6B}"/>
              </a:ext>
            </a:extLst>
          </p:cNvPr>
          <p:cNvSpPr txBox="1"/>
          <p:nvPr/>
        </p:nvSpPr>
        <p:spPr>
          <a:xfrm>
            <a:off x="1003495" y="1135435"/>
            <a:ext cx="9847385" cy="3321037"/>
          </a:xfrm>
          <a:prstGeom prst="rect">
            <a:avLst/>
          </a:prstGeom>
          <a:noFill/>
        </p:spPr>
        <p:txBody>
          <a:bodyPr wrap="square">
            <a:spAutoFit/>
          </a:bodyPr>
          <a:lstStyle/>
          <a:p>
            <a:pPr algn="just">
              <a:lnSpc>
                <a:spcPct val="107000"/>
              </a:lnSpc>
              <a:spcAft>
                <a:spcPts val="800"/>
              </a:spcAft>
            </a:pPr>
            <a:r>
              <a:rPr lang="en-US"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Material Science is primarily concerned with the search for basic knowledge about processing of materials. </a:t>
            </a:r>
            <a:endParaRPr lang="en-IN" sz="32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i="1"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rPr>
              <a:t>Materials engineering is mainly concerned with the use of fundamental and applied knowledge of materials so that the materials can be converted into products necessary or desired by the Society.</a:t>
            </a:r>
            <a:endParaRPr lang="en-IN" sz="3200" dirty="0">
              <a:solidFill>
                <a:srgbClr val="00CC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0324332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EC6090D3-49F3-493D-9416-6C7389E32564}"/>
              </a:ext>
            </a:extLst>
          </p:cNvPr>
          <p:cNvGraphicFramePr>
            <a:graphicFrameLocks noChangeAspect="1"/>
          </p:cNvGraphicFramePr>
          <p:nvPr>
            <p:extLst>
              <p:ext uri="{D42A27DB-BD31-4B8C-83A1-F6EECF244321}">
                <p14:modId xmlns:p14="http://schemas.microsoft.com/office/powerpoint/2010/main" val="2685370380"/>
              </p:ext>
            </p:extLst>
          </p:nvPr>
        </p:nvGraphicFramePr>
        <p:xfrm>
          <a:off x="689548" y="397094"/>
          <a:ext cx="11194719" cy="5838814"/>
        </p:xfrm>
        <a:graphic>
          <a:graphicData uri="http://schemas.openxmlformats.org/presentationml/2006/ole">
            <mc:AlternateContent xmlns:mc="http://schemas.openxmlformats.org/markup-compatibility/2006">
              <mc:Choice xmlns:v="urn:schemas-microsoft-com:vml" Requires="v">
                <p:oleObj name="Bitmap Image" r:id="rId2" imgW="4857840" imgH="2533680" progId="Paint.Picture.1">
                  <p:embed/>
                </p:oleObj>
              </mc:Choice>
              <mc:Fallback>
                <p:oleObj name="Bitmap Image" r:id="rId2" imgW="4857840" imgH="2533680" progId="Paint.Picture.1">
                  <p:embed/>
                  <p:pic>
                    <p:nvPicPr>
                      <p:cNvPr id="0" name=""/>
                      <p:cNvPicPr/>
                      <p:nvPr/>
                    </p:nvPicPr>
                    <p:blipFill>
                      <a:blip r:embed="rId3"/>
                      <a:stretch>
                        <a:fillRect/>
                      </a:stretch>
                    </p:blipFill>
                    <p:spPr>
                      <a:xfrm>
                        <a:off x="689548" y="397094"/>
                        <a:ext cx="11194719" cy="5838814"/>
                      </a:xfrm>
                      <a:prstGeom prst="rect">
                        <a:avLst/>
                      </a:prstGeom>
                    </p:spPr>
                  </p:pic>
                </p:oleObj>
              </mc:Fallback>
            </mc:AlternateContent>
          </a:graphicData>
        </a:graphic>
      </p:graphicFrame>
    </p:spTree>
    <p:extLst>
      <p:ext uri="{BB962C8B-B14F-4D97-AF65-F5344CB8AC3E}">
        <p14:creationId xmlns:p14="http://schemas.microsoft.com/office/powerpoint/2010/main" val="422575189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CBCFFDC-E3EA-45D1-9A63-CC43FF8FE4B6}"/>
              </a:ext>
            </a:extLst>
          </p:cNvPr>
          <p:cNvSpPr/>
          <p:nvPr/>
        </p:nvSpPr>
        <p:spPr>
          <a:xfrm>
            <a:off x="302301" y="352361"/>
            <a:ext cx="11587397" cy="3491084"/>
          </a:xfrm>
          <a:prstGeom prst="rect">
            <a:avLst/>
          </a:prstGeom>
        </p:spPr>
        <p:txBody>
          <a:bodyPr wrap="square">
            <a:spAutoFit/>
          </a:bodyPr>
          <a:lstStyle/>
          <a:p>
            <a:pPr algn="just">
              <a:lnSpc>
                <a:spcPct val="107000"/>
              </a:lnSpc>
              <a:spcAft>
                <a:spcPts val="800"/>
              </a:spcAft>
            </a:pPr>
            <a:r>
              <a:rPr lang="en-US" sz="2800" b="1" dirty="0">
                <a:solidFill>
                  <a:srgbClr val="FF0066"/>
                </a:solidFill>
                <a:latin typeface="Cambria" panose="02040503050406030204" pitchFamily="18" charset="0"/>
                <a:ea typeface="Cambria" panose="02040503050406030204" pitchFamily="18" charset="0"/>
                <a:cs typeface="Times New Roman" panose="02020603050405020304" pitchFamily="18" charset="0"/>
              </a:rPr>
              <a:t>Covalent bonding </a:t>
            </a:r>
            <a:r>
              <a:rPr lang="en-US" sz="2800" dirty="0">
                <a:solidFill>
                  <a:srgbClr val="000000"/>
                </a:solidFill>
                <a:latin typeface="Lucida Sans Unicode" panose="020B060203050402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When the different atoms are almost equal competitors for </a:t>
            </a:r>
            <a:r>
              <a:rPr lang="en-US" sz="2800" u="sng" dirty="0">
                <a:solidFill>
                  <a:srgbClr val="002060"/>
                </a:solidFill>
                <a:latin typeface="Cambria" panose="02040503050406030204" pitchFamily="18" charset="0"/>
                <a:ea typeface="Cambria" panose="020405030504060302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electrons</a:t>
            </a: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 neither can take an extra away from the other, and so such atoms bond together by sharing electrons. </a:t>
            </a:r>
          </a:p>
          <a:p>
            <a:pPr algn="just">
              <a:lnSpc>
                <a:spcPct val="107000"/>
              </a:lnSpc>
              <a:spcAft>
                <a:spcPts val="800"/>
              </a:spcAft>
            </a:pPr>
            <a:r>
              <a:rPr lang="en-US" sz="2800" dirty="0">
                <a:solidFill>
                  <a:srgbClr val="C00000"/>
                </a:solidFill>
                <a:latin typeface="Cambria" panose="02040503050406030204" pitchFamily="18" charset="0"/>
                <a:ea typeface="Cambria" panose="02040503050406030204" pitchFamily="18" charset="0"/>
                <a:cs typeface="Times New Roman" panose="02020603050405020304" pitchFamily="18" charset="0"/>
              </a:rPr>
              <a:t>This kind of bonding is called </a:t>
            </a:r>
            <a:r>
              <a:rPr lang="en-US" sz="2800" b="1" i="1" dirty="0">
                <a:solidFill>
                  <a:srgbClr val="C00000"/>
                </a:solidFill>
                <a:latin typeface="Cambria" panose="02040503050406030204" pitchFamily="18" charset="0"/>
                <a:ea typeface="Cambria" panose="02040503050406030204" pitchFamily="18" charset="0"/>
                <a:cs typeface="Times New Roman" panose="02020603050405020304" pitchFamily="18" charset="0"/>
              </a:rPr>
              <a:t>covalent bonding</a:t>
            </a:r>
            <a:r>
              <a:rPr lang="en-US" sz="2800" dirty="0">
                <a:solidFill>
                  <a:srgbClr val="C00000"/>
                </a:solidFill>
                <a:latin typeface="Cambria" panose="02040503050406030204" pitchFamily="18" charset="0"/>
                <a:ea typeface="Cambria" panose="02040503050406030204" pitchFamily="18" charset="0"/>
                <a:cs typeface="Times New Roman" panose="02020603050405020304" pitchFamily="18" charset="0"/>
              </a:rPr>
              <a:t>. It holds two partners together in a very precise geometrical arrangement. The two bonded atoms can be thought of as an ellipsoid with nuclei at the two foci.</a:t>
            </a:r>
          </a:p>
        </p:txBody>
      </p:sp>
    </p:spTree>
    <p:extLst>
      <p:ext uri="{BB962C8B-B14F-4D97-AF65-F5344CB8AC3E}">
        <p14:creationId xmlns:p14="http://schemas.microsoft.com/office/powerpoint/2010/main" val="2960207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018FCF4-F286-4F0B-A80D-39B4A9ADDEE2}"/>
              </a:ext>
            </a:extLst>
          </p:cNvPr>
          <p:cNvSpPr/>
          <p:nvPr/>
        </p:nvSpPr>
        <p:spPr>
          <a:xfrm>
            <a:off x="284812" y="820018"/>
            <a:ext cx="11557417" cy="2927468"/>
          </a:xfrm>
          <a:prstGeom prst="rect">
            <a:avLst/>
          </a:prstGeom>
        </p:spPr>
        <p:txBody>
          <a:bodyPr wrap="square">
            <a:spAutoFit/>
          </a:bodyPr>
          <a:lstStyle/>
          <a:p>
            <a:pPr marL="457200" indent="-457200" algn="just">
              <a:lnSpc>
                <a:spcPct val="107000"/>
              </a:lnSpc>
              <a:spcAft>
                <a:spcPts val="800"/>
              </a:spcAft>
              <a:buFont typeface="Wingdings" panose="05000000000000000000" pitchFamily="2" charset="2"/>
              <a:buChar char="v"/>
            </a:pPr>
            <a:r>
              <a:rPr lang="en-US" sz="2800" dirty="0">
                <a:solidFill>
                  <a:srgbClr val="002060"/>
                </a:solidFill>
                <a:latin typeface="Cambria" panose="02040503050406030204" pitchFamily="18" charset="0"/>
                <a:ea typeface="Cambria" panose="02040503050406030204" pitchFamily="18" charset="0"/>
                <a:cs typeface="Times New Roman" panose="02020603050405020304" pitchFamily="18" charset="0"/>
              </a:rPr>
              <a:t>A covalent bond is formed by equal sharing of electrons from both the participating atoms. The pair of electrons participating in this type of bonding is called shared pair or bonding pair. </a:t>
            </a:r>
          </a:p>
          <a:p>
            <a:pPr marL="457200" indent="-457200" algn="just">
              <a:lnSpc>
                <a:spcPct val="107000"/>
              </a:lnSpc>
              <a:spcAft>
                <a:spcPts val="800"/>
              </a:spcAft>
              <a:buFont typeface="Wingdings" panose="05000000000000000000" pitchFamily="2" charset="2"/>
              <a:buChar char="v"/>
            </a:pPr>
            <a:r>
              <a:rPr lang="en-US" sz="2800" dirty="0">
                <a:solidFill>
                  <a:srgbClr val="008000"/>
                </a:solidFill>
                <a:latin typeface="Cambria" panose="02040503050406030204" pitchFamily="18" charset="0"/>
                <a:ea typeface="Cambria" panose="02040503050406030204" pitchFamily="18" charset="0"/>
                <a:cs typeface="Times New Roman" panose="02020603050405020304" pitchFamily="18" charset="0"/>
              </a:rPr>
              <a:t>The covalent bonds are also termed as molecular bonds. Sharing of bonding pairs will ensure that the atoms achieve stability in their outer shell.</a:t>
            </a:r>
            <a:endParaRPr lang="en-IN" sz="2800" dirty="0">
              <a:solidFill>
                <a:srgbClr val="008000"/>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683994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1B10E5-F355-4870-82AC-31BD76530DCB}"/>
              </a:ext>
            </a:extLst>
          </p:cNvPr>
          <p:cNvSpPr/>
          <p:nvPr/>
        </p:nvSpPr>
        <p:spPr>
          <a:xfrm>
            <a:off x="374754" y="566678"/>
            <a:ext cx="11317574" cy="4175502"/>
          </a:xfrm>
          <a:prstGeom prst="rect">
            <a:avLst/>
          </a:prstGeom>
        </p:spPr>
        <p:txBody>
          <a:bodyPr wrap="square">
            <a:spAutoFit/>
          </a:bodyPr>
          <a:lstStyle/>
          <a:p>
            <a:pPr marL="457200" indent="-457200" algn="just">
              <a:spcAft>
                <a:spcPts val="750"/>
              </a:spcAft>
              <a:buFont typeface="Wingdings" panose="05000000000000000000" pitchFamily="2" charset="2"/>
              <a:buChar char="Ø"/>
            </a:pPr>
            <a:r>
              <a:rPr lang="en-IN" sz="2800" dirty="0">
                <a:solidFill>
                  <a:srgbClr val="002060"/>
                </a:solidFill>
                <a:latin typeface="Cambria" panose="02040503050406030204" pitchFamily="18" charset="0"/>
                <a:ea typeface="Cambria" panose="02040503050406030204" pitchFamily="18" charset="0"/>
              </a:rPr>
              <a:t>Elements having very high </a:t>
            </a:r>
            <a:r>
              <a:rPr lang="en-IN" sz="2800" u="sng" dirty="0">
                <a:solidFill>
                  <a:srgbClr val="002060"/>
                </a:solidFill>
                <a:latin typeface="Cambria" panose="02040503050406030204" pitchFamily="18" charset="0"/>
                <a:ea typeface="Cambria" panose="02040503050406030204" pitchFamily="18" charset="0"/>
                <a:hlinkClick r:id="rId2">
                  <a:extLst>
                    <a:ext uri="{A12FA001-AC4F-418D-AE19-62706E023703}">
                      <ahyp:hlinkClr xmlns:ahyp="http://schemas.microsoft.com/office/drawing/2018/hyperlinkcolor" val="tx"/>
                    </a:ext>
                  </a:extLst>
                </a:hlinkClick>
              </a:rPr>
              <a:t>ionisation energies</a:t>
            </a:r>
            <a:r>
              <a:rPr lang="en-IN" sz="2800" dirty="0">
                <a:solidFill>
                  <a:srgbClr val="002060"/>
                </a:solidFill>
                <a:latin typeface="Cambria" panose="02040503050406030204" pitchFamily="18" charset="0"/>
                <a:ea typeface="Cambria" panose="02040503050406030204" pitchFamily="18" charset="0"/>
              </a:rPr>
              <a:t> are incapable of transferring electrons and elements having very low electron affinity cannot take up electrons. </a:t>
            </a:r>
          </a:p>
          <a:p>
            <a:pPr marL="457200" indent="-457200" algn="just">
              <a:spcAft>
                <a:spcPts val="750"/>
              </a:spcAft>
              <a:buFont typeface="Wingdings" panose="05000000000000000000" pitchFamily="2" charset="2"/>
              <a:buChar char="Ø"/>
            </a:pPr>
            <a:r>
              <a:rPr lang="en-IN" sz="2800" dirty="0">
                <a:solidFill>
                  <a:srgbClr val="FF0066"/>
                </a:solidFill>
                <a:latin typeface="Cambria" panose="02040503050406030204" pitchFamily="18" charset="0"/>
                <a:ea typeface="Cambria" panose="02040503050406030204" pitchFamily="18" charset="0"/>
              </a:rPr>
              <a:t>The atoms of such elements tend to share their electrons with the atoms of other elements or with other atoms of the same element in a way that both the atoms obtain octet configuration in their respective valence shell and thus achieve stability. </a:t>
            </a:r>
          </a:p>
          <a:p>
            <a:pPr marL="457200" indent="-457200" algn="just">
              <a:spcAft>
                <a:spcPts val="750"/>
              </a:spcAft>
              <a:buFont typeface="Wingdings" panose="05000000000000000000" pitchFamily="2" charset="2"/>
              <a:buChar char="Ø"/>
            </a:pPr>
            <a:r>
              <a:rPr lang="en-IN" sz="2800" dirty="0">
                <a:solidFill>
                  <a:srgbClr val="008000"/>
                </a:solidFill>
                <a:latin typeface="Cambria" panose="02040503050406030204" pitchFamily="18" charset="0"/>
                <a:ea typeface="Cambria" panose="02040503050406030204" pitchFamily="18" charset="0"/>
              </a:rPr>
              <a:t>Such association through sharing of electron pairs among different or same kinds is known as Covalent Bond.</a:t>
            </a:r>
            <a:endParaRPr lang="en-IN" sz="3600" dirty="0">
              <a:solidFill>
                <a:srgbClr val="008000"/>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21898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44CFDB9C-41BC-434F-8814-DEBAFA967823}"/>
              </a:ext>
            </a:extLst>
          </p:cNvPr>
          <p:cNvGraphicFramePr>
            <a:graphicFrameLocks noChangeAspect="1"/>
          </p:cNvGraphicFramePr>
          <p:nvPr>
            <p:extLst>
              <p:ext uri="{D42A27DB-BD31-4B8C-83A1-F6EECF244321}">
                <p14:modId xmlns:p14="http://schemas.microsoft.com/office/powerpoint/2010/main" val="1804951526"/>
              </p:ext>
            </p:extLst>
          </p:nvPr>
        </p:nvGraphicFramePr>
        <p:xfrm>
          <a:off x="269824" y="1588957"/>
          <a:ext cx="4433175" cy="4213456"/>
        </p:xfrm>
        <a:graphic>
          <a:graphicData uri="http://schemas.openxmlformats.org/presentationml/2006/ole">
            <mc:AlternateContent xmlns:mc="http://schemas.openxmlformats.org/markup-compatibility/2006">
              <mc:Choice xmlns:v="urn:schemas-microsoft-com:vml" Requires="v">
                <p:oleObj name="Bitmap Image" r:id="rId2" imgW="3267000" imgH="3105000" progId="Paint.Picture.1">
                  <p:embed/>
                </p:oleObj>
              </mc:Choice>
              <mc:Fallback>
                <p:oleObj name="Bitmap Image" r:id="rId2" imgW="3267000" imgH="3105000" progId="Paint.Picture.1">
                  <p:embed/>
                  <p:pic>
                    <p:nvPicPr>
                      <p:cNvPr id="0" name=""/>
                      <p:cNvPicPr/>
                      <p:nvPr/>
                    </p:nvPicPr>
                    <p:blipFill>
                      <a:blip r:embed="rId3"/>
                      <a:stretch>
                        <a:fillRect/>
                      </a:stretch>
                    </p:blipFill>
                    <p:spPr>
                      <a:xfrm>
                        <a:off x="269824" y="1588957"/>
                        <a:ext cx="4433175" cy="4213456"/>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91DF717-7022-4810-99CF-85A892FAC13A}"/>
              </a:ext>
            </a:extLst>
          </p:cNvPr>
          <p:cNvGraphicFramePr>
            <a:graphicFrameLocks noChangeAspect="1"/>
          </p:cNvGraphicFramePr>
          <p:nvPr>
            <p:extLst>
              <p:ext uri="{D42A27DB-BD31-4B8C-83A1-F6EECF244321}">
                <p14:modId xmlns:p14="http://schemas.microsoft.com/office/powerpoint/2010/main" val="303511914"/>
              </p:ext>
            </p:extLst>
          </p:nvPr>
        </p:nvGraphicFramePr>
        <p:xfrm>
          <a:off x="4527030" y="1409142"/>
          <a:ext cx="6955436" cy="4573085"/>
        </p:xfrm>
        <a:graphic>
          <a:graphicData uri="http://schemas.openxmlformats.org/presentationml/2006/ole">
            <mc:AlternateContent xmlns:mc="http://schemas.openxmlformats.org/markup-compatibility/2006">
              <mc:Choice xmlns:v="urn:schemas-microsoft-com:vml" Requires="v">
                <p:oleObj name="Bitmap Image" r:id="rId4" imgW="4162320" imgH="2771640" progId="Paint.Picture.1">
                  <p:embed/>
                </p:oleObj>
              </mc:Choice>
              <mc:Fallback>
                <p:oleObj name="Bitmap Image" r:id="rId4" imgW="4162320" imgH="2771640" progId="Paint.Picture.1">
                  <p:embed/>
                  <p:pic>
                    <p:nvPicPr>
                      <p:cNvPr id="3" name="Object 2">
                        <a:extLst>
                          <a:ext uri="{FF2B5EF4-FFF2-40B4-BE49-F238E27FC236}">
                            <a16:creationId xmlns:a16="http://schemas.microsoft.com/office/drawing/2014/main" id="{02381C1B-5151-41F0-975A-BC2DFF7E6A8C}"/>
                          </a:ext>
                        </a:extLst>
                      </p:cNvPr>
                      <p:cNvPicPr/>
                      <p:nvPr/>
                    </p:nvPicPr>
                    <p:blipFill>
                      <a:blip r:embed="rId5"/>
                      <a:stretch>
                        <a:fillRect/>
                      </a:stretch>
                    </p:blipFill>
                    <p:spPr>
                      <a:xfrm>
                        <a:off x="4527030" y="1409142"/>
                        <a:ext cx="6955436" cy="4573085"/>
                      </a:xfrm>
                      <a:prstGeom prst="rect">
                        <a:avLst/>
                      </a:prstGeom>
                    </p:spPr>
                  </p:pic>
                </p:oleObj>
              </mc:Fallback>
            </mc:AlternateContent>
          </a:graphicData>
        </a:graphic>
      </p:graphicFrame>
    </p:spTree>
    <p:extLst>
      <p:ext uri="{BB962C8B-B14F-4D97-AF65-F5344CB8AC3E}">
        <p14:creationId xmlns:p14="http://schemas.microsoft.com/office/powerpoint/2010/main" val="71095617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D565C2-8E09-4C3B-A06B-7C3E6E039069}"/>
              </a:ext>
            </a:extLst>
          </p:cNvPr>
          <p:cNvSpPr/>
          <p:nvPr/>
        </p:nvSpPr>
        <p:spPr>
          <a:xfrm>
            <a:off x="369758" y="231263"/>
            <a:ext cx="11452484" cy="1823961"/>
          </a:xfrm>
          <a:prstGeom prst="rect">
            <a:avLst/>
          </a:prstGeom>
        </p:spPr>
        <p:txBody>
          <a:bodyPr wrap="square">
            <a:spAutoFit/>
          </a:bodyPr>
          <a:lstStyle/>
          <a:p>
            <a:pPr algn="ctr">
              <a:lnSpc>
                <a:spcPct val="107000"/>
              </a:lnSpc>
              <a:spcAft>
                <a:spcPts val="800"/>
              </a:spcAft>
            </a:pPr>
            <a:r>
              <a:rPr lang="en-US" sz="2800" b="1" dirty="0">
                <a:solidFill>
                  <a:srgbClr val="FF0066"/>
                </a:solidFill>
                <a:latin typeface="Calibri" panose="020F0502020204030204" pitchFamily="34" charset="0"/>
                <a:ea typeface="Calibri" panose="020F0502020204030204" pitchFamily="34" charset="0"/>
                <a:cs typeface="Times New Roman" panose="02020603050405020304" pitchFamily="18" charset="0"/>
              </a:rPr>
              <a:t>Difference Between Covalent and Ionic Bonds</a:t>
            </a:r>
            <a:endParaRPr lang="en-IN" sz="2800" b="1" dirty="0">
              <a:solidFill>
                <a:srgbClr val="FF0066"/>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Covalent bonds and ionic bonds are types of atomic bonds. These bonds are different in their properties and structure. The covalent bonds include pairs of electrons by two atoms binding them in a fixed orientation. While a bond between two ions is called ionic bonds.</a:t>
            </a:r>
            <a:endParaRPr lang="en-IN" sz="2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Object 2">
            <a:extLst>
              <a:ext uri="{FF2B5EF4-FFF2-40B4-BE49-F238E27FC236}">
                <a16:creationId xmlns:a16="http://schemas.microsoft.com/office/drawing/2014/main" id="{02381C1B-5151-41F0-975A-BC2DFF7E6A8C}"/>
              </a:ext>
            </a:extLst>
          </p:cNvPr>
          <p:cNvGraphicFramePr>
            <a:graphicFrameLocks noChangeAspect="1"/>
          </p:cNvGraphicFramePr>
          <p:nvPr>
            <p:extLst>
              <p:ext uri="{D42A27DB-BD31-4B8C-83A1-F6EECF244321}">
                <p14:modId xmlns:p14="http://schemas.microsoft.com/office/powerpoint/2010/main" val="1116512462"/>
              </p:ext>
            </p:extLst>
          </p:nvPr>
        </p:nvGraphicFramePr>
        <p:xfrm>
          <a:off x="2938073" y="2054438"/>
          <a:ext cx="6955436" cy="4573085"/>
        </p:xfrm>
        <a:graphic>
          <a:graphicData uri="http://schemas.openxmlformats.org/presentationml/2006/ole">
            <mc:AlternateContent xmlns:mc="http://schemas.openxmlformats.org/markup-compatibility/2006">
              <mc:Choice xmlns:v="urn:schemas-microsoft-com:vml" Requires="v">
                <p:oleObj name="Bitmap Image" r:id="rId2" imgW="4162320" imgH="2771640" progId="Paint.Picture.1">
                  <p:embed/>
                </p:oleObj>
              </mc:Choice>
              <mc:Fallback>
                <p:oleObj name="Bitmap Image" r:id="rId2" imgW="4162320" imgH="2771640" progId="Paint.Picture.1">
                  <p:embed/>
                  <p:pic>
                    <p:nvPicPr>
                      <p:cNvPr id="0" name=""/>
                      <p:cNvPicPr/>
                      <p:nvPr/>
                    </p:nvPicPr>
                    <p:blipFill>
                      <a:blip r:embed="rId3"/>
                      <a:stretch>
                        <a:fillRect/>
                      </a:stretch>
                    </p:blipFill>
                    <p:spPr>
                      <a:xfrm>
                        <a:off x="2938073" y="2054438"/>
                        <a:ext cx="6955436" cy="4573085"/>
                      </a:xfrm>
                      <a:prstGeom prst="rect">
                        <a:avLst/>
                      </a:prstGeom>
                    </p:spPr>
                  </p:pic>
                </p:oleObj>
              </mc:Fallback>
            </mc:AlternateContent>
          </a:graphicData>
        </a:graphic>
      </p:graphicFrame>
    </p:spTree>
    <p:extLst>
      <p:ext uri="{BB962C8B-B14F-4D97-AF65-F5344CB8AC3E}">
        <p14:creationId xmlns:p14="http://schemas.microsoft.com/office/powerpoint/2010/main" val="402924068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3FD72A5-155F-422B-A5B0-EA7A3CEF7992}"/>
              </a:ext>
            </a:extLst>
          </p:cNvPr>
          <p:cNvSpPr/>
          <p:nvPr/>
        </p:nvSpPr>
        <p:spPr>
          <a:xfrm>
            <a:off x="314793" y="1076516"/>
            <a:ext cx="11527437" cy="3358355"/>
          </a:xfrm>
          <a:prstGeom prst="rect">
            <a:avLst/>
          </a:prstGeom>
        </p:spPr>
        <p:txBody>
          <a:bodyPr wrap="square">
            <a:spAutoFit/>
          </a:bodyPr>
          <a:lstStyle/>
          <a:p>
            <a:pPr algn="ctr"/>
            <a:r>
              <a:rPr lang="en-IN" sz="2800" b="1" dirty="0">
                <a:solidFill>
                  <a:srgbClr val="FF0066"/>
                </a:solidFill>
                <a:latin typeface="Cambria" panose="02040503050406030204" pitchFamily="18" charset="0"/>
                <a:ea typeface="Cambria" panose="02040503050406030204" pitchFamily="18" charset="0"/>
                <a:cs typeface="Times New Roman" panose="02020603050405020304" pitchFamily="18" charset="0"/>
              </a:rPr>
              <a:t>Covalent vs Ionic Bonds</a:t>
            </a:r>
            <a:endParaRPr lang="en-IN" sz="2800" dirty="0">
              <a:solidFill>
                <a:srgbClr val="FF0066"/>
              </a:solidFill>
              <a:latin typeface="Cambria" panose="02040503050406030204" pitchFamily="18" charset="0"/>
              <a:ea typeface="Cambria" panose="02040503050406030204" pitchFamily="18" charset="0"/>
              <a:cs typeface="Times New Roman" panose="02020603050405020304" pitchFamily="18" charset="0"/>
            </a:endParaRPr>
          </a:p>
          <a:p>
            <a:pPr marL="342900" indent="-342900" algn="just">
              <a:lnSpc>
                <a:spcPct val="107000"/>
              </a:lnSpc>
              <a:spcAft>
                <a:spcPts val="750"/>
              </a:spcAft>
              <a:buFont typeface="Wingdings" panose="05000000000000000000" pitchFamily="2" charset="2"/>
              <a:buChar char="v"/>
            </a:pP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Covalent bonding occurs between two non-metallic atoms characterized by the sharing of electron pairs between the atoms and other covalent bonds with </a:t>
            </a:r>
            <a:r>
              <a:rPr lang="en-IN" sz="2800" dirty="0">
                <a:solidFill>
                  <a:srgbClr val="73AD21"/>
                </a:solidFill>
                <a:latin typeface="Cambria" panose="02040503050406030204" pitchFamily="18" charset="0"/>
                <a:ea typeface="Cambria" panose="02040503050406030204" pitchFamily="18" charset="0"/>
                <a:cs typeface="Times New Roman" panose="02020603050405020304" pitchFamily="18" charset="0"/>
                <a:hlinkClick r:id="rId2"/>
              </a:rPr>
              <a:t>electronegativity</a:t>
            </a: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 difference is greater than 2.0 (&lt;2.0). </a:t>
            </a:r>
          </a:p>
          <a:p>
            <a:pPr marL="342900" indent="-342900" algn="just">
              <a:lnSpc>
                <a:spcPct val="107000"/>
              </a:lnSpc>
              <a:spcAft>
                <a:spcPts val="750"/>
              </a:spcAft>
              <a:buFont typeface="Wingdings" panose="05000000000000000000" pitchFamily="2" charset="2"/>
              <a:buChar char="v"/>
            </a:pP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In the case of covalent bond formation, polyatomic ions are formed. Whereas, the </a:t>
            </a:r>
            <a:r>
              <a:rPr lang="en-IN" sz="2800" dirty="0">
                <a:solidFill>
                  <a:srgbClr val="73AD21"/>
                </a:solidFill>
                <a:latin typeface="Cambria" panose="02040503050406030204" pitchFamily="18" charset="0"/>
                <a:ea typeface="Cambria" panose="02040503050406030204" pitchFamily="18" charset="0"/>
                <a:cs typeface="Times New Roman" panose="02020603050405020304" pitchFamily="18" charset="0"/>
                <a:hlinkClick r:id="rId3"/>
              </a:rPr>
              <a:t>ionic bond</a:t>
            </a:r>
            <a:r>
              <a:rPr lang="en-IN" sz="2800" dirty="0">
                <a:solidFill>
                  <a:srgbClr val="333333"/>
                </a:solidFill>
                <a:latin typeface="Cambria" panose="02040503050406030204" pitchFamily="18" charset="0"/>
                <a:ea typeface="Cambria" panose="02040503050406030204" pitchFamily="18" charset="0"/>
                <a:cs typeface="Times New Roman" panose="02020603050405020304" pitchFamily="18" charset="0"/>
              </a:rPr>
              <a:t> is formed as a result of electrostatic attraction between the oppositely charged ions.</a:t>
            </a:r>
            <a:endParaRPr lang="en-IN"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31473120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459D1C-204C-4AA0-B675-015CF70A5E08}"/>
              </a:ext>
            </a:extLst>
          </p:cNvPr>
          <p:cNvSpPr/>
          <p:nvPr/>
        </p:nvSpPr>
        <p:spPr>
          <a:xfrm>
            <a:off x="287311" y="265356"/>
            <a:ext cx="11617377" cy="4893647"/>
          </a:xfrm>
          <a:prstGeom prst="rect">
            <a:avLst/>
          </a:prstGeom>
        </p:spPr>
        <p:txBody>
          <a:bodyPr wrap="square">
            <a:spAutoFit/>
          </a:bodyPr>
          <a:lstStyle/>
          <a:p>
            <a:pPr algn="just"/>
            <a:r>
              <a:rPr lang="en-US" sz="3200" b="1" dirty="0">
                <a:solidFill>
                  <a:srgbClr val="FF0066"/>
                </a:solidFill>
                <a:latin typeface="Cambria" panose="02040503050406030204" pitchFamily="18" charset="0"/>
                <a:ea typeface="Cambria" panose="02040503050406030204" pitchFamily="18" charset="0"/>
              </a:rPr>
              <a:t>Covalent bonds</a:t>
            </a:r>
          </a:p>
          <a:p>
            <a:pPr marL="269875" indent="-269875" algn="just">
              <a:buFont typeface="Arial" panose="020B0604020202020204" pitchFamily="34" charset="0"/>
              <a:buChar char="•"/>
            </a:pPr>
            <a:r>
              <a:rPr lang="en-US" sz="2800" dirty="0">
                <a:solidFill>
                  <a:srgbClr val="002060"/>
                </a:solidFill>
                <a:latin typeface="Cambria" panose="02040503050406030204" pitchFamily="18" charset="0"/>
                <a:ea typeface="Cambria" panose="02040503050406030204" pitchFamily="18" charset="0"/>
              </a:rPr>
              <a:t>The outer electron levels of atoms, which are close to each other, can interact. The interaction leads to a sharing of electrons between the atoms. </a:t>
            </a:r>
          </a:p>
          <a:p>
            <a:pPr marL="269875" indent="-269875" algn="just">
              <a:buFont typeface="Arial" panose="020B0604020202020204" pitchFamily="34" charset="0"/>
              <a:buChar char="•"/>
            </a:pPr>
            <a:r>
              <a:rPr lang="en-US" sz="2800" dirty="0">
                <a:solidFill>
                  <a:srgbClr val="C00000"/>
                </a:solidFill>
                <a:latin typeface="Cambria" panose="02040503050406030204" pitchFamily="18" charset="0"/>
                <a:ea typeface="Cambria" panose="02040503050406030204" pitchFamily="18" charset="0"/>
              </a:rPr>
              <a:t>One pair of electrons shared =&gt; single covalent bond </a:t>
            </a:r>
          </a:p>
          <a:p>
            <a:pPr marL="269875" indent="-269875" algn="just">
              <a:buFont typeface="Arial" panose="020B0604020202020204" pitchFamily="34" charset="0"/>
              <a:buChar char="•"/>
            </a:pPr>
            <a:r>
              <a:rPr lang="en-US" sz="2800" dirty="0">
                <a:solidFill>
                  <a:srgbClr val="C00000"/>
                </a:solidFill>
                <a:latin typeface="Cambria" panose="02040503050406030204" pitchFamily="18" charset="0"/>
                <a:ea typeface="Cambria" panose="02040503050406030204" pitchFamily="18" charset="0"/>
              </a:rPr>
              <a:t>Two pairs of electrons shared =&gt; double covalent bond and so on </a:t>
            </a:r>
          </a:p>
          <a:p>
            <a:pPr marL="269875" indent="-269875" algn="just">
              <a:buFont typeface="Arial" panose="020B0604020202020204" pitchFamily="34" charset="0"/>
              <a:buChar char="•"/>
            </a:pPr>
            <a:r>
              <a:rPr lang="en-US" sz="2800" dirty="0">
                <a:solidFill>
                  <a:srgbClr val="0070C0"/>
                </a:solidFill>
                <a:latin typeface="Cambria" panose="02040503050406030204" pitchFamily="18" charset="0"/>
                <a:ea typeface="Cambria" panose="02040503050406030204" pitchFamily="18" charset="0"/>
              </a:rPr>
              <a:t>The shared electrons are said to be delocalized i.e. they do not belong to any particular atom </a:t>
            </a:r>
          </a:p>
          <a:p>
            <a:pPr marL="269875" indent="-269875" algn="just">
              <a:buFont typeface="Arial" panose="020B0604020202020204" pitchFamily="34" charset="0"/>
              <a:buChar char="•"/>
            </a:pPr>
            <a:r>
              <a:rPr lang="en-US" sz="2800" dirty="0">
                <a:solidFill>
                  <a:srgbClr val="0070C0"/>
                </a:solidFill>
                <a:latin typeface="Cambria" panose="02040503050406030204" pitchFamily="18" charset="0"/>
                <a:ea typeface="Cambria" panose="02040503050406030204" pitchFamily="18" charset="0"/>
              </a:rPr>
              <a:t>Generally, between non-metallic atoms </a:t>
            </a:r>
          </a:p>
          <a:p>
            <a:pPr marL="269875" indent="-269875" algn="just">
              <a:buFont typeface="Arial" panose="020B0604020202020204" pitchFamily="34" charset="0"/>
              <a:buChar char="•"/>
            </a:pPr>
            <a:r>
              <a:rPr lang="en-US" sz="2800" dirty="0">
                <a:solidFill>
                  <a:srgbClr val="FF0000"/>
                </a:solidFill>
                <a:latin typeface="Cambria" panose="02040503050406030204" pitchFamily="18" charset="0"/>
                <a:ea typeface="Cambria" panose="02040503050406030204" pitchFamily="18" charset="0"/>
              </a:rPr>
              <a:t>Examples: </a:t>
            </a:r>
          </a:p>
          <a:p>
            <a:pPr algn="just"/>
            <a:r>
              <a:rPr lang="en-US" sz="2800" dirty="0">
                <a:solidFill>
                  <a:srgbClr val="FF0000"/>
                </a:solidFill>
                <a:latin typeface="Cambria" panose="02040503050406030204" pitchFamily="18" charset="0"/>
                <a:ea typeface="Cambria" panose="02040503050406030204" pitchFamily="18" charset="0"/>
              </a:rPr>
              <a:t> </a:t>
            </a:r>
            <a:r>
              <a:rPr lang="en-US" sz="2400" b="1" dirty="0">
                <a:solidFill>
                  <a:srgbClr val="002060"/>
                </a:solidFill>
                <a:latin typeface="Cambria" panose="02040503050406030204" pitchFamily="18" charset="0"/>
                <a:ea typeface="Cambria" panose="02040503050406030204" pitchFamily="18" charset="0"/>
              </a:rPr>
              <a:t>H</a:t>
            </a:r>
            <a:r>
              <a:rPr lang="en-US" sz="2400" b="1" baseline="-25000" dirty="0">
                <a:solidFill>
                  <a:srgbClr val="002060"/>
                </a:solidFill>
                <a:latin typeface="Cambria" panose="02040503050406030204" pitchFamily="18" charset="0"/>
                <a:ea typeface="Cambria" panose="02040503050406030204" pitchFamily="18" charset="0"/>
              </a:rPr>
              <a:t>2</a:t>
            </a:r>
            <a:r>
              <a:rPr lang="en-US" sz="2400" b="1" dirty="0">
                <a:solidFill>
                  <a:srgbClr val="002060"/>
                </a:solidFill>
                <a:latin typeface="Cambria" panose="02040503050406030204" pitchFamily="18" charset="0"/>
                <a:ea typeface="Cambria" panose="02040503050406030204" pitchFamily="18" charset="0"/>
              </a:rPr>
              <a:t> , CO</a:t>
            </a:r>
            <a:r>
              <a:rPr lang="en-US" sz="2400" b="1" baseline="-25000" dirty="0">
                <a:solidFill>
                  <a:srgbClr val="002060"/>
                </a:solidFill>
                <a:latin typeface="Cambria" panose="02040503050406030204" pitchFamily="18" charset="0"/>
                <a:ea typeface="Cambria" panose="02040503050406030204" pitchFamily="18" charset="0"/>
              </a:rPr>
              <a:t>2</a:t>
            </a:r>
            <a:r>
              <a:rPr lang="en-US" sz="2400" b="1" dirty="0">
                <a:solidFill>
                  <a:srgbClr val="002060"/>
                </a:solidFill>
                <a:latin typeface="Cambria" panose="02040503050406030204" pitchFamily="18" charset="0"/>
                <a:ea typeface="Cambria" panose="02040503050406030204" pitchFamily="18" charset="0"/>
              </a:rPr>
              <a:t> , C</a:t>
            </a:r>
            <a:r>
              <a:rPr lang="en-US" sz="2400" b="1" baseline="-25000" dirty="0">
                <a:solidFill>
                  <a:srgbClr val="002060"/>
                </a:solidFill>
                <a:latin typeface="Cambria" panose="02040503050406030204" pitchFamily="18" charset="0"/>
                <a:ea typeface="Cambria" panose="02040503050406030204" pitchFamily="18" charset="0"/>
              </a:rPr>
              <a:t>6</a:t>
            </a:r>
            <a:r>
              <a:rPr lang="en-US" sz="2400" b="1" dirty="0">
                <a:solidFill>
                  <a:srgbClr val="002060"/>
                </a:solidFill>
                <a:latin typeface="Cambria" panose="02040503050406030204" pitchFamily="18" charset="0"/>
                <a:ea typeface="Cambria" panose="02040503050406030204" pitchFamily="18" charset="0"/>
              </a:rPr>
              <a:t>H</a:t>
            </a:r>
            <a:r>
              <a:rPr lang="en-US" sz="2400" b="1" baseline="-25000" dirty="0">
                <a:solidFill>
                  <a:srgbClr val="002060"/>
                </a:solidFill>
                <a:latin typeface="Cambria" panose="02040503050406030204" pitchFamily="18" charset="0"/>
                <a:ea typeface="Cambria" panose="02040503050406030204" pitchFamily="18" charset="0"/>
              </a:rPr>
              <a:t>12</a:t>
            </a:r>
            <a:r>
              <a:rPr lang="en-US" sz="2400" b="1" dirty="0">
                <a:solidFill>
                  <a:srgbClr val="002060"/>
                </a:solidFill>
                <a:latin typeface="Cambria" panose="02040503050406030204" pitchFamily="18" charset="0"/>
                <a:ea typeface="Cambria" panose="02040503050406030204" pitchFamily="18" charset="0"/>
              </a:rPr>
              <a:t>O</a:t>
            </a:r>
            <a:r>
              <a:rPr lang="en-US" sz="2400" b="1" baseline="-25000" dirty="0">
                <a:solidFill>
                  <a:srgbClr val="002060"/>
                </a:solidFill>
                <a:latin typeface="Cambria" panose="02040503050406030204" pitchFamily="18" charset="0"/>
                <a:ea typeface="Cambria" panose="02040503050406030204" pitchFamily="18" charset="0"/>
              </a:rPr>
              <a:t>6</a:t>
            </a:r>
            <a:r>
              <a:rPr lang="en-US" sz="2400" b="1" dirty="0">
                <a:solidFill>
                  <a:srgbClr val="002060"/>
                </a:solidFill>
                <a:latin typeface="Cambria" panose="02040503050406030204" pitchFamily="18" charset="0"/>
                <a:ea typeface="Cambria" panose="02040503050406030204" pitchFamily="18" charset="0"/>
              </a:rPr>
              <a:t> (Glucose) and other molecules</a:t>
            </a:r>
            <a:endParaRPr lang="en-IN" sz="2800" b="1" dirty="0">
              <a:solidFill>
                <a:srgbClr val="002060"/>
              </a:solidFill>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5E2CD660-1DDC-4511-A5BB-F90CA0580BD4}"/>
              </a:ext>
            </a:extLst>
          </p:cNvPr>
          <p:cNvGraphicFramePr>
            <a:graphicFrameLocks noChangeAspect="1"/>
          </p:cNvGraphicFramePr>
          <p:nvPr>
            <p:extLst>
              <p:ext uri="{D42A27DB-BD31-4B8C-83A1-F6EECF244321}">
                <p14:modId xmlns:p14="http://schemas.microsoft.com/office/powerpoint/2010/main" val="2172349159"/>
              </p:ext>
            </p:extLst>
          </p:nvPr>
        </p:nvGraphicFramePr>
        <p:xfrm>
          <a:off x="6825521" y="3577426"/>
          <a:ext cx="4869305" cy="2879509"/>
        </p:xfrm>
        <a:graphic>
          <a:graphicData uri="http://schemas.openxmlformats.org/presentationml/2006/ole">
            <mc:AlternateContent xmlns:mc="http://schemas.openxmlformats.org/markup-compatibility/2006">
              <mc:Choice xmlns:v="urn:schemas-microsoft-com:vml" Requires="v">
                <p:oleObj name="Bitmap Image" r:id="rId2" imgW="4648320" imgH="2533680" progId="Paint.Picture.1">
                  <p:embed/>
                </p:oleObj>
              </mc:Choice>
              <mc:Fallback>
                <p:oleObj name="Bitmap Image" r:id="rId2" imgW="4648320" imgH="2533680" progId="Paint.Picture.1">
                  <p:embed/>
                  <p:pic>
                    <p:nvPicPr>
                      <p:cNvPr id="2" name="Object 1">
                        <a:extLst>
                          <a:ext uri="{FF2B5EF4-FFF2-40B4-BE49-F238E27FC236}">
                            <a16:creationId xmlns:a16="http://schemas.microsoft.com/office/drawing/2014/main" id="{6E222982-6427-4FB4-AC88-CA1C06AAC6F7}"/>
                          </a:ext>
                        </a:extLst>
                      </p:cNvPr>
                      <p:cNvPicPr/>
                      <p:nvPr/>
                    </p:nvPicPr>
                    <p:blipFill>
                      <a:blip r:embed="rId3"/>
                      <a:stretch>
                        <a:fillRect/>
                      </a:stretch>
                    </p:blipFill>
                    <p:spPr>
                      <a:xfrm>
                        <a:off x="6825521" y="3577426"/>
                        <a:ext cx="4869305" cy="2879509"/>
                      </a:xfrm>
                      <a:prstGeom prst="rect">
                        <a:avLst/>
                      </a:prstGeom>
                    </p:spPr>
                  </p:pic>
                </p:oleObj>
              </mc:Fallback>
            </mc:AlternateContent>
          </a:graphicData>
        </a:graphic>
      </p:graphicFrame>
    </p:spTree>
    <p:extLst>
      <p:ext uri="{BB962C8B-B14F-4D97-AF65-F5344CB8AC3E}">
        <p14:creationId xmlns:p14="http://schemas.microsoft.com/office/powerpoint/2010/main" val="186653934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additive="base">
                                        <p:cTn id="3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6" end="6"/>
                                            </p:txEl>
                                          </p:spTgt>
                                        </p:tgtEl>
                                        <p:attrNameLst>
                                          <p:attrName>style.visibility</p:attrName>
                                        </p:attrNameLst>
                                      </p:cBhvr>
                                      <p:to>
                                        <p:strVal val="visible"/>
                                      </p:to>
                                    </p:set>
                                    <p:anim calcmode="lin" valueType="num">
                                      <p:cBhvr additive="base">
                                        <p:cTn id="4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5E277E2E-299A-48EC-BAB2-D781DCBB9DC4}"/>
              </a:ext>
            </a:extLst>
          </p:cNvPr>
          <p:cNvGraphicFramePr>
            <a:graphicFrameLocks noChangeAspect="1"/>
          </p:cNvGraphicFramePr>
          <p:nvPr>
            <p:extLst>
              <p:ext uri="{D42A27DB-BD31-4B8C-83A1-F6EECF244321}">
                <p14:modId xmlns:p14="http://schemas.microsoft.com/office/powerpoint/2010/main" val="2324738837"/>
              </p:ext>
            </p:extLst>
          </p:nvPr>
        </p:nvGraphicFramePr>
        <p:xfrm>
          <a:off x="839449" y="573396"/>
          <a:ext cx="10598045" cy="5389661"/>
        </p:xfrm>
        <a:graphic>
          <a:graphicData uri="http://schemas.openxmlformats.org/presentationml/2006/ole">
            <mc:AlternateContent xmlns:mc="http://schemas.openxmlformats.org/markup-compatibility/2006">
              <mc:Choice xmlns:v="urn:schemas-microsoft-com:vml" Requires="v">
                <p:oleObj name="Bitmap Image" r:id="rId2" imgW="4648320" imgH="2533680" progId="Paint.Picture.1">
                  <p:embed/>
                </p:oleObj>
              </mc:Choice>
              <mc:Fallback>
                <p:oleObj name="Bitmap Image" r:id="rId2" imgW="4648320" imgH="2533680" progId="Paint.Picture.1">
                  <p:embed/>
                  <p:pic>
                    <p:nvPicPr>
                      <p:cNvPr id="3" name="Object 2">
                        <a:extLst>
                          <a:ext uri="{FF2B5EF4-FFF2-40B4-BE49-F238E27FC236}">
                            <a16:creationId xmlns:a16="http://schemas.microsoft.com/office/drawing/2014/main" id="{5E2CD660-1DDC-4511-A5BB-F90CA0580BD4}"/>
                          </a:ext>
                        </a:extLst>
                      </p:cNvPr>
                      <p:cNvPicPr/>
                      <p:nvPr/>
                    </p:nvPicPr>
                    <p:blipFill>
                      <a:blip r:embed="rId3"/>
                      <a:stretch>
                        <a:fillRect/>
                      </a:stretch>
                    </p:blipFill>
                    <p:spPr>
                      <a:xfrm>
                        <a:off x="839449" y="573396"/>
                        <a:ext cx="10598045" cy="5389661"/>
                      </a:xfrm>
                      <a:prstGeom prst="rect">
                        <a:avLst/>
                      </a:prstGeom>
                    </p:spPr>
                  </p:pic>
                </p:oleObj>
              </mc:Fallback>
            </mc:AlternateContent>
          </a:graphicData>
        </a:graphic>
      </p:graphicFrame>
    </p:spTree>
    <p:extLst>
      <p:ext uri="{BB962C8B-B14F-4D97-AF65-F5344CB8AC3E}">
        <p14:creationId xmlns:p14="http://schemas.microsoft.com/office/powerpoint/2010/main" val="31147992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0B3791-68D5-4548-BB8D-26E9BE880263}"/>
              </a:ext>
            </a:extLst>
          </p:cNvPr>
          <p:cNvSpPr/>
          <p:nvPr/>
        </p:nvSpPr>
        <p:spPr>
          <a:xfrm>
            <a:off x="284813" y="829589"/>
            <a:ext cx="11617377" cy="2222083"/>
          </a:xfrm>
          <a:prstGeom prst="rect">
            <a:avLst/>
          </a:prstGeom>
        </p:spPr>
        <p:txBody>
          <a:bodyPr wrap="square">
            <a:spAutoFit/>
          </a:bodyPr>
          <a:lstStyle/>
          <a:p>
            <a:pPr>
              <a:lnSpc>
                <a:spcPct val="107000"/>
              </a:lnSpc>
              <a:spcBef>
                <a:spcPts val="1500"/>
              </a:spcBef>
              <a:spcAft>
                <a:spcPts val="750"/>
              </a:spcAft>
            </a:pPr>
            <a:r>
              <a:rPr lang="en-US" sz="2400" b="1" dirty="0">
                <a:solidFill>
                  <a:srgbClr val="813588"/>
                </a:solidFill>
                <a:latin typeface="Cambria" panose="02040503050406030204" pitchFamily="18" charset="0"/>
                <a:ea typeface="Cambria" panose="02040503050406030204" pitchFamily="18" charset="0"/>
                <a:cs typeface="Times New Roman" panose="02020603050405020304" pitchFamily="18" charset="0"/>
              </a:rPr>
              <a:t>Covalent Bonding can be Achieved in two Ways:</a:t>
            </a:r>
            <a:endParaRPr lang="en-IN" sz="2400" b="1" dirty="0">
              <a:solidFill>
                <a:srgbClr val="1F4D78"/>
              </a:solidFill>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375"/>
              </a:spcAft>
              <a:buSzPts val="1000"/>
              <a:buFont typeface="Symbol" panose="05050102010706020507" pitchFamily="18" charset="2"/>
              <a:buChar char=""/>
              <a:tabLst>
                <a:tab pos="457200" algn="l"/>
              </a:tabLst>
            </a:pP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Sharing of electrons between atoms of the same kind E.g. Formation of 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Cl</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O</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2, </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etc.</a:t>
            </a:r>
            <a:endParaRPr lang="en-IN"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375"/>
              </a:spcAft>
              <a:buSzPts val="1000"/>
              <a:buFont typeface="Symbol" panose="05050102010706020507" pitchFamily="18" charset="2"/>
              <a:buChar char=""/>
              <a:tabLst>
                <a:tab pos="457200" algn="l"/>
              </a:tabLst>
            </a:pP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Sharing of electrons between atoms of different kind E.g. Formation of CH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4</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 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2</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O, NH</a:t>
            </a:r>
            <a:r>
              <a:rPr lang="en-US" sz="2400" b="1" baseline="-25000" dirty="0">
                <a:solidFill>
                  <a:srgbClr val="00B050"/>
                </a:solidFill>
                <a:latin typeface="Cambria" panose="02040503050406030204" pitchFamily="18" charset="0"/>
                <a:ea typeface="Cambria" panose="02040503050406030204" pitchFamily="18" charset="0"/>
                <a:cs typeface="Times New Roman" panose="02020603050405020304" pitchFamily="18" charset="0"/>
              </a:rPr>
              <a:t>3, </a:t>
            </a:r>
            <a:r>
              <a:rPr lang="en-US"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etc.</a:t>
            </a:r>
            <a:endParaRPr lang="en-IN" sz="2400" b="1" dirty="0">
              <a:solidFill>
                <a:srgbClr val="00B050"/>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10425773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AA8CA20-0B04-485C-9913-A3B293067AC2}"/>
              </a:ext>
            </a:extLst>
          </p:cNvPr>
          <p:cNvSpPr txBox="1"/>
          <p:nvPr/>
        </p:nvSpPr>
        <p:spPr>
          <a:xfrm>
            <a:off x="574430" y="1254435"/>
            <a:ext cx="11043139" cy="3740063"/>
          </a:xfrm>
          <a:prstGeom prst="rect">
            <a:avLst/>
          </a:prstGeom>
          <a:noFill/>
        </p:spPr>
        <p:txBody>
          <a:bodyPr wrap="square">
            <a:spAutoFit/>
          </a:bodyPr>
          <a:lstStyle/>
          <a:p>
            <a:pPr algn="just">
              <a:lnSpc>
                <a:spcPct val="107000"/>
              </a:lnSpc>
              <a:spcAft>
                <a:spcPts val="800"/>
              </a:spcAft>
            </a:pPr>
            <a:r>
              <a:rPr lang="en-US"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There are several ways of classifying engineering materials. One way of classifying them is into five groups.</a:t>
            </a:r>
            <a:endParaRPr lang="en-IN" sz="24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Metallic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Example: steels, Cast irons, Al, copper, silver gold, brass Bronzes </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etc.</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2.Polymeric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Examples: Plastics, Polyethylene, PVC, Nylon etc.</a:t>
            </a:r>
            <a:endParaRPr lang="en-IN" sz="24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3.Ceramic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Examples: MgO, </a:t>
            </a:r>
            <a:r>
              <a:rPr lang="en-US" sz="2400" i="1" dirty="0" err="1">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ZnO</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SiC</a:t>
            </a:r>
            <a:r>
              <a:rPr lang="en-US" sz="2400" i="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Silica, Nitrides, etc.</a:t>
            </a:r>
            <a:endParaRPr lang="en-IN" sz="24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4.Composite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Examples: PMC, MMC and CMC etc.,</a:t>
            </a:r>
            <a:endParaRPr lang="en-IN"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400" b="1"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5.Electronic materials</a:t>
            </a:r>
            <a:r>
              <a:rPr lang="en-US" sz="2400" i="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 Examples: Semiconductors</a:t>
            </a:r>
            <a:endPar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9038355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5" dur="500"/>
                                        <p:tgtEl>
                                          <p:spTgt spid="3">
                                            <p:txEl>
                                              <p:pRg st="3" end="3"/>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par>
                                <p:cTn id="31" presetID="53" presetClass="entr" presetSubtype="16"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92E3FF2-C089-4351-981D-25DA972BF0CE}"/>
              </a:ext>
            </a:extLst>
          </p:cNvPr>
          <p:cNvGraphicFramePr>
            <a:graphicFrameLocks noGrp="1"/>
          </p:cNvGraphicFramePr>
          <p:nvPr>
            <p:extLst>
              <p:ext uri="{D42A27DB-BD31-4B8C-83A1-F6EECF244321}">
                <p14:modId xmlns:p14="http://schemas.microsoft.com/office/powerpoint/2010/main" val="2868515872"/>
              </p:ext>
            </p:extLst>
          </p:nvPr>
        </p:nvGraphicFramePr>
        <p:xfrm>
          <a:off x="347272" y="484796"/>
          <a:ext cx="11497456" cy="5432895"/>
        </p:xfrm>
        <a:graphic>
          <a:graphicData uri="http://schemas.openxmlformats.org/drawingml/2006/table">
            <a:tbl>
              <a:tblPr firstRow="1" firstCol="1" bandRow="1">
                <a:tableStyleId>{5C22544A-7EE6-4342-B048-85BDC9FD1C3A}</a:tableStyleId>
              </a:tblPr>
              <a:tblGrid>
                <a:gridCol w="5748728">
                  <a:extLst>
                    <a:ext uri="{9D8B030D-6E8A-4147-A177-3AD203B41FA5}">
                      <a16:colId xmlns:a16="http://schemas.microsoft.com/office/drawing/2014/main" val="2289137745"/>
                    </a:ext>
                  </a:extLst>
                </a:gridCol>
                <a:gridCol w="5748728">
                  <a:extLst>
                    <a:ext uri="{9D8B030D-6E8A-4147-A177-3AD203B41FA5}">
                      <a16:colId xmlns:a16="http://schemas.microsoft.com/office/drawing/2014/main" val="256892900"/>
                    </a:ext>
                  </a:extLst>
                </a:gridCol>
              </a:tblGrid>
              <a:tr h="542625">
                <a:tc gridSpan="2">
                  <a:txBody>
                    <a:bodyPr/>
                    <a:lstStyle/>
                    <a:p>
                      <a:pPr algn="ctr">
                        <a:lnSpc>
                          <a:spcPct val="107000"/>
                        </a:lnSpc>
                        <a:spcAft>
                          <a:spcPts val="0"/>
                        </a:spcAft>
                      </a:pPr>
                      <a:r>
                        <a:rPr lang="en-IN" sz="2400" dirty="0">
                          <a:effectLst/>
                          <a:latin typeface="Cambria" panose="02040503050406030204" pitchFamily="18" charset="0"/>
                          <a:ea typeface="Cambria" panose="02040503050406030204" pitchFamily="18" charset="0"/>
                        </a:rPr>
                        <a:t>Difference Between Ionic and Covalent Bond</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hMerge="1">
                  <a:txBody>
                    <a:bodyPr/>
                    <a:lstStyle/>
                    <a:p>
                      <a:endParaRPr lang="en-IN"/>
                    </a:p>
                  </a:txBody>
                  <a:tcPr/>
                </a:tc>
                <a:extLst>
                  <a:ext uri="{0D108BD9-81ED-4DB2-BD59-A6C34878D82A}">
                    <a16:rowId xmlns:a16="http://schemas.microsoft.com/office/drawing/2014/main" val="1068374075"/>
                  </a:ext>
                </a:extLst>
              </a:tr>
              <a:tr h="542625">
                <a:tc>
                  <a:txBody>
                    <a:bodyPr/>
                    <a:lstStyle/>
                    <a:p>
                      <a:pPr algn="ctr">
                        <a:lnSpc>
                          <a:spcPct val="107000"/>
                        </a:lnSpc>
                        <a:spcAft>
                          <a:spcPts val="0"/>
                        </a:spcAft>
                      </a:pPr>
                      <a:r>
                        <a:rPr lang="en-IN" sz="2400" dirty="0">
                          <a:effectLst/>
                          <a:latin typeface="Cambria" panose="02040503050406030204" pitchFamily="18" charset="0"/>
                          <a:ea typeface="Cambria" panose="02040503050406030204" pitchFamily="18" charset="0"/>
                        </a:rPr>
                        <a:t>Covalent Bonds</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gn="ctr">
                        <a:lnSpc>
                          <a:spcPct val="107000"/>
                        </a:lnSpc>
                        <a:spcAft>
                          <a:spcPts val="0"/>
                        </a:spcAft>
                      </a:pPr>
                      <a:r>
                        <a:rPr lang="en-IN" sz="2400">
                          <a:effectLst/>
                          <a:latin typeface="Cambria" panose="02040503050406030204" pitchFamily="18" charset="0"/>
                          <a:ea typeface="Cambria" panose="02040503050406030204" pitchFamily="18" charset="0"/>
                        </a:rPr>
                        <a:t>Ionic Bonds</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790065978"/>
                  </a:ext>
                </a:extLst>
              </a:tr>
              <a:tr h="849475">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A covalent bond is formed between two similar electronegative non-metals</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This type of bond is formed between a metal and non-metal</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438992663"/>
                  </a:ext>
                </a:extLst>
              </a:tr>
              <a:tr h="849475">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Bonds formed from covalent bonding have a Definite shape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Ionic Bonds have No definite shape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95358885"/>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Low Melting Point and Boiling Point</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High Melting Point and Boiling Point</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1916899280"/>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Low Polarity and more Flammable</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High Polarity and less Flammable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50482284"/>
                  </a:ext>
                </a:extLst>
              </a:tr>
              <a:tr h="84947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Covalent Bonds are in Liquid or gaseous State at room temperature</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At room temperature, Ionic Bonds have Solid-state.</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3721577695"/>
                  </a:ext>
                </a:extLst>
              </a:tr>
              <a:tr h="542625">
                <a:tc>
                  <a:txBody>
                    <a:bodyPr/>
                    <a:lstStyle/>
                    <a:p>
                      <a:pPr>
                        <a:lnSpc>
                          <a:spcPct val="107000"/>
                        </a:lnSpc>
                        <a:spcAft>
                          <a:spcPts val="800"/>
                        </a:spcAft>
                      </a:pPr>
                      <a:r>
                        <a:rPr lang="en-US" sz="2400">
                          <a:effectLst/>
                          <a:latin typeface="Cambria" panose="02040503050406030204" pitchFamily="18" charset="0"/>
                          <a:ea typeface="Cambria" panose="02040503050406030204" pitchFamily="18" charset="0"/>
                        </a:rPr>
                        <a:t>Examples: Methane, Hydrochloric acid</a:t>
                      </a:r>
                      <a:endParaRPr lang="en-IN" sz="240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tc>
                  <a:txBody>
                    <a:bodyPr/>
                    <a:lstStyle/>
                    <a:p>
                      <a:pPr>
                        <a:lnSpc>
                          <a:spcPct val="107000"/>
                        </a:lnSpc>
                        <a:spcAft>
                          <a:spcPts val="800"/>
                        </a:spcAft>
                      </a:pPr>
                      <a:r>
                        <a:rPr lang="en-US" sz="2400" dirty="0">
                          <a:effectLst/>
                          <a:latin typeface="Cambria" panose="02040503050406030204" pitchFamily="18" charset="0"/>
                          <a:ea typeface="Cambria" panose="02040503050406030204" pitchFamily="18" charset="0"/>
                        </a:rPr>
                        <a:t>Example: Sodium chloride, Sulfuric Acid</a:t>
                      </a:r>
                      <a:endParaRPr lang="en-IN"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76200" marR="76200" marT="76200" marB="76200"/>
                </a:tc>
                <a:extLst>
                  <a:ext uri="{0D108BD9-81ED-4DB2-BD59-A6C34878D82A}">
                    <a16:rowId xmlns:a16="http://schemas.microsoft.com/office/drawing/2014/main" val="3159777353"/>
                  </a:ext>
                </a:extLst>
              </a:tr>
            </a:tbl>
          </a:graphicData>
        </a:graphic>
      </p:graphicFrame>
    </p:spTree>
    <p:extLst>
      <p:ext uri="{BB962C8B-B14F-4D97-AF65-F5344CB8AC3E}">
        <p14:creationId xmlns:p14="http://schemas.microsoft.com/office/powerpoint/2010/main" val="149570532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61E32FB-1B53-493B-81F7-7BEC56BE68FA}"/>
              </a:ext>
            </a:extLst>
          </p:cNvPr>
          <p:cNvSpPr/>
          <p:nvPr/>
        </p:nvSpPr>
        <p:spPr>
          <a:xfrm>
            <a:off x="359764" y="790812"/>
            <a:ext cx="11512446" cy="4401205"/>
          </a:xfrm>
          <a:prstGeom prst="rect">
            <a:avLst/>
          </a:prstGeom>
        </p:spPr>
        <p:txBody>
          <a:bodyPr wrap="square">
            <a:spAutoFit/>
          </a:bodyPr>
          <a:lstStyle/>
          <a:p>
            <a:pPr algn="just"/>
            <a:r>
              <a:rPr lang="en-US" sz="2800" b="1" dirty="0">
                <a:solidFill>
                  <a:srgbClr val="FF0066"/>
                </a:solidFill>
                <a:latin typeface="Cambria" panose="02040503050406030204" pitchFamily="18" charset="0"/>
                <a:ea typeface="Cambria" panose="02040503050406030204" pitchFamily="18" charset="0"/>
              </a:rPr>
              <a:t>Metallic bonds </a:t>
            </a:r>
          </a:p>
          <a:p>
            <a:pPr algn="just"/>
            <a:r>
              <a:rPr lang="en-US" sz="2800" dirty="0">
                <a:solidFill>
                  <a:srgbClr val="002060"/>
                </a:solidFill>
                <a:latin typeface="Cambria" panose="02040503050406030204" pitchFamily="18" charset="0"/>
                <a:ea typeface="Cambria" panose="02040503050406030204" pitchFamily="18" charset="0"/>
              </a:rPr>
              <a:t>A metal is defined as any element that tends to lose electrons from the outer shells of its atoms. The resulting positive ions are held together in a crystalline structure by the cloud of these free electrons in what is known as the metallic bond. </a:t>
            </a:r>
          </a:p>
          <a:p>
            <a:pPr algn="just"/>
            <a:r>
              <a:rPr lang="en-US" sz="2800" b="1" i="1" dirty="0">
                <a:latin typeface="Cambria" panose="02040503050406030204" pitchFamily="18" charset="0"/>
                <a:ea typeface="Cambria" panose="02040503050406030204" pitchFamily="18" charset="0"/>
              </a:rPr>
              <a:t>The metallic bond yields three physical characteristics typical of solid metals: </a:t>
            </a:r>
          </a:p>
          <a:p>
            <a:pPr algn="just"/>
            <a:r>
              <a:rPr lang="en-US" sz="2800" dirty="0">
                <a:latin typeface="Cambria" panose="02040503050406030204" pitchFamily="18" charset="0"/>
                <a:ea typeface="Cambria" panose="02040503050406030204" pitchFamily="18" charset="0"/>
              </a:rPr>
              <a:t>• </a:t>
            </a:r>
            <a:r>
              <a:rPr lang="en-US" sz="2800" dirty="0">
                <a:solidFill>
                  <a:srgbClr val="008000"/>
                </a:solidFill>
                <a:latin typeface="Cambria" panose="02040503050406030204" pitchFamily="18" charset="0"/>
                <a:ea typeface="Cambria" panose="02040503050406030204" pitchFamily="18" charset="0"/>
              </a:rPr>
              <a:t>Metals are good conductors of electricity, </a:t>
            </a:r>
          </a:p>
          <a:p>
            <a:pPr algn="just"/>
            <a:r>
              <a:rPr lang="en-US" sz="2800" dirty="0">
                <a:solidFill>
                  <a:srgbClr val="008000"/>
                </a:solidFill>
                <a:latin typeface="Cambria" panose="02040503050406030204" pitchFamily="18" charset="0"/>
                <a:ea typeface="Cambria" panose="02040503050406030204" pitchFamily="18" charset="0"/>
              </a:rPr>
              <a:t>• Metals are good conductors of heat, and </a:t>
            </a:r>
          </a:p>
          <a:p>
            <a:pPr algn="just"/>
            <a:r>
              <a:rPr lang="en-US" sz="2800" dirty="0">
                <a:solidFill>
                  <a:srgbClr val="008000"/>
                </a:solidFill>
                <a:latin typeface="Cambria" panose="02040503050406030204" pitchFamily="18" charset="0"/>
                <a:ea typeface="Cambria" panose="02040503050406030204" pitchFamily="18" charset="0"/>
              </a:rPr>
              <a:t>• Metals have a lustrous (shiny) appearance.</a:t>
            </a:r>
            <a:endParaRPr lang="en-IN" sz="2800" dirty="0">
              <a:solidFill>
                <a:srgbClr val="008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5600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additive="base">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 calcmode="lin" valueType="num">
                                      <p:cBhvr additive="base">
                                        <p:cTn id="3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 calcmode="lin" valueType="num">
                                      <p:cBhvr additive="base">
                                        <p:cTn id="36"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7D523FD-C4A0-4BFE-B1AE-EE63BDBF7679}"/>
              </a:ext>
            </a:extLst>
          </p:cNvPr>
          <p:cNvSpPr/>
          <p:nvPr/>
        </p:nvSpPr>
        <p:spPr>
          <a:xfrm>
            <a:off x="362262" y="446038"/>
            <a:ext cx="11467476" cy="5755422"/>
          </a:xfrm>
          <a:prstGeom prst="rect">
            <a:avLst/>
          </a:prstGeom>
        </p:spPr>
        <p:txBody>
          <a:bodyPr wrap="square">
            <a:spAutoFit/>
          </a:bodyPr>
          <a:lstStyle/>
          <a:p>
            <a:pPr algn="just"/>
            <a:r>
              <a:rPr lang="en-US" sz="3200" b="1" dirty="0">
                <a:solidFill>
                  <a:srgbClr val="FF0066"/>
                </a:solidFill>
                <a:latin typeface="Cambria" panose="02040503050406030204" pitchFamily="18" charset="0"/>
                <a:ea typeface="Cambria" panose="02040503050406030204" pitchFamily="18" charset="0"/>
              </a:rPr>
              <a:t>Metallic bonds </a:t>
            </a:r>
          </a:p>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Atoms come together, electrons from outer shell of atoms share space with neighboring atoms. </a:t>
            </a:r>
          </a:p>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The electrons can move freely within the atom orbitals.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Sharing of ‘free’ electrons among a lattice of positively charged ions (An array of positive ions in a sea of electrons)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Electrostatic attractive forces between delocalized electrons and positively charged metal ions. </a:t>
            </a:r>
          </a:p>
          <a:p>
            <a:pPr marL="342900" indent="-342900" algn="just">
              <a:buFont typeface="Wingdings" panose="05000000000000000000" pitchFamily="2" charset="2"/>
              <a:buChar char="Ø"/>
            </a:pPr>
            <a:r>
              <a:rPr lang="en-US" sz="2800" dirty="0">
                <a:latin typeface="Cambria" panose="02040503050406030204" pitchFamily="18" charset="0"/>
                <a:ea typeface="Cambria" panose="02040503050406030204" pitchFamily="18" charset="0"/>
              </a:rPr>
              <a:t>The chemical bonding that results from the attraction between metal cations and the surrounding sea of electrons, Valence electrons do not belong to any one atom.</a:t>
            </a:r>
            <a:endParaRPr lang="en-US" sz="2800" dirty="0">
              <a:solidFill>
                <a:srgbClr val="002060"/>
              </a:solidFill>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800" dirty="0">
                <a:solidFill>
                  <a:srgbClr val="00B050"/>
                </a:solidFill>
                <a:latin typeface="Cambria" panose="02040503050406030204" pitchFamily="18" charset="0"/>
                <a:ea typeface="Cambria" panose="02040503050406030204" pitchFamily="18" charset="0"/>
              </a:rPr>
              <a:t>Between metallic atoms </a:t>
            </a:r>
          </a:p>
          <a:p>
            <a:pPr marL="342900" indent="-342900" algn="just">
              <a:buFont typeface="Wingdings" panose="05000000000000000000" pitchFamily="2" charset="2"/>
              <a:buChar char="Ø"/>
            </a:pPr>
            <a:r>
              <a:rPr lang="en-US" sz="2800" dirty="0">
                <a:solidFill>
                  <a:srgbClr val="C00000"/>
                </a:solidFill>
                <a:latin typeface="Cambria" panose="02040503050406030204" pitchFamily="18" charset="0"/>
                <a:ea typeface="Cambria" panose="02040503050406030204" pitchFamily="18" charset="0"/>
              </a:rPr>
              <a:t>Examples: Ni, Fe and other metals</a:t>
            </a:r>
            <a:endParaRPr lang="en-IN" sz="2600" dirty="0">
              <a:solidFill>
                <a:srgbClr val="C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8716670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723FBB9B-F690-4B59-A9B6-A98EC6DE3664}"/>
              </a:ext>
            </a:extLst>
          </p:cNvPr>
          <p:cNvGraphicFramePr>
            <a:graphicFrameLocks noChangeAspect="1"/>
          </p:cNvGraphicFramePr>
          <p:nvPr>
            <p:extLst>
              <p:ext uri="{D42A27DB-BD31-4B8C-83A1-F6EECF244321}">
                <p14:modId xmlns:p14="http://schemas.microsoft.com/office/powerpoint/2010/main" val="2806682323"/>
              </p:ext>
            </p:extLst>
          </p:nvPr>
        </p:nvGraphicFramePr>
        <p:xfrm>
          <a:off x="467194" y="361076"/>
          <a:ext cx="11257612" cy="6135848"/>
        </p:xfrm>
        <a:graphic>
          <a:graphicData uri="http://schemas.openxmlformats.org/presentationml/2006/ole">
            <mc:AlternateContent xmlns:mc="http://schemas.openxmlformats.org/markup-compatibility/2006">
              <mc:Choice xmlns:v="urn:schemas-microsoft-com:vml" Requires="v">
                <p:oleObj name="Bitmap Image" r:id="rId2" imgW="4334040" imgH="2676600" progId="Paint.Picture.1">
                  <p:embed/>
                </p:oleObj>
              </mc:Choice>
              <mc:Fallback>
                <p:oleObj name="Bitmap Image" r:id="rId2" imgW="4334040" imgH="2676600" progId="Paint.Picture.1">
                  <p:embed/>
                  <p:pic>
                    <p:nvPicPr>
                      <p:cNvPr id="0" name=""/>
                      <p:cNvPicPr/>
                      <p:nvPr/>
                    </p:nvPicPr>
                    <p:blipFill>
                      <a:blip r:embed="rId3"/>
                      <a:stretch>
                        <a:fillRect/>
                      </a:stretch>
                    </p:blipFill>
                    <p:spPr>
                      <a:xfrm>
                        <a:off x="467194" y="361076"/>
                        <a:ext cx="11257612" cy="6135848"/>
                      </a:xfrm>
                      <a:prstGeom prst="rect">
                        <a:avLst/>
                      </a:prstGeom>
                    </p:spPr>
                  </p:pic>
                </p:oleObj>
              </mc:Fallback>
            </mc:AlternateContent>
          </a:graphicData>
        </a:graphic>
      </p:graphicFrame>
    </p:spTree>
    <p:extLst>
      <p:ext uri="{BB962C8B-B14F-4D97-AF65-F5344CB8AC3E}">
        <p14:creationId xmlns:p14="http://schemas.microsoft.com/office/powerpoint/2010/main" val="419895424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1" y="293500"/>
            <a:ext cx="11554690" cy="1815882"/>
          </a:xfrm>
          <a:prstGeom prst="rect">
            <a:avLst/>
          </a:prstGeom>
        </p:spPr>
        <p:txBody>
          <a:bodyPr wrap="square">
            <a:spAutoFit/>
          </a:bodyPr>
          <a:lstStyle/>
          <a:p>
            <a:pPr algn="just"/>
            <a:r>
              <a:rPr lang="en-US" sz="2800" dirty="0">
                <a:solidFill>
                  <a:srgbClr val="0070C0"/>
                </a:solidFill>
                <a:latin typeface="arial" panose="020B0604020202020204" pitchFamily="34" charset="0"/>
              </a:rPr>
              <a:t>The electron swarm is </a:t>
            </a:r>
            <a:r>
              <a:rPr lang="en-US" sz="2800" b="1" dirty="0">
                <a:solidFill>
                  <a:srgbClr val="0070C0"/>
                </a:solidFill>
                <a:latin typeface="arial" panose="020B0604020202020204" pitchFamily="34" charset="0"/>
              </a:rPr>
              <a:t>all those loose outer electrons</a:t>
            </a:r>
            <a:r>
              <a:rPr lang="en-US" sz="2800" dirty="0">
                <a:solidFill>
                  <a:srgbClr val="0070C0"/>
                </a:solidFill>
                <a:latin typeface="arial" panose="020B0604020202020204" pitchFamily="34" charset="0"/>
              </a:rPr>
              <a:t>. In technical terms, they've been delocalized because their 'parent' atoms can't hold onto them. So instead of hanging around the outskirts of one atom, the outer electrons are shared across the entire metal.</a:t>
            </a:r>
            <a:endParaRPr lang="en-US" sz="2800" dirty="0">
              <a:solidFill>
                <a:srgbClr val="0070C0"/>
              </a:solidFill>
            </a:endParaRPr>
          </a:p>
        </p:txBody>
      </p:sp>
      <p:sp>
        <p:nvSpPr>
          <p:cNvPr id="3" name="Rectangle 2"/>
          <p:cNvSpPr/>
          <p:nvPr/>
        </p:nvSpPr>
        <p:spPr>
          <a:xfrm>
            <a:off x="304800" y="2374014"/>
            <a:ext cx="11707091" cy="3847207"/>
          </a:xfrm>
          <a:prstGeom prst="rect">
            <a:avLst/>
          </a:prstGeom>
        </p:spPr>
        <p:txBody>
          <a:bodyPr wrap="square">
            <a:spAutoFit/>
          </a:bodyPr>
          <a:lstStyle/>
          <a:p>
            <a:pPr algn="just"/>
            <a:r>
              <a:rPr lang="en-US" sz="2800" b="1" i="1" dirty="0">
                <a:solidFill>
                  <a:srgbClr val="FF0000"/>
                </a:solidFill>
              </a:rPr>
              <a:t>What are </a:t>
            </a:r>
            <a:r>
              <a:rPr lang="en-US" sz="2800" b="1" i="1" dirty="0" err="1">
                <a:solidFill>
                  <a:srgbClr val="FF0000"/>
                </a:solidFill>
              </a:rPr>
              <a:t>delocalised</a:t>
            </a:r>
            <a:r>
              <a:rPr lang="en-US" sz="2800" b="1" i="1" dirty="0">
                <a:solidFill>
                  <a:srgbClr val="FF0000"/>
                </a:solidFill>
              </a:rPr>
              <a:t> electrons </a:t>
            </a:r>
          </a:p>
          <a:p>
            <a:pPr algn="just"/>
            <a:r>
              <a:rPr lang="en-US" sz="2400" dirty="0">
                <a:solidFill>
                  <a:srgbClr val="333333"/>
                </a:solidFill>
                <a:latin typeface="GothamSSm"/>
              </a:rPr>
              <a:t>Delocalized electrons are spread across more than one atom. Usually electrons in materials are bound to one atom, and atoms are held together by the interactions of the charges on different atoms. </a:t>
            </a:r>
          </a:p>
          <a:p>
            <a:pPr algn="just"/>
            <a:r>
              <a:rPr lang="en-US" sz="2400" b="1" i="1" dirty="0">
                <a:solidFill>
                  <a:srgbClr val="333333"/>
                </a:solidFill>
                <a:latin typeface="GothamSSm"/>
              </a:rPr>
              <a:t>In some cases, </a:t>
            </a:r>
            <a:r>
              <a:rPr lang="en-US" sz="2400" dirty="0">
                <a:solidFill>
                  <a:srgbClr val="333333"/>
                </a:solidFill>
                <a:latin typeface="GothamSSm"/>
              </a:rPr>
              <a:t>electrons can be shared between atoms, and are then called delocalized. In the case of hydrocarbons, delocalization occurs in Benzene rings, where a hexagon of six carbon atoms has </a:t>
            </a:r>
            <a:r>
              <a:rPr lang="en-US" sz="2400" dirty="0" err="1">
                <a:solidFill>
                  <a:srgbClr val="333333"/>
                </a:solidFill>
                <a:latin typeface="GothamSSm"/>
              </a:rPr>
              <a:t>delocalised</a:t>
            </a:r>
            <a:r>
              <a:rPr lang="en-US" sz="2400" dirty="0">
                <a:solidFill>
                  <a:srgbClr val="333333"/>
                </a:solidFill>
                <a:latin typeface="GothamSSm"/>
              </a:rPr>
              <a:t> electrons spread over the whole ring. </a:t>
            </a:r>
          </a:p>
          <a:p>
            <a:pPr algn="just"/>
            <a:r>
              <a:rPr lang="en-US" sz="2400" b="1" i="1" dirty="0">
                <a:solidFill>
                  <a:srgbClr val="FF0000"/>
                </a:solidFill>
                <a:latin typeface="GothamSSm"/>
              </a:rPr>
              <a:t>In metals, </a:t>
            </a:r>
            <a:r>
              <a:rPr lang="en-US" sz="2400" dirty="0">
                <a:solidFill>
                  <a:srgbClr val="333333"/>
                </a:solidFill>
                <a:latin typeface="GothamSSm"/>
              </a:rPr>
              <a:t>electrons are delocalized over the whole crystal structure, and carry currents - the outer electrons of the metal atoms are shared in an electron sea, and are not confined to particular atoms.</a:t>
            </a:r>
            <a:endParaRPr lang="en-US" sz="2400" dirty="0"/>
          </a:p>
        </p:txBody>
      </p:sp>
    </p:spTree>
    <p:extLst>
      <p:ext uri="{BB962C8B-B14F-4D97-AF65-F5344CB8AC3E}">
        <p14:creationId xmlns:p14="http://schemas.microsoft.com/office/powerpoint/2010/main" val="31433012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DC99B1-3575-444E-929D-D89DFF831CBD}"/>
              </a:ext>
            </a:extLst>
          </p:cNvPr>
          <p:cNvSpPr/>
          <p:nvPr/>
        </p:nvSpPr>
        <p:spPr>
          <a:xfrm>
            <a:off x="389744" y="612844"/>
            <a:ext cx="11347553" cy="4401205"/>
          </a:xfrm>
          <a:prstGeom prst="rect">
            <a:avLst/>
          </a:prstGeom>
        </p:spPr>
        <p:txBody>
          <a:bodyPr wrap="square">
            <a:spAutoFit/>
          </a:bodyPr>
          <a:lstStyle/>
          <a:p>
            <a:pPr marL="342900" indent="-342900" algn="just">
              <a:buFont typeface="Wingdings" panose="05000000000000000000" pitchFamily="2" charset="2"/>
              <a:buChar char="Ø"/>
            </a:pPr>
            <a:r>
              <a:rPr lang="en-US" sz="2800" dirty="0">
                <a:solidFill>
                  <a:srgbClr val="008000"/>
                </a:solidFill>
                <a:latin typeface="Cambria" panose="02040503050406030204" pitchFamily="18" charset="0"/>
                <a:ea typeface="Cambria" panose="02040503050406030204" pitchFamily="18" charset="0"/>
              </a:rPr>
              <a:t>In metallic bonding, each atom in the metal contributes its valence electrons to the formation of an electron cloud that surrounds the positively charged metal ions, as illustrated in the diagram. Hence, the valence electrons are shared by all of the atoms. </a:t>
            </a:r>
          </a:p>
          <a:p>
            <a:pPr marL="342900" indent="-342900" algn="just">
              <a:buFont typeface="Wingdings" panose="05000000000000000000" pitchFamily="2" charset="2"/>
              <a:buChar char="Ø"/>
            </a:pPr>
            <a:r>
              <a:rPr lang="en-US" sz="2800" dirty="0">
                <a:solidFill>
                  <a:srgbClr val="002060"/>
                </a:solidFill>
                <a:latin typeface="Cambria" panose="02040503050406030204" pitchFamily="18" charset="0"/>
                <a:ea typeface="Cambria" panose="02040503050406030204" pitchFamily="18" charset="0"/>
              </a:rPr>
              <a:t>The positively charged ions repel each other uniformly, so they arrange themselves into a regular pattern that is held together by the negatively charged electron cloud. </a:t>
            </a:r>
          </a:p>
          <a:p>
            <a:pPr marL="342900" indent="-342900" algn="just">
              <a:buFont typeface="Wingdings" panose="05000000000000000000" pitchFamily="2" charset="2"/>
              <a:buChar char="Ø"/>
            </a:pPr>
            <a:r>
              <a:rPr lang="en-US" sz="2800" dirty="0">
                <a:solidFill>
                  <a:srgbClr val="FF0066"/>
                </a:solidFill>
                <a:latin typeface="Cambria" panose="02040503050406030204" pitchFamily="18" charset="0"/>
                <a:ea typeface="Cambria" panose="02040503050406030204" pitchFamily="18" charset="0"/>
              </a:rPr>
              <a:t>Since the negative electron cloud surrounds each of the positive ions that make up the orderly three dimensional crystal structure, strong electronic attraction holds the metal together.</a:t>
            </a:r>
            <a:endParaRPr lang="en-IN" sz="2800" dirty="0">
              <a:solidFill>
                <a:srgbClr val="FF00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895579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A4DBDF-2757-A09A-F3B9-54EFC123E526}"/>
              </a:ext>
            </a:extLst>
          </p:cNvPr>
          <p:cNvSpPr/>
          <p:nvPr/>
        </p:nvSpPr>
        <p:spPr>
          <a:xfrm>
            <a:off x="3646835" y="622093"/>
            <a:ext cx="4898329" cy="523220"/>
          </a:xfrm>
          <a:prstGeom prst="rect">
            <a:avLst/>
          </a:prstGeom>
        </p:spPr>
        <p:txBody>
          <a:bodyPr wrap="none">
            <a:spAutoFit/>
          </a:bodyPr>
          <a:lstStyle/>
          <a:p>
            <a:pPr algn="ctr"/>
            <a:r>
              <a:rPr lang="en-IN" sz="2800" b="1" dirty="0">
                <a:solidFill>
                  <a:srgbClr val="002060"/>
                </a:solidFill>
                <a:latin typeface="Cambria" panose="02040503050406030204" pitchFamily="18" charset="0"/>
                <a:ea typeface="Cambria" panose="02040503050406030204" pitchFamily="18" charset="0"/>
              </a:rPr>
              <a:t>Geometrical Crystallography</a:t>
            </a:r>
          </a:p>
        </p:txBody>
      </p:sp>
      <p:sp>
        <p:nvSpPr>
          <p:cNvPr id="4" name="TextBox 3">
            <a:extLst>
              <a:ext uri="{FF2B5EF4-FFF2-40B4-BE49-F238E27FC236}">
                <a16:creationId xmlns:a16="http://schemas.microsoft.com/office/drawing/2014/main" id="{71CBE4CE-8CD6-4247-2920-E6E0EB51E456}"/>
              </a:ext>
            </a:extLst>
          </p:cNvPr>
          <p:cNvSpPr txBox="1"/>
          <p:nvPr/>
        </p:nvSpPr>
        <p:spPr>
          <a:xfrm>
            <a:off x="3175781" y="1862183"/>
            <a:ext cx="6098344" cy="523220"/>
          </a:xfrm>
          <a:prstGeom prst="rect">
            <a:avLst/>
          </a:prstGeom>
          <a:noFill/>
        </p:spPr>
        <p:txBody>
          <a:bodyPr wrap="square">
            <a:spAutoFit/>
          </a:bodyPr>
          <a:lstStyle/>
          <a:p>
            <a:pPr algn="ctr"/>
            <a:r>
              <a:rPr lang="en-US" sz="2800" b="1" dirty="0">
                <a:solidFill>
                  <a:srgbClr val="FF0000"/>
                </a:solidFill>
                <a:latin typeface="Cambria" panose="02040503050406030204" pitchFamily="18" charset="0"/>
                <a:ea typeface="Cambria" panose="02040503050406030204" pitchFamily="18" charset="0"/>
              </a:rPr>
              <a:t>Crystal Symmetry </a:t>
            </a:r>
          </a:p>
        </p:txBody>
      </p:sp>
    </p:spTree>
    <p:extLst>
      <p:ext uri="{BB962C8B-B14F-4D97-AF65-F5344CB8AC3E}">
        <p14:creationId xmlns:p14="http://schemas.microsoft.com/office/powerpoint/2010/main" val="23231116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BAA22E-EF7C-4B0A-B33D-516DC0FB75F2}"/>
              </a:ext>
            </a:extLst>
          </p:cNvPr>
          <p:cNvSpPr/>
          <p:nvPr/>
        </p:nvSpPr>
        <p:spPr>
          <a:xfrm>
            <a:off x="3646835" y="622093"/>
            <a:ext cx="4898329" cy="523220"/>
          </a:xfrm>
          <a:prstGeom prst="rect">
            <a:avLst/>
          </a:prstGeom>
        </p:spPr>
        <p:txBody>
          <a:bodyPr wrap="none">
            <a:spAutoFit/>
          </a:bodyPr>
          <a:lstStyle/>
          <a:p>
            <a:pPr algn="ctr"/>
            <a:r>
              <a:rPr lang="en-IN" sz="2800" b="1" dirty="0">
                <a:solidFill>
                  <a:srgbClr val="002060"/>
                </a:solidFill>
                <a:latin typeface="Cambria" panose="02040503050406030204" pitchFamily="18" charset="0"/>
                <a:ea typeface="Cambria" panose="02040503050406030204" pitchFamily="18" charset="0"/>
              </a:rPr>
              <a:t>Geometrical Crystallography</a:t>
            </a:r>
          </a:p>
        </p:txBody>
      </p:sp>
      <p:sp>
        <p:nvSpPr>
          <p:cNvPr id="3" name="Rectangle 2">
            <a:extLst>
              <a:ext uri="{FF2B5EF4-FFF2-40B4-BE49-F238E27FC236}">
                <a16:creationId xmlns:a16="http://schemas.microsoft.com/office/drawing/2014/main" id="{0ABD3A5E-5E55-4BD7-92B8-0BAA65F2B0EB}"/>
              </a:ext>
            </a:extLst>
          </p:cNvPr>
          <p:cNvSpPr/>
          <p:nvPr/>
        </p:nvSpPr>
        <p:spPr>
          <a:xfrm>
            <a:off x="813581" y="1598127"/>
            <a:ext cx="10833775" cy="2246769"/>
          </a:xfrm>
          <a:prstGeom prst="rect">
            <a:avLst/>
          </a:prstGeom>
        </p:spPr>
        <p:txBody>
          <a:bodyPr wrap="square">
            <a:spAutoFit/>
          </a:bodyPr>
          <a:lstStyle/>
          <a:p>
            <a:pPr algn="ctr"/>
            <a:r>
              <a:rPr lang="en-US" sz="2800" b="1" dirty="0">
                <a:solidFill>
                  <a:srgbClr val="FF0000"/>
                </a:solidFill>
                <a:latin typeface="Cambria" panose="02040503050406030204" pitchFamily="18" charset="0"/>
                <a:ea typeface="Cambria" panose="02040503050406030204" pitchFamily="18" charset="0"/>
              </a:rPr>
              <a:t>Crystal Symmetry </a:t>
            </a:r>
          </a:p>
          <a:p>
            <a:pPr algn="just"/>
            <a:r>
              <a:rPr lang="en-US" sz="2800" dirty="0">
                <a:latin typeface="Cambria" panose="02040503050406030204" pitchFamily="18" charset="0"/>
                <a:ea typeface="Cambria" panose="02040503050406030204" pitchFamily="18" charset="0"/>
              </a:rPr>
              <a:t>The concept of symmetry describes the repetition of structural features. Crystals therefore possess symmetry, and much of the discipline of crystallography is concerned with describing and cataloging different types of symmetry.</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2220016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B236DA-605F-4517-AFE6-64CAA6EBCCEE}"/>
              </a:ext>
            </a:extLst>
          </p:cNvPr>
          <p:cNvSpPr/>
          <p:nvPr/>
        </p:nvSpPr>
        <p:spPr>
          <a:xfrm>
            <a:off x="524656" y="974282"/>
            <a:ext cx="10972799" cy="3970318"/>
          </a:xfrm>
          <a:prstGeom prst="rect">
            <a:avLst/>
          </a:prstGeom>
        </p:spPr>
        <p:txBody>
          <a:bodyPr wrap="square">
            <a:spAutoFit/>
          </a:bodyPr>
          <a:lstStyle/>
          <a:p>
            <a:pPr algn="just"/>
            <a:r>
              <a:rPr lang="en-US" sz="2800" b="1" dirty="0">
                <a:solidFill>
                  <a:srgbClr val="002060"/>
                </a:solidFill>
                <a:latin typeface="Cambria" panose="02040503050406030204" pitchFamily="18" charset="0"/>
                <a:ea typeface="Cambria" panose="02040503050406030204" pitchFamily="18" charset="0"/>
              </a:rPr>
              <a:t>Two general types of symmetry exist: </a:t>
            </a:r>
          </a:p>
          <a:p>
            <a:pPr algn="just"/>
            <a:r>
              <a:rPr lang="en-US" sz="2800" b="1" dirty="0">
                <a:solidFill>
                  <a:srgbClr val="FF0066"/>
                </a:solidFill>
                <a:latin typeface="Cambria" panose="02040503050406030204" pitchFamily="18" charset="0"/>
                <a:ea typeface="Cambria" panose="02040503050406030204" pitchFamily="18" charset="0"/>
              </a:rPr>
              <a:t>Internal or Translational symmetry </a:t>
            </a:r>
            <a:r>
              <a:rPr lang="en-US" sz="2800" b="1" dirty="0">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rPr>
              <a:t>describes the periodic repetition of a structural feature across a length or through an area or volume. </a:t>
            </a:r>
          </a:p>
          <a:p>
            <a:pPr algn="just"/>
            <a:r>
              <a:rPr lang="en-US" sz="2800" b="1" dirty="0">
                <a:solidFill>
                  <a:srgbClr val="FF0066"/>
                </a:solidFill>
                <a:latin typeface="Cambria" panose="02040503050406030204" pitchFamily="18" charset="0"/>
                <a:ea typeface="Cambria" panose="02040503050406030204" pitchFamily="18" charset="0"/>
              </a:rPr>
              <a:t>External or Point symmetry </a:t>
            </a:r>
            <a:r>
              <a:rPr lang="en-US" sz="2800" b="1" dirty="0">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rPr>
              <a:t>describes the periodic repetition of a structural feature around a point. Reflection, rotation, and inversion are all point symmetries. </a:t>
            </a:r>
          </a:p>
          <a:p>
            <a:pPr algn="just"/>
            <a:r>
              <a:rPr lang="en-US" sz="2800" dirty="0">
                <a:latin typeface="Cambria" panose="02040503050406030204" pitchFamily="18" charset="0"/>
                <a:ea typeface="Cambria" panose="02040503050406030204" pitchFamily="18" charset="0"/>
              </a:rPr>
              <a:t>Symmetries are most frequently used to classify the different crystal structures.</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8498204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D80190-A0A1-4379-8982-ECC6F45E1D3B}"/>
              </a:ext>
            </a:extLst>
          </p:cNvPr>
          <p:cNvSpPr/>
          <p:nvPr/>
        </p:nvSpPr>
        <p:spPr>
          <a:xfrm>
            <a:off x="856936" y="539604"/>
            <a:ext cx="10478123" cy="2246769"/>
          </a:xfrm>
          <a:prstGeom prst="rect">
            <a:avLst/>
          </a:prstGeom>
        </p:spPr>
        <p:txBody>
          <a:bodyPr wrap="square">
            <a:spAutoFit/>
          </a:bodyPr>
          <a:lstStyle/>
          <a:p>
            <a:pPr algn="ctr"/>
            <a:r>
              <a:rPr lang="en-US" sz="2800" b="1" dirty="0">
                <a:latin typeface="Cambria" panose="02040503050406030204" pitchFamily="18" charset="0"/>
                <a:ea typeface="Cambria" panose="02040503050406030204" pitchFamily="18" charset="0"/>
              </a:rPr>
              <a:t>CRYSTAL SYMMETRY </a:t>
            </a:r>
          </a:p>
          <a:p>
            <a:pPr algn="just"/>
            <a:r>
              <a:rPr lang="en-US" sz="2800" dirty="0">
                <a:latin typeface="Cambria" panose="02040503050406030204" pitchFamily="18" charset="0"/>
                <a:ea typeface="Cambria" panose="02040503050406030204" pitchFamily="18" charset="0"/>
              </a:rPr>
              <a:t>Imagine a small 2 dimensional crystal composed of atoms in an ordered internal arrangement as shown below. Although all of the atoms in this lattice are the same, one of them is </a:t>
            </a:r>
            <a:r>
              <a:rPr lang="en-US" sz="2800" dirty="0" err="1">
                <a:latin typeface="Cambria" panose="02040503050406030204" pitchFamily="18" charset="0"/>
                <a:ea typeface="Cambria" panose="02040503050406030204" pitchFamily="18" charset="0"/>
              </a:rPr>
              <a:t>coloured</a:t>
            </a:r>
            <a:r>
              <a:rPr lang="en-US" sz="2800" dirty="0">
                <a:latin typeface="Cambria" panose="02040503050406030204" pitchFamily="18" charset="0"/>
                <a:ea typeface="Cambria" panose="02040503050406030204" pitchFamily="18" charset="0"/>
              </a:rPr>
              <a:t> red so we can keep track of its position. </a:t>
            </a:r>
            <a:endParaRPr lang="en-IN" sz="2800" dirty="0">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4B2F60DD-27A0-4616-9C34-83044C0A096B}"/>
              </a:ext>
            </a:extLst>
          </p:cNvPr>
          <p:cNvGraphicFramePr>
            <a:graphicFrameLocks noChangeAspect="1"/>
          </p:cNvGraphicFramePr>
          <p:nvPr>
            <p:extLst>
              <p:ext uri="{D42A27DB-BD31-4B8C-83A1-F6EECF244321}">
                <p14:modId xmlns:p14="http://schemas.microsoft.com/office/powerpoint/2010/main" val="368461897"/>
              </p:ext>
            </p:extLst>
          </p:nvPr>
        </p:nvGraphicFramePr>
        <p:xfrm>
          <a:off x="567430" y="3413654"/>
          <a:ext cx="11057137" cy="1781357"/>
        </p:xfrm>
        <a:graphic>
          <a:graphicData uri="http://schemas.openxmlformats.org/presentationml/2006/ole">
            <mc:AlternateContent xmlns:mc="http://schemas.openxmlformats.org/markup-compatibility/2006">
              <mc:Choice xmlns:v="urn:schemas-microsoft-com:vml" Requires="v">
                <p:oleObj name="Bitmap Image" r:id="rId2" imgW="8277120" imgH="1333440" progId="Paint.Picture.1">
                  <p:embed/>
                </p:oleObj>
              </mc:Choice>
              <mc:Fallback>
                <p:oleObj name="Bitmap Image" r:id="rId2" imgW="8277120" imgH="1333440" progId="Paint.Picture.1">
                  <p:embed/>
                  <p:pic>
                    <p:nvPicPr>
                      <p:cNvPr id="0" name=""/>
                      <p:cNvPicPr/>
                      <p:nvPr/>
                    </p:nvPicPr>
                    <p:blipFill>
                      <a:blip r:embed="rId3"/>
                      <a:stretch>
                        <a:fillRect/>
                      </a:stretch>
                    </p:blipFill>
                    <p:spPr>
                      <a:xfrm>
                        <a:off x="567430" y="3413654"/>
                        <a:ext cx="11057137" cy="1781357"/>
                      </a:xfrm>
                      <a:prstGeom prst="rect">
                        <a:avLst/>
                      </a:prstGeom>
                    </p:spPr>
                  </p:pic>
                </p:oleObj>
              </mc:Fallback>
            </mc:AlternateContent>
          </a:graphicData>
        </a:graphic>
      </p:graphicFrame>
    </p:spTree>
    <p:extLst>
      <p:ext uri="{BB962C8B-B14F-4D97-AF65-F5344CB8AC3E}">
        <p14:creationId xmlns:p14="http://schemas.microsoft.com/office/powerpoint/2010/main" val="290581171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7B6694F-4C6E-457A-A154-5CF8F37639D7}"/>
              </a:ext>
            </a:extLst>
          </p:cNvPr>
          <p:cNvSpPr txBox="1"/>
          <p:nvPr/>
        </p:nvSpPr>
        <p:spPr>
          <a:xfrm>
            <a:off x="785446" y="590575"/>
            <a:ext cx="10621107" cy="5427640"/>
          </a:xfrm>
          <a:prstGeom prst="rect">
            <a:avLst/>
          </a:prstGeom>
          <a:noFill/>
        </p:spPr>
        <p:txBody>
          <a:bodyPr wrap="square">
            <a:spAutoFit/>
          </a:bodyPr>
          <a:lstStyle/>
          <a:p>
            <a:pPr algn="just">
              <a:lnSpc>
                <a:spcPct val="107000"/>
              </a:lnSpc>
              <a:spcAft>
                <a:spcPts val="800"/>
              </a:spcAft>
            </a:pPr>
            <a:r>
              <a:rPr lang="en-US"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Materials science restricts itself to solid materials, which help engineers to build machines, structures, automobiles, electronic gadgets and a wide variety of other products useful to mankind.</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Solid materials may be broadly classified into two groups based on the regularity with which atoms or molecules are arranged with respect to one another.</a:t>
            </a:r>
          </a:p>
          <a:p>
            <a:pPr marL="342900" lvl="0" indent="-342900" algn="just">
              <a:lnSpc>
                <a:spcPct val="107000"/>
              </a:lnSpc>
              <a:buFont typeface="+mj-lt"/>
              <a:buAutoNum type="arabicPeriod"/>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Crystalline solids</a:t>
            </a:r>
          </a:p>
          <a:p>
            <a:pPr marL="342900" lvl="0" indent="-342900" algn="just">
              <a:lnSpc>
                <a:spcPct val="107000"/>
              </a:lnSpc>
              <a:spcAft>
                <a:spcPts val="800"/>
              </a:spcAft>
              <a:buFont typeface="+mj-lt"/>
              <a:buAutoNum type="arabicPeriod"/>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Amorphous solids</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These two types of solids are based on their structural units which make up their building blocks.</a:t>
            </a: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2008940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A38841-036E-4D4C-80D6-698D230B6A32}"/>
              </a:ext>
            </a:extLst>
          </p:cNvPr>
          <p:cNvSpPr/>
          <p:nvPr/>
        </p:nvSpPr>
        <p:spPr>
          <a:xfrm>
            <a:off x="354767" y="2274838"/>
            <a:ext cx="11482466" cy="3539430"/>
          </a:xfrm>
          <a:prstGeom prst="rect">
            <a:avLst/>
          </a:prstGeom>
        </p:spPr>
        <p:txBody>
          <a:bodyPr wrap="square">
            <a:spAutoFit/>
          </a:bodyPr>
          <a:lstStyle/>
          <a:p>
            <a:pPr algn="just"/>
            <a:r>
              <a:rPr lang="en-US" sz="2800" dirty="0">
                <a:solidFill>
                  <a:srgbClr val="002060"/>
                </a:solidFill>
                <a:latin typeface="Cambria" panose="02040503050406030204" pitchFamily="18" charset="0"/>
                <a:ea typeface="Cambria" panose="02040503050406030204" pitchFamily="18" charset="0"/>
              </a:rPr>
              <a:t>If we rotate the simple crystals by 90</a:t>
            </a:r>
            <a:r>
              <a:rPr lang="en-US" sz="2800" baseline="30000" dirty="0">
                <a:solidFill>
                  <a:srgbClr val="002060"/>
                </a:solidFill>
                <a:latin typeface="Cambria" panose="02040503050406030204" pitchFamily="18" charset="0"/>
                <a:ea typeface="Cambria" panose="02040503050406030204" pitchFamily="18" charset="0"/>
              </a:rPr>
              <a:t>o </a:t>
            </a:r>
            <a:r>
              <a:rPr lang="en-US" sz="2800" dirty="0">
                <a:solidFill>
                  <a:srgbClr val="002060"/>
                </a:solidFill>
                <a:latin typeface="Cambria" panose="02040503050406030204" pitchFamily="18" charset="0"/>
                <a:ea typeface="Cambria" panose="02040503050406030204" pitchFamily="18" charset="0"/>
              </a:rPr>
              <a:t>notice that the lattice and crystal look exactly the same as what we started with. Rotate it another 90</a:t>
            </a:r>
            <a:r>
              <a:rPr lang="en-US" sz="2800" baseline="30000" dirty="0">
                <a:solidFill>
                  <a:srgbClr val="002060"/>
                </a:solidFill>
                <a:latin typeface="Cambria" panose="02040503050406030204" pitchFamily="18" charset="0"/>
                <a:ea typeface="Cambria" panose="02040503050406030204" pitchFamily="18" charset="0"/>
              </a:rPr>
              <a:t>o</a:t>
            </a:r>
            <a:r>
              <a:rPr lang="en-US" sz="2800" dirty="0">
                <a:solidFill>
                  <a:srgbClr val="002060"/>
                </a:solidFill>
                <a:latin typeface="Cambria" panose="02040503050406030204" pitchFamily="18" charset="0"/>
                <a:ea typeface="Cambria" panose="02040503050406030204" pitchFamily="18" charset="0"/>
              </a:rPr>
              <a:t> and again its the same. </a:t>
            </a:r>
          </a:p>
          <a:p>
            <a:pPr algn="just"/>
            <a:r>
              <a:rPr lang="en-US" sz="2800" dirty="0">
                <a:solidFill>
                  <a:srgbClr val="C00000"/>
                </a:solidFill>
                <a:latin typeface="Cambria" panose="02040503050406030204" pitchFamily="18" charset="0"/>
                <a:ea typeface="Cambria" panose="02040503050406030204" pitchFamily="18" charset="0"/>
              </a:rPr>
              <a:t>Another 90</a:t>
            </a:r>
            <a:r>
              <a:rPr lang="en-US" sz="2800" baseline="30000" dirty="0">
                <a:solidFill>
                  <a:srgbClr val="C00000"/>
                </a:solidFill>
                <a:latin typeface="Cambria" panose="02040503050406030204" pitchFamily="18" charset="0"/>
                <a:ea typeface="Cambria" panose="02040503050406030204" pitchFamily="18" charset="0"/>
              </a:rPr>
              <a:t>o</a:t>
            </a:r>
            <a:r>
              <a:rPr lang="en-US" sz="2800" dirty="0">
                <a:solidFill>
                  <a:srgbClr val="C00000"/>
                </a:solidFill>
                <a:latin typeface="Cambria" panose="02040503050406030204" pitchFamily="18" charset="0"/>
                <a:ea typeface="Cambria" panose="02040503050406030204" pitchFamily="18" charset="0"/>
              </a:rPr>
              <a:t> rotation again results in an identical crystal, and another 90</a:t>
            </a:r>
            <a:r>
              <a:rPr lang="en-US" sz="2800" baseline="30000" dirty="0">
                <a:solidFill>
                  <a:srgbClr val="C00000"/>
                </a:solidFill>
                <a:latin typeface="Cambria" panose="02040503050406030204" pitchFamily="18" charset="0"/>
                <a:ea typeface="Cambria" panose="02040503050406030204" pitchFamily="18" charset="0"/>
              </a:rPr>
              <a:t>o</a:t>
            </a:r>
            <a:r>
              <a:rPr lang="en-US" sz="2800" dirty="0">
                <a:solidFill>
                  <a:srgbClr val="C00000"/>
                </a:solidFill>
                <a:latin typeface="Cambria" panose="02040503050406030204" pitchFamily="18" charset="0"/>
                <a:ea typeface="Cambria" panose="02040503050406030204" pitchFamily="18" charset="0"/>
              </a:rPr>
              <a:t> rotation returns the crystal to its original orientation. </a:t>
            </a:r>
          </a:p>
          <a:p>
            <a:pPr algn="just"/>
            <a:r>
              <a:rPr lang="en-US" sz="2800" dirty="0">
                <a:latin typeface="Cambria" panose="02040503050406030204" pitchFamily="18" charset="0"/>
                <a:ea typeface="Cambria" panose="02040503050406030204" pitchFamily="18" charset="0"/>
              </a:rPr>
              <a:t>Thus, in 1 rotation of 360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 the crystal has repeated itself, or looks identical 4 times. We thus say that this object has </a:t>
            </a:r>
            <a:r>
              <a:rPr lang="en-US" sz="2800" b="1" dirty="0">
                <a:solidFill>
                  <a:srgbClr val="FF0066"/>
                </a:solidFill>
                <a:latin typeface="Cambria" panose="02040503050406030204" pitchFamily="18" charset="0"/>
                <a:ea typeface="Cambria" panose="02040503050406030204" pitchFamily="18" charset="0"/>
              </a:rPr>
              <a:t>4-fold rotational symmetry. </a:t>
            </a:r>
            <a:endParaRPr lang="en-IN" sz="2800" b="1" dirty="0">
              <a:solidFill>
                <a:srgbClr val="FF0066"/>
              </a:solidFill>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82500B29-595F-4C38-94C0-3FC055446CE5}"/>
              </a:ext>
            </a:extLst>
          </p:cNvPr>
          <p:cNvGraphicFramePr>
            <a:graphicFrameLocks noChangeAspect="1"/>
          </p:cNvGraphicFramePr>
          <p:nvPr>
            <p:extLst>
              <p:ext uri="{D42A27DB-BD31-4B8C-83A1-F6EECF244321}">
                <p14:modId xmlns:p14="http://schemas.microsoft.com/office/powerpoint/2010/main" val="747252393"/>
              </p:ext>
            </p:extLst>
          </p:nvPr>
        </p:nvGraphicFramePr>
        <p:xfrm>
          <a:off x="354767" y="317265"/>
          <a:ext cx="11057137" cy="1781357"/>
        </p:xfrm>
        <a:graphic>
          <a:graphicData uri="http://schemas.openxmlformats.org/presentationml/2006/ole">
            <mc:AlternateContent xmlns:mc="http://schemas.openxmlformats.org/markup-compatibility/2006">
              <mc:Choice xmlns:v="urn:schemas-microsoft-com:vml" Requires="v">
                <p:oleObj name="Bitmap Image" r:id="rId2" imgW="8277120" imgH="1333440" progId="Paint.Picture.1">
                  <p:embed/>
                </p:oleObj>
              </mc:Choice>
              <mc:Fallback>
                <p:oleObj name="Bitmap Image" r:id="rId2" imgW="8277120" imgH="1333440" progId="Paint.Picture.1">
                  <p:embed/>
                  <p:pic>
                    <p:nvPicPr>
                      <p:cNvPr id="3" name="Object 2">
                        <a:extLst>
                          <a:ext uri="{FF2B5EF4-FFF2-40B4-BE49-F238E27FC236}">
                            <a16:creationId xmlns:a16="http://schemas.microsoft.com/office/drawing/2014/main" id="{4B2F60DD-27A0-4616-9C34-83044C0A096B}"/>
                          </a:ext>
                        </a:extLst>
                      </p:cNvPr>
                      <p:cNvPicPr/>
                      <p:nvPr/>
                    </p:nvPicPr>
                    <p:blipFill>
                      <a:blip r:embed="rId3"/>
                      <a:stretch>
                        <a:fillRect/>
                      </a:stretch>
                    </p:blipFill>
                    <p:spPr>
                      <a:xfrm>
                        <a:off x="354767" y="317265"/>
                        <a:ext cx="11057137" cy="1781357"/>
                      </a:xfrm>
                      <a:prstGeom prst="rect">
                        <a:avLst/>
                      </a:prstGeom>
                    </p:spPr>
                  </p:pic>
                </p:oleObj>
              </mc:Fallback>
            </mc:AlternateContent>
          </a:graphicData>
        </a:graphic>
      </p:graphicFrame>
    </p:spTree>
    <p:extLst>
      <p:ext uri="{BB962C8B-B14F-4D97-AF65-F5344CB8AC3E}">
        <p14:creationId xmlns:p14="http://schemas.microsoft.com/office/powerpoint/2010/main" val="169152443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41F4D8-DDB0-4223-90EC-270BCF869A48}"/>
              </a:ext>
            </a:extLst>
          </p:cNvPr>
          <p:cNvSpPr/>
          <p:nvPr/>
        </p:nvSpPr>
        <p:spPr>
          <a:xfrm>
            <a:off x="459698" y="397401"/>
            <a:ext cx="11272603" cy="6124754"/>
          </a:xfrm>
          <a:prstGeom prst="rect">
            <a:avLst/>
          </a:prstGeom>
        </p:spPr>
        <p:txBody>
          <a:bodyPr wrap="square">
            <a:spAutoFit/>
          </a:bodyPr>
          <a:lstStyle/>
          <a:p>
            <a:pPr algn="ctr"/>
            <a:r>
              <a:rPr lang="en-US" sz="2800" b="1" dirty="0">
                <a:solidFill>
                  <a:srgbClr val="FF0066"/>
                </a:solidFill>
                <a:latin typeface="Cambria" panose="02040503050406030204" pitchFamily="18" charset="0"/>
                <a:ea typeface="Cambria" panose="02040503050406030204" pitchFamily="18" charset="0"/>
              </a:rPr>
              <a:t>Symmetry Operations and Elements </a:t>
            </a:r>
          </a:p>
          <a:p>
            <a:pPr algn="just"/>
            <a:r>
              <a:rPr lang="en-US" sz="2600" b="1" dirty="0">
                <a:solidFill>
                  <a:srgbClr val="002060"/>
                </a:solidFill>
                <a:latin typeface="Cambria" panose="02040503050406030204" pitchFamily="18" charset="0"/>
                <a:ea typeface="Cambria" panose="02040503050406030204" pitchFamily="18" charset="0"/>
              </a:rPr>
              <a:t>External or Point symmetry :</a:t>
            </a:r>
          </a:p>
          <a:p>
            <a:pPr algn="just"/>
            <a:r>
              <a:rPr lang="en-US" sz="2600" dirty="0">
                <a:solidFill>
                  <a:srgbClr val="C00000"/>
                </a:solidFill>
                <a:latin typeface="Cambria" panose="02040503050406030204" pitchFamily="18" charset="0"/>
                <a:ea typeface="Cambria" panose="02040503050406030204" pitchFamily="18" charset="0"/>
              </a:rPr>
              <a:t>A Symmetry operation is an operation that can be performed either physically or imaginatively and results in no change in the appearance of an object.</a:t>
            </a:r>
          </a:p>
          <a:p>
            <a:pPr algn="just"/>
            <a:r>
              <a:rPr lang="en-US" sz="2600" dirty="0">
                <a:solidFill>
                  <a:srgbClr val="C00000"/>
                </a:solidFill>
                <a:latin typeface="Cambria" panose="02040503050406030204" pitchFamily="18" charset="0"/>
                <a:ea typeface="Cambria" panose="02040503050406030204" pitchFamily="18" charset="0"/>
              </a:rPr>
              <a:t>External or Point symmetry is describes the periodic repetition of a structural feature around a point. </a:t>
            </a:r>
            <a:r>
              <a:rPr lang="en-US" sz="2600" b="1" i="1" dirty="0">
                <a:solidFill>
                  <a:srgbClr val="002060"/>
                </a:solidFill>
                <a:latin typeface="Cambria" panose="02040503050406030204" pitchFamily="18" charset="0"/>
                <a:ea typeface="Cambria" panose="02040503050406030204" pitchFamily="18" charset="0"/>
              </a:rPr>
              <a:t>Reflection, rotation, and inversion are all point symmetries. </a:t>
            </a:r>
            <a:r>
              <a:rPr lang="en-US" sz="2600" dirty="0">
                <a:latin typeface="Cambria" panose="02040503050406030204" pitchFamily="18" charset="0"/>
                <a:ea typeface="Cambria" panose="02040503050406030204" pitchFamily="18" charset="0"/>
              </a:rPr>
              <a:t>Symmetries are most frequently used to classify the different crystal structures. </a:t>
            </a:r>
            <a:endParaRPr lang="en-IN" sz="2600" dirty="0">
              <a:latin typeface="Cambria" panose="02040503050406030204" pitchFamily="18" charset="0"/>
              <a:ea typeface="Cambria" panose="02040503050406030204" pitchFamily="18" charset="0"/>
            </a:endParaRPr>
          </a:p>
          <a:p>
            <a:pPr algn="just"/>
            <a:r>
              <a:rPr lang="en-US" sz="2600" i="1" dirty="0">
                <a:solidFill>
                  <a:srgbClr val="003300"/>
                </a:solidFill>
                <a:latin typeface="Cambria" panose="02040503050406030204" pitchFamily="18" charset="0"/>
                <a:ea typeface="Cambria" panose="02040503050406030204" pitchFamily="18" charset="0"/>
              </a:rPr>
              <a:t>Note: It is emphasized that in crystals, the symmetry is internal due to an ordered geometrical arrangement of atoms and molecules in the crystal lattice. Since the internal symmetry is reflected in the external form of perfect crystals, we are going to concentrate on external symmetry, using wooden models of crystals.</a:t>
            </a:r>
          </a:p>
          <a:p>
            <a:pPr algn="just"/>
            <a:r>
              <a:rPr lang="en-US" sz="2600" b="1" dirty="0">
                <a:solidFill>
                  <a:srgbClr val="FF0000"/>
                </a:solidFill>
                <a:latin typeface="Cambria" panose="02040503050406030204" pitchFamily="18" charset="0"/>
                <a:ea typeface="Cambria" panose="02040503050406030204" pitchFamily="18" charset="0"/>
              </a:rPr>
              <a:t>There are 3 types of symmetry operations: </a:t>
            </a:r>
          </a:p>
          <a:p>
            <a:pPr algn="just"/>
            <a:r>
              <a:rPr lang="en-US" sz="2600" b="1" dirty="0">
                <a:solidFill>
                  <a:srgbClr val="002060"/>
                </a:solidFill>
                <a:latin typeface="Cambria" panose="02040503050406030204" pitchFamily="18" charset="0"/>
                <a:ea typeface="Cambria" panose="02040503050406030204" pitchFamily="18" charset="0"/>
              </a:rPr>
              <a:t>Rotation, Reflection, and inversion. </a:t>
            </a:r>
            <a:endParaRPr lang="en-IN" sz="2600" b="1" dirty="0">
              <a:solidFill>
                <a:srgbClr val="00206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40277061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p:cTn id="17"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2">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p:cTn id="22"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2">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p:cTn id="29"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2">
                                            <p:txEl>
                                              <p:pRg st="4" end="4"/>
                                            </p:txEl>
                                          </p:spTgt>
                                        </p:tgtEl>
                                      </p:cBhvr>
                                    </p:animEffect>
                                  </p:childTnLst>
                                </p:cTn>
                              </p:par>
                              <p:par>
                                <p:cTn id="32" presetID="53" presetClass="entr" presetSubtype="16" fill="hold"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 calcmode="lin" valueType="num">
                                      <p:cBhvr>
                                        <p:cTn id="34"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2">
                                            <p:txEl>
                                              <p:pRg st="5" end="5"/>
                                            </p:txEl>
                                          </p:spTgt>
                                        </p:tgtEl>
                                      </p:cBhvr>
                                    </p:animEffect>
                                  </p:childTnLst>
                                </p:cTn>
                              </p:par>
                              <p:par>
                                <p:cTn id="37" presetID="53" presetClass="entr" presetSubtype="16" fill="hold"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p:cTn id="39"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E85E53-6CC2-4859-8692-2EED46B47BD4}"/>
              </a:ext>
            </a:extLst>
          </p:cNvPr>
          <p:cNvSpPr/>
          <p:nvPr/>
        </p:nvSpPr>
        <p:spPr>
          <a:xfrm>
            <a:off x="379752" y="652312"/>
            <a:ext cx="11432497" cy="4401205"/>
          </a:xfrm>
          <a:prstGeom prst="rect">
            <a:avLst/>
          </a:prstGeom>
        </p:spPr>
        <p:txBody>
          <a:bodyPr wrap="square">
            <a:spAutoFit/>
          </a:bodyPr>
          <a:lstStyle/>
          <a:p>
            <a:pPr algn="just"/>
            <a:r>
              <a:rPr lang="en-US" sz="2800" b="1" u="sng" dirty="0">
                <a:solidFill>
                  <a:srgbClr val="002060"/>
                </a:solidFill>
                <a:latin typeface="Cambria" panose="02040503050406030204" pitchFamily="18" charset="0"/>
                <a:ea typeface="Cambria" panose="02040503050406030204" pitchFamily="18" charset="0"/>
              </a:rPr>
              <a:t>Symmetry Operations and Elements:</a:t>
            </a:r>
          </a:p>
          <a:p>
            <a:pPr algn="just"/>
            <a:r>
              <a:rPr lang="en-US" sz="2800" dirty="0">
                <a:latin typeface="Cambria" panose="02040503050406030204" pitchFamily="18" charset="0"/>
                <a:ea typeface="Cambria" panose="02040503050406030204" pitchFamily="18" charset="0"/>
              </a:rPr>
              <a:t>A Symmetry operation is an operation that can be performed either physically or imaginatively that results in no change in the appearance of an object. </a:t>
            </a:r>
          </a:p>
          <a:p>
            <a:pPr algn="just"/>
            <a:r>
              <a:rPr lang="en-US" sz="2800" dirty="0">
                <a:solidFill>
                  <a:srgbClr val="FF0066"/>
                </a:solidFill>
                <a:latin typeface="Cambria" panose="02040503050406030204" pitchFamily="18" charset="0"/>
                <a:ea typeface="Cambria" panose="02040503050406030204" pitchFamily="18" charset="0"/>
              </a:rPr>
              <a:t>Again it is emphasized that in crystals, the symmetry is internal, that is it is an ordered geometrical arrangement of atoms and molecules on the crystal lattice. </a:t>
            </a:r>
          </a:p>
          <a:p>
            <a:pPr algn="just"/>
            <a:r>
              <a:rPr lang="en-US" sz="2800" dirty="0">
                <a:latin typeface="Cambria" panose="02040503050406030204" pitchFamily="18" charset="0"/>
                <a:ea typeface="Cambria" panose="02040503050406030204" pitchFamily="18" charset="0"/>
              </a:rPr>
              <a:t>But, since the internal symmetry is reflected in the external form of perfect crystals, we are going to concentrate on external symmetry, since this </a:t>
            </a:r>
            <a:r>
              <a:rPr lang="en-IN" sz="2800" dirty="0">
                <a:latin typeface="Cambria" panose="02040503050406030204" pitchFamily="18" charset="0"/>
                <a:ea typeface="Cambria" panose="02040503050406030204" pitchFamily="18" charset="0"/>
              </a:rPr>
              <a:t>can be observed.</a:t>
            </a:r>
          </a:p>
        </p:txBody>
      </p:sp>
      <p:sp>
        <p:nvSpPr>
          <p:cNvPr id="3" name="Rectangle 2">
            <a:extLst>
              <a:ext uri="{FF2B5EF4-FFF2-40B4-BE49-F238E27FC236}">
                <a16:creationId xmlns:a16="http://schemas.microsoft.com/office/drawing/2014/main" id="{4E00054C-A5AD-4CB9-B5C4-046B690CE57B}"/>
              </a:ext>
            </a:extLst>
          </p:cNvPr>
          <p:cNvSpPr/>
          <p:nvPr/>
        </p:nvSpPr>
        <p:spPr>
          <a:xfrm>
            <a:off x="379751" y="5053517"/>
            <a:ext cx="11432497" cy="954107"/>
          </a:xfrm>
          <a:prstGeom prst="rect">
            <a:avLst/>
          </a:prstGeom>
        </p:spPr>
        <p:txBody>
          <a:bodyPr wrap="square">
            <a:spAutoFit/>
          </a:bodyPr>
          <a:lstStyle/>
          <a:p>
            <a:pPr algn="just"/>
            <a:r>
              <a:rPr lang="en-US" sz="2800" b="1" dirty="0">
                <a:solidFill>
                  <a:srgbClr val="002060"/>
                </a:solidFill>
                <a:latin typeface="Cambria" panose="02040503050406030204" pitchFamily="18" charset="0"/>
                <a:ea typeface="Cambria" panose="02040503050406030204" pitchFamily="18" charset="0"/>
              </a:rPr>
              <a:t>There are </a:t>
            </a:r>
            <a:r>
              <a:rPr lang="en-US" sz="2800" b="1" u="sng" dirty="0">
                <a:solidFill>
                  <a:srgbClr val="002060"/>
                </a:solidFill>
                <a:latin typeface="Cambria" panose="02040503050406030204" pitchFamily="18" charset="0"/>
                <a:ea typeface="Cambria" panose="02040503050406030204" pitchFamily="18" charset="0"/>
              </a:rPr>
              <a:t>3 types of symmetry operations:</a:t>
            </a:r>
            <a:r>
              <a:rPr lang="en-US" sz="2800" b="1" dirty="0">
                <a:solidFill>
                  <a:srgbClr val="002060"/>
                </a:solidFill>
                <a:latin typeface="Cambria" panose="02040503050406030204" pitchFamily="18" charset="0"/>
                <a:ea typeface="Cambria" panose="02040503050406030204" pitchFamily="18" charset="0"/>
              </a:rPr>
              <a:t> </a:t>
            </a:r>
            <a:r>
              <a:rPr lang="en-US" sz="2800" b="1" i="1" dirty="0">
                <a:solidFill>
                  <a:srgbClr val="FF0066"/>
                </a:solidFill>
                <a:latin typeface="Cambria" panose="02040503050406030204" pitchFamily="18" charset="0"/>
                <a:ea typeface="Cambria" panose="02040503050406030204" pitchFamily="18" charset="0"/>
              </a:rPr>
              <a:t>Rotation, Reflection, and inversion. </a:t>
            </a:r>
            <a:r>
              <a:rPr lang="en-US" sz="2400" b="1" i="1" dirty="0">
                <a:latin typeface="Cambria" panose="02040503050406030204" pitchFamily="18" charset="0"/>
                <a:ea typeface="Cambria" panose="02040503050406030204" pitchFamily="18" charset="0"/>
              </a:rPr>
              <a:t>We will look at each of these in turn.</a:t>
            </a:r>
            <a:endParaRPr lang="en-IN" sz="2800" b="1"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226739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p:cTn id="17"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 calcmode="lin" valueType="num">
                                      <p:cBhvr>
                                        <p:cTn id="24"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2">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1D539B-D726-4371-8405-678BE98B3381}"/>
              </a:ext>
            </a:extLst>
          </p:cNvPr>
          <p:cNvSpPr/>
          <p:nvPr/>
        </p:nvSpPr>
        <p:spPr>
          <a:xfrm>
            <a:off x="699541" y="453214"/>
            <a:ext cx="10792918" cy="3108543"/>
          </a:xfrm>
          <a:prstGeom prst="rect">
            <a:avLst/>
          </a:prstGeom>
        </p:spPr>
        <p:txBody>
          <a:bodyPr wrap="square">
            <a:spAutoFit/>
          </a:bodyPr>
          <a:lstStyle/>
          <a:p>
            <a:pPr algn="just"/>
            <a:r>
              <a:rPr lang="en-US" sz="2800" b="1" dirty="0">
                <a:latin typeface="Cambria" panose="02040503050406030204" pitchFamily="18" charset="0"/>
                <a:ea typeface="Cambria" panose="02040503050406030204" pitchFamily="18" charset="0"/>
              </a:rPr>
              <a:t>Rotational Symmetry </a:t>
            </a:r>
          </a:p>
          <a:p>
            <a:pPr algn="just"/>
            <a:r>
              <a:rPr lang="en-US" sz="2800" dirty="0">
                <a:latin typeface="Cambria" panose="02040503050406030204" pitchFamily="18" charset="0"/>
                <a:ea typeface="Cambria" panose="02040503050406030204" pitchFamily="18" charset="0"/>
              </a:rPr>
              <a:t>As illustrated above, if an object can be rotated about an axis and repeats itself every 90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of rotation then it is said to have an axis of 4-fold rotational symmetry. </a:t>
            </a:r>
          </a:p>
          <a:p>
            <a:pPr algn="just"/>
            <a:r>
              <a:rPr lang="en-US" sz="2800" dirty="0">
                <a:latin typeface="Cambria" panose="02040503050406030204" pitchFamily="18" charset="0"/>
                <a:ea typeface="Cambria" panose="02040503050406030204" pitchFamily="18" charset="0"/>
              </a:rPr>
              <a:t>The axis along which the rotation is performed is an element of symmetry </a:t>
            </a:r>
            <a:r>
              <a:rPr lang="en-US" sz="2800" b="1" i="1" dirty="0">
                <a:latin typeface="Cambria" panose="02040503050406030204" pitchFamily="18" charset="0"/>
                <a:ea typeface="Cambria" panose="02040503050406030204" pitchFamily="18" charset="0"/>
              </a:rPr>
              <a:t>referred to as a rotation axis. </a:t>
            </a:r>
            <a:r>
              <a:rPr lang="en-US" sz="2800" dirty="0">
                <a:latin typeface="Cambria" panose="02040503050406030204" pitchFamily="18" charset="0"/>
                <a:ea typeface="Cambria" panose="02040503050406030204" pitchFamily="18" charset="0"/>
              </a:rPr>
              <a:t>The following types of rotational symmetry axes are possible in crystals.</a:t>
            </a:r>
            <a:endParaRPr lang="en-IN" sz="2800" dirty="0">
              <a:latin typeface="Cambria" panose="02040503050406030204" pitchFamily="18" charset="0"/>
              <a:ea typeface="Cambria" panose="02040503050406030204" pitchFamily="18" charset="0"/>
            </a:endParaRPr>
          </a:p>
        </p:txBody>
      </p:sp>
      <p:sp>
        <p:nvSpPr>
          <p:cNvPr id="3" name="Rectangle 2">
            <a:extLst>
              <a:ext uri="{FF2B5EF4-FFF2-40B4-BE49-F238E27FC236}">
                <a16:creationId xmlns:a16="http://schemas.microsoft.com/office/drawing/2014/main" id="{DB3D83C2-7DE3-41E0-92EF-209EED3705D6}"/>
              </a:ext>
            </a:extLst>
          </p:cNvPr>
          <p:cNvSpPr/>
          <p:nvPr/>
        </p:nvSpPr>
        <p:spPr>
          <a:xfrm>
            <a:off x="2465130" y="3813960"/>
            <a:ext cx="3589509" cy="2246769"/>
          </a:xfrm>
          <a:prstGeom prst="rect">
            <a:avLst/>
          </a:prstGeom>
        </p:spPr>
        <p:txBody>
          <a:bodyPr wrap="none">
            <a:spAutoFit/>
          </a:bodyPr>
          <a:lstStyle/>
          <a:p>
            <a:r>
              <a:rPr lang="en-US" sz="2800" b="1" dirty="0">
                <a:solidFill>
                  <a:srgbClr val="000066"/>
                </a:solidFill>
                <a:latin typeface="Cambria" panose="02040503050406030204" pitchFamily="18" charset="0"/>
                <a:ea typeface="Cambria" panose="02040503050406030204" pitchFamily="18" charset="0"/>
              </a:rPr>
              <a:t>1-Fold Rotation Axis</a:t>
            </a:r>
          </a:p>
          <a:p>
            <a:r>
              <a:rPr lang="en-US" sz="2800" b="1" dirty="0">
                <a:solidFill>
                  <a:srgbClr val="000066"/>
                </a:solidFill>
                <a:latin typeface="Cambria" panose="02040503050406030204" pitchFamily="18" charset="0"/>
                <a:ea typeface="Cambria" panose="02040503050406030204" pitchFamily="18" charset="0"/>
              </a:rPr>
              <a:t>2-fold Rotation Axis-</a:t>
            </a:r>
          </a:p>
          <a:p>
            <a:r>
              <a:rPr lang="en-US" sz="2800" b="1" dirty="0">
                <a:solidFill>
                  <a:srgbClr val="000066"/>
                </a:solidFill>
                <a:latin typeface="Cambria" panose="02040503050406030204" pitchFamily="18" charset="0"/>
                <a:ea typeface="Cambria" panose="02040503050406030204" pitchFamily="18" charset="0"/>
              </a:rPr>
              <a:t>3-Fold Rotation Axis</a:t>
            </a:r>
          </a:p>
          <a:p>
            <a:r>
              <a:rPr lang="en-US" sz="2800" b="1" dirty="0">
                <a:solidFill>
                  <a:srgbClr val="000066"/>
                </a:solidFill>
                <a:latin typeface="Cambria" panose="02040503050406030204" pitchFamily="18" charset="0"/>
                <a:ea typeface="Cambria" panose="02040503050406030204" pitchFamily="18" charset="0"/>
              </a:rPr>
              <a:t>4-Fold Rotation Axis</a:t>
            </a:r>
          </a:p>
          <a:p>
            <a:r>
              <a:rPr lang="en-US" sz="2800" b="1" dirty="0">
                <a:solidFill>
                  <a:srgbClr val="000066"/>
                </a:solidFill>
                <a:latin typeface="Cambria" panose="02040503050406030204" pitchFamily="18" charset="0"/>
                <a:ea typeface="Cambria" panose="02040503050406030204" pitchFamily="18" charset="0"/>
              </a:rPr>
              <a:t>6-Fold Rotation Axis</a:t>
            </a:r>
            <a:r>
              <a:rPr lang="en-US" sz="2800" b="1" dirty="0">
                <a:latin typeface="Cambria" panose="02040503050406030204" pitchFamily="18" charset="0"/>
                <a:ea typeface="Cambria" panose="02040503050406030204" pitchFamily="18" charset="0"/>
              </a:rPr>
              <a:t> </a:t>
            </a:r>
            <a:endParaRPr lang="en-IN" sz="2800" dirty="0"/>
          </a:p>
        </p:txBody>
      </p:sp>
    </p:spTree>
    <p:extLst>
      <p:ext uri="{BB962C8B-B14F-4D97-AF65-F5344CB8AC3E}">
        <p14:creationId xmlns:p14="http://schemas.microsoft.com/office/powerpoint/2010/main" val="190053424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948B8A9-5F7D-4CE3-AC97-58D5D35B53E0}"/>
              </a:ext>
            </a:extLst>
          </p:cNvPr>
          <p:cNvSpPr/>
          <p:nvPr/>
        </p:nvSpPr>
        <p:spPr>
          <a:xfrm>
            <a:off x="542144" y="385438"/>
            <a:ext cx="11107711" cy="1815882"/>
          </a:xfrm>
          <a:prstGeom prst="rect">
            <a:avLst/>
          </a:prstGeom>
        </p:spPr>
        <p:txBody>
          <a:bodyPr wrap="square">
            <a:spAutoFit/>
          </a:bodyPr>
          <a:lstStyle/>
          <a:p>
            <a:pPr algn="just"/>
            <a:r>
              <a:rPr lang="en-US" sz="2800" b="1" dirty="0">
                <a:solidFill>
                  <a:srgbClr val="CC0066"/>
                </a:solidFill>
                <a:latin typeface="Cambria" panose="02040503050406030204" pitchFamily="18" charset="0"/>
                <a:ea typeface="Cambria" panose="02040503050406030204" pitchFamily="18" charset="0"/>
              </a:rPr>
              <a:t>Rotational Symmetry </a:t>
            </a:r>
          </a:p>
          <a:p>
            <a:pPr algn="just"/>
            <a:r>
              <a:rPr lang="en-US" sz="2800" dirty="0">
                <a:solidFill>
                  <a:srgbClr val="0066FF"/>
                </a:solidFill>
                <a:latin typeface="Cambria" panose="02040503050406030204" pitchFamily="18" charset="0"/>
                <a:ea typeface="Cambria" panose="02040503050406030204" pitchFamily="18" charset="0"/>
              </a:rPr>
              <a:t>The imaginary axis along which the rotation is performed is an element of symmetry referred to as a rotation axis. Rotational symmetry axes possible in crystals are 1,2,3,4,6.</a:t>
            </a:r>
            <a:endParaRPr lang="en-IN" sz="2800" dirty="0">
              <a:solidFill>
                <a:srgbClr val="0066FF"/>
              </a:solidFill>
              <a:latin typeface="Cambria" panose="02040503050406030204" pitchFamily="18" charset="0"/>
              <a:ea typeface="Cambria" panose="02040503050406030204" pitchFamily="18" charset="0"/>
            </a:endParaRPr>
          </a:p>
        </p:txBody>
      </p:sp>
      <p:sp>
        <p:nvSpPr>
          <p:cNvPr id="5" name="Rectangle 4">
            <a:extLst>
              <a:ext uri="{FF2B5EF4-FFF2-40B4-BE49-F238E27FC236}">
                <a16:creationId xmlns:a16="http://schemas.microsoft.com/office/drawing/2014/main" id="{D58203D4-C227-4E63-9324-B5B86A049DBB}"/>
              </a:ext>
            </a:extLst>
          </p:cNvPr>
          <p:cNvSpPr/>
          <p:nvPr/>
        </p:nvSpPr>
        <p:spPr>
          <a:xfrm>
            <a:off x="578369" y="2201320"/>
            <a:ext cx="11035259" cy="1815882"/>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1-Fold Rotation Axis</a:t>
            </a:r>
            <a:r>
              <a:rPr lang="en-US" sz="2800" b="1" dirty="0">
                <a:latin typeface="Cambria" panose="02040503050406030204" pitchFamily="18" charset="0"/>
                <a:ea typeface="Cambria" panose="02040503050406030204" pitchFamily="18" charset="0"/>
              </a:rPr>
              <a:t> </a:t>
            </a:r>
            <a:r>
              <a:rPr lang="en-US" sz="2800" dirty="0">
                <a:latin typeface="Cambria" panose="02040503050406030204" pitchFamily="18" charset="0"/>
                <a:ea typeface="Cambria" panose="02040503050406030204" pitchFamily="18" charset="0"/>
              </a:rPr>
              <a:t>- An object that requires rotation of a full 360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in order to restore it to its original appearance has no rotational symmetry. Since it repeats itself 1 time every 360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it is said to have a 1-fold axis of rotational symmetry.</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114008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235657-1BB5-4B45-B19E-2E503C1F9D19}"/>
              </a:ext>
            </a:extLst>
          </p:cNvPr>
          <p:cNvSpPr/>
          <p:nvPr/>
        </p:nvSpPr>
        <p:spPr>
          <a:xfrm>
            <a:off x="505918" y="354502"/>
            <a:ext cx="11180163" cy="2246769"/>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2-fold Rotation Axis- </a:t>
            </a:r>
            <a:r>
              <a:rPr lang="en-US" sz="2800" dirty="0">
                <a:latin typeface="Cambria" panose="02040503050406030204" pitchFamily="18" charset="0"/>
                <a:ea typeface="Cambria" panose="02040503050406030204" pitchFamily="18" charset="0"/>
              </a:rPr>
              <a:t>imagine rotation axis perpendicular to the page If an object appears identical after a rotation of 180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 that is twice in a 360</a:t>
            </a:r>
            <a:r>
              <a:rPr lang="en-US" sz="2800" baseline="30000" dirty="0">
                <a:latin typeface="Cambria" panose="02040503050406030204" pitchFamily="18" charset="0"/>
                <a:ea typeface="Cambria" panose="02040503050406030204" pitchFamily="18" charset="0"/>
              </a:rPr>
              <a:t>o </a:t>
            </a:r>
            <a:r>
              <a:rPr lang="en-US" sz="2800" dirty="0">
                <a:latin typeface="Cambria" panose="02040503050406030204" pitchFamily="18" charset="0"/>
                <a:ea typeface="Cambria" panose="02040503050406030204" pitchFamily="18" charset="0"/>
              </a:rPr>
              <a:t>rotation, then it is said to have a 2-fold rotation axis (360/180 = 2).</a:t>
            </a:r>
          </a:p>
          <a:p>
            <a:pPr algn="just"/>
            <a:r>
              <a:rPr lang="en-US" sz="2800" i="1" dirty="0">
                <a:solidFill>
                  <a:srgbClr val="002060"/>
                </a:solidFill>
                <a:latin typeface="Cambria" panose="02040503050406030204" pitchFamily="18" charset="0"/>
                <a:ea typeface="Cambria" panose="02040503050406030204" pitchFamily="18" charset="0"/>
              </a:rPr>
              <a:t>Note: A filled oval shape represents the point where the 2-fold rotation axis intersects the page. </a:t>
            </a:r>
            <a:endParaRPr lang="en-IN" sz="2800" i="1" dirty="0">
              <a:solidFill>
                <a:srgbClr val="002060"/>
              </a:solidFill>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4189EBF0-11EC-4E39-B56E-6E897B6B321A}"/>
              </a:ext>
            </a:extLst>
          </p:cNvPr>
          <p:cNvGraphicFramePr>
            <a:graphicFrameLocks noChangeAspect="1"/>
          </p:cNvGraphicFramePr>
          <p:nvPr>
            <p:extLst>
              <p:ext uri="{D42A27DB-BD31-4B8C-83A1-F6EECF244321}">
                <p14:modId xmlns:p14="http://schemas.microsoft.com/office/powerpoint/2010/main" val="3383485517"/>
              </p:ext>
            </p:extLst>
          </p:nvPr>
        </p:nvGraphicFramePr>
        <p:xfrm>
          <a:off x="4551896" y="2656036"/>
          <a:ext cx="3088208" cy="3201388"/>
        </p:xfrm>
        <a:graphic>
          <a:graphicData uri="http://schemas.openxmlformats.org/presentationml/2006/ole">
            <mc:AlternateContent xmlns:mc="http://schemas.openxmlformats.org/markup-compatibility/2006">
              <mc:Choice xmlns:v="urn:schemas-microsoft-com:vml" Requires="v">
                <p:oleObj name="Bitmap Image" r:id="rId2" imgW="1819440" imgH="1886040" progId="Paint.Picture.1">
                  <p:embed/>
                </p:oleObj>
              </mc:Choice>
              <mc:Fallback>
                <p:oleObj name="Bitmap Image" r:id="rId2" imgW="1819440" imgH="1886040" progId="Paint.Picture.1">
                  <p:embed/>
                  <p:pic>
                    <p:nvPicPr>
                      <p:cNvPr id="0" name=""/>
                      <p:cNvPicPr/>
                      <p:nvPr/>
                    </p:nvPicPr>
                    <p:blipFill>
                      <a:blip r:embed="rId3"/>
                      <a:stretch>
                        <a:fillRect/>
                      </a:stretch>
                    </p:blipFill>
                    <p:spPr>
                      <a:xfrm>
                        <a:off x="4551896" y="2656036"/>
                        <a:ext cx="3088208" cy="3201388"/>
                      </a:xfrm>
                      <a:prstGeom prst="rect">
                        <a:avLst/>
                      </a:prstGeom>
                    </p:spPr>
                  </p:pic>
                </p:oleObj>
              </mc:Fallback>
            </mc:AlternateContent>
          </a:graphicData>
        </a:graphic>
      </p:graphicFrame>
    </p:spTree>
    <p:extLst>
      <p:ext uri="{BB962C8B-B14F-4D97-AF65-F5344CB8AC3E}">
        <p14:creationId xmlns:p14="http://schemas.microsoft.com/office/powerpoint/2010/main" val="135040289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0DB102-D8DB-45DB-A42A-F1DB1AB027FB}"/>
              </a:ext>
            </a:extLst>
          </p:cNvPr>
          <p:cNvSpPr/>
          <p:nvPr/>
        </p:nvSpPr>
        <p:spPr>
          <a:xfrm>
            <a:off x="505918" y="320457"/>
            <a:ext cx="11180163" cy="3108543"/>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2-fold Rotation Axis </a:t>
            </a:r>
            <a:r>
              <a:rPr lang="en-US" sz="2800" dirty="0">
                <a:solidFill>
                  <a:srgbClr val="FF0066"/>
                </a:solidFill>
                <a:latin typeface="Cambria" panose="02040503050406030204" pitchFamily="18" charset="0"/>
                <a:ea typeface="Cambria" panose="02040503050406030204" pitchFamily="18" charset="0"/>
              </a:rPr>
              <a:t>- If an object appears identical after a rotation of 180</a:t>
            </a:r>
            <a:r>
              <a:rPr lang="en-US" sz="2800" baseline="30000" dirty="0">
                <a:solidFill>
                  <a:srgbClr val="FF0066"/>
                </a:solidFill>
                <a:latin typeface="Cambria" panose="02040503050406030204" pitchFamily="18" charset="0"/>
                <a:ea typeface="Cambria" panose="02040503050406030204" pitchFamily="18" charset="0"/>
              </a:rPr>
              <a:t>o</a:t>
            </a:r>
            <a:r>
              <a:rPr lang="en-US" sz="2800" dirty="0">
                <a:solidFill>
                  <a:srgbClr val="FF0066"/>
                </a:solidFill>
                <a:latin typeface="Cambria" panose="02040503050406030204" pitchFamily="18" charset="0"/>
                <a:ea typeface="Cambria" panose="02040503050406030204" pitchFamily="18" charset="0"/>
              </a:rPr>
              <a:t>, that is twice in a 360</a:t>
            </a:r>
            <a:r>
              <a:rPr lang="en-US" sz="2800" baseline="30000" dirty="0">
                <a:solidFill>
                  <a:srgbClr val="FF0066"/>
                </a:solidFill>
                <a:latin typeface="Cambria" panose="02040503050406030204" pitchFamily="18" charset="0"/>
                <a:ea typeface="Cambria" panose="02040503050406030204" pitchFamily="18" charset="0"/>
              </a:rPr>
              <a:t>o</a:t>
            </a:r>
            <a:r>
              <a:rPr lang="en-US" sz="2800" dirty="0">
                <a:solidFill>
                  <a:srgbClr val="FF0066"/>
                </a:solidFill>
                <a:latin typeface="Cambria" panose="02040503050406030204" pitchFamily="18" charset="0"/>
                <a:ea typeface="Cambria" panose="02040503050406030204" pitchFamily="18" charset="0"/>
              </a:rPr>
              <a:t> rotation, then it is said to have a 2- fold rotation axis (360/180 = 2). </a:t>
            </a:r>
          </a:p>
          <a:p>
            <a:pPr algn="just"/>
            <a:r>
              <a:rPr lang="en-US" sz="2800" i="1" dirty="0">
                <a:solidFill>
                  <a:srgbClr val="002060"/>
                </a:solidFill>
                <a:latin typeface="Cambria" panose="02040503050406030204" pitchFamily="18" charset="0"/>
                <a:ea typeface="Cambria" panose="02040503050406030204" pitchFamily="18" charset="0"/>
              </a:rPr>
              <a:t>Note that in these examples the axes we are referring to are imaginary lines that extend toward you perpendicular to the page or blackboard. A filled oval shape represents the point where the 2-fold rotation axis intersects the page. This symbolism will be used for a 2-fold rotation axis.</a:t>
            </a:r>
            <a:endParaRPr lang="en-IN" sz="2800" i="1" dirty="0">
              <a:solidFill>
                <a:srgbClr val="002060"/>
              </a:solidFill>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C7F92F2F-E402-4C70-B4B7-001A56BD5238}"/>
              </a:ext>
            </a:extLst>
          </p:cNvPr>
          <p:cNvGraphicFramePr>
            <a:graphicFrameLocks noChangeAspect="1"/>
          </p:cNvGraphicFramePr>
          <p:nvPr>
            <p:extLst>
              <p:ext uri="{D42A27DB-BD31-4B8C-83A1-F6EECF244321}">
                <p14:modId xmlns:p14="http://schemas.microsoft.com/office/powerpoint/2010/main" val="1039853153"/>
              </p:ext>
            </p:extLst>
          </p:nvPr>
        </p:nvGraphicFramePr>
        <p:xfrm>
          <a:off x="4794582" y="3597640"/>
          <a:ext cx="2602836" cy="2698229"/>
        </p:xfrm>
        <a:graphic>
          <a:graphicData uri="http://schemas.openxmlformats.org/presentationml/2006/ole">
            <mc:AlternateContent xmlns:mc="http://schemas.openxmlformats.org/markup-compatibility/2006">
              <mc:Choice xmlns:v="urn:schemas-microsoft-com:vml" Requires="v">
                <p:oleObj name="Bitmap Image" r:id="rId2" imgW="1819440" imgH="1886040" progId="Paint.Picture.1">
                  <p:embed/>
                </p:oleObj>
              </mc:Choice>
              <mc:Fallback>
                <p:oleObj name="Bitmap Image" r:id="rId2" imgW="1819440" imgH="1886040" progId="Paint.Picture.1">
                  <p:embed/>
                  <p:pic>
                    <p:nvPicPr>
                      <p:cNvPr id="4" name="Object 3">
                        <a:extLst>
                          <a:ext uri="{FF2B5EF4-FFF2-40B4-BE49-F238E27FC236}">
                            <a16:creationId xmlns:a16="http://schemas.microsoft.com/office/drawing/2014/main" id="{4189EBF0-11EC-4E39-B56E-6E897B6B321A}"/>
                          </a:ext>
                        </a:extLst>
                      </p:cNvPr>
                      <p:cNvPicPr/>
                      <p:nvPr/>
                    </p:nvPicPr>
                    <p:blipFill>
                      <a:blip r:embed="rId3"/>
                      <a:stretch>
                        <a:fillRect/>
                      </a:stretch>
                    </p:blipFill>
                    <p:spPr>
                      <a:xfrm>
                        <a:off x="4794582" y="3597640"/>
                        <a:ext cx="2602836" cy="2698229"/>
                      </a:xfrm>
                      <a:prstGeom prst="rect">
                        <a:avLst/>
                      </a:prstGeom>
                    </p:spPr>
                  </p:pic>
                </p:oleObj>
              </mc:Fallback>
            </mc:AlternateContent>
          </a:graphicData>
        </a:graphic>
      </p:graphicFrame>
    </p:spTree>
    <p:extLst>
      <p:ext uri="{BB962C8B-B14F-4D97-AF65-F5344CB8AC3E}">
        <p14:creationId xmlns:p14="http://schemas.microsoft.com/office/powerpoint/2010/main" val="37347361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B70803-F796-4C02-8F5E-44E449898C61}"/>
              </a:ext>
            </a:extLst>
          </p:cNvPr>
          <p:cNvSpPr/>
          <p:nvPr/>
        </p:nvSpPr>
        <p:spPr>
          <a:xfrm>
            <a:off x="632085" y="411830"/>
            <a:ext cx="10927829" cy="2246769"/>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3-Fold Rotation Axis </a:t>
            </a:r>
            <a:r>
              <a:rPr lang="en-US" sz="2800" dirty="0">
                <a:latin typeface="Cambria" panose="02040503050406030204" pitchFamily="18" charset="0"/>
                <a:ea typeface="Cambria" panose="02040503050406030204" pitchFamily="18" charset="0"/>
              </a:rPr>
              <a:t>– An object that repeats itself after a rotation of 120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is said to have a 3-fold axis of rotational symmetry, thus repeating itself 3 times in a 360</a:t>
            </a:r>
            <a:r>
              <a:rPr lang="en-US" sz="2800" baseline="30000" dirty="0">
                <a:latin typeface="Cambria" panose="02040503050406030204" pitchFamily="18" charset="0"/>
                <a:ea typeface="Cambria" panose="02040503050406030204" pitchFamily="18" charset="0"/>
              </a:rPr>
              <a:t>o</a:t>
            </a:r>
            <a:r>
              <a:rPr lang="en-US" sz="2800" dirty="0">
                <a:latin typeface="Cambria" panose="02040503050406030204" pitchFamily="18" charset="0"/>
                <a:ea typeface="Cambria" panose="02040503050406030204" pitchFamily="18" charset="0"/>
              </a:rPr>
              <a:t> rotation (360/120 =3). </a:t>
            </a:r>
          </a:p>
          <a:p>
            <a:pPr algn="just"/>
            <a:r>
              <a:rPr lang="en-US" sz="2800" b="1" i="1" dirty="0">
                <a:solidFill>
                  <a:srgbClr val="FF0066"/>
                </a:solidFill>
                <a:latin typeface="Cambria" panose="02040503050406030204" pitchFamily="18" charset="0"/>
                <a:ea typeface="Cambria" panose="02040503050406030204" pitchFamily="18" charset="0"/>
              </a:rPr>
              <a:t>Note: A filled triangle is used to symbolize the location of 3-fold rotation axis.</a:t>
            </a:r>
            <a:endParaRPr lang="en-IN" sz="2800" b="1" i="1" dirty="0">
              <a:solidFill>
                <a:srgbClr val="FF0066"/>
              </a:solidFill>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8A3E02D6-534B-4EDC-8FAB-7DF8EE470092}"/>
              </a:ext>
            </a:extLst>
          </p:cNvPr>
          <p:cNvGraphicFramePr>
            <a:graphicFrameLocks noChangeAspect="1"/>
          </p:cNvGraphicFramePr>
          <p:nvPr>
            <p:extLst>
              <p:ext uri="{D42A27DB-BD31-4B8C-83A1-F6EECF244321}">
                <p14:modId xmlns:p14="http://schemas.microsoft.com/office/powerpoint/2010/main" val="2655500423"/>
              </p:ext>
            </p:extLst>
          </p:nvPr>
        </p:nvGraphicFramePr>
        <p:xfrm>
          <a:off x="4106598" y="2794000"/>
          <a:ext cx="2770452" cy="2246769"/>
        </p:xfrm>
        <a:graphic>
          <a:graphicData uri="http://schemas.openxmlformats.org/presentationml/2006/ole">
            <mc:AlternateContent xmlns:mc="http://schemas.openxmlformats.org/markup-compatibility/2006">
              <mc:Choice xmlns:v="urn:schemas-microsoft-com:vml" Requires="v">
                <p:oleObj name="Bitmap Image" r:id="rId2" imgW="1562040" imgH="1266840" progId="Paint.Picture.1">
                  <p:embed/>
                </p:oleObj>
              </mc:Choice>
              <mc:Fallback>
                <p:oleObj name="Bitmap Image" r:id="rId2" imgW="1562040" imgH="1266840" progId="Paint.Picture.1">
                  <p:embed/>
                  <p:pic>
                    <p:nvPicPr>
                      <p:cNvPr id="0" name=""/>
                      <p:cNvPicPr/>
                      <p:nvPr/>
                    </p:nvPicPr>
                    <p:blipFill>
                      <a:blip r:embed="rId3"/>
                      <a:stretch>
                        <a:fillRect/>
                      </a:stretch>
                    </p:blipFill>
                    <p:spPr>
                      <a:xfrm>
                        <a:off x="4106598" y="2794000"/>
                        <a:ext cx="2770452" cy="2246769"/>
                      </a:xfrm>
                      <a:prstGeom prst="rect">
                        <a:avLst/>
                      </a:prstGeom>
                    </p:spPr>
                  </p:pic>
                </p:oleObj>
              </mc:Fallback>
            </mc:AlternateContent>
          </a:graphicData>
        </a:graphic>
      </p:graphicFrame>
    </p:spTree>
    <p:extLst>
      <p:ext uri="{BB962C8B-B14F-4D97-AF65-F5344CB8AC3E}">
        <p14:creationId xmlns:p14="http://schemas.microsoft.com/office/powerpoint/2010/main" val="115171913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1FE2CD-EFBA-43F3-8D87-F5482BE4E8F1}"/>
              </a:ext>
            </a:extLst>
          </p:cNvPr>
          <p:cNvSpPr/>
          <p:nvPr/>
        </p:nvSpPr>
        <p:spPr>
          <a:xfrm>
            <a:off x="467193" y="310488"/>
            <a:ext cx="11225135" cy="2246769"/>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4-Fold Rotation Axis </a:t>
            </a:r>
            <a:r>
              <a:rPr lang="en-US" sz="2800" dirty="0">
                <a:latin typeface="Cambria" panose="02040503050406030204" pitchFamily="18" charset="0"/>
                <a:ea typeface="Cambria" panose="02040503050406030204" pitchFamily="18" charset="0"/>
              </a:rPr>
              <a:t>- If an object repeats itself after 90o of rotation, it will repeat 4 times in a 360o rotation, as illustrated. Note: A filled square is used to symbolize the location of 4-fold axis of rotational symmetry.</a:t>
            </a:r>
          </a:p>
          <a:p>
            <a:pPr algn="just"/>
            <a:r>
              <a:rPr lang="en-US" sz="2800" b="1" i="1" dirty="0">
                <a:solidFill>
                  <a:srgbClr val="002060"/>
                </a:solidFill>
                <a:latin typeface="Cambria" panose="02040503050406030204" pitchFamily="18" charset="0"/>
                <a:ea typeface="Cambria" panose="02040503050406030204" pitchFamily="18" charset="0"/>
              </a:rPr>
              <a:t>Note: A filled square is used to symbolize the location of 4-fold axis of rotational symmetry.</a:t>
            </a:r>
            <a:endParaRPr lang="en-IN" sz="2800" b="1" dirty="0">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3F131C83-3A02-4C55-83FE-5D17D6A1D1D2}"/>
              </a:ext>
            </a:extLst>
          </p:cNvPr>
          <p:cNvGraphicFramePr>
            <a:graphicFrameLocks noChangeAspect="1"/>
          </p:cNvGraphicFramePr>
          <p:nvPr>
            <p:extLst>
              <p:ext uri="{D42A27DB-BD31-4B8C-83A1-F6EECF244321}">
                <p14:modId xmlns:p14="http://schemas.microsoft.com/office/powerpoint/2010/main" val="1916312213"/>
              </p:ext>
            </p:extLst>
          </p:nvPr>
        </p:nvGraphicFramePr>
        <p:xfrm>
          <a:off x="4279131" y="2903537"/>
          <a:ext cx="2369320" cy="2246769"/>
        </p:xfrm>
        <a:graphic>
          <a:graphicData uri="http://schemas.openxmlformats.org/presentationml/2006/ole">
            <mc:AlternateContent xmlns:mc="http://schemas.openxmlformats.org/markup-compatibility/2006">
              <mc:Choice xmlns:v="urn:schemas-microsoft-com:vml" Requires="v">
                <p:oleObj name="Bitmap Image" r:id="rId2" imgW="1104840" imgH="1047600" progId="Paint.Picture.1">
                  <p:embed/>
                </p:oleObj>
              </mc:Choice>
              <mc:Fallback>
                <p:oleObj name="Bitmap Image" r:id="rId2" imgW="1104840" imgH="1047600" progId="Paint.Picture.1">
                  <p:embed/>
                  <p:pic>
                    <p:nvPicPr>
                      <p:cNvPr id="0" name=""/>
                      <p:cNvPicPr/>
                      <p:nvPr/>
                    </p:nvPicPr>
                    <p:blipFill>
                      <a:blip r:embed="rId3"/>
                      <a:stretch>
                        <a:fillRect/>
                      </a:stretch>
                    </p:blipFill>
                    <p:spPr>
                      <a:xfrm>
                        <a:off x="4279131" y="2903537"/>
                        <a:ext cx="2369320" cy="2246769"/>
                      </a:xfrm>
                      <a:prstGeom prst="rect">
                        <a:avLst/>
                      </a:prstGeom>
                    </p:spPr>
                  </p:pic>
                </p:oleObj>
              </mc:Fallback>
            </mc:AlternateContent>
          </a:graphicData>
        </a:graphic>
      </p:graphicFrame>
    </p:spTree>
    <p:extLst>
      <p:ext uri="{BB962C8B-B14F-4D97-AF65-F5344CB8AC3E}">
        <p14:creationId xmlns:p14="http://schemas.microsoft.com/office/powerpoint/2010/main" val="37897138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92156F-C371-46A4-A1F3-38ED8D7202E0}"/>
              </a:ext>
            </a:extLst>
          </p:cNvPr>
          <p:cNvSpPr/>
          <p:nvPr/>
        </p:nvSpPr>
        <p:spPr>
          <a:xfrm>
            <a:off x="512164" y="355459"/>
            <a:ext cx="11167672" cy="2246769"/>
          </a:xfrm>
          <a:prstGeom prst="rect">
            <a:avLst/>
          </a:prstGeom>
        </p:spPr>
        <p:txBody>
          <a:bodyPr wrap="square">
            <a:spAutoFit/>
          </a:bodyPr>
          <a:lstStyle/>
          <a:p>
            <a:pPr algn="just"/>
            <a:r>
              <a:rPr lang="en-US" sz="2800" b="1" dirty="0">
                <a:solidFill>
                  <a:srgbClr val="000066"/>
                </a:solidFill>
                <a:latin typeface="Cambria" panose="02040503050406030204" pitchFamily="18" charset="0"/>
                <a:ea typeface="Cambria" panose="02040503050406030204" pitchFamily="18" charset="0"/>
              </a:rPr>
              <a:t>6-Fold Rotation Axis </a:t>
            </a:r>
            <a:r>
              <a:rPr lang="en-US" sz="2800" dirty="0">
                <a:latin typeface="Cambria" panose="02040503050406030204" pitchFamily="18" charset="0"/>
                <a:ea typeface="Cambria" panose="02040503050406030204" pitchFamily="18" charset="0"/>
              </a:rPr>
              <a:t>- If rotation of 60o about an axis causes the object to repeat itself, then it has 6-fold axis of rotational symmetry (360/60=6). Note: A filled hexagon is used as the symbol for a 6-fold rotation axis.</a:t>
            </a:r>
          </a:p>
          <a:p>
            <a:pPr algn="just"/>
            <a:r>
              <a:rPr lang="en-US" sz="2800" b="1" i="1" dirty="0">
                <a:solidFill>
                  <a:srgbClr val="002060"/>
                </a:solidFill>
                <a:latin typeface="Cambria" panose="02040503050406030204" pitchFamily="18" charset="0"/>
                <a:ea typeface="Cambria" panose="02040503050406030204" pitchFamily="18" charset="0"/>
              </a:rPr>
              <a:t>Note: A filled hexagon is used as the symbol for a 6-fold rotation axis.</a:t>
            </a:r>
            <a:endParaRPr lang="en-IN" sz="2800" b="1" i="1" dirty="0">
              <a:solidFill>
                <a:srgbClr val="002060"/>
              </a:solidFill>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35CBED37-E441-44BB-8DBD-7162FA8CC9D9}"/>
              </a:ext>
            </a:extLst>
          </p:cNvPr>
          <p:cNvGraphicFramePr>
            <a:graphicFrameLocks noChangeAspect="1"/>
          </p:cNvGraphicFramePr>
          <p:nvPr>
            <p:extLst>
              <p:ext uri="{D42A27DB-BD31-4B8C-83A1-F6EECF244321}">
                <p14:modId xmlns:p14="http://schemas.microsoft.com/office/powerpoint/2010/main" val="1232426011"/>
              </p:ext>
            </p:extLst>
          </p:nvPr>
        </p:nvGraphicFramePr>
        <p:xfrm>
          <a:off x="4089595" y="2803524"/>
          <a:ext cx="3286887" cy="2832778"/>
        </p:xfrm>
        <a:graphic>
          <a:graphicData uri="http://schemas.openxmlformats.org/presentationml/2006/ole">
            <mc:AlternateContent xmlns:mc="http://schemas.openxmlformats.org/markup-compatibility/2006">
              <mc:Choice xmlns:v="urn:schemas-microsoft-com:vml" Requires="v">
                <p:oleObj name="Bitmap Image" r:id="rId2" imgW="1447920" imgH="1247760" progId="Paint.Picture.1">
                  <p:embed/>
                </p:oleObj>
              </mc:Choice>
              <mc:Fallback>
                <p:oleObj name="Bitmap Image" r:id="rId2" imgW="1447920" imgH="1247760" progId="Paint.Picture.1">
                  <p:embed/>
                  <p:pic>
                    <p:nvPicPr>
                      <p:cNvPr id="0" name=""/>
                      <p:cNvPicPr/>
                      <p:nvPr/>
                    </p:nvPicPr>
                    <p:blipFill>
                      <a:blip r:embed="rId3"/>
                      <a:stretch>
                        <a:fillRect/>
                      </a:stretch>
                    </p:blipFill>
                    <p:spPr>
                      <a:xfrm>
                        <a:off x="4089595" y="2803524"/>
                        <a:ext cx="3286887" cy="2832778"/>
                      </a:xfrm>
                      <a:prstGeom prst="rect">
                        <a:avLst/>
                      </a:prstGeom>
                    </p:spPr>
                  </p:pic>
                </p:oleObj>
              </mc:Fallback>
            </mc:AlternateContent>
          </a:graphicData>
        </a:graphic>
      </p:graphicFrame>
    </p:spTree>
    <p:extLst>
      <p:ext uri="{BB962C8B-B14F-4D97-AF65-F5344CB8AC3E}">
        <p14:creationId xmlns:p14="http://schemas.microsoft.com/office/powerpoint/2010/main" val="91309872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ED9C79-4E1B-4E47-853D-606EF7376093}"/>
              </a:ext>
            </a:extLst>
          </p:cNvPr>
          <p:cNvSpPr txBox="1"/>
          <p:nvPr/>
        </p:nvSpPr>
        <p:spPr>
          <a:xfrm>
            <a:off x="1107157" y="639198"/>
            <a:ext cx="10201422" cy="5579604"/>
          </a:xfrm>
          <a:prstGeom prst="rect">
            <a:avLst/>
          </a:prstGeom>
          <a:noFill/>
        </p:spPr>
        <p:txBody>
          <a:bodyPr wrap="square">
            <a:spAutoFit/>
          </a:bodyPr>
          <a:lstStyle/>
          <a:p>
            <a:pPr>
              <a:lnSpc>
                <a:spcPct val="107000"/>
              </a:lnSpc>
              <a:spcAft>
                <a:spcPts val="800"/>
              </a:spcAft>
            </a:pPr>
            <a:r>
              <a:rPr lang="en-IN" sz="2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Crystalline solids</a:t>
            </a:r>
            <a:endPar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The basic structural unit is a crystal and a number of crystals come together to form a crystalline solid. Each of these crystals contain a number of repetitive blocks called unit cells which are arranged neatly in an order.</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Density of crystalline solids are generally high since unit cells can be packed in an orderly manner in a given unit space.</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Their structure is stable and materials are stronger. They also have higher melting point and strength.</a:t>
            </a:r>
          </a:p>
          <a:p>
            <a:pPr algn="just">
              <a:lnSpc>
                <a:spcPct val="107000"/>
              </a:lnSpc>
              <a:spcAft>
                <a:spcPts val="800"/>
              </a:spcAft>
            </a:pPr>
            <a:r>
              <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Examples: metals, alloys, some salts like NaCl, </a:t>
            </a:r>
            <a:r>
              <a:rPr lang="en-IN" sz="2400" dirty="0" err="1">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KCl</a:t>
            </a:r>
            <a:r>
              <a:rPr lang="en-IN" sz="2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many oxides, ceramics etc.</a:t>
            </a:r>
          </a:p>
          <a:p>
            <a:pPr algn="just">
              <a:lnSpc>
                <a:spcPct val="107000"/>
              </a:lnSpc>
              <a:spcAft>
                <a:spcPts val="800"/>
              </a:spcAft>
            </a:pP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88454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BE1FB792-8B58-4E96-B099-8339CB0D5B64}"/>
              </a:ext>
            </a:extLst>
          </p:cNvPr>
          <p:cNvGraphicFramePr>
            <a:graphicFrameLocks noChangeAspect="1"/>
          </p:cNvGraphicFramePr>
          <p:nvPr>
            <p:extLst>
              <p:ext uri="{D42A27DB-BD31-4B8C-83A1-F6EECF244321}">
                <p14:modId xmlns:p14="http://schemas.microsoft.com/office/powerpoint/2010/main" val="2115043866"/>
              </p:ext>
            </p:extLst>
          </p:nvPr>
        </p:nvGraphicFramePr>
        <p:xfrm>
          <a:off x="1442556" y="595495"/>
          <a:ext cx="9306888" cy="2833505"/>
        </p:xfrm>
        <a:graphic>
          <a:graphicData uri="http://schemas.openxmlformats.org/presentationml/2006/ole">
            <mc:AlternateContent xmlns:mc="http://schemas.openxmlformats.org/markup-compatibility/2006">
              <mc:Choice xmlns:v="urn:schemas-microsoft-com:vml" Requires="v">
                <p:oleObj name="Bitmap Image" r:id="rId2" imgW="7915320" imgH="2409840" progId="Paint.Picture.1">
                  <p:embed/>
                </p:oleObj>
              </mc:Choice>
              <mc:Fallback>
                <p:oleObj name="Bitmap Image" r:id="rId2" imgW="7915320" imgH="2409840" progId="Paint.Picture.1">
                  <p:embed/>
                  <p:pic>
                    <p:nvPicPr>
                      <p:cNvPr id="2" name="Object 1">
                        <a:extLst>
                          <a:ext uri="{FF2B5EF4-FFF2-40B4-BE49-F238E27FC236}">
                            <a16:creationId xmlns:a16="http://schemas.microsoft.com/office/drawing/2014/main" id="{A713FE17-92FB-4E48-A47A-3B133DF70B3D}"/>
                          </a:ext>
                        </a:extLst>
                      </p:cNvPr>
                      <p:cNvPicPr/>
                      <p:nvPr/>
                    </p:nvPicPr>
                    <p:blipFill>
                      <a:blip r:embed="rId3"/>
                      <a:stretch>
                        <a:fillRect/>
                      </a:stretch>
                    </p:blipFill>
                    <p:spPr>
                      <a:xfrm>
                        <a:off x="1442556" y="595495"/>
                        <a:ext cx="9306888" cy="2833505"/>
                      </a:xfrm>
                      <a:prstGeom prst="rect">
                        <a:avLst/>
                      </a:prstGeom>
                    </p:spPr>
                  </p:pic>
                </p:oleObj>
              </mc:Fallback>
            </mc:AlternateContent>
          </a:graphicData>
        </a:graphic>
      </p:graphicFrame>
    </p:spTree>
    <p:extLst>
      <p:ext uri="{BB962C8B-B14F-4D97-AF65-F5344CB8AC3E}">
        <p14:creationId xmlns:p14="http://schemas.microsoft.com/office/powerpoint/2010/main" val="773068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9A43F5B0-7DC4-4B30-A904-5A339C30A27D}"/>
              </a:ext>
            </a:extLst>
          </p:cNvPr>
          <p:cNvGraphicFramePr>
            <a:graphicFrameLocks noChangeAspect="1"/>
          </p:cNvGraphicFramePr>
          <p:nvPr>
            <p:extLst>
              <p:ext uri="{D42A27DB-BD31-4B8C-83A1-F6EECF244321}">
                <p14:modId xmlns:p14="http://schemas.microsoft.com/office/powerpoint/2010/main" val="2309503226"/>
              </p:ext>
            </p:extLst>
          </p:nvPr>
        </p:nvGraphicFramePr>
        <p:xfrm>
          <a:off x="574213" y="989351"/>
          <a:ext cx="11197654" cy="4452079"/>
        </p:xfrm>
        <a:graphic>
          <a:graphicData uri="http://schemas.openxmlformats.org/presentationml/2006/ole">
            <mc:AlternateContent xmlns:mc="http://schemas.openxmlformats.org/markup-compatibility/2006">
              <mc:Choice xmlns:v="urn:schemas-microsoft-com:vml" Requires="v">
                <p:oleObj name="Bitmap Image" r:id="rId2" imgW="7905600" imgH="3143160" progId="Paint.Picture.1">
                  <p:embed/>
                </p:oleObj>
              </mc:Choice>
              <mc:Fallback>
                <p:oleObj name="Bitmap Image" r:id="rId2" imgW="7905600" imgH="3143160" progId="Paint.Picture.1">
                  <p:embed/>
                  <p:pic>
                    <p:nvPicPr>
                      <p:cNvPr id="0" name=""/>
                      <p:cNvPicPr/>
                      <p:nvPr/>
                    </p:nvPicPr>
                    <p:blipFill>
                      <a:blip r:embed="rId3"/>
                      <a:stretch>
                        <a:fillRect/>
                      </a:stretch>
                    </p:blipFill>
                    <p:spPr>
                      <a:xfrm>
                        <a:off x="574213" y="989351"/>
                        <a:ext cx="11197654" cy="4452079"/>
                      </a:xfrm>
                      <a:prstGeom prst="rect">
                        <a:avLst/>
                      </a:prstGeom>
                    </p:spPr>
                  </p:pic>
                </p:oleObj>
              </mc:Fallback>
            </mc:AlternateContent>
          </a:graphicData>
        </a:graphic>
      </p:graphicFrame>
    </p:spTree>
    <p:extLst>
      <p:ext uri="{BB962C8B-B14F-4D97-AF65-F5344CB8AC3E}">
        <p14:creationId xmlns:p14="http://schemas.microsoft.com/office/powerpoint/2010/main" val="40488333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95A06-3318-48FF-A4C7-B3A1225D6068}"/>
              </a:ext>
            </a:extLst>
          </p:cNvPr>
          <p:cNvSpPr/>
          <p:nvPr/>
        </p:nvSpPr>
        <p:spPr>
          <a:xfrm>
            <a:off x="474688" y="374676"/>
            <a:ext cx="11242623" cy="3108543"/>
          </a:xfrm>
          <a:prstGeom prst="rect">
            <a:avLst/>
          </a:prstGeom>
        </p:spPr>
        <p:txBody>
          <a:bodyPr wrap="square">
            <a:spAutoFit/>
          </a:bodyPr>
          <a:lstStyle/>
          <a:p>
            <a:pPr algn="just"/>
            <a:r>
              <a:rPr lang="en-US" sz="2800" dirty="0">
                <a:latin typeface="Cambria" panose="02040503050406030204" pitchFamily="18" charset="0"/>
                <a:ea typeface="Cambria" panose="02040503050406030204" pitchFamily="18" charset="0"/>
              </a:rPr>
              <a:t>Although objects themselves may appear to have 5-fold, 7-fold, 8-fold, or higher-fold rotation axes, these are not possible in crystals. The reason is that the external shape of a crystal is based on a geometric arrangement of atoms. </a:t>
            </a:r>
          </a:p>
          <a:p>
            <a:pPr algn="just"/>
            <a:r>
              <a:rPr lang="en-US" sz="2800" dirty="0">
                <a:latin typeface="Cambria" panose="02040503050406030204" pitchFamily="18" charset="0"/>
                <a:ea typeface="Cambria" panose="02040503050406030204" pitchFamily="18" charset="0"/>
              </a:rPr>
              <a:t>Note that if we try to combine objects with 5-fold and 8-fold apparent symmetry, that we cannot combine them in such a way that they completely fill space, as illustrated below</a:t>
            </a:r>
            <a:endParaRPr lang="en-IN" sz="2800" dirty="0">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865E3EE2-5993-44DE-97BA-1D0176785549}"/>
              </a:ext>
            </a:extLst>
          </p:cNvPr>
          <p:cNvGraphicFramePr>
            <a:graphicFrameLocks noChangeAspect="1"/>
          </p:cNvGraphicFramePr>
          <p:nvPr>
            <p:extLst>
              <p:ext uri="{D42A27DB-BD31-4B8C-83A1-F6EECF244321}">
                <p14:modId xmlns:p14="http://schemas.microsoft.com/office/powerpoint/2010/main" val="957127506"/>
              </p:ext>
            </p:extLst>
          </p:nvPr>
        </p:nvGraphicFramePr>
        <p:xfrm>
          <a:off x="8468743" y="3429000"/>
          <a:ext cx="2933700" cy="2828925"/>
        </p:xfrm>
        <a:graphic>
          <a:graphicData uri="http://schemas.openxmlformats.org/presentationml/2006/ole">
            <mc:AlternateContent xmlns:mc="http://schemas.openxmlformats.org/markup-compatibility/2006">
              <mc:Choice xmlns:v="urn:schemas-microsoft-com:vml" Requires="v">
                <p:oleObj name="Bitmap Image" r:id="rId2" imgW="2933640" imgH="2828880" progId="Paint.Picture.1">
                  <p:embed/>
                </p:oleObj>
              </mc:Choice>
              <mc:Fallback>
                <p:oleObj name="Bitmap Image" r:id="rId2" imgW="2933640" imgH="2828880" progId="Paint.Picture.1">
                  <p:embed/>
                  <p:pic>
                    <p:nvPicPr>
                      <p:cNvPr id="0" name=""/>
                      <p:cNvPicPr/>
                      <p:nvPr/>
                    </p:nvPicPr>
                    <p:blipFill>
                      <a:blip r:embed="rId3"/>
                      <a:stretch>
                        <a:fillRect/>
                      </a:stretch>
                    </p:blipFill>
                    <p:spPr>
                      <a:xfrm>
                        <a:off x="8468743" y="3429000"/>
                        <a:ext cx="2933700" cy="282892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11795D9-A5A3-4124-B8F3-02BE9F6C0DCD}"/>
              </a:ext>
            </a:extLst>
          </p:cNvPr>
          <p:cNvGraphicFramePr>
            <a:graphicFrameLocks noChangeAspect="1"/>
          </p:cNvGraphicFramePr>
          <p:nvPr>
            <p:extLst>
              <p:ext uri="{D42A27DB-BD31-4B8C-83A1-F6EECF244321}">
                <p14:modId xmlns:p14="http://schemas.microsoft.com/office/powerpoint/2010/main" val="835294330"/>
              </p:ext>
            </p:extLst>
          </p:nvPr>
        </p:nvGraphicFramePr>
        <p:xfrm>
          <a:off x="474688" y="3569455"/>
          <a:ext cx="3019425" cy="2981325"/>
        </p:xfrm>
        <a:graphic>
          <a:graphicData uri="http://schemas.openxmlformats.org/presentationml/2006/ole">
            <mc:AlternateContent xmlns:mc="http://schemas.openxmlformats.org/markup-compatibility/2006">
              <mc:Choice xmlns:v="urn:schemas-microsoft-com:vml" Requires="v">
                <p:oleObj name="Bitmap Image" r:id="rId4" imgW="3019320" imgH="2981160" progId="Paint.Picture.1">
                  <p:embed/>
                </p:oleObj>
              </mc:Choice>
              <mc:Fallback>
                <p:oleObj name="Bitmap Image" r:id="rId4" imgW="3019320" imgH="2981160" progId="Paint.Picture.1">
                  <p:embed/>
                  <p:pic>
                    <p:nvPicPr>
                      <p:cNvPr id="0" name=""/>
                      <p:cNvPicPr/>
                      <p:nvPr/>
                    </p:nvPicPr>
                    <p:blipFill>
                      <a:blip r:embed="rId5"/>
                      <a:stretch>
                        <a:fillRect/>
                      </a:stretch>
                    </p:blipFill>
                    <p:spPr>
                      <a:xfrm>
                        <a:off x="474688" y="3569455"/>
                        <a:ext cx="3019425" cy="298132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8FD83B98-0658-42E6-9734-0252E6E5DA69}"/>
              </a:ext>
            </a:extLst>
          </p:cNvPr>
          <p:cNvGraphicFramePr>
            <a:graphicFrameLocks noChangeAspect="1"/>
          </p:cNvGraphicFramePr>
          <p:nvPr>
            <p:extLst>
              <p:ext uri="{D42A27DB-BD31-4B8C-83A1-F6EECF244321}">
                <p14:modId xmlns:p14="http://schemas.microsoft.com/office/powerpoint/2010/main" val="3613010287"/>
              </p:ext>
            </p:extLst>
          </p:nvPr>
        </p:nvGraphicFramePr>
        <p:xfrm>
          <a:off x="4566451" y="3538980"/>
          <a:ext cx="3302684" cy="2940596"/>
        </p:xfrm>
        <a:graphic>
          <a:graphicData uri="http://schemas.openxmlformats.org/presentationml/2006/ole">
            <mc:AlternateContent xmlns:mc="http://schemas.openxmlformats.org/markup-compatibility/2006">
              <mc:Choice xmlns:v="urn:schemas-microsoft-com:vml" Requires="v">
                <p:oleObj name="Bitmap Image" r:id="rId6" imgW="2867040" imgH="2552760" progId="Paint.Picture.1">
                  <p:embed/>
                </p:oleObj>
              </mc:Choice>
              <mc:Fallback>
                <p:oleObj name="Bitmap Image" r:id="rId6" imgW="2867040" imgH="2552760" progId="Paint.Picture.1">
                  <p:embed/>
                  <p:pic>
                    <p:nvPicPr>
                      <p:cNvPr id="5" name="Object 4">
                        <a:extLst>
                          <a:ext uri="{FF2B5EF4-FFF2-40B4-BE49-F238E27FC236}">
                            <a16:creationId xmlns:a16="http://schemas.microsoft.com/office/drawing/2014/main" id="{64A9EA5F-B6B2-4361-9AFD-25B1A930BB39}"/>
                          </a:ext>
                        </a:extLst>
                      </p:cNvPr>
                      <p:cNvPicPr/>
                      <p:nvPr/>
                    </p:nvPicPr>
                    <p:blipFill>
                      <a:blip r:embed="rId7"/>
                      <a:stretch>
                        <a:fillRect/>
                      </a:stretch>
                    </p:blipFill>
                    <p:spPr>
                      <a:xfrm>
                        <a:off x="4566451" y="3538980"/>
                        <a:ext cx="3302684" cy="2940596"/>
                      </a:xfrm>
                      <a:prstGeom prst="rect">
                        <a:avLst/>
                      </a:prstGeom>
                    </p:spPr>
                  </p:pic>
                </p:oleObj>
              </mc:Fallback>
            </mc:AlternateContent>
          </a:graphicData>
        </a:graphic>
      </p:graphicFrame>
    </p:spTree>
    <p:extLst>
      <p:ext uri="{BB962C8B-B14F-4D97-AF65-F5344CB8AC3E}">
        <p14:creationId xmlns:p14="http://schemas.microsoft.com/office/powerpoint/2010/main" val="164030988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29811AE7-225D-4D1B-A8A7-3679361564F4}"/>
              </a:ext>
            </a:extLst>
          </p:cNvPr>
          <p:cNvGraphicFramePr>
            <a:graphicFrameLocks noChangeAspect="1"/>
          </p:cNvGraphicFramePr>
          <p:nvPr>
            <p:extLst>
              <p:ext uri="{D42A27DB-BD31-4B8C-83A1-F6EECF244321}">
                <p14:modId xmlns:p14="http://schemas.microsoft.com/office/powerpoint/2010/main" val="1089303534"/>
              </p:ext>
            </p:extLst>
          </p:nvPr>
        </p:nvGraphicFramePr>
        <p:xfrm>
          <a:off x="6891027" y="491318"/>
          <a:ext cx="4126743" cy="3235586"/>
        </p:xfrm>
        <a:graphic>
          <a:graphicData uri="http://schemas.openxmlformats.org/presentationml/2006/ole">
            <mc:AlternateContent xmlns:mc="http://schemas.openxmlformats.org/markup-compatibility/2006">
              <mc:Choice xmlns:v="urn:schemas-microsoft-com:vml" Requires="v">
                <p:oleObj name="Bitmap Image" r:id="rId2" imgW="2867040" imgH="2247840" progId="Paint.Picture.1">
                  <p:embed/>
                </p:oleObj>
              </mc:Choice>
              <mc:Fallback>
                <p:oleObj name="Bitmap Image" r:id="rId2" imgW="2867040" imgH="2247840" progId="Paint.Picture.1">
                  <p:embed/>
                  <p:pic>
                    <p:nvPicPr>
                      <p:cNvPr id="0" name=""/>
                      <p:cNvPicPr/>
                      <p:nvPr/>
                    </p:nvPicPr>
                    <p:blipFill>
                      <a:blip r:embed="rId3"/>
                      <a:stretch>
                        <a:fillRect/>
                      </a:stretch>
                    </p:blipFill>
                    <p:spPr>
                      <a:xfrm>
                        <a:off x="6891027" y="491318"/>
                        <a:ext cx="4126743" cy="3235586"/>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6A21CBB-BFFF-4957-8A5A-B421E6DED08D}"/>
              </a:ext>
            </a:extLst>
          </p:cNvPr>
          <p:cNvGraphicFramePr>
            <a:graphicFrameLocks noChangeAspect="1"/>
          </p:cNvGraphicFramePr>
          <p:nvPr>
            <p:extLst>
              <p:ext uri="{D42A27DB-BD31-4B8C-83A1-F6EECF244321}">
                <p14:modId xmlns:p14="http://schemas.microsoft.com/office/powerpoint/2010/main" val="94451211"/>
              </p:ext>
            </p:extLst>
          </p:nvPr>
        </p:nvGraphicFramePr>
        <p:xfrm>
          <a:off x="351955" y="488404"/>
          <a:ext cx="4927485" cy="2940596"/>
        </p:xfrm>
        <a:graphic>
          <a:graphicData uri="http://schemas.openxmlformats.org/presentationml/2006/ole">
            <mc:AlternateContent xmlns:mc="http://schemas.openxmlformats.org/markup-compatibility/2006">
              <mc:Choice xmlns:v="urn:schemas-microsoft-com:vml" Requires="v">
                <p:oleObj name="Bitmap Image" r:id="rId4" imgW="3543480" imgH="2114640" progId="Paint.Picture.1">
                  <p:embed/>
                </p:oleObj>
              </mc:Choice>
              <mc:Fallback>
                <p:oleObj name="Bitmap Image" r:id="rId4" imgW="3543480" imgH="2114640" progId="Paint.Picture.1">
                  <p:embed/>
                  <p:pic>
                    <p:nvPicPr>
                      <p:cNvPr id="0" name=""/>
                      <p:cNvPicPr/>
                      <p:nvPr/>
                    </p:nvPicPr>
                    <p:blipFill>
                      <a:blip r:embed="rId5"/>
                      <a:stretch>
                        <a:fillRect/>
                      </a:stretch>
                    </p:blipFill>
                    <p:spPr>
                      <a:xfrm>
                        <a:off x="351955" y="488404"/>
                        <a:ext cx="4927485" cy="2940596"/>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4A9EA5F-B6B2-4361-9AFD-25B1A930BB39}"/>
              </a:ext>
            </a:extLst>
          </p:cNvPr>
          <p:cNvGraphicFramePr>
            <a:graphicFrameLocks noChangeAspect="1"/>
          </p:cNvGraphicFramePr>
          <p:nvPr>
            <p:extLst>
              <p:ext uri="{D42A27DB-BD31-4B8C-83A1-F6EECF244321}">
                <p14:modId xmlns:p14="http://schemas.microsoft.com/office/powerpoint/2010/main" val="3356505190"/>
              </p:ext>
            </p:extLst>
          </p:nvPr>
        </p:nvGraphicFramePr>
        <p:xfrm>
          <a:off x="3882452" y="3312825"/>
          <a:ext cx="3571440" cy="3179887"/>
        </p:xfrm>
        <a:graphic>
          <a:graphicData uri="http://schemas.openxmlformats.org/presentationml/2006/ole">
            <mc:AlternateContent xmlns:mc="http://schemas.openxmlformats.org/markup-compatibility/2006">
              <mc:Choice xmlns:v="urn:schemas-microsoft-com:vml" Requires="v">
                <p:oleObj name="Bitmap Image" r:id="rId6" imgW="2867040" imgH="2552760" progId="Paint.Picture.1">
                  <p:embed/>
                </p:oleObj>
              </mc:Choice>
              <mc:Fallback>
                <p:oleObj name="Bitmap Image" r:id="rId6" imgW="2867040" imgH="2552760" progId="Paint.Picture.1">
                  <p:embed/>
                  <p:pic>
                    <p:nvPicPr>
                      <p:cNvPr id="0" name=""/>
                      <p:cNvPicPr/>
                      <p:nvPr/>
                    </p:nvPicPr>
                    <p:blipFill>
                      <a:blip r:embed="rId7"/>
                      <a:stretch>
                        <a:fillRect/>
                      </a:stretch>
                    </p:blipFill>
                    <p:spPr>
                      <a:xfrm>
                        <a:off x="3882452" y="3312825"/>
                        <a:ext cx="3571440" cy="3179887"/>
                      </a:xfrm>
                      <a:prstGeom prst="rect">
                        <a:avLst/>
                      </a:prstGeom>
                    </p:spPr>
                  </p:pic>
                </p:oleObj>
              </mc:Fallback>
            </mc:AlternateContent>
          </a:graphicData>
        </a:graphic>
      </p:graphicFrame>
    </p:spTree>
    <p:extLst>
      <p:ext uri="{BB962C8B-B14F-4D97-AF65-F5344CB8AC3E}">
        <p14:creationId xmlns:p14="http://schemas.microsoft.com/office/powerpoint/2010/main" val="243335444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FB1CF1-D2CB-4E0C-A294-5014670E97B5}"/>
              </a:ext>
            </a:extLst>
          </p:cNvPr>
          <p:cNvSpPr/>
          <p:nvPr/>
        </p:nvSpPr>
        <p:spPr>
          <a:xfrm>
            <a:off x="479684" y="428178"/>
            <a:ext cx="11392525" cy="5262979"/>
          </a:xfrm>
          <a:prstGeom prst="rect">
            <a:avLst/>
          </a:prstGeom>
        </p:spPr>
        <p:txBody>
          <a:bodyPr wrap="square">
            <a:spAutoFit/>
          </a:bodyPr>
          <a:lstStyle/>
          <a:p>
            <a:pPr algn="just"/>
            <a:r>
              <a:rPr lang="en-US" sz="2800" b="1" dirty="0">
                <a:solidFill>
                  <a:srgbClr val="FF0066"/>
                </a:solidFill>
                <a:latin typeface="Cambria" panose="02040503050406030204" pitchFamily="18" charset="0"/>
                <a:ea typeface="Cambria" panose="02040503050406030204" pitchFamily="18" charset="0"/>
              </a:rPr>
              <a:t>Mirror Symmetry </a:t>
            </a:r>
          </a:p>
          <a:p>
            <a:pPr algn="just"/>
            <a:r>
              <a:rPr lang="en-US" sz="2800" dirty="0">
                <a:latin typeface="Cambria" panose="02040503050406030204" pitchFamily="18" charset="0"/>
                <a:ea typeface="Cambria" panose="02040503050406030204" pitchFamily="18" charset="0"/>
              </a:rPr>
              <a:t>A mirror symmetry operation is an imaginary operation that can be performed to reproduce an object. The operation is done by imagining that you cut the object in half, then place a mirror next to one of the halves of the object along the cut. If the reflection in the mirror reproduces the other half of the object, </a:t>
            </a:r>
            <a:r>
              <a:rPr lang="en-US" sz="2800" b="1" i="1" dirty="0">
                <a:solidFill>
                  <a:srgbClr val="000066"/>
                </a:solidFill>
                <a:latin typeface="Cambria" panose="02040503050406030204" pitchFamily="18" charset="0"/>
                <a:ea typeface="Cambria" panose="02040503050406030204" pitchFamily="18" charset="0"/>
              </a:rPr>
              <a:t>then the object is said to have mirror symmetry. </a:t>
            </a:r>
          </a:p>
          <a:p>
            <a:pPr algn="just"/>
            <a:endParaRPr lang="en-US" sz="2800" dirty="0">
              <a:latin typeface="Cambria" panose="02040503050406030204" pitchFamily="18" charset="0"/>
              <a:ea typeface="Cambria" panose="02040503050406030204" pitchFamily="18" charset="0"/>
            </a:endParaRPr>
          </a:p>
          <a:p>
            <a:pPr algn="just"/>
            <a:r>
              <a:rPr lang="en-US" sz="2800" dirty="0">
                <a:latin typeface="Cambria" panose="02040503050406030204" pitchFamily="18" charset="0"/>
                <a:ea typeface="Cambria" panose="02040503050406030204" pitchFamily="18" charset="0"/>
              </a:rPr>
              <a:t>The plane of the mirror is an element of symmetry </a:t>
            </a:r>
            <a:r>
              <a:rPr lang="en-US" sz="2800" b="1" i="1" dirty="0">
                <a:latin typeface="Cambria" panose="02040503050406030204" pitchFamily="18" charset="0"/>
                <a:ea typeface="Cambria" panose="02040503050406030204" pitchFamily="18" charset="0"/>
              </a:rPr>
              <a:t>referred to as a mirror plane, and is symbolized with the letter m.</a:t>
            </a:r>
            <a:r>
              <a:rPr lang="en-US" sz="2800" dirty="0">
                <a:latin typeface="Cambria" panose="02040503050406030204" pitchFamily="18" charset="0"/>
                <a:ea typeface="Cambria" panose="02040503050406030204" pitchFamily="18" charset="0"/>
              </a:rPr>
              <a:t> As an example, the human body is an object that approximates mirror symmetry, with the mirror plane cutting through the center of the head, the center of nose and split throughout.</a:t>
            </a:r>
            <a:endParaRPr lang="en-IN"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970740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735BE5-6C62-46AA-B44B-36D4A35ADD09}"/>
              </a:ext>
            </a:extLst>
          </p:cNvPr>
          <p:cNvSpPr/>
          <p:nvPr/>
        </p:nvSpPr>
        <p:spPr>
          <a:xfrm>
            <a:off x="464695" y="366623"/>
            <a:ext cx="5036695" cy="6124754"/>
          </a:xfrm>
          <a:prstGeom prst="rect">
            <a:avLst/>
          </a:prstGeom>
        </p:spPr>
        <p:txBody>
          <a:bodyPr wrap="square">
            <a:spAutoFit/>
          </a:bodyPr>
          <a:lstStyle/>
          <a:p>
            <a:pPr algn="just"/>
            <a:r>
              <a:rPr lang="en-US" sz="2800" dirty="0">
                <a:latin typeface="Cambria" panose="02040503050406030204" pitchFamily="18" charset="0"/>
                <a:ea typeface="Cambria" panose="02040503050406030204" pitchFamily="18" charset="0"/>
              </a:rPr>
              <a:t>The rectangles shown below have two planes of mirror symmetry. The rectangle on the left has a mirror plane that runs vertically on the page and is perpendicular to the page. The rectangle on the right has a mirror plane that runs horizontally and is perpendicular to the page. The dashed parts of the rectangles below show the part the rectangles that would be seen as a reflection in the mirror.</a:t>
            </a:r>
            <a:endParaRPr lang="en-IN" sz="2800" dirty="0">
              <a:latin typeface="Cambria" panose="02040503050406030204" pitchFamily="18" charset="0"/>
              <a:ea typeface="Cambria" panose="02040503050406030204" pitchFamily="18" charset="0"/>
            </a:endParaRPr>
          </a:p>
        </p:txBody>
      </p:sp>
      <p:graphicFrame>
        <p:nvGraphicFramePr>
          <p:cNvPr id="4" name="Object 3">
            <a:extLst>
              <a:ext uri="{FF2B5EF4-FFF2-40B4-BE49-F238E27FC236}">
                <a16:creationId xmlns:a16="http://schemas.microsoft.com/office/drawing/2014/main" id="{74A2EC01-CE55-46CD-9822-12C8CFB1702B}"/>
              </a:ext>
            </a:extLst>
          </p:cNvPr>
          <p:cNvGraphicFramePr>
            <a:graphicFrameLocks noChangeAspect="1"/>
          </p:cNvGraphicFramePr>
          <p:nvPr>
            <p:extLst>
              <p:ext uri="{D42A27DB-BD31-4B8C-83A1-F6EECF244321}">
                <p14:modId xmlns:p14="http://schemas.microsoft.com/office/powerpoint/2010/main" val="3262777495"/>
              </p:ext>
            </p:extLst>
          </p:nvPr>
        </p:nvGraphicFramePr>
        <p:xfrm>
          <a:off x="5501390" y="366623"/>
          <a:ext cx="3415312" cy="3852471"/>
        </p:xfrm>
        <a:graphic>
          <a:graphicData uri="http://schemas.openxmlformats.org/presentationml/2006/ole">
            <mc:AlternateContent xmlns:mc="http://schemas.openxmlformats.org/markup-compatibility/2006">
              <mc:Choice xmlns:v="urn:schemas-microsoft-com:vml" Requires="v">
                <p:oleObj name="Bitmap Image" r:id="rId2" imgW="2381400" imgH="2685960" progId="Paint.Picture.1">
                  <p:embed/>
                </p:oleObj>
              </mc:Choice>
              <mc:Fallback>
                <p:oleObj name="Bitmap Image" r:id="rId2" imgW="2381400" imgH="2685960" progId="Paint.Picture.1">
                  <p:embed/>
                  <p:pic>
                    <p:nvPicPr>
                      <p:cNvPr id="2" name="Object 1">
                        <a:extLst>
                          <a:ext uri="{FF2B5EF4-FFF2-40B4-BE49-F238E27FC236}">
                            <a16:creationId xmlns:a16="http://schemas.microsoft.com/office/drawing/2014/main" id="{9C761B07-85B3-4BE1-809E-7DBF4B1C4E85}"/>
                          </a:ext>
                        </a:extLst>
                      </p:cNvPr>
                      <p:cNvPicPr/>
                      <p:nvPr/>
                    </p:nvPicPr>
                    <p:blipFill>
                      <a:blip r:embed="rId3"/>
                      <a:stretch>
                        <a:fillRect/>
                      </a:stretch>
                    </p:blipFill>
                    <p:spPr>
                      <a:xfrm>
                        <a:off x="5501390" y="366623"/>
                        <a:ext cx="3415312" cy="3852471"/>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6918243-4D1B-44A3-A177-330FC7390F68}"/>
              </a:ext>
            </a:extLst>
          </p:cNvPr>
          <p:cNvGraphicFramePr>
            <a:graphicFrameLocks noChangeAspect="1"/>
          </p:cNvGraphicFramePr>
          <p:nvPr>
            <p:extLst>
              <p:ext uri="{D42A27DB-BD31-4B8C-83A1-F6EECF244321}">
                <p14:modId xmlns:p14="http://schemas.microsoft.com/office/powerpoint/2010/main" val="1814905402"/>
              </p:ext>
            </p:extLst>
          </p:nvPr>
        </p:nvGraphicFramePr>
        <p:xfrm>
          <a:off x="8999812" y="3252866"/>
          <a:ext cx="2912279" cy="3122671"/>
        </p:xfrm>
        <a:graphic>
          <a:graphicData uri="http://schemas.openxmlformats.org/presentationml/2006/ole">
            <mc:AlternateContent xmlns:mc="http://schemas.openxmlformats.org/markup-compatibility/2006">
              <mc:Choice xmlns:v="urn:schemas-microsoft-com:vml" Requires="v">
                <p:oleObj name="Bitmap Image" r:id="rId4" imgW="2505240" imgH="2685960" progId="Paint.Picture.1">
                  <p:embed/>
                </p:oleObj>
              </mc:Choice>
              <mc:Fallback>
                <p:oleObj name="Bitmap Image" r:id="rId4" imgW="2505240" imgH="2685960" progId="Paint.Picture.1">
                  <p:embed/>
                  <p:pic>
                    <p:nvPicPr>
                      <p:cNvPr id="3" name="Object 2">
                        <a:extLst>
                          <a:ext uri="{FF2B5EF4-FFF2-40B4-BE49-F238E27FC236}">
                            <a16:creationId xmlns:a16="http://schemas.microsoft.com/office/drawing/2014/main" id="{2988DB17-81A0-48D2-A1E5-9B525EA90561}"/>
                          </a:ext>
                        </a:extLst>
                      </p:cNvPr>
                      <p:cNvPicPr/>
                      <p:nvPr/>
                    </p:nvPicPr>
                    <p:blipFill>
                      <a:blip r:embed="rId5"/>
                      <a:stretch>
                        <a:fillRect/>
                      </a:stretch>
                    </p:blipFill>
                    <p:spPr>
                      <a:xfrm>
                        <a:off x="8999812" y="3252866"/>
                        <a:ext cx="2912279" cy="3122671"/>
                      </a:xfrm>
                      <a:prstGeom prst="rect">
                        <a:avLst/>
                      </a:prstGeom>
                    </p:spPr>
                  </p:pic>
                </p:oleObj>
              </mc:Fallback>
            </mc:AlternateContent>
          </a:graphicData>
        </a:graphic>
      </p:graphicFrame>
    </p:spTree>
    <p:extLst>
      <p:ext uri="{BB962C8B-B14F-4D97-AF65-F5344CB8AC3E}">
        <p14:creationId xmlns:p14="http://schemas.microsoft.com/office/powerpoint/2010/main" val="220000937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7AC3BB9-3869-4090-81F5-D35308103171}"/>
              </a:ext>
            </a:extLst>
          </p:cNvPr>
          <p:cNvSpPr/>
          <p:nvPr/>
        </p:nvSpPr>
        <p:spPr>
          <a:xfrm>
            <a:off x="674558" y="636817"/>
            <a:ext cx="10588892" cy="1815882"/>
          </a:xfrm>
          <a:prstGeom prst="rect">
            <a:avLst/>
          </a:prstGeom>
        </p:spPr>
        <p:txBody>
          <a:bodyPr wrap="square">
            <a:spAutoFit/>
          </a:bodyPr>
          <a:lstStyle/>
          <a:p>
            <a:pPr algn="just"/>
            <a:r>
              <a:rPr lang="en-US" sz="2800" dirty="0">
                <a:latin typeface="Cambria" panose="02040503050406030204" pitchFamily="18" charset="0"/>
                <a:ea typeface="Cambria" panose="02040503050406030204" pitchFamily="18" charset="0"/>
              </a:rPr>
              <a:t>The rectangles shown above have two planes of mirror symmetry. Three dimensional and more complex objects could have more. For example, the hexagon shown above, not only has a 6-fold rotation axis, but has 6 mirror planes.</a:t>
            </a:r>
            <a:endParaRPr lang="en-IN" sz="2800" dirty="0">
              <a:latin typeface="Cambria" panose="02040503050406030204" pitchFamily="18" charset="0"/>
              <a:ea typeface="Cambria" panose="02040503050406030204" pitchFamily="18" charset="0"/>
            </a:endParaRPr>
          </a:p>
        </p:txBody>
      </p:sp>
      <p:graphicFrame>
        <p:nvGraphicFramePr>
          <p:cNvPr id="5" name="Object 4">
            <a:extLst>
              <a:ext uri="{FF2B5EF4-FFF2-40B4-BE49-F238E27FC236}">
                <a16:creationId xmlns:a16="http://schemas.microsoft.com/office/drawing/2014/main" id="{1082BAFB-BF00-4660-9A33-89D3D585227A}"/>
              </a:ext>
            </a:extLst>
          </p:cNvPr>
          <p:cNvGraphicFramePr>
            <a:graphicFrameLocks noChangeAspect="1"/>
          </p:cNvGraphicFramePr>
          <p:nvPr>
            <p:extLst>
              <p:ext uri="{D42A27DB-BD31-4B8C-83A1-F6EECF244321}">
                <p14:modId xmlns:p14="http://schemas.microsoft.com/office/powerpoint/2010/main" val="1219742969"/>
              </p:ext>
            </p:extLst>
          </p:nvPr>
        </p:nvGraphicFramePr>
        <p:xfrm>
          <a:off x="4089595" y="2803524"/>
          <a:ext cx="3286887" cy="2832778"/>
        </p:xfrm>
        <a:graphic>
          <a:graphicData uri="http://schemas.openxmlformats.org/presentationml/2006/ole">
            <mc:AlternateContent xmlns:mc="http://schemas.openxmlformats.org/markup-compatibility/2006">
              <mc:Choice xmlns:v="urn:schemas-microsoft-com:vml" Requires="v">
                <p:oleObj name="Bitmap Image" r:id="rId2" imgW="1447920" imgH="1247760" progId="Paint.Picture.1">
                  <p:embed/>
                </p:oleObj>
              </mc:Choice>
              <mc:Fallback>
                <p:oleObj name="Bitmap Image" r:id="rId2" imgW="1447920" imgH="1247760" progId="Paint.Picture.1">
                  <p:embed/>
                  <p:pic>
                    <p:nvPicPr>
                      <p:cNvPr id="4" name="Object 3">
                        <a:extLst>
                          <a:ext uri="{FF2B5EF4-FFF2-40B4-BE49-F238E27FC236}">
                            <a16:creationId xmlns:a16="http://schemas.microsoft.com/office/drawing/2014/main" id="{35CBED37-E441-44BB-8DBD-7162FA8CC9D9}"/>
                          </a:ext>
                        </a:extLst>
                      </p:cNvPr>
                      <p:cNvPicPr/>
                      <p:nvPr/>
                    </p:nvPicPr>
                    <p:blipFill>
                      <a:blip r:embed="rId3"/>
                      <a:stretch>
                        <a:fillRect/>
                      </a:stretch>
                    </p:blipFill>
                    <p:spPr>
                      <a:xfrm>
                        <a:off x="4089595" y="2803524"/>
                        <a:ext cx="3286887" cy="2832778"/>
                      </a:xfrm>
                      <a:prstGeom prst="rect">
                        <a:avLst/>
                      </a:prstGeom>
                    </p:spPr>
                  </p:pic>
                </p:oleObj>
              </mc:Fallback>
            </mc:AlternateContent>
          </a:graphicData>
        </a:graphic>
      </p:graphicFrame>
    </p:spTree>
    <p:extLst>
      <p:ext uri="{BB962C8B-B14F-4D97-AF65-F5344CB8AC3E}">
        <p14:creationId xmlns:p14="http://schemas.microsoft.com/office/powerpoint/2010/main" val="285977783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90DA3D-84AA-43ED-A0AF-430C72A46FBE}"/>
              </a:ext>
            </a:extLst>
          </p:cNvPr>
          <p:cNvSpPr/>
          <p:nvPr/>
        </p:nvSpPr>
        <p:spPr>
          <a:xfrm>
            <a:off x="764497" y="629509"/>
            <a:ext cx="10822899" cy="2677656"/>
          </a:xfrm>
          <a:prstGeom prst="rect">
            <a:avLst/>
          </a:prstGeom>
        </p:spPr>
        <p:txBody>
          <a:bodyPr wrap="square">
            <a:spAutoFit/>
          </a:bodyPr>
          <a:lstStyle/>
          <a:p>
            <a:pPr algn="just"/>
            <a:r>
              <a:rPr lang="en-US" sz="2800" dirty="0">
                <a:latin typeface="Cambria" panose="02040503050406030204" pitchFamily="18" charset="0"/>
                <a:ea typeface="Cambria" panose="02040503050406030204" pitchFamily="18" charset="0"/>
              </a:rPr>
              <a:t>Note that a rectangle does not have mirror symmetry along the diagonal lines. If we cut the rectangle along a diagonal such as that labeled "m ???", as shown in the upper diagram, reflected the lower half in the mirror, then we would see what is shown by the dashed lines in lower diagram. Since this does not reproduce the original rectangle, the line "m???" does not represent a mirror plane.</a:t>
            </a:r>
            <a:endParaRPr lang="en-IN" sz="2800" dirty="0">
              <a:latin typeface="Cambria" panose="02040503050406030204" pitchFamily="18" charset="0"/>
              <a:ea typeface="Cambria" panose="02040503050406030204" pitchFamily="18" charset="0"/>
            </a:endParaRPr>
          </a:p>
        </p:txBody>
      </p:sp>
      <p:graphicFrame>
        <p:nvGraphicFramePr>
          <p:cNvPr id="3" name="Object 2">
            <a:extLst>
              <a:ext uri="{FF2B5EF4-FFF2-40B4-BE49-F238E27FC236}">
                <a16:creationId xmlns:a16="http://schemas.microsoft.com/office/drawing/2014/main" id="{398B8E81-27E7-4EC6-9B3B-8E4EF53900D8}"/>
              </a:ext>
            </a:extLst>
          </p:cNvPr>
          <p:cNvGraphicFramePr>
            <a:graphicFrameLocks noChangeAspect="1"/>
          </p:cNvGraphicFramePr>
          <p:nvPr>
            <p:extLst>
              <p:ext uri="{D42A27DB-BD31-4B8C-83A1-F6EECF244321}">
                <p14:modId xmlns:p14="http://schemas.microsoft.com/office/powerpoint/2010/main" val="1854281131"/>
              </p:ext>
            </p:extLst>
          </p:nvPr>
        </p:nvGraphicFramePr>
        <p:xfrm>
          <a:off x="534887" y="3452001"/>
          <a:ext cx="5704819" cy="2776490"/>
        </p:xfrm>
        <a:graphic>
          <a:graphicData uri="http://schemas.openxmlformats.org/presentationml/2006/ole">
            <mc:AlternateContent xmlns:mc="http://schemas.openxmlformats.org/markup-compatibility/2006">
              <mc:Choice xmlns:v="urn:schemas-microsoft-com:vml" Requires="v">
                <p:oleObj name="Bitmap Image" r:id="rId2" imgW="2505240" imgH="1219320" progId="Paint.Picture.1">
                  <p:embed/>
                </p:oleObj>
              </mc:Choice>
              <mc:Fallback>
                <p:oleObj name="Bitmap Image" r:id="rId2" imgW="2505240" imgH="1219320" progId="Paint.Picture.1">
                  <p:embed/>
                  <p:pic>
                    <p:nvPicPr>
                      <p:cNvPr id="2" name="Object 1">
                        <a:extLst>
                          <a:ext uri="{FF2B5EF4-FFF2-40B4-BE49-F238E27FC236}">
                            <a16:creationId xmlns:a16="http://schemas.microsoft.com/office/drawing/2014/main" id="{E6A8814C-4009-4959-970E-4AE00DBA80B4}"/>
                          </a:ext>
                        </a:extLst>
                      </p:cNvPr>
                      <p:cNvPicPr/>
                      <p:nvPr/>
                    </p:nvPicPr>
                    <p:blipFill>
                      <a:blip r:embed="rId3"/>
                      <a:stretch>
                        <a:fillRect/>
                      </a:stretch>
                    </p:blipFill>
                    <p:spPr>
                      <a:xfrm>
                        <a:off x="534887" y="3452001"/>
                        <a:ext cx="5704819" cy="277649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EBC209F0-5785-4EA2-97CE-2C47145E898F}"/>
              </a:ext>
            </a:extLst>
          </p:cNvPr>
          <p:cNvGraphicFramePr>
            <a:graphicFrameLocks noChangeAspect="1"/>
          </p:cNvGraphicFramePr>
          <p:nvPr>
            <p:extLst>
              <p:ext uri="{D42A27DB-BD31-4B8C-83A1-F6EECF244321}">
                <p14:modId xmlns:p14="http://schemas.microsoft.com/office/powerpoint/2010/main" val="2181806253"/>
              </p:ext>
            </p:extLst>
          </p:nvPr>
        </p:nvGraphicFramePr>
        <p:xfrm>
          <a:off x="7146483" y="3429000"/>
          <a:ext cx="3991208" cy="3088980"/>
        </p:xfrm>
        <a:graphic>
          <a:graphicData uri="http://schemas.openxmlformats.org/presentationml/2006/ole">
            <mc:AlternateContent xmlns:mc="http://schemas.openxmlformats.org/markup-compatibility/2006">
              <mc:Choice xmlns:v="urn:schemas-microsoft-com:vml" Requires="v">
                <p:oleObj name="Bitmap Image" r:id="rId4" imgW="2486160" imgH="1924200" progId="Paint.Picture.1">
                  <p:embed/>
                </p:oleObj>
              </mc:Choice>
              <mc:Fallback>
                <p:oleObj name="Bitmap Image" r:id="rId4" imgW="2486160" imgH="1924200" progId="Paint.Picture.1">
                  <p:embed/>
                  <p:pic>
                    <p:nvPicPr>
                      <p:cNvPr id="3" name="Object 2">
                        <a:extLst>
                          <a:ext uri="{FF2B5EF4-FFF2-40B4-BE49-F238E27FC236}">
                            <a16:creationId xmlns:a16="http://schemas.microsoft.com/office/drawing/2014/main" id="{69EE03C6-C713-490A-8EF0-F2BF0F474932}"/>
                          </a:ext>
                        </a:extLst>
                      </p:cNvPr>
                      <p:cNvPicPr/>
                      <p:nvPr/>
                    </p:nvPicPr>
                    <p:blipFill>
                      <a:blip r:embed="rId5"/>
                      <a:stretch>
                        <a:fillRect/>
                      </a:stretch>
                    </p:blipFill>
                    <p:spPr>
                      <a:xfrm>
                        <a:off x="7146483" y="3429000"/>
                        <a:ext cx="3991208" cy="3088980"/>
                      </a:xfrm>
                      <a:prstGeom prst="rect">
                        <a:avLst/>
                      </a:prstGeom>
                    </p:spPr>
                  </p:pic>
                </p:oleObj>
              </mc:Fallback>
            </mc:AlternateContent>
          </a:graphicData>
        </a:graphic>
      </p:graphicFrame>
    </p:spTree>
    <p:extLst>
      <p:ext uri="{BB962C8B-B14F-4D97-AF65-F5344CB8AC3E}">
        <p14:creationId xmlns:p14="http://schemas.microsoft.com/office/powerpoint/2010/main" val="4134109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9228BC3-4AEC-490C-AA55-560E16C9D22B}"/>
              </a:ext>
            </a:extLst>
          </p:cNvPr>
          <p:cNvSpPr/>
          <p:nvPr/>
        </p:nvSpPr>
        <p:spPr>
          <a:xfrm>
            <a:off x="4227225" y="2529590"/>
            <a:ext cx="3327818" cy="899410"/>
          </a:xfrm>
          <a:prstGeom prst="roundRect">
            <a:avLst/>
          </a:prstGeom>
          <a:solidFill>
            <a:srgbClr val="0066FF"/>
          </a:solidFill>
          <a:ln w="38100">
            <a:solidFill>
              <a:srgbClr val="FF0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5"/>
          </a:fillRef>
          <a:effectRef idx="1">
            <a:schemeClr val="accent5"/>
          </a:effectRef>
          <a:fontRef idx="minor">
            <a:schemeClr val="lt1"/>
          </a:fontRef>
        </p:style>
        <p:txBody>
          <a:bodyPr rtlCol="0" anchor="ctr"/>
          <a:lstStyle/>
          <a:p>
            <a:pPr algn="ctr"/>
            <a:r>
              <a:rPr lang="en-US" sz="4800" b="1" dirty="0">
                <a:latin typeface="Cambria" panose="02040503050406030204" pitchFamily="18" charset="0"/>
                <a:ea typeface="Cambria" panose="02040503050406030204" pitchFamily="18" charset="0"/>
              </a:rPr>
              <a:t>Thank you</a:t>
            </a:r>
            <a:endParaRPr lang="en-IN" sz="48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1860023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71C46D-2A5F-4E23-BCB9-1CA39815A118}"/>
              </a:ext>
            </a:extLst>
          </p:cNvPr>
          <p:cNvSpPr txBox="1"/>
          <p:nvPr/>
        </p:nvSpPr>
        <p:spPr>
          <a:xfrm>
            <a:off x="618979" y="504553"/>
            <a:ext cx="11127544" cy="5645456"/>
          </a:xfrm>
          <a:prstGeom prst="rect">
            <a:avLst/>
          </a:prstGeom>
          <a:noFill/>
        </p:spPr>
        <p:txBody>
          <a:bodyPr wrap="square">
            <a:spAutoFit/>
          </a:bodyPr>
          <a:lstStyle/>
          <a:p>
            <a:pPr algn="just">
              <a:lnSpc>
                <a:spcPct val="107000"/>
              </a:lnSpc>
              <a:spcAft>
                <a:spcPts val="800"/>
              </a:spcAft>
            </a:pPr>
            <a:r>
              <a:rPr lang="en-IN" sz="2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Amorphous Solids</a:t>
            </a:r>
            <a:endPar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 amorphous solids- the basic structural unit here is a molecule and chains of these molecules come together to form an amorphous solid. These chains of molecules are random within the solid and occur in no particular order.</a:t>
            </a:r>
          </a:p>
          <a:p>
            <a:pPr algn="just">
              <a:lnSpc>
                <a:spcPct val="107000"/>
              </a:lnSpc>
              <a:spcAft>
                <a:spcPts val="800"/>
              </a:spcAft>
            </a:pPr>
            <a:r>
              <a:rPr lang="en-IN" sz="2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They are irregular and lack of symmetry unlike crystalline solids. Density of amorphous solids is low and their structure is unstable.</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Examples: Glass, polymers, elastomers (Rubber).</a:t>
            </a:r>
          </a:p>
          <a:p>
            <a:pPr algn="just">
              <a:lnSpc>
                <a:spcPct val="107000"/>
              </a:lnSpc>
              <a:spcAft>
                <a:spcPts val="800"/>
              </a:spcAft>
            </a:pPr>
            <a:r>
              <a:rPr lang="en-IN" sz="28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Although all materials can be classified as either crystalline or non-crystalline, there are certain materials which can occur as both. </a:t>
            </a:r>
          </a:p>
          <a:p>
            <a:pPr algn="just">
              <a:lnSpc>
                <a:spcPct val="107000"/>
              </a:lnSpc>
              <a:spcAft>
                <a:spcPts val="800"/>
              </a:spcAft>
            </a:pPr>
            <a:r>
              <a:rPr lang="en-IN" sz="2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Example: Silicate can occur as crystalline solid (quartz) or as a non-crystalline solid as (silicate glass).</a:t>
            </a:r>
          </a:p>
        </p:txBody>
      </p:sp>
    </p:spTree>
    <p:extLst>
      <p:ext uri="{BB962C8B-B14F-4D97-AF65-F5344CB8AC3E}">
        <p14:creationId xmlns:p14="http://schemas.microsoft.com/office/powerpoint/2010/main" val="32898413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9D7A27-6F55-47B3-92C5-E901D2A425D8}"/>
              </a:ext>
            </a:extLst>
          </p:cNvPr>
          <p:cNvSpPr txBox="1"/>
          <p:nvPr/>
        </p:nvSpPr>
        <p:spPr>
          <a:xfrm>
            <a:off x="1031631" y="1030379"/>
            <a:ext cx="10128738" cy="3900876"/>
          </a:xfrm>
          <a:prstGeom prst="rect">
            <a:avLst/>
          </a:prstGeom>
          <a:noFill/>
        </p:spPr>
        <p:txBody>
          <a:bodyPr wrap="square">
            <a:spAutoFit/>
          </a:bodyPr>
          <a:lstStyle/>
          <a:p>
            <a:pPr algn="just">
              <a:lnSpc>
                <a:spcPct val="107000"/>
              </a:lnSpc>
              <a:spcAft>
                <a:spcPts val="800"/>
              </a:spcAft>
            </a:pPr>
            <a:r>
              <a:rPr lang="en-IN" sz="2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Unit Cell:</a:t>
            </a:r>
          </a:p>
          <a:p>
            <a:pPr algn="just">
              <a:lnSpc>
                <a:spcPct val="107000"/>
              </a:lnSpc>
              <a:spcAft>
                <a:spcPts val="800"/>
              </a:spcAft>
            </a:pPr>
            <a:r>
              <a:rPr lang="en-IN"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Unit cell is a smallest repeatable unit of a crystalline solid.</a:t>
            </a:r>
          </a:p>
          <a:p>
            <a:pPr algn="just">
              <a:lnSpc>
                <a:spcPct val="107000"/>
              </a:lnSpc>
              <a:spcAft>
                <a:spcPts val="800"/>
              </a:spcAft>
            </a:pPr>
            <a:r>
              <a:rPr lang="en-IN" sz="28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In other words, every unit cell in a crystalline solid consists of a group of atoms arranged in a definite order. The shape of the unit cell and the atomic arrangements within them can themselves be of different types.</a:t>
            </a:r>
          </a:p>
          <a:p>
            <a:pPr algn="just">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FECA72EB-396B-4CF1-BD86-57BCFC6AC3C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389120" y="3573193"/>
            <a:ext cx="3123028" cy="2926080"/>
          </a:xfrm>
          <a:prstGeom prst="rect">
            <a:avLst/>
          </a:prstGeom>
          <a:noFill/>
          <a:ln>
            <a:noFill/>
          </a:ln>
        </p:spPr>
      </p:pic>
      <p:sp>
        <p:nvSpPr>
          <p:cNvPr id="5" name="TextBox 4">
            <a:extLst>
              <a:ext uri="{FF2B5EF4-FFF2-40B4-BE49-F238E27FC236}">
                <a16:creationId xmlns:a16="http://schemas.microsoft.com/office/drawing/2014/main" id="{CBD7591D-1400-57DD-1EEB-8154AD303E19}"/>
              </a:ext>
            </a:extLst>
          </p:cNvPr>
          <p:cNvSpPr txBox="1"/>
          <p:nvPr/>
        </p:nvSpPr>
        <p:spPr>
          <a:xfrm>
            <a:off x="4272475" y="358727"/>
            <a:ext cx="3356317" cy="461665"/>
          </a:xfrm>
          <a:prstGeom prst="rect">
            <a:avLst/>
          </a:prstGeom>
          <a:noFill/>
        </p:spPr>
        <p:txBody>
          <a:bodyPr wrap="square">
            <a:spAutoFit/>
          </a:bodyPr>
          <a:lstStyle/>
          <a:p>
            <a:pPr algn="ctr"/>
            <a:r>
              <a:rPr lang="en-US" sz="2400" b="1" dirty="0">
                <a:solidFill>
                  <a:srgbClr val="FF0000"/>
                </a:solidFill>
                <a:latin typeface="Cambria" panose="02040503050406030204" pitchFamily="18" charset="0"/>
                <a:ea typeface="Cambria" panose="02040503050406030204" pitchFamily="18" charset="0"/>
              </a:rPr>
              <a:t>Crystal Structure</a:t>
            </a:r>
            <a:endParaRPr lang="en-US" sz="2400" dirty="0">
              <a:solidFill>
                <a:srgbClr val="FF0000"/>
              </a:solidFill>
            </a:endParaRPr>
          </a:p>
        </p:txBody>
      </p:sp>
    </p:spTree>
    <p:extLst>
      <p:ext uri="{BB962C8B-B14F-4D97-AF65-F5344CB8AC3E}">
        <p14:creationId xmlns:p14="http://schemas.microsoft.com/office/powerpoint/2010/main" val="41527664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C3868A-BB93-4195-BFB4-5B2D54C9D75D}"/>
              </a:ext>
            </a:extLst>
          </p:cNvPr>
          <p:cNvSpPr txBox="1"/>
          <p:nvPr/>
        </p:nvSpPr>
        <p:spPr>
          <a:xfrm>
            <a:off x="787791" y="922372"/>
            <a:ext cx="10227212" cy="1133965"/>
          </a:xfrm>
          <a:prstGeom prst="rect">
            <a:avLst/>
          </a:prstGeom>
          <a:noFill/>
        </p:spPr>
        <p:txBody>
          <a:bodyPr wrap="square">
            <a:spAutoFit/>
          </a:bodyPr>
          <a:lstStyle/>
          <a:p>
            <a:pPr algn="just">
              <a:lnSpc>
                <a:spcPct val="150000"/>
              </a:lnSpc>
              <a:spcAft>
                <a:spcPts val="800"/>
              </a:spcAft>
            </a:pPr>
            <a:r>
              <a:rPr lang="en-IN" sz="2400" dirty="0">
                <a:effectLst/>
                <a:latin typeface="Times New Roman" panose="02020603050405020304" pitchFamily="18" charset="0"/>
                <a:ea typeface="Times New Roman" panose="02020603050405020304" pitchFamily="18" charset="0"/>
                <a:cs typeface="Times New Roman" panose="02020603050405020304" pitchFamily="18" charset="0"/>
              </a:rPr>
              <a:t>Fig.(a) This cell is known as unit cell (Fig. b) which when repeated in the three dimensions generates the crystal structure.</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BD4529A1-10CA-4721-8A44-867389EB307B}"/>
              </a:ext>
            </a:extLst>
          </p:cNvPr>
          <p:cNvPicPr/>
          <p:nvPr/>
        </p:nvPicPr>
        <p:blipFill>
          <a:blip r:embed="rId2"/>
          <a:srcRect/>
          <a:stretch>
            <a:fillRect/>
          </a:stretch>
        </p:blipFill>
        <p:spPr bwMode="auto">
          <a:xfrm>
            <a:off x="2602523" y="2588456"/>
            <a:ext cx="6400799" cy="3010486"/>
          </a:xfrm>
          <a:prstGeom prst="rect">
            <a:avLst/>
          </a:prstGeom>
          <a:noFill/>
        </p:spPr>
      </p:pic>
    </p:spTree>
    <p:extLst>
      <p:ext uri="{BB962C8B-B14F-4D97-AF65-F5344CB8AC3E}">
        <p14:creationId xmlns:p14="http://schemas.microsoft.com/office/powerpoint/2010/main" val="210480517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Basis">
  <a:themeElements>
    <a:clrScheme name="Basis">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Basis</Template>
  <TotalTime>1744</TotalTime>
  <Words>3821</Words>
  <Application>Microsoft Office PowerPoint</Application>
  <PresentationFormat>Widescreen</PresentationFormat>
  <Paragraphs>204</Paragraphs>
  <Slides>68</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80" baseType="lpstr">
      <vt:lpstr>Arial</vt:lpstr>
      <vt:lpstr>Arial</vt:lpstr>
      <vt:lpstr>Calibri</vt:lpstr>
      <vt:lpstr>Cambria</vt:lpstr>
      <vt:lpstr>Corbel</vt:lpstr>
      <vt:lpstr>GothamSSm</vt:lpstr>
      <vt:lpstr>Lucida Sans Unicode</vt:lpstr>
      <vt:lpstr>Symbol</vt:lpstr>
      <vt:lpstr>Times New Roman</vt:lpstr>
      <vt:lpstr>Wingdings</vt:lpstr>
      <vt:lpstr>Basis</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DEVARAJ M R</dc:creator>
  <cp:lastModifiedBy>DEVARAJ M R</cp:lastModifiedBy>
  <cp:revision>126</cp:revision>
  <dcterms:created xsi:type="dcterms:W3CDTF">2020-09-03T01:58:15Z</dcterms:created>
  <dcterms:modified xsi:type="dcterms:W3CDTF">2023-12-13T06:26:45Z</dcterms:modified>
</cp:coreProperties>
</file>