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86" r:id="rId4"/>
    <p:sldId id="262" r:id="rId5"/>
    <p:sldId id="264" r:id="rId6"/>
    <p:sldId id="263" r:id="rId7"/>
    <p:sldId id="268" r:id="rId8"/>
    <p:sldId id="269" r:id="rId9"/>
    <p:sldId id="270" r:id="rId10"/>
    <p:sldId id="260" r:id="rId11"/>
    <p:sldId id="261" r:id="rId12"/>
    <p:sldId id="267" r:id="rId13"/>
    <p:sldId id="265" r:id="rId14"/>
    <p:sldId id="259" r:id="rId15"/>
    <p:sldId id="279" r:id="rId16"/>
    <p:sldId id="271" r:id="rId17"/>
    <p:sldId id="280" r:id="rId18"/>
    <p:sldId id="274" r:id="rId19"/>
    <p:sldId id="281" r:id="rId20"/>
    <p:sldId id="282" r:id="rId21"/>
    <p:sldId id="283" r:id="rId22"/>
    <p:sldId id="275" r:id="rId23"/>
    <p:sldId id="272" r:id="rId24"/>
    <p:sldId id="285" r:id="rId25"/>
    <p:sldId id="284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66"/>
    <a:srgbClr val="767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DCAF2-DD29-493A-9AB8-828452B944E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74E55-D084-4E4D-B710-35CED42233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90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3F6B4-D493-43BD-98FA-26C8DA6CC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264248"/>
            <a:ext cx="3261815" cy="4217159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4A4653-EE89-4ADC-8DD8-88E10102C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200" y="2774157"/>
            <a:ext cx="6122158" cy="1197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55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6F5A-6EDC-4FAA-894A-EC8C651D1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F4543-4153-4C2D-83EB-2C66A2AAD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F88EA-8577-426A-9D82-CC9A0512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5355-1B93-455F-A511-2E48DD87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01756-C13A-464F-A142-A2FA0CBA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377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A1959-831A-47A3-80C3-D0E89EBDF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73682-79D0-4DC0-A73B-7FD18D1EC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C3FF6-4F7F-4B91-8AE5-97E148CA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D6A0D-58B6-466A-935B-A21B2AA10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2AE9A-C5BB-4B08-B0A6-C5D05C2DE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406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3561D-BE32-4351-8ED4-14E0EB22B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8214D-0E58-4225-9143-744C4E98C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E02AA-6F5D-4530-B6CA-D008AAC4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A57E0-D838-4DD1-99E5-5DB17E54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30CAF-6DAA-479A-89F5-0D5A46FF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122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C3FFA-14CF-4596-9FE3-7096592D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9DA3A-B02A-483B-B014-3983A336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A1949-108F-4873-B1F9-2D0C92DF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B84D-D63B-421A-954B-6DA4F70B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CBB67-78BE-47A7-8100-81289D57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833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462D3-A819-4344-BE71-6EB7EC3FC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D6592-7B6D-4510-A447-F08253BD0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8C0AC-723B-4135-BAC4-D6CF71699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DD7F8-3A02-4096-83BD-77DDE4B4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63AC5-1BFA-4393-89AE-92F3EF58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6893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E25C-B210-4FA6-81AF-07B2D6F7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BA654-75B6-4DA6-BBB2-4CC76FCA0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4AADF-CD5F-4810-85AA-2A4A797D1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B88E2-F488-478F-80EA-20FF03CD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71A57-8353-4357-B53C-3617DB6CA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34C8B-0E10-45E0-A68C-F71E48E9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402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02DB1-C323-4BC6-8464-E70655FBA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E979F-132E-444F-964C-3CDE44DAC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20D9A-ABD9-4A3F-BABA-B134BCAF2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F68395-9ADD-4F25-8431-1618CB014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4072F-33EF-4E8B-85A9-BD19C85AE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3495FB-19EE-41E6-A607-0469B732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70EFA-1E09-46F2-8855-9D1D0B2F8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BE3C4C-4E3E-48CE-8080-9C52042A6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332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7808-23FC-411C-9564-FC0D2A64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2CD539-53AE-463E-91CA-58A31F32E3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7264F-87A0-45B8-BDDE-A679010AE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4D096-DFFF-46DD-BEE0-CBA323ECD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6351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F3B399-08C1-4C8B-AAB8-24830AF3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1FB3C-C989-46B1-B3A6-0BBED75B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4920B-25A2-4BD0-A26E-04C279ED3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7186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749AC-45C1-48D6-9494-C38BDDC8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689CD-C8EF-4019-AFEA-F39A99D5E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A5D81-34BB-4E13-BDC4-27B1915FC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311EC-B734-47AC-9C2F-30D474D9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6BA1F6-2EF4-4F4D-9BEA-CE1A33FF4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94410-6035-4E72-A6D8-695B9993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753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16CD2-0021-436D-9F55-F240F4B0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99322-E507-4B1B-9BF0-5CBA4EFDE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62662-5A6C-448D-8954-AEFFB1BEAD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6732E-4D04-4F15-A826-B8572FF0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1DB77-91BF-4A49-92D2-06534D28A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9478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26011-6DFC-4557-A382-75FD94657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F84E52-64F6-4638-B58C-56202BD0A2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036D5-AA17-48E3-8FBD-C4E572B29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5F55A-447A-45A5-9B42-61C27077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72DDA-49A4-47BA-B006-BB7D9347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53BEA-5488-4958-8379-8C1D7693F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6399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07263-2C81-40D5-9E7E-DAA9EB4C8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A7AF3-53CD-4B2F-9857-E66865790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0F431-6546-4A7F-8543-6C015760A1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A7E9C-8490-4F48-8520-5AC1B182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6DA17-95CC-46D9-9B35-4BBCD05D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166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B239A-4E0D-4586-8212-A3BB8FF64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E0DD7-8604-47E2-8CA2-B051E4F6B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75309-03F6-4448-BBFD-7A18E6E5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AAB79-581A-492D-A9B1-1DE2CB7A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99263-ED70-4F53-B418-23DF92E1F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47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6827-F5AC-4667-878A-EC6ED7584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3EC97-0DD9-4419-B38C-1FEE2C35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BDAD7-2822-4B03-909C-313FA30CC9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6AB5D-F120-4BFE-885B-463DE3D0A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3C962-568C-452B-B388-208F13AE5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15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6919-48DB-4611-A7F1-F8C0B037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76384-3E0B-4514-9208-8A440FAEB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6BD8C-C5F0-47FA-88A5-B895DDDD2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C4A14-9CCE-4C34-A24A-5562402736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9FCF7-40D1-43E2-A3BF-ADB4A70E5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94702-5F40-4BE2-BBD3-DEA32AD57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06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FB8D-2735-411E-82E4-8A9218756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8F31E-0224-4B76-B9C8-B9EDF99DF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818B6-80BB-4BB0-8959-0B61D865D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A4B18-B5DA-4046-B51D-83DB4A9B2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B2DA4-3336-4C7B-9662-5055CBB4F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76752-FCBF-43C8-B935-F93323E3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F50214-6031-4D0F-B253-98A24910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FE776E-FFA6-44B5-9A91-D2E93FD5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27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A91AD-F6DB-4288-8AED-906E7897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70A93-707A-4AE7-877C-BD694B98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C1E2A-A387-4DE4-B97C-146EA90AD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687C5-884E-4229-BFDD-AEB6C0EC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132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FF457-D3D1-49B9-AA2B-F82A5887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7D00-6792-4F3F-B973-3103179A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CA269-C6BD-404D-B542-F4514F38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7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73FF-B562-4674-A215-7D7A62942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24E88-87CE-4B71-B628-F0385BE29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0D0625-BE5B-4ADD-96C8-32E4A8206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014FF-3DA2-4270-BF8B-3469F7AB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9E3A0-C13D-436F-BD61-D8B80B9B7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3E138-C0C5-4B81-8CEC-5A19CB51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479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8B897-DF95-4C1D-A36B-E0BCDEFED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E44B1-17FA-458B-AD8F-7727668A19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C58C6-1A66-4DF4-B8B1-111FD4781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59875-4100-4D57-BDA9-F64F50A1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28-12-2023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54F2C-0E94-47C5-A4C7-6E8970D82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D5EF42-9949-4A3F-86CF-64F3708F1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387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072FDC-FB0E-4EC7-8B6A-120616807A0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37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tomic_radius" TargetMode="External"/><Relationship Id="rId2" Type="http://schemas.openxmlformats.org/officeDocument/2006/relationships/hyperlink" Target="http://en.wikipedia.org/wiki/Hume-Rothery_rules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Valence_%28chemistry%29" TargetMode="External"/><Relationship Id="rId5" Type="http://schemas.openxmlformats.org/officeDocument/2006/relationships/hyperlink" Target="http://en.wikipedia.org/wiki/Electronegativity" TargetMode="External"/><Relationship Id="rId4" Type="http://schemas.openxmlformats.org/officeDocument/2006/relationships/hyperlink" Target="http://en.wikipedia.org/wiki/Crystalli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16FF854-1048-43DA-AAFF-5CB03EC62013}"/>
              </a:ext>
            </a:extLst>
          </p:cNvPr>
          <p:cNvSpPr txBox="1"/>
          <p:nvPr/>
        </p:nvSpPr>
        <p:spPr>
          <a:xfrm>
            <a:off x="138545" y="2638026"/>
            <a:ext cx="3920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Material Science &amp; </a:t>
            </a:r>
            <a:r>
              <a:rPr lang="en-US" sz="3200" b="1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Engg</a:t>
            </a:r>
            <a:r>
              <a:rPr lang="en-US" sz="32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BME303</a:t>
            </a:r>
            <a:endParaRPr lang="en-IN" sz="32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9A13E7-4CBD-42B1-B3D9-EEFCF16CD0E9}"/>
              </a:ext>
            </a:extLst>
          </p:cNvPr>
          <p:cNvSpPr txBox="1"/>
          <p:nvPr/>
        </p:nvSpPr>
        <p:spPr>
          <a:xfrm>
            <a:off x="5375564" y="2757055"/>
            <a:ext cx="6137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</a:rPr>
              <a:t>Module-2</a:t>
            </a:r>
          </a:p>
          <a:p>
            <a:pPr algn="ctr"/>
            <a:r>
              <a:rPr lang="en-IN" sz="3200" b="1" dirty="0">
                <a:latin typeface="Cambria" panose="02040503050406030204" pitchFamily="18" charset="0"/>
                <a:ea typeface="Cambria" panose="02040503050406030204" pitchFamily="18" charset="0"/>
              </a:rPr>
              <a:t>Physical Metallurgy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EC8159-9359-425B-BFFC-C1B0A7B61B07}"/>
              </a:ext>
            </a:extLst>
          </p:cNvPr>
          <p:cNvGrpSpPr/>
          <p:nvPr/>
        </p:nvGrpSpPr>
        <p:grpSpPr>
          <a:xfrm>
            <a:off x="6691746" y="4949887"/>
            <a:ext cx="4059382" cy="1533436"/>
            <a:chOff x="6691746" y="4949887"/>
            <a:chExt cx="4059382" cy="1533436"/>
          </a:xfrm>
          <a:solidFill>
            <a:srgbClr val="767070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FB7BD3-C489-42F8-9F9E-990D17FDB40A}"/>
                </a:ext>
              </a:extLst>
            </p:cNvPr>
            <p:cNvSpPr/>
            <p:nvPr/>
          </p:nvSpPr>
          <p:spPr>
            <a:xfrm>
              <a:off x="6691746" y="4949887"/>
              <a:ext cx="4059382" cy="1533436"/>
            </a:xfrm>
            <a:prstGeom prst="rect">
              <a:avLst/>
            </a:prstGeom>
            <a:grpFill/>
            <a:ln w="38100">
              <a:solidFill>
                <a:schemeClr val="accent4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0663E1-B15B-459B-B742-0E5F6A30088D}"/>
                </a:ext>
              </a:extLst>
            </p:cNvPr>
            <p:cNvSpPr txBox="1"/>
            <p:nvPr/>
          </p:nvSpPr>
          <p:spPr>
            <a:xfrm>
              <a:off x="6816436" y="5121099"/>
              <a:ext cx="3472572" cy="120032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Prof. DEVARAJ M R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Associate professor, 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Dept. of Mechanical Engineering,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ATMECE, Mysuru</a:t>
              </a:r>
              <a:endParaRPr lang="en-IN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6FDA072-7208-47F6-8E1A-0B5584433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698" y="4947151"/>
            <a:ext cx="1528555" cy="153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770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E8ABED-37E4-4C72-8458-04AA3887E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589" y="778976"/>
            <a:ext cx="7023953" cy="5118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FFB5FD-F328-4884-89E4-33A6C271D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084" y="1292294"/>
            <a:ext cx="9528965" cy="2600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7F4E6D-7155-4E77-AB96-477A88553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00" y="4225765"/>
            <a:ext cx="6191400" cy="185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2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10C5FF-DF9C-4DB9-AC97-2E5032DA3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305" y="948772"/>
            <a:ext cx="9913430" cy="17131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058BB-4EB8-4C88-9BD0-8EA7B614B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64" y="3003344"/>
            <a:ext cx="10307471" cy="274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34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E76C44-8230-4F09-AD6B-207C7543B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849" y="1257713"/>
            <a:ext cx="9906301" cy="291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69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EFBE25-66AE-46BC-BA2B-35E179EB759F}"/>
              </a:ext>
            </a:extLst>
          </p:cNvPr>
          <p:cNvSpPr txBox="1"/>
          <p:nvPr/>
        </p:nvSpPr>
        <p:spPr>
          <a:xfrm>
            <a:off x="695739" y="906961"/>
            <a:ext cx="1080052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algn="just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Phase</a:t>
            </a:r>
            <a:endParaRPr lang="en-IN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27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phase can be defined as a physically distinct and chemically homogeneous portion of a system having its own </a:t>
            </a:r>
            <a:r>
              <a:rPr lang="en-US" sz="2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boundry</a:t>
            </a:r>
            <a:r>
              <a:rPr lang="en-US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that has a particular chemical composition and structure.</a:t>
            </a:r>
          </a:p>
          <a:p>
            <a:pPr marL="342900" marR="127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solid phase has its own crystal structure and its set of individual properties.</a:t>
            </a:r>
          </a:p>
          <a:p>
            <a:pPr marL="342900" marR="127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2800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xample: </a:t>
            </a:r>
            <a:r>
              <a:rPr lang="el-GR" sz="2800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</a:t>
            </a:r>
            <a:r>
              <a:rPr lang="en-US" sz="2800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-Ferrite, Fe</a:t>
            </a:r>
            <a:r>
              <a:rPr lang="en-US" sz="2000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2800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C, Austinite and homogenous liquid etc.</a:t>
            </a:r>
            <a:endParaRPr lang="en-IN" sz="20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27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Water in liquid or vapor state is single phase. Ice floating on water is an example two phase system.</a:t>
            </a:r>
            <a:endParaRPr lang="en-IN" sz="2800" dirty="0">
              <a:solidFill>
                <a:srgbClr val="FF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934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F72B961-77FA-420A-886A-90B684773A8F}"/>
              </a:ext>
            </a:extLst>
          </p:cNvPr>
          <p:cNvSpPr txBox="1"/>
          <p:nvPr/>
        </p:nvSpPr>
        <p:spPr>
          <a:xfrm>
            <a:off x="1109868" y="823796"/>
            <a:ext cx="101942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r>
              <a:rPr lang="en-IN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IN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phase is a homogenous, physically distinct and mechanically separable portion of the material with a given chemical composition and structure.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832487-FA76-4CAC-899C-8E4835776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622" y="2847560"/>
            <a:ext cx="6082755" cy="290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86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07046D9-C33F-46A8-B2A2-F307B85EA888}"/>
              </a:ext>
            </a:extLst>
          </p:cNvPr>
          <p:cNvSpPr txBox="1"/>
          <p:nvPr/>
        </p:nvSpPr>
        <p:spPr>
          <a:xfrm>
            <a:off x="874643" y="1025174"/>
            <a:ext cx="106017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IN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 </a:t>
            </a:r>
          </a:p>
          <a:p>
            <a:pPr algn="just"/>
            <a:r>
              <a:rPr lang="en-IN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I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is either pure metal and/or compounds of which an alloy is composed. The components of a system may be elements, ions or compounds. They refer to the independent chemical species that comprise the system.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IN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Components:</a:t>
            </a:r>
            <a:r>
              <a:rPr lang="en-US" sz="2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2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The elements or compounds that are mixed initially (Al and Cu). </a:t>
            </a:r>
          </a:p>
          <a:p>
            <a:pPr algn="just"/>
            <a:endParaRPr lang="en-IN" sz="24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I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n-IN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IN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– it can either refer to a specific body of material under consideration or it may relate to the series of possible alloys consisting of the same components but without regard to alloy composition. </a:t>
            </a:r>
          </a:p>
        </p:txBody>
      </p:sp>
    </p:spTree>
    <p:extLst>
      <p:ext uri="{BB962C8B-B14F-4D97-AF65-F5344CB8AC3E}">
        <p14:creationId xmlns:p14="http://schemas.microsoft.com/office/powerpoint/2010/main" val="1862010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E67CD3-FFCE-48F0-A8D0-5447146E7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35" y="1145232"/>
            <a:ext cx="9583878" cy="53680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05C18D-63F3-442F-9B44-8C01849C3752}"/>
              </a:ext>
            </a:extLst>
          </p:cNvPr>
          <p:cNvSpPr txBox="1"/>
          <p:nvPr/>
        </p:nvSpPr>
        <p:spPr>
          <a:xfrm>
            <a:off x="5213562" y="683567"/>
            <a:ext cx="2314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endParaRPr lang="en-IN" sz="28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92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607E35-3520-4025-B5FD-ABBF7D9BDA5E}"/>
              </a:ext>
            </a:extLst>
          </p:cNvPr>
          <p:cNvSpPr txBox="1"/>
          <p:nvPr/>
        </p:nvSpPr>
        <p:spPr>
          <a:xfrm>
            <a:off x="781879" y="1073428"/>
            <a:ext cx="108005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phase diagram is essentially a graphical representation of an alloy system.</a:t>
            </a:r>
          </a:p>
          <a:p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diagrams are also called as equilibrium diagrams or constructional diagrams.</a:t>
            </a:r>
          </a:p>
          <a:p>
            <a:r>
              <a:rPr lang="en-US" sz="24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diagrams are classified as:</a:t>
            </a:r>
          </a:p>
          <a:p>
            <a:pPr marL="2628900" lvl="5" indent="-34290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Unary Phase diagram</a:t>
            </a:r>
          </a:p>
          <a:p>
            <a:pPr marL="2628900" lvl="5" indent="-34290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 Phase diagram</a:t>
            </a:r>
          </a:p>
          <a:p>
            <a:pPr marL="2628900" lvl="5" indent="-34290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Ternary Phase diagram</a:t>
            </a:r>
          </a:p>
          <a:p>
            <a:pPr lvl="1"/>
            <a:endParaRPr lang="en-US" sz="24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Unary Phase diagram </a:t>
            </a:r>
            <a:r>
              <a:rPr lang="en-US" sz="2400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nothing but the </a:t>
            </a:r>
            <a:r>
              <a:rPr lang="en-US" sz="2400" b="1" i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Pressure-Temperature diagram </a:t>
            </a:r>
            <a:r>
              <a:rPr lang="en-US" sz="24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b="1" i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pure metal.</a:t>
            </a:r>
          </a:p>
          <a:p>
            <a:endParaRPr lang="en-I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76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4047C-64FF-4E29-8515-968B37E0F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878" y="1296059"/>
            <a:ext cx="5224243" cy="5051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DCEB3C-5BC6-495B-B89B-CB31EBDC8615}"/>
              </a:ext>
            </a:extLst>
          </p:cNvPr>
          <p:cNvSpPr txBox="1"/>
          <p:nvPr/>
        </p:nvSpPr>
        <p:spPr>
          <a:xfrm>
            <a:off x="3933825" y="729734"/>
            <a:ext cx="3843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Unary Phase diagram</a:t>
            </a:r>
          </a:p>
        </p:txBody>
      </p:sp>
    </p:spTree>
    <p:extLst>
      <p:ext uri="{BB962C8B-B14F-4D97-AF65-F5344CB8AC3E}">
        <p14:creationId xmlns:p14="http://schemas.microsoft.com/office/powerpoint/2010/main" val="2681373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D83207-44FD-4135-8DE1-31D9E05D7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317" y="696033"/>
            <a:ext cx="6936278" cy="1123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8F6877-A469-4055-82E5-69E1FFDE8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386" y="2049412"/>
            <a:ext cx="3895431" cy="28141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B44155-1B58-4F1C-ACA0-E311ABCED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3935" y="5018762"/>
            <a:ext cx="5265249" cy="1012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AAB848-2F34-4775-AB1A-E9ECE94133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184" y="1865451"/>
            <a:ext cx="4641958" cy="416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0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8C4E75D-E38F-B507-9C69-81ED08EE2331}"/>
              </a:ext>
            </a:extLst>
          </p:cNvPr>
          <p:cNvSpPr txBox="1"/>
          <p:nvPr/>
        </p:nvSpPr>
        <p:spPr>
          <a:xfrm>
            <a:off x="755373" y="1447154"/>
            <a:ext cx="1073426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Metallurgy </a:t>
            </a: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Alloy Systems: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Solid solutions, Hume-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Rothery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Rules </a:t>
            </a: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Diffusion: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Diffusion Mechanisms: Vacancy Diffusion and Interstitial Diffusion, Fick’s laws of diffusion, Factors affecting diffusion.  </a:t>
            </a: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Diagrams: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Gibbs Phase Rule, Solubility limit, phase equilibrium and Phase Diagrams: Isomorphous systems, Invariant Binary Reactions: Eutectic reaction, Eutectoid reaction and Peritectic reaction, Lever Rule, Iron-Carbon Diagram. Effect of common alloying elements in steel.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on Lever rule.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C7C392-5550-C497-5C26-4165D92AF71A}"/>
              </a:ext>
            </a:extLst>
          </p:cNvPr>
          <p:cNvSpPr txBox="1"/>
          <p:nvPr/>
        </p:nvSpPr>
        <p:spPr>
          <a:xfrm>
            <a:off x="4989443" y="795995"/>
            <a:ext cx="22131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MODULE-2</a:t>
            </a:r>
          </a:p>
        </p:txBody>
      </p:sp>
    </p:spTree>
    <p:extLst>
      <p:ext uri="{BB962C8B-B14F-4D97-AF65-F5344CB8AC3E}">
        <p14:creationId xmlns:p14="http://schemas.microsoft.com/office/powerpoint/2010/main" val="2517154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F75FF3-DC48-4B21-A2D6-06356D7C2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958" y="1524414"/>
            <a:ext cx="9768321" cy="2862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4129D0-1E9C-4D87-83F2-013E74CA3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148" y="747712"/>
            <a:ext cx="21717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45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180F07-82DE-4015-B4A1-F02A600F689B}"/>
              </a:ext>
            </a:extLst>
          </p:cNvPr>
          <p:cNvSpPr txBox="1"/>
          <p:nvPr/>
        </p:nvSpPr>
        <p:spPr>
          <a:xfrm>
            <a:off x="834887" y="1166191"/>
            <a:ext cx="106282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Nature and occurrences of these phases in turn is a function of different independent variables such as temperature, pressure and composition.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in order to predict the properties of materials, </a:t>
            </a:r>
          </a:p>
          <a:p>
            <a:pPr algn="just"/>
            <a:r>
              <a:rPr lang="en-US" sz="24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to know the following: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conditions under which different phases exist.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conditions under which a change of phase will occur.</a:t>
            </a:r>
          </a:p>
          <a:p>
            <a:pPr algn="just"/>
            <a:r>
              <a:rPr lang="en-US" sz="2400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 phase diagrams are constructed to provide the following information.</a:t>
            </a:r>
            <a:endParaRPr lang="en-IN" sz="2400" dirty="0"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217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01C3A28-A919-448A-80AB-BF9E538DC430}"/>
              </a:ext>
            </a:extLst>
          </p:cNvPr>
          <p:cNvSpPr txBox="1"/>
          <p:nvPr/>
        </p:nvSpPr>
        <p:spPr>
          <a:xfrm>
            <a:off x="715617" y="1028343"/>
            <a:ext cx="1076076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 phase diagrams are constructed to provide the following information.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different phases existing in the alloy for any combination of temperature and composition.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(Pressure is assumed to be constant at atmospheric value.)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at which different compositions begin and end solidification.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study and control process such as solidification and heat treatment of metals and alloys.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phase diagram is essentially a </a:t>
            </a:r>
            <a:r>
              <a:rPr lang="en-US" sz="24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graphical representation of an alloy system.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diagrams are also called as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equilibrium diagrams or constructional diagrams.</a:t>
            </a:r>
            <a:endParaRPr lang="en-US" sz="1800" dirty="0"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9132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472D8-2F1E-4BF0-9F9C-628BDF422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68" y="815698"/>
            <a:ext cx="10734261" cy="1357659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of Binary Phase Diagrams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binary phase diagrams can be classified according to the appearance of the 	following reactions or Transformations in them. </a:t>
            </a:r>
            <a:b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These include:</a:t>
            </a:r>
            <a:b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N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464CD-EE68-47C1-AA20-10F330793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8056" y="2565605"/>
            <a:ext cx="8835887" cy="25762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solution or Isomorphous phase diagram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Eutectic system(Eutectic type phase diagram)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Eutectoid transformation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Peritectic reaction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Peritectoid transformation</a:t>
            </a:r>
            <a:endParaRPr lang="en-IN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93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5ED49-D812-4CB3-A3E4-18E3DAB3B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775943"/>
            <a:ext cx="8242851" cy="483014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solution or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Isomorphous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phase diagram</a:t>
            </a:r>
            <a:br>
              <a:rPr lang="en-US" sz="16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N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61646-0864-402D-AF60-380A3D2FE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61" y="1709533"/>
            <a:ext cx="4333875" cy="45815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CC9577-ABC4-46EF-9B0D-25421F12DAD8}"/>
              </a:ext>
            </a:extLst>
          </p:cNvPr>
          <p:cNvSpPr txBox="1"/>
          <p:nvPr/>
        </p:nvSpPr>
        <p:spPr>
          <a:xfrm>
            <a:off x="410817" y="1258957"/>
            <a:ext cx="11204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solution </a:t>
            </a: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of two metals </a:t>
            </a: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are </a:t>
            </a:r>
            <a:r>
              <a:rPr lang="en-US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completely soluble </a:t>
            </a: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solid and liquid states</a:t>
            </a:r>
            <a:endParaRPr lang="en-IN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75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224DE61-B492-47BF-A265-F39982604DD9}"/>
              </a:ext>
            </a:extLst>
          </p:cNvPr>
          <p:cNvSpPr/>
          <p:nvPr/>
        </p:nvSpPr>
        <p:spPr>
          <a:xfrm>
            <a:off x="4304714" y="2514600"/>
            <a:ext cx="3951390" cy="914400"/>
          </a:xfrm>
          <a:prstGeom prst="ellipse">
            <a:avLst/>
          </a:prstGeom>
          <a:solidFill>
            <a:srgbClr val="002060"/>
          </a:solidFill>
          <a:ln w="57150">
            <a:solidFill>
              <a:srgbClr val="008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IN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604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3BC5EB-5114-4041-8C95-67E941012967}"/>
              </a:ext>
            </a:extLst>
          </p:cNvPr>
          <p:cNvSpPr txBox="1"/>
          <p:nvPr/>
        </p:nvSpPr>
        <p:spPr>
          <a:xfrm>
            <a:off x="887896" y="862448"/>
            <a:ext cx="10575234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Solid Solution</a:t>
            </a:r>
            <a:endParaRPr lang="en-IN" sz="32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2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two metals are mixed together, they form an alloy if one metal is soluble in the other one in solid state. Therefore, an alloy is a solid solution of two or more metals.</a:t>
            </a:r>
          </a:p>
          <a:p>
            <a:pPr algn="just"/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Solid solution is a combination of two metals which are completely soluble in both the solid and liquid states.</a:t>
            </a:r>
            <a:endParaRPr lang="en-IN" sz="28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353AA-1EE8-4497-80D4-42EF95C1B79B}"/>
              </a:ext>
            </a:extLst>
          </p:cNvPr>
          <p:cNvSpPr txBox="1"/>
          <p:nvPr/>
        </p:nvSpPr>
        <p:spPr>
          <a:xfrm>
            <a:off x="755373" y="4098380"/>
            <a:ext cx="1070775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Solid solution</a:t>
            </a:r>
            <a:r>
              <a:rPr lang="en-US" sz="28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 is a phase, where two or more elements are completely soluble in each other. Depending on the ratio of the solvent (matrix) </a:t>
            </a:r>
            <a:r>
              <a:rPr lang="en-US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metal</a:t>
            </a:r>
            <a:r>
              <a:rPr lang="en-US" sz="28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 atom size and solute element atom size, two types of </a:t>
            </a:r>
            <a:r>
              <a:rPr lang="en-US" sz="28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solid solutions</a:t>
            </a:r>
            <a:r>
              <a:rPr lang="en-US" sz="28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 may be formed: substitution or interstitial.</a:t>
            </a:r>
          </a:p>
        </p:txBody>
      </p:sp>
    </p:spTree>
    <p:extLst>
      <p:ext uri="{BB962C8B-B14F-4D97-AF65-F5344CB8AC3E}">
        <p14:creationId xmlns:p14="http://schemas.microsoft.com/office/powerpoint/2010/main" val="112806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74D148-B8F1-407C-8D2D-8D1B88AB690B}"/>
              </a:ext>
            </a:extLst>
          </p:cNvPr>
          <p:cNvSpPr txBox="1"/>
          <p:nvPr/>
        </p:nvSpPr>
        <p:spPr>
          <a:xfrm>
            <a:off x="1033669" y="1325291"/>
            <a:ext cx="1032344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The term solid solution is used just as liquid solution, because the solute and solvent atoms (applying the term solvent to the element in excess) are arranged in random.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</a:rPr>
              <a:t>The difference between a solid and liquid solution is that, in solid solution, the size of the solute atoms greatly affect the solubility of the element which is of little consequence I liquid solutions.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8000"/>
                </a:solidFill>
                <a:latin typeface="arial" panose="020B0604020202020204" pitchFamily="34" charset="0"/>
              </a:rPr>
              <a:t>The solid solubility of one metal in another depends on a number of factor a set of rules were formulated and these are usually called the Hume-</a:t>
            </a:r>
            <a:r>
              <a:rPr lang="en-US" sz="2800" dirty="0" err="1">
                <a:solidFill>
                  <a:srgbClr val="008000"/>
                </a:solidFill>
                <a:latin typeface="arial" panose="020B0604020202020204" pitchFamily="34" charset="0"/>
              </a:rPr>
              <a:t>Rothery</a:t>
            </a:r>
            <a:r>
              <a:rPr lang="en-US" sz="2800" dirty="0">
                <a:solidFill>
                  <a:srgbClr val="008000"/>
                </a:solidFill>
                <a:latin typeface="arial" panose="020B0604020202020204" pitchFamily="34" charset="0"/>
              </a:rPr>
              <a:t> rules. </a:t>
            </a:r>
            <a:endParaRPr lang="en-IN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42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F28519-95E0-4FA1-9B4E-DD8F24A776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55" y="4091609"/>
            <a:ext cx="9369287" cy="232175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9DD856-B62D-4D09-9B49-6B43EDF7B712}"/>
              </a:ext>
            </a:extLst>
          </p:cNvPr>
          <p:cNvSpPr txBox="1"/>
          <p:nvPr/>
        </p:nvSpPr>
        <p:spPr>
          <a:xfrm>
            <a:off x="450573" y="802441"/>
            <a:ext cx="11290853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Primarily there are two types of solid solutions -</a:t>
            </a:r>
            <a:endParaRPr lang="en-IN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0" algn="just">
              <a:lnSpc>
                <a:spcPct val="150000"/>
              </a:lnSpc>
            </a:pPr>
            <a:r>
              <a:rPr lang="en-US" sz="24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Substitutional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Solute atoms occupy the regular lattice sites of the parent metal (solvent).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Substitutional solid solutions can be random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(Cu-Ni) or ordered (Cu-Au) and Au-Ag and Cu-Ag.</a:t>
            </a:r>
            <a:endParaRPr lang="en-I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Interstitial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Solute atoms occupy the interstitial positions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(Steel – C solute atoms in Fe)</a:t>
            </a:r>
            <a:endParaRPr lang="en-IN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07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3551579-AAB9-4252-A52B-26D13191F63A}"/>
              </a:ext>
            </a:extLst>
          </p:cNvPr>
          <p:cNvSpPr txBox="1">
            <a:spLocks noChangeArrowheads="1"/>
          </p:cNvSpPr>
          <p:nvPr/>
        </p:nvSpPr>
        <p:spPr>
          <a:xfrm>
            <a:off x="450575" y="829744"/>
            <a:ext cx="10866782" cy="5516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AutoNum type="arabicParenR"/>
            </a:pPr>
            <a:r>
              <a:rPr lang="en-US" alt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Substitutional </a:t>
            </a:r>
          </a:p>
          <a:p>
            <a:pPr marL="609600" indent="-609600"/>
            <a:r>
              <a:rPr lang="en-U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Solute atoms replace solvent atoms.</a:t>
            </a:r>
          </a:p>
          <a:p>
            <a:pPr marL="609600" indent="-609600"/>
            <a:r>
              <a:rPr lang="en-U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formed with limited solubility</a:t>
            </a:r>
          </a:p>
          <a:p>
            <a:pPr marL="609600" indent="-609600">
              <a:buFontTx/>
              <a:buNone/>
            </a:pPr>
            <a:r>
              <a:rPr lang="en-U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e.g. Bronze (Sn in Cu)</a:t>
            </a:r>
          </a:p>
          <a:p>
            <a:pPr marL="609600" indent="-609600">
              <a:buFontTx/>
              <a:buNone/>
            </a:pPr>
            <a:r>
              <a:rPr lang="en-U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or unlimited solubility e.g. Brass (Zn in Cu), in this case both atoms have nearly the same size.</a:t>
            </a:r>
          </a:p>
          <a:p>
            <a:pPr marL="609600" indent="-609600"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Interstitial solid solutions</a:t>
            </a:r>
          </a:p>
          <a:p>
            <a:pPr marL="609600" indent="-609600"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atoms located at the interstices between larger atoms. E.g. C in Fe</a:t>
            </a:r>
          </a:p>
          <a:p>
            <a:pPr marL="609600" indent="-609600"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Ordered solid solutions</a:t>
            </a:r>
          </a:p>
          <a:p>
            <a:pPr marL="609600" indent="-609600"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two types of atoms arranged in a specific order.</a:t>
            </a:r>
          </a:p>
          <a:p>
            <a:pPr marL="609600" indent="-609600"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Heating always destroys the ordering in the solution.</a:t>
            </a:r>
          </a:p>
        </p:txBody>
      </p:sp>
    </p:spTree>
    <p:extLst>
      <p:ext uri="{BB962C8B-B14F-4D97-AF65-F5344CB8AC3E}">
        <p14:creationId xmlns:p14="http://schemas.microsoft.com/office/powerpoint/2010/main" val="99818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E1937761-495A-4A93-8242-CE0E12E50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635" y="1030356"/>
            <a:ext cx="44958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C5CD4D6-717A-4691-9448-94E5E5712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617" y="3207612"/>
            <a:ext cx="4011613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65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3D24FE63-8F94-4B4F-B47B-0524C4410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229" y="1394860"/>
            <a:ext cx="3687397" cy="373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C31157BD-8503-416C-BE53-0EAAF8B8B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144" y="5384660"/>
            <a:ext cx="2828039" cy="762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B91C1FF9-817A-4A29-8BBB-D2395BE10C58}"/>
              </a:ext>
            </a:extLst>
          </p:cNvPr>
          <p:cNvSpPr txBox="1">
            <a:spLocks noChangeArrowheads="1"/>
          </p:cNvSpPr>
          <p:nvPr/>
        </p:nvSpPr>
        <p:spPr>
          <a:xfrm>
            <a:off x="4332632" y="779462"/>
            <a:ext cx="3526735" cy="487363"/>
          </a:xfrm>
          <a:prstGeom prst="rect">
            <a:avLst/>
          </a:prstGeom>
          <a:ln w="28575">
            <a:solidFill>
              <a:srgbClr val="FF00FF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Interstitial solid solutions</a:t>
            </a:r>
          </a:p>
        </p:txBody>
      </p:sp>
    </p:spTree>
    <p:extLst>
      <p:ext uri="{BB962C8B-B14F-4D97-AF65-F5344CB8AC3E}">
        <p14:creationId xmlns:p14="http://schemas.microsoft.com/office/powerpoint/2010/main" val="3155671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7767DC-3EC6-45CD-86BA-70CD7566E30C}"/>
              </a:ext>
            </a:extLst>
          </p:cNvPr>
          <p:cNvSpPr txBox="1"/>
          <p:nvPr/>
        </p:nvSpPr>
        <p:spPr>
          <a:xfrm>
            <a:off x="1842052" y="980661"/>
            <a:ext cx="78181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brief these rules (Hume-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Rothery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rules) are as follows: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 structure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atomic size factor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electrochemical effect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valence factor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Electro-negativity</a:t>
            </a:r>
            <a:endParaRPr lang="en-IN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7ECBF0-D6C3-486F-9405-1A7F5EA37DAB}"/>
              </a:ext>
            </a:extLst>
          </p:cNvPr>
          <p:cNvSpPr txBox="1"/>
          <p:nvPr/>
        </p:nvSpPr>
        <p:spPr>
          <a:xfrm>
            <a:off x="1391478" y="3569016"/>
            <a:ext cx="9766852" cy="2505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Solid solutions, in accordance with the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hlinkClick r:id="rId2" tooltip="Hume-Rothery rules"/>
              </a:rPr>
              <a:t>Hume-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hlinkClick r:id="rId2" tooltip="Hume-Rothery rules"/>
              </a:rPr>
              <a:t>Rothery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hlinkClick r:id="rId2" tooltip="Hume-Rothery rules"/>
              </a:rPr>
              <a:t> rules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may form if the solute and solvent have:</a:t>
            </a:r>
          </a:p>
          <a:p>
            <a:pPr>
              <a:lnSpc>
                <a:spcPct val="80000"/>
              </a:lnSpc>
            </a:pP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</a:t>
            </a: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tooltip="Atomic radiu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atomic radii</a:t>
            </a: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(15% or less difference) </a:t>
            </a:r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</a:t>
            </a:r>
            <a:r>
              <a:rPr lang="en-US" altLang="en-US" sz="28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tooltip="Crystallit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crystal structure</a:t>
            </a:r>
            <a:r>
              <a:rPr lang="en-US" altLang="en-US" sz="28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</a:t>
            </a: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tooltip="Electronegativit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electronegativities</a:t>
            </a: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</a:t>
            </a:r>
            <a:r>
              <a:rPr lang="en-US" altLang="en-U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Valence (chemistry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valency</a:t>
            </a:r>
            <a:r>
              <a:rPr lang="en-US" altLang="en-U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792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1045</Words>
  <Application>Microsoft Office PowerPoint</Application>
  <PresentationFormat>Widescreen</PresentationFormat>
  <Paragraphs>94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Arial</vt:lpstr>
      <vt:lpstr>Baskerville Old Face</vt:lpstr>
      <vt:lpstr>Calibri</vt:lpstr>
      <vt:lpstr>Calibri Light</vt:lpstr>
      <vt:lpstr>Cambria</vt:lpstr>
      <vt:lpstr>Symbol</vt:lpstr>
      <vt:lpstr>Times New Roman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 Classification of Binary Phase Diagrams  All binary phase diagrams can be classified according to the appearance of the  following reactions or Transformations in them.   These include: </vt:lpstr>
      <vt:lpstr>Solid solution or Isomorphous phase diagram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Thejkumar J</dc:creator>
  <cp:lastModifiedBy>DEVARAJ M R</cp:lastModifiedBy>
  <cp:revision>68</cp:revision>
  <dcterms:created xsi:type="dcterms:W3CDTF">2020-09-02T14:22:46Z</dcterms:created>
  <dcterms:modified xsi:type="dcterms:W3CDTF">2023-12-28T05:13:38Z</dcterms:modified>
</cp:coreProperties>
</file>