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4"/>
  </p:notesMasterIdLst>
  <p:sldIdLst>
    <p:sldId id="256" r:id="rId3"/>
    <p:sldId id="258" r:id="rId4"/>
    <p:sldId id="259" r:id="rId5"/>
    <p:sldId id="260" r:id="rId6"/>
    <p:sldId id="264" r:id="rId7"/>
    <p:sldId id="265" r:id="rId8"/>
    <p:sldId id="266" r:id="rId9"/>
    <p:sldId id="263" r:id="rId10"/>
    <p:sldId id="262" r:id="rId11"/>
    <p:sldId id="261"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0066"/>
    <a:srgbClr val="00CC00"/>
    <a:srgbClr val="7670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EDCAF2-DD29-493A-9AB8-828452B944E9}" type="datetimeFigureOut">
              <a:rPr lang="en-IN" smtClean="0"/>
              <a:t>13-12-2023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A74E55-D084-4E4D-B710-35CED4223397}" type="slidenum">
              <a:rPr lang="en-IN" smtClean="0"/>
              <a:t>‹#›</a:t>
            </a:fld>
            <a:endParaRPr lang="en-IN"/>
          </a:p>
        </p:txBody>
      </p:sp>
    </p:spTree>
    <p:extLst>
      <p:ext uri="{BB962C8B-B14F-4D97-AF65-F5344CB8AC3E}">
        <p14:creationId xmlns:p14="http://schemas.microsoft.com/office/powerpoint/2010/main" val="3826902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3F6B4-D493-43BD-98FA-26C8DA6CC853}"/>
              </a:ext>
            </a:extLst>
          </p:cNvPr>
          <p:cNvSpPr>
            <a:spLocks noGrp="1"/>
          </p:cNvSpPr>
          <p:nvPr>
            <p:ph type="ctrTitle"/>
          </p:nvPr>
        </p:nvSpPr>
        <p:spPr>
          <a:xfrm>
            <a:off x="464024" y="1264248"/>
            <a:ext cx="3261815" cy="4217159"/>
          </a:xfrm>
          <a:prstGeom prst="rect">
            <a:avLst/>
          </a:prstGeo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B54A4653-EE89-4ADC-8DD8-88E10102CEF7}"/>
              </a:ext>
            </a:extLst>
          </p:cNvPr>
          <p:cNvSpPr>
            <a:spLocks noGrp="1"/>
          </p:cNvSpPr>
          <p:nvPr>
            <p:ph type="subTitle" idx="1"/>
          </p:nvPr>
        </p:nvSpPr>
        <p:spPr>
          <a:xfrm>
            <a:off x="5410200" y="2774157"/>
            <a:ext cx="6122158" cy="119734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Tree>
    <p:extLst>
      <p:ext uri="{BB962C8B-B14F-4D97-AF65-F5344CB8AC3E}">
        <p14:creationId xmlns:p14="http://schemas.microsoft.com/office/powerpoint/2010/main" val="380755248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56F5A-6EDC-4FAA-894A-EC8C651D1E8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2FF4543-4153-4C2D-83EB-2C66A2AADFC4}"/>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E9F88EA-8577-426A-9D82-CC9A05128993}"/>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13-12-2023</a:t>
            </a:fld>
            <a:endParaRPr lang="en-IN"/>
          </a:p>
        </p:txBody>
      </p:sp>
      <p:sp>
        <p:nvSpPr>
          <p:cNvPr id="5" name="Footer Placeholder 4">
            <a:extLst>
              <a:ext uri="{FF2B5EF4-FFF2-40B4-BE49-F238E27FC236}">
                <a16:creationId xmlns:a16="http://schemas.microsoft.com/office/drawing/2014/main" id="{ABCD5355-1B93-455F-A511-2E48DD87A0D8}"/>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06501756-C13A-464F-A142-A2FA0CBA3A07}"/>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425377209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AA1959-831A-47A3-80C3-D0E89EBDF85F}"/>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AF73682-79D0-4DC0-A73B-7FD18D1EC747}"/>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17C3FF6-4F7F-4B91-8AE5-97E148CAE831}"/>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13-12-2023</a:t>
            </a:fld>
            <a:endParaRPr lang="en-IN"/>
          </a:p>
        </p:txBody>
      </p:sp>
      <p:sp>
        <p:nvSpPr>
          <p:cNvPr id="5" name="Footer Placeholder 4">
            <a:extLst>
              <a:ext uri="{FF2B5EF4-FFF2-40B4-BE49-F238E27FC236}">
                <a16:creationId xmlns:a16="http://schemas.microsoft.com/office/drawing/2014/main" id="{2AED6A0D-58B6-466A-935B-A21B2AA10CAB}"/>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B0C2AE9A-C5BB-4B08-B0A6-C5D05C2DE7B1}"/>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363406887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3561D-BE32-4351-8ED4-14E0EB22BD01}"/>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4A8214D-0E58-4225-9143-744C4E98C433}"/>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B66E02AA-6F5D-4530-B6CA-D008AAC4D68F}"/>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13-12-2023</a:t>
            </a:fld>
            <a:endParaRPr lang="en-IN"/>
          </a:p>
        </p:txBody>
      </p:sp>
      <p:sp>
        <p:nvSpPr>
          <p:cNvPr id="5" name="Footer Placeholder 4">
            <a:extLst>
              <a:ext uri="{FF2B5EF4-FFF2-40B4-BE49-F238E27FC236}">
                <a16:creationId xmlns:a16="http://schemas.microsoft.com/office/drawing/2014/main" id="{392A57E0-D838-4DD1-99E5-5DB17E54D593}"/>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F7730CAF-6DAA-479A-89F5-0D5A46FFCC7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66122341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C3FFA-14CF-4596-9FE3-7096592DBBB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739DA3A-B02A-483B-B014-3983A3368E6D}"/>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7FA1949-108F-4873-B1F9-2D0C92DFEAA9}"/>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13-12-2023</a:t>
            </a:fld>
            <a:endParaRPr lang="en-IN"/>
          </a:p>
        </p:txBody>
      </p:sp>
      <p:sp>
        <p:nvSpPr>
          <p:cNvPr id="5" name="Footer Placeholder 4">
            <a:extLst>
              <a:ext uri="{FF2B5EF4-FFF2-40B4-BE49-F238E27FC236}">
                <a16:creationId xmlns:a16="http://schemas.microsoft.com/office/drawing/2014/main" id="{A242B84D-D63B-421A-954B-6DA4F70B668C}"/>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92ACBB67-78BE-47A7-8100-81289D578C6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381883381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462D3-A819-4344-BE71-6EB7EC3FCA90}"/>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56ED6592-7B6D-4510-A447-F08253BD0AD2}"/>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538C0AC-723B-4135-BAC4-D6CF716997E1}"/>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13-12-2023</a:t>
            </a:fld>
            <a:endParaRPr lang="en-IN"/>
          </a:p>
        </p:txBody>
      </p:sp>
      <p:sp>
        <p:nvSpPr>
          <p:cNvPr id="5" name="Footer Placeholder 4">
            <a:extLst>
              <a:ext uri="{FF2B5EF4-FFF2-40B4-BE49-F238E27FC236}">
                <a16:creationId xmlns:a16="http://schemas.microsoft.com/office/drawing/2014/main" id="{4AEDD7F8-3A02-4096-83BD-77DDE4B407C6}"/>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59D63AC5-1BFA-4393-89AE-92F3EF583E88}"/>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359689393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DE25C-B210-4FA6-81AF-07B2D6F72DA0}"/>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5BBA654-75B6-4DA6-BBB2-4CC76FCA08DD}"/>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4264AADF-CD5F-4810-85AA-2A4A797D1E69}"/>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51DB88E2-F488-478F-80EA-20FF03CD5FB7}"/>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13-12-2023</a:t>
            </a:fld>
            <a:endParaRPr lang="en-IN"/>
          </a:p>
        </p:txBody>
      </p:sp>
      <p:sp>
        <p:nvSpPr>
          <p:cNvPr id="6" name="Footer Placeholder 5">
            <a:extLst>
              <a:ext uri="{FF2B5EF4-FFF2-40B4-BE49-F238E27FC236}">
                <a16:creationId xmlns:a16="http://schemas.microsoft.com/office/drawing/2014/main" id="{9D171A57-8353-4357-B53C-3617DB6CA3C1}"/>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E9834C8B-0E10-45E0-A68C-F71E48E901A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28940271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02DB1-C323-4BC6-8464-E70655FBA936}"/>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4E9E979F-132E-444F-964C-3CDE44DAC835}"/>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220D9A-ABD9-4A3F-BABA-B134BCAF2240}"/>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1BF68395-9ADD-4F25-8431-1618CB014EDC}"/>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D34072F-33EF-4E8B-85A9-BD19C85AEDFE}"/>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BE3495FB-19EE-41E6-A607-0469B732E759}"/>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13-12-2023</a:t>
            </a:fld>
            <a:endParaRPr lang="en-IN"/>
          </a:p>
        </p:txBody>
      </p:sp>
      <p:sp>
        <p:nvSpPr>
          <p:cNvPr id="8" name="Footer Placeholder 7">
            <a:extLst>
              <a:ext uri="{FF2B5EF4-FFF2-40B4-BE49-F238E27FC236}">
                <a16:creationId xmlns:a16="http://schemas.microsoft.com/office/drawing/2014/main" id="{36770EFA-1E09-46F2-8855-9D1D0B2F81C2}"/>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9" name="Slide Number Placeholder 8">
            <a:extLst>
              <a:ext uri="{FF2B5EF4-FFF2-40B4-BE49-F238E27FC236}">
                <a16:creationId xmlns:a16="http://schemas.microsoft.com/office/drawing/2014/main" id="{3DBE3C4C-4E3E-48CE-8080-9C52042A6B7D}"/>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384233280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07808-23FC-411C-9564-FC0D2A647AFB}"/>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D2CD539-53AE-463E-91CA-58A31F32E340}"/>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13-12-2023</a:t>
            </a:fld>
            <a:endParaRPr lang="en-IN"/>
          </a:p>
        </p:txBody>
      </p:sp>
      <p:sp>
        <p:nvSpPr>
          <p:cNvPr id="4" name="Footer Placeholder 3">
            <a:extLst>
              <a:ext uri="{FF2B5EF4-FFF2-40B4-BE49-F238E27FC236}">
                <a16:creationId xmlns:a16="http://schemas.microsoft.com/office/drawing/2014/main" id="{4797264F-87A0-45B8-BDDE-A679010AEF3B}"/>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5" name="Slide Number Placeholder 4">
            <a:extLst>
              <a:ext uri="{FF2B5EF4-FFF2-40B4-BE49-F238E27FC236}">
                <a16:creationId xmlns:a16="http://schemas.microsoft.com/office/drawing/2014/main" id="{CF94D096-DFFF-46DD-BEE0-CBA323ECDBA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111635125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F3B399-08C1-4C8B-AAB8-24830AF3FD96}"/>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13-12-2023</a:t>
            </a:fld>
            <a:endParaRPr lang="en-IN"/>
          </a:p>
        </p:txBody>
      </p:sp>
      <p:sp>
        <p:nvSpPr>
          <p:cNvPr id="3" name="Footer Placeholder 2">
            <a:extLst>
              <a:ext uri="{FF2B5EF4-FFF2-40B4-BE49-F238E27FC236}">
                <a16:creationId xmlns:a16="http://schemas.microsoft.com/office/drawing/2014/main" id="{BE31FB3C-C989-46B1-B3A6-0BBED75B26AE}"/>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4" name="Slide Number Placeholder 3">
            <a:extLst>
              <a:ext uri="{FF2B5EF4-FFF2-40B4-BE49-F238E27FC236}">
                <a16:creationId xmlns:a16="http://schemas.microsoft.com/office/drawing/2014/main" id="{DC74920B-25A2-4BD0-A26E-04C279ED3A34}"/>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317718616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749AC-45C1-48D6-9494-C38BDDC8D80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CE3689CD-C8EF-4019-AFEA-F39A99D5E44A}"/>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093A5D81-34BB-4E13-BDC4-27B1915FCCEA}"/>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C311EC-B734-47AC-9C2F-30D474D91E87}"/>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13-12-2023</a:t>
            </a:fld>
            <a:endParaRPr lang="en-IN"/>
          </a:p>
        </p:txBody>
      </p:sp>
      <p:sp>
        <p:nvSpPr>
          <p:cNvPr id="6" name="Footer Placeholder 5">
            <a:extLst>
              <a:ext uri="{FF2B5EF4-FFF2-40B4-BE49-F238E27FC236}">
                <a16:creationId xmlns:a16="http://schemas.microsoft.com/office/drawing/2014/main" id="{106BA1F6-2EF4-4F4D-9BEA-CE1A33FF428A}"/>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3EF94410-6035-4E72-A6D8-695B9993D7DF}"/>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108753802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16CD2-0021-436D-9F55-F240F4B0C9E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7599322-E507-4B1B-9BF0-5CBA4EFDE53B}"/>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A862662-5A6C-448D-8954-AEFFB1BEAD65}"/>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13-12-2023</a:t>
            </a:fld>
            <a:endParaRPr lang="en-IN"/>
          </a:p>
        </p:txBody>
      </p:sp>
      <p:sp>
        <p:nvSpPr>
          <p:cNvPr id="5" name="Footer Placeholder 4">
            <a:extLst>
              <a:ext uri="{FF2B5EF4-FFF2-40B4-BE49-F238E27FC236}">
                <a16:creationId xmlns:a16="http://schemas.microsoft.com/office/drawing/2014/main" id="{C326732E-4D04-4F15-A826-B8572FF02DF2}"/>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6031DB77-91BF-4A49-92D2-06534D28A8C8}"/>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122947840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26011-6DFC-4557-A382-75FD94657871}"/>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61F84E52-64F6-4638-B58C-56202BD0A294}"/>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8CB036D5-AA17-48E3-8FBD-C4E572B29ED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065F55A-447A-45A5-9B42-61C27077544E}"/>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13-12-2023</a:t>
            </a:fld>
            <a:endParaRPr lang="en-IN"/>
          </a:p>
        </p:txBody>
      </p:sp>
      <p:sp>
        <p:nvSpPr>
          <p:cNvPr id="6" name="Footer Placeholder 5">
            <a:extLst>
              <a:ext uri="{FF2B5EF4-FFF2-40B4-BE49-F238E27FC236}">
                <a16:creationId xmlns:a16="http://schemas.microsoft.com/office/drawing/2014/main" id="{4FD72DDA-49A4-47BA-B006-BB7D9347D8EC}"/>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D3553BEA-5488-4958-8379-8C1D7693F604}"/>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371639900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07263-2C81-40D5-9E7E-DAA9EB4C8BA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E02A7AF3-53CD-4B2F-9857-E66865790AEE}"/>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F30F431-6546-4A7F-8543-6C015760A1F3}"/>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13-12-2023</a:t>
            </a:fld>
            <a:endParaRPr lang="en-IN"/>
          </a:p>
        </p:txBody>
      </p:sp>
      <p:sp>
        <p:nvSpPr>
          <p:cNvPr id="5" name="Footer Placeholder 4">
            <a:extLst>
              <a:ext uri="{FF2B5EF4-FFF2-40B4-BE49-F238E27FC236}">
                <a16:creationId xmlns:a16="http://schemas.microsoft.com/office/drawing/2014/main" id="{CA8A7E9C-8490-4F48-8520-5AC1B182A4FF}"/>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05F6DA17-95CC-46D9-9B35-4BBCD05D8C6B}"/>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413316608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CCB239A-4E0D-4586-8212-A3BB8FF64F40}"/>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40E0DD7-8604-47E2-8CA2-B051E4F6B2FA}"/>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2F75309-03F6-4448-BBFD-7A18E6E5B7F4}"/>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13-12-2023</a:t>
            </a:fld>
            <a:endParaRPr lang="en-IN"/>
          </a:p>
        </p:txBody>
      </p:sp>
      <p:sp>
        <p:nvSpPr>
          <p:cNvPr id="5" name="Footer Placeholder 4">
            <a:extLst>
              <a:ext uri="{FF2B5EF4-FFF2-40B4-BE49-F238E27FC236}">
                <a16:creationId xmlns:a16="http://schemas.microsoft.com/office/drawing/2014/main" id="{2AFAAB79-581A-492D-A9B1-1DE2CB7A6DB6}"/>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A8D99263-ED70-4F53-B418-23DF92E1F5B4}"/>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273847800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96827-F5AC-4667-878A-EC6ED75841FA}"/>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8493EC97-0DD9-4419-B38C-1FEE2C3582E3}"/>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89BDAD7-2822-4B03-909C-313FA30CC95C}"/>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13-12-2023</a:t>
            </a:fld>
            <a:endParaRPr lang="en-IN"/>
          </a:p>
        </p:txBody>
      </p:sp>
      <p:sp>
        <p:nvSpPr>
          <p:cNvPr id="5" name="Footer Placeholder 4">
            <a:extLst>
              <a:ext uri="{FF2B5EF4-FFF2-40B4-BE49-F238E27FC236}">
                <a16:creationId xmlns:a16="http://schemas.microsoft.com/office/drawing/2014/main" id="{E396AB5D-F120-4BFE-885B-463DE3D0A298}"/>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E823C962-568C-452B-B388-208F13AE5ACE}"/>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29715675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F6919-48DB-4611-A7F1-F8C0B037F5A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2476384-3E0B-4514-9208-8A440FAEB24E}"/>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8936BD8C-C5F0-47FA-88A5-B895DDDD2A9F}"/>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C0EC4A14-9CCE-4C34-A24A-5562402736C4}"/>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13-12-2023</a:t>
            </a:fld>
            <a:endParaRPr lang="en-IN"/>
          </a:p>
        </p:txBody>
      </p:sp>
      <p:sp>
        <p:nvSpPr>
          <p:cNvPr id="6" name="Footer Placeholder 5">
            <a:extLst>
              <a:ext uri="{FF2B5EF4-FFF2-40B4-BE49-F238E27FC236}">
                <a16:creationId xmlns:a16="http://schemas.microsoft.com/office/drawing/2014/main" id="{45F9FCF7-40D1-43E2-A3BF-ADB4A70E5CE2}"/>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06194702-5F40-4BE2-BBD3-DEA32AD571D3}"/>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427206311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0FB8D-2735-411E-82E4-8A92187563E9}"/>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3A8F31E-0224-4B76-B9C8-B9EDF99DF9F2}"/>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8B818B6-80BB-4BB0-8959-0B61D865DC7E}"/>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184A4B18-B5DA-4046-B51D-83DB4A9B2FFF}"/>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8B2DA4-3336-4C7B-9662-5055CBB4FF78}"/>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96276752-FCBF-43C8-B935-F93323E36A46}"/>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13-12-2023</a:t>
            </a:fld>
            <a:endParaRPr lang="en-IN"/>
          </a:p>
        </p:txBody>
      </p:sp>
      <p:sp>
        <p:nvSpPr>
          <p:cNvPr id="8" name="Footer Placeholder 7">
            <a:extLst>
              <a:ext uri="{FF2B5EF4-FFF2-40B4-BE49-F238E27FC236}">
                <a16:creationId xmlns:a16="http://schemas.microsoft.com/office/drawing/2014/main" id="{B7F50214-6031-4D0F-B253-98A24910FCA4}"/>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9" name="Slide Number Placeholder 8">
            <a:extLst>
              <a:ext uri="{FF2B5EF4-FFF2-40B4-BE49-F238E27FC236}">
                <a16:creationId xmlns:a16="http://schemas.microsoft.com/office/drawing/2014/main" id="{8CFE776E-FFA6-44B5-9A91-D2E93FD562CD}"/>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33227695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A91AD-F6DB-4288-8AED-906E7897544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57670A93-707A-4AE7-877C-BD694B98EDBF}"/>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13-12-2023</a:t>
            </a:fld>
            <a:endParaRPr lang="en-IN"/>
          </a:p>
        </p:txBody>
      </p:sp>
      <p:sp>
        <p:nvSpPr>
          <p:cNvPr id="4" name="Footer Placeholder 3">
            <a:extLst>
              <a:ext uri="{FF2B5EF4-FFF2-40B4-BE49-F238E27FC236}">
                <a16:creationId xmlns:a16="http://schemas.microsoft.com/office/drawing/2014/main" id="{88AC1E2A-A387-4DE4-B97C-146EA90AD766}"/>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5" name="Slide Number Placeholder 4">
            <a:extLst>
              <a:ext uri="{FF2B5EF4-FFF2-40B4-BE49-F238E27FC236}">
                <a16:creationId xmlns:a16="http://schemas.microsoft.com/office/drawing/2014/main" id="{7C9687C5-884E-4229-BFDD-AEB6C0EC0329}"/>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408132413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FF457-D3D1-49B9-AA2B-F82A588796CC}"/>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13-12-2023</a:t>
            </a:fld>
            <a:endParaRPr lang="en-IN"/>
          </a:p>
        </p:txBody>
      </p:sp>
      <p:sp>
        <p:nvSpPr>
          <p:cNvPr id="3" name="Footer Placeholder 2">
            <a:extLst>
              <a:ext uri="{FF2B5EF4-FFF2-40B4-BE49-F238E27FC236}">
                <a16:creationId xmlns:a16="http://schemas.microsoft.com/office/drawing/2014/main" id="{399D7D00-6792-4F3F-B973-3103179AF19C}"/>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4" name="Slide Number Placeholder 3">
            <a:extLst>
              <a:ext uri="{FF2B5EF4-FFF2-40B4-BE49-F238E27FC236}">
                <a16:creationId xmlns:a16="http://schemas.microsoft.com/office/drawing/2014/main" id="{727CA269-C6BD-404D-B542-F4514F3899D7}"/>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1487668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673FF-B562-4674-A215-7D7A62942F49}"/>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CFB24E88-87CE-4B71-B628-F0385BE299F4}"/>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4B0D0625-BE5B-4ADD-96C8-32E4A8206B2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D014FF-3DA2-4270-BF8B-3469F7ABE11E}"/>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13-12-2023</a:t>
            </a:fld>
            <a:endParaRPr lang="en-IN"/>
          </a:p>
        </p:txBody>
      </p:sp>
      <p:sp>
        <p:nvSpPr>
          <p:cNvPr id="6" name="Footer Placeholder 5">
            <a:extLst>
              <a:ext uri="{FF2B5EF4-FFF2-40B4-BE49-F238E27FC236}">
                <a16:creationId xmlns:a16="http://schemas.microsoft.com/office/drawing/2014/main" id="{43C9E3A0-C13D-436F-BD61-D8B80B9B7A91}"/>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31B3E138-C0C5-4B81-8CEC-5A19CB51658F}"/>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93479386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8B897-DF95-4C1D-A36B-E0BCDEFED9E6}"/>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9C2E44B1-17FA-458B-AD8F-7727668A195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683C58C6-1A66-4DF4-B8B1-111FD478160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2759875-4100-4D57-BDA9-F64F50A12736}"/>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13-12-2023</a:t>
            </a:fld>
            <a:endParaRPr lang="en-IN"/>
          </a:p>
        </p:txBody>
      </p:sp>
      <p:sp>
        <p:nvSpPr>
          <p:cNvPr id="6" name="Footer Placeholder 5">
            <a:extLst>
              <a:ext uri="{FF2B5EF4-FFF2-40B4-BE49-F238E27FC236}">
                <a16:creationId xmlns:a16="http://schemas.microsoft.com/office/drawing/2014/main" id="{5C154F2C-0E94-47C5-A4C7-6E8970D8212B}"/>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A9D5EF42-9949-4A3F-86CF-64F3708F140C}"/>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259387741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6072FDC-FB0E-4EC7-8B6A-120616807A0E}"/>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86404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3739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16FF854-1048-43DA-AAFF-5CB03EC62013}"/>
              </a:ext>
            </a:extLst>
          </p:cNvPr>
          <p:cNvSpPr txBox="1"/>
          <p:nvPr/>
        </p:nvSpPr>
        <p:spPr>
          <a:xfrm>
            <a:off x="221283" y="2757055"/>
            <a:ext cx="3920837" cy="1569660"/>
          </a:xfrm>
          <a:prstGeom prst="rect">
            <a:avLst/>
          </a:prstGeom>
          <a:noFill/>
        </p:spPr>
        <p:txBody>
          <a:bodyPr wrap="square" rtlCol="0">
            <a:spAutoFit/>
          </a:bodyPr>
          <a:lstStyle/>
          <a:p>
            <a:pPr algn="ctr"/>
            <a:r>
              <a:rPr lang="en-US" sz="3200" b="1" dirty="0">
                <a:solidFill>
                  <a:srgbClr val="FFFF00"/>
                </a:solidFill>
                <a:latin typeface="Cambria" panose="02040503050406030204" pitchFamily="18" charset="0"/>
                <a:ea typeface="Cambria" panose="02040503050406030204" pitchFamily="18" charset="0"/>
              </a:rPr>
              <a:t>Material Science &amp; </a:t>
            </a:r>
            <a:r>
              <a:rPr lang="en-US" sz="3200" b="1" dirty="0" err="1">
                <a:solidFill>
                  <a:srgbClr val="FFFF00"/>
                </a:solidFill>
                <a:latin typeface="Cambria" panose="02040503050406030204" pitchFamily="18" charset="0"/>
                <a:ea typeface="Cambria" panose="02040503050406030204" pitchFamily="18" charset="0"/>
              </a:rPr>
              <a:t>Engg</a:t>
            </a:r>
            <a:r>
              <a:rPr lang="en-US" sz="3200" b="1" dirty="0">
                <a:solidFill>
                  <a:srgbClr val="FFFF00"/>
                </a:solidFill>
                <a:latin typeface="Cambria" panose="02040503050406030204" pitchFamily="18" charset="0"/>
                <a:ea typeface="Cambria" panose="02040503050406030204" pitchFamily="18" charset="0"/>
              </a:rPr>
              <a:t>.</a:t>
            </a:r>
          </a:p>
          <a:p>
            <a:pPr algn="ctr"/>
            <a:r>
              <a:rPr lang="en-US" sz="3200" b="1" dirty="0">
                <a:solidFill>
                  <a:srgbClr val="FFFF00"/>
                </a:solidFill>
                <a:latin typeface="Cambria" panose="02040503050406030204" pitchFamily="18" charset="0"/>
                <a:ea typeface="Cambria" panose="02040503050406030204" pitchFamily="18" charset="0"/>
              </a:rPr>
              <a:t>BME303</a:t>
            </a:r>
            <a:endParaRPr lang="en-IN" sz="3200" b="1" dirty="0">
              <a:solidFill>
                <a:srgbClr val="FFFF00"/>
              </a:solidFill>
              <a:latin typeface="Cambria" panose="02040503050406030204" pitchFamily="18" charset="0"/>
              <a:ea typeface="Cambria" panose="02040503050406030204" pitchFamily="18" charset="0"/>
            </a:endParaRPr>
          </a:p>
        </p:txBody>
      </p:sp>
      <p:sp>
        <p:nvSpPr>
          <p:cNvPr id="8" name="TextBox 7">
            <a:extLst>
              <a:ext uri="{FF2B5EF4-FFF2-40B4-BE49-F238E27FC236}">
                <a16:creationId xmlns:a16="http://schemas.microsoft.com/office/drawing/2014/main" id="{EE9A13E7-4CBD-42B1-B3D9-EEFCF16CD0E9}"/>
              </a:ext>
            </a:extLst>
          </p:cNvPr>
          <p:cNvSpPr txBox="1"/>
          <p:nvPr/>
        </p:nvSpPr>
        <p:spPr>
          <a:xfrm>
            <a:off x="5375564" y="2757055"/>
            <a:ext cx="6137563" cy="1077218"/>
          </a:xfrm>
          <a:prstGeom prst="rect">
            <a:avLst/>
          </a:prstGeom>
          <a:noFill/>
        </p:spPr>
        <p:txBody>
          <a:bodyPr wrap="square" rtlCol="0">
            <a:spAutoFit/>
          </a:bodyPr>
          <a:lstStyle/>
          <a:p>
            <a:pPr algn="ctr"/>
            <a:r>
              <a:rPr lang="en-US" sz="3200" b="1" dirty="0">
                <a:solidFill>
                  <a:srgbClr val="002060"/>
                </a:solidFill>
                <a:latin typeface="Cambria" panose="02040503050406030204" pitchFamily="18" charset="0"/>
                <a:ea typeface="Cambria" panose="02040503050406030204" pitchFamily="18" charset="0"/>
              </a:rPr>
              <a:t>Module-2</a:t>
            </a:r>
          </a:p>
          <a:p>
            <a:pPr algn="ctr"/>
            <a:r>
              <a:rPr lang="en-US" sz="3200" b="1" dirty="0">
                <a:solidFill>
                  <a:srgbClr val="002060"/>
                </a:solidFill>
                <a:latin typeface="Cambria" panose="02040503050406030204" pitchFamily="18" charset="0"/>
                <a:ea typeface="Cambria" panose="02040503050406030204" pitchFamily="18" charset="0"/>
              </a:rPr>
              <a:t>Physical Metallurgy</a:t>
            </a:r>
            <a:endParaRPr lang="en-IN" sz="3200" b="1" dirty="0">
              <a:solidFill>
                <a:srgbClr val="002060"/>
              </a:solidFill>
              <a:latin typeface="Cambria" panose="02040503050406030204" pitchFamily="18" charset="0"/>
              <a:ea typeface="Cambria" panose="02040503050406030204" pitchFamily="18" charset="0"/>
            </a:endParaRPr>
          </a:p>
        </p:txBody>
      </p:sp>
      <p:grpSp>
        <p:nvGrpSpPr>
          <p:cNvPr id="13" name="Group 12">
            <a:extLst>
              <a:ext uri="{FF2B5EF4-FFF2-40B4-BE49-F238E27FC236}">
                <a16:creationId xmlns:a16="http://schemas.microsoft.com/office/drawing/2014/main" id="{75EC8159-9359-425B-BFFC-C1B0A7B61B07}"/>
              </a:ext>
            </a:extLst>
          </p:cNvPr>
          <p:cNvGrpSpPr/>
          <p:nvPr/>
        </p:nvGrpSpPr>
        <p:grpSpPr>
          <a:xfrm>
            <a:off x="6691746" y="4949887"/>
            <a:ext cx="4059382" cy="1533436"/>
            <a:chOff x="6691746" y="4949887"/>
            <a:chExt cx="4059382" cy="1533436"/>
          </a:xfrm>
          <a:solidFill>
            <a:srgbClr val="767070"/>
          </a:solidFill>
        </p:grpSpPr>
        <p:sp>
          <p:nvSpPr>
            <p:cNvPr id="11" name="Rectangle 10">
              <a:extLst>
                <a:ext uri="{FF2B5EF4-FFF2-40B4-BE49-F238E27FC236}">
                  <a16:creationId xmlns:a16="http://schemas.microsoft.com/office/drawing/2014/main" id="{69FB7BD3-C489-42F8-9F9E-990D17FDB40A}"/>
                </a:ext>
              </a:extLst>
            </p:cNvPr>
            <p:cNvSpPr/>
            <p:nvPr/>
          </p:nvSpPr>
          <p:spPr>
            <a:xfrm>
              <a:off x="6691746" y="4949887"/>
              <a:ext cx="4059382" cy="1533436"/>
            </a:xfrm>
            <a:prstGeom prst="rect">
              <a:avLst/>
            </a:prstGeom>
            <a:grpFill/>
            <a:ln w="38100">
              <a:solidFill>
                <a:schemeClr val="accent4"/>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TextBox 8">
              <a:extLst>
                <a:ext uri="{FF2B5EF4-FFF2-40B4-BE49-F238E27FC236}">
                  <a16:creationId xmlns:a16="http://schemas.microsoft.com/office/drawing/2014/main" id="{F30663E1-B15B-459B-B742-0E5F6A30088D}"/>
                </a:ext>
              </a:extLst>
            </p:cNvPr>
            <p:cNvSpPr txBox="1"/>
            <p:nvPr/>
          </p:nvSpPr>
          <p:spPr>
            <a:xfrm>
              <a:off x="6816436" y="5121099"/>
              <a:ext cx="3472572" cy="1200329"/>
            </a:xfrm>
            <a:prstGeom prst="rect">
              <a:avLst/>
            </a:prstGeom>
            <a:solidFill>
              <a:srgbClr val="002060"/>
            </a:solidFill>
            <a:ln>
              <a:noFill/>
            </a:ln>
          </p:spPr>
          <p:txBody>
            <a:bodyPr wrap="square" rtlCol="0">
              <a:spAutoFit/>
            </a:bodyPr>
            <a:lstStyle/>
            <a:p>
              <a:pPr algn="r"/>
              <a:r>
                <a:rPr lang="en-US" b="1" dirty="0">
                  <a:solidFill>
                    <a:schemeClr val="bg1"/>
                  </a:solidFill>
                  <a:latin typeface="Cambria" panose="02040503050406030204" pitchFamily="18" charset="0"/>
                  <a:ea typeface="Cambria" panose="02040503050406030204" pitchFamily="18" charset="0"/>
                </a:rPr>
                <a:t>Prof. DEVARAJ M R</a:t>
              </a:r>
            </a:p>
            <a:p>
              <a:pPr algn="r"/>
              <a:r>
                <a:rPr lang="en-US" dirty="0">
                  <a:solidFill>
                    <a:schemeClr val="bg1"/>
                  </a:solidFill>
                  <a:latin typeface="Cambria" panose="02040503050406030204" pitchFamily="18" charset="0"/>
                  <a:ea typeface="Cambria" panose="02040503050406030204" pitchFamily="18" charset="0"/>
                </a:rPr>
                <a:t>Associate professor, </a:t>
              </a:r>
            </a:p>
            <a:p>
              <a:pPr algn="r"/>
              <a:r>
                <a:rPr lang="en-US" dirty="0">
                  <a:solidFill>
                    <a:schemeClr val="bg1"/>
                  </a:solidFill>
                  <a:latin typeface="Cambria" panose="02040503050406030204" pitchFamily="18" charset="0"/>
                  <a:ea typeface="Cambria" panose="02040503050406030204" pitchFamily="18" charset="0"/>
                </a:rPr>
                <a:t>Dept. of Mechanical Engineering,</a:t>
              </a:r>
            </a:p>
            <a:p>
              <a:pPr algn="r"/>
              <a:r>
                <a:rPr lang="en-US" dirty="0">
                  <a:solidFill>
                    <a:schemeClr val="bg1"/>
                  </a:solidFill>
                  <a:latin typeface="Cambria" panose="02040503050406030204" pitchFamily="18" charset="0"/>
                  <a:ea typeface="Cambria" panose="02040503050406030204" pitchFamily="18" charset="0"/>
                </a:rPr>
                <a:t>ATMECE, Mysuru</a:t>
              </a:r>
              <a:endParaRPr lang="en-IN" dirty="0">
                <a:solidFill>
                  <a:schemeClr val="bg1"/>
                </a:solidFill>
                <a:latin typeface="Cambria" panose="02040503050406030204" pitchFamily="18" charset="0"/>
                <a:ea typeface="Cambria" panose="02040503050406030204" pitchFamily="18" charset="0"/>
              </a:endParaRPr>
            </a:p>
          </p:txBody>
        </p:sp>
      </p:grpSp>
      <p:pic>
        <p:nvPicPr>
          <p:cNvPr id="3" name="Picture 2">
            <a:extLst>
              <a:ext uri="{FF2B5EF4-FFF2-40B4-BE49-F238E27FC236}">
                <a16:creationId xmlns:a16="http://schemas.microsoft.com/office/drawing/2014/main" id="{B3E25459-2E23-4DCA-9592-5AC7489DB0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02049" y="4943461"/>
            <a:ext cx="1583933" cy="1572918"/>
          </a:xfrm>
          <a:prstGeom prst="rect">
            <a:avLst/>
          </a:prstGeom>
        </p:spPr>
      </p:pic>
    </p:spTree>
    <p:extLst>
      <p:ext uri="{BB962C8B-B14F-4D97-AF65-F5344CB8AC3E}">
        <p14:creationId xmlns:p14="http://schemas.microsoft.com/office/powerpoint/2010/main" val="370077067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BD92F1F-7FF3-45E2-980B-1C45CE3B487F}"/>
              </a:ext>
            </a:extLst>
          </p:cNvPr>
          <p:cNvSpPr txBox="1"/>
          <p:nvPr/>
        </p:nvSpPr>
        <p:spPr>
          <a:xfrm>
            <a:off x="1219303" y="2733065"/>
            <a:ext cx="11399274" cy="1200329"/>
          </a:xfrm>
          <a:prstGeom prst="rect">
            <a:avLst/>
          </a:prstGeom>
          <a:noFill/>
        </p:spPr>
        <p:txBody>
          <a:bodyPr wrap="none" rtlCol="0">
            <a:spAutoFit/>
          </a:bodyPr>
          <a:lstStyle/>
          <a:p>
            <a:r>
              <a:rPr lang="en-US" sz="2400" b="1" dirty="0">
                <a:solidFill>
                  <a:srgbClr val="002060"/>
                </a:solidFill>
                <a:latin typeface="Times New Roman" panose="02020603050405020304" pitchFamily="18" charset="0"/>
                <a:cs typeface="Times New Roman" panose="02020603050405020304" pitchFamily="18" charset="0"/>
              </a:rPr>
              <a:t>4. Elements which tend to stabilize ferrite:</a:t>
            </a:r>
          </a:p>
          <a:p>
            <a:r>
              <a:rPr lang="en-US" sz="2400" dirty="0">
                <a:solidFill>
                  <a:srgbClr val="FF0066"/>
                </a:solidFill>
                <a:latin typeface="Times New Roman" panose="02020603050405020304" pitchFamily="18" charset="0"/>
                <a:cs typeface="Times New Roman" panose="02020603050405020304" pitchFamily="18" charset="0"/>
              </a:rPr>
              <a:t>These elements are more soluble in α- iron than in </a:t>
            </a:r>
            <a:r>
              <a:rPr lang="el-GR" sz="2400" dirty="0">
                <a:solidFill>
                  <a:srgbClr val="FF0066"/>
                </a:solidFill>
                <a:latin typeface="Times New Roman" panose="02020603050405020304" pitchFamily="18" charset="0"/>
                <a:cs typeface="Times New Roman" panose="02020603050405020304" pitchFamily="18" charset="0"/>
              </a:rPr>
              <a:t>γ</a:t>
            </a:r>
            <a:r>
              <a:rPr lang="en-US" sz="2400" dirty="0">
                <a:solidFill>
                  <a:srgbClr val="FF0066"/>
                </a:solidFill>
                <a:latin typeface="Times New Roman" panose="02020603050405020304" pitchFamily="18" charset="0"/>
                <a:cs typeface="Times New Roman" panose="02020603050405020304" pitchFamily="18" charset="0"/>
              </a:rPr>
              <a:t>-iron. Hence they are ferrite stabilizers.</a:t>
            </a:r>
          </a:p>
          <a:p>
            <a:r>
              <a:rPr lang="en-US" sz="2400" dirty="0">
                <a:solidFill>
                  <a:srgbClr val="FF0066"/>
                </a:solidFill>
                <a:latin typeface="Times New Roman" panose="02020603050405020304" pitchFamily="18" charset="0"/>
                <a:cs typeface="Times New Roman" panose="02020603050405020304" pitchFamily="18" charset="0"/>
              </a:rPr>
              <a:t>Example: Chromium, Tungsten, Molybdenum, silicon etc.  </a:t>
            </a:r>
            <a:endParaRPr lang="en-IN" sz="2400" dirty="0">
              <a:solidFill>
                <a:srgbClr val="FF0066"/>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48C9EED4-2C70-4CE4-B3DA-A3D076C0A3FA}"/>
              </a:ext>
            </a:extLst>
          </p:cNvPr>
          <p:cNvSpPr txBox="1"/>
          <p:nvPr/>
        </p:nvSpPr>
        <p:spPr>
          <a:xfrm>
            <a:off x="1219303" y="1317291"/>
            <a:ext cx="10707755" cy="1200329"/>
          </a:xfrm>
          <a:prstGeom prst="rect">
            <a:avLst/>
          </a:prstGeom>
          <a:noFill/>
        </p:spPr>
        <p:txBody>
          <a:bodyPr wrap="square" rtlCol="0">
            <a:spAutoFit/>
          </a:bodyPr>
          <a:lstStyle/>
          <a:p>
            <a:r>
              <a:rPr lang="en-US" sz="2400" b="1" dirty="0">
                <a:solidFill>
                  <a:srgbClr val="002060"/>
                </a:solidFill>
                <a:latin typeface="Times New Roman" panose="02020603050405020304" pitchFamily="18" charset="0"/>
                <a:cs typeface="Times New Roman" panose="02020603050405020304" pitchFamily="18" charset="0"/>
              </a:rPr>
              <a:t>3. Elements which tends to stabilize austinite:</a:t>
            </a:r>
          </a:p>
          <a:p>
            <a:r>
              <a:rPr lang="en-US" sz="2400" dirty="0">
                <a:solidFill>
                  <a:srgbClr val="FF0000"/>
                </a:solidFill>
                <a:latin typeface="Times New Roman" panose="02020603050405020304" pitchFamily="18" charset="0"/>
                <a:cs typeface="Times New Roman" panose="02020603050405020304" pitchFamily="18" charset="0"/>
              </a:rPr>
              <a:t>These elements when added lowers the A3 temperatures and raises the peritectic point, thereby increasing the range in which austinite is stable.</a:t>
            </a:r>
            <a:endParaRPr lang="en-IN" sz="2400" dirty="0">
              <a:solidFill>
                <a:srgbClr val="FF0000"/>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8542FC78-58E9-4F8A-8DBA-5AE4F3210D5F}"/>
              </a:ext>
            </a:extLst>
          </p:cNvPr>
          <p:cNvSpPr txBox="1"/>
          <p:nvPr/>
        </p:nvSpPr>
        <p:spPr>
          <a:xfrm>
            <a:off x="1219304" y="4124935"/>
            <a:ext cx="10310088" cy="830997"/>
          </a:xfrm>
          <a:prstGeom prst="rect">
            <a:avLst/>
          </a:prstGeom>
          <a:noFill/>
        </p:spPr>
        <p:txBody>
          <a:bodyPr wrap="square" rtlCol="0">
            <a:spAutoFit/>
          </a:bodyPr>
          <a:lstStyle/>
          <a:p>
            <a:r>
              <a:rPr lang="en-US" sz="2400" dirty="0">
                <a:solidFill>
                  <a:srgbClr val="002060"/>
                </a:solidFill>
                <a:latin typeface="Times New Roman" panose="02020603050405020304" pitchFamily="18" charset="0"/>
                <a:cs typeface="Times New Roman" panose="02020603050405020304" pitchFamily="18" charset="0"/>
              </a:rPr>
              <a:t>Some of the elements appear in more than one group and it means that they have more than one effect.</a:t>
            </a:r>
            <a:endParaRPr lang="en-IN" sz="24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1492609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1FFF35E-141E-4120-9C29-0AE6F6E6B517}"/>
              </a:ext>
            </a:extLst>
          </p:cNvPr>
          <p:cNvSpPr txBox="1"/>
          <p:nvPr/>
        </p:nvSpPr>
        <p:spPr>
          <a:xfrm>
            <a:off x="4466387" y="980661"/>
            <a:ext cx="3768789" cy="584775"/>
          </a:xfrm>
          <a:prstGeom prst="rect">
            <a:avLst/>
          </a:prstGeom>
          <a:noFill/>
        </p:spPr>
        <p:txBody>
          <a:bodyPr wrap="none" rtlCol="0">
            <a:spAutoFit/>
          </a:bodyPr>
          <a:lstStyle/>
          <a:p>
            <a:r>
              <a:rPr lang="en-US" sz="3200" b="1" dirty="0">
                <a:solidFill>
                  <a:schemeClr val="accent2"/>
                </a:solidFill>
                <a:latin typeface="Times New Roman" panose="02020603050405020304" pitchFamily="18" charset="0"/>
                <a:cs typeface="Times New Roman" panose="02020603050405020304" pitchFamily="18" charset="0"/>
              </a:rPr>
              <a:t>Types of Alloy Steels</a:t>
            </a:r>
            <a:endParaRPr lang="en-IN" sz="3200" b="1" dirty="0">
              <a:solidFill>
                <a:schemeClr val="accent2"/>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BA9C68D6-2900-4916-BB52-9E423D2990B0}"/>
              </a:ext>
            </a:extLst>
          </p:cNvPr>
          <p:cNvSpPr txBox="1"/>
          <p:nvPr/>
        </p:nvSpPr>
        <p:spPr>
          <a:xfrm>
            <a:off x="2451652" y="1948070"/>
            <a:ext cx="7608433" cy="2246769"/>
          </a:xfrm>
          <a:prstGeom prst="rect">
            <a:avLst/>
          </a:prstGeom>
          <a:noFill/>
        </p:spPr>
        <p:txBody>
          <a:bodyPr wrap="square" rtlCol="0">
            <a:spAutoFit/>
          </a:bodyPr>
          <a:lstStyle/>
          <a:p>
            <a:r>
              <a:rPr lang="en-US" sz="2800" b="1" dirty="0">
                <a:solidFill>
                  <a:srgbClr val="002060"/>
                </a:solidFill>
                <a:latin typeface="Times New Roman" panose="02020603050405020304" pitchFamily="18" charset="0"/>
                <a:cs typeface="Times New Roman" panose="02020603050405020304" pitchFamily="18" charset="0"/>
              </a:rPr>
              <a:t>Alloy Steels may be divided into four classes:</a:t>
            </a:r>
          </a:p>
          <a:p>
            <a:pPr marL="457200" indent="-457200">
              <a:buAutoNum type="arabicPeriod"/>
            </a:pPr>
            <a:r>
              <a:rPr lang="en-US" sz="2800" dirty="0">
                <a:solidFill>
                  <a:srgbClr val="FF0000"/>
                </a:solidFill>
                <a:latin typeface="Times New Roman" panose="02020603050405020304" pitchFamily="18" charset="0"/>
                <a:cs typeface="Times New Roman" panose="02020603050405020304" pitchFamily="18" charset="0"/>
              </a:rPr>
              <a:t>Structural steels</a:t>
            </a:r>
          </a:p>
          <a:p>
            <a:pPr marL="457200" indent="-457200">
              <a:buAutoNum type="arabicPeriod"/>
            </a:pPr>
            <a:r>
              <a:rPr lang="en-US" sz="2800" dirty="0">
                <a:solidFill>
                  <a:srgbClr val="008000"/>
                </a:solidFill>
                <a:latin typeface="Times New Roman" panose="02020603050405020304" pitchFamily="18" charset="0"/>
                <a:cs typeface="Times New Roman" panose="02020603050405020304" pitchFamily="18" charset="0"/>
              </a:rPr>
              <a:t>Tool and Die steels</a:t>
            </a:r>
          </a:p>
          <a:p>
            <a:pPr marL="457200" indent="-457200">
              <a:buAutoNum type="arabicPeriod"/>
            </a:pPr>
            <a:r>
              <a:rPr lang="en-US" sz="2800" dirty="0">
                <a:solidFill>
                  <a:srgbClr val="FF0066"/>
                </a:solidFill>
                <a:latin typeface="Times New Roman" panose="02020603050405020304" pitchFamily="18" charset="0"/>
                <a:cs typeface="Times New Roman" panose="02020603050405020304" pitchFamily="18" charset="0"/>
              </a:rPr>
              <a:t>Magnetic alloys</a:t>
            </a:r>
          </a:p>
          <a:p>
            <a:pPr marL="457200" indent="-457200">
              <a:buAutoNum type="arabicPeriod"/>
            </a:pPr>
            <a:r>
              <a:rPr lang="en-US" sz="2800" dirty="0">
                <a:solidFill>
                  <a:srgbClr val="00B0F0"/>
                </a:solidFill>
                <a:latin typeface="Times New Roman" panose="02020603050405020304" pitchFamily="18" charset="0"/>
                <a:cs typeface="Times New Roman" panose="02020603050405020304" pitchFamily="18" charset="0"/>
              </a:rPr>
              <a:t>Stainless and heat-resisting steels</a:t>
            </a:r>
            <a:endParaRPr lang="en-IN" sz="2800" dirty="0">
              <a:solidFill>
                <a:srgbClr val="00B0F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8346844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89A4CDB-6748-4CE7-8942-215FE6602717}"/>
              </a:ext>
            </a:extLst>
          </p:cNvPr>
          <p:cNvSpPr txBox="1"/>
          <p:nvPr/>
        </p:nvSpPr>
        <p:spPr>
          <a:xfrm>
            <a:off x="4059801" y="887895"/>
            <a:ext cx="4354077" cy="461665"/>
          </a:xfrm>
          <a:prstGeom prst="rect">
            <a:avLst/>
          </a:prstGeom>
          <a:noFill/>
        </p:spPr>
        <p:txBody>
          <a:bodyPr wrap="none" rtlCol="0">
            <a:spAutoFit/>
          </a:bodyPr>
          <a:lstStyle/>
          <a:p>
            <a:r>
              <a:rPr lang="en-US" sz="2400" b="1" dirty="0">
                <a:solidFill>
                  <a:srgbClr val="002060"/>
                </a:solidFill>
                <a:latin typeface="Georgia" panose="02040502050405020303" pitchFamily="18" charset="0"/>
                <a:cs typeface="Times New Roman" panose="02020603050405020304" pitchFamily="18" charset="0"/>
              </a:rPr>
              <a:t>COMMON ALLOY STEELS</a:t>
            </a:r>
            <a:endParaRPr lang="en-IN" sz="2400" b="1" dirty="0">
              <a:solidFill>
                <a:srgbClr val="002060"/>
              </a:solidFill>
              <a:latin typeface="Georgia" panose="02040502050405020303"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08397BFB-DDF2-448C-B230-B99672854A55}"/>
              </a:ext>
            </a:extLst>
          </p:cNvPr>
          <p:cNvSpPr txBox="1"/>
          <p:nvPr/>
        </p:nvSpPr>
        <p:spPr>
          <a:xfrm>
            <a:off x="728871" y="1524000"/>
            <a:ext cx="9660833" cy="2739211"/>
          </a:xfrm>
          <a:prstGeom prst="rect">
            <a:avLst/>
          </a:prstGeom>
          <a:noFill/>
        </p:spPr>
        <p:txBody>
          <a:bodyPr wrap="square" rtlCol="0">
            <a:spAutoFit/>
          </a:bodyPr>
          <a:lstStyle/>
          <a:p>
            <a:r>
              <a:rPr lang="en-US" sz="2400" dirty="0">
                <a:solidFill>
                  <a:srgbClr val="002060"/>
                </a:solidFill>
                <a:latin typeface="Georgia" panose="02040502050405020303" pitchFamily="18" charset="0"/>
                <a:cs typeface="Times New Roman" panose="02020603050405020304" pitchFamily="18" charset="0"/>
              </a:rPr>
              <a:t>Steel can be classified in several ways. Some of them are according to:</a:t>
            </a:r>
          </a:p>
          <a:p>
            <a:r>
              <a:rPr lang="en-US" sz="2800" b="1" dirty="0">
                <a:solidFill>
                  <a:srgbClr val="002060"/>
                </a:solidFill>
                <a:latin typeface="Times New Roman" panose="02020603050405020304" pitchFamily="18" charset="0"/>
                <a:cs typeface="Times New Roman" panose="02020603050405020304" pitchFamily="18" charset="0"/>
              </a:rPr>
              <a:t>Carbon Content:</a:t>
            </a:r>
            <a:endParaRPr lang="en-US" sz="2400" b="1" dirty="0">
              <a:solidFill>
                <a:srgbClr val="002060"/>
              </a:solidFill>
              <a:latin typeface="Times New Roman" panose="02020603050405020304" pitchFamily="18" charset="0"/>
              <a:cs typeface="Times New Roman" panose="02020603050405020304" pitchFamily="18" charset="0"/>
            </a:endParaRPr>
          </a:p>
          <a:p>
            <a:pPr marL="342900" indent="-342900">
              <a:buAutoNum type="arabicPeriod"/>
            </a:pPr>
            <a:r>
              <a:rPr lang="en-US" sz="2400" dirty="0">
                <a:solidFill>
                  <a:srgbClr val="FF0066"/>
                </a:solidFill>
                <a:latin typeface="Times New Roman" panose="02020603050405020304" pitchFamily="18" charset="0"/>
                <a:cs typeface="Times New Roman" panose="02020603050405020304" pitchFamily="18" charset="0"/>
              </a:rPr>
              <a:t>Low carbon</a:t>
            </a:r>
          </a:p>
          <a:p>
            <a:pPr marL="342900" indent="-342900">
              <a:buAutoNum type="arabicPeriod"/>
            </a:pPr>
            <a:r>
              <a:rPr lang="en-US" sz="2400" dirty="0">
                <a:solidFill>
                  <a:srgbClr val="FF0066"/>
                </a:solidFill>
                <a:latin typeface="Times New Roman" panose="02020603050405020304" pitchFamily="18" charset="0"/>
                <a:cs typeface="Times New Roman" panose="02020603050405020304" pitchFamily="18" charset="0"/>
              </a:rPr>
              <a:t>Medium carbon</a:t>
            </a:r>
          </a:p>
          <a:p>
            <a:pPr marL="342900" indent="-342900">
              <a:buAutoNum type="arabicPeriod"/>
            </a:pPr>
            <a:r>
              <a:rPr lang="en-US" sz="2400" dirty="0">
                <a:solidFill>
                  <a:srgbClr val="FF0066"/>
                </a:solidFill>
                <a:latin typeface="Times New Roman" panose="02020603050405020304" pitchFamily="18" charset="0"/>
                <a:cs typeface="Times New Roman" panose="02020603050405020304" pitchFamily="18" charset="0"/>
              </a:rPr>
              <a:t>High carbon steels.</a:t>
            </a:r>
          </a:p>
          <a:p>
            <a:r>
              <a:rPr lang="en-US" sz="2400" dirty="0">
                <a:solidFill>
                  <a:srgbClr val="008000"/>
                </a:solidFill>
                <a:latin typeface="Times New Roman" panose="02020603050405020304" pitchFamily="18" charset="0"/>
                <a:cs typeface="Times New Roman" panose="02020603050405020304" pitchFamily="18" charset="0"/>
              </a:rPr>
              <a:t>II. a. Hypo-eutectoid steels (˂0.8%C)</a:t>
            </a:r>
          </a:p>
          <a:p>
            <a:r>
              <a:rPr lang="en-US" sz="2400" dirty="0">
                <a:solidFill>
                  <a:srgbClr val="008000"/>
                </a:solidFill>
                <a:latin typeface="Times New Roman" panose="02020603050405020304" pitchFamily="18" charset="0"/>
                <a:cs typeface="Times New Roman" panose="02020603050405020304" pitchFamily="18" charset="0"/>
              </a:rPr>
              <a:t>    b. Hyper-eutectoid Steels (˃0.8%C)</a:t>
            </a:r>
            <a:endParaRPr lang="en-IN" sz="2400" dirty="0">
              <a:solidFill>
                <a:srgbClr val="008000"/>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C88CF5AA-5E4E-4D8F-9203-C961375654C6}"/>
              </a:ext>
            </a:extLst>
          </p:cNvPr>
          <p:cNvSpPr txBox="1"/>
          <p:nvPr/>
        </p:nvSpPr>
        <p:spPr>
          <a:xfrm>
            <a:off x="6917635" y="4263211"/>
            <a:ext cx="4695677" cy="2000548"/>
          </a:xfrm>
          <a:prstGeom prst="rect">
            <a:avLst/>
          </a:prstGeom>
          <a:noFill/>
        </p:spPr>
        <p:txBody>
          <a:bodyPr wrap="square" rtlCol="0">
            <a:spAutoFit/>
          </a:bodyPr>
          <a:lstStyle/>
          <a:p>
            <a:r>
              <a:rPr lang="en-US" sz="2800" b="1" dirty="0">
                <a:solidFill>
                  <a:srgbClr val="002060"/>
                </a:solidFill>
                <a:latin typeface="Times New Roman" panose="02020603050405020304" pitchFamily="18" charset="0"/>
                <a:cs typeface="Times New Roman" panose="02020603050405020304" pitchFamily="18" charset="0"/>
              </a:rPr>
              <a:t>Method of Manufacture:</a:t>
            </a:r>
          </a:p>
          <a:p>
            <a:r>
              <a:rPr lang="en-US" sz="2400" dirty="0">
                <a:latin typeface="Times New Roman" panose="02020603050405020304" pitchFamily="18" charset="0"/>
                <a:cs typeface="Times New Roman" panose="02020603050405020304" pitchFamily="18" charset="0"/>
              </a:rPr>
              <a:t>1</a:t>
            </a:r>
            <a:r>
              <a:rPr lang="en-US" sz="2400" dirty="0">
                <a:solidFill>
                  <a:srgbClr val="FF0066"/>
                </a:solidFill>
                <a:latin typeface="Times New Roman" panose="02020603050405020304" pitchFamily="18" charset="0"/>
                <a:cs typeface="Times New Roman" panose="02020603050405020304" pitchFamily="18" charset="0"/>
              </a:rPr>
              <a:t>. Bessemer Steel</a:t>
            </a:r>
          </a:p>
          <a:p>
            <a:r>
              <a:rPr lang="en-US" sz="2400" dirty="0">
                <a:solidFill>
                  <a:srgbClr val="FF0066"/>
                </a:solidFill>
                <a:latin typeface="Times New Roman" panose="02020603050405020304" pitchFamily="18" charset="0"/>
                <a:cs typeface="Times New Roman" panose="02020603050405020304" pitchFamily="18" charset="0"/>
              </a:rPr>
              <a:t>2. Open Hearth Steel</a:t>
            </a:r>
          </a:p>
          <a:p>
            <a:r>
              <a:rPr lang="en-US" sz="2400" dirty="0">
                <a:solidFill>
                  <a:srgbClr val="FF0066"/>
                </a:solidFill>
                <a:latin typeface="Times New Roman" panose="02020603050405020304" pitchFamily="18" charset="0"/>
                <a:cs typeface="Times New Roman" panose="02020603050405020304" pitchFamily="18" charset="0"/>
              </a:rPr>
              <a:t>3. Electric Furnace steel</a:t>
            </a:r>
          </a:p>
          <a:p>
            <a:r>
              <a:rPr lang="en-US" sz="2400" dirty="0">
                <a:solidFill>
                  <a:srgbClr val="FF0066"/>
                </a:solidFill>
                <a:latin typeface="Times New Roman" panose="02020603050405020304" pitchFamily="18" charset="0"/>
                <a:cs typeface="Times New Roman" panose="02020603050405020304" pitchFamily="18" charset="0"/>
              </a:rPr>
              <a:t>4. Crucible steel etc.,</a:t>
            </a:r>
            <a:endParaRPr lang="en-IN" sz="2400" dirty="0">
              <a:solidFill>
                <a:srgbClr val="FF006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73246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FFB3A7C-3ABA-4330-9D41-86B74A9E7641}"/>
              </a:ext>
            </a:extLst>
          </p:cNvPr>
          <p:cNvSpPr txBox="1"/>
          <p:nvPr/>
        </p:nvSpPr>
        <p:spPr>
          <a:xfrm>
            <a:off x="3110150" y="889843"/>
            <a:ext cx="5971699" cy="5078313"/>
          </a:xfrm>
          <a:prstGeom prst="rect">
            <a:avLst/>
          </a:prstGeom>
          <a:noFill/>
        </p:spPr>
        <p:txBody>
          <a:bodyPr wrap="none" rtlCol="0">
            <a:spAutoFit/>
          </a:bodyPr>
          <a:lstStyle/>
          <a:p>
            <a:r>
              <a:rPr lang="en-US" sz="2800" b="1" dirty="0">
                <a:solidFill>
                  <a:srgbClr val="002060"/>
                </a:solidFill>
                <a:latin typeface="Times New Roman" panose="02020603050405020304" pitchFamily="18" charset="0"/>
                <a:cs typeface="Times New Roman" panose="02020603050405020304" pitchFamily="18" charset="0"/>
              </a:rPr>
              <a:t>III. Based on Application of Steel:</a:t>
            </a:r>
          </a:p>
          <a:p>
            <a:pPr marL="457200" indent="-457200">
              <a:buAutoNum type="arabicPeriod"/>
            </a:pPr>
            <a:r>
              <a:rPr lang="en-IN" sz="2400" dirty="0">
                <a:solidFill>
                  <a:srgbClr val="FF0066"/>
                </a:solidFill>
                <a:latin typeface="Times New Roman" panose="02020603050405020304" pitchFamily="18" charset="0"/>
                <a:cs typeface="Times New Roman" panose="02020603050405020304" pitchFamily="18" charset="0"/>
              </a:rPr>
              <a:t>Machine Steel</a:t>
            </a:r>
          </a:p>
          <a:p>
            <a:pPr marL="457200" indent="-457200">
              <a:buAutoNum type="arabicPeriod"/>
            </a:pPr>
            <a:r>
              <a:rPr lang="en-IN" sz="2400" dirty="0">
                <a:solidFill>
                  <a:srgbClr val="FF0066"/>
                </a:solidFill>
                <a:latin typeface="Times New Roman" panose="02020603050405020304" pitchFamily="18" charset="0"/>
                <a:cs typeface="Times New Roman" panose="02020603050405020304" pitchFamily="18" charset="0"/>
              </a:rPr>
              <a:t>Spring Steel</a:t>
            </a:r>
          </a:p>
          <a:p>
            <a:pPr marL="457200" indent="-457200">
              <a:buAutoNum type="arabicPeriod"/>
            </a:pPr>
            <a:r>
              <a:rPr lang="en-IN" sz="2400" dirty="0">
                <a:solidFill>
                  <a:srgbClr val="FF0066"/>
                </a:solidFill>
                <a:latin typeface="Times New Roman" panose="02020603050405020304" pitchFamily="18" charset="0"/>
                <a:cs typeface="Times New Roman" panose="02020603050405020304" pitchFamily="18" charset="0"/>
              </a:rPr>
              <a:t>Boiler Steel</a:t>
            </a:r>
          </a:p>
          <a:p>
            <a:pPr marL="457200" indent="-457200">
              <a:buAutoNum type="arabicPeriod"/>
            </a:pPr>
            <a:r>
              <a:rPr lang="en-IN" sz="2400" dirty="0">
                <a:solidFill>
                  <a:srgbClr val="FF0066"/>
                </a:solidFill>
                <a:latin typeface="Times New Roman" panose="02020603050405020304" pitchFamily="18" charset="0"/>
                <a:cs typeface="Times New Roman" panose="02020603050405020304" pitchFamily="18" charset="0"/>
              </a:rPr>
              <a:t>Structural Steel</a:t>
            </a:r>
          </a:p>
          <a:p>
            <a:pPr marL="457200" indent="-457200">
              <a:buAutoNum type="arabicPeriod"/>
            </a:pPr>
            <a:r>
              <a:rPr lang="en-IN" sz="2400" dirty="0">
                <a:solidFill>
                  <a:srgbClr val="FF0066"/>
                </a:solidFill>
                <a:latin typeface="Times New Roman" panose="02020603050405020304" pitchFamily="18" charset="0"/>
                <a:cs typeface="Times New Roman" panose="02020603050405020304" pitchFamily="18" charset="0"/>
              </a:rPr>
              <a:t>Tool Steel etc.</a:t>
            </a:r>
          </a:p>
          <a:p>
            <a:r>
              <a:rPr lang="en-IN" sz="2800" b="1" dirty="0">
                <a:solidFill>
                  <a:srgbClr val="002060"/>
                </a:solidFill>
                <a:latin typeface="Times New Roman" panose="02020603050405020304" pitchFamily="18" charset="0"/>
                <a:cs typeface="Times New Roman" panose="02020603050405020304" pitchFamily="18" charset="0"/>
              </a:rPr>
              <a:t>IV. Chemical Composition:</a:t>
            </a:r>
          </a:p>
          <a:p>
            <a:r>
              <a:rPr lang="en-IN" sz="2400" dirty="0">
                <a:solidFill>
                  <a:srgbClr val="FF0000"/>
                </a:solidFill>
                <a:latin typeface="Times New Roman" panose="02020603050405020304" pitchFamily="18" charset="0"/>
                <a:cs typeface="Times New Roman" panose="02020603050405020304" pitchFamily="18" charset="0"/>
              </a:rPr>
              <a:t>(a). Plain carbon steel and (b). Alloy Steels.</a:t>
            </a:r>
          </a:p>
          <a:p>
            <a:r>
              <a:rPr lang="en-IN" sz="2800" b="1" dirty="0">
                <a:solidFill>
                  <a:srgbClr val="002060"/>
                </a:solidFill>
                <a:latin typeface="Times New Roman" panose="02020603050405020304" pitchFamily="18" charset="0"/>
                <a:cs typeface="Times New Roman" panose="02020603050405020304" pitchFamily="18" charset="0"/>
              </a:rPr>
              <a:t>Standard Institutions:</a:t>
            </a:r>
          </a:p>
          <a:p>
            <a:pPr marL="457200" indent="-457200">
              <a:buAutoNum type="arabicPeriod"/>
            </a:pPr>
            <a:r>
              <a:rPr lang="en-IN" sz="2400" dirty="0">
                <a:solidFill>
                  <a:srgbClr val="00CC00"/>
                </a:solidFill>
                <a:latin typeface="Times New Roman" panose="02020603050405020304" pitchFamily="18" charset="0"/>
                <a:cs typeface="Times New Roman" panose="02020603050405020304" pitchFamily="18" charset="0"/>
              </a:rPr>
              <a:t>AISI- American Iron and Steel Institute</a:t>
            </a:r>
          </a:p>
          <a:p>
            <a:pPr marL="457200" indent="-457200">
              <a:buAutoNum type="arabicPeriod"/>
            </a:pPr>
            <a:r>
              <a:rPr lang="en-IN" sz="2400" dirty="0">
                <a:solidFill>
                  <a:srgbClr val="00CC00"/>
                </a:solidFill>
                <a:latin typeface="Times New Roman" panose="02020603050405020304" pitchFamily="18" charset="0"/>
                <a:cs typeface="Times New Roman" panose="02020603050405020304" pitchFamily="18" charset="0"/>
              </a:rPr>
              <a:t>BIS-  Bureau of Indian Standards</a:t>
            </a:r>
          </a:p>
          <a:p>
            <a:pPr marL="457200" indent="-457200">
              <a:buAutoNum type="arabicPeriod"/>
            </a:pPr>
            <a:r>
              <a:rPr lang="en-IN" sz="2400" dirty="0">
                <a:solidFill>
                  <a:srgbClr val="00CC00"/>
                </a:solidFill>
                <a:latin typeface="Times New Roman" panose="02020603050405020304" pitchFamily="18" charset="0"/>
                <a:cs typeface="Times New Roman" panose="02020603050405020304" pitchFamily="18" charset="0"/>
              </a:rPr>
              <a:t>SAE- Society of Automotive Engineers.</a:t>
            </a:r>
          </a:p>
          <a:p>
            <a:pPr marL="457200" indent="-457200">
              <a:buAutoNum type="arabicPeriod"/>
            </a:pPr>
            <a:r>
              <a:rPr lang="en-IN" sz="2400" dirty="0">
                <a:solidFill>
                  <a:srgbClr val="00CC00"/>
                </a:solidFill>
                <a:latin typeface="Times New Roman" panose="02020603050405020304" pitchFamily="18" charset="0"/>
                <a:cs typeface="Times New Roman" panose="02020603050405020304" pitchFamily="18" charset="0"/>
              </a:rPr>
              <a:t>American society for Testing and Materials</a:t>
            </a:r>
          </a:p>
        </p:txBody>
      </p:sp>
      <p:sp>
        <p:nvSpPr>
          <p:cNvPr id="2" name="TextBox 1">
            <a:extLst>
              <a:ext uri="{FF2B5EF4-FFF2-40B4-BE49-F238E27FC236}">
                <a16:creationId xmlns:a16="http://schemas.microsoft.com/office/drawing/2014/main" id="{C496D8DE-BF1A-4C5C-B022-8C41EE2EE9F7}"/>
              </a:ext>
            </a:extLst>
          </p:cNvPr>
          <p:cNvSpPr txBox="1"/>
          <p:nvPr/>
        </p:nvSpPr>
        <p:spPr>
          <a:xfrm>
            <a:off x="2042293" y="5968156"/>
            <a:ext cx="8107412" cy="369332"/>
          </a:xfrm>
          <a:prstGeom prst="rect">
            <a:avLst/>
          </a:prstGeom>
          <a:noFill/>
        </p:spPr>
        <p:txBody>
          <a:bodyPr wrap="none" rtlCol="0">
            <a:spAutoFit/>
          </a:bodyPr>
          <a:lstStyle/>
          <a:p>
            <a:r>
              <a:rPr lang="en-US" dirty="0"/>
              <a:t>The above institutions have classified steels also according to chemical composition. </a:t>
            </a:r>
            <a:endParaRPr lang="en-IN" dirty="0"/>
          </a:p>
        </p:txBody>
      </p:sp>
    </p:spTree>
    <p:extLst>
      <p:ext uri="{BB962C8B-B14F-4D97-AF65-F5344CB8AC3E}">
        <p14:creationId xmlns:p14="http://schemas.microsoft.com/office/powerpoint/2010/main" val="156893426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calcmode="lin" valueType="num">
                                      <p:cBhvr additive="base">
                                        <p:cTn id="2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 calcmode="lin" valueType="num">
                                      <p:cBhvr additive="base">
                                        <p:cTn id="3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calcmode="lin" valueType="num">
                                      <p:cBhvr additive="base">
                                        <p:cTn id="3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anim calcmode="lin" valueType="num">
                                      <p:cBhvr additive="base">
                                        <p:cTn id="4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anim calcmode="lin" valueType="num">
                                      <p:cBhvr additive="base">
                                        <p:cTn id="47"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4">
                                            <p:txEl>
                                              <p:pRg st="10" end="10"/>
                                            </p:txEl>
                                          </p:spTgt>
                                        </p:tgtEl>
                                        <p:attrNameLst>
                                          <p:attrName>style.visibility</p:attrName>
                                        </p:attrNameLst>
                                      </p:cBhvr>
                                      <p:to>
                                        <p:strVal val="visible"/>
                                      </p:to>
                                    </p:set>
                                    <p:anim calcmode="lin" valueType="num">
                                      <p:cBhvr additive="base">
                                        <p:cTn id="51"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txEl>
                                              <p:pRg st="10" end="10"/>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anim calcmode="lin" valueType="num">
                                      <p:cBhvr additive="base">
                                        <p:cTn id="55"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11" end="11"/>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4">
                                            <p:txEl>
                                              <p:pRg st="12" end="12"/>
                                            </p:txEl>
                                          </p:spTgt>
                                        </p:tgtEl>
                                        <p:attrNameLst>
                                          <p:attrName>style.visibility</p:attrName>
                                        </p:attrNameLst>
                                      </p:cBhvr>
                                      <p:to>
                                        <p:strVal val="visible"/>
                                      </p:to>
                                    </p:set>
                                    <p:anim calcmode="lin" valueType="num">
                                      <p:cBhvr additive="base">
                                        <p:cTn id="59"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5E0FA8-639A-48A6-B260-A2C4F5C0D059}"/>
              </a:ext>
            </a:extLst>
          </p:cNvPr>
          <p:cNvSpPr txBox="1"/>
          <p:nvPr/>
        </p:nvSpPr>
        <p:spPr>
          <a:xfrm>
            <a:off x="450574" y="1060174"/>
            <a:ext cx="11330609" cy="830997"/>
          </a:xfrm>
          <a:prstGeom prst="rect">
            <a:avLst/>
          </a:prstGeom>
          <a:noFill/>
        </p:spPr>
        <p:txBody>
          <a:bodyPr wrap="square" rtlCol="0">
            <a:spAutoFit/>
          </a:bodyPr>
          <a:lstStyle/>
          <a:p>
            <a:r>
              <a:rPr lang="en-US" sz="2400" dirty="0">
                <a:solidFill>
                  <a:schemeClr val="accent2">
                    <a:lumMod val="75000"/>
                  </a:schemeClr>
                </a:solidFill>
                <a:latin typeface="Times New Roman" panose="02020603050405020304" pitchFamily="18" charset="0"/>
                <a:cs typeface="Times New Roman" panose="02020603050405020304" pitchFamily="18" charset="0"/>
              </a:rPr>
              <a:t>For convenience, we have to study the different types of steels classified according to their chemical composition, i.e., Plain Carbon steels and  Alloy Steels </a:t>
            </a:r>
            <a:endParaRPr lang="en-IN" sz="2400"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70CA9C72-3505-465F-A5AF-265999BB4F07}"/>
              </a:ext>
            </a:extLst>
          </p:cNvPr>
          <p:cNvSpPr txBox="1"/>
          <p:nvPr/>
        </p:nvSpPr>
        <p:spPr>
          <a:xfrm>
            <a:off x="4487226" y="1868556"/>
            <a:ext cx="3217547" cy="523220"/>
          </a:xfrm>
          <a:prstGeom prst="rect">
            <a:avLst/>
          </a:prstGeom>
          <a:noFill/>
        </p:spPr>
        <p:txBody>
          <a:bodyPr wrap="none" rtlCol="0">
            <a:spAutoFit/>
          </a:bodyPr>
          <a:lstStyle/>
          <a:p>
            <a:r>
              <a:rPr lang="en-US" sz="2800" b="1" dirty="0">
                <a:solidFill>
                  <a:srgbClr val="002060"/>
                </a:solidFill>
                <a:latin typeface="Times New Roman" panose="02020603050405020304" pitchFamily="18" charset="0"/>
                <a:cs typeface="Times New Roman" panose="02020603050405020304" pitchFamily="18" charset="0"/>
              </a:rPr>
              <a:t>Plain Carbon Steels</a:t>
            </a:r>
            <a:endParaRPr lang="en-IN" sz="2800" b="1" dirty="0">
              <a:solidFill>
                <a:srgbClr val="002060"/>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79D2AC5B-711F-471F-8E8B-352DE6289F86}"/>
              </a:ext>
            </a:extLst>
          </p:cNvPr>
          <p:cNvSpPr txBox="1"/>
          <p:nvPr/>
        </p:nvSpPr>
        <p:spPr>
          <a:xfrm>
            <a:off x="609602" y="2553827"/>
            <a:ext cx="11092068" cy="2985433"/>
          </a:xfrm>
          <a:prstGeom prst="rect">
            <a:avLst/>
          </a:prstGeom>
          <a:noFill/>
        </p:spPr>
        <p:txBody>
          <a:bodyPr wrap="square" rtlCol="0">
            <a:spAutoFit/>
          </a:bodyPr>
          <a:lstStyle/>
          <a:p>
            <a:r>
              <a:rPr lang="en-US" sz="2800" b="1" dirty="0">
                <a:solidFill>
                  <a:srgbClr val="002060"/>
                </a:solidFill>
                <a:latin typeface="Times New Roman" panose="02020603050405020304" pitchFamily="18" charset="0"/>
                <a:cs typeface="Times New Roman" panose="02020603050405020304" pitchFamily="18" charset="0"/>
              </a:rPr>
              <a:t>Plain carbon steels can be classified once again according to the percentage of carbon,</a:t>
            </a:r>
          </a:p>
          <a:p>
            <a:pPr marL="457200" indent="-457200">
              <a:buAutoNum type="alphaLcParenBoth"/>
            </a:pPr>
            <a:r>
              <a:rPr lang="en-US" sz="2800" dirty="0">
                <a:solidFill>
                  <a:srgbClr val="FF0066"/>
                </a:solidFill>
                <a:latin typeface="Times New Roman" panose="02020603050405020304" pitchFamily="18" charset="0"/>
                <a:cs typeface="Times New Roman" panose="02020603050405020304" pitchFamily="18" charset="0"/>
              </a:rPr>
              <a:t>Low carbon steel- up to 0.25% carbon</a:t>
            </a:r>
          </a:p>
          <a:p>
            <a:pPr marL="457200" indent="-457200">
              <a:buAutoNum type="alphaLcParenBoth"/>
            </a:pPr>
            <a:r>
              <a:rPr lang="en-US" sz="2800" dirty="0">
                <a:solidFill>
                  <a:srgbClr val="FF0066"/>
                </a:solidFill>
                <a:latin typeface="Times New Roman" panose="02020603050405020304" pitchFamily="18" charset="0"/>
                <a:cs typeface="Times New Roman" panose="02020603050405020304" pitchFamily="18" charset="0"/>
              </a:rPr>
              <a:t>Medium carbon steel- 0.25% to 0.55% carbon</a:t>
            </a:r>
          </a:p>
          <a:p>
            <a:pPr marL="457200" indent="-457200">
              <a:buAutoNum type="alphaLcParenBoth"/>
            </a:pPr>
            <a:r>
              <a:rPr lang="en-US" sz="2800" dirty="0">
                <a:solidFill>
                  <a:srgbClr val="FF0066"/>
                </a:solidFill>
                <a:latin typeface="Times New Roman" panose="02020603050405020304" pitchFamily="18" charset="0"/>
                <a:cs typeface="Times New Roman" panose="02020603050405020304" pitchFamily="18" charset="0"/>
              </a:rPr>
              <a:t>High carbon steel- above 0.55%carbon.</a:t>
            </a:r>
          </a:p>
          <a:p>
            <a:r>
              <a:rPr lang="en-US" sz="2400" dirty="0">
                <a:solidFill>
                  <a:srgbClr val="00CC00"/>
                </a:solidFill>
                <a:latin typeface="Times New Roman" panose="02020603050405020304" pitchFamily="18" charset="0"/>
                <a:cs typeface="Times New Roman" panose="02020603050405020304" pitchFamily="18" charset="0"/>
              </a:rPr>
              <a:t>Generally, Plain carbon steels contains iron and carbon, and always come with traces of </a:t>
            </a:r>
          </a:p>
          <a:p>
            <a:r>
              <a:rPr lang="en-US" sz="2400" dirty="0">
                <a:solidFill>
                  <a:srgbClr val="00CC00"/>
                </a:solidFill>
                <a:latin typeface="Times New Roman" panose="02020603050405020304" pitchFamily="18" charset="0"/>
                <a:cs typeface="Times New Roman" panose="02020603050405020304" pitchFamily="18" charset="0"/>
              </a:rPr>
              <a:t>Sulphur and phosphorous and also sometimes small quantities of silicon and manganese.</a:t>
            </a:r>
            <a:endParaRPr lang="en-IN" sz="2400" dirty="0">
              <a:solidFill>
                <a:srgbClr val="00CC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777097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6">
                                            <p:txEl>
                                              <p:pRg st="4" end="4"/>
                                            </p:txEl>
                                          </p:spTgt>
                                        </p:tgtEl>
                                        <p:attrNameLst>
                                          <p:attrName>style.visibility</p:attrName>
                                        </p:attrNameLst>
                                      </p:cBhvr>
                                      <p:to>
                                        <p:strVal val="visible"/>
                                      </p:to>
                                    </p:set>
                                    <p:anim calcmode="lin" valueType="num">
                                      <p:cBhvr additive="base">
                                        <p:cTn id="3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4" end="4"/>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EC207FE-083D-4EB9-AC10-29EBA1900F26}"/>
              </a:ext>
            </a:extLst>
          </p:cNvPr>
          <p:cNvSpPr txBox="1"/>
          <p:nvPr/>
        </p:nvSpPr>
        <p:spPr>
          <a:xfrm>
            <a:off x="4345574" y="543339"/>
            <a:ext cx="3514104" cy="584775"/>
          </a:xfrm>
          <a:prstGeom prst="rect">
            <a:avLst/>
          </a:prstGeom>
          <a:noFill/>
        </p:spPr>
        <p:txBody>
          <a:bodyPr wrap="none" rtlCol="0">
            <a:spAutoFit/>
          </a:bodyPr>
          <a:lstStyle/>
          <a:p>
            <a:r>
              <a:rPr lang="en-US" sz="3200" b="1" dirty="0">
                <a:solidFill>
                  <a:srgbClr val="FF0066"/>
                </a:solidFill>
                <a:latin typeface="Times New Roman" panose="02020603050405020304" pitchFamily="18" charset="0"/>
                <a:cs typeface="Times New Roman" panose="02020603050405020304" pitchFamily="18" charset="0"/>
              </a:rPr>
              <a:t>Low Carbon Steels</a:t>
            </a:r>
            <a:endParaRPr lang="en-IN" sz="3200" b="1" dirty="0">
              <a:solidFill>
                <a:srgbClr val="FF0066"/>
              </a:solidFill>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F85C3242-FCBA-458E-9E50-85B33D4468C6}"/>
              </a:ext>
            </a:extLst>
          </p:cNvPr>
          <p:cNvSpPr txBox="1"/>
          <p:nvPr/>
        </p:nvSpPr>
        <p:spPr>
          <a:xfrm>
            <a:off x="318052" y="1128114"/>
            <a:ext cx="11569148" cy="5262979"/>
          </a:xfrm>
          <a:prstGeom prst="rect">
            <a:avLst/>
          </a:prstGeom>
          <a:noFill/>
        </p:spPr>
        <p:txBody>
          <a:bodyPr wrap="square" rtlCol="0">
            <a:spAutoFit/>
          </a:bodyPr>
          <a:lstStyle/>
          <a:p>
            <a:r>
              <a:rPr lang="en-US" sz="2800" dirty="0">
                <a:solidFill>
                  <a:srgbClr val="002060"/>
                </a:solidFill>
                <a:latin typeface="Times New Roman" panose="02020603050405020304" pitchFamily="18" charset="0"/>
                <a:cs typeface="Times New Roman" panose="02020603050405020304" pitchFamily="18" charset="0"/>
              </a:rPr>
              <a:t>Of all the different kinds of steels, those produced in the greatest quantities are low carbon steels.</a:t>
            </a:r>
          </a:p>
          <a:p>
            <a:r>
              <a:rPr lang="en-US" sz="2800" dirty="0">
                <a:solidFill>
                  <a:srgbClr val="FF0066"/>
                </a:solidFill>
                <a:latin typeface="Times New Roman" panose="02020603050405020304" pitchFamily="18" charset="0"/>
                <a:cs typeface="Times New Roman" panose="02020603050405020304" pitchFamily="18" charset="0"/>
              </a:rPr>
              <a:t>The Characteristics of low carbon steels are:</a:t>
            </a:r>
          </a:p>
          <a:p>
            <a:r>
              <a:rPr lang="en-US" sz="2800" b="1" dirty="0">
                <a:solidFill>
                  <a:srgbClr val="00CC00"/>
                </a:solidFill>
                <a:latin typeface="Times New Roman" panose="02020603050405020304" pitchFamily="18" charset="0"/>
                <a:cs typeface="Times New Roman" panose="02020603050405020304" pitchFamily="18" charset="0"/>
              </a:rPr>
              <a:t>Composition</a:t>
            </a:r>
            <a:r>
              <a:rPr lang="en-US" sz="2800" dirty="0">
                <a:solidFill>
                  <a:srgbClr val="00CC00"/>
                </a:solidFill>
                <a:latin typeface="Times New Roman" panose="02020603050405020304" pitchFamily="18" charset="0"/>
                <a:cs typeface="Times New Roman" panose="02020603050405020304" pitchFamily="18" charset="0"/>
              </a:rPr>
              <a:t>:-- up to 0.25%C</a:t>
            </a:r>
          </a:p>
          <a:p>
            <a:r>
              <a:rPr lang="en-US" sz="2800" b="1" dirty="0">
                <a:solidFill>
                  <a:srgbClr val="002060"/>
                </a:solidFill>
                <a:latin typeface="Times New Roman" panose="02020603050405020304" pitchFamily="18" charset="0"/>
                <a:cs typeface="Times New Roman" panose="02020603050405020304" pitchFamily="18" charset="0"/>
              </a:rPr>
              <a:t>Microstructure</a:t>
            </a:r>
            <a:r>
              <a:rPr lang="en-US" sz="2800" dirty="0">
                <a:solidFill>
                  <a:srgbClr val="002060"/>
                </a:solidFill>
                <a:latin typeface="Times New Roman" panose="02020603050405020304" pitchFamily="18" charset="0"/>
                <a:cs typeface="Times New Roman" panose="02020603050405020304" pitchFamily="18" charset="0"/>
              </a:rPr>
              <a:t>:-- Predominantly </a:t>
            </a:r>
            <a:r>
              <a:rPr lang="el-GR" sz="2800" dirty="0">
                <a:solidFill>
                  <a:srgbClr val="002060"/>
                </a:solidFill>
                <a:latin typeface="Times New Roman" panose="02020603050405020304" pitchFamily="18" charset="0"/>
                <a:cs typeface="Times New Roman" panose="02020603050405020304" pitchFamily="18" charset="0"/>
              </a:rPr>
              <a:t>α</a:t>
            </a:r>
            <a:r>
              <a:rPr lang="en-US" sz="2800" dirty="0">
                <a:solidFill>
                  <a:srgbClr val="002060"/>
                </a:solidFill>
                <a:latin typeface="Times New Roman" panose="02020603050405020304" pitchFamily="18" charset="0"/>
                <a:cs typeface="Times New Roman" panose="02020603050405020304" pitchFamily="18" charset="0"/>
              </a:rPr>
              <a:t>-Ferrite and small quantities of Pearlite.</a:t>
            </a:r>
          </a:p>
          <a:p>
            <a:r>
              <a:rPr lang="en-US" sz="2800" b="1" dirty="0">
                <a:solidFill>
                  <a:srgbClr val="FF0066"/>
                </a:solidFill>
                <a:latin typeface="Times New Roman" panose="02020603050405020304" pitchFamily="18" charset="0"/>
                <a:cs typeface="Times New Roman" panose="02020603050405020304" pitchFamily="18" charset="0"/>
              </a:rPr>
              <a:t>Properties</a:t>
            </a:r>
            <a:r>
              <a:rPr lang="en-US" sz="2800" dirty="0">
                <a:solidFill>
                  <a:srgbClr val="FF0066"/>
                </a:solidFill>
                <a:latin typeface="Times New Roman" panose="02020603050405020304" pitchFamily="18" charset="0"/>
                <a:cs typeface="Times New Roman" panose="02020603050405020304" pitchFamily="18" charset="0"/>
              </a:rPr>
              <a:t>:--Relatively soft and weak but out standing ductility and toughness. </a:t>
            </a:r>
          </a:p>
          <a:p>
            <a:r>
              <a:rPr lang="en-US" sz="2800" dirty="0">
                <a:solidFill>
                  <a:srgbClr val="FF0066"/>
                </a:solidFill>
                <a:latin typeface="Times New Roman" panose="02020603050405020304" pitchFamily="18" charset="0"/>
                <a:cs typeface="Times New Roman" panose="02020603050405020304" pitchFamily="18" charset="0"/>
              </a:rPr>
              <a:t>                      They possess very good Machinability and weldability.</a:t>
            </a:r>
          </a:p>
          <a:p>
            <a:r>
              <a:rPr lang="en-US" sz="2800" dirty="0">
                <a:solidFill>
                  <a:srgbClr val="008000"/>
                </a:solidFill>
                <a:latin typeface="Times New Roman" panose="02020603050405020304" pitchFamily="18" charset="0"/>
                <a:cs typeface="Times New Roman" panose="02020603050405020304" pitchFamily="18" charset="0"/>
              </a:rPr>
              <a:t>                      Example: Mild Steel</a:t>
            </a:r>
          </a:p>
          <a:p>
            <a:r>
              <a:rPr lang="en-US" sz="2800" b="1" dirty="0">
                <a:solidFill>
                  <a:srgbClr val="C00000"/>
                </a:solidFill>
                <a:latin typeface="Times New Roman" panose="02020603050405020304" pitchFamily="18" charset="0"/>
                <a:cs typeface="Times New Roman" panose="02020603050405020304" pitchFamily="18" charset="0"/>
              </a:rPr>
              <a:t>Advantages</a:t>
            </a:r>
            <a:r>
              <a:rPr lang="en-US" sz="2800" dirty="0">
                <a:solidFill>
                  <a:srgbClr val="C00000"/>
                </a:solidFill>
                <a:latin typeface="Times New Roman" panose="02020603050405020304" pitchFamily="18" charset="0"/>
                <a:cs typeface="Times New Roman" panose="02020603050405020304" pitchFamily="18" charset="0"/>
              </a:rPr>
              <a:t>: Least expensive to Produce.</a:t>
            </a:r>
          </a:p>
          <a:p>
            <a:r>
              <a:rPr lang="en-US" sz="2800" b="1" dirty="0">
                <a:solidFill>
                  <a:srgbClr val="FF0000"/>
                </a:solidFill>
                <a:latin typeface="Times New Roman" panose="02020603050405020304" pitchFamily="18" charset="0"/>
                <a:cs typeface="Times New Roman" panose="02020603050405020304" pitchFamily="18" charset="0"/>
              </a:rPr>
              <a:t>Dis-advantages</a:t>
            </a:r>
            <a:r>
              <a:rPr lang="en-US" sz="2800" dirty="0">
                <a:solidFill>
                  <a:srgbClr val="C00000"/>
                </a:solidFill>
                <a:latin typeface="Times New Roman" panose="02020603050405020304" pitchFamily="18" charset="0"/>
                <a:cs typeface="Times New Roman" panose="02020603050405020304" pitchFamily="18" charset="0"/>
              </a:rPr>
              <a:t>: </a:t>
            </a:r>
            <a:r>
              <a:rPr lang="en-US" sz="2800" dirty="0">
                <a:solidFill>
                  <a:srgbClr val="7030A0"/>
                </a:solidFill>
                <a:latin typeface="Times New Roman" panose="02020603050405020304" pitchFamily="18" charset="0"/>
                <a:cs typeface="Times New Roman" panose="02020603050405020304" pitchFamily="18" charset="0"/>
              </a:rPr>
              <a:t>Unresponsive to hardening heat treatment because martensite difficult to form owing to very low carbon content. </a:t>
            </a:r>
          </a:p>
          <a:p>
            <a:r>
              <a:rPr lang="en-US" sz="2800" dirty="0">
                <a:solidFill>
                  <a:srgbClr val="7030A0"/>
                </a:solidFill>
                <a:latin typeface="Times New Roman" panose="02020603050405020304" pitchFamily="18" charset="0"/>
                <a:cs typeface="Times New Roman" panose="02020603050405020304" pitchFamily="18" charset="0"/>
              </a:rPr>
              <a:t>Strengthening can be accomplished only by cold work. Very low hardenability.</a:t>
            </a:r>
            <a:endParaRPr lang="en-IN" sz="28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619591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additive="base">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additive="base">
                                        <p:cTn id="4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 calcmode="lin" valueType="num">
                                      <p:cBhvr additive="base">
                                        <p:cTn id="5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8" end="8"/>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6CD7435-6DEB-4EEC-A1C9-4E667ECA2D41}"/>
              </a:ext>
            </a:extLst>
          </p:cNvPr>
          <p:cNvSpPr txBox="1"/>
          <p:nvPr/>
        </p:nvSpPr>
        <p:spPr>
          <a:xfrm>
            <a:off x="4611458" y="596347"/>
            <a:ext cx="3716082" cy="523220"/>
          </a:xfrm>
          <a:prstGeom prst="rect">
            <a:avLst/>
          </a:prstGeom>
          <a:noFill/>
        </p:spPr>
        <p:txBody>
          <a:bodyPr wrap="none" rtlCol="0">
            <a:spAutoFit/>
          </a:bodyPr>
          <a:lstStyle/>
          <a:p>
            <a:r>
              <a:rPr lang="en-US" sz="2800" b="1" dirty="0">
                <a:solidFill>
                  <a:srgbClr val="002060"/>
                </a:solidFill>
                <a:latin typeface="Times New Roman" panose="02020603050405020304" pitchFamily="18" charset="0"/>
                <a:cs typeface="Times New Roman" panose="02020603050405020304" pitchFamily="18" charset="0"/>
              </a:rPr>
              <a:t>Medium Carbon Steels</a:t>
            </a:r>
            <a:endParaRPr lang="en-IN" sz="2800" b="1" dirty="0">
              <a:solidFill>
                <a:srgbClr val="002060"/>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76A011C5-D2CD-4E1E-A618-827B390B41B6}"/>
              </a:ext>
            </a:extLst>
          </p:cNvPr>
          <p:cNvSpPr txBox="1"/>
          <p:nvPr/>
        </p:nvSpPr>
        <p:spPr>
          <a:xfrm>
            <a:off x="670437" y="1330645"/>
            <a:ext cx="11057737" cy="3108543"/>
          </a:xfrm>
          <a:prstGeom prst="rect">
            <a:avLst/>
          </a:prstGeom>
          <a:noFill/>
        </p:spPr>
        <p:txBody>
          <a:bodyPr wrap="square" rtlCol="0">
            <a:spAutoFit/>
          </a:bodyPr>
          <a:lstStyle/>
          <a:p>
            <a:r>
              <a:rPr lang="en-US" sz="2800" b="1" dirty="0">
                <a:solidFill>
                  <a:srgbClr val="FF0000"/>
                </a:solidFill>
                <a:latin typeface="Times New Roman" panose="02020603050405020304" pitchFamily="18" charset="0"/>
                <a:cs typeface="Times New Roman" panose="02020603050405020304" pitchFamily="18" charset="0"/>
              </a:rPr>
              <a:t>Composition</a:t>
            </a:r>
            <a:r>
              <a:rPr lang="en-US" sz="2800" dirty="0">
                <a:solidFill>
                  <a:srgbClr val="FF0000"/>
                </a:solidFill>
                <a:latin typeface="Times New Roman" panose="02020603050405020304" pitchFamily="18" charset="0"/>
                <a:cs typeface="Times New Roman" panose="02020603050405020304" pitchFamily="18" charset="0"/>
              </a:rPr>
              <a:t>: From 0.25% to 0.55%C</a:t>
            </a:r>
          </a:p>
          <a:p>
            <a:r>
              <a:rPr lang="en-US" sz="2800" b="1" dirty="0">
                <a:solidFill>
                  <a:srgbClr val="002060"/>
                </a:solidFill>
                <a:latin typeface="Times New Roman" panose="02020603050405020304" pitchFamily="18" charset="0"/>
                <a:cs typeface="Times New Roman" panose="02020603050405020304" pitchFamily="18" charset="0"/>
              </a:rPr>
              <a:t>Microstructure:</a:t>
            </a:r>
            <a:r>
              <a:rPr lang="en-US" sz="2800" dirty="0">
                <a:solidFill>
                  <a:srgbClr val="002060"/>
                </a:solidFill>
                <a:latin typeface="Times New Roman" panose="02020603050405020304" pitchFamily="18" charset="0"/>
                <a:cs typeface="Times New Roman" panose="02020603050405020304" pitchFamily="18" charset="0"/>
              </a:rPr>
              <a:t> α-Ferrite and Pearlite</a:t>
            </a:r>
          </a:p>
          <a:p>
            <a:r>
              <a:rPr lang="en-US" sz="2800" b="1" dirty="0">
                <a:solidFill>
                  <a:srgbClr val="008000"/>
                </a:solidFill>
                <a:latin typeface="Times New Roman" panose="02020603050405020304" pitchFamily="18" charset="0"/>
                <a:cs typeface="Times New Roman" panose="02020603050405020304" pitchFamily="18" charset="0"/>
              </a:rPr>
              <a:t>Properties</a:t>
            </a:r>
            <a:r>
              <a:rPr lang="en-US" sz="2800" dirty="0">
                <a:solidFill>
                  <a:srgbClr val="008000"/>
                </a:solidFill>
                <a:latin typeface="Times New Roman" panose="02020603050405020304" pitchFamily="18" charset="0"/>
                <a:cs typeface="Times New Roman" panose="02020603050405020304" pitchFamily="18" charset="0"/>
              </a:rPr>
              <a:t>: Stronger than Low carbon steel but less tougher than it.</a:t>
            </a:r>
          </a:p>
          <a:p>
            <a:r>
              <a:rPr lang="en-US" sz="2800" b="1" dirty="0">
                <a:solidFill>
                  <a:srgbClr val="FF0000"/>
                </a:solidFill>
                <a:latin typeface="Times New Roman" panose="02020603050405020304" pitchFamily="18" charset="0"/>
                <a:cs typeface="Times New Roman" panose="02020603050405020304" pitchFamily="18" charset="0"/>
              </a:rPr>
              <a:t>Advantages</a:t>
            </a:r>
            <a:r>
              <a:rPr lang="en-US" sz="2800" dirty="0">
                <a:solidFill>
                  <a:srgbClr val="FF0000"/>
                </a:solidFill>
                <a:latin typeface="Times New Roman" panose="02020603050405020304" pitchFamily="18" charset="0"/>
                <a:cs typeface="Times New Roman" panose="02020603050405020304" pitchFamily="18" charset="0"/>
              </a:rPr>
              <a:t>: Best range for adding alloying elements. Good mix of strength and ductility.</a:t>
            </a:r>
          </a:p>
          <a:p>
            <a:r>
              <a:rPr lang="en-US" sz="2800" b="1" dirty="0">
                <a:solidFill>
                  <a:srgbClr val="00CC00"/>
                </a:solidFill>
                <a:latin typeface="Times New Roman" panose="02020603050405020304" pitchFamily="18" charset="0"/>
                <a:cs typeface="Times New Roman" panose="02020603050405020304" pitchFamily="18" charset="0"/>
              </a:rPr>
              <a:t>Applications</a:t>
            </a:r>
            <a:r>
              <a:rPr lang="en-US" sz="2800" dirty="0">
                <a:solidFill>
                  <a:srgbClr val="00CC00"/>
                </a:solidFill>
                <a:latin typeface="Times New Roman" panose="02020603050405020304" pitchFamily="18" charset="0"/>
                <a:cs typeface="Times New Roman" panose="02020603050405020304" pitchFamily="18" charset="0"/>
              </a:rPr>
              <a:t>: Railway wheels and Tracks, gears, crank shafts and other machine parts.</a:t>
            </a:r>
            <a:endParaRPr lang="en-IN" sz="2800" dirty="0">
              <a:solidFill>
                <a:srgbClr val="00CC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699122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additive="base">
                                        <p:cTn id="2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additive="base">
                                        <p:cTn id="2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518AB55-F740-455D-A998-0FC63462B14C}"/>
              </a:ext>
            </a:extLst>
          </p:cNvPr>
          <p:cNvSpPr txBox="1"/>
          <p:nvPr/>
        </p:nvSpPr>
        <p:spPr>
          <a:xfrm>
            <a:off x="4507263" y="675051"/>
            <a:ext cx="3177473" cy="523220"/>
          </a:xfrm>
          <a:prstGeom prst="rect">
            <a:avLst/>
          </a:prstGeom>
          <a:noFill/>
        </p:spPr>
        <p:txBody>
          <a:bodyPr wrap="none" rtlCol="0">
            <a:spAutoFit/>
          </a:bodyPr>
          <a:lstStyle/>
          <a:p>
            <a:r>
              <a:rPr lang="en-US" sz="2800" b="1" dirty="0">
                <a:solidFill>
                  <a:srgbClr val="002060"/>
                </a:solidFill>
                <a:latin typeface="Times New Roman" panose="02020603050405020304" pitchFamily="18" charset="0"/>
                <a:cs typeface="Times New Roman" panose="02020603050405020304" pitchFamily="18" charset="0"/>
              </a:rPr>
              <a:t>High Carbon Steels</a:t>
            </a:r>
            <a:endParaRPr lang="en-IN" sz="2800" b="1" dirty="0">
              <a:solidFill>
                <a:srgbClr val="002060"/>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080D887D-D80E-479F-945A-B6CF667BCDAD}"/>
              </a:ext>
            </a:extLst>
          </p:cNvPr>
          <p:cNvSpPr txBox="1"/>
          <p:nvPr/>
        </p:nvSpPr>
        <p:spPr>
          <a:xfrm>
            <a:off x="543338" y="1318351"/>
            <a:ext cx="11105321" cy="3970318"/>
          </a:xfrm>
          <a:prstGeom prst="rect">
            <a:avLst/>
          </a:prstGeom>
          <a:noFill/>
        </p:spPr>
        <p:txBody>
          <a:bodyPr wrap="square">
            <a:spAutoFit/>
          </a:bodyPr>
          <a:lstStyle/>
          <a:p>
            <a:r>
              <a:rPr lang="en-US" sz="2800" b="1" dirty="0">
                <a:solidFill>
                  <a:srgbClr val="FF0000"/>
                </a:solidFill>
                <a:latin typeface="Times New Roman" panose="02020603050405020304" pitchFamily="18" charset="0"/>
                <a:cs typeface="Times New Roman" panose="02020603050405020304" pitchFamily="18" charset="0"/>
              </a:rPr>
              <a:t>Composition</a:t>
            </a:r>
            <a:r>
              <a:rPr lang="en-US" sz="2800" dirty="0">
                <a:solidFill>
                  <a:srgbClr val="FF0000"/>
                </a:solidFill>
                <a:latin typeface="Times New Roman" panose="02020603050405020304" pitchFamily="18" charset="0"/>
                <a:cs typeface="Times New Roman" panose="02020603050405020304" pitchFamily="18" charset="0"/>
              </a:rPr>
              <a:t>: From 0.55% up to 2.1%C</a:t>
            </a:r>
          </a:p>
          <a:p>
            <a:r>
              <a:rPr lang="en-US" sz="2800" b="1" dirty="0">
                <a:solidFill>
                  <a:srgbClr val="002060"/>
                </a:solidFill>
                <a:latin typeface="Times New Roman" panose="02020603050405020304" pitchFamily="18" charset="0"/>
                <a:cs typeface="Times New Roman" panose="02020603050405020304" pitchFamily="18" charset="0"/>
              </a:rPr>
              <a:t>Microstructure:</a:t>
            </a:r>
            <a:r>
              <a:rPr lang="en-US" sz="2800" dirty="0">
                <a:solidFill>
                  <a:srgbClr val="002060"/>
                </a:solidFill>
                <a:latin typeface="Times New Roman" panose="02020603050405020304" pitchFamily="18" charset="0"/>
                <a:cs typeface="Times New Roman" panose="02020603050405020304" pitchFamily="18" charset="0"/>
              </a:rPr>
              <a:t> Cementite (Fe</a:t>
            </a:r>
            <a:r>
              <a:rPr lang="en-US" sz="2000" dirty="0">
                <a:solidFill>
                  <a:srgbClr val="002060"/>
                </a:solidFill>
                <a:latin typeface="Times New Roman" panose="02020603050405020304" pitchFamily="18" charset="0"/>
                <a:cs typeface="Times New Roman" panose="02020603050405020304" pitchFamily="18" charset="0"/>
              </a:rPr>
              <a:t>3</a:t>
            </a:r>
            <a:r>
              <a:rPr lang="en-US" sz="2800" dirty="0">
                <a:solidFill>
                  <a:srgbClr val="002060"/>
                </a:solidFill>
                <a:latin typeface="Times New Roman" panose="02020603050405020304" pitchFamily="18" charset="0"/>
                <a:cs typeface="Times New Roman" panose="02020603050405020304" pitchFamily="18" charset="0"/>
              </a:rPr>
              <a:t>C) and Pearlite (when C˃0.8%).</a:t>
            </a:r>
          </a:p>
          <a:p>
            <a:r>
              <a:rPr lang="el-GR" sz="2800" dirty="0">
                <a:solidFill>
                  <a:srgbClr val="002060"/>
                </a:solidFill>
                <a:latin typeface="Times New Roman" panose="02020603050405020304" pitchFamily="18" charset="0"/>
                <a:cs typeface="Times New Roman" panose="02020603050405020304" pitchFamily="18" charset="0"/>
              </a:rPr>
              <a:t>Α</a:t>
            </a:r>
            <a:r>
              <a:rPr lang="en-US" sz="2800" dirty="0">
                <a:solidFill>
                  <a:srgbClr val="002060"/>
                </a:solidFill>
                <a:latin typeface="Times New Roman" panose="02020603050405020304" pitchFamily="18" charset="0"/>
                <a:cs typeface="Times New Roman" panose="02020603050405020304" pitchFamily="18" charset="0"/>
              </a:rPr>
              <a:t>-ferrite and Pearlite (when C˂0.8%)</a:t>
            </a:r>
          </a:p>
          <a:p>
            <a:r>
              <a:rPr lang="en-US" sz="2800" b="1" dirty="0">
                <a:solidFill>
                  <a:srgbClr val="008000"/>
                </a:solidFill>
                <a:latin typeface="Times New Roman" panose="02020603050405020304" pitchFamily="18" charset="0"/>
                <a:cs typeface="Times New Roman" panose="02020603050405020304" pitchFamily="18" charset="0"/>
              </a:rPr>
              <a:t>Properties</a:t>
            </a:r>
            <a:r>
              <a:rPr lang="en-US" sz="2800" dirty="0">
                <a:solidFill>
                  <a:srgbClr val="008000"/>
                </a:solidFill>
                <a:latin typeface="Times New Roman" panose="02020603050405020304" pitchFamily="18" charset="0"/>
                <a:cs typeface="Times New Roman" panose="02020603050405020304" pitchFamily="18" charset="0"/>
              </a:rPr>
              <a:t>: Hardest, Strongest least ductile when compared with Low and medium carbon steels.</a:t>
            </a:r>
          </a:p>
          <a:p>
            <a:r>
              <a:rPr lang="en-US" sz="2800" b="1" dirty="0">
                <a:solidFill>
                  <a:srgbClr val="FF0000"/>
                </a:solidFill>
                <a:latin typeface="Times New Roman" panose="02020603050405020304" pitchFamily="18" charset="0"/>
                <a:cs typeface="Times New Roman" panose="02020603050405020304" pitchFamily="18" charset="0"/>
              </a:rPr>
              <a:t>Advantages</a:t>
            </a:r>
            <a:r>
              <a:rPr lang="en-US" sz="2800" dirty="0">
                <a:solidFill>
                  <a:srgbClr val="FF0000"/>
                </a:solidFill>
                <a:latin typeface="Times New Roman" panose="02020603050405020304" pitchFamily="18" charset="0"/>
                <a:cs typeface="Times New Roman" panose="02020603050405020304" pitchFamily="18" charset="0"/>
              </a:rPr>
              <a:t>: Best range to make tool steels.</a:t>
            </a:r>
          </a:p>
          <a:p>
            <a:r>
              <a:rPr lang="en-US" sz="2800" dirty="0">
                <a:solidFill>
                  <a:srgbClr val="FF0000"/>
                </a:solidFill>
                <a:latin typeface="Times New Roman" panose="02020603050405020304" pitchFamily="18" charset="0"/>
                <a:cs typeface="Times New Roman" panose="02020603050405020304" pitchFamily="18" charset="0"/>
              </a:rPr>
              <a:t>Dis-advantages: cannot be used for operations where ductility and Malleability are required.</a:t>
            </a:r>
          </a:p>
          <a:p>
            <a:r>
              <a:rPr lang="en-US" sz="2800" b="1" dirty="0">
                <a:solidFill>
                  <a:srgbClr val="00CC00"/>
                </a:solidFill>
                <a:latin typeface="Times New Roman" panose="02020603050405020304" pitchFamily="18" charset="0"/>
                <a:cs typeface="Times New Roman" panose="02020603050405020304" pitchFamily="18" charset="0"/>
              </a:rPr>
              <a:t>Applications</a:t>
            </a:r>
            <a:r>
              <a:rPr lang="en-US" sz="2800" dirty="0">
                <a:solidFill>
                  <a:srgbClr val="00CC00"/>
                </a:solidFill>
                <a:latin typeface="Times New Roman" panose="02020603050405020304" pitchFamily="18" charset="0"/>
                <a:cs typeface="Times New Roman" panose="02020603050405020304" pitchFamily="18" charset="0"/>
              </a:rPr>
              <a:t>: Knives, Razors, hack-saw blades, high strength wires etc.</a:t>
            </a:r>
            <a:endParaRPr lang="en-IN" sz="2800" dirty="0">
              <a:solidFill>
                <a:srgbClr val="00CC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165963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additive="base">
                                        <p:cTn id="2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anim calcmode="lin" valueType="num">
                                      <p:cBhvr additive="base">
                                        <p:cTn id="3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anim calcmode="lin" valueType="num">
                                      <p:cBhvr additive="base">
                                        <p:cTn id="3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FE7473D-607C-4820-8BA8-28831191CAE2}"/>
              </a:ext>
            </a:extLst>
          </p:cNvPr>
          <p:cNvSpPr txBox="1"/>
          <p:nvPr/>
        </p:nvSpPr>
        <p:spPr>
          <a:xfrm>
            <a:off x="4649386" y="689113"/>
            <a:ext cx="2893228" cy="523220"/>
          </a:xfrm>
          <a:prstGeom prst="rect">
            <a:avLst/>
          </a:prstGeom>
          <a:noFill/>
        </p:spPr>
        <p:txBody>
          <a:bodyPr wrap="none" rtlCol="0">
            <a:spAutoFit/>
          </a:bodyPr>
          <a:lstStyle/>
          <a:p>
            <a:r>
              <a:rPr lang="en-US" sz="2800" b="1" dirty="0">
                <a:solidFill>
                  <a:srgbClr val="002060"/>
                </a:solidFill>
                <a:latin typeface="Times New Roman" panose="02020603050405020304" pitchFamily="18" charset="0"/>
                <a:cs typeface="Times New Roman" panose="02020603050405020304" pitchFamily="18" charset="0"/>
              </a:rPr>
              <a:t>ALLOY STEELS</a:t>
            </a:r>
            <a:endParaRPr lang="en-IN" sz="2800" b="1" dirty="0">
              <a:solidFill>
                <a:srgbClr val="002060"/>
              </a:solidFill>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FABA30BC-F76D-48A1-B615-C2EE86F42AF4}"/>
              </a:ext>
            </a:extLst>
          </p:cNvPr>
          <p:cNvSpPr txBox="1"/>
          <p:nvPr/>
        </p:nvSpPr>
        <p:spPr>
          <a:xfrm>
            <a:off x="728870" y="1212333"/>
            <a:ext cx="10734260" cy="3908762"/>
          </a:xfrm>
          <a:prstGeom prst="rect">
            <a:avLst/>
          </a:prstGeom>
          <a:noFill/>
        </p:spPr>
        <p:txBody>
          <a:bodyPr wrap="square" rtlCol="0">
            <a:spAutoFit/>
          </a:bodyPr>
          <a:lstStyle/>
          <a:p>
            <a:pPr algn="just"/>
            <a:r>
              <a:rPr lang="en-US" sz="2800" dirty="0">
                <a:solidFill>
                  <a:srgbClr val="008000"/>
                </a:solidFill>
                <a:latin typeface="Times New Roman" panose="02020603050405020304" pitchFamily="18" charset="0"/>
                <a:cs typeface="Times New Roman" panose="02020603050405020304" pitchFamily="18" charset="0"/>
              </a:rPr>
              <a:t>Steels which acquire some characteristic properties due to the addition of alloying elements other than carbon, are known as alloy steels. Alloying elements are added to steels for many purposes. Some of the reasons are:</a:t>
            </a:r>
          </a:p>
          <a:p>
            <a:pPr marL="457200" indent="-457200">
              <a:buAutoNum type="arabicPeriod"/>
            </a:pPr>
            <a:r>
              <a:rPr lang="en-US" sz="2800" dirty="0">
                <a:solidFill>
                  <a:srgbClr val="FF0000"/>
                </a:solidFill>
                <a:latin typeface="Times New Roman" panose="02020603050405020304" pitchFamily="18" charset="0"/>
                <a:cs typeface="Times New Roman" panose="02020603050405020304" pitchFamily="18" charset="0"/>
              </a:rPr>
              <a:t>Increase hardenability.</a:t>
            </a:r>
          </a:p>
          <a:p>
            <a:pPr marL="457200" indent="-457200">
              <a:buAutoNum type="arabicPeriod"/>
            </a:pPr>
            <a:r>
              <a:rPr lang="en-US" sz="2800" dirty="0">
                <a:solidFill>
                  <a:srgbClr val="002060"/>
                </a:solidFill>
                <a:latin typeface="Times New Roman" panose="02020603050405020304" pitchFamily="18" charset="0"/>
                <a:cs typeface="Times New Roman" panose="02020603050405020304" pitchFamily="18" charset="0"/>
              </a:rPr>
              <a:t>Improve strength at ordinary temperatures.</a:t>
            </a:r>
          </a:p>
          <a:p>
            <a:pPr marL="457200" indent="-457200">
              <a:buAutoNum type="arabicPeriod"/>
            </a:pPr>
            <a:r>
              <a:rPr lang="en-US" sz="2800" dirty="0">
                <a:solidFill>
                  <a:srgbClr val="C00000"/>
                </a:solidFill>
                <a:latin typeface="Times New Roman" panose="02020603050405020304" pitchFamily="18" charset="0"/>
                <a:cs typeface="Times New Roman" panose="02020603050405020304" pitchFamily="18" charset="0"/>
              </a:rPr>
              <a:t>Improve wear and corrosion resistances.</a:t>
            </a:r>
          </a:p>
          <a:p>
            <a:pPr marL="457200" indent="-457200">
              <a:buAutoNum type="arabicPeriod"/>
            </a:pPr>
            <a:r>
              <a:rPr lang="en-US" sz="2800" dirty="0">
                <a:solidFill>
                  <a:srgbClr val="FF0066"/>
                </a:solidFill>
                <a:latin typeface="Times New Roman" panose="02020603050405020304" pitchFamily="18" charset="0"/>
                <a:cs typeface="Times New Roman" panose="02020603050405020304" pitchFamily="18" charset="0"/>
              </a:rPr>
              <a:t>Improve mechanical properties at either high or low temperature.</a:t>
            </a:r>
          </a:p>
          <a:p>
            <a:pPr marL="457200" indent="-457200">
              <a:buAutoNum type="arabicPeriod"/>
            </a:pPr>
            <a:r>
              <a:rPr lang="en-US" sz="2800" dirty="0">
                <a:solidFill>
                  <a:srgbClr val="008000"/>
                </a:solidFill>
                <a:latin typeface="Times New Roman" panose="02020603050405020304" pitchFamily="18" charset="0"/>
                <a:cs typeface="Times New Roman" panose="02020603050405020304" pitchFamily="18" charset="0"/>
              </a:rPr>
              <a:t>Improve toughness without greatly sacrificing strength.</a:t>
            </a:r>
            <a:endParaRPr lang="en-US" sz="2800" dirty="0">
              <a:latin typeface="Times New Roman" panose="02020603050405020304" pitchFamily="18" charset="0"/>
              <a:cs typeface="Times New Roman" panose="02020603050405020304" pitchFamily="18" charset="0"/>
            </a:endParaRP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650072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52DE85D-ECC9-4D84-856B-E5E06711BCAD}"/>
              </a:ext>
            </a:extLst>
          </p:cNvPr>
          <p:cNvSpPr txBox="1"/>
          <p:nvPr/>
        </p:nvSpPr>
        <p:spPr>
          <a:xfrm>
            <a:off x="3266026" y="689113"/>
            <a:ext cx="5659947" cy="523220"/>
          </a:xfrm>
          <a:prstGeom prst="rect">
            <a:avLst/>
          </a:prstGeom>
          <a:noFill/>
        </p:spPr>
        <p:txBody>
          <a:bodyPr wrap="none" rtlCol="0">
            <a:spAutoFit/>
          </a:bodyPr>
          <a:lstStyle/>
          <a:p>
            <a:r>
              <a:rPr lang="en-US" sz="2800" b="1" dirty="0">
                <a:solidFill>
                  <a:srgbClr val="002060"/>
                </a:solidFill>
                <a:latin typeface="Times New Roman" panose="02020603050405020304" pitchFamily="18" charset="0"/>
                <a:cs typeface="Times New Roman" panose="02020603050405020304" pitchFamily="18" charset="0"/>
              </a:rPr>
              <a:t>Effect of Alloying Elements on Steel</a:t>
            </a:r>
            <a:endParaRPr lang="en-IN" sz="2800" b="1" dirty="0">
              <a:solidFill>
                <a:srgbClr val="002060"/>
              </a:solidFill>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4F2BC7CB-4B81-40E5-B22F-F64D8480624F}"/>
              </a:ext>
            </a:extLst>
          </p:cNvPr>
          <p:cNvSpPr txBox="1"/>
          <p:nvPr/>
        </p:nvSpPr>
        <p:spPr>
          <a:xfrm>
            <a:off x="821635" y="1212333"/>
            <a:ext cx="10614991" cy="2554545"/>
          </a:xfrm>
          <a:prstGeom prst="rect">
            <a:avLst/>
          </a:prstGeom>
          <a:noFill/>
        </p:spPr>
        <p:txBody>
          <a:bodyPr wrap="square" rtlCol="0">
            <a:spAutoFit/>
          </a:bodyPr>
          <a:lstStyle/>
          <a:p>
            <a:r>
              <a:rPr lang="en-US" sz="2400" dirty="0">
                <a:solidFill>
                  <a:srgbClr val="002060"/>
                </a:solidFill>
                <a:latin typeface="Times New Roman" panose="02020603050405020304" pitchFamily="18" charset="0"/>
                <a:cs typeface="Times New Roman" panose="02020603050405020304" pitchFamily="18" charset="0"/>
              </a:rPr>
              <a:t>Alloying elements that are added to steel may be classified according to the way they affect the principal phases of steel, i.e., α-ferrite, Cementite (Fe3C) (Iron carbide) and austinite.</a:t>
            </a:r>
          </a:p>
          <a:p>
            <a:pPr marL="457200" indent="-457200">
              <a:buAutoNum type="arabicPeriod"/>
            </a:pPr>
            <a:r>
              <a:rPr lang="en-US" sz="2200" dirty="0">
                <a:solidFill>
                  <a:srgbClr val="FF0066"/>
                </a:solidFill>
                <a:latin typeface="Times New Roman" panose="02020603050405020304" pitchFamily="18" charset="0"/>
                <a:cs typeface="Times New Roman" panose="02020603050405020304" pitchFamily="18" charset="0"/>
              </a:rPr>
              <a:t>Elements which tend to form carbides: These elements combine with carbon to form carbides just like Iron forms iron carbide (Fe3C). These carbides tremendously increase the hardness and wear resistance of the steels but at the same time render them brittle.</a:t>
            </a:r>
          </a:p>
          <a:p>
            <a:r>
              <a:rPr lang="en-US" sz="2200" dirty="0">
                <a:solidFill>
                  <a:srgbClr val="FF0066"/>
                </a:solidFill>
                <a:latin typeface="Times New Roman" panose="02020603050405020304" pitchFamily="18" charset="0"/>
                <a:cs typeface="Times New Roman" panose="02020603050405020304" pitchFamily="18" charset="0"/>
              </a:rPr>
              <a:t>	Example: Chromium, Tungsten, titanium, Vanadium, molybdenum, Manganese, etc.</a:t>
            </a:r>
            <a:endParaRPr lang="en-IN" sz="2200" dirty="0">
              <a:solidFill>
                <a:srgbClr val="FF0066"/>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2C3A0982-F69F-4015-A3A0-58B107A5128F}"/>
              </a:ext>
            </a:extLst>
          </p:cNvPr>
          <p:cNvSpPr txBox="1"/>
          <p:nvPr/>
        </p:nvSpPr>
        <p:spPr>
          <a:xfrm>
            <a:off x="1126436" y="3945541"/>
            <a:ext cx="10614991" cy="1938992"/>
          </a:xfrm>
          <a:prstGeom prst="rect">
            <a:avLst/>
          </a:prstGeom>
          <a:noFill/>
        </p:spPr>
        <p:txBody>
          <a:bodyPr wrap="square" rtlCol="0">
            <a:spAutoFit/>
          </a:bodyPr>
          <a:lstStyle/>
          <a:p>
            <a:r>
              <a:rPr lang="en-US" sz="2400" dirty="0">
                <a:solidFill>
                  <a:srgbClr val="008000"/>
                </a:solidFill>
                <a:latin typeface="Times New Roman" panose="02020603050405020304" pitchFamily="18" charset="0"/>
                <a:cs typeface="Times New Roman" panose="02020603050405020304" pitchFamily="18" charset="0"/>
              </a:rPr>
              <a:t>2. Elements which tend to graphitize carbon:</a:t>
            </a:r>
          </a:p>
          <a:p>
            <a:r>
              <a:rPr lang="en-US" sz="2400" dirty="0">
                <a:solidFill>
                  <a:srgbClr val="008000"/>
                </a:solidFill>
                <a:latin typeface="Times New Roman" panose="02020603050405020304" pitchFamily="18" charset="0"/>
                <a:cs typeface="Times New Roman" panose="02020603050405020304" pitchFamily="18" charset="0"/>
              </a:rPr>
              <a:t>These elements when added to steels oppose the formation of carbides where carbon is in the combined form but instead stabilizes carbon to occur in its free form as graphite.</a:t>
            </a:r>
          </a:p>
          <a:p>
            <a:r>
              <a:rPr lang="en-US" sz="2400" dirty="0">
                <a:solidFill>
                  <a:srgbClr val="FF0066"/>
                </a:solidFill>
                <a:latin typeface="Times New Roman" panose="02020603050405020304" pitchFamily="18" charset="0"/>
                <a:cs typeface="Times New Roman" panose="02020603050405020304" pitchFamily="18" charset="0"/>
              </a:rPr>
              <a:t>Example: silicon, cobalt, aluminum, Nickel etc.</a:t>
            </a:r>
          </a:p>
        </p:txBody>
      </p:sp>
    </p:spTree>
    <p:extLst>
      <p:ext uri="{BB962C8B-B14F-4D97-AF65-F5344CB8AC3E}">
        <p14:creationId xmlns:p14="http://schemas.microsoft.com/office/powerpoint/2010/main" val="192423513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 calcmode="lin" valueType="num">
                                      <p:cBhvr additive="base">
                                        <p:cTn id="3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
                                            <p:txEl>
                                              <p:pRg st="1" end="1"/>
                                            </p:txEl>
                                          </p:spTgt>
                                        </p:tgtEl>
                                        <p:attrNameLst>
                                          <p:attrName>style.visibility</p:attrName>
                                        </p:attrNameLst>
                                      </p:cBhvr>
                                      <p:to>
                                        <p:strVal val="visible"/>
                                      </p:to>
                                    </p:set>
                                    <p:anim calcmode="lin" valueType="num">
                                      <p:cBhvr additive="base">
                                        <p:cTn id="3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4">
                                            <p:txEl>
                                              <p:pRg st="2" end="2"/>
                                            </p:txEl>
                                          </p:spTgt>
                                        </p:tgtEl>
                                        <p:attrNameLst>
                                          <p:attrName>style.visibility</p:attrName>
                                        </p:attrNameLst>
                                      </p:cBhvr>
                                      <p:to>
                                        <p:strVal val="visible"/>
                                      </p:to>
                                    </p:set>
                                    <p:anim calcmode="lin" valueType="num">
                                      <p:cBhvr additive="base">
                                        <p:cTn id="4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391</TotalTime>
  <Words>894</Words>
  <Application>Microsoft Office PowerPoint</Application>
  <PresentationFormat>Widescreen</PresentationFormat>
  <Paragraphs>94</Paragraphs>
  <Slides>11</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11</vt:i4>
      </vt:variant>
    </vt:vector>
  </HeadingPairs>
  <TitlesOfParts>
    <vt:vector size="19" baseType="lpstr">
      <vt:lpstr>Arial</vt:lpstr>
      <vt:lpstr>Calibri</vt:lpstr>
      <vt:lpstr>Calibri Light</vt:lpstr>
      <vt:lpstr>Cambria</vt:lpstr>
      <vt:lpstr>Georgia</vt:lpstr>
      <vt:lpstr>Times New Roman</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Thejkumar J</dc:creator>
  <cp:lastModifiedBy>DEVARAJ M R</cp:lastModifiedBy>
  <cp:revision>42</cp:revision>
  <dcterms:created xsi:type="dcterms:W3CDTF">2020-09-02T14:22:46Z</dcterms:created>
  <dcterms:modified xsi:type="dcterms:W3CDTF">2023-12-13T06:27:41Z</dcterms:modified>
</cp:coreProperties>
</file>