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media/image17.jpg" ContentType="image/jpg"/>
  <Override PartName="/ppt/media/image18.jpg" ContentType="image/jpg"/>
  <Override PartName="/ppt/media/image39.jpg" ContentType="image/jp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5"/>
  </p:notesMasterIdLst>
  <p:sldIdLst>
    <p:sldId id="256" r:id="rId3"/>
    <p:sldId id="258" r:id="rId4"/>
    <p:sldId id="259" r:id="rId5"/>
    <p:sldId id="260" r:id="rId6"/>
    <p:sldId id="261" r:id="rId7"/>
    <p:sldId id="262" r:id="rId8"/>
    <p:sldId id="265" r:id="rId9"/>
    <p:sldId id="264" r:id="rId10"/>
    <p:sldId id="263" r:id="rId11"/>
    <p:sldId id="268" r:id="rId12"/>
    <p:sldId id="282" r:id="rId13"/>
    <p:sldId id="269" r:id="rId14"/>
    <p:sldId id="267" r:id="rId15"/>
    <p:sldId id="271" r:id="rId16"/>
    <p:sldId id="270" r:id="rId17"/>
    <p:sldId id="266" r:id="rId18"/>
    <p:sldId id="286" r:id="rId19"/>
    <p:sldId id="287" r:id="rId20"/>
    <p:sldId id="288" r:id="rId21"/>
    <p:sldId id="279" r:id="rId22"/>
    <p:sldId id="283" r:id="rId23"/>
    <p:sldId id="285" r:id="rId24"/>
    <p:sldId id="284" r:id="rId25"/>
    <p:sldId id="272" r:id="rId26"/>
    <p:sldId id="275" r:id="rId27"/>
    <p:sldId id="274" r:id="rId28"/>
    <p:sldId id="280" r:id="rId29"/>
    <p:sldId id="277" r:id="rId30"/>
    <p:sldId id="278" r:id="rId31"/>
    <p:sldId id="281" r:id="rId32"/>
    <p:sldId id="290" r:id="rId33"/>
    <p:sldId id="289"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FF0066"/>
    <a:srgbClr val="009900"/>
    <a:srgbClr val="008000"/>
    <a:srgbClr val="333300"/>
    <a:srgbClr val="767070"/>
    <a:srgbClr val="00FF00"/>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EDCAF2-DD29-493A-9AB8-828452B944E9}" type="datetimeFigureOut">
              <a:rPr lang="en-IN" smtClean="0"/>
              <a:t>19-01-2024</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A74E55-D084-4E4D-B710-35CED4223397}" type="slidenum">
              <a:rPr lang="en-IN" smtClean="0"/>
              <a:t>‹#›</a:t>
            </a:fld>
            <a:endParaRPr lang="en-IN"/>
          </a:p>
        </p:txBody>
      </p:sp>
    </p:spTree>
    <p:extLst>
      <p:ext uri="{BB962C8B-B14F-4D97-AF65-F5344CB8AC3E}">
        <p14:creationId xmlns:p14="http://schemas.microsoft.com/office/powerpoint/2010/main" val="38269029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3F6B4-D493-43BD-98FA-26C8DA6CC853}"/>
              </a:ext>
            </a:extLst>
          </p:cNvPr>
          <p:cNvSpPr>
            <a:spLocks noGrp="1"/>
          </p:cNvSpPr>
          <p:nvPr>
            <p:ph type="ctrTitle"/>
          </p:nvPr>
        </p:nvSpPr>
        <p:spPr>
          <a:xfrm>
            <a:off x="464024" y="1264248"/>
            <a:ext cx="3261815" cy="4217159"/>
          </a:xfrm>
          <a:prstGeom prst="rect">
            <a:avLst/>
          </a:prstGeo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B54A4653-EE89-4ADC-8DD8-88E10102CEF7}"/>
              </a:ext>
            </a:extLst>
          </p:cNvPr>
          <p:cNvSpPr>
            <a:spLocks noGrp="1"/>
          </p:cNvSpPr>
          <p:nvPr>
            <p:ph type="subTitle" idx="1"/>
          </p:nvPr>
        </p:nvSpPr>
        <p:spPr>
          <a:xfrm>
            <a:off x="5410200" y="2774157"/>
            <a:ext cx="6122158" cy="119734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Tree>
    <p:extLst>
      <p:ext uri="{BB962C8B-B14F-4D97-AF65-F5344CB8AC3E}">
        <p14:creationId xmlns:p14="http://schemas.microsoft.com/office/powerpoint/2010/main" val="380755248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56F5A-6EDC-4FAA-894A-EC8C651D1E84}"/>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82FF4543-4153-4C2D-83EB-2C66A2AADFC4}"/>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E9F88EA-8577-426A-9D82-CC9A05128993}"/>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t>19-01-2024</a:t>
            </a:fld>
            <a:endParaRPr lang="en-IN"/>
          </a:p>
        </p:txBody>
      </p:sp>
      <p:sp>
        <p:nvSpPr>
          <p:cNvPr id="5" name="Footer Placeholder 4">
            <a:extLst>
              <a:ext uri="{FF2B5EF4-FFF2-40B4-BE49-F238E27FC236}">
                <a16:creationId xmlns:a16="http://schemas.microsoft.com/office/drawing/2014/main" id="{ABCD5355-1B93-455F-A511-2E48DD87A0D8}"/>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06501756-C13A-464F-A142-A2FA0CBA3A07}"/>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t>‹#›</a:t>
            </a:fld>
            <a:endParaRPr lang="en-IN"/>
          </a:p>
        </p:txBody>
      </p:sp>
    </p:spTree>
    <p:extLst>
      <p:ext uri="{BB962C8B-B14F-4D97-AF65-F5344CB8AC3E}">
        <p14:creationId xmlns:p14="http://schemas.microsoft.com/office/powerpoint/2010/main" val="425377209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9AA1959-831A-47A3-80C3-D0E89EBDF85F}"/>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AF73682-79D0-4DC0-A73B-7FD18D1EC747}"/>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17C3FF6-4F7F-4B91-8AE5-97E148CAE831}"/>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t>19-01-2024</a:t>
            </a:fld>
            <a:endParaRPr lang="en-IN"/>
          </a:p>
        </p:txBody>
      </p:sp>
      <p:sp>
        <p:nvSpPr>
          <p:cNvPr id="5" name="Footer Placeholder 4">
            <a:extLst>
              <a:ext uri="{FF2B5EF4-FFF2-40B4-BE49-F238E27FC236}">
                <a16:creationId xmlns:a16="http://schemas.microsoft.com/office/drawing/2014/main" id="{2AED6A0D-58B6-466A-935B-A21B2AA10CAB}"/>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B0C2AE9A-C5BB-4B08-B0A6-C5D05C2DE7B1}"/>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t>‹#›</a:t>
            </a:fld>
            <a:endParaRPr lang="en-IN"/>
          </a:p>
        </p:txBody>
      </p:sp>
    </p:spTree>
    <p:extLst>
      <p:ext uri="{BB962C8B-B14F-4D97-AF65-F5344CB8AC3E}">
        <p14:creationId xmlns:p14="http://schemas.microsoft.com/office/powerpoint/2010/main" val="363406887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3561D-BE32-4351-8ED4-14E0EB22BD01}"/>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94A8214D-0E58-4225-9143-744C4E98C433}"/>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B66E02AA-6F5D-4530-B6CA-D008AAC4D68F}"/>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t>19-01-2024</a:t>
            </a:fld>
            <a:endParaRPr lang="en-IN"/>
          </a:p>
        </p:txBody>
      </p:sp>
      <p:sp>
        <p:nvSpPr>
          <p:cNvPr id="5" name="Footer Placeholder 4">
            <a:extLst>
              <a:ext uri="{FF2B5EF4-FFF2-40B4-BE49-F238E27FC236}">
                <a16:creationId xmlns:a16="http://schemas.microsoft.com/office/drawing/2014/main" id="{392A57E0-D838-4DD1-99E5-5DB17E54D593}"/>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F7730CAF-6DAA-479A-89F5-0D5A46FFCC79}"/>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t>‹#›</a:t>
            </a:fld>
            <a:endParaRPr lang="en-IN"/>
          </a:p>
        </p:txBody>
      </p:sp>
    </p:spTree>
    <p:extLst>
      <p:ext uri="{BB962C8B-B14F-4D97-AF65-F5344CB8AC3E}">
        <p14:creationId xmlns:p14="http://schemas.microsoft.com/office/powerpoint/2010/main" val="66122341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0C3FFA-14CF-4596-9FE3-7096592DBBB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739DA3A-B02A-483B-B014-3983A3368E6D}"/>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7FA1949-108F-4873-B1F9-2D0C92DFEAA9}"/>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t>19-01-2024</a:t>
            </a:fld>
            <a:endParaRPr lang="en-IN"/>
          </a:p>
        </p:txBody>
      </p:sp>
      <p:sp>
        <p:nvSpPr>
          <p:cNvPr id="5" name="Footer Placeholder 4">
            <a:extLst>
              <a:ext uri="{FF2B5EF4-FFF2-40B4-BE49-F238E27FC236}">
                <a16:creationId xmlns:a16="http://schemas.microsoft.com/office/drawing/2014/main" id="{A242B84D-D63B-421A-954B-6DA4F70B668C}"/>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92ACBB67-78BE-47A7-8100-81289D578C69}"/>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t>‹#›</a:t>
            </a:fld>
            <a:endParaRPr lang="en-IN"/>
          </a:p>
        </p:txBody>
      </p:sp>
    </p:spTree>
    <p:extLst>
      <p:ext uri="{BB962C8B-B14F-4D97-AF65-F5344CB8AC3E}">
        <p14:creationId xmlns:p14="http://schemas.microsoft.com/office/powerpoint/2010/main" val="381883381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1462D3-A819-4344-BE71-6EB7EC3FCA90}"/>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56ED6592-7B6D-4510-A447-F08253BD0AD2}"/>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538C0AC-723B-4135-BAC4-D6CF716997E1}"/>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t>19-01-2024</a:t>
            </a:fld>
            <a:endParaRPr lang="en-IN"/>
          </a:p>
        </p:txBody>
      </p:sp>
      <p:sp>
        <p:nvSpPr>
          <p:cNvPr id="5" name="Footer Placeholder 4">
            <a:extLst>
              <a:ext uri="{FF2B5EF4-FFF2-40B4-BE49-F238E27FC236}">
                <a16:creationId xmlns:a16="http://schemas.microsoft.com/office/drawing/2014/main" id="{4AEDD7F8-3A02-4096-83BD-77DDE4B407C6}"/>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59D63AC5-1BFA-4393-89AE-92F3EF583E88}"/>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t>‹#›</a:t>
            </a:fld>
            <a:endParaRPr lang="en-IN"/>
          </a:p>
        </p:txBody>
      </p:sp>
    </p:spTree>
    <p:extLst>
      <p:ext uri="{BB962C8B-B14F-4D97-AF65-F5344CB8AC3E}">
        <p14:creationId xmlns:p14="http://schemas.microsoft.com/office/powerpoint/2010/main" val="359689393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DE25C-B210-4FA6-81AF-07B2D6F72DA0}"/>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65BBA654-75B6-4DA6-BBB2-4CC76FCA08DD}"/>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4264AADF-CD5F-4810-85AA-2A4A797D1E69}"/>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51DB88E2-F488-478F-80EA-20FF03CD5FB7}"/>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t>19-01-2024</a:t>
            </a:fld>
            <a:endParaRPr lang="en-IN"/>
          </a:p>
        </p:txBody>
      </p:sp>
      <p:sp>
        <p:nvSpPr>
          <p:cNvPr id="6" name="Footer Placeholder 5">
            <a:extLst>
              <a:ext uri="{FF2B5EF4-FFF2-40B4-BE49-F238E27FC236}">
                <a16:creationId xmlns:a16="http://schemas.microsoft.com/office/drawing/2014/main" id="{9D171A57-8353-4357-B53C-3617DB6CA3C1}"/>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E9834C8B-0E10-45E0-A68C-F71E48E901A9}"/>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t>‹#›</a:t>
            </a:fld>
            <a:endParaRPr lang="en-IN"/>
          </a:p>
        </p:txBody>
      </p:sp>
    </p:spTree>
    <p:extLst>
      <p:ext uri="{BB962C8B-B14F-4D97-AF65-F5344CB8AC3E}">
        <p14:creationId xmlns:p14="http://schemas.microsoft.com/office/powerpoint/2010/main" val="28940271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02DB1-C323-4BC6-8464-E70655FBA936}"/>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4E9E979F-132E-444F-964C-3CDE44DAC835}"/>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220D9A-ABD9-4A3F-BABA-B134BCAF2240}"/>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1BF68395-9ADD-4F25-8431-1618CB014EDC}"/>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D34072F-33EF-4E8B-85A9-BD19C85AEDFE}"/>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BE3495FB-19EE-41E6-A607-0469B732E759}"/>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t>19-01-2024</a:t>
            </a:fld>
            <a:endParaRPr lang="en-IN"/>
          </a:p>
        </p:txBody>
      </p:sp>
      <p:sp>
        <p:nvSpPr>
          <p:cNvPr id="8" name="Footer Placeholder 7">
            <a:extLst>
              <a:ext uri="{FF2B5EF4-FFF2-40B4-BE49-F238E27FC236}">
                <a16:creationId xmlns:a16="http://schemas.microsoft.com/office/drawing/2014/main" id="{36770EFA-1E09-46F2-8855-9D1D0B2F81C2}"/>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9" name="Slide Number Placeholder 8">
            <a:extLst>
              <a:ext uri="{FF2B5EF4-FFF2-40B4-BE49-F238E27FC236}">
                <a16:creationId xmlns:a16="http://schemas.microsoft.com/office/drawing/2014/main" id="{3DBE3C4C-4E3E-48CE-8080-9C52042A6B7D}"/>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t>‹#›</a:t>
            </a:fld>
            <a:endParaRPr lang="en-IN"/>
          </a:p>
        </p:txBody>
      </p:sp>
    </p:spTree>
    <p:extLst>
      <p:ext uri="{BB962C8B-B14F-4D97-AF65-F5344CB8AC3E}">
        <p14:creationId xmlns:p14="http://schemas.microsoft.com/office/powerpoint/2010/main" val="384233280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07808-23FC-411C-9564-FC0D2A647AFB}"/>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8D2CD539-53AE-463E-91CA-58A31F32E340}"/>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t>19-01-2024</a:t>
            </a:fld>
            <a:endParaRPr lang="en-IN"/>
          </a:p>
        </p:txBody>
      </p:sp>
      <p:sp>
        <p:nvSpPr>
          <p:cNvPr id="4" name="Footer Placeholder 3">
            <a:extLst>
              <a:ext uri="{FF2B5EF4-FFF2-40B4-BE49-F238E27FC236}">
                <a16:creationId xmlns:a16="http://schemas.microsoft.com/office/drawing/2014/main" id="{4797264F-87A0-45B8-BDDE-A679010AEF3B}"/>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5" name="Slide Number Placeholder 4">
            <a:extLst>
              <a:ext uri="{FF2B5EF4-FFF2-40B4-BE49-F238E27FC236}">
                <a16:creationId xmlns:a16="http://schemas.microsoft.com/office/drawing/2014/main" id="{CF94D096-DFFF-46DD-BEE0-CBA323ECDBA9}"/>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t>‹#›</a:t>
            </a:fld>
            <a:endParaRPr lang="en-IN"/>
          </a:p>
        </p:txBody>
      </p:sp>
    </p:spTree>
    <p:extLst>
      <p:ext uri="{BB962C8B-B14F-4D97-AF65-F5344CB8AC3E}">
        <p14:creationId xmlns:p14="http://schemas.microsoft.com/office/powerpoint/2010/main" val="111635125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F3B399-08C1-4C8B-AAB8-24830AF3FD96}"/>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t>19-01-2024</a:t>
            </a:fld>
            <a:endParaRPr lang="en-IN"/>
          </a:p>
        </p:txBody>
      </p:sp>
      <p:sp>
        <p:nvSpPr>
          <p:cNvPr id="3" name="Footer Placeholder 2">
            <a:extLst>
              <a:ext uri="{FF2B5EF4-FFF2-40B4-BE49-F238E27FC236}">
                <a16:creationId xmlns:a16="http://schemas.microsoft.com/office/drawing/2014/main" id="{BE31FB3C-C989-46B1-B3A6-0BBED75B26AE}"/>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4" name="Slide Number Placeholder 3">
            <a:extLst>
              <a:ext uri="{FF2B5EF4-FFF2-40B4-BE49-F238E27FC236}">
                <a16:creationId xmlns:a16="http://schemas.microsoft.com/office/drawing/2014/main" id="{DC74920B-25A2-4BD0-A26E-04C279ED3A34}"/>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t>‹#›</a:t>
            </a:fld>
            <a:endParaRPr lang="en-IN"/>
          </a:p>
        </p:txBody>
      </p:sp>
    </p:spTree>
    <p:extLst>
      <p:ext uri="{BB962C8B-B14F-4D97-AF65-F5344CB8AC3E}">
        <p14:creationId xmlns:p14="http://schemas.microsoft.com/office/powerpoint/2010/main" val="317718616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749AC-45C1-48D6-9494-C38BDDC8D80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CE3689CD-C8EF-4019-AFEA-F39A99D5E44A}"/>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093A5D81-34BB-4E13-BDC4-27B1915FCCEA}"/>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9C311EC-B734-47AC-9C2F-30D474D91E87}"/>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t>19-01-2024</a:t>
            </a:fld>
            <a:endParaRPr lang="en-IN"/>
          </a:p>
        </p:txBody>
      </p:sp>
      <p:sp>
        <p:nvSpPr>
          <p:cNvPr id="6" name="Footer Placeholder 5">
            <a:extLst>
              <a:ext uri="{FF2B5EF4-FFF2-40B4-BE49-F238E27FC236}">
                <a16:creationId xmlns:a16="http://schemas.microsoft.com/office/drawing/2014/main" id="{106BA1F6-2EF4-4F4D-9BEA-CE1A33FF428A}"/>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3EF94410-6035-4E72-A6D8-695B9993D7DF}"/>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t>‹#›</a:t>
            </a:fld>
            <a:endParaRPr lang="en-IN"/>
          </a:p>
        </p:txBody>
      </p:sp>
    </p:spTree>
    <p:extLst>
      <p:ext uri="{BB962C8B-B14F-4D97-AF65-F5344CB8AC3E}">
        <p14:creationId xmlns:p14="http://schemas.microsoft.com/office/powerpoint/2010/main" val="108753802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16CD2-0021-436D-9F55-F240F4B0C9E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67599322-E507-4B1B-9BF0-5CBA4EFDE53B}"/>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A862662-5A6C-448D-8954-AEFFB1BEAD65}"/>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t>19-01-2024</a:t>
            </a:fld>
            <a:endParaRPr lang="en-IN"/>
          </a:p>
        </p:txBody>
      </p:sp>
      <p:sp>
        <p:nvSpPr>
          <p:cNvPr id="5" name="Footer Placeholder 4">
            <a:extLst>
              <a:ext uri="{FF2B5EF4-FFF2-40B4-BE49-F238E27FC236}">
                <a16:creationId xmlns:a16="http://schemas.microsoft.com/office/drawing/2014/main" id="{C326732E-4D04-4F15-A826-B8572FF02DF2}"/>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6031DB77-91BF-4A49-92D2-06534D28A8C8}"/>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t>‹#›</a:t>
            </a:fld>
            <a:endParaRPr lang="en-IN"/>
          </a:p>
        </p:txBody>
      </p:sp>
    </p:spTree>
    <p:extLst>
      <p:ext uri="{BB962C8B-B14F-4D97-AF65-F5344CB8AC3E}">
        <p14:creationId xmlns:p14="http://schemas.microsoft.com/office/powerpoint/2010/main" val="122947840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26011-6DFC-4557-A382-75FD94657871}"/>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61F84E52-64F6-4638-B58C-56202BD0A294}"/>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8CB036D5-AA17-48E3-8FBD-C4E572B29ED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065F55A-447A-45A5-9B42-61C27077544E}"/>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t>19-01-2024</a:t>
            </a:fld>
            <a:endParaRPr lang="en-IN"/>
          </a:p>
        </p:txBody>
      </p:sp>
      <p:sp>
        <p:nvSpPr>
          <p:cNvPr id="6" name="Footer Placeholder 5">
            <a:extLst>
              <a:ext uri="{FF2B5EF4-FFF2-40B4-BE49-F238E27FC236}">
                <a16:creationId xmlns:a16="http://schemas.microsoft.com/office/drawing/2014/main" id="{4FD72DDA-49A4-47BA-B006-BB7D9347D8EC}"/>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D3553BEA-5488-4958-8379-8C1D7693F604}"/>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t>‹#›</a:t>
            </a:fld>
            <a:endParaRPr lang="en-IN"/>
          </a:p>
        </p:txBody>
      </p:sp>
    </p:spTree>
    <p:extLst>
      <p:ext uri="{BB962C8B-B14F-4D97-AF65-F5344CB8AC3E}">
        <p14:creationId xmlns:p14="http://schemas.microsoft.com/office/powerpoint/2010/main" val="371639900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07263-2C81-40D5-9E7E-DAA9EB4C8BA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E02A7AF3-53CD-4B2F-9857-E66865790AEE}"/>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F30F431-6546-4A7F-8543-6C015760A1F3}"/>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t>19-01-2024</a:t>
            </a:fld>
            <a:endParaRPr lang="en-IN"/>
          </a:p>
        </p:txBody>
      </p:sp>
      <p:sp>
        <p:nvSpPr>
          <p:cNvPr id="5" name="Footer Placeholder 4">
            <a:extLst>
              <a:ext uri="{FF2B5EF4-FFF2-40B4-BE49-F238E27FC236}">
                <a16:creationId xmlns:a16="http://schemas.microsoft.com/office/drawing/2014/main" id="{CA8A7E9C-8490-4F48-8520-5AC1B182A4FF}"/>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05F6DA17-95CC-46D9-9B35-4BBCD05D8C6B}"/>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t>‹#›</a:t>
            </a:fld>
            <a:endParaRPr lang="en-IN"/>
          </a:p>
        </p:txBody>
      </p:sp>
    </p:spTree>
    <p:extLst>
      <p:ext uri="{BB962C8B-B14F-4D97-AF65-F5344CB8AC3E}">
        <p14:creationId xmlns:p14="http://schemas.microsoft.com/office/powerpoint/2010/main" val="413316608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CCB239A-4E0D-4586-8212-A3BB8FF64F40}"/>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F40E0DD7-8604-47E2-8CA2-B051E4F6B2FA}"/>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2F75309-03F6-4448-BBFD-7A18E6E5B7F4}"/>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t>19-01-2024</a:t>
            </a:fld>
            <a:endParaRPr lang="en-IN"/>
          </a:p>
        </p:txBody>
      </p:sp>
      <p:sp>
        <p:nvSpPr>
          <p:cNvPr id="5" name="Footer Placeholder 4">
            <a:extLst>
              <a:ext uri="{FF2B5EF4-FFF2-40B4-BE49-F238E27FC236}">
                <a16:creationId xmlns:a16="http://schemas.microsoft.com/office/drawing/2014/main" id="{2AFAAB79-581A-492D-A9B1-1DE2CB7A6DB6}"/>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A8D99263-ED70-4F53-B418-23DF92E1F5B4}"/>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t>‹#›</a:t>
            </a:fld>
            <a:endParaRPr lang="en-IN"/>
          </a:p>
        </p:txBody>
      </p:sp>
    </p:spTree>
    <p:extLst>
      <p:ext uri="{BB962C8B-B14F-4D97-AF65-F5344CB8AC3E}">
        <p14:creationId xmlns:p14="http://schemas.microsoft.com/office/powerpoint/2010/main" val="273847800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96827-F5AC-4667-878A-EC6ED75841FA}"/>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8493EC97-0DD9-4419-B38C-1FEE2C3582E3}"/>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89BDAD7-2822-4B03-909C-313FA30CC95C}"/>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t>19-01-2024</a:t>
            </a:fld>
            <a:endParaRPr lang="en-IN"/>
          </a:p>
        </p:txBody>
      </p:sp>
      <p:sp>
        <p:nvSpPr>
          <p:cNvPr id="5" name="Footer Placeholder 4">
            <a:extLst>
              <a:ext uri="{FF2B5EF4-FFF2-40B4-BE49-F238E27FC236}">
                <a16:creationId xmlns:a16="http://schemas.microsoft.com/office/drawing/2014/main" id="{E396AB5D-F120-4BFE-885B-463DE3D0A298}"/>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E823C962-568C-452B-B388-208F13AE5ACE}"/>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t>‹#›</a:t>
            </a:fld>
            <a:endParaRPr lang="en-IN"/>
          </a:p>
        </p:txBody>
      </p:sp>
    </p:spTree>
    <p:extLst>
      <p:ext uri="{BB962C8B-B14F-4D97-AF65-F5344CB8AC3E}">
        <p14:creationId xmlns:p14="http://schemas.microsoft.com/office/powerpoint/2010/main" val="29715675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F6919-48DB-4611-A7F1-F8C0B037F5A5}"/>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02476384-3E0B-4514-9208-8A440FAEB24E}"/>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8936BD8C-C5F0-47FA-88A5-B895DDDD2A9F}"/>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C0EC4A14-9CCE-4C34-A24A-5562402736C4}"/>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t>19-01-2024</a:t>
            </a:fld>
            <a:endParaRPr lang="en-IN"/>
          </a:p>
        </p:txBody>
      </p:sp>
      <p:sp>
        <p:nvSpPr>
          <p:cNvPr id="6" name="Footer Placeholder 5">
            <a:extLst>
              <a:ext uri="{FF2B5EF4-FFF2-40B4-BE49-F238E27FC236}">
                <a16:creationId xmlns:a16="http://schemas.microsoft.com/office/drawing/2014/main" id="{45F9FCF7-40D1-43E2-A3BF-ADB4A70E5CE2}"/>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06194702-5F40-4BE2-BBD3-DEA32AD571D3}"/>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t>‹#›</a:t>
            </a:fld>
            <a:endParaRPr lang="en-IN"/>
          </a:p>
        </p:txBody>
      </p:sp>
    </p:spTree>
    <p:extLst>
      <p:ext uri="{BB962C8B-B14F-4D97-AF65-F5344CB8AC3E}">
        <p14:creationId xmlns:p14="http://schemas.microsoft.com/office/powerpoint/2010/main" val="427206311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0FB8D-2735-411E-82E4-8A92187563E9}"/>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13A8F31E-0224-4B76-B9C8-B9EDF99DF9F2}"/>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8B818B6-80BB-4BB0-8959-0B61D865DC7E}"/>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184A4B18-B5DA-4046-B51D-83DB4A9B2FFF}"/>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58B2DA4-3336-4C7B-9662-5055CBB4FF78}"/>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96276752-FCBF-43C8-B935-F93323E36A46}"/>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t>19-01-2024</a:t>
            </a:fld>
            <a:endParaRPr lang="en-IN"/>
          </a:p>
        </p:txBody>
      </p:sp>
      <p:sp>
        <p:nvSpPr>
          <p:cNvPr id="8" name="Footer Placeholder 7">
            <a:extLst>
              <a:ext uri="{FF2B5EF4-FFF2-40B4-BE49-F238E27FC236}">
                <a16:creationId xmlns:a16="http://schemas.microsoft.com/office/drawing/2014/main" id="{B7F50214-6031-4D0F-B253-98A24910FCA4}"/>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9" name="Slide Number Placeholder 8">
            <a:extLst>
              <a:ext uri="{FF2B5EF4-FFF2-40B4-BE49-F238E27FC236}">
                <a16:creationId xmlns:a16="http://schemas.microsoft.com/office/drawing/2014/main" id="{8CFE776E-FFA6-44B5-9A91-D2E93FD562CD}"/>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t>‹#›</a:t>
            </a:fld>
            <a:endParaRPr lang="en-IN"/>
          </a:p>
        </p:txBody>
      </p:sp>
    </p:spTree>
    <p:extLst>
      <p:ext uri="{BB962C8B-B14F-4D97-AF65-F5344CB8AC3E}">
        <p14:creationId xmlns:p14="http://schemas.microsoft.com/office/powerpoint/2010/main" val="33227695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A91AD-F6DB-4288-8AED-906E7897544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57670A93-707A-4AE7-877C-BD694B98EDBF}"/>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t>19-01-2024</a:t>
            </a:fld>
            <a:endParaRPr lang="en-IN"/>
          </a:p>
        </p:txBody>
      </p:sp>
      <p:sp>
        <p:nvSpPr>
          <p:cNvPr id="4" name="Footer Placeholder 3">
            <a:extLst>
              <a:ext uri="{FF2B5EF4-FFF2-40B4-BE49-F238E27FC236}">
                <a16:creationId xmlns:a16="http://schemas.microsoft.com/office/drawing/2014/main" id="{88AC1E2A-A387-4DE4-B97C-146EA90AD766}"/>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5" name="Slide Number Placeholder 4">
            <a:extLst>
              <a:ext uri="{FF2B5EF4-FFF2-40B4-BE49-F238E27FC236}">
                <a16:creationId xmlns:a16="http://schemas.microsoft.com/office/drawing/2014/main" id="{7C9687C5-884E-4229-BFDD-AEB6C0EC0329}"/>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t>‹#›</a:t>
            </a:fld>
            <a:endParaRPr lang="en-IN"/>
          </a:p>
        </p:txBody>
      </p:sp>
    </p:spTree>
    <p:extLst>
      <p:ext uri="{BB962C8B-B14F-4D97-AF65-F5344CB8AC3E}">
        <p14:creationId xmlns:p14="http://schemas.microsoft.com/office/powerpoint/2010/main" val="408132413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5FF457-D3D1-49B9-AA2B-F82A588796CC}"/>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t>19-01-2024</a:t>
            </a:fld>
            <a:endParaRPr lang="en-IN"/>
          </a:p>
        </p:txBody>
      </p:sp>
      <p:sp>
        <p:nvSpPr>
          <p:cNvPr id="3" name="Footer Placeholder 2">
            <a:extLst>
              <a:ext uri="{FF2B5EF4-FFF2-40B4-BE49-F238E27FC236}">
                <a16:creationId xmlns:a16="http://schemas.microsoft.com/office/drawing/2014/main" id="{399D7D00-6792-4F3F-B973-3103179AF19C}"/>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4" name="Slide Number Placeholder 3">
            <a:extLst>
              <a:ext uri="{FF2B5EF4-FFF2-40B4-BE49-F238E27FC236}">
                <a16:creationId xmlns:a16="http://schemas.microsoft.com/office/drawing/2014/main" id="{727CA269-C6BD-404D-B542-F4514F3899D7}"/>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t>‹#›</a:t>
            </a:fld>
            <a:endParaRPr lang="en-IN"/>
          </a:p>
        </p:txBody>
      </p:sp>
    </p:spTree>
    <p:extLst>
      <p:ext uri="{BB962C8B-B14F-4D97-AF65-F5344CB8AC3E}">
        <p14:creationId xmlns:p14="http://schemas.microsoft.com/office/powerpoint/2010/main" val="1487668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673FF-B562-4674-A215-7D7A62942F49}"/>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CFB24E88-87CE-4B71-B628-F0385BE299F4}"/>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4B0D0625-BE5B-4ADD-96C8-32E4A8206B2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D014FF-3DA2-4270-BF8B-3469F7ABE11E}"/>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t>19-01-2024</a:t>
            </a:fld>
            <a:endParaRPr lang="en-IN"/>
          </a:p>
        </p:txBody>
      </p:sp>
      <p:sp>
        <p:nvSpPr>
          <p:cNvPr id="6" name="Footer Placeholder 5">
            <a:extLst>
              <a:ext uri="{FF2B5EF4-FFF2-40B4-BE49-F238E27FC236}">
                <a16:creationId xmlns:a16="http://schemas.microsoft.com/office/drawing/2014/main" id="{43C9E3A0-C13D-436F-BD61-D8B80B9B7A91}"/>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31B3E138-C0C5-4B81-8CEC-5A19CB51658F}"/>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t>‹#›</a:t>
            </a:fld>
            <a:endParaRPr lang="en-IN"/>
          </a:p>
        </p:txBody>
      </p:sp>
    </p:spTree>
    <p:extLst>
      <p:ext uri="{BB962C8B-B14F-4D97-AF65-F5344CB8AC3E}">
        <p14:creationId xmlns:p14="http://schemas.microsoft.com/office/powerpoint/2010/main" val="93479386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8B897-DF95-4C1D-A36B-E0BCDEFED9E6}"/>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9C2E44B1-17FA-458B-AD8F-7727668A195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683C58C6-1A66-4DF4-B8B1-111FD478160C}"/>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2759875-4100-4D57-BDA9-F64F50A12736}"/>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t>19-01-2024</a:t>
            </a:fld>
            <a:endParaRPr lang="en-IN"/>
          </a:p>
        </p:txBody>
      </p:sp>
      <p:sp>
        <p:nvSpPr>
          <p:cNvPr id="6" name="Footer Placeholder 5">
            <a:extLst>
              <a:ext uri="{FF2B5EF4-FFF2-40B4-BE49-F238E27FC236}">
                <a16:creationId xmlns:a16="http://schemas.microsoft.com/office/drawing/2014/main" id="{5C154F2C-0E94-47C5-A4C7-6E8970D8212B}"/>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A9D5EF42-9949-4A3F-86CF-64F3708F140C}"/>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t>‹#›</a:t>
            </a:fld>
            <a:endParaRPr lang="en-IN"/>
          </a:p>
        </p:txBody>
      </p:sp>
    </p:spTree>
    <p:extLst>
      <p:ext uri="{BB962C8B-B14F-4D97-AF65-F5344CB8AC3E}">
        <p14:creationId xmlns:p14="http://schemas.microsoft.com/office/powerpoint/2010/main" val="259387741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6072FDC-FB0E-4EC7-8B6A-120616807A0E}"/>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286404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3739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1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gif"/><Relationship Id="rId1" Type="http://schemas.openxmlformats.org/officeDocument/2006/relationships/slideLayout" Target="../slideLayouts/slideLayout13.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3.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3.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3.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13.xml"/><Relationship Id="rId4" Type="http://schemas.openxmlformats.org/officeDocument/2006/relationships/image" Target="../media/image43.png"/></Relationships>
</file>

<file path=ppt/slides/_rels/slide31.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16FF854-1048-43DA-AAFF-5CB03EC62013}"/>
              </a:ext>
            </a:extLst>
          </p:cNvPr>
          <p:cNvSpPr txBox="1"/>
          <p:nvPr/>
        </p:nvSpPr>
        <p:spPr>
          <a:xfrm>
            <a:off x="138545" y="2638026"/>
            <a:ext cx="3920837" cy="1569660"/>
          </a:xfrm>
          <a:prstGeom prst="rect">
            <a:avLst/>
          </a:prstGeom>
          <a:noFill/>
        </p:spPr>
        <p:txBody>
          <a:bodyPr wrap="square" rtlCol="0">
            <a:spAutoFit/>
          </a:bodyPr>
          <a:lstStyle/>
          <a:p>
            <a:pPr algn="ctr"/>
            <a:r>
              <a:rPr lang="en-US" sz="3200" b="1" dirty="0">
                <a:solidFill>
                  <a:srgbClr val="FFFF00"/>
                </a:solidFill>
                <a:latin typeface="Cambria" panose="02040503050406030204" pitchFamily="18" charset="0"/>
                <a:ea typeface="Cambria" panose="02040503050406030204" pitchFamily="18" charset="0"/>
              </a:rPr>
              <a:t>Material Science and </a:t>
            </a:r>
            <a:r>
              <a:rPr lang="en-US" sz="3200" b="1" dirty="0" err="1">
                <a:solidFill>
                  <a:srgbClr val="FFFF00"/>
                </a:solidFill>
                <a:latin typeface="Cambria" panose="02040503050406030204" pitchFamily="18" charset="0"/>
                <a:ea typeface="Cambria" panose="02040503050406030204" pitchFamily="18" charset="0"/>
              </a:rPr>
              <a:t>Engg</a:t>
            </a:r>
            <a:endParaRPr lang="en-US" sz="3200" b="1" dirty="0">
              <a:solidFill>
                <a:srgbClr val="FFFF00"/>
              </a:solidFill>
              <a:latin typeface="Cambria" panose="02040503050406030204" pitchFamily="18" charset="0"/>
              <a:ea typeface="Cambria" panose="02040503050406030204" pitchFamily="18" charset="0"/>
            </a:endParaRPr>
          </a:p>
          <a:p>
            <a:pPr algn="ctr"/>
            <a:r>
              <a:rPr lang="en-US" sz="3200" b="1" dirty="0">
                <a:solidFill>
                  <a:srgbClr val="FFFF00"/>
                </a:solidFill>
                <a:latin typeface="Cambria" panose="02040503050406030204" pitchFamily="18" charset="0"/>
                <a:ea typeface="Cambria" panose="02040503050406030204" pitchFamily="18" charset="0"/>
              </a:rPr>
              <a:t>BME303</a:t>
            </a:r>
            <a:endParaRPr lang="en-IN" sz="3200" b="1" dirty="0">
              <a:solidFill>
                <a:srgbClr val="FFFF00"/>
              </a:solidFill>
              <a:latin typeface="Cambria" panose="02040503050406030204" pitchFamily="18" charset="0"/>
              <a:ea typeface="Cambria" panose="02040503050406030204" pitchFamily="18" charset="0"/>
            </a:endParaRPr>
          </a:p>
        </p:txBody>
      </p:sp>
      <p:sp>
        <p:nvSpPr>
          <p:cNvPr id="8" name="TextBox 7">
            <a:extLst>
              <a:ext uri="{FF2B5EF4-FFF2-40B4-BE49-F238E27FC236}">
                <a16:creationId xmlns:a16="http://schemas.microsoft.com/office/drawing/2014/main" id="{EE9A13E7-4CBD-42B1-B3D9-EEFCF16CD0E9}"/>
              </a:ext>
            </a:extLst>
          </p:cNvPr>
          <p:cNvSpPr txBox="1"/>
          <p:nvPr/>
        </p:nvSpPr>
        <p:spPr>
          <a:xfrm>
            <a:off x="5375564" y="2757055"/>
            <a:ext cx="6137563" cy="1077218"/>
          </a:xfrm>
          <a:prstGeom prst="rect">
            <a:avLst/>
          </a:prstGeom>
          <a:noFill/>
        </p:spPr>
        <p:txBody>
          <a:bodyPr wrap="square" rtlCol="0">
            <a:spAutoFit/>
          </a:bodyPr>
          <a:lstStyle/>
          <a:p>
            <a:pPr algn="ctr"/>
            <a:r>
              <a:rPr lang="en-US" sz="3200" b="1" dirty="0">
                <a:latin typeface="Cambria" panose="02040503050406030204" pitchFamily="18" charset="0"/>
                <a:ea typeface="Cambria" panose="02040503050406030204" pitchFamily="18" charset="0"/>
              </a:rPr>
              <a:t>Module-2</a:t>
            </a:r>
          </a:p>
          <a:p>
            <a:pPr algn="ctr"/>
            <a:r>
              <a:rPr lang="en-IN" sz="3200" b="1" dirty="0">
                <a:latin typeface="Cambria" panose="02040503050406030204" pitchFamily="18" charset="0"/>
                <a:ea typeface="Cambria" panose="02040503050406030204" pitchFamily="18" charset="0"/>
              </a:rPr>
              <a:t>Physical Metallurgy</a:t>
            </a:r>
          </a:p>
        </p:txBody>
      </p:sp>
      <p:grpSp>
        <p:nvGrpSpPr>
          <p:cNvPr id="13" name="Group 12">
            <a:extLst>
              <a:ext uri="{FF2B5EF4-FFF2-40B4-BE49-F238E27FC236}">
                <a16:creationId xmlns:a16="http://schemas.microsoft.com/office/drawing/2014/main" id="{75EC8159-9359-425B-BFFC-C1B0A7B61B07}"/>
              </a:ext>
            </a:extLst>
          </p:cNvPr>
          <p:cNvGrpSpPr/>
          <p:nvPr/>
        </p:nvGrpSpPr>
        <p:grpSpPr>
          <a:xfrm>
            <a:off x="6691746" y="4949887"/>
            <a:ext cx="4059382" cy="1533436"/>
            <a:chOff x="6691746" y="4949887"/>
            <a:chExt cx="4059382" cy="1533436"/>
          </a:xfrm>
          <a:solidFill>
            <a:srgbClr val="767070"/>
          </a:solidFill>
        </p:grpSpPr>
        <p:sp>
          <p:nvSpPr>
            <p:cNvPr id="11" name="Rectangle 10">
              <a:extLst>
                <a:ext uri="{FF2B5EF4-FFF2-40B4-BE49-F238E27FC236}">
                  <a16:creationId xmlns:a16="http://schemas.microsoft.com/office/drawing/2014/main" id="{69FB7BD3-C489-42F8-9F9E-990D17FDB40A}"/>
                </a:ext>
              </a:extLst>
            </p:cNvPr>
            <p:cNvSpPr/>
            <p:nvPr/>
          </p:nvSpPr>
          <p:spPr>
            <a:xfrm>
              <a:off x="6691746" y="4949887"/>
              <a:ext cx="4059382" cy="1533436"/>
            </a:xfrm>
            <a:prstGeom prst="rect">
              <a:avLst/>
            </a:prstGeom>
            <a:grpFill/>
            <a:ln w="38100">
              <a:solidFill>
                <a:schemeClr val="accent4"/>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TextBox 8">
              <a:extLst>
                <a:ext uri="{FF2B5EF4-FFF2-40B4-BE49-F238E27FC236}">
                  <a16:creationId xmlns:a16="http://schemas.microsoft.com/office/drawing/2014/main" id="{F30663E1-B15B-459B-B742-0E5F6A30088D}"/>
                </a:ext>
              </a:extLst>
            </p:cNvPr>
            <p:cNvSpPr txBox="1"/>
            <p:nvPr/>
          </p:nvSpPr>
          <p:spPr>
            <a:xfrm>
              <a:off x="6816436" y="5121099"/>
              <a:ext cx="3666034" cy="1200329"/>
            </a:xfrm>
            <a:prstGeom prst="rect">
              <a:avLst/>
            </a:prstGeom>
            <a:solidFill>
              <a:srgbClr val="002060"/>
            </a:solidFill>
            <a:ln>
              <a:noFill/>
            </a:ln>
          </p:spPr>
          <p:txBody>
            <a:bodyPr wrap="square" rtlCol="0">
              <a:spAutoFit/>
            </a:bodyPr>
            <a:lstStyle/>
            <a:p>
              <a:pPr algn="r"/>
              <a:r>
                <a:rPr lang="en-US" b="1" dirty="0">
                  <a:solidFill>
                    <a:schemeClr val="bg1"/>
                  </a:solidFill>
                  <a:latin typeface="Cambria" panose="02040503050406030204" pitchFamily="18" charset="0"/>
                  <a:ea typeface="Cambria" panose="02040503050406030204" pitchFamily="18" charset="0"/>
                </a:rPr>
                <a:t>Prof. Devaraj M R</a:t>
              </a:r>
            </a:p>
            <a:p>
              <a:pPr algn="r"/>
              <a:r>
                <a:rPr lang="en-US" dirty="0">
                  <a:solidFill>
                    <a:schemeClr val="bg1"/>
                  </a:solidFill>
                  <a:latin typeface="Cambria" panose="02040503050406030204" pitchFamily="18" charset="0"/>
                  <a:ea typeface="Cambria" panose="02040503050406030204" pitchFamily="18" charset="0"/>
                </a:rPr>
                <a:t>Associate professor, </a:t>
              </a:r>
            </a:p>
            <a:p>
              <a:pPr algn="r"/>
              <a:r>
                <a:rPr lang="en-US" dirty="0">
                  <a:solidFill>
                    <a:schemeClr val="bg1"/>
                  </a:solidFill>
                  <a:latin typeface="Cambria" panose="02040503050406030204" pitchFamily="18" charset="0"/>
                  <a:ea typeface="Cambria" panose="02040503050406030204" pitchFamily="18" charset="0"/>
                </a:rPr>
                <a:t>Dept. of Mechanical Engineering,</a:t>
              </a:r>
            </a:p>
            <a:p>
              <a:pPr algn="r"/>
              <a:r>
                <a:rPr lang="en-US" dirty="0">
                  <a:solidFill>
                    <a:schemeClr val="bg1"/>
                  </a:solidFill>
                  <a:latin typeface="Cambria" panose="02040503050406030204" pitchFamily="18" charset="0"/>
                  <a:ea typeface="Cambria" panose="02040503050406030204" pitchFamily="18" charset="0"/>
                </a:rPr>
                <a:t>ATMECE, Mysuru</a:t>
              </a:r>
              <a:endParaRPr lang="en-IN" dirty="0">
                <a:solidFill>
                  <a:schemeClr val="bg1"/>
                </a:solidFill>
                <a:latin typeface="Cambria" panose="02040503050406030204" pitchFamily="18" charset="0"/>
                <a:ea typeface="Cambria" panose="02040503050406030204" pitchFamily="18" charset="0"/>
              </a:endParaRPr>
            </a:p>
          </p:txBody>
        </p:sp>
      </p:grpSp>
      <p:pic>
        <p:nvPicPr>
          <p:cNvPr id="3" name="Picture 2">
            <a:extLst>
              <a:ext uri="{FF2B5EF4-FFF2-40B4-BE49-F238E27FC236}">
                <a16:creationId xmlns:a16="http://schemas.microsoft.com/office/drawing/2014/main" id="{CA0B9FBE-D81B-41A5-8F5D-3FABED26142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0638096" y="4929419"/>
            <a:ext cx="1553904" cy="1553904"/>
          </a:xfrm>
          <a:prstGeom prst="rect">
            <a:avLst/>
          </a:prstGeom>
        </p:spPr>
      </p:pic>
    </p:spTree>
    <p:extLst>
      <p:ext uri="{BB962C8B-B14F-4D97-AF65-F5344CB8AC3E}">
        <p14:creationId xmlns:p14="http://schemas.microsoft.com/office/powerpoint/2010/main" val="370077067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
            <a:extLst>
              <a:ext uri="{FF2B5EF4-FFF2-40B4-BE49-F238E27FC236}">
                <a16:creationId xmlns:a16="http://schemas.microsoft.com/office/drawing/2014/main" id="{EB30C8E7-4028-4262-B031-4272FBAD4BC6}"/>
              </a:ext>
            </a:extLst>
          </p:cNvPr>
          <p:cNvSpPr txBox="1"/>
          <p:nvPr/>
        </p:nvSpPr>
        <p:spPr>
          <a:xfrm>
            <a:off x="2133600" y="1052830"/>
            <a:ext cx="7694930" cy="736600"/>
          </a:xfrm>
          <a:prstGeom prst="rect">
            <a:avLst/>
          </a:prstGeom>
          <a:solidFill>
            <a:srgbClr val="9DD2D6"/>
          </a:solidFill>
        </p:spPr>
        <p:txBody>
          <a:bodyPr vert="horz" wrap="square" lIns="0" tIns="50800" rIns="0" bIns="0" rtlCol="0">
            <a:spAutoFit/>
          </a:bodyPr>
          <a:lstStyle/>
          <a:p>
            <a:pPr marL="276225" indent="-276225">
              <a:lnSpc>
                <a:spcPct val="100000"/>
              </a:lnSpc>
              <a:spcBef>
                <a:spcPts val="400"/>
              </a:spcBef>
              <a:buChar char="•"/>
              <a:tabLst>
                <a:tab pos="276225" algn="l"/>
                <a:tab pos="276860" algn="l"/>
                <a:tab pos="1396365" algn="l"/>
              </a:tabLst>
            </a:pPr>
            <a:r>
              <a:rPr sz="2400" spc="-5" dirty="0">
                <a:latin typeface="Liberation Sans"/>
                <a:cs typeface="Liberation Sans"/>
              </a:rPr>
              <a:t>Rule </a:t>
            </a:r>
            <a:r>
              <a:rPr sz="2400" dirty="0">
                <a:latin typeface="Liberation Sans"/>
                <a:cs typeface="Liberation Sans"/>
              </a:rPr>
              <a:t>2:	</a:t>
            </a:r>
            <a:r>
              <a:rPr sz="2200" spc="-5" dirty="0">
                <a:latin typeface="Liberation Sans"/>
                <a:cs typeface="Liberation Sans"/>
              </a:rPr>
              <a:t>If </a:t>
            </a:r>
            <a:r>
              <a:rPr sz="2200" spc="-10" dirty="0">
                <a:latin typeface="Liberation Sans"/>
                <a:cs typeface="Liberation Sans"/>
              </a:rPr>
              <a:t>we </a:t>
            </a:r>
            <a:r>
              <a:rPr sz="2200" spc="-5" dirty="0">
                <a:latin typeface="Liberation Sans"/>
                <a:cs typeface="Liberation Sans"/>
              </a:rPr>
              <a:t>know </a:t>
            </a:r>
            <a:r>
              <a:rPr sz="2200" dirty="0">
                <a:latin typeface="Liberation Sans"/>
                <a:cs typeface="Liberation Sans"/>
              </a:rPr>
              <a:t>T </a:t>
            </a:r>
            <a:r>
              <a:rPr sz="2200" spc="-5" dirty="0">
                <a:latin typeface="Liberation Sans"/>
                <a:cs typeface="Liberation Sans"/>
              </a:rPr>
              <a:t>and </a:t>
            </a:r>
            <a:r>
              <a:rPr sz="2200" dirty="0">
                <a:latin typeface="Liberation Sans"/>
                <a:cs typeface="Liberation Sans"/>
              </a:rPr>
              <a:t>C</a:t>
            </a:r>
            <a:r>
              <a:rPr sz="2400" baseline="-10416" dirty="0">
                <a:latin typeface="Liberation Sans"/>
                <a:cs typeface="Liberation Sans"/>
              </a:rPr>
              <a:t>o</a:t>
            </a:r>
            <a:r>
              <a:rPr sz="2200" dirty="0">
                <a:latin typeface="Liberation Sans"/>
                <a:cs typeface="Liberation Sans"/>
              </a:rPr>
              <a:t>, </a:t>
            </a:r>
            <a:r>
              <a:rPr sz="2200" spc="-5" dirty="0">
                <a:latin typeface="Liberation Sans"/>
                <a:cs typeface="Liberation Sans"/>
              </a:rPr>
              <a:t>then </a:t>
            </a:r>
            <a:r>
              <a:rPr sz="2200" spc="-10" dirty="0">
                <a:latin typeface="Liberation Sans"/>
                <a:cs typeface="Liberation Sans"/>
              </a:rPr>
              <a:t>we</a:t>
            </a:r>
            <a:r>
              <a:rPr sz="2200" spc="-125" dirty="0">
                <a:latin typeface="Liberation Sans"/>
                <a:cs typeface="Liberation Sans"/>
              </a:rPr>
              <a:t> </a:t>
            </a:r>
            <a:r>
              <a:rPr sz="2200" spc="-5" dirty="0">
                <a:latin typeface="Liberation Sans"/>
                <a:cs typeface="Liberation Sans"/>
              </a:rPr>
              <a:t>know:</a:t>
            </a:r>
            <a:endParaRPr sz="2200">
              <a:latin typeface="Liberation Sans"/>
              <a:cs typeface="Liberation Sans"/>
            </a:endParaRPr>
          </a:p>
          <a:p>
            <a:pPr marL="419734">
              <a:lnSpc>
                <a:spcPct val="100000"/>
              </a:lnSpc>
              <a:spcBef>
                <a:spcPts val="120"/>
              </a:spcBef>
            </a:pPr>
            <a:r>
              <a:rPr sz="2000" spc="-5" dirty="0">
                <a:latin typeface="Liberation Sans"/>
                <a:cs typeface="Liberation Sans"/>
              </a:rPr>
              <a:t>--the </a:t>
            </a:r>
            <a:r>
              <a:rPr sz="2000" dirty="0">
                <a:latin typeface="Liberation Sans"/>
                <a:cs typeface="Liberation Sans"/>
              </a:rPr>
              <a:t>composition </a:t>
            </a:r>
            <a:r>
              <a:rPr sz="2000" spc="-5" dirty="0">
                <a:latin typeface="Liberation Sans"/>
                <a:cs typeface="Liberation Sans"/>
              </a:rPr>
              <a:t>of </a:t>
            </a:r>
            <a:r>
              <a:rPr sz="2000" dirty="0">
                <a:latin typeface="Liberation Sans"/>
                <a:cs typeface="Liberation Sans"/>
              </a:rPr>
              <a:t>each</a:t>
            </a:r>
            <a:r>
              <a:rPr sz="2000" spc="-10" dirty="0">
                <a:latin typeface="Liberation Sans"/>
                <a:cs typeface="Liberation Sans"/>
              </a:rPr>
              <a:t> </a:t>
            </a:r>
            <a:r>
              <a:rPr sz="2000" dirty="0">
                <a:latin typeface="Liberation Sans"/>
                <a:cs typeface="Liberation Sans"/>
              </a:rPr>
              <a:t>phase.</a:t>
            </a:r>
            <a:endParaRPr sz="2000">
              <a:latin typeface="Liberation Sans"/>
              <a:cs typeface="Liberation Sans"/>
            </a:endParaRPr>
          </a:p>
        </p:txBody>
      </p:sp>
      <p:sp>
        <p:nvSpPr>
          <p:cNvPr id="3" name="object 4">
            <a:extLst>
              <a:ext uri="{FF2B5EF4-FFF2-40B4-BE49-F238E27FC236}">
                <a16:creationId xmlns:a16="http://schemas.microsoft.com/office/drawing/2014/main" id="{F79EF6BB-DE18-4E59-9484-4D7385B10AB7}"/>
              </a:ext>
            </a:extLst>
          </p:cNvPr>
          <p:cNvSpPr txBox="1"/>
          <p:nvPr/>
        </p:nvSpPr>
        <p:spPr>
          <a:xfrm>
            <a:off x="2179320" y="2012950"/>
            <a:ext cx="1724660" cy="391160"/>
          </a:xfrm>
          <a:prstGeom prst="rect">
            <a:avLst/>
          </a:prstGeom>
        </p:spPr>
        <p:txBody>
          <a:bodyPr vert="horz" wrap="square" lIns="0" tIns="12700" rIns="0" bIns="0" rtlCol="0">
            <a:spAutoFit/>
          </a:bodyPr>
          <a:lstStyle/>
          <a:p>
            <a:pPr marL="289560" indent="-276860">
              <a:lnSpc>
                <a:spcPct val="100000"/>
              </a:lnSpc>
              <a:spcBef>
                <a:spcPts val="100"/>
              </a:spcBef>
              <a:buChar char="•"/>
              <a:tabLst>
                <a:tab pos="288925" algn="l"/>
                <a:tab pos="289560" algn="l"/>
              </a:tabLst>
            </a:pPr>
            <a:r>
              <a:rPr sz="2400" spc="-5" dirty="0">
                <a:latin typeface="Liberation Sans"/>
                <a:cs typeface="Liberation Sans"/>
              </a:rPr>
              <a:t>E</a:t>
            </a:r>
            <a:r>
              <a:rPr sz="2400" spc="-25" dirty="0">
                <a:latin typeface="Liberation Sans"/>
                <a:cs typeface="Liberation Sans"/>
              </a:rPr>
              <a:t>x</a:t>
            </a:r>
            <a:r>
              <a:rPr sz="2400" dirty="0">
                <a:latin typeface="Liberation Sans"/>
                <a:cs typeface="Liberation Sans"/>
              </a:rPr>
              <a:t>a</a:t>
            </a:r>
            <a:r>
              <a:rPr sz="2400" spc="15" dirty="0">
                <a:latin typeface="Liberation Sans"/>
                <a:cs typeface="Liberation Sans"/>
              </a:rPr>
              <a:t>m</a:t>
            </a:r>
            <a:r>
              <a:rPr sz="2400" spc="-10" dirty="0">
                <a:latin typeface="Liberation Sans"/>
                <a:cs typeface="Liberation Sans"/>
              </a:rPr>
              <a:t>p</a:t>
            </a:r>
            <a:r>
              <a:rPr sz="2400" dirty="0">
                <a:latin typeface="Liberation Sans"/>
                <a:cs typeface="Liberation Sans"/>
              </a:rPr>
              <a:t>l</a:t>
            </a:r>
            <a:r>
              <a:rPr sz="2400" spc="-10" dirty="0">
                <a:latin typeface="Liberation Sans"/>
                <a:cs typeface="Liberation Sans"/>
              </a:rPr>
              <a:t>e</a:t>
            </a:r>
            <a:r>
              <a:rPr sz="2400" dirty="0">
                <a:latin typeface="Liberation Sans"/>
                <a:cs typeface="Liberation Sans"/>
              </a:rPr>
              <a:t>s:</a:t>
            </a:r>
            <a:endParaRPr sz="2400">
              <a:latin typeface="Liberation Sans"/>
              <a:cs typeface="Liberation Sans"/>
            </a:endParaRPr>
          </a:p>
        </p:txBody>
      </p:sp>
      <p:grpSp>
        <p:nvGrpSpPr>
          <p:cNvPr id="4" name="object 5">
            <a:extLst>
              <a:ext uri="{FF2B5EF4-FFF2-40B4-BE49-F238E27FC236}">
                <a16:creationId xmlns:a16="http://schemas.microsoft.com/office/drawing/2014/main" id="{56F72C31-AC13-4245-AB38-28A0F6DC5DEE}"/>
              </a:ext>
            </a:extLst>
          </p:cNvPr>
          <p:cNvGrpSpPr/>
          <p:nvPr/>
        </p:nvGrpSpPr>
        <p:grpSpPr>
          <a:xfrm>
            <a:off x="6944042" y="2511742"/>
            <a:ext cx="2864485" cy="2430145"/>
            <a:chOff x="6944042" y="2511742"/>
            <a:chExt cx="2864485" cy="2430145"/>
          </a:xfrm>
        </p:grpSpPr>
        <p:sp>
          <p:nvSpPr>
            <p:cNvPr id="5" name="object 6">
              <a:extLst>
                <a:ext uri="{FF2B5EF4-FFF2-40B4-BE49-F238E27FC236}">
                  <a16:creationId xmlns:a16="http://schemas.microsoft.com/office/drawing/2014/main" id="{71204A52-E14E-4B5B-9742-6E95CF550207}"/>
                </a:ext>
              </a:extLst>
            </p:cNvPr>
            <p:cNvSpPr/>
            <p:nvPr/>
          </p:nvSpPr>
          <p:spPr>
            <a:xfrm>
              <a:off x="6954520" y="3390899"/>
              <a:ext cx="2833370" cy="1518920"/>
            </a:xfrm>
            <a:custGeom>
              <a:avLst/>
              <a:gdLst/>
              <a:ahLst/>
              <a:cxnLst/>
              <a:rect l="l" t="t" r="r" b="b"/>
              <a:pathLst>
                <a:path w="2833370" h="1518920">
                  <a:moveTo>
                    <a:pt x="2833370" y="0"/>
                  </a:moveTo>
                  <a:lnTo>
                    <a:pt x="2181859" y="299719"/>
                  </a:lnTo>
                  <a:lnTo>
                    <a:pt x="1365250" y="703580"/>
                  </a:lnTo>
                  <a:lnTo>
                    <a:pt x="683259" y="1033780"/>
                  </a:lnTo>
                  <a:lnTo>
                    <a:pt x="0" y="1363980"/>
                  </a:lnTo>
                  <a:lnTo>
                    <a:pt x="0" y="1518920"/>
                  </a:lnTo>
                  <a:lnTo>
                    <a:pt x="2823209" y="1518920"/>
                  </a:lnTo>
                  <a:lnTo>
                    <a:pt x="2833370" y="0"/>
                  </a:lnTo>
                  <a:close/>
                </a:path>
              </a:pathLst>
            </a:custGeom>
            <a:solidFill>
              <a:srgbClr val="CCFFFF"/>
            </a:solidFill>
          </p:spPr>
          <p:txBody>
            <a:bodyPr wrap="square" lIns="0" tIns="0" rIns="0" bIns="0" rtlCol="0"/>
            <a:lstStyle/>
            <a:p>
              <a:endParaRPr/>
            </a:p>
          </p:txBody>
        </p:sp>
        <p:sp>
          <p:nvSpPr>
            <p:cNvPr id="6" name="object 7">
              <a:extLst>
                <a:ext uri="{FF2B5EF4-FFF2-40B4-BE49-F238E27FC236}">
                  <a16:creationId xmlns:a16="http://schemas.microsoft.com/office/drawing/2014/main" id="{560DA141-0A43-4E65-8164-2DF580121148}"/>
                </a:ext>
              </a:extLst>
            </p:cNvPr>
            <p:cNvSpPr/>
            <p:nvPr/>
          </p:nvSpPr>
          <p:spPr>
            <a:xfrm>
              <a:off x="6954520" y="3390899"/>
              <a:ext cx="2843530" cy="1540510"/>
            </a:xfrm>
            <a:custGeom>
              <a:avLst/>
              <a:gdLst/>
              <a:ahLst/>
              <a:cxnLst/>
              <a:rect l="l" t="t" r="r" b="b"/>
              <a:pathLst>
                <a:path w="2843529" h="1540510">
                  <a:moveTo>
                    <a:pt x="0" y="1363980"/>
                  </a:moveTo>
                  <a:lnTo>
                    <a:pt x="683259" y="1033780"/>
                  </a:lnTo>
                  <a:lnTo>
                    <a:pt x="1365250" y="703580"/>
                  </a:lnTo>
                  <a:lnTo>
                    <a:pt x="2181859" y="299719"/>
                  </a:lnTo>
                  <a:lnTo>
                    <a:pt x="2833370" y="0"/>
                  </a:lnTo>
                  <a:lnTo>
                    <a:pt x="2823209" y="1518920"/>
                  </a:lnTo>
                  <a:lnTo>
                    <a:pt x="0" y="1518920"/>
                  </a:lnTo>
                  <a:lnTo>
                    <a:pt x="0" y="1363980"/>
                  </a:lnTo>
                  <a:close/>
                </a:path>
                <a:path w="2843529" h="1540510">
                  <a:moveTo>
                    <a:pt x="11429" y="1385570"/>
                  </a:moveTo>
                  <a:lnTo>
                    <a:pt x="693420" y="1054100"/>
                  </a:lnTo>
                  <a:lnTo>
                    <a:pt x="1375409" y="712469"/>
                  </a:lnTo>
                  <a:lnTo>
                    <a:pt x="2192020" y="320039"/>
                  </a:lnTo>
                  <a:lnTo>
                    <a:pt x="2843529" y="10160"/>
                  </a:lnTo>
                  <a:lnTo>
                    <a:pt x="2843529" y="1540510"/>
                  </a:lnTo>
                  <a:lnTo>
                    <a:pt x="21589" y="1540510"/>
                  </a:lnTo>
                  <a:lnTo>
                    <a:pt x="21589" y="1375410"/>
                  </a:lnTo>
                </a:path>
              </a:pathLst>
            </a:custGeom>
            <a:ln w="20720">
              <a:solidFill>
                <a:srgbClr val="0033CC"/>
              </a:solidFill>
            </a:ln>
          </p:spPr>
          <p:txBody>
            <a:bodyPr wrap="square" lIns="0" tIns="0" rIns="0" bIns="0" rtlCol="0"/>
            <a:lstStyle/>
            <a:p>
              <a:endParaRPr/>
            </a:p>
          </p:txBody>
        </p:sp>
        <p:sp>
          <p:nvSpPr>
            <p:cNvPr id="7" name="object 8">
              <a:extLst>
                <a:ext uri="{FF2B5EF4-FFF2-40B4-BE49-F238E27FC236}">
                  <a16:creationId xmlns:a16="http://schemas.microsoft.com/office/drawing/2014/main" id="{E4E2B056-7B3B-451E-B321-9F586062EB08}"/>
                </a:ext>
              </a:extLst>
            </p:cNvPr>
            <p:cNvSpPr/>
            <p:nvPr/>
          </p:nvSpPr>
          <p:spPr>
            <a:xfrm>
              <a:off x="6965950" y="2522219"/>
              <a:ext cx="2811780" cy="1778000"/>
            </a:xfrm>
            <a:custGeom>
              <a:avLst/>
              <a:gdLst/>
              <a:ahLst/>
              <a:cxnLst/>
              <a:rect l="l" t="t" r="r" b="b"/>
              <a:pathLst>
                <a:path w="2811779" h="1778000">
                  <a:moveTo>
                    <a:pt x="0" y="0"/>
                  </a:moveTo>
                  <a:lnTo>
                    <a:pt x="0" y="1777999"/>
                  </a:lnTo>
                  <a:lnTo>
                    <a:pt x="702309" y="1385569"/>
                  </a:lnTo>
                  <a:lnTo>
                    <a:pt x="1488440" y="982979"/>
                  </a:lnTo>
                  <a:lnTo>
                    <a:pt x="2325370" y="579119"/>
                  </a:lnTo>
                  <a:lnTo>
                    <a:pt x="2811779" y="361950"/>
                  </a:lnTo>
                  <a:lnTo>
                    <a:pt x="2811779" y="10159"/>
                  </a:lnTo>
                  <a:lnTo>
                    <a:pt x="0" y="0"/>
                  </a:lnTo>
                  <a:close/>
                </a:path>
              </a:pathLst>
            </a:custGeom>
            <a:solidFill>
              <a:srgbClr val="CCFFCC"/>
            </a:solidFill>
          </p:spPr>
          <p:txBody>
            <a:bodyPr wrap="square" lIns="0" tIns="0" rIns="0" bIns="0" rtlCol="0"/>
            <a:lstStyle/>
            <a:p>
              <a:endParaRPr/>
            </a:p>
          </p:txBody>
        </p:sp>
        <p:sp>
          <p:nvSpPr>
            <p:cNvPr id="8" name="object 9">
              <a:extLst>
                <a:ext uri="{FF2B5EF4-FFF2-40B4-BE49-F238E27FC236}">
                  <a16:creationId xmlns:a16="http://schemas.microsoft.com/office/drawing/2014/main" id="{A74A839C-1776-4AD1-ACA3-0396134D3044}"/>
                </a:ext>
              </a:extLst>
            </p:cNvPr>
            <p:cNvSpPr/>
            <p:nvPr/>
          </p:nvSpPr>
          <p:spPr>
            <a:xfrm>
              <a:off x="6965950" y="2522219"/>
              <a:ext cx="2832100" cy="1788160"/>
            </a:xfrm>
            <a:custGeom>
              <a:avLst/>
              <a:gdLst/>
              <a:ahLst/>
              <a:cxnLst/>
              <a:rect l="l" t="t" r="r" b="b"/>
              <a:pathLst>
                <a:path w="2832100" h="1788160">
                  <a:moveTo>
                    <a:pt x="2811779" y="10159"/>
                  </a:moveTo>
                  <a:lnTo>
                    <a:pt x="0" y="0"/>
                  </a:lnTo>
                  <a:lnTo>
                    <a:pt x="0" y="1777999"/>
                  </a:lnTo>
                  <a:lnTo>
                    <a:pt x="702309" y="1385569"/>
                  </a:lnTo>
                  <a:lnTo>
                    <a:pt x="1488440" y="982979"/>
                  </a:lnTo>
                  <a:lnTo>
                    <a:pt x="2325370" y="579119"/>
                  </a:lnTo>
                  <a:lnTo>
                    <a:pt x="2811779" y="361950"/>
                  </a:lnTo>
                  <a:lnTo>
                    <a:pt x="2811779" y="10159"/>
                  </a:lnTo>
                  <a:close/>
                </a:path>
                <a:path w="2832100" h="1788160">
                  <a:moveTo>
                    <a:pt x="2821940" y="21589"/>
                  </a:moveTo>
                  <a:lnTo>
                    <a:pt x="10159" y="10159"/>
                  </a:lnTo>
                  <a:lnTo>
                    <a:pt x="10159" y="1788159"/>
                  </a:lnTo>
                  <a:lnTo>
                    <a:pt x="712470" y="1395729"/>
                  </a:lnTo>
                  <a:lnTo>
                    <a:pt x="1498600" y="991869"/>
                  </a:lnTo>
                  <a:lnTo>
                    <a:pt x="2335529" y="589279"/>
                  </a:lnTo>
                  <a:lnTo>
                    <a:pt x="2821940" y="372109"/>
                  </a:lnTo>
                  <a:lnTo>
                    <a:pt x="2832100" y="21589"/>
                  </a:lnTo>
                </a:path>
              </a:pathLst>
            </a:custGeom>
            <a:ln w="20720">
              <a:solidFill>
                <a:srgbClr val="009900"/>
              </a:solidFill>
            </a:ln>
          </p:spPr>
          <p:txBody>
            <a:bodyPr wrap="square" lIns="0" tIns="0" rIns="0" bIns="0" rtlCol="0"/>
            <a:lstStyle/>
            <a:p>
              <a:endParaRPr/>
            </a:p>
          </p:txBody>
        </p:sp>
        <p:sp>
          <p:nvSpPr>
            <p:cNvPr id="9" name="object 10">
              <a:extLst>
                <a:ext uri="{FF2B5EF4-FFF2-40B4-BE49-F238E27FC236}">
                  <a16:creationId xmlns:a16="http://schemas.microsoft.com/office/drawing/2014/main" id="{070235E3-A51C-4BBE-855C-49C92C19298C}"/>
                </a:ext>
              </a:extLst>
            </p:cNvPr>
            <p:cNvSpPr/>
            <p:nvPr/>
          </p:nvSpPr>
          <p:spPr>
            <a:xfrm>
              <a:off x="8836660" y="4827269"/>
              <a:ext cx="0" cy="82550"/>
            </a:xfrm>
            <a:custGeom>
              <a:avLst/>
              <a:gdLst/>
              <a:ahLst/>
              <a:cxnLst/>
              <a:rect l="l" t="t" r="r" b="b"/>
              <a:pathLst>
                <a:path h="82550">
                  <a:moveTo>
                    <a:pt x="0" y="82549"/>
                  </a:moveTo>
                  <a:lnTo>
                    <a:pt x="0" y="0"/>
                  </a:lnTo>
                </a:path>
              </a:pathLst>
            </a:custGeom>
            <a:ln w="20720">
              <a:solidFill>
                <a:srgbClr val="000000"/>
              </a:solidFill>
            </a:ln>
          </p:spPr>
          <p:txBody>
            <a:bodyPr wrap="square" lIns="0" tIns="0" rIns="0" bIns="0" rtlCol="0"/>
            <a:lstStyle/>
            <a:p>
              <a:endParaRPr/>
            </a:p>
          </p:txBody>
        </p:sp>
      </p:grpSp>
      <p:sp>
        <p:nvSpPr>
          <p:cNvPr id="10" name="object 11">
            <a:extLst>
              <a:ext uri="{FF2B5EF4-FFF2-40B4-BE49-F238E27FC236}">
                <a16:creationId xmlns:a16="http://schemas.microsoft.com/office/drawing/2014/main" id="{D47C0F31-63B0-4B0F-95F4-758EEDB97256}"/>
              </a:ext>
            </a:extLst>
          </p:cNvPr>
          <p:cNvSpPr txBox="1"/>
          <p:nvPr/>
        </p:nvSpPr>
        <p:spPr>
          <a:xfrm>
            <a:off x="6808469" y="4876800"/>
            <a:ext cx="232410" cy="249554"/>
          </a:xfrm>
          <a:prstGeom prst="rect">
            <a:avLst/>
          </a:prstGeom>
        </p:spPr>
        <p:txBody>
          <a:bodyPr vert="horz" wrap="square" lIns="0" tIns="15240" rIns="0" bIns="0" rtlCol="0">
            <a:spAutoFit/>
          </a:bodyPr>
          <a:lstStyle/>
          <a:p>
            <a:pPr marL="12700">
              <a:lnSpc>
                <a:spcPct val="100000"/>
              </a:lnSpc>
              <a:spcBef>
                <a:spcPts val="120"/>
              </a:spcBef>
            </a:pPr>
            <a:r>
              <a:rPr sz="1450" spc="-20" dirty="0">
                <a:latin typeface="RobotoRegular"/>
                <a:cs typeface="RobotoRegular"/>
              </a:rPr>
              <a:t>2</a:t>
            </a:r>
            <a:r>
              <a:rPr sz="1450" spc="10" dirty="0">
                <a:latin typeface="RobotoRegular"/>
                <a:cs typeface="RobotoRegular"/>
              </a:rPr>
              <a:t>0</a:t>
            </a:r>
            <a:endParaRPr sz="1450">
              <a:latin typeface="RobotoRegular"/>
              <a:cs typeface="RobotoRegular"/>
            </a:endParaRPr>
          </a:p>
        </p:txBody>
      </p:sp>
      <p:sp>
        <p:nvSpPr>
          <p:cNvPr id="11" name="object 12">
            <a:extLst>
              <a:ext uri="{FF2B5EF4-FFF2-40B4-BE49-F238E27FC236}">
                <a16:creationId xmlns:a16="http://schemas.microsoft.com/office/drawing/2014/main" id="{A9CB86EE-4805-4C43-A8BB-FA36F85A5170}"/>
              </a:ext>
            </a:extLst>
          </p:cNvPr>
          <p:cNvSpPr txBox="1"/>
          <p:nvPr/>
        </p:nvSpPr>
        <p:spPr>
          <a:xfrm>
            <a:off x="6456679" y="4204970"/>
            <a:ext cx="461009" cy="249554"/>
          </a:xfrm>
          <a:prstGeom prst="rect">
            <a:avLst/>
          </a:prstGeom>
        </p:spPr>
        <p:txBody>
          <a:bodyPr vert="horz" wrap="square" lIns="0" tIns="15240" rIns="0" bIns="0" rtlCol="0">
            <a:spAutoFit/>
          </a:bodyPr>
          <a:lstStyle/>
          <a:p>
            <a:pPr marL="12700">
              <a:lnSpc>
                <a:spcPct val="100000"/>
              </a:lnSpc>
              <a:spcBef>
                <a:spcPts val="120"/>
              </a:spcBef>
            </a:pPr>
            <a:r>
              <a:rPr sz="1450" spc="-20" dirty="0">
                <a:latin typeface="RobotoRegular"/>
                <a:cs typeface="RobotoRegular"/>
              </a:rPr>
              <a:t>12</a:t>
            </a:r>
            <a:r>
              <a:rPr sz="1450" spc="185" dirty="0">
                <a:latin typeface="RobotoRegular"/>
                <a:cs typeface="RobotoRegular"/>
              </a:rPr>
              <a:t>0</a:t>
            </a:r>
            <a:r>
              <a:rPr sz="1450" spc="10" dirty="0">
                <a:latin typeface="RobotoRegular"/>
                <a:cs typeface="RobotoRegular"/>
              </a:rPr>
              <a:t>0</a:t>
            </a:r>
            <a:endParaRPr sz="1450">
              <a:latin typeface="RobotoRegular"/>
              <a:cs typeface="RobotoRegular"/>
            </a:endParaRPr>
          </a:p>
        </p:txBody>
      </p:sp>
      <p:sp>
        <p:nvSpPr>
          <p:cNvPr id="12" name="object 13">
            <a:extLst>
              <a:ext uri="{FF2B5EF4-FFF2-40B4-BE49-F238E27FC236}">
                <a16:creationId xmlns:a16="http://schemas.microsoft.com/office/drawing/2014/main" id="{E44A3FE1-20AF-4C73-A6C8-5F8998968485}"/>
              </a:ext>
            </a:extLst>
          </p:cNvPr>
          <p:cNvSpPr txBox="1"/>
          <p:nvPr/>
        </p:nvSpPr>
        <p:spPr>
          <a:xfrm>
            <a:off x="6456679" y="2994660"/>
            <a:ext cx="461009" cy="249554"/>
          </a:xfrm>
          <a:prstGeom prst="rect">
            <a:avLst/>
          </a:prstGeom>
        </p:spPr>
        <p:txBody>
          <a:bodyPr vert="horz" wrap="square" lIns="0" tIns="15240" rIns="0" bIns="0" rtlCol="0">
            <a:spAutoFit/>
          </a:bodyPr>
          <a:lstStyle/>
          <a:p>
            <a:pPr marL="12700">
              <a:lnSpc>
                <a:spcPct val="100000"/>
              </a:lnSpc>
              <a:spcBef>
                <a:spcPts val="120"/>
              </a:spcBef>
            </a:pPr>
            <a:r>
              <a:rPr sz="1450" spc="-20" dirty="0">
                <a:latin typeface="RobotoRegular"/>
                <a:cs typeface="RobotoRegular"/>
              </a:rPr>
              <a:t>13</a:t>
            </a:r>
            <a:r>
              <a:rPr sz="1450" spc="185" dirty="0">
                <a:latin typeface="RobotoRegular"/>
                <a:cs typeface="RobotoRegular"/>
              </a:rPr>
              <a:t>0</a:t>
            </a:r>
            <a:r>
              <a:rPr sz="1450" spc="10" dirty="0">
                <a:latin typeface="RobotoRegular"/>
                <a:cs typeface="RobotoRegular"/>
              </a:rPr>
              <a:t>0</a:t>
            </a:r>
            <a:endParaRPr sz="1450">
              <a:latin typeface="RobotoRegular"/>
              <a:cs typeface="RobotoRegular"/>
            </a:endParaRPr>
          </a:p>
        </p:txBody>
      </p:sp>
      <p:sp>
        <p:nvSpPr>
          <p:cNvPr id="13" name="object 14">
            <a:extLst>
              <a:ext uri="{FF2B5EF4-FFF2-40B4-BE49-F238E27FC236}">
                <a16:creationId xmlns:a16="http://schemas.microsoft.com/office/drawing/2014/main" id="{8F04B6C5-6D74-4214-99E4-29E842C23A7A}"/>
              </a:ext>
            </a:extLst>
          </p:cNvPr>
          <p:cNvSpPr txBox="1"/>
          <p:nvPr/>
        </p:nvSpPr>
        <p:spPr>
          <a:xfrm>
            <a:off x="6466840" y="2179320"/>
            <a:ext cx="671829" cy="322580"/>
          </a:xfrm>
          <a:prstGeom prst="rect">
            <a:avLst/>
          </a:prstGeom>
        </p:spPr>
        <p:txBody>
          <a:bodyPr vert="horz" wrap="square" lIns="0" tIns="12700" rIns="0" bIns="0" rtlCol="0">
            <a:spAutoFit/>
          </a:bodyPr>
          <a:lstStyle/>
          <a:p>
            <a:pPr marL="12700">
              <a:lnSpc>
                <a:spcPct val="100000"/>
              </a:lnSpc>
              <a:spcBef>
                <a:spcPts val="100"/>
              </a:spcBef>
            </a:pPr>
            <a:r>
              <a:rPr sz="1950" dirty="0">
                <a:latin typeface="RobotoRegular"/>
                <a:cs typeface="RobotoRegular"/>
              </a:rPr>
              <a:t>T</a:t>
            </a:r>
            <a:r>
              <a:rPr sz="1950" spc="10" dirty="0">
                <a:latin typeface="RobotoRegular"/>
                <a:cs typeface="RobotoRegular"/>
              </a:rPr>
              <a:t>(</a:t>
            </a:r>
            <a:r>
              <a:rPr sz="1950" spc="5" dirty="0">
                <a:latin typeface="RobotoRegular"/>
                <a:cs typeface="RobotoRegular"/>
              </a:rPr>
              <a:t>°</a:t>
            </a:r>
            <a:r>
              <a:rPr sz="1950" spc="-40" dirty="0">
                <a:latin typeface="RobotoRegular"/>
                <a:cs typeface="RobotoRegular"/>
              </a:rPr>
              <a:t>C</a:t>
            </a:r>
            <a:r>
              <a:rPr sz="1950" dirty="0">
                <a:latin typeface="RobotoRegular"/>
                <a:cs typeface="RobotoRegular"/>
              </a:rPr>
              <a:t>)</a:t>
            </a:r>
          </a:p>
        </p:txBody>
      </p:sp>
      <p:sp>
        <p:nvSpPr>
          <p:cNvPr id="14" name="object 15">
            <a:extLst>
              <a:ext uri="{FF2B5EF4-FFF2-40B4-BE49-F238E27FC236}">
                <a16:creationId xmlns:a16="http://schemas.microsoft.com/office/drawing/2014/main" id="{A47EE311-A02C-4528-B0AC-028CCEB07AB1}"/>
              </a:ext>
            </a:extLst>
          </p:cNvPr>
          <p:cNvSpPr/>
          <p:nvPr/>
        </p:nvSpPr>
        <p:spPr>
          <a:xfrm>
            <a:off x="9250680" y="5013959"/>
            <a:ext cx="495300" cy="144780"/>
          </a:xfrm>
          <a:custGeom>
            <a:avLst/>
            <a:gdLst/>
            <a:ahLst/>
            <a:cxnLst/>
            <a:rect l="l" t="t" r="r" b="b"/>
            <a:pathLst>
              <a:path w="495300" h="144779">
                <a:moveTo>
                  <a:pt x="495300" y="0"/>
                </a:moveTo>
                <a:lnTo>
                  <a:pt x="0" y="0"/>
                </a:lnTo>
                <a:lnTo>
                  <a:pt x="0" y="144779"/>
                </a:lnTo>
                <a:lnTo>
                  <a:pt x="495300" y="144779"/>
                </a:lnTo>
                <a:lnTo>
                  <a:pt x="495300" y="0"/>
                </a:lnTo>
                <a:close/>
              </a:path>
            </a:pathLst>
          </a:custGeom>
          <a:solidFill>
            <a:srgbClr val="FFFFFF"/>
          </a:solidFill>
        </p:spPr>
        <p:txBody>
          <a:bodyPr wrap="square" lIns="0" tIns="0" rIns="0" bIns="0" rtlCol="0"/>
          <a:lstStyle/>
          <a:p>
            <a:endParaRPr/>
          </a:p>
        </p:txBody>
      </p:sp>
      <p:sp>
        <p:nvSpPr>
          <p:cNvPr id="15" name="object 16">
            <a:extLst>
              <a:ext uri="{FF2B5EF4-FFF2-40B4-BE49-F238E27FC236}">
                <a16:creationId xmlns:a16="http://schemas.microsoft.com/office/drawing/2014/main" id="{2C2B04C8-CEBC-43D7-89FD-D869EC79DCAA}"/>
              </a:ext>
            </a:extLst>
          </p:cNvPr>
          <p:cNvSpPr txBox="1"/>
          <p:nvPr/>
        </p:nvSpPr>
        <p:spPr>
          <a:xfrm>
            <a:off x="7138669" y="2913379"/>
            <a:ext cx="1000760" cy="322580"/>
          </a:xfrm>
          <a:prstGeom prst="rect">
            <a:avLst/>
          </a:prstGeom>
        </p:spPr>
        <p:txBody>
          <a:bodyPr vert="horz" wrap="square" lIns="0" tIns="12700" rIns="0" bIns="0" rtlCol="0">
            <a:spAutoFit/>
          </a:bodyPr>
          <a:lstStyle/>
          <a:p>
            <a:pPr marL="12700">
              <a:lnSpc>
                <a:spcPct val="100000"/>
              </a:lnSpc>
              <a:spcBef>
                <a:spcPts val="100"/>
              </a:spcBef>
            </a:pPr>
            <a:r>
              <a:rPr sz="1950" dirty="0">
                <a:solidFill>
                  <a:srgbClr val="009900"/>
                </a:solidFill>
                <a:latin typeface="RobotoRegular"/>
                <a:cs typeface="RobotoRegular"/>
              </a:rPr>
              <a:t>L</a:t>
            </a:r>
            <a:r>
              <a:rPr sz="1950" spc="-60" dirty="0">
                <a:solidFill>
                  <a:srgbClr val="009900"/>
                </a:solidFill>
                <a:latin typeface="RobotoRegular"/>
                <a:cs typeface="RobotoRegular"/>
              </a:rPr>
              <a:t> </a:t>
            </a:r>
            <a:r>
              <a:rPr sz="1950" spc="5" dirty="0">
                <a:solidFill>
                  <a:srgbClr val="009900"/>
                </a:solidFill>
                <a:latin typeface="RobotoRegular"/>
                <a:cs typeface="RobotoRegular"/>
              </a:rPr>
              <a:t>(liquid)</a:t>
            </a:r>
            <a:endParaRPr sz="1950">
              <a:latin typeface="RobotoRegular"/>
              <a:cs typeface="RobotoRegular"/>
            </a:endParaRPr>
          </a:p>
        </p:txBody>
      </p:sp>
      <p:sp>
        <p:nvSpPr>
          <p:cNvPr id="16" name="object 17">
            <a:extLst>
              <a:ext uri="{FF2B5EF4-FFF2-40B4-BE49-F238E27FC236}">
                <a16:creationId xmlns:a16="http://schemas.microsoft.com/office/drawing/2014/main" id="{36D711FF-AF42-49CB-964B-C91C7922AB97}"/>
              </a:ext>
            </a:extLst>
          </p:cNvPr>
          <p:cNvSpPr txBox="1"/>
          <p:nvPr/>
        </p:nvSpPr>
        <p:spPr>
          <a:xfrm>
            <a:off x="9310369" y="3812540"/>
            <a:ext cx="182245" cy="322580"/>
          </a:xfrm>
          <a:prstGeom prst="rect">
            <a:avLst/>
          </a:prstGeom>
        </p:spPr>
        <p:txBody>
          <a:bodyPr vert="horz" wrap="square" lIns="0" tIns="12700" rIns="0" bIns="0" rtlCol="0">
            <a:spAutoFit/>
          </a:bodyPr>
          <a:lstStyle/>
          <a:p>
            <a:pPr marL="12700">
              <a:lnSpc>
                <a:spcPct val="100000"/>
              </a:lnSpc>
              <a:spcBef>
                <a:spcPts val="100"/>
              </a:spcBef>
            </a:pPr>
            <a:r>
              <a:rPr lang="en-US" sz="1950" dirty="0">
                <a:latin typeface="OpenSymbol"/>
                <a:cs typeface="OpenSymbol"/>
              </a:rPr>
              <a:t>S</a:t>
            </a:r>
            <a:endParaRPr sz="1950" dirty="0">
              <a:latin typeface="OpenSymbol"/>
              <a:cs typeface="OpenSymbol"/>
            </a:endParaRPr>
          </a:p>
        </p:txBody>
      </p:sp>
      <p:sp>
        <p:nvSpPr>
          <p:cNvPr id="17" name="object 18">
            <a:extLst>
              <a:ext uri="{FF2B5EF4-FFF2-40B4-BE49-F238E27FC236}">
                <a16:creationId xmlns:a16="http://schemas.microsoft.com/office/drawing/2014/main" id="{0C431A48-CD20-4A78-B6E7-70DDB2B9764B}"/>
              </a:ext>
            </a:extLst>
          </p:cNvPr>
          <p:cNvSpPr txBox="1"/>
          <p:nvPr/>
        </p:nvSpPr>
        <p:spPr>
          <a:xfrm>
            <a:off x="9020809" y="4122420"/>
            <a:ext cx="735330" cy="322580"/>
          </a:xfrm>
          <a:prstGeom prst="rect">
            <a:avLst/>
          </a:prstGeom>
        </p:spPr>
        <p:txBody>
          <a:bodyPr vert="horz" wrap="square" lIns="0" tIns="12700" rIns="0" bIns="0" rtlCol="0">
            <a:spAutoFit/>
          </a:bodyPr>
          <a:lstStyle/>
          <a:p>
            <a:pPr marL="12700">
              <a:lnSpc>
                <a:spcPct val="100000"/>
              </a:lnSpc>
              <a:spcBef>
                <a:spcPts val="100"/>
              </a:spcBef>
            </a:pPr>
            <a:r>
              <a:rPr sz="1950" spc="5" dirty="0">
                <a:solidFill>
                  <a:srgbClr val="0066CC"/>
                </a:solidFill>
                <a:latin typeface="RobotoRegular"/>
                <a:cs typeface="RobotoRegular"/>
              </a:rPr>
              <a:t>(solid)</a:t>
            </a:r>
            <a:endParaRPr sz="1950">
              <a:latin typeface="RobotoRegular"/>
              <a:cs typeface="RobotoRegular"/>
            </a:endParaRPr>
          </a:p>
        </p:txBody>
      </p:sp>
      <p:sp>
        <p:nvSpPr>
          <p:cNvPr id="18" name="object 19">
            <a:extLst>
              <a:ext uri="{FF2B5EF4-FFF2-40B4-BE49-F238E27FC236}">
                <a16:creationId xmlns:a16="http://schemas.microsoft.com/office/drawing/2014/main" id="{87BDC0E5-40DB-4C14-B3C0-D0F64F3E6E2E}"/>
              </a:ext>
            </a:extLst>
          </p:cNvPr>
          <p:cNvSpPr txBox="1"/>
          <p:nvPr/>
        </p:nvSpPr>
        <p:spPr>
          <a:xfrm rot="20220000">
            <a:off x="7329478" y="4032073"/>
            <a:ext cx="624016" cy="256480"/>
          </a:xfrm>
          <a:prstGeom prst="rect">
            <a:avLst/>
          </a:prstGeom>
        </p:spPr>
        <p:txBody>
          <a:bodyPr vert="horz" wrap="square" lIns="0" tIns="0" rIns="0" bIns="0" rtlCol="0">
            <a:spAutoFit/>
          </a:bodyPr>
          <a:lstStyle/>
          <a:p>
            <a:pPr>
              <a:lnSpc>
                <a:spcPts val="1950"/>
              </a:lnSpc>
            </a:pPr>
            <a:r>
              <a:rPr sz="1950" dirty="0">
                <a:solidFill>
                  <a:srgbClr val="00CC00"/>
                </a:solidFill>
                <a:latin typeface="RobotoRegular"/>
                <a:cs typeface="RobotoRegular"/>
              </a:rPr>
              <a:t>L </a:t>
            </a:r>
            <a:r>
              <a:rPr sz="2925" baseline="1424" dirty="0">
                <a:latin typeface="RobotoRegular"/>
                <a:cs typeface="RobotoRegular"/>
              </a:rPr>
              <a:t>+</a:t>
            </a:r>
            <a:r>
              <a:rPr sz="2925" spc="-82" baseline="1424" dirty="0">
                <a:latin typeface="RobotoRegular"/>
                <a:cs typeface="RobotoRegular"/>
              </a:rPr>
              <a:t> </a:t>
            </a:r>
            <a:r>
              <a:rPr lang="en-US" sz="2925" spc="-82" baseline="1424" dirty="0">
                <a:latin typeface="RobotoRegular"/>
                <a:cs typeface="RobotoRegular"/>
              </a:rPr>
              <a:t>S</a:t>
            </a:r>
            <a:endParaRPr sz="2925" baseline="4273" dirty="0">
              <a:latin typeface="OpenSymbol"/>
              <a:cs typeface="OpenSymbol"/>
            </a:endParaRPr>
          </a:p>
        </p:txBody>
      </p:sp>
      <p:sp>
        <p:nvSpPr>
          <p:cNvPr id="19" name="object 20">
            <a:extLst>
              <a:ext uri="{FF2B5EF4-FFF2-40B4-BE49-F238E27FC236}">
                <a16:creationId xmlns:a16="http://schemas.microsoft.com/office/drawing/2014/main" id="{85DF622C-21B6-46FB-AD9A-522A5311E5AC}"/>
              </a:ext>
            </a:extLst>
          </p:cNvPr>
          <p:cNvSpPr txBox="1"/>
          <p:nvPr/>
        </p:nvSpPr>
        <p:spPr>
          <a:xfrm rot="20280000">
            <a:off x="9067499" y="2833566"/>
            <a:ext cx="688725" cy="186690"/>
          </a:xfrm>
          <a:prstGeom prst="rect">
            <a:avLst/>
          </a:prstGeom>
        </p:spPr>
        <p:txBody>
          <a:bodyPr vert="horz" wrap="square" lIns="0" tIns="0" rIns="0" bIns="0" rtlCol="0">
            <a:spAutoFit/>
          </a:bodyPr>
          <a:lstStyle/>
          <a:p>
            <a:pPr>
              <a:lnSpc>
                <a:spcPts val="1470"/>
              </a:lnSpc>
            </a:pPr>
            <a:r>
              <a:rPr sz="1450" spc="-15" dirty="0">
                <a:solidFill>
                  <a:srgbClr val="006600"/>
                </a:solidFill>
                <a:latin typeface="RobotoRegular"/>
                <a:cs typeface="RobotoRegular"/>
              </a:rPr>
              <a:t>liqu</a:t>
            </a:r>
            <a:r>
              <a:rPr sz="2175" spc="-22" baseline="1915" dirty="0">
                <a:solidFill>
                  <a:srgbClr val="006600"/>
                </a:solidFill>
                <a:latin typeface="RobotoRegular"/>
                <a:cs typeface="RobotoRegular"/>
              </a:rPr>
              <a:t>idus</a:t>
            </a:r>
            <a:endParaRPr sz="2175" baseline="1915">
              <a:latin typeface="RobotoRegular"/>
              <a:cs typeface="RobotoRegular"/>
            </a:endParaRPr>
          </a:p>
        </p:txBody>
      </p:sp>
      <p:grpSp>
        <p:nvGrpSpPr>
          <p:cNvPr id="20" name="object 21">
            <a:extLst>
              <a:ext uri="{FF2B5EF4-FFF2-40B4-BE49-F238E27FC236}">
                <a16:creationId xmlns:a16="http://schemas.microsoft.com/office/drawing/2014/main" id="{FD61A9EB-B2AA-4B0E-8494-CA1795657133}"/>
              </a:ext>
            </a:extLst>
          </p:cNvPr>
          <p:cNvGrpSpPr/>
          <p:nvPr/>
        </p:nvGrpSpPr>
        <p:grpSpPr>
          <a:xfrm>
            <a:off x="6938962" y="2760979"/>
            <a:ext cx="1483995" cy="2159000"/>
            <a:chOff x="6938962" y="2760979"/>
            <a:chExt cx="1483995" cy="2159000"/>
          </a:xfrm>
        </p:grpSpPr>
        <p:sp>
          <p:nvSpPr>
            <p:cNvPr id="21" name="object 22">
              <a:extLst>
                <a:ext uri="{FF2B5EF4-FFF2-40B4-BE49-F238E27FC236}">
                  <a16:creationId xmlns:a16="http://schemas.microsoft.com/office/drawing/2014/main" id="{CC62258B-ADE7-4ECB-9C82-EA12326B87F1}"/>
                </a:ext>
              </a:extLst>
            </p:cNvPr>
            <p:cNvSpPr/>
            <p:nvPr/>
          </p:nvSpPr>
          <p:spPr>
            <a:xfrm>
              <a:off x="8382000" y="4859019"/>
              <a:ext cx="0" cy="40640"/>
            </a:xfrm>
            <a:custGeom>
              <a:avLst/>
              <a:gdLst/>
              <a:ahLst/>
              <a:cxnLst/>
              <a:rect l="l" t="t" r="r" b="b"/>
              <a:pathLst>
                <a:path h="40639">
                  <a:moveTo>
                    <a:pt x="-15467" y="20319"/>
                  </a:moveTo>
                  <a:lnTo>
                    <a:pt x="15467" y="20319"/>
                  </a:lnTo>
                </a:path>
              </a:pathLst>
            </a:custGeom>
            <a:ln w="40640">
              <a:solidFill>
                <a:srgbClr val="990099"/>
              </a:solidFill>
            </a:ln>
          </p:spPr>
          <p:txBody>
            <a:bodyPr wrap="square" lIns="0" tIns="0" rIns="0" bIns="0" rtlCol="0"/>
            <a:lstStyle/>
            <a:p>
              <a:endParaRPr/>
            </a:p>
          </p:txBody>
        </p:sp>
        <p:sp>
          <p:nvSpPr>
            <p:cNvPr id="22" name="object 23">
              <a:extLst>
                <a:ext uri="{FF2B5EF4-FFF2-40B4-BE49-F238E27FC236}">
                  <a16:creationId xmlns:a16="http://schemas.microsoft.com/office/drawing/2014/main" id="{7A6D24DB-719D-43BE-B6BC-A3374F4E35CB}"/>
                </a:ext>
              </a:extLst>
            </p:cNvPr>
            <p:cNvSpPr/>
            <p:nvPr/>
          </p:nvSpPr>
          <p:spPr>
            <a:xfrm>
              <a:off x="8382000" y="4786629"/>
              <a:ext cx="0" cy="40640"/>
            </a:xfrm>
            <a:custGeom>
              <a:avLst/>
              <a:gdLst/>
              <a:ahLst/>
              <a:cxnLst/>
              <a:rect l="l" t="t" r="r" b="b"/>
              <a:pathLst>
                <a:path h="40639">
                  <a:moveTo>
                    <a:pt x="-15467" y="20320"/>
                  </a:moveTo>
                  <a:lnTo>
                    <a:pt x="15467" y="20320"/>
                  </a:lnTo>
                </a:path>
              </a:pathLst>
            </a:custGeom>
            <a:ln w="40639">
              <a:solidFill>
                <a:srgbClr val="990099"/>
              </a:solidFill>
            </a:ln>
          </p:spPr>
          <p:txBody>
            <a:bodyPr wrap="square" lIns="0" tIns="0" rIns="0" bIns="0" rtlCol="0"/>
            <a:lstStyle/>
            <a:p>
              <a:endParaRPr/>
            </a:p>
          </p:txBody>
        </p:sp>
        <p:sp>
          <p:nvSpPr>
            <p:cNvPr id="23" name="object 24">
              <a:extLst>
                <a:ext uri="{FF2B5EF4-FFF2-40B4-BE49-F238E27FC236}">
                  <a16:creationId xmlns:a16="http://schemas.microsoft.com/office/drawing/2014/main" id="{B6A6399D-6F5C-4178-B77C-D9EB2DC4A829}"/>
                </a:ext>
              </a:extLst>
            </p:cNvPr>
            <p:cNvSpPr/>
            <p:nvPr/>
          </p:nvSpPr>
          <p:spPr>
            <a:xfrm>
              <a:off x="8382000" y="4714239"/>
              <a:ext cx="0" cy="40640"/>
            </a:xfrm>
            <a:custGeom>
              <a:avLst/>
              <a:gdLst/>
              <a:ahLst/>
              <a:cxnLst/>
              <a:rect l="l" t="t" r="r" b="b"/>
              <a:pathLst>
                <a:path h="40639">
                  <a:moveTo>
                    <a:pt x="-15467" y="20320"/>
                  </a:moveTo>
                  <a:lnTo>
                    <a:pt x="15467" y="20320"/>
                  </a:lnTo>
                </a:path>
              </a:pathLst>
            </a:custGeom>
            <a:ln w="40640">
              <a:solidFill>
                <a:srgbClr val="990099"/>
              </a:solidFill>
            </a:ln>
          </p:spPr>
          <p:txBody>
            <a:bodyPr wrap="square" lIns="0" tIns="0" rIns="0" bIns="0" rtlCol="0"/>
            <a:lstStyle/>
            <a:p>
              <a:endParaRPr/>
            </a:p>
          </p:txBody>
        </p:sp>
        <p:sp>
          <p:nvSpPr>
            <p:cNvPr id="24" name="object 25">
              <a:extLst>
                <a:ext uri="{FF2B5EF4-FFF2-40B4-BE49-F238E27FC236}">
                  <a16:creationId xmlns:a16="http://schemas.microsoft.com/office/drawing/2014/main" id="{7A22A99E-3D76-419D-A610-1C1C5E5C1D27}"/>
                </a:ext>
              </a:extLst>
            </p:cNvPr>
            <p:cNvSpPr/>
            <p:nvPr/>
          </p:nvSpPr>
          <p:spPr>
            <a:xfrm>
              <a:off x="8382000" y="4641850"/>
              <a:ext cx="0" cy="40640"/>
            </a:xfrm>
            <a:custGeom>
              <a:avLst/>
              <a:gdLst/>
              <a:ahLst/>
              <a:cxnLst/>
              <a:rect l="l" t="t" r="r" b="b"/>
              <a:pathLst>
                <a:path h="40639">
                  <a:moveTo>
                    <a:pt x="-15467" y="20319"/>
                  </a:moveTo>
                  <a:lnTo>
                    <a:pt x="15467" y="20319"/>
                  </a:lnTo>
                </a:path>
              </a:pathLst>
            </a:custGeom>
            <a:ln w="40639">
              <a:solidFill>
                <a:srgbClr val="990099"/>
              </a:solidFill>
            </a:ln>
          </p:spPr>
          <p:txBody>
            <a:bodyPr wrap="square" lIns="0" tIns="0" rIns="0" bIns="0" rtlCol="0"/>
            <a:lstStyle/>
            <a:p>
              <a:endParaRPr/>
            </a:p>
          </p:txBody>
        </p:sp>
        <p:sp>
          <p:nvSpPr>
            <p:cNvPr id="25" name="object 26">
              <a:extLst>
                <a:ext uri="{FF2B5EF4-FFF2-40B4-BE49-F238E27FC236}">
                  <a16:creationId xmlns:a16="http://schemas.microsoft.com/office/drawing/2014/main" id="{BFEE7CE9-9F86-4C69-8538-1715F6D32651}"/>
                </a:ext>
              </a:extLst>
            </p:cNvPr>
            <p:cNvSpPr/>
            <p:nvPr/>
          </p:nvSpPr>
          <p:spPr>
            <a:xfrm>
              <a:off x="8382000" y="4569459"/>
              <a:ext cx="0" cy="41910"/>
            </a:xfrm>
            <a:custGeom>
              <a:avLst/>
              <a:gdLst/>
              <a:ahLst/>
              <a:cxnLst/>
              <a:rect l="l" t="t" r="r" b="b"/>
              <a:pathLst>
                <a:path h="41910">
                  <a:moveTo>
                    <a:pt x="-15467" y="20954"/>
                  </a:moveTo>
                  <a:lnTo>
                    <a:pt x="15467" y="20954"/>
                  </a:lnTo>
                </a:path>
              </a:pathLst>
            </a:custGeom>
            <a:ln w="41909">
              <a:solidFill>
                <a:srgbClr val="990099"/>
              </a:solidFill>
            </a:ln>
          </p:spPr>
          <p:txBody>
            <a:bodyPr wrap="square" lIns="0" tIns="0" rIns="0" bIns="0" rtlCol="0"/>
            <a:lstStyle/>
            <a:p>
              <a:endParaRPr/>
            </a:p>
          </p:txBody>
        </p:sp>
        <p:sp>
          <p:nvSpPr>
            <p:cNvPr id="26" name="object 27">
              <a:extLst>
                <a:ext uri="{FF2B5EF4-FFF2-40B4-BE49-F238E27FC236}">
                  <a16:creationId xmlns:a16="http://schemas.microsoft.com/office/drawing/2014/main" id="{80C21DBA-3ECF-4921-AD1B-A104D5DDEF79}"/>
                </a:ext>
              </a:extLst>
            </p:cNvPr>
            <p:cNvSpPr/>
            <p:nvPr/>
          </p:nvSpPr>
          <p:spPr>
            <a:xfrm>
              <a:off x="8382000" y="4497069"/>
              <a:ext cx="0" cy="40640"/>
            </a:xfrm>
            <a:custGeom>
              <a:avLst/>
              <a:gdLst/>
              <a:ahLst/>
              <a:cxnLst/>
              <a:rect l="l" t="t" r="r" b="b"/>
              <a:pathLst>
                <a:path h="40639">
                  <a:moveTo>
                    <a:pt x="-15467" y="20319"/>
                  </a:moveTo>
                  <a:lnTo>
                    <a:pt x="15467" y="20319"/>
                  </a:lnTo>
                </a:path>
              </a:pathLst>
            </a:custGeom>
            <a:ln w="40640">
              <a:solidFill>
                <a:srgbClr val="990099"/>
              </a:solidFill>
            </a:ln>
          </p:spPr>
          <p:txBody>
            <a:bodyPr wrap="square" lIns="0" tIns="0" rIns="0" bIns="0" rtlCol="0"/>
            <a:lstStyle/>
            <a:p>
              <a:endParaRPr/>
            </a:p>
          </p:txBody>
        </p:sp>
        <p:sp>
          <p:nvSpPr>
            <p:cNvPr id="27" name="object 28">
              <a:extLst>
                <a:ext uri="{FF2B5EF4-FFF2-40B4-BE49-F238E27FC236}">
                  <a16:creationId xmlns:a16="http://schemas.microsoft.com/office/drawing/2014/main" id="{CE978136-25C6-40F8-AAFD-370608295701}"/>
                </a:ext>
              </a:extLst>
            </p:cNvPr>
            <p:cNvSpPr/>
            <p:nvPr/>
          </p:nvSpPr>
          <p:spPr>
            <a:xfrm>
              <a:off x="8382000" y="4424679"/>
              <a:ext cx="0" cy="40640"/>
            </a:xfrm>
            <a:custGeom>
              <a:avLst/>
              <a:gdLst/>
              <a:ahLst/>
              <a:cxnLst/>
              <a:rect l="l" t="t" r="r" b="b"/>
              <a:pathLst>
                <a:path h="40639">
                  <a:moveTo>
                    <a:pt x="-15467" y="20320"/>
                  </a:moveTo>
                  <a:lnTo>
                    <a:pt x="15467" y="20320"/>
                  </a:lnTo>
                </a:path>
              </a:pathLst>
            </a:custGeom>
            <a:ln w="40639">
              <a:solidFill>
                <a:srgbClr val="990099"/>
              </a:solidFill>
            </a:ln>
          </p:spPr>
          <p:txBody>
            <a:bodyPr wrap="square" lIns="0" tIns="0" rIns="0" bIns="0" rtlCol="0"/>
            <a:lstStyle/>
            <a:p>
              <a:endParaRPr/>
            </a:p>
          </p:txBody>
        </p:sp>
        <p:sp>
          <p:nvSpPr>
            <p:cNvPr id="28" name="object 29">
              <a:extLst>
                <a:ext uri="{FF2B5EF4-FFF2-40B4-BE49-F238E27FC236}">
                  <a16:creationId xmlns:a16="http://schemas.microsoft.com/office/drawing/2014/main" id="{05C78983-40BA-44B8-90B7-DEB84A9BCB12}"/>
                </a:ext>
              </a:extLst>
            </p:cNvPr>
            <p:cNvSpPr/>
            <p:nvPr/>
          </p:nvSpPr>
          <p:spPr>
            <a:xfrm>
              <a:off x="8382000" y="4352289"/>
              <a:ext cx="0" cy="41910"/>
            </a:xfrm>
            <a:custGeom>
              <a:avLst/>
              <a:gdLst/>
              <a:ahLst/>
              <a:cxnLst/>
              <a:rect l="l" t="t" r="r" b="b"/>
              <a:pathLst>
                <a:path h="41910">
                  <a:moveTo>
                    <a:pt x="-15467" y="20955"/>
                  </a:moveTo>
                  <a:lnTo>
                    <a:pt x="15467" y="20955"/>
                  </a:lnTo>
                </a:path>
              </a:pathLst>
            </a:custGeom>
            <a:ln w="41910">
              <a:solidFill>
                <a:srgbClr val="990099"/>
              </a:solidFill>
            </a:ln>
          </p:spPr>
          <p:txBody>
            <a:bodyPr wrap="square" lIns="0" tIns="0" rIns="0" bIns="0" rtlCol="0"/>
            <a:lstStyle/>
            <a:p>
              <a:endParaRPr/>
            </a:p>
          </p:txBody>
        </p:sp>
        <p:sp>
          <p:nvSpPr>
            <p:cNvPr id="29" name="object 30">
              <a:extLst>
                <a:ext uri="{FF2B5EF4-FFF2-40B4-BE49-F238E27FC236}">
                  <a16:creationId xmlns:a16="http://schemas.microsoft.com/office/drawing/2014/main" id="{9508E0AF-B45E-4A4F-87FF-84A37B61B045}"/>
                </a:ext>
              </a:extLst>
            </p:cNvPr>
            <p:cNvSpPr/>
            <p:nvPr/>
          </p:nvSpPr>
          <p:spPr>
            <a:xfrm>
              <a:off x="8366532" y="4227829"/>
              <a:ext cx="31115" cy="72390"/>
            </a:xfrm>
            <a:custGeom>
              <a:avLst/>
              <a:gdLst/>
              <a:ahLst/>
              <a:cxnLst/>
              <a:rect l="l" t="t" r="r" b="b"/>
              <a:pathLst>
                <a:path w="31115" h="72389">
                  <a:moveTo>
                    <a:pt x="0" y="72390"/>
                  </a:moveTo>
                  <a:lnTo>
                    <a:pt x="30935" y="72390"/>
                  </a:lnTo>
                </a:path>
                <a:path w="31115" h="72389">
                  <a:moveTo>
                    <a:pt x="0" y="0"/>
                  </a:moveTo>
                  <a:lnTo>
                    <a:pt x="30935" y="0"/>
                  </a:lnTo>
                </a:path>
              </a:pathLst>
            </a:custGeom>
            <a:ln w="40639">
              <a:solidFill>
                <a:srgbClr val="990099"/>
              </a:solidFill>
            </a:ln>
          </p:spPr>
          <p:txBody>
            <a:bodyPr wrap="square" lIns="0" tIns="0" rIns="0" bIns="0" rtlCol="0"/>
            <a:lstStyle/>
            <a:p>
              <a:endParaRPr/>
            </a:p>
          </p:txBody>
        </p:sp>
        <p:sp>
          <p:nvSpPr>
            <p:cNvPr id="30" name="object 31">
              <a:extLst>
                <a:ext uri="{FF2B5EF4-FFF2-40B4-BE49-F238E27FC236}">
                  <a16:creationId xmlns:a16="http://schemas.microsoft.com/office/drawing/2014/main" id="{7E2F09E7-BC4A-4EC0-A86A-E7B0982EB6D2}"/>
                </a:ext>
              </a:extLst>
            </p:cNvPr>
            <p:cNvSpPr/>
            <p:nvPr/>
          </p:nvSpPr>
          <p:spPr>
            <a:xfrm>
              <a:off x="8382000" y="4135119"/>
              <a:ext cx="0" cy="41910"/>
            </a:xfrm>
            <a:custGeom>
              <a:avLst/>
              <a:gdLst/>
              <a:ahLst/>
              <a:cxnLst/>
              <a:rect l="l" t="t" r="r" b="b"/>
              <a:pathLst>
                <a:path h="41910">
                  <a:moveTo>
                    <a:pt x="-15467" y="20954"/>
                  </a:moveTo>
                  <a:lnTo>
                    <a:pt x="15467" y="20954"/>
                  </a:lnTo>
                </a:path>
              </a:pathLst>
            </a:custGeom>
            <a:ln w="41910">
              <a:solidFill>
                <a:srgbClr val="990099"/>
              </a:solidFill>
            </a:ln>
          </p:spPr>
          <p:txBody>
            <a:bodyPr wrap="square" lIns="0" tIns="0" rIns="0" bIns="0" rtlCol="0"/>
            <a:lstStyle/>
            <a:p>
              <a:endParaRPr/>
            </a:p>
          </p:txBody>
        </p:sp>
        <p:sp>
          <p:nvSpPr>
            <p:cNvPr id="31" name="object 32">
              <a:extLst>
                <a:ext uri="{FF2B5EF4-FFF2-40B4-BE49-F238E27FC236}">
                  <a16:creationId xmlns:a16="http://schemas.microsoft.com/office/drawing/2014/main" id="{73E6DFF6-6544-4E4D-B558-B04633BB7EA6}"/>
                </a:ext>
              </a:extLst>
            </p:cNvPr>
            <p:cNvSpPr/>
            <p:nvPr/>
          </p:nvSpPr>
          <p:spPr>
            <a:xfrm>
              <a:off x="8382000" y="4062729"/>
              <a:ext cx="0" cy="40640"/>
            </a:xfrm>
            <a:custGeom>
              <a:avLst/>
              <a:gdLst/>
              <a:ahLst/>
              <a:cxnLst/>
              <a:rect l="l" t="t" r="r" b="b"/>
              <a:pathLst>
                <a:path h="40639">
                  <a:moveTo>
                    <a:pt x="-15467" y="20320"/>
                  </a:moveTo>
                  <a:lnTo>
                    <a:pt x="15467" y="20320"/>
                  </a:lnTo>
                </a:path>
              </a:pathLst>
            </a:custGeom>
            <a:ln w="40639">
              <a:solidFill>
                <a:srgbClr val="990099"/>
              </a:solidFill>
            </a:ln>
          </p:spPr>
          <p:txBody>
            <a:bodyPr wrap="square" lIns="0" tIns="0" rIns="0" bIns="0" rtlCol="0"/>
            <a:lstStyle/>
            <a:p>
              <a:endParaRPr/>
            </a:p>
          </p:txBody>
        </p:sp>
        <p:sp>
          <p:nvSpPr>
            <p:cNvPr id="32" name="object 33">
              <a:extLst>
                <a:ext uri="{FF2B5EF4-FFF2-40B4-BE49-F238E27FC236}">
                  <a16:creationId xmlns:a16="http://schemas.microsoft.com/office/drawing/2014/main" id="{2A71A06B-2BED-4997-929E-C7C9CABF8E64}"/>
                </a:ext>
              </a:extLst>
            </p:cNvPr>
            <p:cNvSpPr/>
            <p:nvPr/>
          </p:nvSpPr>
          <p:spPr>
            <a:xfrm>
              <a:off x="8366532" y="3938904"/>
              <a:ext cx="31115" cy="72390"/>
            </a:xfrm>
            <a:custGeom>
              <a:avLst/>
              <a:gdLst/>
              <a:ahLst/>
              <a:cxnLst/>
              <a:rect l="l" t="t" r="r" b="b"/>
              <a:pathLst>
                <a:path w="31115" h="72389">
                  <a:moveTo>
                    <a:pt x="0" y="72390"/>
                  </a:moveTo>
                  <a:lnTo>
                    <a:pt x="30935" y="72390"/>
                  </a:lnTo>
                </a:path>
                <a:path w="31115" h="72389">
                  <a:moveTo>
                    <a:pt x="0" y="0"/>
                  </a:moveTo>
                  <a:lnTo>
                    <a:pt x="30935" y="0"/>
                  </a:lnTo>
                </a:path>
              </a:pathLst>
            </a:custGeom>
            <a:ln w="41910">
              <a:solidFill>
                <a:srgbClr val="990099"/>
              </a:solidFill>
            </a:ln>
          </p:spPr>
          <p:txBody>
            <a:bodyPr wrap="square" lIns="0" tIns="0" rIns="0" bIns="0" rtlCol="0"/>
            <a:lstStyle/>
            <a:p>
              <a:endParaRPr/>
            </a:p>
          </p:txBody>
        </p:sp>
        <p:sp>
          <p:nvSpPr>
            <p:cNvPr id="33" name="object 34">
              <a:extLst>
                <a:ext uri="{FF2B5EF4-FFF2-40B4-BE49-F238E27FC236}">
                  <a16:creationId xmlns:a16="http://schemas.microsoft.com/office/drawing/2014/main" id="{B4B07829-7758-45C9-9CED-2A49A323479C}"/>
                </a:ext>
              </a:extLst>
            </p:cNvPr>
            <p:cNvSpPr/>
            <p:nvPr/>
          </p:nvSpPr>
          <p:spPr>
            <a:xfrm>
              <a:off x="8382000" y="3845559"/>
              <a:ext cx="0" cy="41910"/>
            </a:xfrm>
            <a:custGeom>
              <a:avLst/>
              <a:gdLst/>
              <a:ahLst/>
              <a:cxnLst/>
              <a:rect l="l" t="t" r="r" b="b"/>
              <a:pathLst>
                <a:path h="41910">
                  <a:moveTo>
                    <a:pt x="-15467" y="20954"/>
                  </a:moveTo>
                  <a:lnTo>
                    <a:pt x="15467" y="20954"/>
                  </a:lnTo>
                </a:path>
              </a:pathLst>
            </a:custGeom>
            <a:ln w="41909">
              <a:solidFill>
                <a:srgbClr val="990099"/>
              </a:solidFill>
            </a:ln>
          </p:spPr>
          <p:txBody>
            <a:bodyPr wrap="square" lIns="0" tIns="0" rIns="0" bIns="0" rtlCol="0"/>
            <a:lstStyle/>
            <a:p>
              <a:endParaRPr/>
            </a:p>
          </p:txBody>
        </p:sp>
        <p:sp>
          <p:nvSpPr>
            <p:cNvPr id="34" name="object 35">
              <a:extLst>
                <a:ext uri="{FF2B5EF4-FFF2-40B4-BE49-F238E27FC236}">
                  <a16:creationId xmlns:a16="http://schemas.microsoft.com/office/drawing/2014/main" id="{25EC2DB9-CEB3-4095-BDC5-0D31ED630045}"/>
                </a:ext>
              </a:extLst>
            </p:cNvPr>
            <p:cNvSpPr/>
            <p:nvPr/>
          </p:nvSpPr>
          <p:spPr>
            <a:xfrm>
              <a:off x="8382000" y="3773169"/>
              <a:ext cx="0" cy="41910"/>
            </a:xfrm>
            <a:custGeom>
              <a:avLst/>
              <a:gdLst/>
              <a:ahLst/>
              <a:cxnLst/>
              <a:rect l="l" t="t" r="r" b="b"/>
              <a:pathLst>
                <a:path h="41910">
                  <a:moveTo>
                    <a:pt x="-15467" y="20954"/>
                  </a:moveTo>
                  <a:lnTo>
                    <a:pt x="15467" y="20954"/>
                  </a:lnTo>
                </a:path>
              </a:pathLst>
            </a:custGeom>
            <a:ln w="41910">
              <a:solidFill>
                <a:srgbClr val="990099"/>
              </a:solidFill>
            </a:ln>
          </p:spPr>
          <p:txBody>
            <a:bodyPr wrap="square" lIns="0" tIns="0" rIns="0" bIns="0" rtlCol="0"/>
            <a:lstStyle/>
            <a:p>
              <a:endParaRPr/>
            </a:p>
          </p:txBody>
        </p:sp>
        <p:sp>
          <p:nvSpPr>
            <p:cNvPr id="35" name="object 36">
              <a:extLst>
                <a:ext uri="{FF2B5EF4-FFF2-40B4-BE49-F238E27FC236}">
                  <a16:creationId xmlns:a16="http://schemas.microsoft.com/office/drawing/2014/main" id="{E76C176F-15D1-45CE-8989-57BFD5E0F985}"/>
                </a:ext>
              </a:extLst>
            </p:cNvPr>
            <p:cNvSpPr/>
            <p:nvPr/>
          </p:nvSpPr>
          <p:spPr>
            <a:xfrm>
              <a:off x="8382000" y="3700779"/>
              <a:ext cx="0" cy="41910"/>
            </a:xfrm>
            <a:custGeom>
              <a:avLst/>
              <a:gdLst/>
              <a:ahLst/>
              <a:cxnLst/>
              <a:rect l="l" t="t" r="r" b="b"/>
              <a:pathLst>
                <a:path h="41910">
                  <a:moveTo>
                    <a:pt x="-15467" y="20955"/>
                  </a:moveTo>
                  <a:lnTo>
                    <a:pt x="15467" y="20955"/>
                  </a:lnTo>
                </a:path>
              </a:pathLst>
            </a:custGeom>
            <a:ln w="41909">
              <a:solidFill>
                <a:srgbClr val="990099"/>
              </a:solidFill>
            </a:ln>
          </p:spPr>
          <p:txBody>
            <a:bodyPr wrap="square" lIns="0" tIns="0" rIns="0" bIns="0" rtlCol="0"/>
            <a:lstStyle/>
            <a:p>
              <a:endParaRPr/>
            </a:p>
          </p:txBody>
        </p:sp>
        <p:sp>
          <p:nvSpPr>
            <p:cNvPr id="36" name="object 37">
              <a:extLst>
                <a:ext uri="{FF2B5EF4-FFF2-40B4-BE49-F238E27FC236}">
                  <a16:creationId xmlns:a16="http://schemas.microsoft.com/office/drawing/2014/main" id="{39EFDB79-A9E4-42EA-BA48-00F755D27F85}"/>
                </a:ext>
              </a:extLst>
            </p:cNvPr>
            <p:cNvSpPr/>
            <p:nvPr/>
          </p:nvSpPr>
          <p:spPr>
            <a:xfrm>
              <a:off x="8366532" y="3504564"/>
              <a:ext cx="31115" cy="144780"/>
            </a:xfrm>
            <a:custGeom>
              <a:avLst/>
              <a:gdLst/>
              <a:ahLst/>
              <a:cxnLst/>
              <a:rect l="l" t="t" r="r" b="b"/>
              <a:pathLst>
                <a:path w="31115" h="144779">
                  <a:moveTo>
                    <a:pt x="0" y="144779"/>
                  </a:moveTo>
                  <a:lnTo>
                    <a:pt x="30935" y="144779"/>
                  </a:lnTo>
                </a:path>
                <a:path w="31115" h="144779">
                  <a:moveTo>
                    <a:pt x="0" y="72389"/>
                  </a:moveTo>
                  <a:lnTo>
                    <a:pt x="30935" y="72389"/>
                  </a:lnTo>
                </a:path>
                <a:path w="31115" h="144779">
                  <a:moveTo>
                    <a:pt x="0" y="0"/>
                  </a:moveTo>
                  <a:lnTo>
                    <a:pt x="30935" y="0"/>
                  </a:lnTo>
                </a:path>
              </a:pathLst>
            </a:custGeom>
            <a:ln w="41910">
              <a:solidFill>
                <a:srgbClr val="990099"/>
              </a:solidFill>
            </a:ln>
          </p:spPr>
          <p:txBody>
            <a:bodyPr wrap="square" lIns="0" tIns="0" rIns="0" bIns="0" rtlCol="0"/>
            <a:lstStyle/>
            <a:p>
              <a:endParaRPr/>
            </a:p>
          </p:txBody>
        </p:sp>
        <p:sp>
          <p:nvSpPr>
            <p:cNvPr id="37" name="object 38">
              <a:extLst>
                <a:ext uri="{FF2B5EF4-FFF2-40B4-BE49-F238E27FC236}">
                  <a16:creationId xmlns:a16="http://schemas.microsoft.com/office/drawing/2014/main" id="{E187FC90-2A4E-499C-9331-211A05FAC7F4}"/>
                </a:ext>
              </a:extLst>
            </p:cNvPr>
            <p:cNvSpPr/>
            <p:nvPr/>
          </p:nvSpPr>
          <p:spPr>
            <a:xfrm>
              <a:off x="8382000" y="3411219"/>
              <a:ext cx="0" cy="41910"/>
            </a:xfrm>
            <a:custGeom>
              <a:avLst/>
              <a:gdLst/>
              <a:ahLst/>
              <a:cxnLst/>
              <a:rect l="l" t="t" r="r" b="b"/>
              <a:pathLst>
                <a:path h="41910">
                  <a:moveTo>
                    <a:pt x="-15467" y="20954"/>
                  </a:moveTo>
                  <a:lnTo>
                    <a:pt x="15467" y="20954"/>
                  </a:lnTo>
                </a:path>
              </a:pathLst>
            </a:custGeom>
            <a:ln w="41909">
              <a:solidFill>
                <a:srgbClr val="990099"/>
              </a:solidFill>
            </a:ln>
          </p:spPr>
          <p:txBody>
            <a:bodyPr wrap="square" lIns="0" tIns="0" rIns="0" bIns="0" rtlCol="0"/>
            <a:lstStyle/>
            <a:p>
              <a:endParaRPr/>
            </a:p>
          </p:txBody>
        </p:sp>
        <p:sp>
          <p:nvSpPr>
            <p:cNvPr id="38" name="object 39">
              <a:extLst>
                <a:ext uri="{FF2B5EF4-FFF2-40B4-BE49-F238E27FC236}">
                  <a16:creationId xmlns:a16="http://schemas.microsoft.com/office/drawing/2014/main" id="{844DF456-1B8C-495F-AD61-7DE16CA93118}"/>
                </a:ext>
              </a:extLst>
            </p:cNvPr>
            <p:cNvSpPr/>
            <p:nvPr/>
          </p:nvSpPr>
          <p:spPr>
            <a:xfrm>
              <a:off x="8366532" y="3142614"/>
              <a:ext cx="31115" cy="217170"/>
            </a:xfrm>
            <a:custGeom>
              <a:avLst/>
              <a:gdLst/>
              <a:ahLst/>
              <a:cxnLst/>
              <a:rect l="l" t="t" r="r" b="b"/>
              <a:pathLst>
                <a:path w="31115" h="217170">
                  <a:moveTo>
                    <a:pt x="0" y="217169"/>
                  </a:moveTo>
                  <a:lnTo>
                    <a:pt x="30935" y="217169"/>
                  </a:lnTo>
                </a:path>
                <a:path w="31115" h="217170">
                  <a:moveTo>
                    <a:pt x="0" y="144779"/>
                  </a:moveTo>
                  <a:lnTo>
                    <a:pt x="30935" y="144779"/>
                  </a:lnTo>
                </a:path>
                <a:path w="31115" h="217170">
                  <a:moveTo>
                    <a:pt x="0" y="72389"/>
                  </a:moveTo>
                  <a:lnTo>
                    <a:pt x="30935" y="72389"/>
                  </a:lnTo>
                </a:path>
                <a:path w="31115" h="217170">
                  <a:moveTo>
                    <a:pt x="0" y="0"/>
                  </a:moveTo>
                  <a:lnTo>
                    <a:pt x="30935" y="0"/>
                  </a:lnTo>
                </a:path>
              </a:pathLst>
            </a:custGeom>
            <a:ln w="41910">
              <a:solidFill>
                <a:srgbClr val="990099"/>
              </a:solidFill>
            </a:ln>
          </p:spPr>
          <p:txBody>
            <a:bodyPr wrap="square" lIns="0" tIns="0" rIns="0" bIns="0" rtlCol="0"/>
            <a:lstStyle/>
            <a:p>
              <a:endParaRPr/>
            </a:p>
          </p:txBody>
        </p:sp>
        <p:sp>
          <p:nvSpPr>
            <p:cNvPr id="39" name="object 40">
              <a:extLst>
                <a:ext uri="{FF2B5EF4-FFF2-40B4-BE49-F238E27FC236}">
                  <a16:creationId xmlns:a16="http://schemas.microsoft.com/office/drawing/2014/main" id="{50B5F1E1-A537-4BE6-B0AC-3434A200F883}"/>
                </a:ext>
              </a:extLst>
            </p:cNvPr>
            <p:cNvSpPr/>
            <p:nvPr/>
          </p:nvSpPr>
          <p:spPr>
            <a:xfrm>
              <a:off x="8382000" y="3049269"/>
              <a:ext cx="0" cy="41910"/>
            </a:xfrm>
            <a:custGeom>
              <a:avLst/>
              <a:gdLst/>
              <a:ahLst/>
              <a:cxnLst/>
              <a:rect l="l" t="t" r="r" b="b"/>
              <a:pathLst>
                <a:path h="41910">
                  <a:moveTo>
                    <a:pt x="-15467" y="20954"/>
                  </a:moveTo>
                  <a:lnTo>
                    <a:pt x="15467" y="20954"/>
                  </a:lnTo>
                </a:path>
              </a:pathLst>
            </a:custGeom>
            <a:ln w="41909">
              <a:solidFill>
                <a:srgbClr val="990099"/>
              </a:solidFill>
            </a:ln>
          </p:spPr>
          <p:txBody>
            <a:bodyPr wrap="square" lIns="0" tIns="0" rIns="0" bIns="0" rtlCol="0"/>
            <a:lstStyle/>
            <a:p>
              <a:endParaRPr/>
            </a:p>
          </p:txBody>
        </p:sp>
        <p:sp>
          <p:nvSpPr>
            <p:cNvPr id="40" name="object 41">
              <a:extLst>
                <a:ext uri="{FF2B5EF4-FFF2-40B4-BE49-F238E27FC236}">
                  <a16:creationId xmlns:a16="http://schemas.microsoft.com/office/drawing/2014/main" id="{F6D16E13-2DCE-4103-8F55-F7A17C39A1B3}"/>
                </a:ext>
              </a:extLst>
            </p:cNvPr>
            <p:cNvSpPr/>
            <p:nvPr/>
          </p:nvSpPr>
          <p:spPr>
            <a:xfrm>
              <a:off x="8382000" y="2978149"/>
              <a:ext cx="0" cy="40640"/>
            </a:xfrm>
            <a:custGeom>
              <a:avLst/>
              <a:gdLst/>
              <a:ahLst/>
              <a:cxnLst/>
              <a:rect l="l" t="t" r="r" b="b"/>
              <a:pathLst>
                <a:path h="40639">
                  <a:moveTo>
                    <a:pt x="-15467" y="20320"/>
                  </a:moveTo>
                  <a:lnTo>
                    <a:pt x="15467" y="20320"/>
                  </a:lnTo>
                </a:path>
              </a:pathLst>
            </a:custGeom>
            <a:ln w="40639">
              <a:solidFill>
                <a:srgbClr val="990099"/>
              </a:solidFill>
            </a:ln>
          </p:spPr>
          <p:txBody>
            <a:bodyPr wrap="square" lIns="0" tIns="0" rIns="0" bIns="0" rtlCol="0"/>
            <a:lstStyle/>
            <a:p>
              <a:endParaRPr/>
            </a:p>
          </p:txBody>
        </p:sp>
        <p:sp>
          <p:nvSpPr>
            <p:cNvPr id="41" name="object 42">
              <a:extLst>
                <a:ext uri="{FF2B5EF4-FFF2-40B4-BE49-F238E27FC236}">
                  <a16:creationId xmlns:a16="http://schemas.microsoft.com/office/drawing/2014/main" id="{06E78FC3-70DA-4934-B059-91A5E8BFD5DF}"/>
                </a:ext>
              </a:extLst>
            </p:cNvPr>
            <p:cNvSpPr/>
            <p:nvPr/>
          </p:nvSpPr>
          <p:spPr>
            <a:xfrm>
              <a:off x="8366532" y="2853054"/>
              <a:ext cx="31115" cy="72390"/>
            </a:xfrm>
            <a:custGeom>
              <a:avLst/>
              <a:gdLst/>
              <a:ahLst/>
              <a:cxnLst/>
              <a:rect l="l" t="t" r="r" b="b"/>
              <a:pathLst>
                <a:path w="31115" h="72389">
                  <a:moveTo>
                    <a:pt x="0" y="72390"/>
                  </a:moveTo>
                  <a:lnTo>
                    <a:pt x="30935" y="72390"/>
                  </a:lnTo>
                </a:path>
                <a:path w="31115" h="72389">
                  <a:moveTo>
                    <a:pt x="0" y="0"/>
                  </a:moveTo>
                  <a:lnTo>
                    <a:pt x="30935" y="0"/>
                  </a:lnTo>
                </a:path>
              </a:pathLst>
            </a:custGeom>
            <a:ln w="41910">
              <a:solidFill>
                <a:srgbClr val="990099"/>
              </a:solidFill>
            </a:ln>
          </p:spPr>
          <p:txBody>
            <a:bodyPr wrap="square" lIns="0" tIns="0" rIns="0" bIns="0" rtlCol="0"/>
            <a:lstStyle/>
            <a:p>
              <a:endParaRPr/>
            </a:p>
          </p:txBody>
        </p:sp>
        <p:sp>
          <p:nvSpPr>
            <p:cNvPr id="42" name="object 43">
              <a:extLst>
                <a:ext uri="{FF2B5EF4-FFF2-40B4-BE49-F238E27FC236}">
                  <a16:creationId xmlns:a16="http://schemas.microsoft.com/office/drawing/2014/main" id="{D57AAF11-77FA-46A5-B37E-F2C19040AD3B}"/>
                </a:ext>
              </a:extLst>
            </p:cNvPr>
            <p:cNvSpPr/>
            <p:nvPr/>
          </p:nvSpPr>
          <p:spPr>
            <a:xfrm>
              <a:off x="8382000" y="2791459"/>
              <a:ext cx="0" cy="10160"/>
            </a:xfrm>
            <a:custGeom>
              <a:avLst/>
              <a:gdLst/>
              <a:ahLst/>
              <a:cxnLst/>
              <a:rect l="l" t="t" r="r" b="b"/>
              <a:pathLst>
                <a:path h="10160">
                  <a:moveTo>
                    <a:pt x="-15467" y="5080"/>
                  </a:moveTo>
                  <a:lnTo>
                    <a:pt x="15467" y="5080"/>
                  </a:lnTo>
                </a:path>
              </a:pathLst>
            </a:custGeom>
            <a:ln w="10160">
              <a:solidFill>
                <a:srgbClr val="990099"/>
              </a:solidFill>
            </a:ln>
          </p:spPr>
          <p:txBody>
            <a:bodyPr wrap="square" lIns="0" tIns="0" rIns="0" bIns="0" rtlCol="0"/>
            <a:lstStyle/>
            <a:p>
              <a:endParaRPr/>
            </a:p>
          </p:txBody>
        </p:sp>
        <p:sp>
          <p:nvSpPr>
            <p:cNvPr id="43" name="object 44">
              <a:extLst>
                <a:ext uri="{FF2B5EF4-FFF2-40B4-BE49-F238E27FC236}">
                  <a16:creationId xmlns:a16="http://schemas.microsoft.com/office/drawing/2014/main" id="{A5DDC908-696C-4AC4-84A6-E59B9B81271E}"/>
                </a:ext>
              </a:extLst>
            </p:cNvPr>
            <p:cNvSpPr/>
            <p:nvPr/>
          </p:nvSpPr>
          <p:spPr>
            <a:xfrm>
              <a:off x="6944360" y="2801619"/>
              <a:ext cx="41910" cy="0"/>
            </a:xfrm>
            <a:custGeom>
              <a:avLst/>
              <a:gdLst/>
              <a:ahLst/>
              <a:cxnLst/>
              <a:rect l="l" t="t" r="r" b="b"/>
              <a:pathLst>
                <a:path w="41909">
                  <a:moveTo>
                    <a:pt x="0" y="0"/>
                  </a:moveTo>
                  <a:lnTo>
                    <a:pt x="41910" y="0"/>
                  </a:lnTo>
                </a:path>
              </a:pathLst>
            </a:custGeom>
            <a:ln w="10214">
              <a:solidFill>
                <a:srgbClr val="000000"/>
              </a:solidFill>
            </a:ln>
          </p:spPr>
          <p:txBody>
            <a:bodyPr wrap="square" lIns="0" tIns="0" rIns="0" bIns="0" rtlCol="0"/>
            <a:lstStyle/>
            <a:p>
              <a:endParaRPr/>
            </a:p>
          </p:txBody>
        </p:sp>
        <p:sp>
          <p:nvSpPr>
            <p:cNvPr id="44" name="object 45">
              <a:extLst>
                <a:ext uri="{FF2B5EF4-FFF2-40B4-BE49-F238E27FC236}">
                  <a16:creationId xmlns:a16="http://schemas.microsoft.com/office/drawing/2014/main" id="{0EA794DD-48D7-4F3C-9FA4-EB5BB80F9D7C}"/>
                </a:ext>
              </a:extLst>
            </p:cNvPr>
            <p:cNvSpPr/>
            <p:nvPr/>
          </p:nvSpPr>
          <p:spPr>
            <a:xfrm>
              <a:off x="8340090" y="2760979"/>
              <a:ext cx="82550" cy="1818639"/>
            </a:xfrm>
            <a:custGeom>
              <a:avLst/>
              <a:gdLst/>
              <a:ahLst/>
              <a:cxnLst/>
              <a:rect l="l" t="t" r="r" b="b"/>
              <a:pathLst>
                <a:path w="82550" h="1818639">
                  <a:moveTo>
                    <a:pt x="72390" y="1775460"/>
                  </a:moveTo>
                  <a:lnTo>
                    <a:pt x="71120" y="1770380"/>
                  </a:lnTo>
                  <a:lnTo>
                    <a:pt x="68580" y="1764030"/>
                  </a:lnTo>
                  <a:lnTo>
                    <a:pt x="60960" y="1753870"/>
                  </a:lnTo>
                  <a:lnTo>
                    <a:pt x="54610" y="1751330"/>
                  </a:lnTo>
                  <a:lnTo>
                    <a:pt x="49530" y="1747520"/>
                  </a:lnTo>
                  <a:lnTo>
                    <a:pt x="43180" y="1746250"/>
                  </a:lnTo>
                  <a:lnTo>
                    <a:pt x="30480" y="1746250"/>
                  </a:lnTo>
                  <a:lnTo>
                    <a:pt x="24130" y="1747520"/>
                  </a:lnTo>
                  <a:lnTo>
                    <a:pt x="19050" y="1751330"/>
                  </a:lnTo>
                  <a:lnTo>
                    <a:pt x="12700" y="1753870"/>
                  </a:lnTo>
                  <a:lnTo>
                    <a:pt x="5080" y="1764030"/>
                  </a:lnTo>
                  <a:lnTo>
                    <a:pt x="2540" y="1770380"/>
                  </a:lnTo>
                  <a:lnTo>
                    <a:pt x="0" y="1775460"/>
                  </a:lnTo>
                  <a:lnTo>
                    <a:pt x="0" y="1789430"/>
                  </a:lnTo>
                  <a:lnTo>
                    <a:pt x="2540" y="1794510"/>
                  </a:lnTo>
                  <a:lnTo>
                    <a:pt x="5080" y="1800860"/>
                  </a:lnTo>
                  <a:lnTo>
                    <a:pt x="8890" y="1805940"/>
                  </a:lnTo>
                  <a:lnTo>
                    <a:pt x="12700" y="1809750"/>
                  </a:lnTo>
                  <a:lnTo>
                    <a:pt x="19050" y="1813560"/>
                  </a:lnTo>
                  <a:lnTo>
                    <a:pt x="24130" y="1817370"/>
                  </a:lnTo>
                  <a:lnTo>
                    <a:pt x="30480" y="1818640"/>
                  </a:lnTo>
                  <a:lnTo>
                    <a:pt x="43180" y="1818640"/>
                  </a:lnTo>
                  <a:lnTo>
                    <a:pt x="49530" y="1817370"/>
                  </a:lnTo>
                  <a:lnTo>
                    <a:pt x="54610" y="1813560"/>
                  </a:lnTo>
                  <a:lnTo>
                    <a:pt x="60960" y="1809750"/>
                  </a:lnTo>
                  <a:lnTo>
                    <a:pt x="64770" y="1805940"/>
                  </a:lnTo>
                  <a:lnTo>
                    <a:pt x="68580" y="1800860"/>
                  </a:lnTo>
                  <a:lnTo>
                    <a:pt x="71120" y="1794510"/>
                  </a:lnTo>
                  <a:lnTo>
                    <a:pt x="72390" y="1789430"/>
                  </a:lnTo>
                  <a:lnTo>
                    <a:pt x="72390" y="1775460"/>
                  </a:lnTo>
                  <a:close/>
                </a:path>
                <a:path w="82550" h="1818639">
                  <a:moveTo>
                    <a:pt x="82550" y="29210"/>
                  </a:moveTo>
                  <a:lnTo>
                    <a:pt x="53340" y="0"/>
                  </a:lnTo>
                  <a:lnTo>
                    <a:pt x="40640" y="0"/>
                  </a:lnTo>
                  <a:lnTo>
                    <a:pt x="11430" y="29210"/>
                  </a:lnTo>
                  <a:lnTo>
                    <a:pt x="11430" y="41910"/>
                  </a:lnTo>
                  <a:lnTo>
                    <a:pt x="40640" y="71120"/>
                  </a:lnTo>
                  <a:lnTo>
                    <a:pt x="53340" y="71120"/>
                  </a:lnTo>
                  <a:lnTo>
                    <a:pt x="82550" y="41910"/>
                  </a:lnTo>
                  <a:lnTo>
                    <a:pt x="82550" y="29210"/>
                  </a:lnTo>
                  <a:close/>
                </a:path>
              </a:pathLst>
            </a:custGeom>
            <a:solidFill>
              <a:srgbClr val="000000"/>
            </a:solidFill>
          </p:spPr>
          <p:txBody>
            <a:bodyPr wrap="square" lIns="0" tIns="0" rIns="0" bIns="0" rtlCol="0"/>
            <a:lstStyle/>
            <a:p>
              <a:endParaRPr/>
            </a:p>
          </p:txBody>
        </p:sp>
      </p:grpSp>
      <p:sp>
        <p:nvSpPr>
          <p:cNvPr id="45" name="object 46">
            <a:extLst>
              <a:ext uri="{FF2B5EF4-FFF2-40B4-BE49-F238E27FC236}">
                <a16:creationId xmlns:a16="http://schemas.microsoft.com/office/drawing/2014/main" id="{D18EBBE3-53B5-458C-95FC-9B8FC41DFE3A}"/>
              </a:ext>
            </a:extLst>
          </p:cNvPr>
          <p:cNvSpPr txBox="1"/>
          <p:nvPr/>
        </p:nvSpPr>
        <p:spPr>
          <a:xfrm>
            <a:off x="8399780" y="4216400"/>
            <a:ext cx="187960" cy="322580"/>
          </a:xfrm>
          <a:prstGeom prst="rect">
            <a:avLst/>
          </a:prstGeom>
        </p:spPr>
        <p:txBody>
          <a:bodyPr vert="horz" wrap="square" lIns="0" tIns="12700" rIns="0" bIns="0" rtlCol="0">
            <a:spAutoFit/>
          </a:bodyPr>
          <a:lstStyle/>
          <a:p>
            <a:pPr marL="12700">
              <a:lnSpc>
                <a:spcPct val="100000"/>
              </a:lnSpc>
              <a:spcBef>
                <a:spcPts val="100"/>
              </a:spcBef>
            </a:pPr>
            <a:r>
              <a:rPr sz="1950" dirty="0">
                <a:latin typeface="RobotoRegular"/>
                <a:cs typeface="RobotoRegular"/>
              </a:rPr>
              <a:t>D</a:t>
            </a:r>
            <a:endParaRPr sz="1950">
              <a:latin typeface="RobotoRegular"/>
              <a:cs typeface="RobotoRegular"/>
            </a:endParaRPr>
          </a:p>
        </p:txBody>
      </p:sp>
      <p:sp>
        <p:nvSpPr>
          <p:cNvPr id="46" name="object 47">
            <a:extLst>
              <a:ext uri="{FF2B5EF4-FFF2-40B4-BE49-F238E27FC236}">
                <a16:creationId xmlns:a16="http://schemas.microsoft.com/office/drawing/2014/main" id="{1505D54B-53E7-488C-AC5D-41197EBAC9AD}"/>
              </a:ext>
            </a:extLst>
          </p:cNvPr>
          <p:cNvSpPr txBox="1"/>
          <p:nvPr/>
        </p:nvSpPr>
        <p:spPr>
          <a:xfrm>
            <a:off x="6544309" y="4361179"/>
            <a:ext cx="394970" cy="322580"/>
          </a:xfrm>
          <a:prstGeom prst="rect">
            <a:avLst/>
          </a:prstGeom>
        </p:spPr>
        <p:txBody>
          <a:bodyPr vert="horz" wrap="square" lIns="0" tIns="12700" rIns="0" bIns="0" rtlCol="0">
            <a:spAutoFit/>
          </a:bodyPr>
          <a:lstStyle/>
          <a:p>
            <a:pPr marL="38100">
              <a:lnSpc>
                <a:spcPct val="100000"/>
              </a:lnSpc>
              <a:spcBef>
                <a:spcPts val="100"/>
              </a:spcBef>
            </a:pPr>
            <a:r>
              <a:rPr sz="1950" spc="30" dirty="0">
                <a:latin typeface="RobotoRegular"/>
                <a:cs typeface="RobotoRegular"/>
              </a:rPr>
              <a:t>T</a:t>
            </a:r>
            <a:r>
              <a:rPr sz="2925" spc="44" baseline="-11396" dirty="0">
                <a:latin typeface="RobotoRegular"/>
                <a:cs typeface="RobotoRegular"/>
              </a:rPr>
              <a:t>D</a:t>
            </a:r>
            <a:endParaRPr sz="2925" baseline="-11396">
              <a:latin typeface="RobotoRegular"/>
              <a:cs typeface="RobotoRegular"/>
            </a:endParaRPr>
          </a:p>
        </p:txBody>
      </p:sp>
      <p:grpSp>
        <p:nvGrpSpPr>
          <p:cNvPr id="47" name="object 48">
            <a:extLst>
              <a:ext uri="{FF2B5EF4-FFF2-40B4-BE49-F238E27FC236}">
                <a16:creationId xmlns:a16="http://schemas.microsoft.com/office/drawing/2014/main" id="{EB814082-C552-432A-99C2-98D9FBC330AC}"/>
              </a:ext>
            </a:extLst>
          </p:cNvPr>
          <p:cNvGrpSpPr/>
          <p:nvPr/>
        </p:nvGrpSpPr>
        <p:grpSpPr>
          <a:xfrm>
            <a:off x="6928802" y="3685222"/>
            <a:ext cx="1428115" cy="837565"/>
            <a:chOff x="6928802" y="3685222"/>
            <a:chExt cx="1428115" cy="837565"/>
          </a:xfrm>
        </p:grpSpPr>
        <p:sp>
          <p:nvSpPr>
            <p:cNvPr id="48" name="object 49">
              <a:extLst>
                <a:ext uri="{FF2B5EF4-FFF2-40B4-BE49-F238E27FC236}">
                  <a16:creationId xmlns:a16="http://schemas.microsoft.com/office/drawing/2014/main" id="{1ED4D868-6C99-4D96-BDC1-3769FF9E65EF}"/>
                </a:ext>
              </a:extLst>
            </p:cNvPr>
            <p:cNvSpPr/>
            <p:nvPr/>
          </p:nvSpPr>
          <p:spPr>
            <a:xfrm>
              <a:off x="6934200" y="4517389"/>
              <a:ext cx="1417320" cy="0"/>
            </a:xfrm>
            <a:custGeom>
              <a:avLst/>
              <a:gdLst/>
              <a:ahLst/>
              <a:cxnLst/>
              <a:rect l="l" t="t" r="r" b="b"/>
              <a:pathLst>
                <a:path w="1417320">
                  <a:moveTo>
                    <a:pt x="0" y="0"/>
                  </a:moveTo>
                  <a:lnTo>
                    <a:pt x="1417320" y="0"/>
                  </a:lnTo>
                </a:path>
              </a:pathLst>
            </a:custGeom>
            <a:ln w="10214">
              <a:solidFill>
                <a:srgbClr val="000000"/>
              </a:solidFill>
              <a:prstDash val="sysDash"/>
            </a:ln>
          </p:spPr>
          <p:txBody>
            <a:bodyPr wrap="square" lIns="0" tIns="0" rIns="0" bIns="0" rtlCol="0"/>
            <a:lstStyle/>
            <a:p>
              <a:endParaRPr/>
            </a:p>
          </p:txBody>
        </p:sp>
        <p:sp>
          <p:nvSpPr>
            <p:cNvPr id="49" name="object 50">
              <a:extLst>
                <a:ext uri="{FF2B5EF4-FFF2-40B4-BE49-F238E27FC236}">
                  <a16:creationId xmlns:a16="http://schemas.microsoft.com/office/drawing/2014/main" id="{86E70D0D-CD7E-4CD9-A90A-D881765298FC}"/>
                </a:ext>
              </a:extLst>
            </p:cNvPr>
            <p:cNvSpPr/>
            <p:nvPr/>
          </p:nvSpPr>
          <p:spPr>
            <a:xfrm>
              <a:off x="6944360" y="3690619"/>
              <a:ext cx="1407160" cy="0"/>
            </a:xfrm>
            <a:custGeom>
              <a:avLst/>
              <a:gdLst/>
              <a:ahLst/>
              <a:cxnLst/>
              <a:rect l="l" t="t" r="r" b="b"/>
              <a:pathLst>
                <a:path w="1407159">
                  <a:moveTo>
                    <a:pt x="0" y="0"/>
                  </a:moveTo>
                  <a:lnTo>
                    <a:pt x="1407160" y="0"/>
                  </a:lnTo>
                </a:path>
              </a:pathLst>
            </a:custGeom>
            <a:ln w="10214">
              <a:solidFill>
                <a:srgbClr val="000000"/>
              </a:solidFill>
              <a:prstDash val="sysDash"/>
            </a:ln>
          </p:spPr>
          <p:txBody>
            <a:bodyPr wrap="square" lIns="0" tIns="0" rIns="0" bIns="0" rtlCol="0"/>
            <a:lstStyle/>
            <a:p>
              <a:endParaRPr/>
            </a:p>
          </p:txBody>
        </p:sp>
      </p:grpSp>
      <p:sp>
        <p:nvSpPr>
          <p:cNvPr id="50" name="object 51">
            <a:extLst>
              <a:ext uri="{FF2B5EF4-FFF2-40B4-BE49-F238E27FC236}">
                <a16:creationId xmlns:a16="http://schemas.microsoft.com/office/drawing/2014/main" id="{FADB8520-085B-4105-8B04-2E47D2D8BD86}"/>
              </a:ext>
            </a:extLst>
          </p:cNvPr>
          <p:cNvSpPr txBox="1"/>
          <p:nvPr/>
        </p:nvSpPr>
        <p:spPr>
          <a:xfrm>
            <a:off x="6544309" y="3533140"/>
            <a:ext cx="386715" cy="322580"/>
          </a:xfrm>
          <a:prstGeom prst="rect">
            <a:avLst/>
          </a:prstGeom>
        </p:spPr>
        <p:txBody>
          <a:bodyPr vert="horz" wrap="square" lIns="0" tIns="12700" rIns="0" bIns="0" rtlCol="0">
            <a:spAutoFit/>
          </a:bodyPr>
          <a:lstStyle/>
          <a:p>
            <a:pPr marL="38100">
              <a:lnSpc>
                <a:spcPct val="100000"/>
              </a:lnSpc>
              <a:spcBef>
                <a:spcPts val="100"/>
              </a:spcBef>
            </a:pPr>
            <a:r>
              <a:rPr sz="1950" spc="30" dirty="0">
                <a:latin typeface="RobotoRegular"/>
                <a:cs typeface="RobotoRegular"/>
              </a:rPr>
              <a:t>T</a:t>
            </a:r>
            <a:r>
              <a:rPr sz="2925" spc="44" baseline="-11396" dirty="0">
                <a:latin typeface="RobotoRegular"/>
                <a:cs typeface="RobotoRegular"/>
              </a:rPr>
              <a:t>B</a:t>
            </a:r>
            <a:endParaRPr sz="2925" baseline="-11396">
              <a:latin typeface="RobotoRegular"/>
              <a:cs typeface="RobotoRegular"/>
            </a:endParaRPr>
          </a:p>
        </p:txBody>
      </p:sp>
      <p:sp>
        <p:nvSpPr>
          <p:cNvPr id="51" name="object 52">
            <a:extLst>
              <a:ext uri="{FF2B5EF4-FFF2-40B4-BE49-F238E27FC236}">
                <a16:creationId xmlns:a16="http://schemas.microsoft.com/office/drawing/2014/main" id="{057609D5-9DF6-4CB7-8519-D8AD98E729CB}"/>
              </a:ext>
            </a:extLst>
          </p:cNvPr>
          <p:cNvSpPr txBox="1"/>
          <p:nvPr/>
        </p:nvSpPr>
        <p:spPr>
          <a:xfrm>
            <a:off x="8389619" y="3357879"/>
            <a:ext cx="179705" cy="322580"/>
          </a:xfrm>
          <a:prstGeom prst="rect">
            <a:avLst/>
          </a:prstGeom>
        </p:spPr>
        <p:txBody>
          <a:bodyPr vert="horz" wrap="square" lIns="0" tIns="12700" rIns="0" bIns="0" rtlCol="0">
            <a:spAutoFit/>
          </a:bodyPr>
          <a:lstStyle/>
          <a:p>
            <a:pPr marL="12700">
              <a:lnSpc>
                <a:spcPct val="100000"/>
              </a:lnSpc>
              <a:spcBef>
                <a:spcPts val="100"/>
              </a:spcBef>
            </a:pPr>
            <a:r>
              <a:rPr sz="1950" dirty="0">
                <a:latin typeface="RobotoRegular"/>
                <a:cs typeface="RobotoRegular"/>
              </a:rPr>
              <a:t>B</a:t>
            </a:r>
            <a:endParaRPr sz="1950">
              <a:latin typeface="RobotoRegular"/>
              <a:cs typeface="RobotoRegular"/>
            </a:endParaRPr>
          </a:p>
        </p:txBody>
      </p:sp>
      <p:grpSp>
        <p:nvGrpSpPr>
          <p:cNvPr id="52" name="object 53">
            <a:extLst>
              <a:ext uri="{FF2B5EF4-FFF2-40B4-BE49-F238E27FC236}">
                <a16:creationId xmlns:a16="http://schemas.microsoft.com/office/drawing/2014/main" id="{C11A05B4-0829-42B8-90C1-DD1DB1687FA4}"/>
              </a:ext>
            </a:extLst>
          </p:cNvPr>
          <p:cNvGrpSpPr/>
          <p:nvPr/>
        </p:nvGrpSpPr>
        <p:grpSpPr>
          <a:xfrm>
            <a:off x="8020050" y="2904172"/>
            <a:ext cx="1106170" cy="2026285"/>
            <a:chOff x="8020050" y="2904172"/>
            <a:chExt cx="1106170" cy="2026285"/>
          </a:xfrm>
        </p:grpSpPr>
        <p:sp>
          <p:nvSpPr>
            <p:cNvPr id="53" name="object 54">
              <a:extLst>
                <a:ext uri="{FF2B5EF4-FFF2-40B4-BE49-F238E27FC236}">
                  <a16:creationId xmlns:a16="http://schemas.microsoft.com/office/drawing/2014/main" id="{5ED4007E-6947-4C50-B2CB-E73C34CAE88B}"/>
                </a:ext>
              </a:extLst>
            </p:cNvPr>
            <p:cNvSpPr/>
            <p:nvPr/>
          </p:nvSpPr>
          <p:spPr>
            <a:xfrm>
              <a:off x="8061959" y="3721100"/>
              <a:ext cx="309880" cy="0"/>
            </a:xfrm>
            <a:custGeom>
              <a:avLst/>
              <a:gdLst/>
              <a:ahLst/>
              <a:cxnLst/>
              <a:rect l="l" t="t" r="r" b="b"/>
              <a:pathLst>
                <a:path w="309879">
                  <a:moveTo>
                    <a:pt x="0" y="0"/>
                  </a:moveTo>
                  <a:lnTo>
                    <a:pt x="309880" y="0"/>
                  </a:lnTo>
                </a:path>
              </a:pathLst>
            </a:custGeom>
            <a:ln w="41149">
              <a:solidFill>
                <a:srgbClr val="000000"/>
              </a:solidFill>
            </a:ln>
          </p:spPr>
          <p:txBody>
            <a:bodyPr wrap="square" lIns="0" tIns="0" rIns="0" bIns="0" rtlCol="0"/>
            <a:lstStyle/>
            <a:p>
              <a:endParaRPr/>
            </a:p>
          </p:txBody>
        </p:sp>
        <p:sp>
          <p:nvSpPr>
            <p:cNvPr id="54" name="object 55">
              <a:extLst>
                <a:ext uri="{FF2B5EF4-FFF2-40B4-BE49-F238E27FC236}">
                  <a16:creationId xmlns:a16="http://schemas.microsoft.com/office/drawing/2014/main" id="{947E61CF-B3F5-44BB-BF3E-897E25E49786}"/>
                </a:ext>
              </a:extLst>
            </p:cNvPr>
            <p:cNvSpPr/>
            <p:nvPr/>
          </p:nvSpPr>
          <p:spPr>
            <a:xfrm>
              <a:off x="8061959" y="3710940"/>
              <a:ext cx="0" cy="1055370"/>
            </a:xfrm>
            <a:custGeom>
              <a:avLst/>
              <a:gdLst/>
              <a:ahLst/>
              <a:cxnLst/>
              <a:rect l="l" t="t" r="r" b="b"/>
              <a:pathLst>
                <a:path h="1055370">
                  <a:moveTo>
                    <a:pt x="0" y="0"/>
                  </a:moveTo>
                  <a:lnTo>
                    <a:pt x="0" y="41910"/>
                  </a:lnTo>
                </a:path>
                <a:path h="1055370">
                  <a:moveTo>
                    <a:pt x="0" y="72390"/>
                  </a:moveTo>
                  <a:lnTo>
                    <a:pt x="0" y="114300"/>
                  </a:lnTo>
                </a:path>
                <a:path h="1055370">
                  <a:moveTo>
                    <a:pt x="0" y="144780"/>
                  </a:moveTo>
                  <a:lnTo>
                    <a:pt x="0" y="186690"/>
                  </a:lnTo>
                </a:path>
                <a:path h="1055370">
                  <a:moveTo>
                    <a:pt x="0" y="217170"/>
                  </a:moveTo>
                  <a:lnTo>
                    <a:pt x="0" y="259080"/>
                  </a:lnTo>
                </a:path>
                <a:path h="1055370">
                  <a:moveTo>
                    <a:pt x="0" y="289560"/>
                  </a:moveTo>
                  <a:lnTo>
                    <a:pt x="0" y="331470"/>
                  </a:lnTo>
                </a:path>
                <a:path h="1055370">
                  <a:moveTo>
                    <a:pt x="0" y="361950"/>
                  </a:moveTo>
                  <a:lnTo>
                    <a:pt x="0" y="403860"/>
                  </a:lnTo>
                </a:path>
                <a:path h="1055370">
                  <a:moveTo>
                    <a:pt x="0" y="434340"/>
                  </a:moveTo>
                  <a:lnTo>
                    <a:pt x="0" y="476250"/>
                  </a:lnTo>
                </a:path>
                <a:path h="1055370">
                  <a:moveTo>
                    <a:pt x="0" y="506730"/>
                  </a:moveTo>
                  <a:lnTo>
                    <a:pt x="0" y="548640"/>
                  </a:lnTo>
                </a:path>
                <a:path h="1055370">
                  <a:moveTo>
                    <a:pt x="0" y="579120"/>
                  </a:moveTo>
                  <a:lnTo>
                    <a:pt x="0" y="621030"/>
                  </a:lnTo>
                </a:path>
                <a:path h="1055370">
                  <a:moveTo>
                    <a:pt x="0" y="651510"/>
                  </a:moveTo>
                  <a:lnTo>
                    <a:pt x="0" y="693420"/>
                  </a:lnTo>
                </a:path>
                <a:path h="1055370">
                  <a:moveTo>
                    <a:pt x="0" y="723900"/>
                  </a:moveTo>
                  <a:lnTo>
                    <a:pt x="0" y="765810"/>
                  </a:lnTo>
                </a:path>
                <a:path h="1055370">
                  <a:moveTo>
                    <a:pt x="0" y="796290"/>
                  </a:moveTo>
                  <a:lnTo>
                    <a:pt x="0" y="838200"/>
                  </a:lnTo>
                </a:path>
                <a:path h="1055370">
                  <a:moveTo>
                    <a:pt x="0" y="868680"/>
                  </a:moveTo>
                  <a:lnTo>
                    <a:pt x="0" y="910590"/>
                  </a:lnTo>
                </a:path>
                <a:path h="1055370">
                  <a:moveTo>
                    <a:pt x="0" y="941070"/>
                  </a:moveTo>
                  <a:lnTo>
                    <a:pt x="0" y="982980"/>
                  </a:lnTo>
                </a:path>
                <a:path h="1055370">
                  <a:moveTo>
                    <a:pt x="0" y="1013460"/>
                  </a:moveTo>
                  <a:lnTo>
                    <a:pt x="0" y="1055370"/>
                  </a:lnTo>
                </a:path>
              </a:pathLst>
            </a:custGeom>
            <a:ln w="20720">
              <a:solidFill>
                <a:srgbClr val="009900"/>
              </a:solidFill>
            </a:ln>
          </p:spPr>
          <p:txBody>
            <a:bodyPr wrap="square" lIns="0" tIns="0" rIns="0" bIns="0" rtlCol="0"/>
            <a:lstStyle/>
            <a:p>
              <a:endParaRPr/>
            </a:p>
          </p:txBody>
        </p:sp>
        <p:sp>
          <p:nvSpPr>
            <p:cNvPr id="55" name="object 56">
              <a:extLst>
                <a:ext uri="{FF2B5EF4-FFF2-40B4-BE49-F238E27FC236}">
                  <a16:creationId xmlns:a16="http://schemas.microsoft.com/office/drawing/2014/main" id="{D368ACD9-65E4-4F74-89CD-A66FBC13A3C3}"/>
                </a:ext>
              </a:extLst>
            </p:cNvPr>
            <p:cNvSpPr/>
            <p:nvPr/>
          </p:nvSpPr>
          <p:spPr>
            <a:xfrm>
              <a:off x="8061959" y="4796789"/>
              <a:ext cx="0" cy="40640"/>
            </a:xfrm>
            <a:custGeom>
              <a:avLst/>
              <a:gdLst/>
              <a:ahLst/>
              <a:cxnLst/>
              <a:rect l="l" t="t" r="r" b="b"/>
              <a:pathLst>
                <a:path h="40639">
                  <a:moveTo>
                    <a:pt x="-10360" y="20320"/>
                  </a:moveTo>
                  <a:lnTo>
                    <a:pt x="10360" y="20320"/>
                  </a:lnTo>
                </a:path>
              </a:pathLst>
            </a:custGeom>
            <a:ln w="40640">
              <a:solidFill>
                <a:srgbClr val="009900"/>
              </a:solidFill>
            </a:ln>
          </p:spPr>
          <p:txBody>
            <a:bodyPr wrap="square" lIns="0" tIns="0" rIns="0" bIns="0" rtlCol="0"/>
            <a:lstStyle/>
            <a:p>
              <a:endParaRPr/>
            </a:p>
          </p:txBody>
        </p:sp>
        <p:sp>
          <p:nvSpPr>
            <p:cNvPr id="56" name="object 57">
              <a:extLst>
                <a:ext uri="{FF2B5EF4-FFF2-40B4-BE49-F238E27FC236}">
                  <a16:creationId xmlns:a16="http://schemas.microsoft.com/office/drawing/2014/main" id="{7B1AC771-0615-422C-80B4-186AA59CD722}"/>
                </a:ext>
              </a:extLst>
            </p:cNvPr>
            <p:cNvSpPr/>
            <p:nvPr/>
          </p:nvSpPr>
          <p:spPr>
            <a:xfrm>
              <a:off x="8061959" y="4869180"/>
              <a:ext cx="0" cy="40640"/>
            </a:xfrm>
            <a:custGeom>
              <a:avLst/>
              <a:gdLst/>
              <a:ahLst/>
              <a:cxnLst/>
              <a:rect l="l" t="t" r="r" b="b"/>
              <a:pathLst>
                <a:path h="40639">
                  <a:moveTo>
                    <a:pt x="-10360" y="20320"/>
                  </a:moveTo>
                  <a:lnTo>
                    <a:pt x="10360" y="20320"/>
                  </a:lnTo>
                </a:path>
              </a:pathLst>
            </a:custGeom>
            <a:ln w="40639">
              <a:solidFill>
                <a:srgbClr val="009900"/>
              </a:solidFill>
            </a:ln>
          </p:spPr>
          <p:txBody>
            <a:bodyPr wrap="square" lIns="0" tIns="0" rIns="0" bIns="0" rtlCol="0"/>
            <a:lstStyle/>
            <a:p>
              <a:endParaRPr/>
            </a:p>
          </p:txBody>
        </p:sp>
        <p:sp>
          <p:nvSpPr>
            <p:cNvPr id="57" name="object 58">
              <a:extLst>
                <a:ext uri="{FF2B5EF4-FFF2-40B4-BE49-F238E27FC236}">
                  <a16:creationId xmlns:a16="http://schemas.microsoft.com/office/drawing/2014/main" id="{0698B673-5A04-432F-944B-19E483DE794F}"/>
                </a:ext>
              </a:extLst>
            </p:cNvPr>
            <p:cNvSpPr/>
            <p:nvPr/>
          </p:nvSpPr>
          <p:spPr>
            <a:xfrm>
              <a:off x="8402320" y="3721100"/>
              <a:ext cx="692150" cy="0"/>
            </a:xfrm>
            <a:custGeom>
              <a:avLst/>
              <a:gdLst/>
              <a:ahLst/>
              <a:cxnLst/>
              <a:rect l="l" t="t" r="r" b="b"/>
              <a:pathLst>
                <a:path w="692150">
                  <a:moveTo>
                    <a:pt x="0" y="0"/>
                  </a:moveTo>
                  <a:lnTo>
                    <a:pt x="692150" y="0"/>
                  </a:lnTo>
                </a:path>
              </a:pathLst>
            </a:custGeom>
            <a:ln w="41149">
              <a:solidFill>
                <a:srgbClr val="000000"/>
              </a:solidFill>
            </a:ln>
          </p:spPr>
          <p:txBody>
            <a:bodyPr wrap="square" lIns="0" tIns="0" rIns="0" bIns="0" rtlCol="0"/>
            <a:lstStyle/>
            <a:p>
              <a:endParaRPr/>
            </a:p>
          </p:txBody>
        </p:sp>
        <p:sp>
          <p:nvSpPr>
            <p:cNvPr id="58" name="object 59">
              <a:extLst>
                <a:ext uri="{FF2B5EF4-FFF2-40B4-BE49-F238E27FC236}">
                  <a16:creationId xmlns:a16="http://schemas.microsoft.com/office/drawing/2014/main" id="{2202B016-BB1A-4901-B54B-428BB814D4B6}"/>
                </a:ext>
              </a:extLst>
            </p:cNvPr>
            <p:cNvSpPr/>
            <p:nvPr/>
          </p:nvSpPr>
          <p:spPr>
            <a:xfrm>
              <a:off x="9105900" y="3710940"/>
              <a:ext cx="0" cy="1055370"/>
            </a:xfrm>
            <a:custGeom>
              <a:avLst/>
              <a:gdLst/>
              <a:ahLst/>
              <a:cxnLst/>
              <a:rect l="l" t="t" r="r" b="b"/>
              <a:pathLst>
                <a:path h="1055370">
                  <a:moveTo>
                    <a:pt x="0" y="0"/>
                  </a:moveTo>
                  <a:lnTo>
                    <a:pt x="0" y="41910"/>
                  </a:lnTo>
                </a:path>
                <a:path h="1055370">
                  <a:moveTo>
                    <a:pt x="0" y="72390"/>
                  </a:moveTo>
                  <a:lnTo>
                    <a:pt x="0" y="114300"/>
                  </a:lnTo>
                </a:path>
                <a:path h="1055370">
                  <a:moveTo>
                    <a:pt x="0" y="144780"/>
                  </a:moveTo>
                  <a:lnTo>
                    <a:pt x="0" y="186690"/>
                  </a:lnTo>
                </a:path>
                <a:path h="1055370">
                  <a:moveTo>
                    <a:pt x="0" y="217170"/>
                  </a:moveTo>
                  <a:lnTo>
                    <a:pt x="0" y="259080"/>
                  </a:lnTo>
                </a:path>
                <a:path h="1055370">
                  <a:moveTo>
                    <a:pt x="0" y="289560"/>
                  </a:moveTo>
                  <a:lnTo>
                    <a:pt x="0" y="331470"/>
                  </a:lnTo>
                </a:path>
                <a:path h="1055370">
                  <a:moveTo>
                    <a:pt x="0" y="361950"/>
                  </a:moveTo>
                  <a:lnTo>
                    <a:pt x="0" y="403860"/>
                  </a:lnTo>
                </a:path>
                <a:path h="1055370">
                  <a:moveTo>
                    <a:pt x="0" y="434340"/>
                  </a:moveTo>
                  <a:lnTo>
                    <a:pt x="0" y="476250"/>
                  </a:lnTo>
                </a:path>
                <a:path h="1055370">
                  <a:moveTo>
                    <a:pt x="0" y="506730"/>
                  </a:moveTo>
                  <a:lnTo>
                    <a:pt x="0" y="548640"/>
                  </a:lnTo>
                </a:path>
                <a:path h="1055370">
                  <a:moveTo>
                    <a:pt x="0" y="579120"/>
                  </a:moveTo>
                  <a:lnTo>
                    <a:pt x="0" y="621030"/>
                  </a:lnTo>
                </a:path>
                <a:path h="1055370">
                  <a:moveTo>
                    <a:pt x="0" y="651510"/>
                  </a:moveTo>
                  <a:lnTo>
                    <a:pt x="0" y="693420"/>
                  </a:lnTo>
                </a:path>
                <a:path h="1055370">
                  <a:moveTo>
                    <a:pt x="0" y="723900"/>
                  </a:moveTo>
                  <a:lnTo>
                    <a:pt x="0" y="765810"/>
                  </a:lnTo>
                </a:path>
                <a:path h="1055370">
                  <a:moveTo>
                    <a:pt x="0" y="796290"/>
                  </a:moveTo>
                  <a:lnTo>
                    <a:pt x="0" y="838200"/>
                  </a:lnTo>
                </a:path>
                <a:path h="1055370">
                  <a:moveTo>
                    <a:pt x="0" y="868680"/>
                  </a:moveTo>
                  <a:lnTo>
                    <a:pt x="0" y="910590"/>
                  </a:lnTo>
                </a:path>
                <a:path h="1055370">
                  <a:moveTo>
                    <a:pt x="0" y="941070"/>
                  </a:moveTo>
                  <a:lnTo>
                    <a:pt x="0" y="982980"/>
                  </a:lnTo>
                </a:path>
                <a:path h="1055370">
                  <a:moveTo>
                    <a:pt x="0" y="1013460"/>
                  </a:moveTo>
                  <a:lnTo>
                    <a:pt x="0" y="1055370"/>
                  </a:lnTo>
                </a:path>
              </a:pathLst>
            </a:custGeom>
            <a:ln w="20720">
              <a:solidFill>
                <a:srgbClr val="0066CC"/>
              </a:solidFill>
            </a:ln>
          </p:spPr>
          <p:txBody>
            <a:bodyPr wrap="square" lIns="0" tIns="0" rIns="0" bIns="0" rtlCol="0"/>
            <a:lstStyle/>
            <a:p>
              <a:endParaRPr/>
            </a:p>
          </p:txBody>
        </p:sp>
        <p:sp>
          <p:nvSpPr>
            <p:cNvPr id="59" name="object 60">
              <a:extLst>
                <a:ext uri="{FF2B5EF4-FFF2-40B4-BE49-F238E27FC236}">
                  <a16:creationId xmlns:a16="http://schemas.microsoft.com/office/drawing/2014/main" id="{F79EFC47-13C8-4152-8B4F-1E6073386D5E}"/>
                </a:ext>
              </a:extLst>
            </p:cNvPr>
            <p:cNvSpPr/>
            <p:nvPr/>
          </p:nvSpPr>
          <p:spPr>
            <a:xfrm>
              <a:off x="9105900" y="4796789"/>
              <a:ext cx="0" cy="40640"/>
            </a:xfrm>
            <a:custGeom>
              <a:avLst/>
              <a:gdLst/>
              <a:ahLst/>
              <a:cxnLst/>
              <a:rect l="l" t="t" r="r" b="b"/>
              <a:pathLst>
                <a:path h="40639">
                  <a:moveTo>
                    <a:pt x="-10360" y="20320"/>
                  </a:moveTo>
                  <a:lnTo>
                    <a:pt x="10360" y="20320"/>
                  </a:lnTo>
                </a:path>
              </a:pathLst>
            </a:custGeom>
            <a:ln w="40640">
              <a:solidFill>
                <a:srgbClr val="0066CC"/>
              </a:solidFill>
            </a:ln>
          </p:spPr>
          <p:txBody>
            <a:bodyPr wrap="square" lIns="0" tIns="0" rIns="0" bIns="0" rtlCol="0"/>
            <a:lstStyle/>
            <a:p>
              <a:endParaRPr/>
            </a:p>
          </p:txBody>
        </p:sp>
        <p:sp>
          <p:nvSpPr>
            <p:cNvPr id="60" name="object 61">
              <a:extLst>
                <a:ext uri="{FF2B5EF4-FFF2-40B4-BE49-F238E27FC236}">
                  <a16:creationId xmlns:a16="http://schemas.microsoft.com/office/drawing/2014/main" id="{0A858AE9-EDB7-428D-9A5D-DCF84A0ACC23}"/>
                </a:ext>
              </a:extLst>
            </p:cNvPr>
            <p:cNvSpPr/>
            <p:nvPr/>
          </p:nvSpPr>
          <p:spPr>
            <a:xfrm>
              <a:off x="9105900" y="4869180"/>
              <a:ext cx="0" cy="20320"/>
            </a:xfrm>
            <a:custGeom>
              <a:avLst/>
              <a:gdLst/>
              <a:ahLst/>
              <a:cxnLst/>
              <a:rect l="l" t="t" r="r" b="b"/>
              <a:pathLst>
                <a:path h="20320">
                  <a:moveTo>
                    <a:pt x="-10360" y="10160"/>
                  </a:moveTo>
                  <a:lnTo>
                    <a:pt x="10360" y="10160"/>
                  </a:lnTo>
                </a:path>
              </a:pathLst>
            </a:custGeom>
            <a:ln w="20319">
              <a:solidFill>
                <a:srgbClr val="0066CC"/>
              </a:solidFill>
            </a:ln>
          </p:spPr>
          <p:txBody>
            <a:bodyPr wrap="square" lIns="0" tIns="0" rIns="0" bIns="0" rtlCol="0"/>
            <a:lstStyle/>
            <a:p>
              <a:endParaRPr/>
            </a:p>
          </p:txBody>
        </p:sp>
        <p:sp>
          <p:nvSpPr>
            <p:cNvPr id="61" name="object 62">
              <a:extLst>
                <a:ext uri="{FF2B5EF4-FFF2-40B4-BE49-F238E27FC236}">
                  <a16:creationId xmlns:a16="http://schemas.microsoft.com/office/drawing/2014/main" id="{10BB69C0-9B9D-45BC-A350-239B05324283}"/>
                </a:ext>
              </a:extLst>
            </p:cNvPr>
            <p:cNvSpPr/>
            <p:nvPr/>
          </p:nvSpPr>
          <p:spPr>
            <a:xfrm>
              <a:off x="8340090" y="3670300"/>
              <a:ext cx="72389" cy="72389"/>
            </a:xfrm>
            <a:prstGeom prst="rect">
              <a:avLst/>
            </a:prstGeom>
            <a:blipFill>
              <a:blip r:embed="rId2" cstate="print"/>
              <a:stretch>
                <a:fillRect/>
              </a:stretch>
            </a:blipFill>
          </p:spPr>
          <p:txBody>
            <a:bodyPr wrap="square" lIns="0" tIns="0" rIns="0" bIns="0" rtlCol="0"/>
            <a:lstStyle/>
            <a:p>
              <a:endParaRPr/>
            </a:p>
          </p:txBody>
        </p:sp>
        <p:sp>
          <p:nvSpPr>
            <p:cNvPr id="62" name="object 63">
              <a:extLst>
                <a:ext uri="{FF2B5EF4-FFF2-40B4-BE49-F238E27FC236}">
                  <a16:creationId xmlns:a16="http://schemas.microsoft.com/office/drawing/2014/main" id="{0E33367A-84DF-42FD-8078-1839350BFF3B}"/>
                </a:ext>
              </a:extLst>
            </p:cNvPr>
            <p:cNvSpPr/>
            <p:nvPr/>
          </p:nvSpPr>
          <p:spPr>
            <a:xfrm>
              <a:off x="8020050" y="3670300"/>
              <a:ext cx="72390" cy="72389"/>
            </a:xfrm>
            <a:prstGeom prst="rect">
              <a:avLst/>
            </a:prstGeom>
            <a:blipFill>
              <a:blip r:embed="rId3" cstate="print"/>
              <a:stretch>
                <a:fillRect/>
              </a:stretch>
            </a:blipFill>
          </p:spPr>
          <p:txBody>
            <a:bodyPr wrap="square" lIns="0" tIns="0" rIns="0" bIns="0" rtlCol="0"/>
            <a:lstStyle/>
            <a:p>
              <a:endParaRPr/>
            </a:p>
          </p:txBody>
        </p:sp>
        <p:sp>
          <p:nvSpPr>
            <p:cNvPr id="63" name="object 64">
              <a:extLst>
                <a:ext uri="{FF2B5EF4-FFF2-40B4-BE49-F238E27FC236}">
                  <a16:creationId xmlns:a16="http://schemas.microsoft.com/office/drawing/2014/main" id="{FEA44871-3AB4-4D1D-88E5-25FC850FA5F4}"/>
                </a:ext>
              </a:extLst>
            </p:cNvPr>
            <p:cNvSpPr/>
            <p:nvPr/>
          </p:nvSpPr>
          <p:spPr>
            <a:xfrm>
              <a:off x="9053830" y="3670300"/>
              <a:ext cx="72390" cy="72390"/>
            </a:xfrm>
            <a:custGeom>
              <a:avLst/>
              <a:gdLst/>
              <a:ahLst/>
              <a:cxnLst/>
              <a:rect l="l" t="t" r="r" b="b"/>
              <a:pathLst>
                <a:path w="72390" h="72389">
                  <a:moveTo>
                    <a:pt x="43179" y="0"/>
                  </a:moveTo>
                  <a:lnTo>
                    <a:pt x="29210" y="0"/>
                  </a:lnTo>
                  <a:lnTo>
                    <a:pt x="24129" y="1269"/>
                  </a:lnTo>
                  <a:lnTo>
                    <a:pt x="17779" y="5080"/>
                  </a:lnTo>
                  <a:lnTo>
                    <a:pt x="12700" y="7619"/>
                  </a:lnTo>
                  <a:lnTo>
                    <a:pt x="7620" y="11430"/>
                  </a:lnTo>
                  <a:lnTo>
                    <a:pt x="5079" y="17780"/>
                  </a:lnTo>
                  <a:lnTo>
                    <a:pt x="1270" y="22860"/>
                  </a:lnTo>
                  <a:lnTo>
                    <a:pt x="0" y="29210"/>
                  </a:lnTo>
                  <a:lnTo>
                    <a:pt x="0" y="41910"/>
                  </a:lnTo>
                  <a:lnTo>
                    <a:pt x="1270" y="48260"/>
                  </a:lnTo>
                  <a:lnTo>
                    <a:pt x="5079" y="53339"/>
                  </a:lnTo>
                  <a:lnTo>
                    <a:pt x="7620" y="59689"/>
                  </a:lnTo>
                  <a:lnTo>
                    <a:pt x="17779" y="67310"/>
                  </a:lnTo>
                  <a:lnTo>
                    <a:pt x="24129" y="69850"/>
                  </a:lnTo>
                  <a:lnTo>
                    <a:pt x="29210" y="72389"/>
                  </a:lnTo>
                  <a:lnTo>
                    <a:pt x="43179" y="72389"/>
                  </a:lnTo>
                  <a:lnTo>
                    <a:pt x="48260" y="69850"/>
                  </a:lnTo>
                  <a:lnTo>
                    <a:pt x="54610" y="67310"/>
                  </a:lnTo>
                  <a:lnTo>
                    <a:pt x="64770" y="59689"/>
                  </a:lnTo>
                  <a:lnTo>
                    <a:pt x="67310" y="53339"/>
                  </a:lnTo>
                  <a:lnTo>
                    <a:pt x="71120" y="48260"/>
                  </a:lnTo>
                  <a:lnTo>
                    <a:pt x="72390" y="41910"/>
                  </a:lnTo>
                  <a:lnTo>
                    <a:pt x="72390" y="29210"/>
                  </a:lnTo>
                  <a:lnTo>
                    <a:pt x="71120" y="22860"/>
                  </a:lnTo>
                  <a:lnTo>
                    <a:pt x="67310" y="17780"/>
                  </a:lnTo>
                  <a:lnTo>
                    <a:pt x="64770" y="11430"/>
                  </a:lnTo>
                  <a:lnTo>
                    <a:pt x="59690" y="7619"/>
                  </a:lnTo>
                  <a:lnTo>
                    <a:pt x="54610" y="5080"/>
                  </a:lnTo>
                  <a:lnTo>
                    <a:pt x="48260" y="1269"/>
                  </a:lnTo>
                  <a:close/>
                </a:path>
              </a:pathLst>
            </a:custGeom>
            <a:solidFill>
              <a:srgbClr val="000000"/>
            </a:solidFill>
          </p:spPr>
          <p:txBody>
            <a:bodyPr wrap="square" lIns="0" tIns="0" rIns="0" bIns="0" rtlCol="0"/>
            <a:lstStyle/>
            <a:p>
              <a:endParaRPr/>
            </a:p>
          </p:txBody>
        </p:sp>
        <p:sp>
          <p:nvSpPr>
            <p:cNvPr id="64" name="object 65">
              <a:extLst>
                <a:ext uri="{FF2B5EF4-FFF2-40B4-BE49-F238E27FC236}">
                  <a16:creationId xmlns:a16="http://schemas.microsoft.com/office/drawing/2014/main" id="{10D330FC-7020-4E46-9712-5EC09064CB1B}"/>
                </a:ext>
              </a:extLst>
            </p:cNvPr>
            <p:cNvSpPr/>
            <p:nvPr/>
          </p:nvSpPr>
          <p:spPr>
            <a:xfrm>
              <a:off x="8733790" y="2914650"/>
              <a:ext cx="257810" cy="775970"/>
            </a:xfrm>
            <a:custGeom>
              <a:avLst/>
              <a:gdLst/>
              <a:ahLst/>
              <a:cxnLst/>
              <a:rect l="l" t="t" r="r" b="b"/>
              <a:pathLst>
                <a:path w="257809" h="775970">
                  <a:moveTo>
                    <a:pt x="0" y="765810"/>
                  </a:moveTo>
                  <a:lnTo>
                    <a:pt x="82550" y="621029"/>
                  </a:lnTo>
                  <a:lnTo>
                    <a:pt x="165100" y="424179"/>
                  </a:lnTo>
                  <a:lnTo>
                    <a:pt x="215900" y="144779"/>
                  </a:lnTo>
                  <a:lnTo>
                    <a:pt x="247650" y="0"/>
                  </a:lnTo>
                </a:path>
                <a:path w="257809" h="775970">
                  <a:moveTo>
                    <a:pt x="10159" y="775969"/>
                  </a:moveTo>
                  <a:lnTo>
                    <a:pt x="92709" y="631189"/>
                  </a:lnTo>
                  <a:lnTo>
                    <a:pt x="165100" y="434339"/>
                  </a:lnTo>
                  <a:lnTo>
                    <a:pt x="227329" y="156210"/>
                  </a:lnTo>
                  <a:lnTo>
                    <a:pt x="257809" y="11429"/>
                  </a:lnTo>
                </a:path>
              </a:pathLst>
            </a:custGeom>
            <a:ln w="20720">
              <a:solidFill>
                <a:srgbClr val="000000"/>
              </a:solidFill>
            </a:ln>
          </p:spPr>
          <p:txBody>
            <a:bodyPr wrap="square" lIns="0" tIns="0" rIns="0" bIns="0" rtlCol="0"/>
            <a:lstStyle/>
            <a:p>
              <a:endParaRPr/>
            </a:p>
          </p:txBody>
        </p:sp>
        <p:sp>
          <p:nvSpPr>
            <p:cNvPr id="65" name="object 66">
              <a:extLst>
                <a:ext uri="{FF2B5EF4-FFF2-40B4-BE49-F238E27FC236}">
                  <a16:creationId xmlns:a16="http://schemas.microsoft.com/office/drawing/2014/main" id="{E376DC18-0B50-4E14-9050-DB1D13FC592B}"/>
                </a:ext>
              </a:extLst>
            </p:cNvPr>
            <p:cNvSpPr/>
            <p:nvPr/>
          </p:nvSpPr>
          <p:spPr>
            <a:xfrm>
              <a:off x="8728682" y="3503729"/>
              <a:ext cx="133404" cy="171677"/>
            </a:xfrm>
            <a:prstGeom prst="rect">
              <a:avLst/>
            </a:prstGeom>
            <a:blipFill>
              <a:blip r:embed="rId4" cstate="print"/>
              <a:stretch>
                <a:fillRect/>
              </a:stretch>
            </a:blipFill>
          </p:spPr>
          <p:txBody>
            <a:bodyPr wrap="square" lIns="0" tIns="0" rIns="0" bIns="0" rtlCol="0"/>
            <a:lstStyle/>
            <a:p>
              <a:endParaRPr/>
            </a:p>
          </p:txBody>
        </p:sp>
      </p:grpSp>
      <p:sp>
        <p:nvSpPr>
          <p:cNvPr id="66" name="object 67">
            <a:extLst>
              <a:ext uri="{FF2B5EF4-FFF2-40B4-BE49-F238E27FC236}">
                <a16:creationId xmlns:a16="http://schemas.microsoft.com/office/drawing/2014/main" id="{05E33357-3525-4C50-9EAD-F8422A3D72B6}"/>
              </a:ext>
            </a:extLst>
          </p:cNvPr>
          <p:cNvSpPr txBox="1"/>
          <p:nvPr/>
        </p:nvSpPr>
        <p:spPr>
          <a:xfrm>
            <a:off x="6544309" y="2633979"/>
            <a:ext cx="2747645" cy="322580"/>
          </a:xfrm>
          <a:prstGeom prst="rect">
            <a:avLst/>
          </a:prstGeom>
        </p:spPr>
        <p:txBody>
          <a:bodyPr vert="horz" wrap="square" lIns="0" tIns="12700" rIns="0" bIns="0" rtlCol="0">
            <a:spAutoFit/>
          </a:bodyPr>
          <a:lstStyle/>
          <a:p>
            <a:pPr marL="38100">
              <a:lnSpc>
                <a:spcPct val="100000"/>
              </a:lnSpc>
              <a:spcBef>
                <a:spcPts val="100"/>
              </a:spcBef>
              <a:tabLst>
                <a:tab pos="1874520" algn="l"/>
              </a:tabLst>
            </a:pPr>
            <a:r>
              <a:rPr sz="2925" spc="44" baseline="11396" dirty="0">
                <a:latin typeface="RobotoRegular"/>
                <a:cs typeface="RobotoRegular"/>
              </a:rPr>
              <a:t>T</a:t>
            </a:r>
            <a:r>
              <a:rPr sz="1950" spc="30" dirty="0">
                <a:latin typeface="RobotoRegular"/>
                <a:cs typeface="RobotoRegular"/>
              </a:rPr>
              <a:t>A</a:t>
            </a:r>
            <a:r>
              <a:rPr sz="2925" u="dash" spc="44" baseline="32763" dirty="0">
                <a:uFill>
                  <a:solidFill>
                    <a:srgbClr val="000000"/>
                  </a:solidFill>
                </a:uFill>
                <a:latin typeface="RobotoRegular"/>
                <a:cs typeface="RobotoRegular"/>
              </a:rPr>
              <a:t> 	</a:t>
            </a:r>
            <a:r>
              <a:rPr sz="2925" baseline="32763" dirty="0">
                <a:latin typeface="RobotoRegular"/>
                <a:cs typeface="RobotoRegular"/>
              </a:rPr>
              <a:t>A </a:t>
            </a:r>
            <a:r>
              <a:rPr sz="1450" spc="10" dirty="0">
                <a:latin typeface="RobotoRegular"/>
                <a:cs typeface="RobotoRegular"/>
              </a:rPr>
              <a:t>tie</a:t>
            </a:r>
            <a:r>
              <a:rPr sz="1450" spc="-80" dirty="0">
                <a:latin typeface="RobotoRegular"/>
                <a:cs typeface="RobotoRegular"/>
              </a:rPr>
              <a:t> </a:t>
            </a:r>
            <a:r>
              <a:rPr sz="1450" spc="5" dirty="0">
                <a:latin typeface="RobotoRegular"/>
                <a:cs typeface="RobotoRegular"/>
              </a:rPr>
              <a:t>line</a:t>
            </a:r>
            <a:endParaRPr sz="1450">
              <a:latin typeface="RobotoRegular"/>
              <a:cs typeface="RobotoRegular"/>
            </a:endParaRPr>
          </a:p>
        </p:txBody>
      </p:sp>
      <p:grpSp>
        <p:nvGrpSpPr>
          <p:cNvPr id="67" name="object 68">
            <a:extLst>
              <a:ext uri="{FF2B5EF4-FFF2-40B4-BE49-F238E27FC236}">
                <a16:creationId xmlns:a16="http://schemas.microsoft.com/office/drawing/2014/main" id="{5C3C99DF-B196-404D-BF2E-4DF9089790DF}"/>
              </a:ext>
            </a:extLst>
          </p:cNvPr>
          <p:cNvGrpSpPr/>
          <p:nvPr/>
        </p:nvGrpSpPr>
        <p:grpSpPr>
          <a:xfrm>
            <a:off x="8149563" y="2904172"/>
            <a:ext cx="584835" cy="786765"/>
            <a:chOff x="8149563" y="2904172"/>
            <a:chExt cx="584835" cy="786765"/>
          </a:xfrm>
        </p:grpSpPr>
        <p:sp>
          <p:nvSpPr>
            <p:cNvPr id="68" name="object 69">
              <a:extLst>
                <a:ext uri="{FF2B5EF4-FFF2-40B4-BE49-F238E27FC236}">
                  <a16:creationId xmlns:a16="http://schemas.microsoft.com/office/drawing/2014/main" id="{B6C834DF-7DC3-44F4-B650-8CB334D97DB1}"/>
                </a:ext>
              </a:extLst>
            </p:cNvPr>
            <p:cNvSpPr/>
            <p:nvPr/>
          </p:nvSpPr>
          <p:spPr>
            <a:xfrm>
              <a:off x="8149563" y="3452929"/>
              <a:ext cx="133404" cy="232637"/>
            </a:xfrm>
            <a:prstGeom prst="rect">
              <a:avLst/>
            </a:prstGeom>
            <a:blipFill>
              <a:blip r:embed="rId5" cstate="print"/>
              <a:stretch>
                <a:fillRect/>
              </a:stretch>
            </a:blipFill>
          </p:spPr>
          <p:txBody>
            <a:bodyPr wrap="square" lIns="0" tIns="0" rIns="0" bIns="0" rtlCol="0"/>
            <a:lstStyle/>
            <a:p>
              <a:endParaRPr/>
            </a:p>
          </p:txBody>
        </p:sp>
        <p:sp>
          <p:nvSpPr>
            <p:cNvPr id="69" name="object 70">
              <a:extLst>
                <a:ext uri="{FF2B5EF4-FFF2-40B4-BE49-F238E27FC236}">
                  <a16:creationId xmlns:a16="http://schemas.microsoft.com/office/drawing/2014/main" id="{9163C9E4-F6F7-40D5-A593-BC034E69290B}"/>
                </a:ext>
              </a:extLst>
            </p:cNvPr>
            <p:cNvSpPr/>
            <p:nvPr/>
          </p:nvSpPr>
          <p:spPr>
            <a:xfrm>
              <a:off x="8185150" y="2914650"/>
              <a:ext cx="538480" cy="765810"/>
            </a:xfrm>
            <a:custGeom>
              <a:avLst/>
              <a:gdLst/>
              <a:ahLst/>
              <a:cxnLst/>
              <a:rect l="l" t="t" r="r" b="b"/>
              <a:pathLst>
                <a:path w="538479" h="765810">
                  <a:moveTo>
                    <a:pt x="0" y="765810"/>
                  </a:moveTo>
                  <a:lnTo>
                    <a:pt x="21590" y="651510"/>
                  </a:lnTo>
                  <a:lnTo>
                    <a:pt x="31750" y="599439"/>
                  </a:lnTo>
                  <a:lnTo>
                    <a:pt x="52070" y="538479"/>
                  </a:lnTo>
                  <a:lnTo>
                    <a:pt x="92709" y="424179"/>
                  </a:lnTo>
                  <a:lnTo>
                    <a:pt x="166370" y="331470"/>
                  </a:lnTo>
                  <a:lnTo>
                    <a:pt x="259079" y="217170"/>
                  </a:lnTo>
                  <a:lnTo>
                    <a:pt x="372109" y="124460"/>
                  </a:lnTo>
                  <a:lnTo>
                    <a:pt x="444500" y="63500"/>
                  </a:lnTo>
                  <a:lnTo>
                    <a:pt x="527050" y="0"/>
                  </a:lnTo>
                </a:path>
                <a:path w="538479" h="765810">
                  <a:moveTo>
                    <a:pt x="538479" y="11429"/>
                  </a:moveTo>
                  <a:lnTo>
                    <a:pt x="527050" y="0"/>
                  </a:lnTo>
                </a:path>
              </a:pathLst>
            </a:custGeom>
            <a:ln w="20720">
              <a:solidFill>
                <a:srgbClr val="000000"/>
              </a:solidFill>
            </a:ln>
          </p:spPr>
          <p:txBody>
            <a:bodyPr wrap="square" lIns="0" tIns="0" rIns="0" bIns="0" rtlCol="0"/>
            <a:lstStyle/>
            <a:p>
              <a:endParaRPr/>
            </a:p>
          </p:txBody>
        </p:sp>
      </p:grpSp>
      <p:sp>
        <p:nvSpPr>
          <p:cNvPr id="70" name="object 71">
            <a:extLst>
              <a:ext uri="{FF2B5EF4-FFF2-40B4-BE49-F238E27FC236}">
                <a16:creationId xmlns:a16="http://schemas.microsoft.com/office/drawing/2014/main" id="{907C88E5-DFE6-4B9A-8AF2-9DA22F2B58AE}"/>
              </a:ext>
            </a:extLst>
          </p:cNvPr>
          <p:cNvSpPr txBox="1"/>
          <p:nvPr/>
        </p:nvSpPr>
        <p:spPr>
          <a:xfrm rot="20220000">
            <a:off x="9045254" y="3195046"/>
            <a:ext cx="624598" cy="256480"/>
          </a:xfrm>
          <a:prstGeom prst="rect">
            <a:avLst/>
          </a:prstGeom>
        </p:spPr>
        <p:txBody>
          <a:bodyPr vert="horz" wrap="square" lIns="0" tIns="0" rIns="0" bIns="0" rtlCol="0">
            <a:spAutoFit/>
          </a:bodyPr>
          <a:lstStyle/>
          <a:p>
            <a:pPr>
              <a:lnSpc>
                <a:spcPts val="1950"/>
              </a:lnSpc>
            </a:pPr>
            <a:r>
              <a:rPr sz="1950" dirty="0">
                <a:solidFill>
                  <a:srgbClr val="00CC00"/>
                </a:solidFill>
                <a:latin typeface="RobotoRegular"/>
                <a:cs typeface="RobotoRegular"/>
              </a:rPr>
              <a:t>L </a:t>
            </a:r>
            <a:r>
              <a:rPr sz="2925" baseline="1424" dirty="0">
                <a:latin typeface="RobotoRegular"/>
                <a:cs typeface="RobotoRegular"/>
              </a:rPr>
              <a:t>+</a:t>
            </a:r>
            <a:r>
              <a:rPr lang="en-US" sz="2925" baseline="1424" dirty="0">
                <a:latin typeface="RobotoRegular"/>
                <a:cs typeface="RobotoRegular"/>
              </a:rPr>
              <a:t> S</a:t>
            </a:r>
            <a:endParaRPr sz="2925" baseline="4273" dirty="0">
              <a:latin typeface="OpenSymbol"/>
              <a:cs typeface="OpenSymbol"/>
            </a:endParaRPr>
          </a:p>
        </p:txBody>
      </p:sp>
      <p:sp>
        <p:nvSpPr>
          <p:cNvPr id="71" name="object 72">
            <a:extLst>
              <a:ext uri="{FF2B5EF4-FFF2-40B4-BE49-F238E27FC236}">
                <a16:creationId xmlns:a16="http://schemas.microsoft.com/office/drawing/2014/main" id="{86A7182B-2BBD-47AC-BFCA-30AAB5FA3345}"/>
              </a:ext>
            </a:extLst>
          </p:cNvPr>
          <p:cNvSpPr txBox="1"/>
          <p:nvPr/>
        </p:nvSpPr>
        <p:spPr>
          <a:xfrm rot="20220000">
            <a:off x="9217531" y="3578798"/>
            <a:ext cx="635725" cy="186690"/>
          </a:xfrm>
          <a:prstGeom prst="rect">
            <a:avLst/>
          </a:prstGeom>
        </p:spPr>
        <p:txBody>
          <a:bodyPr vert="horz" wrap="square" lIns="0" tIns="0" rIns="0" bIns="0" rtlCol="0">
            <a:spAutoFit/>
          </a:bodyPr>
          <a:lstStyle/>
          <a:p>
            <a:pPr>
              <a:lnSpc>
                <a:spcPts val="1470"/>
              </a:lnSpc>
            </a:pPr>
            <a:r>
              <a:rPr sz="1450" spc="-15" dirty="0">
                <a:solidFill>
                  <a:srgbClr val="003399"/>
                </a:solidFill>
                <a:latin typeface="RobotoRegular"/>
                <a:cs typeface="RobotoRegular"/>
              </a:rPr>
              <a:t>soli</a:t>
            </a:r>
            <a:r>
              <a:rPr sz="2175" spc="-22" baseline="1915" dirty="0">
                <a:solidFill>
                  <a:srgbClr val="003399"/>
                </a:solidFill>
                <a:latin typeface="RobotoRegular"/>
                <a:cs typeface="RobotoRegular"/>
              </a:rPr>
              <a:t>dus</a:t>
            </a:r>
            <a:endParaRPr sz="2175" baseline="1915" dirty="0">
              <a:latin typeface="RobotoRegular"/>
              <a:cs typeface="RobotoRegular"/>
            </a:endParaRPr>
          </a:p>
        </p:txBody>
      </p:sp>
      <p:sp>
        <p:nvSpPr>
          <p:cNvPr id="72" name="object 73">
            <a:extLst>
              <a:ext uri="{FF2B5EF4-FFF2-40B4-BE49-F238E27FC236}">
                <a16:creationId xmlns:a16="http://schemas.microsoft.com/office/drawing/2014/main" id="{A9FE26B9-1F27-4D6C-B692-D88FB8C8A6A9}"/>
              </a:ext>
            </a:extLst>
          </p:cNvPr>
          <p:cNvSpPr txBox="1"/>
          <p:nvPr/>
        </p:nvSpPr>
        <p:spPr>
          <a:xfrm>
            <a:off x="8672830" y="4815840"/>
            <a:ext cx="1278890" cy="322580"/>
          </a:xfrm>
          <a:prstGeom prst="rect">
            <a:avLst/>
          </a:prstGeom>
        </p:spPr>
        <p:txBody>
          <a:bodyPr vert="horz" wrap="square" lIns="0" tIns="12700" rIns="0" bIns="0" rtlCol="0">
            <a:spAutoFit/>
          </a:bodyPr>
          <a:lstStyle/>
          <a:p>
            <a:pPr marL="50800">
              <a:lnSpc>
                <a:spcPct val="100000"/>
              </a:lnSpc>
              <a:spcBef>
                <a:spcPts val="100"/>
              </a:spcBef>
              <a:tabLst>
                <a:tab pos="1021715" algn="l"/>
              </a:tabLst>
            </a:pPr>
            <a:r>
              <a:rPr sz="1450" spc="45" dirty="0">
                <a:latin typeface="RobotoRegular"/>
                <a:cs typeface="RobotoRegular"/>
              </a:rPr>
              <a:t>40</a:t>
            </a:r>
            <a:r>
              <a:rPr sz="2925" spc="67" baseline="-11396" dirty="0">
                <a:solidFill>
                  <a:srgbClr val="0033CC"/>
                </a:solidFill>
                <a:latin typeface="RobotoRegular"/>
                <a:cs typeface="RobotoRegular"/>
              </a:rPr>
              <a:t>43	</a:t>
            </a:r>
            <a:r>
              <a:rPr sz="1450" spc="40" dirty="0">
                <a:latin typeface="RobotoRegular"/>
                <a:cs typeface="RobotoRegular"/>
              </a:rPr>
              <a:t>50</a:t>
            </a:r>
            <a:endParaRPr sz="1450">
              <a:latin typeface="RobotoRegular"/>
              <a:cs typeface="RobotoRegular"/>
            </a:endParaRPr>
          </a:p>
        </p:txBody>
      </p:sp>
      <p:sp>
        <p:nvSpPr>
          <p:cNvPr id="73" name="object 74">
            <a:extLst>
              <a:ext uri="{FF2B5EF4-FFF2-40B4-BE49-F238E27FC236}">
                <a16:creationId xmlns:a16="http://schemas.microsoft.com/office/drawing/2014/main" id="{B961F701-8CD1-4F6A-A99D-6A744D9CB84F}"/>
              </a:ext>
            </a:extLst>
          </p:cNvPr>
          <p:cNvSpPr txBox="1"/>
          <p:nvPr/>
        </p:nvSpPr>
        <p:spPr>
          <a:xfrm>
            <a:off x="7722869" y="4866640"/>
            <a:ext cx="842644" cy="322580"/>
          </a:xfrm>
          <a:prstGeom prst="rect">
            <a:avLst/>
          </a:prstGeom>
        </p:spPr>
        <p:txBody>
          <a:bodyPr vert="horz" wrap="square" lIns="0" tIns="12700" rIns="0" bIns="0" rtlCol="0">
            <a:spAutoFit/>
          </a:bodyPr>
          <a:lstStyle/>
          <a:p>
            <a:pPr marL="38100">
              <a:lnSpc>
                <a:spcPct val="100000"/>
              </a:lnSpc>
              <a:spcBef>
                <a:spcPts val="100"/>
              </a:spcBef>
            </a:pPr>
            <a:r>
              <a:rPr sz="2175" spc="-89" baseline="15325" dirty="0">
                <a:latin typeface="RobotoRegular"/>
                <a:cs typeface="RobotoRegular"/>
              </a:rPr>
              <a:t>30</a:t>
            </a:r>
            <a:r>
              <a:rPr sz="1950" spc="-60" dirty="0">
                <a:solidFill>
                  <a:srgbClr val="009900"/>
                </a:solidFill>
                <a:latin typeface="RobotoRegular"/>
                <a:cs typeface="RobotoRegular"/>
              </a:rPr>
              <a:t>32</a:t>
            </a:r>
            <a:r>
              <a:rPr sz="1950" spc="-295" dirty="0">
                <a:solidFill>
                  <a:srgbClr val="009900"/>
                </a:solidFill>
                <a:latin typeface="RobotoRegular"/>
                <a:cs typeface="RobotoRegular"/>
              </a:rPr>
              <a:t> </a:t>
            </a:r>
            <a:r>
              <a:rPr sz="1950" spc="5" dirty="0">
                <a:solidFill>
                  <a:srgbClr val="9900CC"/>
                </a:solidFill>
                <a:latin typeface="RobotoRegular"/>
                <a:cs typeface="RobotoRegular"/>
              </a:rPr>
              <a:t>35</a:t>
            </a:r>
            <a:endParaRPr sz="1950">
              <a:latin typeface="RobotoRegular"/>
              <a:cs typeface="RobotoRegular"/>
            </a:endParaRPr>
          </a:p>
        </p:txBody>
      </p:sp>
      <p:sp>
        <p:nvSpPr>
          <p:cNvPr id="74" name="object 75">
            <a:extLst>
              <a:ext uri="{FF2B5EF4-FFF2-40B4-BE49-F238E27FC236}">
                <a16:creationId xmlns:a16="http://schemas.microsoft.com/office/drawing/2014/main" id="{C7438886-7A99-495A-BA12-3D3AAEC70327}"/>
              </a:ext>
            </a:extLst>
          </p:cNvPr>
          <p:cNvSpPr txBox="1"/>
          <p:nvPr/>
        </p:nvSpPr>
        <p:spPr>
          <a:xfrm>
            <a:off x="7909559" y="5083809"/>
            <a:ext cx="714375" cy="322580"/>
          </a:xfrm>
          <a:prstGeom prst="rect">
            <a:avLst/>
          </a:prstGeom>
        </p:spPr>
        <p:txBody>
          <a:bodyPr vert="horz" wrap="square" lIns="0" tIns="12700" rIns="0" bIns="0" rtlCol="0">
            <a:spAutoFit/>
          </a:bodyPr>
          <a:lstStyle/>
          <a:p>
            <a:pPr marL="38100">
              <a:lnSpc>
                <a:spcPct val="100000"/>
              </a:lnSpc>
              <a:spcBef>
                <a:spcPts val="100"/>
              </a:spcBef>
            </a:pPr>
            <a:r>
              <a:rPr sz="2925" spc="120" baseline="2849" dirty="0">
                <a:solidFill>
                  <a:srgbClr val="009900"/>
                </a:solidFill>
                <a:latin typeface="RobotoRegular"/>
                <a:cs typeface="RobotoRegular"/>
              </a:rPr>
              <a:t>C</a:t>
            </a:r>
            <a:r>
              <a:rPr sz="2925" spc="120" baseline="-9971" dirty="0">
                <a:solidFill>
                  <a:srgbClr val="009900"/>
                </a:solidFill>
                <a:latin typeface="RobotoRegular"/>
                <a:cs typeface="RobotoRegular"/>
              </a:rPr>
              <a:t>L</a:t>
            </a:r>
            <a:r>
              <a:rPr sz="1950" spc="80" dirty="0">
                <a:solidFill>
                  <a:srgbClr val="9900CC"/>
                </a:solidFill>
                <a:latin typeface="RobotoRegular"/>
                <a:cs typeface="RobotoRegular"/>
              </a:rPr>
              <a:t>C</a:t>
            </a:r>
            <a:r>
              <a:rPr sz="2925" spc="120" baseline="-11396" dirty="0">
                <a:solidFill>
                  <a:srgbClr val="9900CC"/>
                </a:solidFill>
                <a:latin typeface="RobotoRegular"/>
                <a:cs typeface="RobotoRegular"/>
              </a:rPr>
              <a:t>o</a:t>
            </a:r>
            <a:endParaRPr sz="2925" baseline="-11396">
              <a:latin typeface="RobotoRegular"/>
              <a:cs typeface="RobotoRegular"/>
            </a:endParaRPr>
          </a:p>
        </p:txBody>
      </p:sp>
      <p:sp>
        <p:nvSpPr>
          <p:cNvPr id="75" name="object 76">
            <a:extLst>
              <a:ext uri="{FF2B5EF4-FFF2-40B4-BE49-F238E27FC236}">
                <a16:creationId xmlns:a16="http://schemas.microsoft.com/office/drawing/2014/main" id="{18104249-8957-46C4-8825-1E878A537D39}"/>
              </a:ext>
            </a:extLst>
          </p:cNvPr>
          <p:cNvSpPr txBox="1"/>
          <p:nvPr/>
        </p:nvSpPr>
        <p:spPr>
          <a:xfrm>
            <a:off x="8943339" y="5109122"/>
            <a:ext cx="1509393" cy="312906"/>
          </a:xfrm>
          <a:prstGeom prst="rect">
            <a:avLst/>
          </a:prstGeom>
        </p:spPr>
        <p:txBody>
          <a:bodyPr vert="horz" wrap="square" lIns="0" tIns="12700" rIns="0" bIns="0" rtlCol="0">
            <a:spAutoFit/>
          </a:bodyPr>
          <a:lstStyle/>
          <a:p>
            <a:pPr marL="38100">
              <a:lnSpc>
                <a:spcPct val="100000"/>
              </a:lnSpc>
              <a:spcBef>
                <a:spcPts val="100"/>
              </a:spcBef>
            </a:pPr>
            <a:r>
              <a:rPr lang="en-IN" sz="2925" spc="1207" baseline="14245" dirty="0">
                <a:solidFill>
                  <a:srgbClr val="0033CC"/>
                </a:solidFill>
                <a:latin typeface="RobotoRegular"/>
                <a:cs typeface="RobotoRegular"/>
              </a:rPr>
              <a:t>Cs</a:t>
            </a:r>
            <a:r>
              <a:rPr sz="2925" spc="-232" baseline="4273" dirty="0">
                <a:solidFill>
                  <a:srgbClr val="0033CC"/>
                </a:solidFill>
                <a:latin typeface="OpenSymbol"/>
                <a:cs typeface="OpenSymbol"/>
              </a:rPr>
              <a:t> </a:t>
            </a:r>
            <a:r>
              <a:rPr sz="1950" spc="-10" dirty="0">
                <a:latin typeface="RobotoRegular"/>
                <a:cs typeface="RobotoRegular"/>
              </a:rPr>
              <a:t>wt% </a:t>
            </a:r>
            <a:r>
              <a:rPr lang="en-US" sz="1950" spc="-10" dirty="0">
                <a:latin typeface="RobotoRegular"/>
                <a:cs typeface="RobotoRegular"/>
              </a:rPr>
              <a:t>N</a:t>
            </a:r>
            <a:r>
              <a:rPr sz="1950" spc="-695" dirty="0">
                <a:latin typeface="RobotoRegular"/>
                <a:cs typeface="RobotoRegular"/>
              </a:rPr>
              <a:t>i</a:t>
            </a:r>
            <a:endParaRPr sz="1950" dirty="0">
              <a:latin typeface="RobotoRegular"/>
              <a:cs typeface="RobotoRegular"/>
            </a:endParaRPr>
          </a:p>
        </p:txBody>
      </p:sp>
      <p:grpSp>
        <p:nvGrpSpPr>
          <p:cNvPr id="76" name="object 77">
            <a:extLst>
              <a:ext uri="{FF2B5EF4-FFF2-40B4-BE49-F238E27FC236}">
                <a16:creationId xmlns:a16="http://schemas.microsoft.com/office/drawing/2014/main" id="{AECB937D-2A5D-43F4-B8DF-492D53885D61}"/>
              </a:ext>
            </a:extLst>
          </p:cNvPr>
          <p:cNvGrpSpPr/>
          <p:nvPr/>
        </p:nvGrpSpPr>
        <p:grpSpPr>
          <a:xfrm>
            <a:off x="6944159" y="2491539"/>
            <a:ext cx="2874645" cy="2439035"/>
            <a:chOff x="6944159" y="2491539"/>
            <a:chExt cx="2874645" cy="2439035"/>
          </a:xfrm>
        </p:grpSpPr>
        <p:sp>
          <p:nvSpPr>
            <p:cNvPr id="77" name="object 78">
              <a:extLst>
                <a:ext uri="{FF2B5EF4-FFF2-40B4-BE49-F238E27FC236}">
                  <a16:creationId xmlns:a16="http://schemas.microsoft.com/office/drawing/2014/main" id="{7C57057E-98D7-4047-91D2-83FCFE4267CD}"/>
                </a:ext>
              </a:extLst>
            </p:cNvPr>
            <p:cNvSpPr/>
            <p:nvPr/>
          </p:nvSpPr>
          <p:spPr>
            <a:xfrm>
              <a:off x="6954520" y="2501899"/>
              <a:ext cx="2853690" cy="2418080"/>
            </a:xfrm>
            <a:custGeom>
              <a:avLst/>
              <a:gdLst/>
              <a:ahLst/>
              <a:cxnLst/>
              <a:rect l="l" t="t" r="r" b="b"/>
              <a:pathLst>
                <a:path w="2853690" h="2418079">
                  <a:moveTo>
                    <a:pt x="0" y="0"/>
                  </a:moveTo>
                  <a:lnTo>
                    <a:pt x="2853689" y="0"/>
                  </a:lnTo>
                  <a:lnTo>
                    <a:pt x="2853689" y="2418080"/>
                  </a:lnTo>
                  <a:lnTo>
                    <a:pt x="0" y="2418080"/>
                  </a:lnTo>
                  <a:lnTo>
                    <a:pt x="0" y="0"/>
                  </a:lnTo>
                  <a:close/>
                </a:path>
              </a:pathLst>
            </a:custGeom>
            <a:ln w="20720">
              <a:solidFill>
                <a:srgbClr val="000000"/>
              </a:solidFill>
            </a:ln>
          </p:spPr>
          <p:txBody>
            <a:bodyPr wrap="square" lIns="0" tIns="0" rIns="0" bIns="0" rtlCol="0"/>
            <a:lstStyle/>
            <a:p>
              <a:endParaRPr/>
            </a:p>
          </p:txBody>
        </p:sp>
        <p:sp>
          <p:nvSpPr>
            <p:cNvPr id="78" name="object 79">
              <a:extLst>
                <a:ext uri="{FF2B5EF4-FFF2-40B4-BE49-F238E27FC236}">
                  <a16:creationId xmlns:a16="http://schemas.microsoft.com/office/drawing/2014/main" id="{21C50271-D126-4E6B-97FF-09FD4A3A6376}"/>
                </a:ext>
              </a:extLst>
            </p:cNvPr>
            <p:cNvSpPr/>
            <p:nvPr/>
          </p:nvSpPr>
          <p:spPr>
            <a:xfrm>
              <a:off x="6976110" y="3131819"/>
              <a:ext cx="1860550" cy="1778000"/>
            </a:xfrm>
            <a:custGeom>
              <a:avLst/>
              <a:gdLst/>
              <a:ahLst/>
              <a:cxnLst/>
              <a:rect l="l" t="t" r="r" b="b"/>
              <a:pathLst>
                <a:path w="1860550" h="1778000">
                  <a:moveTo>
                    <a:pt x="0" y="1188719"/>
                  </a:moveTo>
                  <a:lnTo>
                    <a:pt x="123190" y="1188719"/>
                  </a:lnTo>
                </a:path>
                <a:path w="1860550" h="1778000">
                  <a:moveTo>
                    <a:pt x="0" y="0"/>
                  </a:moveTo>
                  <a:lnTo>
                    <a:pt x="123190" y="0"/>
                  </a:lnTo>
                </a:path>
                <a:path w="1860550" h="1778000">
                  <a:moveTo>
                    <a:pt x="929640" y="1777999"/>
                  </a:moveTo>
                  <a:lnTo>
                    <a:pt x="929640" y="1623059"/>
                  </a:lnTo>
                </a:path>
                <a:path w="1860550" h="1778000">
                  <a:moveTo>
                    <a:pt x="1860550" y="1777999"/>
                  </a:moveTo>
                  <a:lnTo>
                    <a:pt x="1860550" y="1623059"/>
                  </a:lnTo>
                </a:path>
              </a:pathLst>
            </a:custGeom>
            <a:ln w="20720">
              <a:solidFill>
                <a:srgbClr val="000000"/>
              </a:solidFill>
            </a:ln>
          </p:spPr>
          <p:txBody>
            <a:bodyPr wrap="square" lIns="0" tIns="0" rIns="0" bIns="0" rtlCol="0"/>
            <a:lstStyle/>
            <a:p>
              <a:endParaRPr/>
            </a:p>
          </p:txBody>
        </p:sp>
      </p:grpSp>
      <p:sp>
        <p:nvSpPr>
          <p:cNvPr id="79" name="object 80">
            <a:extLst>
              <a:ext uri="{FF2B5EF4-FFF2-40B4-BE49-F238E27FC236}">
                <a16:creationId xmlns:a16="http://schemas.microsoft.com/office/drawing/2014/main" id="{5B4E656C-09F0-472A-98CC-1FDB045981C2}"/>
              </a:ext>
            </a:extLst>
          </p:cNvPr>
          <p:cNvSpPr txBox="1"/>
          <p:nvPr/>
        </p:nvSpPr>
        <p:spPr>
          <a:xfrm>
            <a:off x="3931334" y="2019019"/>
            <a:ext cx="1681481" cy="320601"/>
          </a:xfrm>
          <a:prstGeom prst="rect">
            <a:avLst/>
          </a:prstGeom>
        </p:spPr>
        <p:txBody>
          <a:bodyPr vert="horz" wrap="square" lIns="0" tIns="12700" rIns="0" bIns="0" rtlCol="0">
            <a:spAutoFit/>
          </a:bodyPr>
          <a:lstStyle/>
          <a:p>
            <a:pPr marL="12700" marR="5080" indent="101600">
              <a:lnSpc>
                <a:spcPct val="100000"/>
              </a:lnSpc>
              <a:spcBef>
                <a:spcPts val="100"/>
              </a:spcBef>
            </a:pPr>
            <a:r>
              <a:rPr sz="2000" spc="-5" dirty="0">
                <a:solidFill>
                  <a:srgbClr val="002060"/>
                </a:solidFill>
                <a:latin typeface="RobotoRegular"/>
                <a:cs typeface="RobotoRegular"/>
              </a:rPr>
              <a:t>Cu-Ni</a:t>
            </a:r>
            <a:r>
              <a:rPr lang="en-US" sz="2000" spc="-5" dirty="0">
                <a:solidFill>
                  <a:srgbClr val="002060"/>
                </a:solidFill>
                <a:latin typeface="RobotoRegular"/>
                <a:cs typeface="RobotoRegular"/>
              </a:rPr>
              <a:t> </a:t>
            </a:r>
            <a:r>
              <a:rPr sz="2000" spc="-5" dirty="0">
                <a:solidFill>
                  <a:srgbClr val="002060"/>
                </a:solidFill>
                <a:latin typeface="RobotoRegular"/>
                <a:cs typeface="RobotoRegular"/>
              </a:rPr>
              <a:t>s</a:t>
            </a:r>
            <a:r>
              <a:rPr sz="2000" dirty="0">
                <a:solidFill>
                  <a:srgbClr val="002060"/>
                </a:solidFill>
                <a:latin typeface="RobotoRegular"/>
                <a:cs typeface="RobotoRegular"/>
              </a:rPr>
              <a:t>y</a:t>
            </a:r>
            <a:r>
              <a:rPr sz="2000" spc="-5" dirty="0">
                <a:solidFill>
                  <a:srgbClr val="002060"/>
                </a:solidFill>
                <a:latin typeface="RobotoRegular"/>
                <a:cs typeface="RobotoRegular"/>
              </a:rPr>
              <a:t>s</a:t>
            </a:r>
            <a:r>
              <a:rPr sz="2000" dirty="0">
                <a:solidFill>
                  <a:srgbClr val="002060"/>
                </a:solidFill>
                <a:latin typeface="RobotoRegular"/>
                <a:cs typeface="RobotoRegular"/>
              </a:rPr>
              <a:t>t</a:t>
            </a:r>
            <a:r>
              <a:rPr sz="2000" spc="-5" dirty="0">
                <a:solidFill>
                  <a:srgbClr val="002060"/>
                </a:solidFill>
                <a:latin typeface="RobotoRegular"/>
                <a:cs typeface="RobotoRegular"/>
              </a:rPr>
              <a:t>em</a:t>
            </a:r>
            <a:endParaRPr sz="2000" dirty="0">
              <a:solidFill>
                <a:srgbClr val="002060"/>
              </a:solidFill>
              <a:latin typeface="RobotoRegular"/>
              <a:cs typeface="RobotoRegular"/>
            </a:endParaRPr>
          </a:p>
        </p:txBody>
      </p:sp>
      <p:sp>
        <p:nvSpPr>
          <p:cNvPr id="80" name="object 81">
            <a:extLst>
              <a:ext uri="{FF2B5EF4-FFF2-40B4-BE49-F238E27FC236}">
                <a16:creationId xmlns:a16="http://schemas.microsoft.com/office/drawing/2014/main" id="{9183CDB8-9B6E-4294-BA1E-A5B4293A8EA8}"/>
              </a:ext>
            </a:extLst>
          </p:cNvPr>
          <p:cNvSpPr txBox="1">
            <a:spLocks noGrp="1"/>
          </p:cNvSpPr>
          <p:nvPr>
            <p:ph type="title"/>
          </p:nvPr>
        </p:nvSpPr>
        <p:spPr>
          <a:xfrm>
            <a:off x="2590801" y="452120"/>
            <a:ext cx="7360919" cy="505267"/>
          </a:xfrm>
          <a:prstGeom prst="rect">
            <a:avLst/>
          </a:prstGeom>
        </p:spPr>
        <p:txBody>
          <a:bodyPr vert="horz" wrap="square" lIns="0" tIns="12700" rIns="0" bIns="0" rtlCol="0">
            <a:spAutoFit/>
          </a:bodyPr>
          <a:lstStyle/>
          <a:p>
            <a:pPr marL="12700">
              <a:lnSpc>
                <a:spcPct val="100000"/>
              </a:lnSpc>
              <a:spcBef>
                <a:spcPts val="100"/>
              </a:spcBef>
              <a:tabLst>
                <a:tab pos="2760345" algn="l"/>
              </a:tabLst>
            </a:pPr>
            <a:r>
              <a:rPr sz="3200" spc="-5" dirty="0">
                <a:solidFill>
                  <a:srgbClr val="3333FF"/>
                </a:solidFill>
                <a:latin typeface="Liberation Sans Narrow"/>
                <a:cs typeface="Liberation Sans Narrow"/>
              </a:rPr>
              <a:t>Phase</a:t>
            </a:r>
            <a:r>
              <a:rPr sz="3200" spc="10" dirty="0">
                <a:solidFill>
                  <a:srgbClr val="3333FF"/>
                </a:solidFill>
                <a:latin typeface="Liberation Sans Narrow"/>
                <a:cs typeface="Liberation Sans Narrow"/>
              </a:rPr>
              <a:t> </a:t>
            </a:r>
            <a:r>
              <a:rPr sz="3200" spc="-5" dirty="0">
                <a:solidFill>
                  <a:srgbClr val="3333FF"/>
                </a:solidFill>
                <a:latin typeface="Liberation Sans Narrow"/>
                <a:cs typeface="Liberation Sans Narrow"/>
              </a:rPr>
              <a:t>Diagrams:</a:t>
            </a:r>
            <a:r>
              <a:rPr lang="en-US" sz="3200" spc="-5" dirty="0">
                <a:solidFill>
                  <a:srgbClr val="3333FF"/>
                </a:solidFill>
                <a:latin typeface="Liberation Sans Narrow"/>
                <a:cs typeface="Liberation Sans Narrow"/>
              </a:rPr>
              <a:t> </a:t>
            </a:r>
            <a:r>
              <a:rPr sz="3000" u="heavy" spc="-5" dirty="0">
                <a:uFill>
                  <a:solidFill>
                    <a:srgbClr val="000000"/>
                  </a:solidFill>
                </a:uFill>
                <a:latin typeface="Liberation Sans Narrow"/>
                <a:cs typeface="Liberation Sans Narrow"/>
              </a:rPr>
              <a:t>composition</a:t>
            </a:r>
            <a:r>
              <a:rPr sz="3000" spc="-5" dirty="0">
                <a:latin typeface="Liberation Sans Narrow"/>
                <a:cs typeface="Liberation Sans Narrow"/>
              </a:rPr>
              <a:t> of</a:t>
            </a:r>
            <a:r>
              <a:rPr sz="3000" spc="-40" dirty="0">
                <a:latin typeface="Liberation Sans Narrow"/>
                <a:cs typeface="Liberation Sans Narrow"/>
              </a:rPr>
              <a:t> </a:t>
            </a:r>
            <a:r>
              <a:rPr sz="3000" spc="-5" dirty="0">
                <a:latin typeface="Liberation Sans Narrow"/>
                <a:cs typeface="Liberation Sans Narrow"/>
              </a:rPr>
              <a:t>phases</a:t>
            </a:r>
            <a:endParaRPr sz="3000" dirty="0">
              <a:latin typeface="Liberation Sans Narrow"/>
              <a:cs typeface="Liberation Sans Narrow"/>
            </a:endParaRPr>
          </a:p>
        </p:txBody>
      </p:sp>
      <p:sp>
        <p:nvSpPr>
          <p:cNvPr id="81" name="object 82">
            <a:extLst>
              <a:ext uri="{FF2B5EF4-FFF2-40B4-BE49-F238E27FC236}">
                <a16:creationId xmlns:a16="http://schemas.microsoft.com/office/drawing/2014/main" id="{F61E6B91-189D-41CA-8BE5-2DCBC49AA78D}"/>
              </a:ext>
            </a:extLst>
          </p:cNvPr>
          <p:cNvSpPr txBox="1"/>
          <p:nvPr/>
        </p:nvSpPr>
        <p:spPr>
          <a:xfrm>
            <a:off x="2411729" y="2755900"/>
            <a:ext cx="483234" cy="330200"/>
          </a:xfrm>
          <a:prstGeom prst="rect">
            <a:avLst/>
          </a:prstGeom>
        </p:spPr>
        <p:txBody>
          <a:bodyPr vert="horz" wrap="square" lIns="0" tIns="12700" rIns="0" bIns="0" rtlCol="0">
            <a:spAutoFit/>
          </a:bodyPr>
          <a:lstStyle/>
          <a:p>
            <a:pPr marL="12700">
              <a:lnSpc>
                <a:spcPct val="100000"/>
              </a:lnSpc>
              <a:spcBef>
                <a:spcPts val="100"/>
              </a:spcBef>
            </a:pPr>
            <a:r>
              <a:rPr sz="2000" spc="-5" dirty="0">
                <a:latin typeface="Liberation Sans"/>
                <a:cs typeface="Liberation Sans"/>
              </a:rPr>
              <a:t>At</a:t>
            </a:r>
            <a:r>
              <a:rPr sz="2000" spc="-145" dirty="0">
                <a:latin typeface="Liberation Sans"/>
                <a:cs typeface="Liberation Sans"/>
              </a:rPr>
              <a:t> </a:t>
            </a:r>
            <a:r>
              <a:rPr sz="2000" dirty="0">
                <a:latin typeface="Liberation Sans"/>
                <a:cs typeface="Liberation Sans"/>
              </a:rPr>
              <a:t>T</a:t>
            </a:r>
            <a:endParaRPr sz="2000">
              <a:latin typeface="Liberation Sans"/>
              <a:cs typeface="Liberation Sans"/>
            </a:endParaRPr>
          </a:p>
        </p:txBody>
      </p:sp>
      <p:sp>
        <p:nvSpPr>
          <p:cNvPr id="82" name="object 83">
            <a:extLst>
              <a:ext uri="{FF2B5EF4-FFF2-40B4-BE49-F238E27FC236}">
                <a16:creationId xmlns:a16="http://schemas.microsoft.com/office/drawing/2014/main" id="{D0EF184D-BD5A-435F-9A21-0EE67FC42CD1}"/>
              </a:ext>
            </a:extLst>
          </p:cNvPr>
          <p:cNvSpPr txBox="1"/>
          <p:nvPr/>
        </p:nvSpPr>
        <p:spPr>
          <a:xfrm>
            <a:off x="2870200" y="2905760"/>
            <a:ext cx="133985" cy="220979"/>
          </a:xfrm>
          <a:prstGeom prst="rect">
            <a:avLst/>
          </a:prstGeom>
        </p:spPr>
        <p:txBody>
          <a:bodyPr vert="horz" wrap="square" lIns="0" tIns="16510" rIns="0" bIns="0" rtlCol="0">
            <a:spAutoFit/>
          </a:bodyPr>
          <a:lstStyle/>
          <a:p>
            <a:pPr marL="12700">
              <a:lnSpc>
                <a:spcPct val="100000"/>
              </a:lnSpc>
              <a:spcBef>
                <a:spcPts val="130"/>
              </a:spcBef>
            </a:pPr>
            <a:r>
              <a:rPr sz="1250" spc="20" dirty="0">
                <a:latin typeface="Liberation Sans"/>
                <a:cs typeface="Liberation Sans"/>
              </a:rPr>
              <a:t>A</a:t>
            </a:r>
            <a:endParaRPr sz="1250">
              <a:latin typeface="Liberation Sans"/>
              <a:cs typeface="Liberation Sans"/>
            </a:endParaRPr>
          </a:p>
        </p:txBody>
      </p:sp>
      <p:sp>
        <p:nvSpPr>
          <p:cNvPr id="83" name="object 84">
            <a:extLst>
              <a:ext uri="{FF2B5EF4-FFF2-40B4-BE49-F238E27FC236}">
                <a16:creationId xmlns:a16="http://schemas.microsoft.com/office/drawing/2014/main" id="{C9175E6D-D56C-491B-ADB3-CA69E09A53A5}"/>
              </a:ext>
            </a:extLst>
          </p:cNvPr>
          <p:cNvSpPr txBox="1"/>
          <p:nvPr/>
        </p:nvSpPr>
        <p:spPr>
          <a:xfrm>
            <a:off x="3143250" y="2730500"/>
            <a:ext cx="1167765" cy="330200"/>
          </a:xfrm>
          <a:prstGeom prst="rect">
            <a:avLst/>
          </a:prstGeom>
        </p:spPr>
        <p:txBody>
          <a:bodyPr vert="horz" wrap="square" lIns="0" tIns="12700" rIns="0" bIns="0" rtlCol="0">
            <a:spAutoFit/>
          </a:bodyPr>
          <a:lstStyle/>
          <a:p>
            <a:pPr marL="12700">
              <a:lnSpc>
                <a:spcPct val="100000"/>
              </a:lnSpc>
              <a:spcBef>
                <a:spcPts val="100"/>
              </a:spcBef>
            </a:pPr>
            <a:r>
              <a:rPr sz="2000" dirty="0">
                <a:latin typeface="Liberation Sans"/>
                <a:cs typeface="Liberation Sans"/>
              </a:rPr>
              <a:t>=</a:t>
            </a:r>
            <a:r>
              <a:rPr sz="2000" spc="-85" dirty="0">
                <a:latin typeface="Liberation Sans"/>
                <a:cs typeface="Liberation Sans"/>
              </a:rPr>
              <a:t> </a:t>
            </a:r>
            <a:r>
              <a:rPr sz="2000" dirty="0">
                <a:latin typeface="Liberation Sans"/>
                <a:cs typeface="Liberation Sans"/>
              </a:rPr>
              <a:t>1320°C:</a:t>
            </a:r>
            <a:endParaRPr sz="2000">
              <a:latin typeface="Liberation Sans"/>
              <a:cs typeface="Liberation Sans"/>
            </a:endParaRPr>
          </a:p>
        </p:txBody>
      </p:sp>
      <p:sp>
        <p:nvSpPr>
          <p:cNvPr id="84" name="object 85">
            <a:extLst>
              <a:ext uri="{FF2B5EF4-FFF2-40B4-BE49-F238E27FC236}">
                <a16:creationId xmlns:a16="http://schemas.microsoft.com/office/drawing/2014/main" id="{E8903C32-75F7-42AB-A288-D6E90E12F255}"/>
              </a:ext>
            </a:extLst>
          </p:cNvPr>
          <p:cNvSpPr txBox="1"/>
          <p:nvPr/>
        </p:nvSpPr>
        <p:spPr>
          <a:xfrm>
            <a:off x="2856229" y="3098800"/>
            <a:ext cx="2598420" cy="330200"/>
          </a:xfrm>
          <a:prstGeom prst="rect">
            <a:avLst/>
          </a:prstGeom>
        </p:spPr>
        <p:txBody>
          <a:bodyPr vert="horz" wrap="square" lIns="0" tIns="12700" rIns="0" bIns="0" rtlCol="0">
            <a:spAutoFit/>
          </a:bodyPr>
          <a:lstStyle/>
          <a:p>
            <a:pPr marL="12700">
              <a:lnSpc>
                <a:spcPct val="100000"/>
              </a:lnSpc>
              <a:spcBef>
                <a:spcPts val="100"/>
              </a:spcBef>
            </a:pPr>
            <a:r>
              <a:rPr sz="2000" dirty="0">
                <a:latin typeface="Liberation Sans"/>
                <a:cs typeface="Liberation Sans"/>
              </a:rPr>
              <a:t>Only Liquid </a:t>
            </a:r>
            <a:r>
              <a:rPr sz="2000" spc="-5" dirty="0">
                <a:latin typeface="Liberation Sans"/>
                <a:cs typeface="Liberation Sans"/>
              </a:rPr>
              <a:t>(L)</a:t>
            </a:r>
            <a:r>
              <a:rPr sz="2000" spc="-85" dirty="0">
                <a:latin typeface="Liberation Sans"/>
                <a:cs typeface="Liberation Sans"/>
              </a:rPr>
              <a:t> </a:t>
            </a:r>
            <a:r>
              <a:rPr sz="2000" dirty="0">
                <a:latin typeface="Liberation Sans"/>
                <a:cs typeface="Liberation Sans"/>
              </a:rPr>
              <a:t>present</a:t>
            </a:r>
            <a:endParaRPr sz="2000">
              <a:latin typeface="Liberation Sans"/>
              <a:cs typeface="Liberation Sans"/>
            </a:endParaRPr>
          </a:p>
        </p:txBody>
      </p:sp>
      <p:sp>
        <p:nvSpPr>
          <p:cNvPr id="85" name="object 86">
            <a:extLst>
              <a:ext uri="{FF2B5EF4-FFF2-40B4-BE49-F238E27FC236}">
                <a16:creationId xmlns:a16="http://schemas.microsoft.com/office/drawing/2014/main" id="{B1EEAADD-E4E2-4BF7-85A7-7B6174648704}"/>
              </a:ext>
            </a:extLst>
          </p:cNvPr>
          <p:cNvSpPr txBox="1"/>
          <p:nvPr/>
        </p:nvSpPr>
        <p:spPr>
          <a:xfrm>
            <a:off x="2846070" y="3416300"/>
            <a:ext cx="906780" cy="330200"/>
          </a:xfrm>
          <a:prstGeom prst="rect">
            <a:avLst/>
          </a:prstGeom>
        </p:spPr>
        <p:txBody>
          <a:bodyPr vert="horz" wrap="square" lIns="0" tIns="12700" rIns="0" bIns="0" rtlCol="0">
            <a:spAutoFit/>
          </a:bodyPr>
          <a:lstStyle/>
          <a:p>
            <a:pPr marL="38100">
              <a:lnSpc>
                <a:spcPct val="100000"/>
              </a:lnSpc>
              <a:spcBef>
                <a:spcPts val="100"/>
              </a:spcBef>
            </a:pPr>
            <a:r>
              <a:rPr sz="2000" spc="10" dirty="0">
                <a:latin typeface="Liberation Sans"/>
                <a:cs typeface="Liberation Sans"/>
              </a:rPr>
              <a:t>C</a:t>
            </a:r>
            <a:r>
              <a:rPr sz="1875" spc="15" baseline="-20000" dirty="0">
                <a:latin typeface="Liberation Sans"/>
                <a:cs typeface="Liberation Sans"/>
              </a:rPr>
              <a:t>L </a:t>
            </a:r>
            <a:r>
              <a:rPr sz="2000" dirty="0">
                <a:latin typeface="Liberation Sans"/>
                <a:cs typeface="Liberation Sans"/>
              </a:rPr>
              <a:t>=</a:t>
            </a:r>
            <a:r>
              <a:rPr sz="2000" spc="-260" dirty="0">
                <a:latin typeface="Liberation Sans"/>
                <a:cs typeface="Liberation Sans"/>
              </a:rPr>
              <a:t> </a:t>
            </a:r>
            <a:r>
              <a:rPr sz="2000" spc="10" dirty="0">
                <a:latin typeface="Liberation Sans"/>
                <a:cs typeface="Liberation Sans"/>
              </a:rPr>
              <a:t>C</a:t>
            </a:r>
            <a:r>
              <a:rPr sz="1725" spc="15" baseline="-19323" dirty="0">
                <a:latin typeface="Liberation Sans"/>
                <a:cs typeface="Liberation Sans"/>
              </a:rPr>
              <a:t>0</a:t>
            </a:r>
            <a:endParaRPr sz="1725" baseline="-19323">
              <a:latin typeface="Liberation Sans"/>
              <a:cs typeface="Liberation Sans"/>
            </a:endParaRPr>
          </a:p>
        </p:txBody>
      </p:sp>
      <p:sp>
        <p:nvSpPr>
          <p:cNvPr id="86" name="object 87">
            <a:extLst>
              <a:ext uri="{FF2B5EF4-FFF2-40B4-BE49-F238E27FC236}">
                <a16:creationId xmlns:a16="http://schemas.microsoft.com/office/drawing/2014/main" id="{FA8947E7-B851-460B-84AA-8BEEBE011B8A}"/>
              </a:ext>
            </a:extLst>
          </p:cNvPr>
          <p:cNvSpPr txBox="1"/>
          <p:nvPr/>
        </p:nvSpPr>
        <p:spPr>
          <a:xfrm>
            <a:off x="3862070" y="3390900"/>
            <a:ext cx="1624965" cy="330200"/>
          </a:xfrm>
          <a:prstGeom prst="rect">
            <a:avLst/>
          </a:prstGeom>
        </p:spPr>
        <p:txBody>
          <a:bodyPr vert="horz" wrap="square" lIns="0" tIns="12700" rIns="0" bIns="0" rtlCol="0">
            <a:spAutoFit/>
          </a:bodyPr>
          <a:lstStyle/>
          <a:p>
            <a:pPr marL="12700">
              <a:lnSpc>
                <a:spcPct val="100000"/>
              </a:lnSpc>
              <a:spcBef>
                <a:spcPts val="100"/>
              </a:spcBef>
            </a:pPr>
            <a:r>
              <a:rPr sz="2000" dirty="0">
                <a:solidFill>
                  <a:srgbClr val="9900CC"/>
                </a:solidFill>
                <a:latin typeface="Liberation Sans"/>
                <a:cs typeface="Liberation Sans"/>
              </a:rPr>
              <a:t>( = 35 </a:t>
            </a:r>
            <a:r>
              <a:rPr sz="2000" spc="-10" dirty="0">
                <a:solidFill>
                  <a:srgbClr val="9900CC"/>
                </a:solidFill>
                <a:latin typeface="Liberation Sans"/>
                <a:cs typeface="Liberation Sans"/>
              </a:rPr>
              <a:t>wt%</a:t>
            </a:r>
            <a:r>
              <a:rPr sz="2000" spc="-100" dirty="0">
                <a:solidFill>
                  <a:srgbClr val="9900CC"/>
                </a:solidFill>
                <a:latin typeface="Liberation Sans"/>
                <a:cs typeface="Liberation Sans"/>
              </a:rPr>
              <a:t> </a:t>
            </a:r>
            <a:r>
              <a:rPr sz="2000" spc="-5" dirty="0">
                <a:solidFill>
                  <a:srgbClr val="9900CC"/>
                </a:solidFill>
                <a:latin typeface="Liberation Sans"/>
                <a:cs typeface="Liberation Sans"/>
              </a:rPr>
              <a:t>Ni)</a:t>
            </a:r>
            <a:endParaRPr sz="2000">
              <a:latin typeface="Liberation Sans"/>
              <a:cs typeface="Liberation Sans"/>
            </a:endParaRPr>
          </a:p>
        </p:txBody>
      </p:sp>
      <p:sp>
        <p:nvSpPr>
          <p:cNvPr id="87" name="object 88">
            <a:extLst>
              <a:ext uri="{FF2B5EF4-FFF2-40B4-BE49-F238E27FC236}">
                <a16:creationId xmlns:a16="http://schemas.microsoft.com/office/drawing/2014/main" id="{DB6E94DD-40A0-49A7-9473-8A024F593E6C}"/>
              </a:ext>
            </a:extLst>
          </p:cNvPr>
          <p:cNvSpPr txBox="1"/>
          <p:nvPr/>
        </p:nvSpPr>
        <p:spPr>
          <a:xfrm>
            <a:off x="2386329" y="4876800"/>
            <a:ext cx="643255" cy="330200"/>
          </a:xfrm>
          <a:prstGeom prst="rect">
            <a:avLst/>
          </a:prstGeom>
        </p:spPr>
        <p:txBody>
          <a:bodyPr vert="horz" wrap="square" lIns="0" tIns="12700" rIns="0" bIns="0" rtlCol="0">
            <a:spAutoFit/>
          </a:bodyPr>
          <a:lstStyle/>
          <a:p>
            <a:pPr marL="38100">
              <a:lnSpc>
                <a:spcPct val="100000"/>
              </a:lnSpc>
              <a:spcBef>
                <a:spcPts val="100"/>
              </a:spcBef>
            </a:pPr>
            <a:r>
              <a:rPr sz="2000" spc="-5" dirty="0">
                <a:latin typeface="Liberation Sans"/>
                <a:cs typeface="Liberation Sans"/>
              </a:rPr>
              <a:t>At</a:t>
            </a:r>
            <a:r>
              <a:rPr sz="2000" spc="-125" dirty="0">
                <a:latin typeface="Liberation Sans"/>
                <a:cs typeface="Liberation Sans"/>
              </a:rPr>
              <a:t> </a:t>
            </a:r>
            <a:r>
              <a:rPr sz="2000" spc="10" dirty="0">
                <a:latin typeface="Liberation Sans"/>
                <a:cs typeface="Liberation Sans"/>
              </a:rPr>
              <a:t>T</a:t>
            </a:r>
            <a:r>
              <a:rPr sz="1875" spc="15" baseline="-20000" dirty="0">
                <a:latin typeface="Liberation Sans"/>
                <a:cs typeface="Liberation Sans"/>
              </a:rPr>
              <a:t>B</a:t>
            </a:r>
            <a:endParaRPr sz="1875" baseline="-20000">
              <a:latin typeface="Liberation Sans"/>
              <a:cs typeface="Liberation Sans"/>
            </a:endParaRPr>
          </a:p>
        </p:txBody>
      </p:sp>
      <p:sp>
        <p:nvSpPr>
          <p:cNvPr id="88" name="object 89">
            <a:extLst>
              <a:ext uri="{FF2B5EF4-FFF2-40B4-BE49-F238E27FC236}">
                <a16:creationId xmlns:a16="http://schemas.microsoft.com/office/drawing/2014/main" id="{0570E211-FC46-424D-8DF5-EFFF3C2EC9C6}"/>
              </a:ext>
            </a:extLst>
          </p:cNvPr>
          <p:cNvSpPr txBox="1"/>
          <p:nvPr/>
        </p:nvSpPr>
        <p:spPr>
          <a:xfrm>
            <a:off x="3143250" y="4851400"/>
            <a:ext cx="1167765" cy="330200"/>
          </a:xfrm>
          <a:prstGeom prst="rect">
            <a:avLst/>
          </a:prstGeom>
        </p:spPr>
        <p:txBody>
          <a:bodyPr vert="horz" wrap="square" lIns="0" tIns="12700" rIns="0" bIns="0" rtlCol="0">
            <a:spAutoFit/>
          </a:bodyPr>
          <a:lstStyle/>
          <a:p>
            <a:pPr marL="12700">
              <a:lnSpc>
                <a:spcPct val="100000"/>
              </a:lnSpc>
              <a:spcBef>
                <a:spcPts val="100"/>
              </a:spcBef>
            </a:pPr>
            <a:r>
              <a:rPr sz="2000" dirty="0">
                <a:latin typeface="Liberation Sans"/>
                <a:cs typeface="Liberation Sans"/>
              </a:rPr>
              <a:t>=</a:t>
            </a:r>
            <a:r>
              <a:rPr sz="2000" spc="-85" dirty="0">
                <a:latin typeface="Liberation Sans"/>
                <a:cs typeface="Liberation Sans"/>
              </a:rPr>
              <a:t> </a:t>
            </a:r>
            <a:r>
              <a:rPr sz="2000" dirty="0">
                <a:latin typeface="Liberation Sans"/>
                <a:cs typeface="Liberation Sans"/>
              </a:rPr>
              <a:t>1250°C:</a:t>
            </a:r>
            <a:endParaRPr sz="2000">
              <a:latin typeface="Liberation Sans"/>
              <a:cs typeface="Liberation Sans"/>
            </a:endParaRPr>
          </a:p>
        </p:txBody>
      </p:sp>
      <p:sp>
        <p:nvSpPr>
          <p:cNvPr id="89" name="object 91">
            <a:extLst>
              <a:ext uri="{FF2B5EF4-FFF2-40B4-BE49-F238E27FC236}">
                <a16:creationId xmlns:a16="http://schemas.microsoft.com/office/drawing/2014/main" id="{AFABA959-A0E7-41D2-A672-43A872DF672F}"/>
              </a:ext>
            </a:extLst>
          </p:cNvPr>
          <p:cNvSpPr txBox="1"/>
          <p:nvPr/>
        </p:nvSpPr>
        <p:spPr>
          <a:xfrm>
            <a:off x="2133601" y="5150242"/>
            <a:ext cx="3091816" cy="320601"/>
          </a:xfrm>
          <a:prstGeom prst="rect">
            <a:avLst/>
          </a:prstGeom>
        </p:spPr>
        <p:txBody>
          <a:bodyPr vert="horz" wrap="square" lIns="0" tIns="12700" rIns="0" bIns="0" rtlCol="0">
            <a:spAutoFit/>
          </a:bodyPr>
          <a:lstStyle/>
          <a:p>
            <a:pPr marL="12700">
              <a:lnSpc>
                <a:spcPct val="100000"/>
              </a:lnSpc>
              <a:spcBef>
                <a:spcPts val="100"/>
              </a:spcBef>
              <a:tabLst>
                <a:tab pos="865505" algn="l"/>
                <a:tab pos="1631314" algn="l"/>
              </a:tabLst>
            </a:pPr>
            <a:r>
              <a:rPr sz="2000" spc="-5" dirty="0">
                <a:latin typeface="Liberation Sans"/>
                <a:cs typeface="Liberation Sans"/>
              </a:rPr>
              <a:t>B</a:t>
            </a:r>
            <a:r>
              <a:rPr sz="2000" spc="5" dirty="0">
                <a:latin typeface="Liberation Sans"/>
                <a:cs typeface="Liberation Sans"/>
              </a:rPr>
              <a:t>o</a:t>
            </a:r>
            <a:r>
              <a:rPr sz="2000" spc="-10" dirty="0">
                <a:latin typeface="Liberation Sans"/>
                <a:cs typeface="Liberation Sans"/>
              </a:rPr>
              <a:t>t</a:t>
            </a:r>
            <a:r>
              <a:rPr sz="2000" dirty="0">
                <a:latin typeface="Liberation Sans"/>
                <a:cs typeface="Liberation Sans"/>
              </a:rPr>
              <a:t>h</a:t>
            </a:r>
            <a:r>
              <a:rPr lang="en-US" sz="2000" dirty="0">
                <a:latin typeface="Liberation Sans"/>
                <a:cs typeface="Liberation Sans"/>
              </a:rPr>
              <a:t> </a:t>
            </a:r>
            <a:r>
              <a:rPr lang="el-GR" sz="2000" dirty="0">
                <a:latin typeface="Liberation Sans"/>
                <a:cs typeface="Liberation Sans"/>
              </a:rPr>
              <a:t>α</a:t>
            </a:r>
            <a:r>
              <a:rPr lang="en-US" sz="2000" dirty="0">
                <a:latin typeface="Liberation Sans"/>
                <a:cs typeface="Liberation Sans"/>
              </a:rPr>
              <a:t> (S) </a:t>
            </a:r>
            <a:r>
              <a:rPr sz="2000" spc="-5" dirty="0">
                <a:latin typeface="Liberation Sans"/>
                <a:cs typeface="Liberation Sans"/>
              </a:rPr>
              <a:t>a</a:t>
            </a:r>
            <a:r>
              <a:rPr sz="2000" spc="5" dirty="0">
                <a:latin typeface="Liberation Sans"/>
                <a:cs typeface="Liberation Sans"/>
              </a:rPr>
              <a:t>n</a:t>
            </a:r>
            <a:r>
              <a:rPr sz="2000" dirty="0">
                <a:latin typeface="Liberation Sans"/>
                <a:cs typeface="Liberation Sans"/>
              </a:rPr>
              <a:t>d L</a:t>
            </a:r>
            <a:r>
              <a:rPr lang="en-US" sz="2000" dirty="0">
                <a:latin typeface="Liberation Sans"/>
                <a:cs typeface="Liberation Sans"/>
              </a:rPr>
              <a:t> </a:t>
            </a:r>
            <a:r>
              <a:rPr sz="2000" spc="5" dirty="0">
                <a:latin typeface="Liberation Sans"/>
                <a:cs typeface="Liberation Sans"/>
              </a:rPr>
              <a:t>p</a:t>
            </a:r>
            <a:r>
              <a:rPr sz="2000" dirty="0">
                <a:latin typeface="Liberation Sans"/>
                <a:cs typeface="Liberation Sans"/>
              </a:rPr>
              <a:t>r</a:t>
            </a:r>
            <a:r>
              <a:rPr sz="2000" spc="5" dirty="0">
                <a:latin typeface="Liberation Sans"/>
                <a:cs typeface="Liberation Sans"/>
              </a:rPr>
              <a:t>e</a:t>
            </a:r>
            <a:r>
              <a:rPr sz="2000" dirty="0">
                <a:latin typeface="Liberation Sans"/>
                <a:cs typeface="Liberation Sans"/>
              </a:rPr>
              <a:t>s</a:t>
            </a:r>
            <a:r>
              <a:rPr sz="2000" spc="5" dirty="0">
                <a:latin typeface="Liberation Sans"/>
                <a:cs typeface="Liberation Sans"/>
              </a:rPr>
              <a:t>en</a:t>
            </a:r>
            <a:r>
              <a:rPr sz="2000" dirty="0">
                <a:latin typeface="Liberation Sans"/>
                <a:cs typeface="Liberation Sans"/>
              </a:rPr>
              <a:t>t</a:t>
            </a:r>
          </a:p>
        </p:txBody>
      </p:sp>
      <p:sp>
        <p:nvSpPr>
          <p:cNvPr id="90" name="object 92">
            <a:extLst>
              <a:ext uri="{FF2B5EF4-FFF2-40B4-BE49-F238E27FC236}">
                <a16:creationId xmlns:a16="http://schemas.microsoft.com/office/drawing/2014/main" id="{448D06AA-32BF-4B23-9057-AAB732C1E007}"/>
              </a:ext>
            </a:extLst>
          </p:cNvPr>
          <p:cNvSpPr txBox="1"/>
          <p:nvPr/>
        </p:nvSpPr>
        <p:spPr>
          <a:xfrm>
            <a:off x="2386329" y="3759200"/>
            <a:ext cx="652145" cy="330200"/>
          </a:xfrm>
          <a:prstGeom prst="rect">
            <a:avLst/>
          </a:prstGeom>
        </p:spPr>
        <p:txBody>
          <a:bodyPr vert="horz" wrap="square" lIns="0" tIns="12700" rIns="0" bIns="0" rtlCol="0">
            <a:spAutoFit/>
          </a:bodyPr>
          <a:lstStyle/>
          <a:p>
            <a:pPr marL="38100">
              <a:lnSpc>
                <a:spcPct val="100000"/>
              </a:lnSpc>
              <a:spcBef>
                <a:spcPts val="100"/>
              </a:spcBef>
            </a:pPr>
            <a:r>
              <a:rPr sz="2000" spc="-5" dirty="0">
                <a:latin typeface="Liberation Sans"/>
                <a:cs typeface="Liberation Sans"/>
              </a:rPr>
              <a:t>At</a:t>
            </a:r>
            <a:r>
              <a:rPr sz="2000" spc="-114" dirty="0">
                <a:latin typeface="Liberation Sans"/>
                <a:cs typeface="Liberation Sans"/>
              </a:rPr>
              <a:t> </a:t>
            </a:r>
            <a:r>
              <a:rPr sz="2000" spc="10" dirty="0">
                <a:latin typeface="Liberation Sans"/>
                <a:cs typeface="Liberation Sans"/>
              </a:rPr>
              <a:t>T</a:t>
            </a:r>
            <a:r>
              <a:rPr sz="1875" spc="15" baseline="-20000" dirty="0">
                <a:latin typeface="Liberation Sans"/>
                <a:cs typeface="Liberation Sans"/>
              </a:rPr>
              <a:t>D</a:t>
            </a:r>
            <a:endParaRPr sz="1875" baseline="-20000">
              <a:latin typeface="Liberation Sans"/>
              <a:cs typeface="Liberation Sans"/>
            </a:endParaRPr>
          </a:p>
        </p:txBody>
      </p:sp>
      <p:sp>
        <p:nvSpPr>
          <p:cNvPr id="91" name="object 93">
            <a:extLst>
              <a:ext uri="{FF2B5EF4-FFF2-40B4-BE49-F238E27FC236}">
                <a16:creationId xmlns:a16="http://schemas.microsoft.com/office/drawing/2014/main" id="{E4653C79-FE16-4081-9899-EDF374B1730B}"/>
              </a:ext>
            </a:extLst>
          </p:cNvPr>
          <p:cNvSpPr txBox="1"/>
          <p:nvPr/>
        </p:nvSpPr>
        <p:spPr>
          <a:xfrm>
            <a:off x="3164839" y="3733800"/>
            <a:ext cx="1148715" cy="330200"/>
          </a:xfrm>
          <a:prstGeom prst="rect">
            <a:avLst/>
          </a:prstGeom>
        </p:spPr>
        <p:txBody>
          <a:bodyPr vert="horz" wrap="square" lIns="0" tIns="12700" rIns="0" bIns="0" rtlCol="0">
            <a:spAutoFit/>
          </a:bodyPr>
          <a:lstStyle/>
          <a:p>
            <a:pPr marL="12700">
              <a:lnSpc>
                <a:spcPct val="100000"/>
              </a:lnSpc>
              <a:spcBef>
                <a:spcPts val="100"/>
              </a:spcBef>
            </a:pPr>
            <a:r>
              <a:rPr sz="2000" dirty="0">
                <a:latin typeface="Liberation Sans"/>
                <a:cs typeface="Liberation Sans"/>
              </a:rPr>
              <a:t>=</a:t>
            </a:r>
            <a:r>
              <a:rPr sz="2000" spc="-65" dirty="0">
                <a:latin typeface="Liberation Sans"/>
                <a:cs typeface="Liberation Sans"/>
              </a:rPr>
              <a:t> </a:t>
            </a:r>
            <a:r>
              <a:rPr sz="2000" spc="-25" dirty="0">
                <a:latin typeface="Liberation Sans"/>
                <a:cs typeface="Liberation Sans"/>
              </a:rPr>
              <a:t>1190°C:</a:t>
            </a:r>
            <a:endParaRPr sz="2000">
              <a:latin typeface="Liberation Sans"/>
              <a:cs typeface="Liberation Sans"/>
            </a:endParaRPr>
          </a:p>
        </p:txBody>
      </p:sp>
      <p:sp>
        <p:nvSpPr>
          <p:cNvPr id="92" name="object 94">
            <a:extLst>
              <a:ext uri="{FF2B5EF4-FFF2-40B4-BE49-F238E27FC236}">
                <a16:creationId xmlns:a16="http://schemas.microsoft.com/office/drawing/2014/main" id="{D2AD772A-1241-4E39-9A37-DCF5B0D95CF4}"/>
              </a:ext>
            </a:extLst>
          </p:cNvPr>
          <p:cNvSpPr txBox="1"/>
          <p:nvPr/>
        </p:nvSpPr>
        <p:spPr>
          <a:xfrm>
            <a:off x="2832100" y="4102100"/>
            <a:ext cx="2705735" cy="618567"/>
          </a:xfrm>
          <a:prstGeom prst="rect">
            <a:avLst/>
          </a:prstGeom>
        </p:spPr>
        <p:txBody>
          <a:bodyPr vert="horz" wrap="square" lIns="0" tIns="0" rIns="0" bIns="0" rtlCol="0">
            <a:spAutoFit/>
          </a:bodyPr>
          <a:lstStyle/>
          <a:p>
            <a:pPr marL="64135" marR="43180" indent="-26670">
              <a:lnSpc>
                <a:spcPct val="104200"/>
              </a:lnSpc>
              <a:tabLst>
                <a:tab pos="1054735" algn="l"/>
              </a:tabLst>
            </a:pPr>
            <a:r>
              <a:rPr sz="2000" dirty="0">
                <a:latin typeface="Liberation Sans"/>
                <a:cs typeface="Liberation Sans"/>
              </a:rPr>
              <a:t>Only </a:t>
            </a:r>
            <a:r>
              <a:rPr sz="2000" spc="-5" dirty="0">
                <a:latin typeface="Liberation Sans"/>
                <a:cs typeface="Liberation Sans"/>
              </a:rPr>
              <a:t>Solid </a:t>
            </a:r>
            <a:r>
              <a:rPr sz="2000" spc="-245" dirty="0">
                <a:latin typeface="Liberation Sans"/>
                <a:cs typeface="Liberation Sans"/>
              </a:rPr>
              <a:t>(</a:t>
            </a:r>
            <a:r>
              <a:rPr lang="en-US" sz="2000" spc="-245" dirty="0">
                <a:latin typeface="Liberation Sans"/>
                <a:cs typeface="Liberation Sans"/>
              </a:rPr>
              <a:t>s</a:t>
            </a:r>
            <a:r>
              <a:rPr sz="2000" spc="-245" dirty="0">
                <a:latin typeface="Liberation Sans"/>
                <a:cs typeface="Liberation Sans"/>
              </a:rPr>
              <a:t>) </a:t>
            </a:r>
            <a:r>
              <a:rPr sz="2000" dirty="0">
                <a:latin typeface="Liberation Sans"/>
                <a:cs typeface="Liberation Sans"/>
              </a:rPr>
              <a:t>present  </a:t>
            </a:r>
            <a:r>
              <a:rPr sz="2000" spc="-195" dirty="0">
                <a:latin typeface="Liberation Sans"/>
                <a:cs typeface="Liberation Sans"/>
              </a:rPr>
              <a:t>C</a:t>
            </a:r>
            <a:r>
              <a:rPr lang="en-US" sz="2000" spc="-195" dirty="0">
                <a:latin typeface="Liberation Sans"/>
                <a:cs typeface="Liberation Sans"/>
              </a:rPr>
              <a:t>s</a:t>
            </a:r>
            <a:r>
              <a:rPr sz="1575" spc="-292" baseline="-13227" dirty="0">
                <a:latin typeface="Verdana"/>
                <a:cs typeface="Verdana"/>
              </a:rPr>
              <a:t>  </a:t>
            </a:r>
            <a:r>
              <a:rPr sz="1575" spc="-232" baseline="-13227" dirty="0">
                <a:latin typeface="Verdana"/>
                <a:cs typeface="Verdana"/>
              </a:rPr>
              <a:t> </a:t>
            </a:r>
            <a:r>
              <a:rPr sz="2000" dirty="0">
                <a:latin typeface="Liberation Sans"/>
                <a:cs typeface="Liberation Sans"/>
              </a:rPr>
              <a:t>=</a:t>
            </a:r>
            <a:r>
              <a:rPr sz="2000" spc="-10" dirty="0">
                <a:latin typeface="Liberation Sans"/>
                <a:cs typeface="Liberation Sans"/>
              </a:rPr>
              <a:t> </a:t>
            </a:r>
            <a:r>
              <a:rPr sz="2000" spc="10" dirty="0">
                <a:latin typeface="Liberation Sans"/>
                <a:cs typeface="Liberation Sans"/>
              </a:rPr>
              <a:t>C</a:t>
            </a:r>
            <a:r>
              <a:rPr sz="1725" spc="15" baseline="-19323" dirty="0">
                <a:latin typeface="Liberation Sans"/>
                <a:cs typeface="Liberation Sans"/>
              </a:rPr>
              <a:t>0	</a:t>
            </a:r>
            <a:r>
              <a:rPr sz="2000" dirty="0">
                <a:solidFill>
                  <a:srgbClr val="9900CC"/>
                </a:solidFill>
                <a:latin typeface="Liberation Sans"/>
                <a:cs typeface="Liberation Sans"/>
              </a:rPr>
              <a:t>( = 35 </a:t>
            </a:r>
            <a:r>
              <a:rPr sz="2000" spc="-10" dirty="0">
                <a:solidFill>
                  <a:srgbClr val="9900CC"/>
                </a:solidFill>
                <a:latin typeface="Liberation Sans"/>
                <a:cs typeface="Liberation Sans"/>
              </a:rPr>
              <a:t>wt%</a:t>
            </a:r>
            <a:r>
              <a:rPr sz="2000" spc="-110" dirty="0">
                <a:solidFill>
                  <a:srgbClr val="9900CC"/>
                </a:solidFill>
                <a:latin typeface="Liberation Sans"/>
                <a:cs typeface="Liberation Sans"/>
              </a:rPr>
              <a:t> </a:t>
            </a:r>
            <a:r>
              <a:rPr sz="2000" dirty="0">
                <a:solidFill>
                  <a:srgbClr val="9900CC"/>
                </a:solidFill>
                <a:latin typeface="Liberation Sans"/>
                <a:cs typeface="Liberation Sans"/>
              </a:rPr>
              <a:t>Ni)</a:t>
            </a:r>
            <a:endParaRPr sz="2000" dirty="0">
              <a:latin typeface="Liberation Sans"/>
              <a:cs typeface="Liberation Sans"/>
            </a:endParaRPr>
          </a:p>
        </p:txBody>
      </p:sp>
      <p:sp>
        <p:nvSpPr>
          <p:cNvPr id="93" name="object 95">
            <a:extLst>
              <a:ext uri="{FF2B5EF4-FFF2-40B4-BE49-F238E27FC236}">
                <a16:creationId xmlns:a16="http://schemas.microsoft.com/office/drawing/2014/main" id="{AB3E6A2D-7E8B-4F6E-8AC6-ED417953D2F8}"/>
              </a:ext>
            </a:extLst>
          </p:cNvPr>
          <p:cNvSpPr txBox="1"/>
          <p:nvPr/>
        </p:nvSpPr>
        <p:spPr>
          <a:xfrm>
            <a:off x="3191900" y="5551805"/>
            <a:ext cx="3091815" cy="330200"/>
          </a:xfrm>
          <a:prstGeom prst="rect">
            <a:avLst/>
          </a:prstGeom>
        </p:spPr>
        <p:txBody>
          <a:bodyPr vert="horz" wrap="square" lIns="0" tIns="12700" rIns="0" bIns="0" rtlCol="0">
            <a:spAutoFit/>
          </a:bodyPr>
          <a:lstStyle/>
          <a:p>
            <a:pPr marL="38100">
              <a:lnSpc>
                <a:spcPct val="100000"/>
              </a:lnSpc>
              <a:spcBef>
                <a:spcPts val="100"/>
              </a:spcBef>
              <a:tabLst>
                <a:tab pos="1453515" algn="l"/>
              </a:tabLst>
            </a:pPr>
            <a:r>
              <a:rPr sz="2000" dirty="0">
                <a:latin typeface="Liberation Sans"/>
                <a:cs typeface="Liberation Sans"/>
              </a:rPr>
              <a:t>= </a:t>
            </a:r>
            <a:r>
              <a:rPr sz="2000" spc="20" dirty="0">
                <a:latin typeface="Liberation Sans"/>
                <a:cs typeface="Liberation Sans"/>
              </a:rPr>
              <a:t>C</a:t>
            </a:r>
            <a:r>
              <a:rPr sz="3000" spc="30" baseline="-11111" dirty="0">
                <a:latin typeface="Liberation Sans"/>
                <a:cs typeface="Liberation Sans"/>
              </a:rPr>
              <a:t>liquidus	</a:t>
            </a:r>
            <a:r>
              <a:rPr sz="2000" dirty="0">
                <a:solidFill>
                  <a:srgbClr val="009900"/>
                </a:solidFill>
                <a:latin typeface="Liberation Sans"/>
                <a:cs typeface="Liberation Sans"/>
              </a:rPr>
              <a:t>( = 32 </a:t>
            </a:r>
            <a:r>
              <a:rPr sz="2000" spc="-15" dirty="0">
                <a:solidFill>
                  <a:srgbClr val="009900"/>
                </a:solidFill>
                <a:latin typeface="Liberation Sans"/>
                <a:cs typeface="Liberation Sans"/>
              </a:rPr>
              <a:t>wt%</a:t>
            </a:r>
            <a:r>
              <a:rPr sz="2000" spc="-85" dirty="0">
                <a:solidFill>
                  <a:srgbClr val="009900"/>
                </a:solidFill>
                <a:latin typeface="Liberation Sans"/>
                <a:cs typeface="Liberation Sans"/>
              </a:rPr>
              <a:t> </a:t>
            </a:r>
            <a:r>
              <a:rPr sz="2000" dirty="0">
                <a:solidFill>
                  <a:srgbClr val="009900"/>
                </a:solidFill>
                <a:latin typeface="Liberation Sans"/>
                <a:cs typeface="Liberation Sans"/>
              </a:rPr>
              <a:t>Ni)</a:t>
            </a:r>
            <a:endParaRPr sz="2000" dirty="0">
              <a:latin typeface="Liberation Sans"/>
              <a:cs typeface="Liberation Sans"/>
            </a:endParaRPr>
          </a:p>
        </p:txBody>
      </p:sp>
      <p:sp>
        <p:nvSpPr>
          <p:cNvPr id="94" name="object 96">
            <a:extLst>
              <a:ext uri="{FF2B5EF4-FFF2-40B4-BE49-F238E27FC236}">
                <a16:creationId xmlns:a16="http://schemas.microsoft.com/office/drawing/2014/main" id="{36287481-9BF4-414B-B595-0690CDB20A09}"/>
              </a:ext>
            </a:extLst>
          </p:cNvPr>
          <p:cNvSpPr txBox="1"/>
          <p:nvPr/>
        </p:nvSpPr>
        <p:spPr>
          <a:xfrm>
            <a:off x="2890520" y="5524500"/>
            <a:ext cx="351155" cy="711200"/>
          </a:xfrm>
          <a:prstGeom prst="rect">
            <a:avLst/>
          </a:prstGeom>
        </p:spPr>
        <p:txBody>
          <a:bodyPr vert="horz" wrap="square" lIns="0" tIns="50800" rIns="0" bIns="0" rtlCol="0">
            <a:spAutoFit/>
          </a:bodyPr>
          <a:lstStyle/>
          <a:p>
            <a:pPr marL="38100">
              <a:lnSpc>
                <a:spcPct val="100000"/>
              </a:lnSpc>
              <a:spcBef>
                <a:spcPts val="400"/>
              </a:spcBef>
            </a:pPr>
            <a:r>
              <a:rPr sz="2000" spc="10" dirty="0">
                <a:latin typeface="Liberation Sans"/>
                <a:cs typeface="Liberation Sans"/>
              </a:rPr>
              <a:t>C</a:t>
            </a:r>
            <a:r>
              <a:rPr sz="1875" spc="15" baseline="-24444" dirty="0">
                <a:latin typeface="Liberation Sans"/>
                <a:cs typeface="Liberation Sans"/>
              </a:rPr>
              <a:t>L</a:t>
            </a:r>
            <a:endParaRPr sz="1875" baseline="-24444" dirty="0">
              <a:latin typeface="Liberation Sans"/>
              <a:cs typeface="Liberation Sans"/>
            </a:endParaRPr>
          </a:p>
          <a:p>
            <a:pPr marL="38735">
              <a:lnSpc>
                <a:spcPct val="100000"/>
              </a:lnSpc>
              <a:spcBef>
                <a:spcPts val="300"/>
              </a:spcBef>
            </a:pPr>
            <a:r>
              <a:rPr sz="2000" spc="-195" dirty="0">
                <a:latin typeface="Liberation Sans"/>
                <a:cs typeface="Liberation Sans"/>
              </a:rPr>
              <a:t>C</a:t>
            </a:r>
            <a:r>
              <a:rPr lang="en-US" sz="2000" spc="-195" dirty="0">
                <a:latin typeface="Liberation Sans"/>
                <a:cs typeface="Liberation Sans"/>
              </a:rPr>
              <a:t>s</a:t>
            </a:r>
            <a:endParaRPr sz="1575" baseline="-13227" dirty="0">
              <a:latin typeface="Verdana"/>
              <a:cs typeface="Verdana"/>
            </a:endParaRPr>
          </a:p>
        </p:txBody>
      </p:sp>
      <p:sp>
        <p:nvSpPr>
          <p:cNvPr id="95" name="object 97">
            <a:extLst>
              <a:ext uri="{FF2B5EF4-FFF2-40B4-BE49-F238E27FC236}">
                <a16:creationId xmlns:a16="http://schemas.microsoft.com/office/drawing/2014/main" id="{F522E0D9-FF45-4C2E-8F83-FD89DD5884C6}"/>
              </a:ext>
            </a:extLst>
          </p:cNvPr>
          <p:cNvSpPr txBox="1"/>
          <p:nvPr/>
        </p:nvSpPr>
        <p:spPr>
          <a:xfrm>
            <a:off x="3309620" y="5956300"/>
            <a:ext cx="1293495" cy="330200"/>
          </a:xfrm>
          <a:prstGeom prst="rect">
            <a:avLst/>
          </a:prstGeom>
        </p:spPr>
        <p:txBody>
          <a:bodyPr vert="horz" wrap="square" lIns="0" tIns="12700" rIns="0" bIns="0" rtlCol="0">
            <a:spAutoFit/>
          </a:bodyPr>
          <a:lstStyle/>
          <a:p>
            <a:pPr marL="38100">
              <a:lnSpc>
                <a:spcPct val="100000"/>
              </a:lnSpc>
              <a:spcBef>
                <a:spcPts val="100"/>
              </a:spcBef>
            </a:pPr>
            <a:r>
              <a:rPr sz="3000" baseline="11111" dirty="0">
                <a:latin typeface="Liberation Sans"/>
                <a:cs typeface="Liberation Sans"/>
              </a:rPr>
              <a:t>=</a:t>
            </a:r>
            <a:r>
              <a:rPr sz="3000" spc="-89" baseline="11111" dirty="0">
                <a:latin typeface="Liberation Sans"/>
                <a:cs typeface="Liberation Sans"/>
              </a:rPr>
              <a:t> </a:t>
            </a:r>
            <a:r>
              <a:rPr sz="3000" spc="30" baseline="11111" dirty="0">
                <a:latin typeface="Liberation Sans"/>
                <a:cs typeface="Liberation Sans"/>
              </a:rPr>
              <a:t>C</a:t>
            </a:r>
            <a:r>
              <a:rPr sz="2000" spc="20" dirty="0">
                <a:latin typeface="Liberation Sans"/>
                <a:cs typeface="Liberation Sans"/>
              </a:rPr>
              <a:t>solidus</a:t>
            </a:r>
            <a:endParaRPr sz="2000">
              <a:latin typeface="Liberation Sans"/>
              <a:cs typeface="Liberation Sans"/>
            </a:endParaRPr>
          </a:p>
        </p:txBody>
      </p:sp>
      <p:sp>
        <p:nvSpPr>
          <p:cNvPr id="96" name="object 98">
            <a:extLst>
              <a:ext uri="{FF2B5EF4-FFF2-40B4-BE49-F238E27FC236}">
                <a16:creationId xmlns:a16="http://schemas.microsoft.com/office/drawing/2014/main" id="{94A887A2-F7D4-45B0-96D2-44E304A2D75C}"/>
              </a:ext>
            </a:extLst>
          </p:cNvPr>
          <p:cNvSpPr txBox="1"/>
          <p:nvPr/>
        </p:nvSpPr>
        <p:spPr>
          <a:xfrm>
            <a:off x="4725670" y="5905500"/>
            <a:ext cx="1624965" cy="330200"/>
          </a:xfrm>
          <a:prstGeom prst="rect">
            <a:avLst/>
          </a:prstGeom>
        </p:spPr>
        <p:txBody>
          <a:bodyPr vert="horz" wrap="square" lIns="0" tIns="12700" rIns="0" bIns="0" rtlCol="0">
            <a:spAutoFit/>
          </a:bodyPr>
          <a:lstStyle/>
          <a:p>
            <a:pPr marL="12700">
              <a:lnSpc>
                <a:spcPct val="100000"/>
              </a:lnSpc>
              <a:spcBef>
                <a:spcPts val="100"/>
              </a:spcBef>
            </a:pPr>
            <a:r>
              <a:rPr sz="2000" dirty="0">
                <a:solidFill>
                  <a:srgbClr val="0033CC"/>
                </a:solidFill>
                <a:latin typeface="Liberation Sans"/>
                <a:cs typeface="Liberation Sans"/>
              </a:rPr>
              <a:t>( = 43 </a:t>
            </a:r>
            <a:r>
              <a:rPr sz="2000" spc="-10" dirty="0">
                <a:solidFill>
                  <a:srgbClr val="0033CC"/>
                </a:solidFill>
                <a:latin typeface="Liberation Sans"/>
                <a:cs typeface="Liberation Sans"/>
              </a:rPr>
              <a:t>wt%</a:t>
            </a:r>
            <a:r>
              <a:rPr sz="2000" spc="-100" dirty="0">
                <a:solidFill>
                  <a:srgbClr val="0033CC"/>
                </a:solidFill>
                <a:latin typeface="Liberation Sans"/>
                <a:cs typeface="Liberation Sans"/>
              </a:rPr>
              <a:t> </a:t>
            </a:r>
            <a:r>
              <a:rPr sz="2000" spc="-5" dirty="0">
                <a:solidFill>
                  <a:srgbClr val="0033CC"/>
                </a:solidFill>
                <a:latin typeface="Liberation Sans"/>
                <a:cs typeface="Liberation Sans"/>
              </a:rPr>
              <a:t>Ni)</a:t>
            </a:r>
            <a:endParaRPr sz="2000">
              <a:latin typeface="Liberation Sans"/>
              <a:cs typeface="Liberation Sans"/>
            </a:endParaRPr>
          </a:p>
        </p:txBody>
      </p:sp>
    </p:spTree>
    <p:extLst>
      <p:ext uri="{BB962C8B-B14F-4D97-AF65-F5344CB8AC3E}">
        <p14:creationId xmlns:p14="http://schemas.microsoft.com/office/powerpoint/2010/main" val="235219436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917069C-F977-4CB0-A07D-A831C5185DA9}"/>
              </a:ext>
            </a:extLst>
          </p:cNvPr>
          <p:cNvPicPr>
            <a:picLocks noChangeAspect="1"/>
          </p:cNvPicPr>
          <p:nvPr/>
        </p:nvPicPr>
        <p:blipFill>
          <a:blip r:embed="rId2"/>
          <a:stretch>
            <a:fillRect/>
          </a:stretch>
        </p:blipFill>
        <p:spPr>
          <a:xfrm>
            <a:off x="568907" y="1272209"/>
            <a:ext cx="11100791" cy="5050214"/>
          </a:xfrm>
          <a:prstGeom prst="rect">
            <a:avLst/>
          </a:prstGeom>
        </p:spPr>
      </p:pic>
      <p:sp>
        <p:nvSpPr>
          <p:cNvPr id="2" name="TextBox 1">
            <a:extLst>
              <a:ext uri="{FF2B5EF4-FFF2-40B4-BE49-F238E27FC236}">
                <a16:creationId xmlns:a16="http://schemas.microsoft.com/office/drawing/2014/main" id="{3C233366-3472-4E82-ADD7-8C525917DCA3}"/>
              </a:ext>
            </a:extLst>
          </p:cNvPr>
          <p:cNvSpPr txBox="1"/>
          <p:nvPr/>
        </p:nvSpPr>
        <p:spPr>
          <a:xfrm>
            <a:off x="894781" y="748989"/>
            <a:ext cx="10931198" cy="523220"/>
          </a:xfrm>
          <a:prstGeom prst="rect">
            <a:avLst/>
          </a:prstGeom>
          <a:noFill/>
        </p:spPr>
        <p:txBody>
          <a:bodyPr wrap="none" rtlCol="0">
            <a:spAutoFit/>
          </a:bodyPr>
          <a:lstStyle/>
          <a:p>
            <a:r>
              <a:rPr lang="en-US" sz="2800" b="1" dirty="0">
                <a:solidFill>
                  <a:srgbClr val="000099"/>
                </a:solidFill>
                <a:latin typeface="Arial" panose="020B0604020202020204" pitchFamily="34" charset="0"/>
                <a:cs typeface="Arial" panose="020B0604020202020204" pitchFamily="34" charset="0"/>
              </a:rPr>
              <a:t>Lever rule to find weight fraction or amount of Phases present:</a:t>
            </a:r>
            <a:endParaRPr lang="en-IN" sz="2800" b="1" dirty="0">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975444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4A187DF-0B77-4D3E-9E36-B357AE5C35ED}"/>
              </a:ext>
            </a:extLst>
          </p:cNvPr>
          <p:cNvPicPr>
            <a:picLocks noChangeAspect="1"/>
          </p:cNvPicPr>
          <p:nvPr/>
        </p:nvPicPr>
        <p:blipFill>
          <a:blip r:embed="rId2"/>
          <a:stretch>
            <a:fillRect/>
          </a:stretch>
        </p:blipFill>
        <p:spPr>
          <a:xfrm>
            <a:off x="2433637" y="617883"/>
            <a:ext cx="7324725" cy="533400"/>
          </a:xfrm>
          <a:prstGeom prst="rect">
            <a:avLst/>
          </a:prstGeom>
        </p:spPr>
      </p:pic>
      <p:pic>
        <p:nvPicPr>
          <p:cNvPr id="5" name="Picture 4">
            <a:extLst>
              <a:ext uri="{FF2B5EF4-FFF2-40B4-BE49-F238E27FC236}">
                <a16:creationId xmlns:a16="http://schemas.microsoft.com/office/drawing/2014/main" id="{E6309AF4-590F-46FC-A0D8-093B49ED46BB}"/>
              </a:ext>
            </a:extLst>
          </p:cNvPr>
          <p:cNvPicPr>
            <a:picLocks noChangeAspect="1"/>
          </p:cNvPicPr>
          <p:nvPr/>
        </p:nvPicPr>
        <p:blipFill>
          <a:blip r:embed="rId3"/>
          <a:stretch>
            <a:fillRect/>
          </a:stretch>
        </p:blipFill>
        <p:spPr>
          <a:xfrm>
            <a:off x="3252786" y="1151283"/>
            <a:ext cx="5686425" cy="733425"/>
          </a:xfrm>
          <a:prstGeom prst="rect">
            <a:avLst/>
          </a:prstGeom>
        </p:spPr>
      </p:pic>
      <p:pic>
        <p:nvPicPr>
          <p:cNvPr id="7" name="Picture 6">
            <a:extLst>
              <a:ext uri="{FF2B5EF4-FFF2-40B4-BE49-F238E27FC236}">
                <a16:creationId xmlns:a16="http://schemas.microsoft.com/office/drawing/2014/main" id="{DBC18BE3-458D-4DA4-B400-1BEE94B0A48B}"/>
              </a:ext>
            </a:extLst>
          </p:cNvPr>
          <p:cNvPicPr>
            <a:picLocks noChangeAspect="1"/>
          </p:cNvPicPr>
          <p:nvPr/>
        </p:nvPicPr>
        <p:blipFill>
          <a:blip r:embed="rId4"/>
          <a:stretch>
            <a:fillRect/>
          </a:stretch>
        </p:blipFill>
        <p:spPr>
          <a:xfrm>
            <a:off x="1472653" y="1931585"/>
            <a:ext cx="3956187" cy="2654151"/>
          </a:xfrm>
          <a:prstGeom prst="rect">
            <a:avLst/>
          </a:prstGeom>
        </p:spPr>
      </p:pic>
      <p:pic>
        <p:nvPicPr>
          <p:cNvPr id="9" name="Picture 8">
            <a:extLst>
              <a:ext uri="{FF2B5EF4-FFF2-40B4-BE49-F238E27FC236}">
                <a16:creationId xmlns:a16="http://schemas.microsoft.com/office/drawing/2014/main" id="{205AEB8F-CA19-4B70-83BC-50CC92021BAE}"/>
              </a:ext>
            </a:extLst>
          </p:cNvPr>
          <p:cNvPicPr>
            <a:picLocks noChangeAspect="1"/>
          </p:cNvPicPr>
          <p:nvPr/>
        </p:nvPicPr>
        <p:blipFill>
          <a:blip r:embed="rId5"/>
          <a:stretch>
            <a:fillRect/>
          </a:stretch>
        </p:blipFill>
        <p:spPr>
          <a:xfrm>
            <a:off x="1472653" y="4585736"/>
            <a:ext cx="4290179" cy="954383"/>
          </a:xfrm>
          <a:prstGeom prst="rect">
            <a:avLst/>
          </a:prstGeom>
        </p:spPr>
      </p:pic>
      <p:pic>
        <p:nvPicPr>
          <p:cNvPr id="11" name="Picture 10">
            <a:extLst>
              <a:ext uri="{FF2B5EF4-FFF2-40B4-BE49-F238E27FC236}">
                <a16:creationId xmlns:a16="http://schemas.microsoft.com/office/drawing/2014/main" id="{B4B18725-288E-48D4-83DA-52B6A8D56A36}"/>
              </a:ext>
            </a:extLst>
          </p:cNvPr>
          <p:cNvPicPr>
            <a:picLocks noChangeAspect="1"/>
          </p:cNvPicPr>
          <p:nvPr/>
        </p:nvPicPr>
        <p:blipFill>
          <a:blip r:embed="rId6"/>
          <a:stretch>
            <a:fillRect/>
          </a:stretch>
        </p:blipFill>
        <p:spPr>
          <a:xfrm>
            <a:off x="6096000" y="1931585"/>
            <a:ext cx="4805278" cy="4563806"/>
          </a:xfrm>
          <a:prstGeom prst="rect">
            <a:avLst/>
          </a:prstGeom>
        </p:spPr>
      </p:pic>
      <p:pic>
        <p:nvPicPr>
          <p:cNvPr id="13" name="Picture 12">
            <a:extLst>
              <a:ext uri="{FF2B5EF4-FFF2-40B4-BE49-F238E27FC236}">
                <a16:creationId xmlns:a16="http://schemas.microsoft.com/office/drawing/2014/main" id="{9522DADF-33AF-4078-A5DA-DDE923A575AE}"/>
              </a:ext>
            </a:extLst>
          </p:cNvPr>
          <p:cNvPicPr>
            <a:picLocks noChangeAspect="1"/>
          </p:cNvPicPr>
          <p:nvPr/>
        </p:nvPicPr>
        <p:blipFill>
          <a:blip r:embed="rId7"/>
          <a:stretch>
            <a:fillRect/>
          </a:stretch>
        </p:blipFill>
        <p:spPr>
          <a:xfrm>
            <a:off x="2014540" y="5561966"/>
            <a:ext cx="3486150" cy="895350"/>
          </a:xfrm>
          <a:prstGeom prst="rect">
            <a:avLst/>
          </a:prstGeom>
        </p:spPr>
      </p:pic>
    </p:spTree>
    <p:extLst>
      <p:ext uri="{BB962C8B-B14F-4D97-AF65-F5344CB8AC3E}">
        <p14:creationId xmlns:p14="http://schemas.microsoft.com/office/powerpoint/2010/main" val="260814247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7">
            <a:extLst>
              <a:ext uri="{FF2B5EF4-FFF2-40B4-BE49-F238E27FC236}">
                <a16:creationId xmlns:a16="http://schemas.microsoft.com/office/drawing/2014/main" id="{0D3F3E42-7C5E-4B10-A121-E5161A831412}"/>
              </a:ext>
            </a:extLst>
          </p:cNvPr>
          <p:cNvGrpSpPr/>
          <p:nvPr/>
        </p:nvGrpSpPr>
        <p:grpSpPr>
          <a:xfrm>
            <a:off x="2981674" y="1237707"/>
            <a:ext cx="6228523" cy="5135043"/>
            <a:chOff x="2654362" y="1054162"/>
            <a:chExt cx="6883400" cy="5548630"/>
          </a:xfrm>
        </p:grpSpPr>
        <p:sp>
          <p:nvSpPr>
            <p:cNvPr id="3" name="object 8">
              <a:extLst>
                <a:ext uri="{FF2B5EF4-FFF2-40B4-BE49-F238E27FC236}">
                  <a16:creationId xmlns:a16="http://schemas.microsoft.com/office/drawing/2014/main" id="{3FC5C0BC-6FDD-4E2B-B380-5ECC6604355F}"/>
                </a:ext>
              </a:extLst>
            </p:cNvPr>
            <p:cNvSpPr/>
            <p:nvPr/>
          </p:nvSpPr>
          <p:spPr>
            <a:xfrm>
              <a:off x="2743199" y="1141730"/>
              <a:ext cx="6705600" cy="5370830"/>
            </a:xfrm>
            <a:prstGeom prst="rect">
              <a:avLst/>
            </a:prstGeom>
            <a:blipFill>
              <a:blip r:embed="rId2" cstate="print"/>
              <a:stretch>
                <a:fillRect/>
              </a:stretch>
            </a:blipFill>
          </p:spPr>
          <p:txBody>
            <a:bodyPr wrap="square" lIns="0" tIns="0" rIns="0" bIns="0" rtlCol="0"/>
            <a:lstStyle/>
            <a:p>
              <a:endParaRPr/>
            </a:p>
          </p:txBody>
        </p:sp>
        <p:sp>
          <p:nvSpPr>
            <p:cNvPr id="4" name="object 9">
              <a:extLst>
                <a:ext uri="{FF2B5EF4-FFF2-40B4-BE49-F238E27FC236}">
                  <a16:creationId xmlns:a16="http://schemas.microsoft.com/office/drawing/2014/main" id="{C88408AD-8514-45AE-892C-EFD4FE9A8BBC}"/>
                </a:ext>
              </a:extLst>
            </p:cNvPr>
            <p:cNvSpPr/>
            <p:nvPr/>
          </p:nvSpPr>
          <p:spPr>
            <a:xfrm>
              <a:off x="2698749" y="1098550"/>
              <a:ext cx="6794500" cy="5459730"/>
            </a:xfrm>
            <a:custGeom>
              <a:avLst/>
              <a:gdLst/>
              <a:ahLst/>
              <a:cxnLst/>
              <a:rect l="l" t="t" r="r" b="b"/>
              <a:pathLst>
                <a:path w="6794500" h="5459730">
                  <a:moveTo>
                    <a:pt x="0" y="0"/>
                  </a:moveTo>
                  <a:lnTo>
                    <a:pt x="6794500" y="0"/>
                  </a:lnTo>
                  <a:lnTo>
                    <a:pt x="6794500" y="5459730"/>
                  </a:lnTo>
                  <a:lnTo>
                    <a:pt x="0" y="5459730"/>
                  </a:lnTo>
                  <a:lnTo>
                    <a:pt x="0" y="0"/>
                  </a:lnTo>
                  <a:close/>
                </a:path>
              </a:pathLst>
            </a:custGeom>
            <a:ln w="88774">
              <a:solidFill>
                <a:srgbClr val="000000"/>
              </a:solidFill>
            </a:ln>
          </p:spPr>
          <p:txBody>
            <a:bodyPr wrap="square" lIns="0" tIns="0" rIns="0" bIns="0" rtlCol="0"/>
            <a:lstStyle/>
            <a:p>
              <a:endParaRPr/>
            </a:p>
          </p:txBody>
        </p:sp>
      </p:grpSp>
      <p:sp>
        <p:nvSpPr>
          <p:cNvPr id="5" name="TextBox 4">
            <a:extLst>
              <a:ext uri="{FF2B5EF4-FFF2-40B4-BE49-F238E27FC236}">
                <a16:creationId xmlns:a16="http://schemas.microsoft.com/office/drawing/2014/main" id="{E77AEEA6-2A66-4918-A047-884742C115CC}"/>
              </a:ext>
            </a:extLst>
          </p:cNvPr>
          <p:cNvSpPr txBox="1"/>
          <p:nvPr/>
        </p:nvSpPr>
        <p:spPr>
          <a:xfrm>
            <a:off x="397565" y="744769"/>
            <a:ext cx="11648661" cy="369332"/>
          </a:xfrm>
          <a:prstGeom prst="rect">
            <a:avLst/>
          </a:prstGeom>
          <a:noFill/>
        </p:spPr>
        <p:txBody>
          <a:bodyPr wrap="square" rtlCol="0">
            <a:spAutoFit/>
          </a:bodyPr>
          <a:lstStyle/>
          <a:p>
            <a:r>
              <a:rPr lang="en-US" b="1" dirty="0">
                <a:solidFill>
                  <a:srgbClr val="000099"/>
                </a:solidFill>
                <a:latin typeface="Arial" panose="020B0604020202020204" pitchFamily="34" charset="0"/>
                <a:cs typeface="Arial" panose="020B0604020202020204" pitchFamily="34" charset="0"/>
              </a:rPr>
              <a:t>Solid Solution Phase diagram showing transformation upon cooling at a composition 40%Ni and 60%Cu</a:t>
            </a:r>
            <a:endParaRPr lang="en-IN" b="1" dirty="0">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3154199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7">
            <a:extLst>
              <a:ext uri="{FF2B5EF4-FFF2-40B4-BE49-F238E27FC236}">
                <a16:creationId xmlns:a16="http://schemas.microsoft.com/office/drawing/2014/main" id="{CC2D4911-BEDC-4CCB-8EB4-668C91A9D168}"/>
              </a:ext>
            </a:extLst>
          </p:cNvPr>
          <p:cNvGrpSpPr/>
          <p:nvPr/>
        </p:nvGrpSpPr>
        <p:grpSpPr>
          <a:xfrm>
            <a:off x="1625600" y="1828862"/>
            <a:ext cx="8782050" cy="4584700"/>
            <a:chOff x="1670112" y="1219262"/>
            <a:chExt cx="8782050" cy="4584700"/>
          </a:xfrm>
        </p:grpSpPr>
        <p:sp>
          <p:nvSpPr>
            <p:cNvPr id="3" name="object 8">
              <a:extLst>
                <a:ext uri="{FF2B5EF4-FFF2-40B4-BE49-F238E27FC236}">
                  <a16:creationId xmlns:a16="http://schemas.microsoft.com/office/drawing/2014/main" id="{7D59A373-3959-4609-8A61-BFA94C8713CC}"/>
                </a:ext>
              </a:extLst>
            </p:cNvPr>
            <p:cNvSpPr/>
            <p:nvPr/>
          </p:nvSpPr>
          <p:spPr>
            <a:xfrm>
              <a:off x="1758949" y="1306830"/>
              <a:ext cx="8604250" cy="4406900"/>
            </a:xfrm>
            <a:prstGeom prst="rect">
              <a:avLst/>
            </a:prstGeom>
            <a:blipFill>
              <a:blip r:embed="rId2" cstate="print"/>
              <a:stretch>
                <a:fillRect/>
              </a:stretch>
            </a:blipFill>
          </p:spPr>
          <p:txBody>
            <a:bodyPr wrap="square" lIns="0" tIns="0" rIns="0" bIns="0" rtlCol="0"/>
            <a:lstStyle/>
            <a:p>
              <a:endParaRPr/>
            </a:p>
          </p:txBody>
        </p:sp>
        <p:sp>
          <p:nvSpPr>
            <p:cNvPr id="4" name="object 9">
              <a:extLst>
                <a:ext uri="{FF2B5EF4-FFF2-40B4-BE49-F238E27FC236}">
                  <a16:creationId xmlns:a16="http://schemas.microsoft.com/office/drawing/2014/main" id="{3D6ED45F-1073-46E6-8962-7ADB031B380D}"/>
                </a:ext>
              </a:extLst>
            </p:cNvPr>
            <p:cNvSpPr/>
            <p:nvPr/>
          </p:nvSpPr>
          <p:spPr>
            <a:xfrm>
              <a:off x="1714499" y="1263650"/>
              <a:ext cx="8693150" cy="4495800"/>
            </a:xfrm>
            <a:custGeom>
              <a:avLst/>
              <a:gdLst/>
              <a:ahLst/>
              <a:cxnLst/>
              <a:rect l="l" t="t" r="r" b="b"/>
              <a:pathLst>
                <a:path w="8693150" h="4495800">
                  <a:moveTo>
                    <a:pt x="0" y="0"/>
                  </a:moveTo>
                  <a:lnTo>
                    <a:pt x="8693150" y="0"/>
                  </a:lnTo>
                  <a:lnTo>
                    <a:pt x="8693150" y="4495800"/>
                  </a:lnTo>
                  <a:lnTo>
                    <a:pt x="0" y="4495800"/>
                  </a:lnTo>
                  <a:lnTo>
                    <a:pt x="0" y="0"/>
                  </a:lnTo>
                  <a:close/>
                </a:path>
              </a:pathLst>
            </a:custGeom>
            <a:ln w="88774">
              <a:solidFill>
                <a:srgbClr val="000000"/>
              </a:solidFill>
            </a:ln>
          </p:spPr>
          <p:txBody>
            <a:bodyPr wrap="square" lIns="0" tIns="0" rIns="0" bIns="0" rtlCol="0"/>
            <a:lstStyle/>
            <a:p>
              <a:endParaRPr/>
            </a:p>
          </p:txBody>
        </p:sp>
      </p:grpSp>
      <p:sp>
        <p:nvSpPr>
          <p:cNvPr id="6" name="TextBox 5">
            <a:extLst>
              <a:ext uri="{FF2B5EF4-FFF2-40B4-BE49-F238E27FC236}">
                <a16:creationId xmlns:a16="http://schemas.microsoft.com/office/drawing/2014/main" id="{02093182-3FE9-4B1D-A270-D3F36953430F}"/>
              </a:ext>
            </a:extLst>
          </p:cNvPr>
          <p:cNvSpPr txBox="1"/>
          <p:nvPr/>
        </p:nvSpPr>
        <p:spPr>
          <a:xfrm>
            <a:off x="1011520" y="882164"/>
            <a:ext cx="10010084" cy="646331"/>
          </a:xfrm>
          <a:prstGeom prst="rect">
            <a:avLst/>
          </a:prstGeom>
          <a:noFill/>
        </p:spPr>
        <p:txBody>
          <a:bodyPr wrap="square" rtlCol="0">
            <a:spAutoFit/>
          </a:bodyPr>
          <a:lstStyle/>
          <a:p>
            <a:r>
              <a:rPr lang="en-US" b="1" dirty="0">
                <a:solidFill>
                  <a:srgbClr val="000099"/>
                </a:solidFill>
                <a:latin typeface="Arial" panose="020B0604020202020204" pitchFamily="34" charset="0"/>
                <a:cs typeface="Arial" panose="020B0604020202020204" pitchFamily="34" charset="0"/>
              </a:rPr>
              <a:t>Solid Solution Phase diagram showing cooling curve at a composition 40%Ni and 60%Cu:</a:t>
            </a:r>
          </a:p>
          <a:p>
            <a:r>
              <a:rPr lang="en-US" b="1" dirty="0">
                <a:solidFill>
                  <a:srgbClr val="000099"/>
                </a:solidFill>
                <a:latin typeface="Arial" panose="020B0604020202020204" pitchFamily="34" charset="0"/>
                <a:cs typeface="Arial" panose="020B0604020202020204" pitchFamily="34" charset="0"/>
              </a:rPr>
              <a:t>Solidification takes place over a range of temperature (from 1280º C to 1240º C)</a:t>
            </a:r>
            <a:endParaRPr lang="en-IN" b="1" dirty="0">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96689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CEE366-1533-4655-ABF1-8DB22F9B4C93}"/>
              </a:ext>
            </a:extLst>
          </p:cNvPr>
          <p:cNvSpPr txBox="1"/>
          <p:nvPr/>
        </p:nvSpPr>
        <p:spPr>
          <a:xfrm>
            <a:off x="3829878" y="771438"/>
            <a:ext cx="4784035" cy="461665"/>
          </a:xfrm>
          <a:prstGeom prst="rect">
            <a:avLst/>
          </a:prstGeom>
          <a:noFill/>
        </p:spPr>
        <p:txBody>
          <a:bodyPr wrap="square">
            <a:spAutoFit/>
          </a:bodyPr>
          <a:lstStyle/>
          <a:p>
            <a:r>
              <a:rPr lang="en-IN" sz="2400" b="1" dirty="0">
                <a:solidFill>
                  <a:srgbClr val="000099"/>
                </a:solidFill>
                <a:latin typeface="Arial" panose="020B0604020202020204" pitchFamily="34" charset="0"/>
                <a:cs typeface="Arial" panose="020B0604020202020204" pitchFamily="34" charset="0"/>
              </a:rPr>
              <a:t>Importance of Phase Diagrams </a:t>
            </a:r>
          </a:p>
        </p:txBody>
      </p:sp>
      <p:sp>
        <p:nvSpPr>
          <p:cNvPr id="8" name="TextBox 7">
            <a:extLst>
              <a:ext uri="{FF2B5EF4-FFF2-40B4-BE49-F238E27FC236}">
                <a16:creationId xmlns:a16="http://schemas.microsoft.com/office/drawing/2014/main" id="{C2C38C9A-22A4-4567-860D-B39EDE12D187}"/>
              </a:ext>
            </a:extLst>
          </p:cNvPr>
          <p:cNvSpPr txBox="1"/>
          <p:nvPr/>
        </p:nvSpPr>
        <p:spPr>
          <a:xfrm>
            <a:off x="874643" y="1233103"/>
            <a:ext cx="10681252" cy="1938992"/>
          </a:xfrm>
          <a:prstGeom prst="rect">
            <a:avLst/>
          </a:prstGeom>
          <a:noFill/>
        </p:spPr>
        <p:txBody>
          <a:bodyPr wrap="square">
            <a:spAutoFit/>
          </a:bodyPr>
          <a:lstStyle/>
          <a:p>
            <a:pPr marL="285750" indent="-285750" algn="just">
              <a:buFont typeface="Wingdings" panose="05000000000000000000" pitchFamily="2" charset="2"/>
              <a:buChar char="§"/>
            </a:pPr>
            <a:r>
              <a:rPr lang="en-IN" sz="2400" dirty="0">
                <a:solidFill>
                  <a:srgbClr val="008000"/>
                </a:solidFill>
                <a:latin typeface="Arial" panose="020B0604020202020204" pitchFamily="34" charset="0"/>
                <a:cs typeface="Arial" panose="020B0604020202020204" pitchFamily="34" charset="0"/>
              </a:rPr>
              <a:t>There is a strong correlation between microstructure and mechanical properties, and the development of alloy microstructure is related to the characteristics of its phase diagram. </a:t>
            </a:r>
          </a:p>
          <a:p>
            <a:pPr algn="just"/>
            <a:r>
              <a:rPr lang="en-IN" sz="2400" dirty="0">
                <a:latin typeface="Arial" panose="020B0604020202020204" pitchFamily="34" charset="0"/>
                <a:cs typeface="Arial" panose="020B0604020202020204" pitchFamily="34" charset="0"/>
              </a:rPr>
              <a:t>• </a:t>
            </a:r>
            <a:r>
              <a:rPr lang="en-IN" sz="2400" dirty="0">
                <a:solidFill>
                  <a:srgbClr val="FF0000"/>
                </a:solidFill>
                <a:latin typeface="Arial" panose="020B0604020202020204" pitchFamily="34" charset="0"/>
                <a:cs typeface="Arial" panose="020B0604020202020204" pitchFamily="34" charset="0"/>
              </a:rPr>
              <a:t>Phase diagrams provide valuable information about melting, casting, crystallization and other phenomena.</a:t>
            </a:r>
          </a:p>
        </p:txBody>
      </p:sp>
      <p:sp>
        <p:nvSpPr>
          <p:cNvPr id="10" name="TextBox 9">
            <a:extLst>
              <a:ext uri="{FF2B5EF4-FFF2-40B4-BE49-F238E27FC236}">
                <a16:creationId xmlns:a16="http://schemas.microsoft.com/office/drawing/2014/main" id="{95581B48-56AD-4C82-A516-8B8CCCDE8A72}"/>
              </a:ext>
            </a:extLst>
          </p:cNvPr>
          <p:cNvSpPr txBox="1"/>
          <p:nvPr/>
        </p:nvSpPr>
        <p:spPr>
          <a:xfrm>
            <a:off x="5165034" y="3261152"/>
            <a:ext cx="2388705" cy="461665"/>
          </a:xfrm>
          <a:prstGeom prst="rect">
            <a:avLst/>
          </a:prstGeom>
          <a:noFill/>
        </p:spPr>
        <p:txBody>
          <a:bodyPr wrap="square">
            <a:spAutoFit/>
          </a:bodyPr>
          <a:lstStyle/>
          <a:p>
            <a:r>
              <a:rPr lang="en-IN" sz="2400" b="1" dirty="0">
                <a:solidFill>
                  <a:srgbClr val="7030A0"/>
                </a:solidFill>
                <a:latin typeface="Arial" panose="020B0604020202020204" pitchFamily="34" charset="0"/>
                <a:cs typeface="Arial" panose="020B0604020202020204" pitchFamily="34" charset="0"/>
              </a:rPr>
              <a:t>Microstructure</a:t>
            </a:r>
          </a:p>
        </p:txBody>
      </p:sp>
      <p:sp>
        <p:nvSpPr>
          <p:cNvPr id="12" name="TextBox 11">
            <a:extLst>
              <a:ext uri="{FF2B5EF4-FFF2-40B4-BE49-F238E27FC236}">
                <a16:creationId xmlns:a16="http://schemas.microsoft.com/office/drawing/2014/main" id="{BE1189DE-A05D-43F8-B19C-7C418C08643E}"/>
              </a:ext>
            </a:extLst>
          </p:cNvPr>
          <p:cNvSpPr txBox="1"/>
          <p:nvPr/>
        </p:nvSpPr>
        <p:spPr>
          <a:xfrm>
            <a:off x="980661" y="3962975"/>
            <a:ext cx="10575234" cy="1569660"/>
          </a:xfrm>
          <a:prstGeom prst="rect">
            <a:avLst/>
          </a:prstGeom>
          <a:noFill/>
        </p:spPr>
        <p:txBody>
          <a:bodyPr wrap="square">
            <a:spAutoFit/>
          </a:bodyPr>
          <a:lstStyle/>
          <a:p>
            <a:pPr marL="285750" indent="-285750" algn="just">
              <a:buFont typeface="Wingdings" panose="05000000000000000000" pitchFamily="2" charset="2"/>
              <a:buChar char="§"/>
            </a:pPr>
            <a:r>
              <a:rPr lang="en-IN" sz="2400" dirty="0">
                <a:latin typeface="Arial" panose="020B0604020202020204" pitchFamily="34" charset="0"/>
                <a:cs typeface="Arial" panose="020B0604020202020204" pitchFamily="34" charset="0"/>
              </a:rPr>
              <a:t> </a:t>
            </a:r>
            <a:r>
              <a:rPr lang="en-IN" sz="2400" dirty="0">
                <a:solidFill>
                  <a:srgbClr val="002060"/>
                </a:solidFill>
                <a:latin typeface="Arial" panose="020B0604020202020204" pitchFamily="34" charset="0"/>
                <a:cs typeface="Arial" panose="020B0604020202020204" pitchFamily="34" charset="0"/>
              </a:rPr>
              <a:t>In metal alloys, microstructure is characterized by the number of phases, their proportions, and the way they are arranged. </a:t>
            </a:r>
          </a:p>
          <a:p>
            <a:pPr marL="285750" indent="-285750" algn="just">
              <a:buFont typeface="Wingdings" panose="05000000000000000000" pitchFamily="2" charset="2"/>
              <a:buChar char="§"/>
            </a:pPr>
            <a:r>
              <a:rPr lang="en-IN" sz="2400" dirty="0">
                <a:solidFill>
                  <a:srgbClr val="FF0000"/>
                </a:solidFill>
                <a:latin typeface="Arial" panose="020B0604020202020204" pitchFamily="34" charset="0"/>
                <a:cs typeface="Arial" panose="020B0604020202020204" pitchFamily="34" charset="0"/>
              </a:rPr>
              <a:t>The microstructure depends on: – Alloying elements – Concentration – Heat treatment (temperature, time, rate of cooling)</a:t>
            </a:r>
          </a:p>
        </p:txBody>
      </p:sp>
    </p:spTree>
    <p:extLst>
      <p:ext uri="{BB962C8B-B14F-4D97-AF65-F5344CB8AC3E}">
        <p14:creationId xmlns:p14="http://schemas.microsoft.com/office/powerpoint/2010/main" val="842997088"/>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8">
                                            <p:txEl>
                                              <p:pRg st="0" end="0"/>
                                            </p:txEl>
                                          </p:spTgt>
                                        </p:tgtEl>
                                        <p:attrNameLst>
                                          <p:attrName>style.visibility</p:attrName>
                                        </p:attrNameLst>
                                      </p:cBhvr>
                                      <p:to>
                                        <p:strVal val="visible"/>
                                      </p:to>
                                    </p:set>
                                    <p:anim calcmode="lin" valueType="num">
                                      <p:cBhvr>
                                        <p:cTn id="14"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8">
                                            <p:txEl>
                                              <p:pRg st="0" end="0"/>
                                            </p:txEl>
                                          </p:spTgt>
                                        </p:tgtEl>
                                      </p:cBhvr>
                                    </p:animEffect>
                                  </p:childTnLst>
                                </p:cTn>
                              </p:par>
                              <p:par>
                                <p:cTn id="17" presetID="53" presetClass="entr" presetSubtype="16" fill="hold" nodeType="with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anim calcmode="lin" valueType="num">
                                      <p:cBhvr>
                                        <p:cTn id="19" dur="500" fill="hold"/>
                                        <p:tgtEl>
                                          <p:spTgt spid="8">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8">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8">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7DA5448-3EBA-40B4-B726-B1AA50CC467B}"/>
              </a:ext>
            </a:extLst>
          </p:cNvPr>
          <p:cNvSpPr txBox="1"/>
          <p:nvPr/>
        </p:nvSpPr>
        <p:spPr>
          <a:xfrm>
            <a:off x="4515678" y="783562"/>
            <a:ext cx="3160644" cy="523220"/>
          </a:xfrm>
          <a:prstGeom prst="rect">
            <a:avLst/>
          </a:prstGeom>
          <a:noFill/>
        </p:spPr>
        <p:txBody>
          <a:bodyPr wrap="square">
            <a:spAutoFit/>
          </a:bodyPr>
          <a:lstStyle/>
          <a:p>
            <a:r>
              <a:rPr lang="en-IN" sz="2800" b="1" dirty="0">
                <a:solidFill>
                  <a:srgbClr val="000099"/>
                </a:solidFill>
                <a:latin typeface="Arial" panose="020B0604020202020204" pitchFamily="34" charset="0"/>
                <a:cs typeface="Arial" panose="020B0604020202020204" pitchFamily="34" charset="0"/>
              </a:rPr>
              <a:t>Eutectic System</a:t>
            </a:r>
          </a:p>
        </p:txBody>
      </p:sp>
      <p:sp>
        <p:nvSpPr>
          <p:cNvPr id="5" name="TextBox 4">
            <a:extLst>
              <a:ext uri="{FF2B5EF4-FFF2-40B4-BE49-F238E27FC236}">
                <a16:creationId xmlns:a16="http://schemas.microsoft.com/office/drawing/2014/main" id="{B5B92CB2-6DE3-458F-BCFE-0DBF5D8DDA66}"/>
              </a:ext>
            </a:extLst>
          </p:cNvPr>
          <p:cNvSpPr txBox="1"/>
          <p:nvPr/>
        </p:nvSpPr>
        <p:spPr>
          <a:xfrm>
            <a:off x="901148" y="1396234"/>
            <a:ext cx="10389704" cy="4154984"/>
          </a:xfrm>
          <a:prstGeom prst="rect">
            <a:avLst/>
          </a:prstGeom>
          <a:noFill/>
        </p:spPr>
        <p:txBody>
          <a:bodyPr wrap="square">
            <a:spAutoFit/>
          </a:bodyPr>
          <a:lstStyle/>
          <a:p>
            <a:pPr marL="342900" indent="-342900" algn="just">
              <a:buFont typeface="Wingdings" panose="05000000000000000000" pitchFamily="2" charset="2"/>
              <a:buChar char="Ø"/>
            </a:pPr>
            <a:r>
              <a:rPr lang="en-IN" sz="2400" dirty="0">
                <a:solidFill>
                  <a:srgbClr val="C00000"/>
                </a:solidFill>
                <a:latin typeface="Arial" panose="020B0604020202020204" pitchFamily="34" charset="0"/>
                <a:cs typeface="Arial" panose="020B0604020202020204" pitchFamily="34" charset="0"/>
              </a:rPr>
              <a:t>A eutectic or eutectic mixture is a mixture of two or more phases at a composition that has the lowest melting point. </a:t>
            </a:r>
          </a:p>
          <a:p>
            <a:pPr marL="342900" indent="-342900" algn="just">
              <a:buFont typeface="Wingdings" panose="05000000000000000000" pitchFamily="2" charset="2"/>
              <a:buChar char="Ø"/>
            </a:pPr>
            <a:r>
              <a:rPr lang="en-IN" sz="2400" dirty="0">
                <a:solidFill>
                  <a:srgbClr val="000099"/>
                </a:solidFill>
                <a:latin typeface="Arial" panose="020B0604020202020204" pitchFamily="34" charset="0"/>
                <a:cs typeface="Arial" panose="020B0604020202020204" pitchFamily="34" charset="0"/>
              </a:rPr>
              <a:t>It is where the phases simultaneously crystallize from molten solution. </a:t>
            </a:r>
          </a:p>
          <a:p>
            <a:pPr marL="342900" indent="-342900" algn="just">
              <a:buFont typeface="Wingdings" panose="05000000000000000000" pitchFamily="2" charset="2"/>
              <a:buChar char="Ø"/>
            </a:pPr>
            <a:r>
              <a:rPr lang="en-IN" sz="2400" dirty="0">
                <a:solidFill>
                  <a:srgbClr val="C00000"/>
                </a:solidFill>
                <a:latin typeface="Arial" panose="020B0604020202020204" pitchFamily="34" charset="0"/>
                <a:cs typeface="Arial" panose="020B0604020202020204" pitchFamily="34" charset="0"/>
              </a:rPr>
              <a:t>The proper ratios of phases to obtain a eutectic is identified by the eutectic point on a binary phase diagram. </a:t>
            </a:r>
          </a:p>
          <a:p>
            <a:pPr marL="342900" indent="-342900" algn="just">
              <a:buFont typeface="Wingdings" panose="05000000000000000000" pitchFamily="2" charset="2"/>
              <a:buChar char="Ø"/>
            </a:pPr>
            <a:r>
              <a:rPr lang="en-IN" sz="2400" dirty="0">
                <a:solidFill>
                  <a:srgbClr val="008000"/>
                </a:solidFill>
                <a:latin typeface="Arial" panose="020B0604020202020204" pitchFamily="34" charset="0"/>
                <a:cs typeface="Arial" panose="020B0604020202020204" pitchFamily="34" charset="0"/>
              </a:rPr>
              <a:t>The term comes from the Greek '</a:t>
            </a:r>
            <a:r>
              <a:rPr lang="en-IN" sz="2400" dirty="0" err="1">
                <a:solidFill>
                  <a:srgbClr val="008000"/>
                </a:solidFill>
                <a:latin typeface="Arial" panose="020B0604020202020204" pitchFamily="34" charset="0"/>
                <a:cs typeface="Arial" panose="020B0604020202020204" pitchFamily="34" charset="0"/>
              </a:rPr>
              <a:t>eutektos</a:t>
            </a:r>
            <a:r>
              <a:rPr lang="en-IN" sz="2400" dirty="0">
                <a:solidFill>
                  <a:srgbClr val="008000"/>
                </a:solidFill>
                <a:latin typeface="Arial" panose="020B0604020202020204" pitchFamily="34" charset="0"/>
                <a:cs typeface="Arial" panose="020B0604020202020204" pitchFamily="34" charset="0"/>
              </a:rPr>
              <a:t>', meaning 'easily melted’.</a:t>
            </a:r>
          </a:p>
          <a:p>
            <a:pPr algn="just"/>
            <a:r>
              <a:rPr lang="en-IN" sz="2400" dirty="0">
                <a:solidFill>
                  <a:srgbClr val="008000"/>
                </a:solidFill>
                <a:latin typeface="Arial" panose="020B0604020202020204" pitchFamily="34" charset="0"/>
                <a:cs typeface="Arial" panose="020B0604020202020204" pitchFamily="34" charset="0"/>
              </a:rPr>
              <a:t>     </a:t>
            </a:r>
            <a:r>
              <a:rPr lang="en-IN" sz="2400" b="1" dirty="0">
                <a:solidFill>
                  <a:srgbClr val="002060"/>
                </a:solidFill>
                <a:latin typeface="Arial" panose="020B0604020202020204" pitchFamily="34" charset="0"/>
                <a:cs typeface="Arial" panose="020B0604020202020204" pitchFamily="34" charset="0"/>
              </a:rPr>
              <a:t>An eutectic system is the one where two components which are completely</a:t>
            </a:r>
          </a:p>
          <a:p>
            <a:pPr marL="342900" indent="-342900" algn="just">
              <a:buFont typeface="Wingdings" panose="05000000000000000000" pitchFamily="2" charset="2"/>
              <a:buChar char="Ø"/>
            </a:pPr>
            <a:r>
              <a:rPr lang="en-IN" sz="2400" b="1" i="1" dirty="0">
                <a:solidFill>
                  <a:srgbClr val="FF0000"/>
                </a:solidFill>
                <a:latin typeface="Arial" panose="020B0604020202020204" pitchFamily="34" charset="0"/>
                <a:cs typeface="Arial" panose="020B0604020202020204" pitchFamily="34" charset="0"/>
              </a:rPr>
              <a:t>Soluble in the liquid state are either:</a:t>
            </a:r>
          </a:p>
          <a:p>
            <a:pPr marL="1714500" lvl="3" indent="-342900" algn="just">
              <a:buFont typeface="Wingdings" panose="05000000000000000000" pitchFamily="2" charset="2"/>
              <a:buChar char="v"/>
            </a:pPr>
            <a:r>
              <a:rPr lang="en-IN" sz="2400" b="1" i="1" u="sng" dirty="0">
                <a:solidFill>
                  <a:srgbClr val="000099"/>
                </a:solidFill>
                <a:latin typeface="Arial" panose="020B0604020202020204" pitchFamily="34" charset="0"/>
                <a:cs typeface="Arial" panose="020B0604020202020204" pitchFamily="34" charset="0"/>
              </a:rPr>
              <a:t>Completely insoluble in the solid state OR</a:t>
            </a:r>
          </a:p>
          <a:p>
            <a:pPr marL="1714500" lvl="3" indent="-342900" algn="just">
              <a:buFont typeface="Wingdings" panose="05000000000000000000" pitchFamily="2" charset="2"/>
              <a:buChar char="v"/>
            </a:pPr>
            <a:r>
              <a:rPr lang="en-IN" sz="2400" b="1" i="1" u="sng" dirty="0">
                <a:solidFill>
                  <a:srgbClr val="008000"/>
                </a:solidFill>
                <a:latin typeface="Arial" panose="020B0604020202020204" pitchFamily="34" charset="0"/>
                <a:cs typeface="Arial" panose="020B0604020202020204" pitchFamily="34" charset="0"/>
              </a:rPr>
              <a:t>Partially soluble in the solid state.</a:t>
            </a:r>
          </a:p>
        </p:txBody>
      </p:sp>
    </p:spTree>
    <p:extLst>
      <p:ext uri="{BB962C8B-B14F-4D97-AF65-F5344CB8AC3E}">
        <p14:creationId xmlns:p14="http://schemas.microsoft.com/office/powerpoint/2010/main" val="211108148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Physical Properties">
            <a:extLst>
              <a:ext uri="{FF2B5EF4-FFF2-40B4-BE49-F238E27FC236}">
                <a16:creationId xmlns:a16="http://schemas.microsoft.com/office/drawing/2014/main" id="{A8A03C05-20B3-4530-914A-DD25E764ED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7770" y="1586551"/>
            <a:ext cx="4850295" cy="473116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549B4A84-04B7-45DA-AF7C-774641AEE17C}"/>
              </a:ext>
            </a:extLst>
          </p:cNvPr>
          <p:cNvPicPr>
            <a:picLocks noChangeAspect="1"/>
          </p:cNvPicPr>
          <p:nvPr/>
        </p:nvPicPr>
        <p:blipFill>
          <a:blip r:embed="rId3"/>
          <a:stretch>
            <a:fillRect/>
          </a:stretch>
        </p:blipFill>
        <p:spPr>
          <a:xfrm>
            <a:off x="569561" y="2464335"/>
            <a:ext cx="4429125" cy="1076325"/>
          </a:xfrm>
          <a:prstGeom prst="rect">
            <a:avLst/>
          </a:prstGeom>
        </p:spPr>
      </p:pic>
      <p:pic>
        <p:nvPicPr>
          <p:cNvPr id="7" name="Picture 6">
            <a:extLst>
              <a:ext uri="{FF2B5EF4-FFF2-40B4-BE49-F238E27FC236}">
                <a16:creationId xmlns:a16="http://schemas.microsoft.com/office/drawing/2014/main" id="{D49D1164-9F3D-4079-838B-43EFAE8C3B68}"/>
              </a:ext>
            </a:extLst>
          </p:cNvPr>
          <p:cNvPicPr>
            <a:picLocks noChangeAspect="1"/>
          </p:cNvPicPr>
          <p:nvPr/>
        </p:nvPicPr>
        <p:blipFill>
          <a:blip r:embed="rId4"/>
          <a:stretch>
            <a:fillRect/>
          </a:stretch>
        </p:blipFill>
        <p:spPr>
          <a:xfrm>
            <a:off x="1377916" y="4204554"/>
            <a:ext cx="2667000" cy="1438275"/>
          </a:xfrm>
          <a:prstGeom prst="rect">
            <a:avLst/>
          </a:prstGeom>
        </p:spPr>
      </p:pic>
      <p:sp>
        <p:nvSpPr>
          <p:cNvPr id="8" name="TextBox 7">
            <a:extLst>
              <a:ext uri="{FF2B5EF4-FFF2-40B4-BE49-F238E27FC236}">
                <a16:creationId xmlns:a16="http://schemas.microsoft.com/office/drawing/2014/main" id="{AF694519-9276-4042-9163-54AEA8632F60}"/>
              </a:ext>
            </a:extLst>
          </p:cNvPr>
          <p:cNvSpPr txBox="1"/>
          <p:nvPr/>
        </p:nvSpPr>
        <p:spPr>
          <a:xfrm>
            <a:off x="394201" y="744157"/>
            <a:ext cx="11403598" cy="830997"/>
          </a:xfrm>
          <a:prstGeom prst="rect">
            <a:avLst/>
          </a:prstGeom>
          <a:noFill/>
        </p:spPr>
        <p:txBody>
          <a:bodyPr wrap="square">
            <a:spAutoFit/>
          </a:bodyPr>
          <a:lstStyle/>
          <a:p>
            <a:pPr algn="just"/>
            <a:r>
              <a:rPr lang="en-IN" sz="2400" b="1" dirty="0">
                <a:solidFill>
                  <a:srgbClr val="002060"/>
                </a:solidFill>
                <a:latin typeface="Arial" panose="020B0604020202020204" pitchFamily="34" charset="0"/>
                <a:cs typeface="Arial" panose="020B0604020202020204" pitchFamily="34" charset="0"/>
              </a:rPr>
              <a:t>Example of the eutectic system where two components which are completely</a:t>
            </a:r>
          </a:p>
          <a:p>
            <a:pPr marL="342900" indent="-342900" algn="just">
              <a:buFont typeface="Wingdings" panose="05000000000000000000" pitchFamily="2" charset="2"/>
              <a:buChar char="Ø"/>
            </a:pPr>
            <a:r>
              <a:rPr lang="en-IN" sz="2400" b="1" i="1" dirty="0">
                <a:solidFill>
                  <a:srgbClr val="FF0000"/>
                </a:solidFill>
                <a:latin typeface="Arial" panose="020B0604020202020204" pitchFamily="34" charset="0"/>
                <a:cs typeface="Arial" panose="020B0604020202020204" pitchFamily="34" charset="0"/>
              </a:rPr>
              <a:t>Soluble in the liquid state and are : </a:t>
            </a:r>
            <a:r>
              <a:rPr lang="en-IN" sz="2400" b="1" i="1" u="sng" dirty="0">
                <a:solidFill>
                  <a:srgbClr val="000099"/>
                </a:solidFill>
                <a:latin typeface="Arial" panose="020B0604020202020204" pitchFamily="34" charset="0"/>
                <a:cs typeface="Arial" panose="020B0604020202020204" pitchFamily="34" charset="0"/>
              </a:rPr>
              <a:t>Completely insoluble in the solid state.</a:t>
            </a:r>
            <a:endParaRPr lang="en-IN" sz="2400" b="1" i="1" u="sng" dirty="0">
              <a:solidFill>
                <a:srgbClr val="008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1077280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A03C431-C7E8-4998-A5DB-760F54CCD2C9}"/>
              </a:ext>
            </a:extLst>
          </p:cNvPr>
          <p:cNvPicPr>
            <a:picLocks noChangeAspect="1"/>
          </p:cNvPicPr>
          <p:nvPr/>
        </p:nvPicPr>
        <p:blipFill>
          <a:blip r:embed="rId2"/>
          <a:stretch>
            <a:fillRect/>
          </a:stretch>
        </p:blipFill>
        <p:spPr>
          <a:xfrm>
            <a:off x="868638" y="854505"/>
            <a:ext cx="5850214" cy="5492767"/>
          </a:xfrm>
          <a:prstGeom prst="rect">
            <a:avLst/>
          </a:prstGeom>
        </p:spPr>
      </p:pic>
      <p:pic>
        <p:nvPicPr>
          <p:cNvPr id="7" name="Picture 6">
            <a:extLst>
              <a:ext uri="{FF2B5EF4-FFF2-40B4-BE49-F238E27FC236}">
                <a16:creationId xmlns:a16="http://schemas.microsoft.com/office/drawing/2014/main" id="{FD375891-6DED-4D92-A222-6578CCF146ED}"/>
              </a:ext>
            </a:extLst>
          </p:cNvPr>
          <p:cNvPicPr>
            <a:picLocks noChangeAspect="1"/>
          </p:cNvPicPr>
          <p:nvPr/>
        </p:nvPicPr>
        <p:blipFill>
          <a:blip r:embed="rId3"/>
          <a:stretch>
            <a:fillRect/>
          </a:stretch>
        </p:blipFill>
        <p:spPr>
          <a:xfrm>
            <a:off x="7032555" y="792864"/>
            <a:ext cx="4178784" cy="5554408"/>
          </a:xfrm>
          <a:prstGeom prst="rect">
            <a:avLst/>
          </a:prstGeom>
        </p:spPr>
      </p:pic>
    </p:spTree>
    <p:extLst>
      <p:ext uri="{BB962C8B-B14F-4D97-AF65-F5344CB8AC3E}">
        <p14:creationId xmlns:p14="http://schemas.microsoft.com/office/powerpoint/2010/main" val="419193156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B4E4C4F-937F-49FF-B191-E24615656D3D}"/>
              </a:ext>
            </a:extLst>
          </p:cNvPr>
          <p:cNvPicPr>
            <a:picLocks noChangeAspect="1"/>
          </p:cNvPicPr>
          <p:nvPr/>
        </p:nvPicPr>
        <p:blipFill>
          <a:blip r:embed="rId2"/>
          <a:stretch>
            <a:fillRect/>
          </a:stretch>
        </p:blipFill>
        <p:spPr>
          <a:xfrm>
            <a:off x="5024676" y="2453308"/>
            <a:ext cx="6692521" cy="1951383"/>
          </a:xfrm>
          <a:prstGeom prst="rect">
            <a:avLst/>
          </a:prstGeom>
        </p:spPr>
      </p:pic>
      <p:pic>
        <p:nvPicPr>
          <p:cNvPr id="7" name="Picture 6">
            <a:extLst>
              <a:ext uri="{FF2B5EF4-FFF2-40B4-BE49-F238E27FC236}">
                <a16:creationId xmlns:a16="http://schemas.microsoft.com/office/drawing/2014/main" id="{7062A551-2767-4691-96C7-FF58F7C1F23B}"/>
              </a:ext>
            </a:extLst>
          </p:cNvPr>
          <p:cNvPicPr>
            <a:picLocks noChangeAspect="1"/>
          </p:cNvPicPr>
          <p:nvPr/>
        </p:nvPicPr>
        <p:blipFill>
          <a:blip r:embed="rId3"/>
          <a:stretch>
            <a:fillRect/>
          </a:stretch>
        </p:blipFill>
        <p:spPr>
          <a:xfrm>
            <a:off x="4903304" y="939462"/>
            <a:ext cx="6813893" cy="942347"/>
          </a:xfrm>
          <a:prstGeom prst="rect">
            <a:avLst/>
          </a:prstGeom>
        </p:spPr>
      </p:pic>
      <p:pic>
        <p:nvPicPr>
          <p:cNvPr id="9" name="Picture 8">
            <a:extLst>
              <a:ext uri="{FF2B5EF4-FFF2-40B4-BE49-F238E27FC236}">
                <a16:creationId xmlns:a16="http://schemas.microsoft.com/office/drawing/2014/main" id="{0C621B58-B33F-4F99-8F58-C4B7610DB00B}"/>
              </a:ext>
            </a:extLst>
          </p:cNvPr>
          <p:cNvPicPr>
            <a:picLocks noChangeAspect="1"/>
          </p:cNvPicPr>
          <p:nvPr/>
        </p:nvPicPr>
        <p:blipFill>
          <a:blip r:embed="rId4"/>
          <a:stretch>
            <a:fillRect/>
          </a:stretch>
        </p:blipFill>
        <p:spPr>
          <a:xfrm>
            <a:off x="675862" y="939462"/>
            <a:ext cx="3803373" cy="4971879"/>
          </a:xfrm>
          <a:prstGeom prst="rect">
            <a:avLst/>
          </a:prstGeom>
        </p:spPr>
      </p:pic>
    </p:spTree>
    <p:extLst>
      <p:ext uri="{BB962C8B-B14F-4D97-AF65-F5344CB8AC3E}">
        <p14:creationId xmlns:p14="http://schemas.microsoft.com/office/powerpoint/2010/main" val="299792652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1A56199-8289-450D-B632-76B1404F7104}"/>
              </a:ext>
            </a:extLst>
          </p:cNvPr>
          <p:cNvSpPr txBox="1"/>
          <p:nvPr/>
        </p:nvSpPr>
        <p:spPr>
          <a:xfrm>
            <a:off x="695739" y="1616767"/>
            <a:ext cx="10800521" cy="4401205"/>
          </a:xfrm>
          <a:prstGeom prst="rect">
            <a:avLst/>
          </a:prstGeom>
          <a:noFill/>
        </p:spPr>
        <p:txBody>
          <a:bodyPr wrap="square" rtlCol="0">
            <a:spAutoFit/>
          </a:bodyPr>
          <a:lstStyle/>
          <a:p>
            <a:pPr algn="just"/>
            <a:r>
              <a:rPr lang="en-US" sz="2400" dirty="0">
                <a:solidFill>
                  <a:srgbClr val="FF0066"/>
                </a:solidFill>
                <a:latin typeface="Arial" panose="020B0604020202020204" pitchFamily="34" charset="0"/>
                <a:cs typeface="Arial" panose="020B0604020202020204" pitchFamily="34" charset="0"/>
              </a:rPr>
              <a:t>A phase diagram is essentially a graphical representation of an alloy system.</a:t>
            </a:r>
          </a:p>
          <a:p>
            <a:pPr algn="just"/>
            <a:r>
              <a:rPr lang="en-US" sz="2400" dirty="0">
                <a:solidFill>
                  <a:srgbClr val="FF0066"/>
                </a:solidFill>
                <a:latin typeface="Arial" panose="020B0604020202020204" pitchFamily="34" charset="0"/>
                <a:cs typeface="Arial" panose="020B0604020202020204" pitchFamily="34" charset="0"/>
              </a:rPr>
              <a:t>Phase diagrams are also called as equilibrium diagrams or constructional diagrams.</a:t>
            </a:r>
          </a:p>
          <a:p>
            <a:r>
              <a:rPr lang="en-US" sz="2400" b="1" dirty="0">
                <a:solidFill>
                  <a:srgbClr val="FF0066"/>
                </a:solidFill>
                <a:latin typeface="Arial" panose="020B0604020202020204" pitchFamily="34" charset="0"/>
                <a:cs typeface="Arial" panose="020B0604020202020204" pitchFamily="34" charset="0"/>
              </a:rPr>
              <a:t>                   </a:t>
            </a:r>
            <a:r>
              <a:rPr lang="en-US" sz="2800" b="1" dirty="0">
                <a:solidFill>
                  <a:srgbClr val="0070C0"/>
                </a:solidFill>
                <a:latin typeface="Arial" panose="020B0604020202020204" pitchFamily="34" charset="0"/>
                <a:cs typeface="Arial" panose="020B0604020202020204" pitchFamily="34" charset="0"/>
              </a:rPr>
              <a:t>Phase diagrams are classified as:</a:t>
            </a:r>
          </a:p>
          <a:p>
            <a:pPr marL="2628900" lvl="5" indent="-342900">
              <a:buFont typeface="Wingdings" panose="05000000000000000000" pitchFamily="2" charset="2"/>
              <a:buChar char="Ø"/>
            </a:pPr>
            <a:r>
              <a:rPr lang="en-US" sz="2800" b="1" dirty="0">
                <a:solidFill>
                  <a:srgbClr val="002060"/>
                </a:solidFill>
                <a:latin typeface="Arial" panose="020B0604020202020204" pitchFamily="34" charset="0"/>
                <a:cs typeface="Arial" panose="020B0604020202020204" pitchFamily="34" charset="0"/>
              </a:rPr>
              <a:t>Unary Phase diagram</a:t>
            </a:r>
          </a:p>
          <a:p>
            <a:pPr marL="2628900" lvl="5" indent="-342900">
              <a:buFont typeface="Wingdings" panose="05000000000000000000" pitchFamily="2" charset="2"/>
              <a:buChar char="Ø"/>
            </a:pPr>
            <a:r>
              <a:rPr lang="en-US" sz="2800" b="1" dirty="0">
                <a:solidFill>
                  <a:srgbClr val="008000"/>
                </a:solidFill>
                <a:latin typeface="Arial" panose="020B0604020202020204" pitchFamily="34" charset="0"/>
                <a:cs typeface="Arial" panose="020B0604020202020204" pitchFamily="34" charset="0"/>
              </a:rPr>
              <a:t>Binary Phase diagram</a:t>
            </a:r>
          </a:p>
          <a:p>
            <a:pPr marL="2628900" lvl="5" indent="-342900">
              <a:buFont typeface="Wingdings" panose="05000000000000000000" pitchFamily="2" charset="2"/>
              <a:buChar char="Ø"/>
            </a:pPr>
            <a:r>
              <a:rPr lang="en-US" sz="2800" b="1" dirty="0">
                <a:solidFill>
                  <a:srgbClr val="FF0066"/>
                </a:solidFill>
                <a:latin typeface="Arial" panose="020B0604020202020204" pitchFamily="34" charset="0"/>
                <a:cs typeface="Arial" panose="020B0604020202020204" pitchFamily="34" charset="0"/>
              </a:rPr>
              <a:t>Ternary Phase diagram</a:t>
            </a:r>
          </a:p>
          <a:p>
            <a:pPr lvl="1"/>
            <a:endParaRPr lang="en-US" sz="2400" dirty="0">
              <a:solidFill>
                <a:srgbClr val="008000"/>
              </a:solidFill>
              <a:latin typeface="Arial" panose="020B0604020202020204" pitchFamily="34" charset="0"/>
              <a:cs typeface="Arial" panose="020B0604020202020204" pitchFamily="34" charset="0"/>
            </a:endParaRPr>
          </a:p>
          <a:p>
            <a:pPr lvl="1"/>
            <a:r>
              <a:rPr lang="en-US" sz="2400" b="1" i="1" dirty="0">
                <a:solidFill>
                  <a:srgbClr val="008000"/>
                </a:solidFill>
                <a:latin typeface="Arial" panose="020B0604020202020204" pitchFamily="34" charset="0"/>
                <a:cs typeface="Arial" panose="020B0604020202020204" pitchFamily="34" charset="0"/>
              </a:rPr>
              <a:t>Unary Phase diagram </a:t>
            </a:r>
            <a:r>
              <a:rPr lang="en-US" sz="2400" i="1" dirty="0">
                <a:solidFill>
                  <a:srgbClr val="008000"/>
                </a:solidFill>
                <a:latin typeface="Arial" panose="020B0604020202020204" pitchFamily="34" charset="0"/>
                <a:cs typeface="Arial" panose="020B0604020202020204" pitchFamily="34" charset="0"/>
              </a:rPr>
              <a:t>is nothing but the </a:t>
            </a:r>
            <a:r>
              <a:rPr lang="en-US" sz="2400" b="1" i="1" dirty="0">
                <a:solidFill>
                  <a:srgbClr val="FF0066"/>
                </a:solidFill>
                <a:latin typeface="Arial" panose="020B0604020202020204" pitchFamily="34" charset="0"/>
                <a:cs typeface="Arial" panose="020B0604020202020204" pitchFamily="34" charset="0"/>
              </a:rPr>
              <a:t>Pressure-Temperature diagram </a:t>
            </a:r>
            <a:r>
              <a:rPr lang="en-US" sz="2400" b="1" i="1" dirty="0">
                <a:solidFill>
                  <a:srgbClr val="008000"/>
                </a:solidFill>
                <a:latin typeface="Arial" panose="020B0604020202020204" pitchFamily="34" charset="0"/>
                <a:cs typeface="Arial" panose="020B0604020202020204" pitchFamily="34" charset="0"/>
              </a:rPr>
              <a:t>of </a:t>
            </a:r>
            <a:r>
              <a:rPr lang="en-US" sz="2400" b="1" i="1" dirty="0">
                <a:solidFill>
                  <a:srgbClr val="FF0066"/>
                </a:solidFill>
                <a:latin typeface="Arial" panose="020B0604020202020204" pitchFamily="34" charset="0"/>
                <a:cs typeface="Arial" panose="020B0604020202020204" pitchFamily="34" charset="0"/>
              </a:rPr>
              <a:t>a pure metal.</a:t>
            </a:r>
          </a:p>
          <a:p>
            <a:endParaRPr lang="en-IN" sz="2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5C81D35F-6E8F-4CEC-81B3-446D8D539377}"/>
              </a:ext>
            </a:extLst>
          </p:cNvPr>
          <p:cNvSpPr txBox="1"/>
          <p:nvPr/>
        </p:nvSpPr>
        <p:spPr>
          <a:xfrm>
            <a:off x="4227444" y="716481"/>
            <a:ext cx="3366052" cy="584775"/>
          </a:xfrm>
          <a:prstGeom prst="rect">
            <a:avLst/>
          </a:prstGeom>
          <a:noFill/>
        </p:spPr>
        <p:txBody>
          <a:bodyPr wrap="square">
            <a:spAutoFit/>
          </a:bodyPr>
          <a:lstStyle/>
          <a:p>
            <a:r>
              <a:rPr lang="en-US" sz="3200" b="1" dirty="0">
                <a:solidFill>
                  <a:srgbClr val="0070C0"/>
                </a:solidFill>
                <a:latin typeface="Arial" panose="020B0604020202020204" pitchFamily="34" charset="0"/>
                <a:cs typeface="Arial" panose="020B0604020202020204" pitchFamily="34" charset="0"/>
              </a:rPr>
              <a:t>Phase diagrams </a:t>
            </a:r>
          </a:p>
        </p:txBody>
      </p:sp>
    </p:spTree>
    <p:extLst>
      <p:ext uri="{BB962C8B-B14F-4D97-AF65-F5344CB8AC3E}">
        <p14:creationId xmlns:p14="http://schemas.microsoft.com/office/powerpoint/2010/main" val="25273246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5">
                                            <p:txEl>
                                              <p:pRg st="0" end="0"/>
                                            </p:txEl>
                                          </p:spTgt>
                                        </p:tgtEl>
                                      </p:cBhvr>
                                    </p:animEffect>
                                  </p:childTnLst>
                                </p:cTn>
                              </p:par>
                              <p:par>
                                <p:cTn id="17" presetID="53" presetClass="entr" presetSubtype="16" fill="hold" nodeType="with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5">
                                            <p:txEl>
                                              <p:pRg st="2" end="2"/>
                                            </p:txEl>
                                          </p:spTgt>
                                        </p:tgtEl>
                                        <p:attrNameLst>
                                          <p:attrName>style.visibility</p:attrName>
                                        </p:attrNameLst>
                                      </p:cBhvr>
                                      <p:to>
                                        <p:strVal val="visible"/>
                                      </p:to>
                                    </p:set>
                                    <p:anim calcmode="lin" valueType="num">
                                      <p:cBhvr>
                                        <p:cTn id="26"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7" dur="5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28" dur="500"/>
                                        <p:tgtEl>
                                          <p:spTgt spid="5">
                                            <p:txEl>
                                              <p:pRg st="2" end="2"/>
                                            </p:txEl>
                                          </p:spTgt>
                                        </p:tgtEl>
                                      </p:cBhvr>
                                    </p:animEffect>
                                  </p:childTnLst>
                                </p:cTn>
                              </p:par>
                              <p:par>
                                <p:cTn id="29" presetID="53" presetClass="entr" presetSubtype="16" fill="hold" nodeType="with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animEffect transition="in" filter="fade">
                                      <p:cBhvr>
                                        <p:cTn id="33" dur="500"/>
                                        <p:tgtEl>
                                          <p:spTgt spid="5">
                                            <p:txEl>
                                              <p:pRg st="3" end="3"/>
                                            </p:txEl>
                                          </p:spTgt>
                                        </p:tgtEl>
                                      </p:cBhvr>
                                    </p:animEffect>
                                  </p:childTnLst>
                                </p:cTn>
                              </p:par>
                              <p:par>
                                <p:cTn id="34" presetID="53" presetClass="entr" presetSubtype="16" fill="hold" nodeType="withEffect">
                                  <p:stCondLst>
                                    <p:cond delay="0"/>
                                  </p:stCondLst>
                                  <p:childTnLst>
                                    <p:set>
                                      <p:cBhvr>
                                        <p:cTn id="35" dur="1" fill="hold">
                                          <p:stCondLst>
                                            <p:cond delay="0"/>
                                          </p:stCondLst>
                                        </p:cTn>
                                        <p:tgtEl>
                                          <p:spTgt spid="5">
                                            <p:txEl>
                                              <p:pRg st="4" end="4"/>
                                            </p:txEl>
                                          </p:spTgt>
                                        </p:tgtEl>
                                        <p:attrNameLst>
                                          <p:attrName>style.visibility</p:attrName>
                                        </p:attrNameLst>
                                      </p:cBhvr>
                                      <p:to>
                                        <p:strVal val="visible"/>
                                      </p:to>
                                    </p:set>
                                    <p:anim calcmode="lin" valueType="num">
                                      <p:cBhvr>
                                        <p:cTn id="36"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7" dur="500" fill="hold"/>
                                        <p:tgtEl>
                                          <p:spTgt spid="5">
                                            <p:txEl>
                                              <p:pRg st="4" end="4"/>
                                            </p:txEl>
                                          </p:spTgt>
                                        </p:tgtEl>
                                        <p:attrNameLst>
                                          <p:attrName>ppt_h</p:attrName>
                                        </p:attrNameLst>
                                      </p:cBhvr>
                                      <p:tavLst>
                                        <p:tav tm="0">
                                          <p:val>
                                            <p:fltVal val="0"/>
                                          </p:val>
                                        </p:tav>
                                        <p:tav tm="100000">
                                          <p:val>
                                            <p:strVal val="#ppt_h"/>
                                          </p:val>
                                        </p:tav>
                                      </p:tavLst>
                                    </p:anim>
                                    <p:animEffect transition="in" filter="fade">
                                      <p:cBhvr>
                                        <p:cTn id="38" dur="500"/>
                                        <p:tgtEl>
                                          <p:spTgt spid="5">
                                            <p:txEl>
                                              <p:pRg st="4" end="4"/>
                                            </p:txEl>
                                          </p:spTgt>
                                        </p:tgtEl>
                                      </p:cBhvr>
                                    </p:animEffect>
                                  </p:childTnLst>
                                </p:cTn>
                              </p:par>
                              <p:par>
                                <p:cTn id="39" presetID="53" presetClass="entr" presetSubtype="16" fill="hold" nodeType="withEffect">
                                  <p:stCondLst>
                                    <p:cond delay="0"/>
                                  </p:stCondLst>
                                  <p:childTnLst>
                                    <p:set>
                                      <p:cBhvr>
                                        <p:cTn id="40" dur="1" fill="hold">
                                          <p:stCondLst>
                                            <p:cond delay="0"/>
                                          </p:stCondLst>
                                        </p:cTn>
                                        <p:tgtEl>
                                          <p:spTgt spid="5">
                                            <p:txEl>
                                              <p:pRg st="5" end="5"/>
                                            </p:txEl>
                                          </p:spTgt>
                                        </p:tgtEl>
                                        <p:attrNameLst>
                                          <p:attrName>style.visibility</p:attrName>
                                        </p:attrNameLst>
                                      </p:cBhvr>
                                      <p:to>
                                        <p:strVal val="visible"/>
                                      </p:to>
                                    </p:set>
                                    <p:anim calcmode="lin" valueType="num">
                                      <p:cBhvr>
                                        <p:cTn id="41" dur="500" fill="hold"/>
                                        <p:tgtEl>
                                          <p:spTgt spid="5">
                                            <p:txEl>
                                              <p:pRg st="5" end="5"/>
                                            </p:txEl>
                                          </p:spTgt>
                                        </p:tgtEl>
                                        <p:attrNameLst>
                                          <p:attrName>ppt_w</p:attrName>
                                        </p:attrNameLst>
                                      </p:cBhvr>
                                      <p:tavLst>
                                        <p:tav tm="0">
                                          <p:val>
                                            <p:fltVal val="0"/>
                                          </p:val>
                                        </p:tav>
                                        <p:tav tm="100000">
                                          <p:val>
                                            <p:strVal val="#ppt_w"/>
                                          </p:val>
                                        </p:tav>
                                      </p:tavLst>
                                    </p:anim>
                                    <p:anim calcmode="lin" valueType="num">
                                      <p:cBhvr>
                                        <p:cTn id="42" dur="500" fill="hold"/>
                                        <p:tgtEl>
                                          <p:spTgt spid="5">
                                            <p:txEl>
                                              <p:pRg st="5" end="5"/>
                                            </p:txEl>
                                          </p:spTgt>
                                        </p:tgtEl>
                                        <p:attrNameLst>
                                          <p:attrName>ppt_h</p:attrName>
                                        </p:attrNameLst>
                                      </p:cBhvr>
                                      <p:tavLst>
                                        <p:tav tm="0">
                                          <p:val>
                                            <p:fltVal val="0"/>
                                          </p:val>
                                        </p:tav>
                                        <p:tav tm="100000">
                                          <p:val>
                                            <p:strVal val="#ppt_h"/>
                                          </p:val>
                                        </p:tav>
                                      </p:tavLst>
                                    </p:anim>
                                    <p:animEffect transition="in" filter="fade">
                                      <p:cBhvr>
                                        <p:cTn id="43" dur="500"/>
                                        <p:tgtEl>
                                          <p:spTgt spid="5">
                                            <p:txEl>
                                              <p:pRg st="5" end="5"/>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nodeType="clickEffect">
                                  <p:stCondLst>
                                    <p:cond delay="0"/>
                                  </p:stCondLst>
                                  <p:childTnLst>
                                    <p:set>
                                      <p:cBhvr>
                                        <p:cTn id="47" dur="1" fill="hold">
                                          <p:stCondLst>
                                            <p:cond delay="0"/>
                                          </p:stCondLst>
                                        </p:cTn>
                                        <p:tgtEl>
                                          <p:spTgt spid="5">
                                            <p:txEl>
                                              <p:pRg st="7" end="7"/>
                                            </p:txEl>
                                          </p:spTgt>
                                        </p:tgtEl>
                                        <p:attrNameLst>
                                          <p:attrName>style.visibility</p:attrName>
                                        </p:attrNameLst>
                                      </p:cBhvr>
                                      <p:to>
                                        <p:strVal val="visible"/>
                                      </p:to>
                                    </p:set>
                                    <p:anim calcmode="lin" valueType="num">
                                      <p:cBhvr>
                                        <p:cTn id="48" dur="500" fill="hold"/>
                                        <p:tgtEl>
                                          <p:spTgt spid="5">
                                            <p:txEl>
                                              <p:pRg st="7" end="7"/>
                                            </p:txEl>
                                          </p:spTgt>
                                        </p:tgtEl>
                                        <p:attrNameLst>
                                          <p:attrName>ppt_w</p:attrName>
                                        </p:attrNameLst>
                                      </p:cBhvr>
                                      <p:tavLst>
                                        <p:tav tm="0">
                                          <p:val>
                                            <p:fltVal val="0"/>
                                          </p:val>
                                        </p:tav>
                                        <p:tav tm="100000">
                                          <p:val>
                                            <p:strVal val="#ppt_w"/>
                                          </p:val>
                                        </p:tav>
                                      </p:tavLst>
                                    </p:anim>
                                    <p:anim calcmode="lin" valueType="num">
                                      <p:cBhvr>
                                        <p:cTn id="49" dur="500" fill="hold"/>
                                        <p:tgtEl>
                                          <p:spTgt spid="5">
                                            <p:txEl>
                                              <p:pRg st="7" end="7"/>
                                            </p:txEl>
                                          </p:spTgt>
                                        </p:tgtEl>
                                        <p:attrNameLst>
                                          <p:attrName>ppt_h</p:attrName>
                                        </p:attrNameLst>
                                      </p:cBhvr>
                                      <p:tavLst>
                                        <p:tav tm="0">
                                          <p:val>
                                            <p:fltVal val="0"/>
                                          </p:val>
                                        </p:tav>
                                        <p:tav tm="100000">
                                          <p:val>
                                            <p:strVal val="#ppt_h"/>
                                          </p:val>
                                        </p:tav>
                                      </p:tavLst>
                                    </p:anim>
                                    <p:animEffect transition="in" filter="fade">
                                      <p:cBhvr>
                                        <p:cTn id="50"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38702CA-E467-4471-A1B5-C5C36FCFBA8E}"/>
              </a:ext>
            </a:extLst>
          </p:cNvPr>
          <p:cNvPicPr>
            <a:picLocks noChangeAspect="1"/>
          </p:cNvPicPr>
          <p:nvPr/>
        </p:nvPicPr>
        <p:blipFill>
          <a:blip r:embed="rId2"/>
          <a:stretch>
            <a:fillRect/>
          </a:stretch>
        </p:blipFill>
        <p:spPr>
          <a:xfrm>
            <a:off x="760195" y="1695695"/>
            <a:ext cx="10779849" cy="923925"/>
          </a:xfrm>
          <a:prstGeom prst="rect">
            <a:avLst/>
          </a:prstGeom>
        </p:spPr>
      </p:pic>
      <p:pic>
        <p:nvPicPr>
          <p:cNvPr id="7" name="Picture 6">
            <a:extLst>
              <a:ext uri="{FF2B5EF4-FFF2-40B4-BE49-F238E27FC236}">
                <a16:creationId xmlns:a16="http://schemas.microsoft.com/office/drawing/2014/main" id="{6C9A636F-D342-4EE4-95BB-74C8A51B1E8C}"/>
              </a:ext>
            </a:extLst>
          </p:cNvPr>
          <p:cNvPicPr>
            <a:picLocks noChangeAspect="1"/>
          </p:cNvPicPr>
          <p:nvPr/>
        </p:nvPicPr>
        <p:blipFill>
          <a:blip r:embed="rId3"/>
          <a:stretch>
            <a:fillRect/>
          </a:stretch>
        </p:blipFill>
        <p:spPr>
          <a:xfrm>
            <a:off x="7322652" y="3429000"/>
            <a:ext cx="4587805" cy="1562721"/>
          </a:xfrm>
          <a:prstGeom prst="rect">
            <a:avLst/>
          </a:prstGeom>
        </p:spPr>
      </p:pic>
      <p:pic>
        <p:nvPicPr>
          <p:cNvPr id="9" name="Picture 8">
            <a:extLst>
              <a:ext uri="{FF2B5EF4-FFF2-40B4-BE49-F238E27FC236}">
                <a16:creationId xmlns:a16="http://schemas.microsoft.com/office/drawing/2014/main" id="{9C71D01B-448B-461D-96DF-869112F9A8B2}"/>
              </a:ext>
            </a:extLst>
          </p:cNvPr>
          <p:cNvPicPr>
            <a:picLocks noChangeAspect="1"/>
          </p:cNvPicPr>
          <p:nvPr/>
        </p:nvPicPr>
        <p:blipFill>
          <a:blip r:embed="rId4"/>
          <a:stretch>
            <a:fillRect/>
          </a:stretch>
        </p:blipFill>
        <p:spPr>
          <a:xfrm>
            <a:off x="2205545" y="2531787"/>
            <a:ext cx="5117107" cy="3895517"/>
          </a:xfrm>
          <a:prstGeom prst="rect">
            <a:avLst/>
          </a:prstGeom>
        </p:spPr>
      </p:pic>
      <p:sp>
        <p:nvSpPr>
          <p:cNvPr id="2" name="TextBox 1">
            <a:extLst>
              <a:ext uri="{FF2B5EF4-FFF2-40B4-BE49-F238E27FC236}">
                <a16:creationId xmlns:a16="http://schemas.microsoft.com/office/drawing/2014/main" id="{BDC9A014-6980-4CAB-8DBB-5528F6F17CF6}"/>
              </a:ext>
            </a:extLst>
          </p:cNvPr>
          <p:cNvSpPr txBox="1"/>
          <p:nvPr/>
        </p:nvSpPr>
        <p:spPr>
          <a:xfrm>
            <a:off x="651955" y="680032"/>
            <a:ext cx="10888089" cy="1015663"/>
          </a:xfrm>
          <a:prstGeom prst="rect">
            <a:avLst/>
          </a:prstGeom>
          <a:noFill/>
        </p:spPr>
        <p:txBody>
          <a:bodyPr wrap="square">
            <a:spAutoFit/>
          </a:bodyPr>
          <a:lstStyle/>
          <a:p>
            <a:pPr algn="just"/>
            <a:r>
              <a:rPr lang="en-IN" sz="2000" b="1" dirty="0">
                <a:solidFill>
                  <a:srgbClr val="002060"/>
                </a:solidFill>
                <a:latin typeface="Arial" panose="020B0604020202020204" pitchFamily="34" charset="0"/>
                <a:cs typeface="Arial" panose="020B0604020202020204" pitchFamily="34" charset="0"/>
              </a:rPr>
              <a:t>Another Example of the eutectic system where two components which are completely</a:t>
            </a:r>
          </a:p>
          <a:p>
            <a:pPr marL="342900" indent="-342900" algn="just">
              <a:buFont typeface="Wingdings" panose="05000000000000000000" pitchFamily="2" charset="2"/>
              <a:buChar char="Ø"/>
            </a:pPr>
            <a:r>
              <a:rPr lang="en-IN" sz="2000" b="1" i="1" dirty="0">
                <a:solidFill>
                  <a:srgbClr val="FF0000"/>
                </a:solidFill>
                <a:latin typeface="Arial" panose="020B0604020202020204" pitchFamily="34" charset="0"/>
                <a:cs typeface="Arial" panose="020B0604020202020204" pitchFamily="34" charset="0"/>
              </a:rPr>
              <a:t>Soluble in the liquid state and are : </a:t>
            </a:r>
            <a:r>
              <a:rPr lang="en-IN" sz="2000" b="1" i="1" u="sng" dirty="0">
                <a:solidFill>
                  <a:srgbClr val="000099"/>
                </a:solidFill>
                <a:latin typeface="Arial" panose="020B0604020202020204" pitchFamily="34" charset="0"/>
                <a:cs typeface="Arial" panose="020B0604020202020204" pitchFamily="34" charset="0"/>
              </a:rPr>
              <a:t>Completely insoluble in the solid state.</a:t>
            </a:r>
          </a:p>
          <a:p>
            <a:pPr algn="ctr"/>
            <a:r>
              <a:rPr lang="en-IN" sz="2000" b="1" i="1" u="sng" dirty="0">
                <a:solidFill>
                  <a:srgbClr val="FF0066"/>
                </a:solidFill>
                <a:latin typeface="Georgia" panose="02040502050405020303" pitchFamily="18" charset="0"/>
                <a:cs typeface="Arial" panose="020B0604020202020204" pitchFamily="34" charset="0"/>
              </a:rPr>
              <a:t>Example: Cd-Bi alloy system</a:t>
            </a:r>
          </a:p>
        </p:txBody>
      </p:sp>
    </p:spTree>
    <p:extLst>
      <p:ext uri="{BB962C8B-B14F-4D97-AF65-F5344CB8AC3E}">
        <p14:creationId xmlns:p14="http://schemas.microsoft.com/office/powerpoint/2010/main" val="209311052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1ACFB36-8AFD-4A12-A432-781315561C47}"/>
              </a:ext>
            </a:extLst>
          </p:cNvPr>
          <p:cNvSpPr txBox="1"/>
          <p:nvPr/>
        </p:nvSpPr>
        <p:spPr>
          <a:xfrm>
            <a:off x="708992" y="1564235"/>
            <a:ext cx="5731565" cy="4893647"/>
          </a:xfrm>
          <a:prstGeom prst="rect">
            <a:avLst/>
          </a:prstGeom>
          <a:noFill/>
        </p:spPr>
        <p:txBody>
          <a:bodyPr wrap="square">
            <a:spAutoFit/>
          </a:bodyPr>
          <a:lstStyle/>
          <a:p>
            <a:pPr algn="just"/>
            <a:r>
              <a:rPr lang="en-US" sz="2400" b="1" dirty="0">
                <a:solidFill>
                  <a:srgbClr val="002060"/>
                </a:solidFill>
                <a:effectLst/>
                <a:latin typeface="Times New Roman" panose="02020603050405020304" pitchFamily="18" charset="0"/>
                <a:ea typeface="Arial" panose="020B0604020202020204" pitchFamily="34" charset="0"/>
              </a:rPr>
              <a:t>A eutectic </a:t>
            </a:r>
            <a:r>
              <a:rPr lang="en-US" sz="2400" dirty="0">
                <a:solidFill>
                  <a:srgbClr val="002060"/>
                </a:solidFill>
                <a:effectLst/>
                <a:latin typeface="Times New Roman" panose="02020603050405020304" pitchFamily="18" charset="0"/>
                <a:ea typeface="Times New Roman" panose="02020603050405020304" pitchFamily="18" charset="0"/>
              </a:rPr>
              <a:t>reaction is defined as the one which generates two solids from the liquid at a given</a:t>
            </a:r>
            <a:r>
              <a:rPr lang="en-US" sz="2400" b="1" dirty="0">
                <a:solidFill>
                  <a:srgbClr val="002060"/>
                </a:solidFill>
                <a:effectLst/>
                <a:latin typeface="Times New Roman" panose="02020603050405020304" pitchFamily="18" charset="0"/>
                <a:ea typeface="Arial" panose="020B0604020202020204" pitchFamily="34" charset="0"/>
              </a:rPr>
              <a:t> </a:t>
            </a:r>
            <a:r>
              <a:rPr lang="en-US" sz="2400" dirty="0">
                <a:solidFill>
                  <a:srgbClr val="002060"/>
                </a:solidFill>
                <a:effectLst/>
                <a:latin typeface="Times New Roman" panose="02020603050405020304" pitchFamily="18" charset="0"/>
                <a:ea typeface="Times New Roman" panose="02020603050405020304" pitchFamily="18" charset="0"/>
              </a:rPr>
              <a:t>temperature and composition, L </a:t>
            </a:r>
            <a:r>
              <a:rPr lang="en-US" sz="2400" dirty="0">
                <a:solidFill>
                  <a:srgbClr val="002060"/>
                </a:solidFill>
                <a:effectLst/>
                <a:latin typeface="Times New Roman" panose="02020603050405020304" pitchFamily="18" charset="0"/>
                <a:ea typeface="Arial" panose="020B0604020202020204" pitchFamily="34" charset="0"/>
              </a:rPr>
              <a:t>→ α</a:t>
            </a:r>
            <a:r>
              <a:rPr lang="en-US" sz="2400" dirty="0">
                <a:solidFill>
                  <a:srgbClr val="002060"/>
                </a:solidFill>
                <a:effectLst/>
                <a:latin typeface="Times New Roman" panose="02020603050405020304" pitchFamily="18" charset="0"/>
                <a:ea typeface="Times New Roman" panose="02020603050405020304" pitchFamily="18" charset="0"/>
              </a:rPr>
              <a:t> + </a:t>
            </a:r>
            <a:r>
              <a:rPr lang="en-US" sz="2400" dirty="0">
                <a:solidFill>
                  <a:srgbClr val="002060"/>
                </a:solidFill>
                <a:effectLst/>
                <a:latin typeface="Times New Roman" panose="02020603050405020304" pitchFamily="18" charset="0"/>
                <a:ea typeface="Arial" panose="020B0604020202020204" pitchFamily="34" charset="0"/>
              </a:rPr>
              <a:t>β</a:t>
            </a:r>
          </a:p>
          <a:p>
            <a:pPr algn="just"/>
            <a:r>
              <a:rPr lang="en-US" sz="2400" dirty="0">
                <a:solidFill>
                  <a:srgbClr val="FF0000"/>
                </a:solidFill>
                <a:effectLst/>
                <a:latin typeface="Times New Roman" panose="02020603050405020304" pitchFamily="18" charset="0"/>
                <a:ea typeface="Times New Roman" panose="02020603050405020304" pitchFamily="18" charset="0"/>
              </a:rPr>
              <a:t>Three phases (</a:t>
            </a:r>
            <a:r>
              <a:rPr lang="en-US" sz="2400" i="1" dirty="0">
                <a:solidFill>
                  <a:srgbClr val="FF0000"/>
                </a:solidFill>
                <a:effectLst/>
                <a:latin typeface="Times New Roman" panose="02020603050405020304" pitchFamily="18" charset="0"/>
                <a:ea typeface="Arial" panose="020B0604020202020204" pitchFamily="34" charset="0"/>
              </a:rPr>
              <a:t>L+α+</a:t>
            </a:r>
            <a:r>
              <a:rPr lang="en-US" sz="2400" dirty="0">
                <a:solidFill>
                  <a:srgbClr val="FF0000"/>
                </a:solidFill>
                <a:effectLst/>
                <a:latin typeface="Times New Roman" panose="02020603050405020304" pitchFamily="18" charset="0"/>
                <a:ea typeface="Arial" panose="020B0604020202020204" pitchFamily="34" charset="0"/>
              </a:rPr>
              <a:t>β</a:t>
            </a:r>
            <a:r>
              <a:rPr lang="en-US" sz="2400" dirty="0">
                <a:solidFill>
                  <a:srgbClr val="FF0000"/>
                </a:solidFill>
                <a:effectLst/>
                <a:latin typeface="Times New Roman" panose="02020603050405020304" pitchFamily="18" charset="0"/>
                <a:ea typeface="Times New Roman" panose="02020603050405020304" pitchFamily="18" charset="0"/>
              </a:rPr>
              <a:t>) coexist at point </a:t>
            </a:r>
            <a:r>
              <a:rPr lang="en-US" sz="2400" i="1" dirty="0">
                <a:solidFill>
                  <a:srgbClr val="FF0000"/>
                </a:solidFill>
                <a:effectLst/>
                <a:latin typeface="Times New Roman" panose="02020603050405020304" pitchFamily="18" charset="0"/>
                <a:ea typeface="Arial" panose="020B0604020202020204" pitchFamily="34" charset="0"/>
              </a:rPr>
              <a:t>E</a:t>
            </a:r>
            <a:r>
              <a:rPr lang="en-US" sz="2400" dirty="0">
                <a:solidFill>
                  <a:srgbClr val="FF0000"/>
                </a:solidFill>
                <a:effectLst/>
                <a:latin typeface="Times New Roman" panose="02020603050405020304" pitchFamily="18" charset="0"/>
                <a:ea typeface="Times New Roman" panose="02020603050405020304" pitchFamily="18" charset="0"/>
              </a:rPr>
              <a:t>. This point is called eutectic point or composition. Left of </a:t>
            </a:r>
            <a:r>
              <a:rPr lang="en-US" sz="2400" i="1" dirty="0">
                <a:solidFill>
                  <a:srgbClr val="FF0000"/>
                </a:solidFill>
                <a:effectLst/>
                <a:latin typeface="Times New Roman" panose="02020603050405020304" pitchFamily="18" charset="0"/>
                <a:ea typeface="Arial" panose="020B0604020202020204" pitchFamily="34" charset="0"/>
              </a:rPr>
              <a:t>E</a:t>
            </a:r>
            <a:r>
              <a:rPr lang="en-US" sz="2400" dirty="0">
                <a:solidFill>
                  <a:srgbClr val="FF0000"/>
                </a:solidFill>
                <a:effectLst/>
                <a:latin typeface="Times New Roman" panose="02020603050405020304" pitchFamily="18" charset="0"/>
                <a:ea typeface="Times New Roman" panose="02020603050405020304" pitchFamily="18" charset="0"/>
              </a:rPr>
              <a:t> is called hypoeutectic whereas right of E is called hypereutectic.</a:t>
            </a:r>
          </a:p>
          <a:p>
            <a:pPr algn="just"/>
            <a:r>
              <a:rPr lang="en-US" sz="2400" dirty="0">
                <a:solidFill>
                  <a:srgbClr val="008000"/>
                </a:solidFill>
                <a:effectLst/>
                <a:latin typeface="Times New Roman" panose="02020603050405020304" pitchFamily="18" charset="0"/>
                <a:ea typeface="Times New Roman" panose="02020603050405020304" pitchFamily="18" charset="0"/>
              </a:rPr>
              <a:t>A eutectic composition solidifies as a eutectic mixture of </a:t>
            </a:r>
            <a:r>
              <a:rPr lang="en-US" sz="2400" dirty="0">
                <a:solidFill>
                  <a:srgbClr val="008000"/>
                </a:solidFill>
                <a:effectLst/>
                <a:latin typeface="Times New Roman" panose="02020603050405020304" pitchFamily="18" charset="0"/>
                <a:ea typeface="Arial" panose="020B0604020202020204" pitchFamily="34" charset="0"/>
              </a:rPr>
              <a:t>α</a:t>
            </a:r>
            <a:r>
              <a:rPr lang="en-US" sz="2400" dirty="0">
                <a:solidFill>
                  <a:srgbClr val="008000"/>
                </a:solidFill>
                <a:effectLst/>
                <a:latin typeface="Times New Roman" panose="02020603050405020304" pitchFamily="18" charset="0"/>
                <a:ea typeface="Times New Roman" panose="02020603050405020304" pitchFamily="18" charset="0"/>
              </a:rPr>
              <a:t>and </a:t>
            </a:r>
            <a:r>
              <a:rPr lang="en-US" sz="2400" dirty="0">
                <a:solidFill>
                  <a:srgbClr val="008000"/>
                </a:solidFill>
                <a:effectLst/>
                <a:latin typeface="Times New Roman" panose="02020603050405020304" pitchFamily="18" charset="0"/>
                <a:ea typeface="Arial" panose="020B0604020202020204" pitchFamily="34" charset="0"/>
              </a:rPr>
              <a:t>β</a:t>
            </a:r>
            <a:r>
              <a:rPr lang="en-US" sz="2400" dirty="0">
                <a:solidFill>
                  <a:srgbClr val="008000"/>
                </a:solidFill>
                <a:effectLst/>
                <a:latin typeface="Times New Roman" panose="02020603050405020304" pitchFamily="18" charset="0"/>
                <a:ea typeface="Times New Roman" panose="02020603050405020304" pitchFamily="18" charset="0"/>
              </a:rPr>
              <a:t> phases. The microstructure at room temperature (RT) may consist of alternate layers or lamellae of </a:t>
            </a:r>
            <a:r>
              <a:rPr lang="en-US" sz="2400" dirty="0">
                <a:solidFill>
                  <a:srgbClr val="008000"/>
                </a:solidFill>
                <a:effectLst/>
                <a:latin typeface="Times New Roman" panose="02020603050405020304" pitchFamily="18" charset="0"/>
                <a:ea typeface="Arial" panose="020B0604020202020204" pitchFamily="34" charset="0"/>
              </a:rPr>
              <a:t>α</a:t>
            </a:r>
            <a:r>
              <a:rPr lang="en-US" sz="2400" dirty="0">
                <a:solidFill>
                  <a:srgbClr val="008000"/>
                </a:solidFill>
                <a:effectLst/>
                <a:latin typeface="Times New Roman" panose="02020603050405020304" pitchFamily="18" charset="0"/>
                <a:ea typeface="Times New Roman" panose="02020603050405020304" pitchFamily="18" charset="0"/>
              </a:rPr>
              <a:t> and</a:t>
            </a:r>
            <a:r>
              <a:rPr lang="en-US" sz="2400" dirty="0">
                <a:solidFill>
                  <a:srgbClr val="008000"/>
                </a:solidFill>
                <a:effectLst/>
                <a:latin typeface="Times New Roman" panose="02020603050405020304" pitchFamily="18" charset="0"/>
                <a:ea typeface="Arial" panose="020B0604020202020204" pitchFamily="34" charset="0"/>
              </a:rPr>
              <a:t>β</a:t>
            </a:r>
            <a:r>
              <a:rPr lang="en-US" sz="2400" dirty="0">
                <a:solidFill>
                  <a:srgbClr val="008000"/>
                </a:solidFill>
                <a:effectLst/>
                <a:latin typeface="Times New Roman" panose="02020603050405020304" pitchFamily="18" charset="0"/>
                <a:ea typeface="Times New Roman" panose="02020603050405020304" pitchFamily="18" charset="0"/>
              </a:rPr>
              <a:t>.</a:t>
            </a:r>
            <a:endParaRPr lang="en-IN" sz="2400" dirty="0">
              <a:solidFill>
                <a:srgbClr val="008000"/>
              </a:solidFill>
              <a:effectLst/>
              <a:latin typeface="Times New Roman" panose="02020603050405020304" pitchFamily="18" charset="0"/>
              <a:ea typeface="Times New Roman" panose="02020603050405020304" pitchFamily="18" charset="0"/>
            </a:endParaRPr>
          </a:p>
        </p:txBody>
      </p:sp>
      <p:pic>
        <p:nvPicPr>
          <p:cNvPr id="7" name="Picture 6">
            <a:extLst>
              <a:ext uri="{FF2B5EF4-FFF2-40B4-BE49-F238E27FC236}">
                <a16:creationId xmlns:a16="http://schemas.microsoft.com/office/drawing/2014/main" id="{4C68E446-487E-467C-B2AB-5E781A72FFF6}"/>
              </a:ext>
            </a:extLst>
          </p:cNvPr>
          <p:cNvPicPr/>
          <p:nvPr/>
        </p:nvPicPr>
        <p:blipFill>
          <a:blip r:embed="rId2"/>
          <a:srcRect/>
          <a:stretch>
            <a:fillRect/>
          </a:stretch>
        </p:blipFill>
        <p:spPr bwMode="auto">
          <a:xfrm>
            <a:off x="6579704" y="2610678"/>
            <a:ext cx="5214731" cy="3078335"/>
          </a:xfrm>
          <a:prstGeom prst="rect">
            <a:avLst/>
          </a:prstGeom>
          <a:noFill/>
        </p:spPr>
      </p:pic>
      <p:sp>
        <p:nvSpPr>
          <p:cNvPr id="6" name="TextBox 5">
            <a:extLst>
              <a:ext uri="{FF2B5EF4-FFF2-40B4-BE49-F238E27FC236}">
                <a16:creationId xmlns:a16="http://schemas.microsoft.com/office/drawing/2014/main" id="{A566338F-CB6B-4EDF-9A5C-1F2789EBCA64}"/>
              </a:ext>
            </a:extLst>
          </p:cNvPr>
          <p:cNvSpPr txBox="1"/>
          <p:nvPr/>
        </p:nvSpPr>
        <p:spPr>
          <a:xfrm>
            <a:off x="1117481" y="841190"/>
            <a:ext cx="10646151" cy="769441"/>
          </a:xfrm>
          <a:prstGeom prst="rect">
            <a:avLst/>
          </a:prstGeom>
          <a:noFill/>
        </p:spPr>
        <p:txBody>
          <a:bodyPr wrap="square">
            <a:spAutoFit/>
          </a:bodyPr>
          <a:lstStyle/>
          <a:p>
            <a:pPr algn="just"/>
            <a:r>
              <a:rPr lang="en-IN" sz="2200" b="1" dirty="0">
                <a:solidFill>
                  <a:srgbClr val="002060"/>
                </a:solidFill>
                <a:latin typeface="Arial" panose="020B0604020202020204" pitchFamily="34" charset="0"/>
                <a:cs typeface="Arial" panose="020B0604020202020204" pitchFamily="34" charset="0"/>
              </a:rPr>
              <a:t>An Example of eutectic system where two components which are completely</a:t>
            </a:r>
          </a:p>
          <a:p>
            <a:pPr marL="342900" indent="-342900" algn="just">
              <a:buFont typeface="Wingdings" panose="05000000000000000000" pitchFamily="2" charset="2"/>
              <a:buChar char="Ø"/>
            </a:pPr>
            <a:r>
              <a:rPr lang="en-IN" sz="2200" b="1" i="1" dirty="0">
                <a:solidFill>
                  <a:srgbClr val="FF0000"/>
                </a:solidFill>
                <a:latin typeface="Arial" panose="020B0604020202020204" pitchFamily="34" charset="0"/>
                <a:cs typeface="Arial" panose="020B0604020202020204" pitchFamily="34" charset="0"/>
              </a:rPr>
              <a:t>Soluble in the liquid state and are: </a:t>
            </a:r>
            <a:r>
              <a:rPr lang="en-IN" sz="2200" b="1" i="1" u="sng" dirty="0">
                <a:solidFill>
                  <a:srgbClr val="008000"/>
                </a:solidFill>
                <a:latin typeface="Arial" panose="020B0604020202020204" pitchFamily="34" charset="0"/>
                <a:cs typeface="Arial" panose="020B0604020202020204" pitchFamily="34" charset="0"/>
              </a:rPr>
              <a:t>Partially soluble in the solid state.</a:t>
            </a:r>
          </a:p>
        </p:txBody>
      </p:sp>
      <p:sp>
        <p:nvSpPr>
          <p:cNvPr id="3" name="TextBox 2">
            <a:extLst>
              <a:ext uri="{FF2B5EF4-FFF2-40B4-BE49-F238E27FC236}">
                <a16:creationId xmlns:a16="http://schemas.microsoft.com/office/drawing/2014/main" id="{F985BB29-C0AD-4626-9C95-2070A3E89039}"/>
              </a:ext>
            </a:extLst>
          </p:cNvPr>
          <p:cNvSpPr txBox="1"/>
          <p:nvPr/>
        </p:nvSpPr>
        <p:spPr>
          <a:xfrm>
            <a:off x="7237657" y="1790092"/>
            <a:ext cx="3898824" cy="461665"/>
          </a:xfrm>
          <a:prstGeom prst="rect">
            <a:avLst/>
          </a:prstGeom>
          <a:noFill/>
        </p:spPr>
        <p:txBody>
          <a:bodyPr wrap="none" rtlCol="0">
            <a:spAutoFit/>
          </a:bodyPr>
          <a:lstStyle/>
          <a:p>
            <a:r>
              <a:rPr lang="en-US" sz="2400" b="1" u="sng" dirty="0">
                <a:solidFill>
                  <a:srgbClr val="000099"/>
                </a:solidFill>
                <a:latin typeface="Georgia" panose="02040502050405020303" pitchFamily="18" charset="0"/>
              </a:rPr>
              <a:t>Eutectic Phase diagram</a:t>
            </a:r>
            <a:endParaRPr lang="en-IN" sz="2400" b="1" u="sng" dirty="0">
              <a:solidFill>
                <a:srgbClr val="000099"/>
              </a:solidFill>
              <a:latin typeface="Georgia" panose="02040502050405020303" pitchFamily="18" charset="0"/>
            </a:endParaRPr>
          </a:p>
        </p:txBody>
      </p:sp>
    </p:spTree>
    <p:extLst>
      <p:ext uri="{BB962C8B-B14F-4D97-AF65-F5344CB8AC3E}">
        <p14:creationId xmlns:p14="http://schemas.microsoft.com/office/powerpoint/2010/main" val="3619019140"/>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9090658-F39E-4CB3-ADE7-5DF301062917}"/>
              </a:ext>
            </a:extLst>
          </p:cNvPr>
          <p:cNvSpPr txBox="1"/>
          <p:nvPr/>
        </p:nvSpPr>
        <p:spPr>
          <a:xfrm>
            <a:off x="114683" y="2151242"/>
            <a:ext cx="5652052" cy="3785652"/>
          </a:xfrm>
          <a:prstGeom prst="rect">
            <a:avLst/>
          </a:prstGeom>
          <a:noFill/>
        </p:spPr>
        <p:txBody>
          <a:bodyPr wrap="square">
            <a:spAutoFit/>
          </a:bodyPr>
          <a:lstStyle/>
          <a:p>
            <a:pPr marL="342900" indent="-342900" algn="just">
              <a:buFont typeface="Wingdings" panose="05000000000000000000" pitchFamily="2" charset="2"/>
              <a:buChar char="Ø"/>
            </a:pPr>
            <a:r>
              <a:rPr lang="en-US" sz="2400" dirty="0">
                <a:solidFill>
                  <a:srgbClr val="000099"/>
                </a:solidFill>
                <a:effectLst/>
                <a:latin typeface="Times New Roman" panose="02020603050405020304" pitchFamily="18" charset="0"/>
                <a:ea typeface="Times New Roman" panose="02020603050405020304" pitchFamily="18" charset="0"/>
              </a:rPr>
              <a:t>In </a:t>
            </a:r>
            <a:r>
              <a:rPr lang="en-US" sz="2400" b="1" dirty="0">
                <a:solidFill>
                  <a:srgbClr val="000099"/>
                </a:solidFill>
                <a:effectLst/>
                <a:latin typeface="Times New Roman" panose="02020603050405020304" pitchFamily="18" charset="0"/>
                <a:ea typeface="Arial" panose="020B0604020202020204" pitchFamily="34" charset="0"/>
              </a:rPr>
              <a:t>hypoeutectic</a:t>
            </a:r>
            <a:r>
              <a:rPr lang="en-US" sz="2400" dirty="0">
                <a:solidFill>
                  <a:srgbClr val="000099"/>
                </a:solidFill>
                <a:effectLst/>
                <a:latin typeface="Times New Roman" panose="02020603050405020304" pitchFamily="18" charset="0"/>
                <a:ea typeface="Times New Roman" panose="02020603050405020304" pitchFamily="18" charset="0"/>
              </a:rPr>
              <a:t> alloys the </a:t>
            </a:r>
            <a:r>
              <a:rPr lang="en-US" sz="2400" dirty="0">
                <a:solidFill>
                  <a:srgbClr val="000099"/>
                </a:solidFill>
                <a:effectLst/>
                <a:latin typeface="Times New Roman" panose="02020603050405020304" pitchFamily="18" charset="0"/>
                <a:ea typeface="Arial" panose="020B0604020202020204" pitchFamily="34" charset="0"/>
              </a:rPr>
              <a:t>α</a:t>
            </a:r>
            <a:r>
              <a:rPr lang="en-US" sz="2400" dirty="0">
                <a:solidFill>
                  <a:srgbClr val="000099"/>
                </a:solidFill>
                <a:effectLst/>
                <a:latin typeface="Times New Roman" panose="02020603050405020304" pitchFamily="18" charset="0"/>
                <a:ea typeface="Times New Roman" panose="02020603050405020304" pitchFamily="18" charset="0"/>
              </a:rPr>
              <a:t> phase solidifies first and the microstructure at RT consists of this </a:t>
            </a:r>
            <a:r>
              <a:rPr lang="en-US" sz="2400" dirty="0">
                <a:solidFill>
                  <a:srgbClr val="000099"/>
                </a:solidFill>
                <a:effectLst/>
                <a:latin typeface="Times New Roman" panose="02020603050405020304" pitchFamily="18" charset="0"/>
                <a:ea typeface="Arial" panose="020B0604020202020204" pitchFamily="34" charset="0"/>
              </a:rPr>
              <a:t>α</a:t>
            </a:r>
            <a:r>
              <a:rPr lang="en-US" sz="2400" dirty="0">
                <a:solidFill>
                  <a:srgbClr val="000099"/>
                </a:solidFill>
                <a:effectLst/>
                <a:latin typeface="Times New Roman" panose="02020603050405020304" pitchFamily="18" charset="0"/>
                <a:ea typeface="Times New Roman" panose="02020603050405020304" pitchFamily="18" charset="0"/>
              </a:rPr>
              <a:t> phase (called pro eutectic</a:t>
            </a:r>
            <a:r>
              <a:rPr lang="en-US" sz="2400" dirty="0">
                <a:solidFill>
                  <a:srgbClr val="000099"/>
                </a:solidFill>
                <a:effectLst/>
                <a:latin typeface="Times New Roman" panose="02020603050405020304" pitchFamily="18" charset="0"/>
                <a:ea typeface="Arial" panose="020B0604020202020204" pitchFamily="34" charset="0"/>
              </a:rPr>
              <a:t>α</a:t>
            </a:r>
            <a:r>
              <a:rPr lang="en-US" sz="2400" dirty="0">
                <a:solidFill>
                  <a:srgbClr val="000099"/>
                </a:solidFill>
                <a:effectLst/>
                <a:latin typeface="Times New Roman" panose="02020603050405020304" pitchFamily="18" charset="0"/>
                <a:ea typeface="Times New Roman" panose="02020603050405020304" pitchFamily="18" charset="0"/>
              </a:rPr>
              <a:t>) and the eutectic (</a:t>
            </a:r>
            <a:r>
              <a:rPr lang="en-US" sz="2400" dirty="0">
                <a:solidFill>
                  <a:srgbClr val="000099"/>
                </a:solidFill>
                <a:effectLst/>
                <a:latin typeface="Times New Roman" panose="02020603050405020304" pitchFamily="18" charset="0"/>
                <a:ea typeface="Arial" panose="020B0604020202020204" pitchFamily="34" charset="0"/>
              </a:rPr>
              <a:t>α</a:t>
            </a:r>
            <a:r>
              <a:rPr lang="en-US" sz="2400" i="1" dirty="0">
                <a:solidFill>
                  <a:srgbClr val="000099"/>
                </a:solidFill>
                <a:effectLst/>
                <a:latin typeface="Times New Roman" panose="02020603050405020304" pitchFamily="18" charset="0"/>
                <a:ea typeface="Arial" panose="020B0604020202020204" pitchFamily="34" charset="0"/>
              </a:rPr>
              <a:t>+</a:t>
            </a:r>
            <a:r>
              <a:rPr lang="en-US" sz="2400" dirty="0">
                <a:solidFill>
                  <a:srgbClr val="000099"/>
                </a:solidFill>
                <a:effectLst/>
                <a:latin typeface="Times New Roman" panose="02020603050405020304" pitchFamily="18" charset="0"/>
                <a:ea typeface="Arial" panose="020B0604020202020204" pitchFamily="34" charset="0"/>
              </a:rPr>
              <a:t>β</a:t>
            </a:r>
            <a:r>
              <a:rPr lang="en-US" sz="2400" i="1" dirty="0">
                <a:solidFill>
                  <a:srgbClr val="000099"/>
                </a:solidFill>
                <a:effectLst/>
                <a:latin typeface="Times New Roman" panose="02020603050405020304" pitchFamily="18" charset="0"/>
                <a:ea typeface="Arial" panose="020B0604020202020204" pitchFamily="34" charset="0"/>
              </a:rPr>
              <a:t>)</a:t>
            </a:r>
            <a:r>
              <a:rPr lang="en-US" sz="2400" dirty="0">
                <a:solidFill>
                  <a:srgbClr val="000099"/>
                </a:solidFill>
                <a:effectLst/>
                <a:latin typeface="Times New Roman" panose="02020603050405020304" pitchFamily="18" charset="0"/>
                <a:ea typeface="Times New Roman" panose="02020603050405020304" pitchFamily="18" charset="0"/>
              </a:rPr>
              <a:t> mixture.</a:t>
            </a:r>
          </a:p>
          <a:p>
            <a:pPr marL="342900" indent="-342900" algn="just">
              <a:buFont typeface="Wingdings" panose="05000000000000000000" pitchFamily="2" charset="2"/>
              <a:buChar char="Ø"/>
            </a:pPr>
            <a:r>
              <a:rPr lang="en-US" sz="2400" dirty="0">
                <a:solidFill>
                  <a:srgbClr val="FF0066"/>
                </a:solidFill>
                <a:effectLst/>
                <a:latin typeface="Times New Roman" panose="02020603050405020304" pitchFamily="18" charset="0"/>
                <a:ea typeface="Times New Roman" panose="02020603050405020304" pitchFamily="18" charset="0"/>
              </a:rPr>
              <a:t>Similarly, hypereutectic alloys consist of pro- eutectic and the eutectic mixture. The melting point at the eutectic point is minimum. That’s why Pb-Sn eutectic alloys are used as solders. </a:t>
            </a:r>
            <a:r>
              <a:rPr lang="en-US" sz="2400" dirty="0">
                <a:solidFill>
                  <a:srgbClr val="008000"/>
                </a:solidFill>
                <a:effectLst/>
                <a:latin typeface="Times New Roman" panose="02020603050405020304" pitchFamily="18" charset="0"/>
                <a:ea typeface="Times New Roman" panose="02020603050405020304" pitchFamily="18" charset="0"/>
              </a:rPr>
              <a:t>Other eutectic systems are Ag-Cu, Al-Si, Al-Cu.</a:t>
            </a:r>
            <a:endParaRPr lang="en-IN" sz="2000" dirty="0">
              <a:solidFill>
                <a:srgbClr val="008000"/>
              </a:solidFill>
              <a:effectLst/>
              <a:latin typeface="Times New Roman" panose="02020603050405020304" pitchFamily="18" charset="0"/>
              <a:ea typeface="Times New Roman" panose="02020603050405020304" pitchFamily="18" charset="0"/>
            </a:endParaRPr>
          </a:p>
        </p:txBody>
      </p:sp>
      <p:pic>
        <p:nvPicPr>
          <p:cNvPr id="7" name="Picture 6">
            <a:extLst>
              <a:ext uri="{FF2B5EF4-FFF2-40B4-BE49-F238E27FC236}">
                <a16:creationId xmlns:a16="http://schemas.microsoft.com/office/drawing/2014/main" id="{D1FFA6C4-36A1-47EE-BA7C-BD2989931816}"/>
              </a:ext>
            </a:extLst>
          </p:cNvPr>
          <p:cNvPicPr/>
          <p:nvPr/>
        </p:nvPicPr>
        <p:blipFill>
          <a:blip r:embed="rId2"/>
          <a:srcRect/>
          <a:stretch>
            <a:fillRect/>
          </a:stretch>
        </p:blipFill>
        <p:spPr bwMode="auto">
          <a:xfrm>
            <a:off x="5907412" y="2151242"/>
            <a:ext cx="6029228" cy="4152355"/>
          </a:xfrm>
          <a:prstGeom prst="rect">
            <a:avLst/>
          </a:prstGeom>
          <a:noFill/>
        </p:spPr>
      </p:pic>
      <p:sp>
        <p:nvSpPr>
          <p:cNvPr id="2" name="TextBox 1">
            <a:extLst>
              <a:ext uri="{FF2B5EF4-FFF2-40B4-BE49-F238E27FC236}">
                <a16:creationId xmlns:a16="http://schemas.microsoft.com/office/drawing/2014/main" id="{D796A066-BC73-4F48-88A5-BFF2F6AAD538}"/>
              </a:ext>
            </a:extLst>
          </p:cNvPr>
          <p:cNvSpPr txBox="1"/>
          <p:nvPr/>
        </p:nvSpPr>
        <p:spPr>
          <a:xfrm>
            <a:off x="848967" y="784266"/>
            <a:ext cx="10494065" cy="769441"/>
          </a:xfrm>
          <a:prstGeom prst="rect">
            <a:avLst/>
          </a:prstGeom>
          <a:noFill/>
        </p:spPr>
        <p:txBody>
          <a:bodyPr wrap="square">
            <a:spAutoFit/>
          </a:bodyPr>
          <a:lstStyle/>
          <a:p>
            <a:pPr algn="just"/>
            <a:r>
              <a:rPr lang="en-IN" sz="2200" b="1" dirty="0">
                <a:solidFill>
                  <a:srgbClr val="002060"/>
                </a:solidFill>
                <a:latin typeface="Arial" panose="020B0604020202020204" pitchFamily="34" charset="0"/>
                <a:cs typeface="Arial" panose="020B0604020202020204" pitchFamily="34" charset="0"/>
              </a:rPr>
              <a:t>An Example of eutectic system where two components which are completely</a:t>
            </a:r>
          </a:p>
          <a:p>
            <a:pPr marL="342900" indent="-342900" algn="just">
              <a:buFont typeface="Wingdings" panose="05000000000000000000" pitchFamily="2" charset="2"/>
              <a:buChar char="Ø"/>
            </a:pPr>
            <a:r>
              <a:rPr lang="en-IN" sz="2200" b="1" i="1" dirty="0">
                <a:solidFill>
                  <a:srgbClr val="FF0000"/>
                </a:solidFill>
                <a:latin typeface="Arial" panose="020B0604020202020204" pitchFamily="34" charset="0"/>
                <a:cs typeface="Arial" panose="020B0604020202020204" pitchFamily="34" charset="0"/>
              </a:rPr>
              <a:t>Soluble in the liquid state and are: </a:t>
            </a:r>
            <a:r>
              <a:rPr lang="en-IN" sz="2200" b="1" i="1" u="sng" dirty="0">
                <a:solidFill>
                  <a:srgbClr val="008000"/>
                </a:solidFill>
                <a:latin typeface="Arial" panose="020B0604020202020204" pitchFamily="34" charset="0"/>
                <a:cs typeface="Arial" panose="020B0604020202020204" pitchFamily="34" charset="0"/>
              </a:rPr>
              <a:t>Partially soluble in the solid state.</a:t>
            </a:r>
          </a:p>
        </p:txBody>
      </p:sp>
      <p:sp>
        <p:nvSpPr>
          <p:cNvPr id="3" name="TextBox 2">
            <a:extLst>
              <a:ext uri="{FF2B5EF4-FFF2-40B4-BE49-F238E27FC236}">
                <a16:creationId xmlns:a16="http://schemas.microsoft.com/office/drawing/2014/main" id="{099119D9-20A5-4232-AE19-12DAB0BD9F91}"/>
              </a:ext>
            </a:extLst>
          </p:cNvPr>
          <p:cNvSpPr txBox="1"/>
          <p:nvPr/>
        </p:nvSpPr>
        <p:spPr>
          <a:xfrm>
            <a:off x="7153251" y="1689577"/>
            <a:ext cx="3898824" cy="461665"/>
          </a:xfrm>
          <a:prstGeom prst="rect">
            <a:avLst/>
          </a:prstGeom>
          <a:noFill/>
        </p:spPr>
        <p:txBody>
          <a:bodyPr wrap="none" rtlCol="0">
            <a:spAutoFit/>
          </a:bodyPr>
          <a:lstStyle/>
          <a:p>
            <a:r>
              <a:rPr lang="en-US" sz="2400" b="1" u="sng" dirty="0">
                <a:solidFill>
                  <a:srgbClr val="000099"/>
                </a:solidFill>
                <a:latin typeface="Georgia" panose="02040502050405020303" pitchFamily="18" charset="0"/>
              </a:rPr>
              <a:t>Eutectic Phase diagram</a:t>
            </a:r>
            <a:endParaRPr lang="en-IN" sz="2400" b="1" u="sng" dirty="0">
              <a:solidFill>
                <a:srgbClr val="000099"/>
              </a:solidFill>
              <a:latin typeface="Georgia" panose="02040502050405020303" pitchFamily="18" charset="0"/>
            </a:endParaRPr>
          </a:p>
        </p:txBody>
      </p:sp>
    </p:spTree>
    <p:extLst>
      <p:ext uri="{BB962C8B-B14F-4D97-AF65-F5344CB8AC3E}">
        <p14:creationId xmlns:p14="http://schemas.microsoft.com/office/powerpoint/2010/main" val="177775879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86669D7-0856-46EC-8D78-9D188BE4AF73}"/>
              </a:ext>
            </a:extLst>
          </p:cNvPr>
          <p:cNvPicPr/>
          <p:nvPr/>
        </p:nvPicPr>
        <p:blipFill>
          <a:blip r:embed="rId2"/>
          <a:srcRect/>
          <a:stretch>
            <a:fillRect/>
          </a:stretch>
        </p:blipFill>
        <p:spPr bwMode="auto">
          <a:xfrm>
            <a:off x="2575479" y="1599803"/>
            <a:ext cx="7041042" cy="4885094"/>
          </a:xfrm>
          <a:prstGeom prst="rect">
            <a:avLst/>
          </a:prstGeom>
          <a:noFill/>
        </p:spPr>
      </p:pic>
      <p:sp>
        <p:nvSpPr>
          <p:cNvPr id="2" name="TextBox 1">
            <a:extLst>
              <a:ext uri="{FF2B5EF4-FFF2-40B4-BE49-F238E27FC236}">
                <a16:creationId xmlns:a16="http://schemas.microsoft.com/office/drawing/2014/main" id="{896569CE-4E6F-4AF7-9B5A-AA8357E072C1}"/>
              </a:ext>
            </a:extLst>
          </p:cNvPr>
          <p:cNvSpPr txBox="1"/>
          <p:nvPr/>
        </p:nvSpPr>
        <p:spPr>
          <a:xfrm>
            <a:off x="968237" y="697840"/>
            <a:ext cx="10494065" cy="769441"/>
          </a:xfrm>
          <a:prstGeom prst="rect">
            <a:avLst/>
          </a:prstGeom>
          <a:noFill/>
        </p:spPr>
        <p:txBody>
          <a:bodyPr wrap="square">
            <a:spAutoFit/>
          </a:bodyPr>
          <a:lstStyle/>
          <a:p>
            <a:pPr algn="just"/>
            <a:r>
              <a:rPr lang="en-IN" sz="2200" b="1" dirty="0">
                <a:solidFill>
                  <a:srgbClr val="002060"/>
                </a:solidFill>
                <a:latin typeface="Arial" panose="020B0604020202020204" pitchFamily="34" charset="0"/>
                <a:cs typeface="Arial" panose="020B0604020202020204" pitchFamily="34" charset="0"/>
              </a:rPr>
              <a:t>An Example of eutectic system where two components which are completely</a:t>
            </a:r>
          </a:p>
          <a:p>
            <a:pPr marL="342900" indent="-342900" algn="just">
              <a:buFont typeface="Wingdings" panose="05000000000000000000" pitchFamily="2" charset="2"/>
              <a:buChar char="Ø"/>
            </a:pPr>
            <a:r>
              <a:rPr lang="en-IN" sz="2200" b="1" i="1" dirty="0">
                <a:solidFill>
                  <a:srgbClr val="FF0000"/>
                </a:solidFill>
                <a:latin typeface="Arial" panose="020B0604020202020204" pitchFamily="34" charset="0"/>
                <a:cs typeface="Arial" panose="020B0604020202020204" pitchFamily="34" charset="0"/>
              </a:rPr>
              <a:t>Soluble in the liquid state and are: </a:t>
            </a:r>
            <a:r>
              <a:rPr lang="en-IN" sz="2200" b="1" i="1" u="sng" dirty="0">
                <a:solidFill>
                  <a:srgbClr val="008000"/>
                </a:solidFill>
                <a:latin typeface="Arial" panose="020B0604020202020204" pitchFamily="34" charset="0"/>
                <a:cs typeface="Arial" panose="020B0604020202020204" pitchFamily="34" charset="0"/>
              </a:rPr>
              <a:t>Partially soluble in the solid state.</a:t>
            </a:r>
          </a:p>
        </p:txBody>
      </p:sp>
    </p:spTree>
    <p:extLst>
      <p:ext uri="{BB962C8B-B14F-4D97-AF65-F5344CB8AC3E}">
        <p14:creationId xmlns:p14="http://schemas.microsoft.com/office/powerpoint/2010/main" val="77322411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a:extLst>
              <a:ext uri="{FF2B5EF4-FFF2-40B4-BE49-F238E27FC236}">
                <a16:creationId xmlns:a16="http://schemas.microsoft.com/office/drawing/2014/main" id="{D5115252-6E6D-4D50-853A-907BE6737CB4}"/>
              </a:ext>
            </a:extLst>
          </p:cNvPr>
          <p:cNvSpPr/>
          <p:nvPr/>
        </p:nvSpPr>
        <p:spPr>
          <a:xfrm>
            <a:off x="7354957" y="2028834"/>
            <a:ext cx="4524154" cy="2800332"/>
          </a:xfrm>
          <a:prstGeom prst="rect">
            <a:avLst/>
          </a:prstGeom>
          <a:blipFill>
            <a:blip r:embed="rId2" cstate="print"/>
            <a:stretch>
              <a:fillRect/>
            </a:stretch>
          </a:blipFill>
        </p:spPr>
        <p:txBody>
          <a:bodyPr wrap="square" lIns="0" tIns="0" rIns="0" bIns="0" rtlCol="0"/>
          <a:lstStyle/>
          <a:p>
            <a:endParaRPr/>
          </a:p>
        </p:txBody>
      </p:sp>
      <p:sp>
        <p:nvSpPr>
          <p:cNvPr id="7" name="TextBox 6">
            <a:extLst>
              <a:ext uri="{FF2B5EF4-FFF2-40B4-BE49-F238E27FC236}">
                <a16:creationId xmlns:a16="http://schemas.microsoft.com/office/drawing/2014/main" id="{F5A674D5-3020-4C36-8EF9-BD6034AD8A32}"/>
              </a:ext>
            </a:extLst>
          </p:cNvPr>
          <p:cNvSpPr txBox="1"/>
          <p:nvPr/>
        </p:nvSpPr>
        <p:spPr>
          <a:xfrm>
            <a:off x="312889" y="901385"/>
            <a:ext cx="7042067" cy="5626605"/>
          </a:xfrm>
          <a:prstGeom prst="rect">
            <a:avLst/>
          </a:prstGeom>
          <a:noFill/>
        </p:spPr>
        <p:txBody>
          <a:bodyPr wrap="square">
            <a:spAutoFit/>
          </a:bodyPr>
          <a:lstStyle/>
          <a:p>
            <a:pPr marL="170180" indent="-119380" algn="just">
              <a:lnSpc>
                <a:spcPct val="150000"/>
              </a:lnSpc>
              <a:spcBef>
                <a:spcPts val="100"/>
              </a:spcBef>
              <a:buFont typeface="OpenSymbol"/>
              <a:buChar char="•"/>
              <a:tabLst>
                <a:tab pos="170180" algn="l"/>
              </a:tabLst>
            </a:pPr>
            <a:r>
              <a:rPr lang="en-US" sz="2000" dirty="0">
                <a:latin typeface="Liberation Sans Narrow"/>
                <a:cs typeface="Liberation Sans Narrow"/>
              </a:rPr>
              <a:t>The </a:t>
            </a:r>
            <a:r>
              <a:rPr lang="en-US" sz="2000" spc="-5" dirty="0">
                <a:latin typeface="Liberation Sans Narrow"/>
                <a:cs typeface="Liberation Sans Narrow"/>
              </a:rPr>
              <a:t>phase diagram displays </a:t>
            </a:r>
            <a:r>
              <a:rPr lang="en-US" sz="2000" dirty="0">
                <a:latin typeface="Liberation Sans Narrow"/>
                <a:cs typeface="Liberation Sans Narrow"/>
              </a:rPr>
              <a:t>a </a:t>
            </a:r>
            <a:r>
              <a:rPr lang="en-US" sz="2000" spc="-5" dirty="0">
                <a:latin typeface="Liberation Sans Narrow"/>
                <a:cs typeface="Liberation Sans Narrow"/>
              </a:rPr>
              <a:t>simple binary </a:t>
            </a:r>
            <a:r>
              <a:rPr lang="en-US" sz="2000" dirty="0">
                <a:latin typeface="Liberation Sans Narrow"/>
                <a:cs typeface="Liberation Sans Narrow"/>
              </a:rPr>
              <a:t>system </a:t>
            </a:r>
            <a:r>
              <a:rPr lang="en-US" sz="2000" spc="-5" dirty="0">
                <a:latin typeface="Liberation Sans Narrow"/>
                <a:cs typeface="Liberation Sans Narrow"/>
              </a:rPr>
              <a:t>composed of </a:t>
            </a:r>
            <a:r>
              <a:rPr lang="en-US" sz="2000" dirty="0">
                <a:latin typeface="Liberation Sans Narrow"/>
                <a:cs typeface="Liberation Sans Narrow"/>
              </a:rPr>
              <a:t>two </a:t>
            </a:r>
            <a:r>
              <a:rPr lang="en-US" sz="2000" spc="-5" dirty="0">
                <a:latin typeface="Liberation Sans Narrow"/>
                <a:cs typeface="Liberation Sans Narrow"/>
              </a:rPr>
              <a:t>components, </a:t>
            </a:r>
            <a:r>
              <a:rPr lang="en-US" sz="2000" b="1" dirty="0">
                <a:latin typeface="Liberation Sans Narrow"/>
                <a:cs typeface="Liberation Sans Narrow"/>
              </a:rPr>
              <a:t>A</a:t>
            </a:r>
            <a:r>
              <a:rPr lang="en-US" sz="2000" b="1" spc="85" dirty="0">
                <a:latin typeface="Liberation Sans Narrow"/>
                <a:cs typeface="Liberation Sans Narrow"/>
              </a:rPr>
              <a:t> </a:t>
            </a:r>
            <a:r>
              <a:rPr lang="en-US" sz="2000" spc="-5" dirty="0">
                <a:latin typeface="Liberation Sans Narrow"/>
                <a:cs typeface="Liberation Sans Narrow"/>
              </a:rPr>
              <a:t>and </a:t>
            </a:r>
            <a:r>
              <a:rPr lang="en-US" sz="2000" b="1" dirty="0">
                <a:latin typeface="Liberation Sans Narrow"/>
                <a:cs typeface="Liberation Sans Narrow"/>
              </a:rPr>
              <a:t>B</a:t>
            </a:r>
            <a:r>
              <a:rPr lang="en-US" sz="2000" dirty="0">
                <a:latin typeface="Liberation Sans Narrow"/>
                <a:cs typeface="Liberation Sans Narrow"/>
              </a:rPr>
              <a:t>, </a:t>
            </a:r>
            <a:r>
              <a:rPr lang="en-US" sz="2000" spc="-5" dirty="0">
                <a:latin typeface="Liberation Sans Narrow"/>
                <a:cs typeface="Liberation Sans Narrow"/>
              </a:rPr>
              <a:t>which </a:t>
            </a:r>
            <a:r>
              <a:rPr lang="en-US" sz="2000" dirty="0">
                <a:latin typeface="Liberation Sans Narrow"/>
                <a:cs typeface="Liberation Sans Narrow"/>
              </a:rPr>
              <a:t>has a </a:t>
            </a:r>
            <a:r>
              <a:rPr lang="en-US" sz="2000" spc="-5" dirty="0">
                <a:latin typeface="Liberation Sans Narrow"/>
                <a:cs typeface="Liberation Sans Narrow"/>
              </a:rPr>
              <a:t>eutectic</a:t>
            </a:r>
            <a:r>
              <a:rPr lang="en-US" sz="2000" spc="-15" dirty="0">
                <a:latin typeface="Liberation Sans Narrow"/>
                <a:cs typeface="Liberation Sans Narrow"/>
              </a:rPr>
              <a:t> </a:t>
            </a:r>
            <a:r>
              <a:rPr lang="en-US" sz="2000" spc="-5" dirty="0">
                <a:latin typeface="Liberation Sans Narrow"/>
                <a:cs typeface="Liberation Sans Narrow"/>
              </a:rPr>
              <a:t>point.</a:t>
            </a:r>
            <a:endParaRPr lang="en-US" sz="2000" dirty="0">
              <a:latin typeface="Liberation Sans Narrow"/>
              <a:cs typeface="Liberation Sans Narrow"/>
            </a:endParaRPr>
          </a:p>
          <a:p>
            <a:pPr marL="170180" marR="1511935" indent="-119380" algn="just">
              <a:lnSpc>
                <a:spcPct val="150000"/>
              </a:lnSpc>
              <a:spcBef>
                <a:spcPts val="425"/>
              </a:spcBef>
              <a:buFont typeface="OpenSymbol"/>
              <a:buChar char="•"/>
              <a:tabLst>
                <a:tab pos="170180" algn="l"/>
              </a:tabLst>
            </a:pPr>
            <a:r>
              <a:rPr lang="en-US" sz="2000" dirty="0">
                <a:latin typeface="Liberation Sans Narrow"/>
                <a:cs typeface="Liberation Sans Narrow"/>
              </a:rPr>
              <a:t>The </a:t>
            </a:r>
            <a:r>
              <a:rPr lang="en-US" sz="2000" spc="-5" dirty="0">
                <a:latin typeface="Liberation Sans Narrow"/>
                <a:cs typeface="Liberation Sans Narrow"/>
              </a:rPr>
              <a:t>phase diagram plots relative concentrations of </a:t>
            </a:r>
            <a:r>
              <a:rPr lang="en-US" sz="2000" dirty="0">
                <a:latin typeface="Liberation Sans Narrow"/>
                <a:cs typeface="Liberation Sans Narrow"/>
              </a:rPr>
              <a:t>A and B </a:t>
            </a:r>
            <a:r>
              <a:rPr lang="en-US" sz="2000" spc="-5" dirty="0">
                <a:latin typeface="Liberation Sans Narrow"/>
                <a:cs typeface="Liberation Sans Narrow"/>
              </a:rPr>
              <a:t>along the X-axis, </a:t>
            </a:r>
            <a:r>
              <a:rPr lang="en-US" sz="2000" dirty="0">
                <a:latin typeface="Liberation Sans Narrow"/>
                <a:cs typeface="Liberation Sans Narrow"/>
              </a:rPr>
              <a:t>and  </a:t>
            </a:r>
            <a:r>
              <a:rPr lang="en-US" sz="2000" spc="-5" dirty="0">
                <a:latin typeface="Liberation Sans Narrow"/>
                <a:cs typeface="Liberation Sans Narrow"/>
              </a:rPr>
              <a:t>temperature along the </a:t>
            </a:r>
            <a:r>
              <a:rPr lang="en-US" sz="2000" spc="-25" dirty="0">
                <a:latin typeface="Liberation Sans Narrow"/>
                <a:cs typeface="Liberation Sans Narrow"/>
              </a:rPr>
              <a:t>Y-axis.</a:t>
            </a:r>
            <a:r>
              <a:rPr lang="en-US" sz="2000" spc="-25" dirty="0">
                <a:solidFill>
                  <a:srgbClr val="000099"/>
                </a:solidFill>
                <a:latin typeface="Liberation Sans Narrow"/>
                <a:cs typeface="Liberation Sans Narrow"/>
              </a:rPr>
              <a:t> </a:t>
            </a:r>
            <a:r>
              <a:rPr lang="en-US" sz="2000" b="1" u="heavy" dirty="0">
                <a:solidFill>
                  <a:srgbClr val="000099"/>
                </a:solidFill>
                <a:uFill>
                  <a:solidFill>
                    <a:srgbClr val="000099"/>
                  </a:solidFill>
                </a:uFill>
                <a:latin typeface="Liberation Sans Narrow"/>
                <a:cs typeface="Liberation Sans Narrow"/>
              </a:rPr>
              <a:t>The </a:t>
            </a:r>
            <a:r>
              <a:rPr lang="en-US" sz="2000" b="1" u="heavy" spc="-5" dirty="0">
                <a:solidFill>
                  <a:srgbClr val="000099"/>
                </a:solidFill>
                <a:uFill>
                  <a:solidFill>
                    <a:srgbClr val="000099"/>
                  </a:solidFill>
                </a:uFill>
                <a:latin typeface="Liberation Sans Narrow"/>
                <a:cs typeface="Liberation Sans Narrow"/>
              </a:rPr>
              <a:t>eutectic </a:t>
            </a:r>
            <a:r>
              <a:rPr lang="en-US" sz="2000" b="1" u="heavy" dirty="0">
                <a:solidFill>
                  <a:srgbClr val="000099"/>
                </a:solidFill>
                <a:uFill>
                  <a:solidFill>
                    <a:srgbClr val="000099"/>
                  </a:solidFill>
                </a:uFill>
                <a:latin typeface="Liberation Sans Narrow"/>
                <a:cs typeface="Liberation Sans Narrow"/>
              </a:rPr>
              <a:t>point </a:t>
            </a:r>
            <a:r>
              <a:rPr lang="en-US" sz="2000" b="1" u="heavy" spc="-5" dirty="0">
                <a:solidFill>
                  <a:srgbClr val="000099"/>
                </a:solidFill>
                <a:uFill>
                  <a:solidFill>
                    <a:srgbClr val="000099"/>
                  </a:solidFill>
                </a:uFill>
                <a:latin typeface="Liberation Sans Narrow"/>
                <a:cs typeface="Liberation Sans Narrow"/>
              </a:rPr>
              <a:t>is </a:t>
            </a:r>
            <a:r>
              <a:rPr lang="en-US" sz="2000" b="1" u="heavy" dirty="0">
                <a:solidFill>
                  <a:srgbClr val="000099"/>
                </a:solidFill>
                <a:uFill>
                  <a:solidFill>
                    <a:srgbClr val="000099"/>
                  </a:solidFill>
                </a:uFill>
                <a:latin typeface="Liberation Sans Narrow"/>
                <a:cs typeface="Liberation Sans Narrow"/>
              </a:rPr>
              <a:t>the point where the </a:t>
            </a:r>
            <a:r>
              <a:rPr lang="en-US" sz="2000" b="1" u="heavy" spc="-5" dirty="0">
                <a:solidFill>
                  <a:srgbClr val="000099"/>
                </a:solidFill>
                <a:uFill>
                  <a:solidFill>
                    <a:srgbClr val="000099"/>
                  </a:solidFill>
                </a:uFill>
                <a:latin typeface="Liberation Sans Narrow"/>
                <a:cs typeface="Liberation Sans Narrow"/>
              </a:rPr>
              <a:t>liquid </a:t>
            </a:r>
            <a:r>
              <a:rPr lang="en-US" sz="2000" b="1" u="heavy" dirty="0">
                <a:solidFill>
                  <a:srgbClr val="000099"/>
                </a:solidFill>
                <a:uFill>
                  <a:solidFill>
                    <a:srgbClr val="000099"/>
                  </a:solidFill>
                </a:uFill>
                <a:latin typeface="Liberation Sans Narrow"/>
                <a:cs typeface="Liberation Sans Narrow"/>
              </a:rPr>
              <a:t>phase  </a:t>
            </a:r>
            <a:r>
              <a:rPr lang="en-US" sz="2000" b="1" u="heavy" spc="-5" dirty="0">
                <a:solidFill>
                  <a:srgbClr val="000099"/>
                </a:solidFill>
                <a:uFill>
                  <a:solidFill>
                    <a:srgbClr val="000099"/>
                  </a:solidFill>
                </a:uFill>
                <a:latin typeface="Liberation Sans Narrow"/>
                <a:cs typeface="Liberation Sans Narrow"/>
              </a:rPr>
              <a:t>borders directly </a:t>
            </a:r>
            <a:r>
              <a:rPr lang="en-US" sz="2000" b="1" u="heavy" dirty="0">
                <a:solidFill>
                  <a:srgbClr val="000099"/>
                </a:solidFill>
                <a:uFill>
                  <a:solidFill>
                    <a:srgbClr val="000099"/>
                  </a:solidFill>
                </a:uFill>
                <a:latin typeface="Liberation Sans Narrow"/>
                <a:cs typeface="Liberation Sans Narrow"/>
              </a:rPr>
              <a:t>on </a:t>
            </a:r>
            <a:r>
              <a:rPr lang="en-US" sz="2000" b="1" u="heavy" spc="5" dirty="0">
                <a:solidFill>
                  <a:srgbClr val="000099"/>
                </a:solidFill>
                <a:uFill>
                  <a:solidFill>
                    <a:srgbClr val="000099"/>
                  </a:solidFill>
                </a:uFill>
                <a:latin typeface="Liberation Sans Narrow"/>
                <a:cs typeface="Liberation Sans Narrow"/>
              </a:rPr>
              <a:t>the </a:t>
            </a:r>
            <a:r>
              <a:rPr lang="en-US" sz="2000" b="1" u="heavy" spc="-5" dirty="0">
                <a:solidFill>
                  <a:srgbClr val="000099"/>
                </a:solidFill>
                <a:uFill>
                  <a:solidFill>
                    <a:srgbClr val="000099"/>
                  </a:solidFill>
                </a:uFill>
                <a:latin typeface="Liberation Sans Narrow"/>
                <a:cs typeface="Liberation Sans Narrow"/>
              </a:rPr>
              <a:t>solid </a:t>
            </a:r>
            <a:r>
              <a:rPr lang="en-US" sz="2000" b="1" u="heavy" dirty="0">
                <a:solidFill>
                  <a:srgbClr val="000099"/>
                </a:solidFill>
                <a:uFill>
                  <a:solidFill>
                    <a:srgbClr val="000099"/>
                  </a:solidFill>
                </a:uFill>
                <a:latin typeface="Liberation Sans Narrow"/>
                <a:cs typeface="Liberation Sans Narrow"/>
              </a:rPr>
              <a:t>α + β phase; it</a:t>
            </a:r>
            <a:r>
              <a:rPr lang="en-US" sz="2000" b="1" dirty="0">
                <a:solidFill>
                  <a:srgbClr val="000099"/>
                </a:solidFill>
                <a:latin typeface="Liberation Sans Narrow"/>
                <a:cs typeface="Liberation Sans Narrow"/>
              </a:rPr>
              <a:t> </a:t>
            </a:r>
            <a:r>
              <a:rPr lang="en-US" sz="2000" spc="-5" dirty="0">
                <a:solidFill>
                  <a:srgbClr val="000099"/>
                </a:solidFill>
                <a:latin typeface="Liberation Sans Narrow"/>
                <a:cs typeface="Liberation Sans Narrow"/>
              </a:rPr>
              <a:t>represents the minimum melting  temperature of </a:t>
            </a:r>
            <a:r>
              <a:rPr lang="en-US" sz="2000" dirty="0">
                <a:solidFill>
                  <a:srgbClr val="000099"/>
                </a:solidFill>
                <a:latin typeface="Liberation Sans Narrow"/>
                <a:cs typeface="Liberation Sans Narrow"/>
              </a:rPr>
              <a:t>any </a:t>
            </a:r>
            <a:r>
              <a:rPr lang="en-US" sz="2000" spc="-5" dirty="0">
                <a:solidFill>
                  <a:srgbClr val="000099"/>
                </a:solidFill>
                <a:latin typeface="Liberation Sans Narrow"/>
                <a:cs typeface="Liberation Sans Narrow"/>
              </a:rPr>
              <a:t>possible </a:t>
            </a:r>
            <a:r>
              <a:rPr lang="en-US" sz="2000" dirty="0">
                <a:solidFill>
                  <a:srgbClr val="000099"/>
                </a:solidFill>
                <a:latin typeface="Liberation Sans Narrow"/>
                <a:cs typeface="Liberation Sans Narrow"/>
              </a:rPr>
              <a:t>A B</a:t>
            </a:r>
            <a:r>
              <a:rPr lang="en-US" sz="2000" spc="-175" dirty="0">
                <a:solidFill>
                  <a:srgbClr val="000099"/>
                </a:solidFill>
                <a:latin typeface="Liberation Sans Narrow"/>
                <a:cs typeface="Liberation Sans Narrow"/>
              </a:rPr>
              <a:t> </a:t>
            </a:r>
            <a:r>
              <a:rPr lang="en-US" sz="2000" spc="-25" dirty="0">
                <a:solidFill>
                  <a:srgbClr val="000099"/>
                </a:solidFill>
                <a:latin typeface="Liberation Sans Narrow"/>
                <a:cs typeface="Liberation Sans Narrow"/>
              </a:rPr>
              <a:t>alloy.</a:t>
            </a:r>
            <a:endParaRPr lang="en-US" sz="2000" dirty="0">
              <a:latin typeface="Liberation Sans Narrow"/>
              <a:cs typeface="Liberation Sans Narrow"/>
            </a:endParaRPr>
          </a:p>
          <a:p>
            <a:pPr marL="170180" indent="-119380" algn="just">
              <a:lnSpc>
                <a:spcPct val="150000"/>
              </a:lnSpc>
              <a:buFont typeface="OpenSymbol"/>
              <a:buChar char="•"/>
              <a:tabLst>
                <a:tab pos="170180" algn="l"/>
              </a:tabLst>
            </a:pPr>
            <a:r>
              <a:rPr lang="en-US" sz="2000" dirty="0">
                <a:solidFill>
                  <a:srgbClr val="000099"/>
                </a:solidFill>
                <a:latin typeface="Liberation Sans Narrow"/>
                <a:cs typeface="Liberation Sans Narrow"/>
              </a:rPr>
              <a:t>The </a:t>
            </a:r>
            <a:r>
              <a:rPr lang="en-US" sz="2000" spc="-5" dirty="0">
                <a:solidFill>
                  <a:srgbClr val="000099"/>
                </a:solidFill>
                <a:latin typeface="Liberation Sans Narrow"/>
                <a:cs typeface="Liberation Sans Narrow"/>
              </a:rPr>
              <a:t>temperature that corresponds to this point is </a:t>
            </a:r>
            <a:r>
              <a:rPr lang="en-US" sz="2000" dirty="0">
                <a:solidFill>
                  <a:srgbClr val="000099"/>
                </a:solidFill>
                <a:latin typeface="Liberation Sans Narrow"/>
                <a:cs typeface="Liberation Sans Narrow"/>
              </a:rPr>
              <a:t>known </a:t>
            </a:r>
            <a:r>
              <a:rPr lang="en-US" sz="2000" spc="-5" dirty="0">
                <a:solidFill>
                  <a:srgbClr val="000099"/>
                </a:solidFill>
                <a:latin typeface="Liberation Sans Narrow"/>
                <a:cs typeface="Liberation Sans Narrow"/>
              </a:rPr>
              <a:t>as the </a:t>
            </a:r>
            <a:r>
              <a:rPr lang="en-US" sz="2000" b="1" dirty="0">
                <a:solidFill>
                  <a:srgbClr val="000099"/>
                </a:solidFill>
                <a:latin typeface="Liberation Sans Narrow"/>
                <a:cs typeface="Liberation Sans Narrow"/>
              </a:rPr>
              <a:t>eutectic</a:t>
            </a:r>
            <a:r>
              <a:rPr lang="en-US" sz="2000" b="1" spc="80" dirty="0">
                <a:solidFill>
                  <a:srgbClr val="000099"/>
                </a:solidFill>
                <a:latin typeface="Liberation Sans Narrow"/>
                <a:cs typeface="Liberation Sans Narrow"/>
              </a:rPr>
              <a:t> </a:t>
            </a:r>
            <a:r>
              <a:rPr lang="en-US" sz="2000" b="1" dirty="0">
                <a:solidFill>
                  <a:srgbClr val="000099"/>
                </a:solidFill>
                <a:latin typeface="Liberation Sans Narrow"/>
                <a:cs typeface="Liberation Sans Narrow"/>
              </a:rPr>
              <a:t>temperature</a:t>
            </a:r>
            <a:r>
              <a:rPr lang="en-US" sz="2000" dirty="0">
                <a:latin typeface="Liberation Sans Narrow"/>
                <a:cs typeface="Liberation Sans Narrow"/>
              </a:rPr>
              <a:t>.</a:t>
            </a:r>
          </a:p>
        </p:txBody>
      </p:sp>
      <p:sp>
        <p:nvSpPr>
          <p:cNvPr id="9" name="TextBox 8">
            <a:extLst>
              <a:ext uri="{FF2B5EF4-FFF2-40B4-BE49-F238E27FC236}">
                <a16:creationId xmlns:a16="http://schemas.microsoft.com/office/drawing/2014/main" id="{7FD2E515-A3FE-4D9A-8FE3-2904524F4F7E}"/>
              </a:ext>
            </a:extLst>
          </p:cNvPr>
          <p:cNvSpPr txBox="1"/>
          <p:nvPr/>
        </p:nvSpPr>
        <p:spPr>
          <a:xfrm>
            <a:off x="7964859" y="1175126"/>
            <a:ext cx="3304350" cy="579967"/>
          </a:xfrm>
          <a:prstGeom prst="rect">
            <a:avLst/>
          </a:prstGeom>
          <a:noFill/>
        </p:spPr>
        <p:txBody>
          <a:bodyPr wrap="square">
            <a:spAutoFit/>
          </a:bodyPr>
          <a:lstStyle/>
          <a:p>
            <a:pPr algn="just">
              <a:lnSpc>
                <a:spcPct val="150000"/>
              </a:lnSpc>
            </a:pPr>
            <a:r>
              <a:rPr lang="en-US" sz="2400" b="1" u="sng" dirty="0">
                <a:solidFill>
                  <a:srgbClr val="000099"/>
                </a:solidFill>
                <a:effectLst/>
                <a:latin typeface="Times New Roman" panose="02020603050405020304" pitchFamily="18" charset="0"/>
                <a:ea typeface="Arial" panose="020B0604020202020204" pitchFamily="34" charset="0"/>
              </a:rPr>
              <a:t>Eutectic Phase diagram</a:t>
            </a:r>
            <a:endParaRPr lang="en-IN" u="sng" dirty="0">
              <a:solidFill>
                <a:srgbClr val="000099"/>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9715436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8873C8B-FD46-47DF-AE51-E97AE5C1263C}"/>
              </a:ext>
            </a:extLst>
          </p:cNvPr>
          <p:cNvSpPr txBox="1"/>
          <p:nvPr/>
        </p:nvSpPr>
        <p:spPr>
          <a:xfrm>
            <a:off x="393896" y="893157"/>
            <a:ext cx="11493304" cy="3953070"/>
          </a:xfrm>
          <a:prstGeom prst="rect">
            <a:avLst/>
          </a:prstGeom>
          <a:noFill/>
        </p:spPr>
        <p:txBody>
          <a:bodyPr wrap="square">
            <a:spAutoFit/>
          </a:bodyPr>
          <a:lstStyle/>
          <a:p>
            <a:pPr marL="170180" marR="1283970" indent="-119380" algn="just">
              <a:lnSpc>
                <a:spcPct val="150000"/>
              </a:lnSpc>
              <a:spcBef>
                <a:spcPts val="415"/>
              </a:spcBef>
              <a:buFont typeface="OpenSymbol"/>
              <a:buChar char="•"/>
              <a:tabLst>
                <a:tab pos="170180" algn="l"/>
              </a:tabLst>
            </a:pPr>
            <a:r>
              <a:rPr lang="en-US" sz="2400" u="heavy" spc="-5" dirty="0">
                <a:uFill>
                  <a:solidFill>
                    <a:srgbClr val="000000"/>
                  </a:solidFill>
                </a:uFill>
                <a:latin typeface="Cambria" panose="02040503050406030204" pitchFamily="18" charset="0"/>
                <a:ea typeface="Cambria" panose="02040503050406030204" pitchFamily="18" charset="0"/>
                <a:cs typeface="Liberation Sans Narrow"/>
              </a:rPr>
              <a:t>Not all binary </a:t>
            </a:r>
            <a:r>
              <a:rPr lang="en-US" sz="2400" u="heavy" dirty="0">
                <a:uFill>
                  <a:solidFill>
                    <a:srgbClr val="000000"/>
                  </a:solidFill>
                </a:uFill>
                <a:latin typeface="Cambria" panose="02040503050406030204" pitchFamily="18" charset="0"/>
                <a:ea typeface="Cambria" panose="02040503050406030204" pitchFamily="18" charset="0"/>
                <a:cs typeface="Liberation Sans Narrow"/>
              </a:rPr>
              <a:t>system </a:t>
            </a:r>
            <a:r>
              <a:rPr lang="en-US" sz="2400" u="heavy" spc="-5" dirty="0">
                <a:uFill>
                  <a:solidFill>
                    <a:srgbClr val="000000"/>
                  </a:solidFill>
                </a:uFill>
                <a:latin typeface="Cambria" panose="02040503050406030204" pitchFamily="18" charset="0"/>
                <a:ea typeface="Cambria" panose="02040503050406030204" pitchFamily="18" charset="0"/>
                <a:cs typeface="Liberation Sans Narrow"/>
              </a:rPr>
              <a:t>alloys have </a:t>
            </a:r>
            <a:r>
              <a:rPr lang="en-US" sz="2400" u="heavy" dirty="0">
                <a:uFill>
                  <a:solidFill>
                    <a:srgbClr val="000000"/>
                  </a:solidFill>
                </a:uFill>
                <a:latin typeface="Cambria" panose="02040503050406030204" pitchFamily="18" charset="0"/>
                <a:ea typeface="Cambria" panose="02040503050406030204" pitchFamily="18" charset="0"/>
                <a:cs typeface="Liberation Sans Narrow"/>
              </a:rPr>
              <a:t>a </a:t>
            </a:r>
            <a:r>
              <a:rPr lang="en-US" sz="2400" u="heavy" spc="-5" dirty="0">
                <a:uFill>
                  <a:solidFill>
                    <a:srgbClr val="000000"/>
                  </a:solidFill>
                </a:uFill>
                <a:latin typeface="Cambria" panose="02040503050406030204" pitchFamily="18" charset="0"/>
                <a:ea typeface="Cambria" panose="02040503050406030204" pitchFamily="18" charset="0"/>
                <a:cs typeface="Liberation Sans Narrow"/>
              </a:rPr>
              <a:t>eutectic </a:t>
            </a:r>
            <a:r>
              <a:rPr lang="en-US" sz="2400" u="heavy" dirty="0">
                <a:uFill>
                  <a:solidFill>
                    <a:srgbClr val="000000"/>
                  </a:solidFill>
                </a:uFill>
                <a:latin typeface="Cambria" panose="02040503050406030204" pitchFamily="18" charset="0"/>
                <a:ea typeface="Cambria" panose="02040503050406030204" pitchFamily="18" charset="0"/>
                <a:cs typeface="Liberation Sans Narrow"/>
              </a:rPr>
              <a:t>point</a:t>
            </a:r>
            <a:r>
              <a:rPr lang="en-US" sz="2400" dirty="0">
                <a:latin typeface="Cambria" panose="02040503050406030204" pitchFamily="18" charset="0"/>
                <a:ea typeface="Cambria" panose="02040503050406030204" pitchFamily="18" charset="0"/>
                <a:cs typeface="Liberation Sans Narrow"/>
              </a:rPr>
              <a:t>: </a:t>
            </a:r>
            <a:r>
              <a:rPr lang="en-US" sz="2400" spc="-5" dirty="0">
                <a:latin typeface="Cambria" panose="02040503050406030204" pitchFamily="18" charset="0"/>
                <a:ea typeface="Cambria" panose="02040503050406030204" pitchFamily="18" charset="0"/>
                <a:cs typeface="Liberation Sans Narrow"/>
              </a:rPr>
              <a:t>those that form </a:t>
            </a:r>
            <a:r>
              <a:rPr lang="en-US" sz="2400" dirty="0">
                <a:latin typeface="Cambria" panose="02040503050406030204" pitchFamily="18" charset="0"/>
                <a:ea typeface="Cambria" panose="02040503050406030204" pitchFamily="18" charset="0"/>
                <a:cs typeface="Liberation Sans Narrow"/>
              </a:rPr>
              <a:t>a </a:t>
            </a:r>
            <a:r>
              <a:rPr lang="en-US" sz="2400" spc="-5" dirty="0">
                <a:latin typeface="Cambria" panose="02040503050406030204" pitchFamily="18" charset="0"/>
                <a:ea typeface="Cambria" panose="02040503050406030204" pitchFamily="18" charset="0"/>
                <a:cs typeface="Liberation Sans Narrow"/>
              </a:rPr>
              <a:t>solid solution at </a:t>
            </a:r>
            <a:r>
              <a:rPr lang="en-US" sz="2400" dirty="0">
                <a:latin typeface="Cambria" panose="02040503050406030204" pitchFamily="18" charset="0"/>
                <a:ea typeface="Cambria" panose="02040503050406030204" pitchFamily="18" charset="0"/>
                <a:cs typeface="Liberation Sans Narrow"/>
              </a:rPr>
              <a:t>all  </a:t>
            </a:r>
            <a:r>
              <a:rPr lang="en-US" sz="2400" spc="-5" dirty="0">
                <a:latin typeface="Cambria" panose="02040503050406030204" pitchFamily="18" charset="0"/>
                <a:ea typeface="Cambria" panose="02040503050406030204" pitchFamily="18" charset="0"/>
                <a:cs typeface="Liberation Sans Narrow"/>
              </a:rPr>
              <a:t>concentrations, </a:t>
            </a:r>
            <a:r>
              <a:rPr lang="en-US" sz="2400" dirty="0">
                <a:latin typeface="Cambria" panose="02040503050406030204" pitchFamily="18" charset="0"/>
                <a:ea typeface="Cambria" panose="02040503050406030204" pitchFamily="18" charset="0"/>
                <a:cs typeface="Liberation Sans Narrow"/>
              </a:rPr>
              <a:t>such </a:t>
            </a:r>
            <a:r>
              <a:rPr lang="en-US" sz="2400" spc="-5" dirty="0">
                <a:latin typeface="Cambria" panose="02040503050406030204" pitchFamily="18" charset="0"/>
                <a:ea typeface="Cambria" panose="02040503050406030204" pitchFamily="18" charset="0"/>
                <a:cs typeface="Liberation Sans Narrow"/>
              </a:rPr>
              <a:t>as the gold-silver </a:t>
            </a:r>
            <a:r>
              <a:rPr lang="en-US" sz="2400" dirty="0">
                <a:latin typeface="Cambria" panose="02040503050406030204" pitchFamily="18" charset="0"/>
                <a:ea typeface="Cambria" panose="02040503050406030204" pitchFamily="18" charset="0"/>
                <a:cs typeface="Liberation Sans Narrow"/>
              </a:rPr>
              <a:t>system, </a:t>
            </a:r>
            <a:r>
              <a:rPr lang="en-US" sz="2400" spc="-5" dirty="0">
                <a:latin typeface="Cambria" panose="02040503050406030204" pitchFamily="18" charset="0"/>
                <a:ea typeface="Cambria" panose="02040503050406030204" pitchFamily="18" charset="0"/>
                <a:cs typeface="Liberation Sans Narrow"/>
              </a:rPr>
              <a:t>have no eutectic. </a:t>
            </a:r>
            <a:r>
              <a:rPr lang="en-US" sz="2400" dirty="0">
                <a:latin typeface="Cambria" panose="02040503050406030204" pitchFamily="18" charset="0"/>
                <a:ea typeface="Cambria" panose="02040503050406030204" pitchFamily="18" charset="0"/>
                <a:cs typeface="Liberation Sans Narrow"/>
              </a:rPr>
              <a:t>An </a:t>
            </a:r>
            <a:r>
              <a:rPr lang="en-US" sz="2400" spc="-5" dirty="0">
                <a:latin typeface="Cambria" panose="02040503050406030204" pitchFamily="18" charset="0"/>
                <a:ea typeface="Cambria" panose="02040503050406030204" pitchFamily="18" charset="0"/>
                <a:cs typeface="Liberation Sans Narrow"/>
              </a:rPr>
              <a:t>alloy </a:t>
            </a:r>
            <a:r>
              <a:rPr lang="en-US" sz="2400" dirty="0">
                <a:latin typeface="Cambria" panose="02040503050406030204" pitchFamily="18" charset="0"/>
                <a:ea typeface="Cambria" panose="02040503050406030204" pitchFamily="18" charset="0"/>
                <a:cs typeface="Liberation Sans Narrow"/>
              </a:rPr>
              <a:t>system </a:t>
            </a:r>
            <a:r>
              <a:rPr lang="en-US" sz="2400" spc="-5" dirty="0">
                <a:latin typeface="Cambria" panose="02040503050406030204" pitchFamily="18" charset="0"/>
                <a:ea typeface="Cambria" panose="02040503050406030204" pitchFamily="18" charset="0"/>
                <a:cs typeface="Liberation Sans Narrow"/>
              </a:rPr>
              <a:t>that has  </a:t>
            </a:r>
            <a:r>
              <a:rPr lang="en-US" sz="2400" dirty="0">
                <a:latin typeface="Cambria" panose="02040503050406030204" pitchFamily="18" charset="0"/>
                <a:ea typeface="Cambria" panose="02040503050406030204" pitchFamily="18" charset="0"/>
                <a:cs typeface="Liberation Sans Narrow"/>
              </a:rPr>
              <a:t>a </a:t>
            </a:r>
            <a:r>
              <a:rPr lang="en-US" sz="2400" spc="-5" dirty="0">
                <a:latin typeface="Cambria" panose="02040503050406030204" pitchFamily="18" charset="0"/>
                <a:ea typeface="Cambria" panose="02040503050406030204" pitchFamily="18" charset="0"/>
                <a:cs typeface="Liberation Sans Narrow"/>
              </a:rPr>
              <a:t>eutectic is often referred </a:t>
            </a:r>
            <a:r>
              <a:rPr lang="en-US" sz="2400" dirty="0">
                <a:latin typeface="Cambria" panose="02040503050406030204" pitchFamily="18" charset="0"/>
                <a:ea typeface="Cambria" panose="02040503050406030204" pitchFamily="18" charset="0"/>
                <a:cs typeface="Liberation Sans Narrow"/>
              </a:rPr>
              <a:t>to </a:t>
            </a:r>
            <a:r>
              <a:rPr lang="en-US" sz="2400" spc="-5" dirty="0">
                <a:latin typeface="Cambria" panose="02040503050406030204" pitchFamily="18" charset="0"/>
                <a:ea typeface="Cambria" panose="02040503050406030204" pitchFamily="18" charset="0"/>
                <a:cs typeface="Liberation Sans Narrow"/>
              </a:rPr>
              <a:t>as </a:t>
            </a:r>
            <a:r>
              <a:rPr lang="en-US" sz="2400" dirty="0">
                <a:latin typeface="Cambria" panose="02040503050406030204" pitchFamily="18" charset="0"/>
                <a:ea typeface="Cambria" panose="02040503050406030204" pitchFamily="18" charset="0"/>
                <a:cs typeface="Liberation Sans Narrow"/>
              </a:rPr>
              <a:t>a </a:t>
            </a:r>
            <a:r>
              <a:rPr lang="en-US" sz="2400" spc="-5" dirty="0">
                <a:latin typeface="Cambria" panose="02040503050406030204" pitchFamily="18" charset="0"/>
                <a:ea typeface="Cambria" panose="02040503050406030204" pitchFamily="18" charset="0"/>
                <a:cs typeface="Liberation Sans Narrow"/>
              </a:rPr>
              <a:t>eutectic </a:t>
            </a:r>
            <a:r>
              <a:rPr lang="en-US" sz="2400" dirty="0">
                <a:latin typeface="Cambria" panose="02040503050406030204" pitchFamily="18" charset="0"/>
                <a:ea typeface="Cambria" panose="02040503050406030204" pitchFamily="18" charset="0"/>
                <a:cs typeface="Liberation Sans Narrow"/>
              </a:rPr>
              <a:t>system, </a:t>
            </a:r>
            <a:r>
              <a:rPr lang="en-US" sz="2400" spc="-5" dirty="0">
                <a:latin typeface="Cambria" panose="02040503050406030204" pitchFamily="18" charset="0"/>
                <a:ea typeface="Cambria" panose="02040503050406030204" pitchFamily="18" charset="0"/>
                <a:cs typeface="Liberation Sans Narrow"/>
              </a:rPr>
              <a:t>or eutectic</a:t>
            </a:r>
            <a:r>
              <a:rPr lang="en-US" sz="2400" spc="15" dirty="0">
                <a:latin typeface="Cambria" panose="02040503050406030204" pitchFamily="18" charset="0"/>
                <a:ea typeface="Cambria" panose="02040503050406030204" pitchFamily="18" charset="0"/>
                <a:cs typeface="Liberation Sans Narrow"/>
              </a:rPr>
              <a:t> </a:t>
            </a:r>
            <a:r>
              <a:rPr lang="en-US" sz="2400" spc="-25" dirty="0">
                <a:latin typeface="Cambria" panose="02040503050406030204" pitchFamily="18" charset="0"/>
                <a:ea typeface="Cambria" panose="02040503050406030204" pitchFamily="18" charset="0"/>
                <a:cs typeface="Liberation Sans Narrow"/>
              </a:rPr>
              <a:t>alloy.</a:t>
            </a:r>
            <a:endParaRPr lang="en-US" sz="2400" dirty="0">
              <a:latin typeface="Cambria" panose="02040503050406030204" pitchFamily="18" charset="0"/>
              <a:ea typeface="Cambria" panose="02040503050406030204" pitchFamily="18" charset="0"/>
              <a:cs typeface="Liberation Sans Narrow"/>
            </a:endParaRPr>
          </a:p>
          <a:p>
            <a:pPr marL="170180" marR="2026920" indent="-119380" algn="just">
              <a:lnSpc>
                <a:spcPct val="150000"/>
              </a:lnSpc>
              <a:spcBef>
                <a:spcPts val="400"/>
              </a:spcBef>
              <a:buFont typeface="OpenSymbol"/>
              <a:buChar char="•"/>
              <a:tabLst>
                <a:tab pos="170180" algn="l"/>
              </a:tabLst>
            </a:pPr>
            <a:r>
              <a:rPr lang="en-US" sz="2400" spc="-5" dirty="0">
                <a:latin typeface="Cambria" panose="02040503050406030204" pitchFamily="18" charset="0"/>
                <a:ea typeface="Cambria" panose="02040503050406030204" pitchFamily="18" charset="0"/>
                <a:cs typeface="Liberation Sans Narrow"/>
              </a:rPr>
              <a:t>Solid products of </a:t>
            </a:r>
            <a:r>
              <a:rPr lang="en-US" sz="2400" dirty="0">
                <a:latin typeface="Cambria" panose="02040503050406030204" pitchFamily="18" charset="0"/>
                <a:ea typeface="Cambria" panose="02040503050406030204" pitchFamily="18" charset="0"/>
                <a:cs typeface="Liberation Sans Narrow"/>
              </a:rPr>
              <a:t>a </a:t>
            </a:r>
            <a:r>
              <a:rPr lang="en-US" sz="2400" spc="-5" dirty="0">
                <a:latin typeface="Cambria" panose="02040503050406030204" pitchFamily="18" charset="0"/>
                <a:ea typeface="Cambria" panose="02040503050406030204" pitchFamily="18" charset="0"/>
                <a:cs typeface="Liberation Sans Narrow"/>
              </a:rPr>
              <a:t>eutectic transformation </a:t>
            </a:r>
            <a:r>
              <a:rPr lang="en-US" sz="2400" dirty="0">
                <a:latin typeface="Cambria" panose="02040503050406030204" pitchFamily="18" charset="0"/>
                <a:ea typeface="Cambria" panose="02040503050406030204" pitchFamily="18" charset="0"/>
                <a:cs typeface="Liberation Sans Narrow"/>
              </a:rPr>
              <a:t>can </a:t>
            </a:r>
            <a:r>
              <a:rPr lang="en-US" sz="2400" spc="-5" dirty="0">
                <a:latin typeface="Cambria" panose="02040503050406030204" pitchFamily="18" charset="0"/>
                <a:ea typeface="Cambria" panose="02040503050406030204" pitchFamily="18" charset="0"/>
                <a:cs typeface="Liberation Sans Narrow"/>
              </a:rPr>
              <a:t>often be identified by their </a:t>
            </a:r>
            <a:r>
              <a:rPr lang="en-US" sz="2400" spc="-5" dirty="0">
                <a:solidFill>
                  <a:srgbClr val="006FBF"/>
                </a:solidFill>
                <a:latin typeface="Cambria" panose="02040503050406030204" pitchFamily="18" charset="0"/>
                <a:ea typeface="Cambria" panose="02040503050406030204" pitchFamily="18" charset="0"/>
                <a:cs typeface="Liberation Sans Narrow"/>
              </a:rPr>
              <a:t>lamellar  </a:t>
            </a:r>
            <a:r>
              <a:rPr lang="en-US" sz="2400" dirty="0">
                <a:solidFill>
                  <a:srgbClr val="006FBF"/>
                </a:solidFill>
                <a:latin typeface="Cambria" panose="02040503050406030204" pitchFamily="18" charset="0"/>
                <a:ea typeface="Cambria" panose="02040503050406030204" pitchFamily="18" charset="0"/>
                <a:cs typeface="Liberation Sans Narrow"/>
              </a:rPr>
              <a:t>structure</a:t>
            </a:r>
            <a:r>
              <a:rPr lang="en-US" sz="2400" dirty="0">
                <a:latin typeface="Cambria" panose="02040503050406030204" pitchFamily="18" charset="0"/>
                <a:ea typeface="Cambria" panose="02040503050406030204" pitchFamily="18" charset="0"/>
                <a:cs typeface="Liberation Sans Narrow"/>
              </a:rPr>
              <a:t>, </a:t>
            </a:r>
            <a:r>
              <a:rPr lang="en-US" sz="2400" spc="-5" dirty="0">
                <a:latin typeface="Cambria" panose="02040503050406030204" pitchFamily="18" charset="0"/>
                <a:ea typeface="Cambria" panose="02040503050406030204" pitchFamily="18" charset="0"/>
                <a:cs typeface="Liberation Sans Narrow"/>
              </a:rPr>
              <a:t>as opposed </a:t>
            </a:r>
            <a:r>
              <a:rPr lang="en-US" sz="2400" dirty="0">
                <a:latin typeface="Cambria" panose="02040503050406030204" pitchFamily="18" charset="0"/>
                <a:ea typeface="Cambria" panose="02040503050406030204" pitchFamily="18" charset="0"/>
                <a:cs typeface="Liberation Sans Narrow"/>
              </a:rPr>
              <a:t>to </a:t>
            </a:r>
            <a:r>
              <a:rPr lang="en-US" sz="2400" spc="-5" dirty="0">
                <a:latin typeface="Cambria" panose="02040503050406030204" pitchFamily="18" charset="0"/>
                <a:ea typeface="Cambria" panose="02040503050406030204" pitchFamily="18" charset="0"/>
                <a:cs typeface="Liberation Sans Narrow"/>
              </a:rPr>
              <a:t>the </a:t>
            </a:r>
            <a:r>
              <a:rPr lang="en-US" sz="2400" spc="-5" dirty="0">
                <a:solidFill>
                  <a:srgbClr val="000099"/>
                </a:solidFill>
                <a:latin typeface="Cambria" panose="02040503050406030204" pitchFamily="18" charset="0"/>
                <a:ea typeface="Cambria" panose="02040503050406030204" pitchFamily="18" charset="0"/>
                <a:cs typeface="Liberation Sans Narrow"/>
              </a:rPr>
              <a:t>dendritic structures </a:t>
            </a:r>
            <a:r>
              <a:rPr lang="en-US" sz="2400" spc="-5" dirty="0">
                <a:latin typeface="Cambria" panose="02040503050406030204" pitchFamily="18" charset="0"/>
                <a:ea typeface="Cambria" panose="02040503050406030204" pitchFamily="18" charset="0"/>
                <a:cs typeface="Liberation Sans Narrow"/>
              </a:rPr>
              <a:t>commonly </a:t>
            </a:r>
            <a:r>
              <a:rPr lang="en-US" sz="2400" dirty="0">
                <a:latin typeface="Cambria" panose="02040503050406030204" pitchFamily="18" charset="0"/>
                <a:ea typeface="Cambria" panose="02040503050406030204" pitchFamily="18" charset="0"/>
                <a:cs typeface="Liberation Sans Narrow"/>
              </a:rPr>
              <a:t>seen </a:t>
            </a:r>
            <a:r>
              <a:rPr lang="en-US" sz="2400" spc="-5" dirty="0">
                <a:latin typeface="Cambria" panose="02040503050406030204" pitchFamily="18" charset="0"/>
                <a:ea typeface="Cambria" panose="02040503050406030204" pitchFamily="18" charset="0"/>
                <a:cs typeface="Liberation Sans Narrow"/>
              </a:rPr>
              <a:t>in non-eutectic  solidification.</a:t>
            </a:r>
            <a:endParaRPr lang="en-US" sz="2400" dirty="0">
              <a:latin typeface="Cambria" panose="02040503050406030204" pitchFamily="18" charset="0"/>
              <a:ea typeface="Cambria" panose="02040503050406030204" pitchFamily="18" charset="0"/>
              <a:cs typeface="Liberation Sans Narrow"/>
            </a:endParaRPr>
          </a:p>
        </p:txBody>
      </p:sp>
    </p:spTree>
    <p:extLst>
      <p:ext uri="{BB962C8B-B14F-4D97-AF65-F5344CB8AC3E}">
        <p14:creationId xmlns:p14="http://schemas.microsoft.com/office/powerpoint/2010/main" val="325337176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867B51B-FCAB-4802-9F56-7B4E4FC37931}"/>
              </a:ext>
            </a:extLst>
          </p:cNvPr>
          <p:cNvPicPr>
            <a:picLocks noChangeAspect="1"/>
          </p:cNvPicPr>
          <p:nvPr/>
        </p:nvPicPr>
        <p:blipFill>
          <a:blip r:embed="rId2"/>
          <a:stretch>
            <a:fillRect/>
          </a:stretch>
        </p:blipFill>
        <p:spPr>
          <a:xfrm>
            <a:off x="2981325" y="454300"/>
            <a:ext cx="6229350" cy="1304925"/>
          </a:xfrm>
          <a:prstGeom prst="rect">
            <a:avLst/>
          </a:prstGeom>
        </p:spPr>
      </p:pic>
      <p:pic>
        <p:nvPicPr>
          <p:cNvPr id="5" name="Picture 4">
            <a:extLst>
              <a:ext uri="{FF2B5EF4-FFF2-40B4-BE49-F238E27FC236}">
                <a16:creationId xmlns:a16="http://schemas.microsoft.com/office/drawing/2014/main" id="{AAEFB924-D7A4-45D8-8E93-BF405D0C24B7}"/>
              </a:ext>
            </a:extLst>
          </p:cNvPr>
          <p:cNvPicPr>
            <a:picLocks noChangeAspect="1"/>
          </p:cNvPicPr>
          <p:nvPr/>
        </p:nvPicPr>
        <p:blipFill>
          <a:blip r:embed="rId3"/>
          <a:stretch>
            <a:fillRect/>
          </a:stretch>
        </p:blipFill>
        <p:spPr>
          <a:xfrm>
            <a:off x="1290637" y="1759225"/>
            <a:ext cx="3381375" cy="3190875"/>
          </a:xfrm>
          <a:prstGeom prst="rect">
            <a:avLst/>
          </a:prstGeom>
        </p:spPr>
      </p:pic>
      <p:pic>
        <p:nvPicPr>
          <p:cNvPr id="7" name="Picture 6">
            <a:extLst>
              <a:ext uri="{FF2B5EF4-FFF2-40B4-BE49-F238E27FC236}">
                <a16:creationId xmlns:a16="http://schemas.microsoft.com/office/drawing/2014/main" id="{E2D4A2DF-FDE9-4C83-8140-1F38D254D3C0}"/>
              </a:ext>
            </a:extLst>
          </p:cNvPr>
          <p:cNvPicPr>
            <a:picLocks noChangeAspect="1"/>
          </p:cNvPicPr>
          <p:nvPr/>
        </p:nvPicPr>
        <p:blipFill>
          <a:blip r:embed="rId4"/>
          <a:stretch>
            <a:fillRect/>
          </a:stretch>
        </p:blipFill>
        <p:spPr>
          <a:xfrm>
            <a:off x="6772275" y="1991553"/>
            <a:ext cx="4876800" cy="3867150"/>
          </a:xfrm>
          <a:prstGeom prst="rect">
            <a:avLst/>
          </a:prstGeom>
        </p:spPr>
      </p:pic>
      <p:pic>
        <p:nvPicPr>
          <p:cNvPr id="9" name="Picture 8">
            <a:extLst>
              <a:ext uri="{FF2B5EF4-FFF2-40B4-BE49-F238E27FC236}">
                <a16:creationId xmlns:a16="http://schemas.microsoft.com/office/drawing/2014/main" id="{9234F98C-6436-4BD0-A8A5-8ABB6B2C26C8}"/>
              </a:ext>
            </a:extLst>
          </p:cNvPr>
          <p:cNvPicPr>
            <a:picLocks noChangeAspect="1"/>
          </p:cNvPicPr>
          <p:nvPr/>
        </p:nvPicPr>
        <p:blipFill>
          <a:blip r:embed="rId5"/>
          <a:stretch>
            <a:fillRect/>
          </a:stretch>
        </p:blipFill>
        <p:spPr>
          <a:xfrm>
            <a:off x="1147762" y="4984266"/>
            <a:ext cx="3524250" cy="714375"/>
          </a:xfrm>
          <a:prstGeom prst="rect">
            <a:avLst/>
          </a:prstGeom>
        </p:spPr>
      </p:pic>
      <p:pic>
        <p:nvPicPr>
          <p:cNvPr id="11" name="Picture 10">
            <a:extLst>
              <a:ext uri="{FF2B5EF4-FFF2-40B4-BE49-F238E27FC236}">
                <a16:creationId xmlns:a16="http://schemas.microsoft.com/office/drawing/2014/main" id="{6A63A257-B98E-435A-91C9-F14634733A42}"/>
              </a:ext>
            </a:extLst>
          </p:cNvPr>
          <p:cNvPicPr>
            <a:picLocks noChangeAspect="1"/>
          </p:cNvPicPr>
          <p:nvPr/>
        </p:nvPicPr>
        <p:blipFill>
          <a:blip r:embed="rId6"/>
          <a:stretch>
            <a:fillRect/>
          </a:stretch>
        </p:blipFill>
        <p:spPr>
          <a:xfrm>
            <a:off x="1147762" y="5719761"/>
            <a:ext cx="7439025" cy="723900"/>
          </a:xfrm>
          <a:prstGeom prst="rect">
            <a:avLst/>
          </a:prstGeom>
        </p:spPr>
      </p:pic>
    </p:spTree>
    <p:extLst>
      <p:ext uri="{BB962C8B-B14F-4D97-AF65-F5344CB8AC3E}">
        <p14:creationId xmlns:p14="http://schemas.microsoft.com/office/powerpoint/2010/main" val="281011036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43228E8-7B6A-444E-B543-A0CECB5B89CF}"/>
              </a:ext>
            </a:extLst>
          </p:cNvPr>
          <p:cNvPicPr>
            <a:picLocks noChangeAspect="1"/>
          </p:cNvPicPr>
          <p:nvPr/>
        </p:nvPicPr>
        <p:blipFill>
          <a:blip r:embed="rId2"/>
          <a:stretch>
            <a:fillRect/>
          </a:stretch>
        </p:blipFill>
        <p:spPr>
          <a:xfrm>
            <a:off x="4677952" y="1712157"/>
            <a:ext cx="6831147" cy="4498171"/>
          </a:xfrm>
          <a:prstGeom prst="rect">
            <a:avLst/>
          </a:prstGeom>
        </p:spPr>
      </p:pic>
      <p:sp>
        <p:nvSpPr>
          <p:cNvPr id="6" name="object 3">
            <a:extLst>
              <a:ext uri="{FF2B5EF4-FFF2-40B4-BE49-F238E27FC236}">
                <a16:creationId xmlns:a16="http://schemas.microsoft.com/office/drawing/2014/main" id="{B6663238-0ADD-4E6F-8CFA-A373C932029E}"/>
              </a:ext>
            </a:extLst>
          </p:cNvPr>
          <p:cNvSpPr txBox="1">
            <a:spLocks noGrp="1"/>
          </p:cNvSpPr>
          <p:nvPr>
            <p:ph type="title"/>
          </p:nvPr>
        </p:nvSpPr>
        <p:spPr>
          <a:xfrm>
            <a:off x="682901" y="1712157"/>
            <a:ext cx="4147599" cy="351378"/>
          </a:xfrm>
          <a:prstGeom prst="rect">
            <a:avLst/>
          </a:prstGeom>
        </p:spPr>
        <p:txBody>
          <a:bodyPr vert="horz" wrap="square" lIns="0" tIns="12700" rIns="0" bIns="0" rtlCol="0">
            <a:spAutoFit/>
          </a:bodyPr>
          <a:lstStyle/>
          <a:p>
            <a:pPr marL="38100">
              <a:lnSpc>
                <a:spcPct val="100000"/>
              </a:lnSpc>
              <a:spcBef>
                <a:spcPts val="100"/>
              </a:spcBef>
            </a:pPr>
            <a:r>
              <a:rPr lang="en-US" sz="2200" b="1" spc="-5" dirty="0">
                <a:solidFill>
                  <a:srgbClr val="3333FF"/>
                </a:solidFill>
                <a:latin typeface="Liberation Sans Narrow"/>
                <a:cs typeface="Liberation Sans Narrow"/>
              </a:rPr>
              <a:t>Example: </a:t>
            </a:r>
            <a:r>
              <a:rPr sz="2200" b="1" u="sng" spc="-5" dirty="0">
                <a:solidFill>
                  <a:srgbClr val="3333FF"/>
                </a:solidFill>
                <a:latin typeface="Liberation Sans Narrow"/>
                <a:cs typeface="Liberation Sans Narrow"/>
              </a:rPr>
              <a:t>Pb-Sn</a:t>
            </a:r>
            <a:r>
              <a:rPr sz="2200" b="1" u="sng" spc="-25" dirty="0">
                <a:solidFill>
                  <a:srgbClr val="3333FF"/>
                </a:solidFill>
                <a:latin typeface="Liberation Sans Narrow"/>
                <a:cs typeface="Liberation Sans Narrow"/>
              </a:rPr>
              <a:t> </a:t>
            </a:r>
            <a:r>
              <a:rPr lang="en-US" sz="2200" b="1" u="sng" spc="-25" dirty="0">
                <a:solidFill>
                  <a:srgbClr val="3333FF"/>
                </a:solidFill>
                <a:latin typeface="Liberation Sans Narrow"/>
                <a:cs typeface="Liberation Sans Narrow"/>
              </a:rPr>
              <a:t>alloy system</a:t>
            </a:r>
            <a:endParaRPr sz="2200" b="1" u="sng" dirty="0">
              <a:latin typeface="Liberation Sans Narrow"/>
              <a:cs typeface="Liberation Sans Narrow"/>
            </a:endParaRPr>
          </a:p>
        </p:txBody>
      </p:sp>
      <p:sp>
        <p:nvSpPr>
          <p:cNvPr id="2" name="TextBox 1">
            <a:extLst>
              <a:ext uri="{FF2B5EF4-FFF2-40B4-BE49-F238E27FC236}">
                <a16:creationId xmlns:a16="http://schemas.microsoft.com/office/drawing/2014/main" id="{D95C0C78-960A-40F8-98CE-5A90EF461233}"/>
              </a:ext>
            </a:extLst>
          </p:cNvPr>
          <p:cNvSpPr txBox="1"/>
          <p:nvPr/>
        </p:nvSpPr>
        <p:spPr>
          <a:xfrm>
            <a:off x="682901" y="769623"/>
            <a:ext cx="11170754" cy="769441"/>
          </a:xfrm>
          <a:prstGeom prst="rect">
            <a:avLst/>
          </a:prstGeom>
          <a:noFill/>
        </p:spPr>
        <p:txBody>
          <a:bodyPr wrap="square">
            <a:spAutoFit/>
          </a:bodyPr>
          <a:lstStyle/>
          <a:p>
            <a:pPr algn="just"/>
            <a:r>
              <a:rPr lang="en-IN" sz="2200" b="1" dirty="0">
                <a:solidFill>
                  <a:srgbClr val="002060"/>
                </a:solidFill>
                <a:latin typeface="Arial" panose="020B0604020202020204" pitchFamily="34" charset="0"/>
                <a:cs typeface="Arial" panose="020B0604020202020204" pitchFamily="34" charset="0"/>
              </a:rPr>
              <a:t>Another Example of eutectic system where two components which are completely</a:t>
            </a:r>
          </a:p>
          <a:p>
            <a:pPr marL="342900" indent="-342900" algn="just">
              <a:buFont typeface="Wingdings" panose="05000000000000000000" pitchFamily="2" charset="2"/>
              <a:buChar char="Ø"/>
            </a:pPr>
            <a:r>
              <a:rPr lang="en-IN" sz="2200" b="1" i="1" dirty="0">
                <a:solidFill>
                  <a:srgbClr val="FF0000"/>
                </a:solidFill>
                <a:latin typeface="Arial" panose="020B0604020202020204" pitchFamily="34" charset="0"/>
                <a:cs typeface="Arial" panose="020B0604020202020204" pitchFamily="34" charset="0"/>
              </a:rPr>
              <a:t>Soluble in the liquid state and are: </a:t>
            </a:r>
            <a:r>
              <a:rPr lang="en-IN" sz="2200" b="1" i="1" u="sng" dirty="0">
                <a:solidFill>
                  <a:srgbClr val="008000"/>
                </a:solidFill>
                <a:latin typeface="Arial" panose="020B0604020202020204" pitchFamily="34" charset="0"/>
                <a:cs typeface="Arial" panose="020B0604020202020204" pitchFamily="34" charset="0"/>
              </a:rPr>
              <a:t>Partially soluble in the solid state.</a:t>
            </a:r>
          </a:p>
        </p:txBody>
      </p:sp>
    </p:spTree>
    <p:extLst>
      <p:ext uri="{BB962C8B-B14F-4D97-AF65-F5344CB8AC3E}">
        <p14:creationId xmlns:p14="http://schemas.microsoft.com/office/powerpoint/2010/main" val="108561698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4">
            <a:extLst>
              <a:ext uri="{FF2B5EF4-FFF2-40B4-BE49-F238E27FC236}">
                <a16:creationId xmlns:a16="http://schemas.microsoft.com/office/drawing/2014/main" id="{9F71D927-F1CE-4370-BB76-1CBA11720CAE}"/>
              </a:ext>
            </a:extLst>
          </p:cNvPr>
          <p:cNvSpPr txBox="1">
            <a:spLocks noGrp="1"/>
          </p:cNvSpPr>
          <p:nvPr>
            <p:ph type="title"/>
          </p:nvPr>
        </p:nvSpPr>
        <p:spPr>
          <a:xfrm>
            <a:off x="506895" y="826216"/>
            <a:ext cx="11178210" cy="628377"/>
          </a:xfrm>
          <a:prstGeom prst="rect">
            <a:avLst/>
          </a:prstGeom>
        </p:spPr>
        <p:txBody>
          <a:bodyPr vert="horz" wrap="square" lIns="0" tIns="12700" rIns="0" bIns="0" rtlCol="0">
            <a:spAutoFit/>
          </a:bodyPr>
          <a:lstStyle/>
          <a:p>
            <a:pPr marL="12700">
              <a:lnSpc>
                <a:spcPct val="100000"/>
              </a:lnSpc>
              <a:spcBef>
                <a:spcPts val="100"/>
              </a:spcBef>
            </a:pPr>
            <a:r>
              <a:rPr lang="en-US" sz="2000" b="1" spc="-5" dirty="0">
                <a:solidFill>
                  <a:srgbClr val="000099"/>
                </a:solidFill>
                <a:latin typeface="Georgia" panose="02040502050405020303" pitchFamily="18" charset="0"/>
                <a:cs typeface="Arial" panose="020B0604020202020204" pitchFamily="34" charset="0"/>
              </a:rPr>
              <a:t>Liquid is transformed into solid upon cooling produces a </a:t>
            </a:r>
            <a:r>
              <a:rPr sz="2000" b="1" spc="-5" dirty="0">
                <a:solidFill>
                  <a:srgbClr val="000099"/>
                </a:solidFill>
                <a:latin typeface="Georgia" panose="02040502050405020303" pitchFamily="18" charset="0"/>
                <a:cs typeface="Arial" panose="020B0604020202020204" pitchFamily="34" charset="0"/>
              </a:rPr>
              <a:t>Lamellar </a:t>
            </a:r>
            <a:r>
              <a:rPr sz="2000" b="1" spc="-10" dirty="0">
                <a:solidFill>
                  <a:srgbClr val="000099"/>
                </a:solidFill>
                <a:latin typeface="Georgia" panose="02040502050405020303" pitchFamily="18" charset="0"/>
                <a:cs typeface="Arial" panose="020B0604020202020204" pitchFamily="34" charset="0"/>
              </a:rPr>
              <a:t>Eutectic</a:t>
            </a:r>
            <a:r>
              <a:rPr sz="2000" b="1" spc="-50" dirty="0">
                <a:solidFill>
                  <a:srgbClr val="000099"/>
                </a:solidFill>
                <a:latin typeface="Georgia" panose="02040502050405020303" pitchFamily="18" charset="0"/>
                <a:cs typeface="Arial" panose="020B0604020202020204" pitchFamily="34" charset="0"/>
              </a:rPr>
              <a:t> </a:t>
            </a:r>
            <a:r>
              <a:rPr sz="2000" b="1" spc="-5" dirty="0">
                <a:solidFill>
                  <a:srgbClr val="000099"/>
                </a:solidFill>
                <a:latin typeface="Georgia" panose="02040502050405020303" pitchFamily="18" charset="0"/>
                <a:cs typeface="Arial" panose="020B0604020202020204" pitchFamily="34" charset="0"/>
              </a:rPr>
              <a:t>Structure</a:t>
            </a:r>
            <a:r>
              <a:rPr lang="en-US" sz="2000" b="1" spc="-5" dirty="0">
                <a:solidFill>
                  <a:srgbClr val="000099"/>
                </a:solidFill>
                <a:latin typeface="Georgia" panose="02040502050405020303" pitchFamily="18" charset="0"/>
                <a:cs typeface="Arial" panose="020B0604020202020204" pitchFamily="34" charset="0"/>
              </a:rPr>
              <a:t> of Lead (Pb) and Tin (Sn) solid phases</a:t>
            </a:r>
            <a:endParaRPr sz="2000" b="1" dirty="0">
              <a:solidFill>
                <a:srgbClr val="000099"/>
              </a:solidFill>
              <a:latin typeface="Georgia" panose="02040502050405020303" pitchFamily="18" charset="0"/>
              <a:cs typeface="Arial" panose="020B0604020202020204" pitchFamily="34" charset="0"/>
            </a:endParaRPr>
          </a:p>
        </p:txBody>
      </p:sp>
      <p:sp>
        <p:nvSpPr>
          <p:cNvPr id="4" name="object 5">
            <a:extLst>
              <a:ext uri="{FF2B5EF4-FFF2-40B4-BE49-F238E27FC236}">
                <a16:creationId xmlns:a16="http://schemas.microsoft.com/office/drawing/2014/main" id="{7CEF6ED5-98E9-4BE2-8CA2-A70D5DA025D1}"/>
              </a:ext>
            </a:extLst>
          </p:cNvPr>
          <p:cNvSpPr txBox="1"/>
          <p:nvPr/>
        </p:nvSpPr>
        <p:spPr>
          <a:xfrm>
            <a:off x="211015" y="1878278"/>
            <a:ext cx="5483751" cy="1243289"/>
          </a:xfrm>
          <a:prstGeom prst="rect">
            <a:avLst/>
          </a:prstGeom>
        </p:spPr>
        <p:txBody>
          <a:bodyPr vert="horz" wrap="square" lIns="0" tIns="12065" rIns="0" bIns="0" rtlCol="0">
            <a:spAutoFit/>
          </a:bodyPr>
          <a:lstStyle/>
          <a:p>
            <a:pPr marL="241300" marR="5080" indent="-228600" algn="just">
              <a:lnSpc>
                <a:spcPct val="100099"/>
              </a:lnSpc>
              <a:spcBef>
                <a:spcPts val="95"/>
              </a:spcBef>
            </a:pPr>
            <a:r>
              <a:rPr lang="en-US" sz="3000" spc="2190" baseline="5555" dirty="0">
                <a:latin typeface="OpenSymbol"/>
                <a:cs typeface="Liberation Sans"/>
              </a:rPr>
              <a:t> </a:t>
            </a:r>
            <a:r>
              <a:rPr sz="2000" spc="1460" dirty="0">
                <a:latin typeface="Liberation Sans"/>
                <a:cs typeface="Liberation Sans"/>
              </a:rPr>
              <a:t>A</a:t>
            </a:r>
            <a:r>
              <a:rPr sz="2000" spc="-100" dirty="0">
                <a:latin typeface="Liberation Sans"/>
                <a:cs typeface="Liberation Sans"/>
              </a:rPr>
              <a:t> </a:t>
            </a:r>
            <a:r>
              <a:rPr sz="2000" dirty="0">
                <a:latin typeface="Liberation Sans"/>
                <a:cs typeface="Liberation Sans"/>
              </a:rPr>
              <a:t>2-phase </a:t>
            </a:r>
            <a:r>
              <a:rPr sz="2000" spc="-145" dirty="0">
                <a:latin typeface="Liberation Sans"/>
                <a:cs typeface="Liberation Sans"/>
              </a:rPr>
              <a:t>microstructure  </a:t>
            </a:r>
            <a:r>
              <a:rPr sz="2000" dirty="0">
                <a:latin typeface="Liberation Sans"/>
                <a:cs typeface="Liberation Sans"/>
              </a:rPr>
              <a:t>resulting </a:t>
            </a:r>
            <a:r>
              <a:rPr sz="2000" spc="-5" dirty="0">
                <a:latin typeface="Liberation Sans"/>
                <a:cs typeface="Liberation Sans"/>
              </a:rPr>
              <a:t>from the  solidification </a:t>
            </a:r>
            <a:r>
              <a:rPr sz="2000" dirty="0">
                <a:latin typeface="Liberation Sans"/>
                <a:cs typeface="Liberation Sans"/>
              </a:rPr>
              <a:t>of a </a:t>
            </a:r>
            <a:r>
              <a:rPr sz="2000" spc="-5" dirty="0">
                <a:latin typeface="Liberation Sans"/>
                <a:cs typeface="Liberation Sans"/>
              </a:rPr>
              <a:t>liquid  </a:t>
            </a:r>
            <a:r>
              <a:rPr sz="2000" dirty="0">
                <a:latin typeface="Liberation Sans"/>
                <a:cs typeface="Liberation Sans"/>
              </a:rPr>
              <a:t>having </a:t>
            </a:r>
            <a:r>
              <a:rPr sz="2000" spc="-5" dirty="0">
                <a:latin typeface="Liberation Sans"/>
                <a:cs typeface="Liberation Sans"/>
              </a:rPr>
              <a:t>the eutectic  </a:t>
            </a:r>
            <a:r>
              <a:rPr sz="2000" dirty="0">
                <a:latin typeface="Liberation Sans"/>
                <a:cs typeface="Liberation Sans"/>
              </a:rPr>
              <a:t>composition </a:t>
            </a:r>
            <a:r>
              <a:rPr sz="2000" spc="-5" dirty="0">
                <a:latin typeface="Liberation Sans"/>
                <a:cs typeface="Liberation Sans"/>
              </a:rPr>
              <a:t>where the  </a:t>
            </a:r>
            <a:r>
              <a:rPr sz="2000" dirty="0">
                <a:latin typeface="Liberation Sans"/>
                <a:cs typeface="Liberation Sans"/>
              </a:rPr>
              <a:t>phases exist as a</a:t>
            </a:r>
            <a:r>
              <a:rPr sz="2000" spc="-85" dirty="0">
                <a:latin typeface="Liberation Sans"/>
                <a:cs typeface="Liberation Sans"/>
              </a:rPr>
              <a:t> </a:t>
            </a:r>
            <a:r>
              <a:rPr sz="2000" spc="-5" dirty="0">
                <a:latin typeface="Liberation Sans"/>
                <a:cs typeface="Liberation Sans"/>
              </a:rPr>
              <a:t>lamellae</a:t>
            </a:r>
            <a:r>
              <a:rPr lang="en-US" sz="2000" spc="-5" dirty="0">
                <a:latin typeface="Liberation Sans"/>
                <a:cs typeface="Liberation Sans"/>
              </a:rPr>
              <a:t> that alternate </a:t>
            </a:r>
            <a:r>
              <a:rPr lang="en-US" sz="2000" spc="-10" dirty="0">
                <a:latin typeface="Liberation Sans"/>
                <a:cs typeface="Liberation Sans"/>
              </a:rPr>
              <a:t>with </a:t>
            </a:r>
            <a:r>
              <a:rPr lang="en-US" sz="2000" dirty="0">
                <a:latin typeface="Liberation Sans"/>
                <a:cs typeface="Liberation Sans"/>
              </a:rPr>
              <a:t>one  </a:t>
            </a:r>
            <a:r>
              <a:rPr lang="en-US" sz="2000" spc="-20" dirty="0">
                <a:latin typeface="Liberation Sans"/>
                <a:cs typeface="Liberation Sans"/>
              </a:rPr>
              <a:t>another.</a:t>
            </a:r>
            <a:endParaRPr sz="2000" dirty="0">
              <a:latin typeface="Liberation Sans"/>
              <a:cs typeface="Liberation Sans"/>
            </a:endParaRPr>
          </a:p>
        </p:txBody>
      </p:sp>
      <p:sp>
        <p:nvSpPr>
          <p:cNvPr id="6" name="object 6">
            <a:extLst>
              <a:ext uri="{FF2B5EF4-FFF2-40B4-BE49-F238E27FC236}">
                <a16:creationId xmlns:a16="http://schemas.microsoft.com/office/drawing/2014/main" id="{4034FAC6-CF48-419C-A945-2120E517A8F6}"/>
              </a:ext>
            </a:extLst>
          </p:cNvPr>
          <p:cNvSpPr txBox="1"/>
          <p:nvPr/>
        </p:nvSpPr>
        <p:spPr>
          <a:xfrm>
            <a:off x="351692" y="3968937"/>
            <a:ext cx="4839286" cy="2167260"/>
          </a:xfrm>
          <a:prstGeom prst="rect">
            <a:avLst/>
          </a:prstGeom>
        </p:spPr>
        <p:txBody>
          <a:bodyPr vert="horz" wrap="square" lIns="0" tIns="12700" rIns="0" bIns="0" rtlCol="0">
            <a:spAutoFit/>
          </a:bodyPr>
          <a:lstStyle/>
          <a:p>
            <a:pPr marL="241300" marR="5080" indent="-228600" algn="just">
              <a:lnSpc>
                <a:spcPct val="100000"/>
              </a:lnSpc>
              <a:spcBef>
                <a:spcPts val="600"/>
              </a:spcBef>
            </a:pPr>
            <a:r>
              <a:rPr lang="en-US" sz="3000" spc="434" baseline="5555" dirty="0">
                <a:latin typeface="OpenSymbol"/>
                <a:cs typeface="Liberation Sans"/>
              </a:rPr>
              <a:t>  </a:t>
            </a:r>
            <a:r>
              <a:rPr sz="2000" spc="290" dirty="0">
                <a:latin typeface="Liberation Sans"/>
                <a:cs typeface="Liberation Sans"/>
              </a:rPr>
              <a:t>Formation </a:t>
            </a:r>
            <a:r>
              <a:rPr sz="2000" spc="-5" dirty="0">
                <a:latin typeface="Liberation Sans"/>
                <a:cs typeface="Liberation Sans"/>
              </a:rPr>
              <a:t>of </a:t>
            </a:r>
            <a:r>
              <a:rPr sz="2000" dirty="0">
                <a:latin typeface="Liberation Sans"/>
                <a:cs typeface="Liberation Sans"/>
              </a:rPr>
              <a:t>eutectic  layered microstructure </a:t>
            </a:r>
            <a:r>
              <a:rPr sz="2000" spc="-5" dirty="0">
                <a:latin typeface="Liberation Sans"/>
                <a:cs typeface="Liberation Sans"/>
              </a:rPr>
              <a:t>in  the Pb-Sn </a:t>
            </a:r>
            <a:r>
              <a:rPr sz="2000" dirty="0">
                <a:latin typeface="Liberation Sans"/>
                <a:cs typeface="Liberation Sans"/>
              </a:rPr>
              <a:t>system during  </a:t>
            </a:r>
            <a:r>
              <a:rPr sz="2000" spc="-5" dirty="0">
                <a:latin typeface="Liberation Sans"/>
                <a:cs typeface="Liberation Sans"/>
              </a:rPr>
              <a:t>solidification </a:t>
            </a:r>
            <a:r>
              <a:rPr sz="2000" dirty="0">
                <a:latin typeface="Liberation Sans"/>
                <a:cs typeface="Liberation Sans"/>
              </a:rPr>
              <a:t>at </a:t>
            </a:r>
            <a:r>
              <a:rPr sz="2000" spc="-5" dirty="0">
                <a:latin typeface="Liberation Sans"/>
                <a:cs typeface="Liberation Sans"/>
              </a:rPr>
              <a:t>the eutectic  composition. Compositions  </a:t>
            </a:r>
            <a:r>
              <a:rPr sz="2000" dirty="0">
                <a:latin typeface="Liberation Sans"/>
                <a:cs typeface="Liberation Sans"/>
              </a:rPr>
              <a:t>of </a:t>
            </a:r>
            <a:r>
              <a:rPr sz="2000" dirty="0">
                <a:latin typeface="Carlito"/>
                <a:cs typeface="Carlito"/>
              </a:rPr>
              <a:t>α </a:t>
            </a:r>
            <a:r>
              <a:rPr sz="2000" dirty="0">
                <a:latin typeface="Liberation Sans"/>
                <a:cs typeface="Liberation Sans"/>
              </a:rPr>
              <a:t>and </a:t>
            </a:r>
            <a:r>
              <a:rPr sz="2000" dirty="0">
                <a:latin typeface="Carlito"/>
                <a:cs typeface="Carlito"/>
              </a:rPr>
              <a:t>β </a:t>
            </a:r>
            <a:r>
              <a:rPr sz="2000" dirty="0">
                <a:latin typeface="Liberation Sans"/>
                <a:cs typeface="Liberation Sans"/>
              </a:rPr>
              <a:t>phases are very  </a:t>
            </a:r>
            <a:r>
              <a:rPr sz="2000" spc="-10" dirty="0">
                <a:latin typeface="Liberation Sans"/>
                <a:cs typeface="Liberation Sans"/>
              </a:rPr>
              <a:t>different. </a:t>
            </a:r>
            <a:r>
              <a:rPr sz="2000" spc="-5" dirty="0">
                <a:latin typeface="Liberation Sans"/>
                <a:cs typeface="Liberation Sans"/>
              </a:rPr>
              <a:t>Solidification  involves redistribution </a:t>
            </a:r>
            <a:r>
              <a:rPr sz="2000" dirty="0">
                <a:latin typeface="Liberation Sans"/>
                <a:cs typeface="Liberation Sans"/>
              </a:rPr>
              <a:t>of  </a:t>
            </a:r>
            <a:r>
              <a:rPr sz="2000" spc="-5" dirty="0">
                <a:latin typeface="Liberation Sans"/>
                <a:cs typeface="Liberation Sans"/>
              </a:rPr>
              <a:t>Pb </a:t>
            </a:r>
            <a:r>
              <a:rPr sz="2000" dirty="0">
                <a:latin typeface="Liberation Sans"/>
                <a:cs typeface="Liberation Sans"/>
              </a:rPr>
              <a:t>and </a:t>
            </a:r>
            <a:r>
              <a:rPr sz="2000" spc="-5" dirty="0">
                <a:latin typeface="Liberation Sans"/>
                <a:cs typeface="Liberation Sans"/>
              </a:rPr>
              <a:t>Sn atoms </a:t>
            </a:r>
            <a:r>
              <a:rPr sz="2000" dirty="0">
                <a:latin typeface="Liberation Sans"/>
                <a:cs typeface="Liberation Sans"/>
              </a:rPr>
              <a:t>by  </a:t>
            </a:r>
            <a:r>
              <a:rPr sz="2000" b="1" spc="-5" dirty="0">
                <a:solidFill>
                  <a:srgbClr val="3333FF"/>
                </a:solidFill>
                <a:latin typeface="Liberation Sans"/>
                <a:cs typeface="Liberation Sans"/>
              </a:rPr>
              <a:t>atomic</a:t>
            </a:r>
            <a:r>
              <a:rPr sz="2000" b="1" spc="-10" dirty="0">
                <a:solidFill>
                  <a:srgbClr val="3333FF"/>
                </a:solidFill>
                <a:latin typeface="Liberation Sans"/>
                <a:cs typeface="Liberation Sans"/>
              </a:rPr>
              <a:t> </a:t>
            </a:r>
            <a:r>
              <a:rPr sz="2000" b="1" dirty="0">
                <a:solidFill>
                  <a:srgbClr val="3333FF"/>
                </a:solidFill>
                <a:latin typeface="Liberation Sans"/>
                <a:cs typeface="Liberation Sans"/>
              </a:rPr>
              <a:t>diffusion</a:t>
            </a:r>
            <a:r>
              <a:rPr sz="2000" dirty="0">
                <a:latin typeface="Liberation Sans"/>
                <a:cs typeface="Liberation Sans"/>
              </a:rPr>
              <a:t>.</a:t>
            </a:r>
          </a:p>
        </p:txBody>
      </p:sp>
      <p:sp>
        <p:nvSpPr>
          <p:cNvPr id="8" name="object 3">
            <a:extLst>
              <a:ext uri="{FF2B5EF4-FFF2-40B4-BE49-F238E27FC236}">
                <a16:creationId xmlns:a16="http://schemas.microsoft.com/office/drawing/2014/main" id="{47AD956D-0C21-4F7E-A74A-1BE73CFABD23}"/>
              </a:ext>
            </a:extLst>
          </p:cNvPr>
          <p:cNvSpPr/>
          <p:nvPr/>
        </p:nvSpPr>
        <p:spPr>
          <a:xfrm>
            <a:off x="6096000" y="1322363"/>
            <a:ext cx="5483750" cy="4964249"/>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140412336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bject 2">
            <a:extLst>
              <a:ext uri="{FF2B5EF4-FFF2-40B4-BE49-F238E27FC236}">
                <a16:creationId xmlns:a16="http://schemas.microsoft.com/office/drawing/2014/main" id="{0366D5CE-D2EF-4F39-BDF4-1C802296490D}"/>
              </a:ext>
            </a:extLst>
          </p:cNvPr>
          <p:cNvSpPr txBox="1"/>
          <p:nvPr/>
        </p:nvSpPr>
        <p:spPr>
          <a:xfrm>
            <a:off x="3898084" y="876153"/>
            <a:ext cx="5011283" cy="505267"/>
          </a:xfrm>
          <a:prstGeom prst="rect">
            <a:avLst/>
          </a:prstGeom>
        </p:spPr>
        <p:txBody>
          <a:bodyPr vert="horz" wrap="square" lIns="0" tIns="12700" rIns="0" bIns="0" rtlCol="0">
            <a:spAutoFit/>
          </a:bodyPr>
          <a:lstStyle/>
          <a:p>
            <a:pPr marL="12700">
              <a:lnSpc>
                <a:spcPct val="100000"/>
              </a:lnSpc>
              <a:spcBef>
                <a:spcPts val="100"/>
              </a:spcBef>
            </a:pPr>
            <a:r>
              <a:rPr sz="3200" b="1" spc="-5" dirty="0">
                <a:solidFill>
                  <a:srgbClr val="000099"/>
                </a:solidFill>
                <a:latin typeface="Georgia" panose="02040502050405020303" pitchFamily="18" charset="0"/>
                <a:cs typeface="Liberation Sans Narrow"/>
              </a:rPr>
              <a:t>Pb-Sn</a:t>
            </a:r>
            <a:r>
              <a:rPr sz="3200" b="1" spc="-90" dirty="0">
                <a:solidFill>
                  <a:srgbClr val="000099"/>
                </a:solidFill>
                <a:latin typeface="Georgia" panose="02040502050405020303" pitchFamily="18" charset="0"/>
                <a:cs typeface="Liberation Sans Narrow"/>
              </a:rPr>
              <a:t> </a:t>
            </a:r>
            <a:r>
              <a:rPr sz="3200" b="1" spc="-5" dirty="0">
                <a:solidFill>
                  <a:srgbClr val="000099"/>
                </a:solidFill>
                <a:latin typeface="Georgia" panose="02040502050405020303" pitchFamily="18" charset="0"/>
                <a:cs typeface="Liberation Sans Narrow"/>
              </a:rPr>
              <a:t>Microstructures</a:t>
            </a:r>
            <a:endParaRPr sz="3200" b="1" dirty="0">
              <a:solidFill>
                <a:srgbClr val="000099"/>
              </a:solidFill>
              <a:latin typeface="Georgia" panose="02040502050405020303" pitchFamily="18" charset="0"/>
              <a:cs typeface="Liberation Sans Narrow"/>
            </a:endParaRPr>
          </a:p>
        </p:txBody>
      </p:sp>
      <p:sp>
        <p:nvSpPr>
          <p:cNvPr id="17" name="object 3">
            <a:extLst>
              <a:ext uri="{FF2B5EF4-FFF2-40B4-BE49-F238E27FC236}">
                <a16:creationId xmlns:a16="http://schemas.microsoft.com/office/drawing/2014/main" id="{199ACD47-8E09-47BD-B674-20D9323007C4}"/>
              </a:ext>
            </a:extLst>
          </p:cNvPr>
          <p:cNvSpPr/>
          <p:nvPr/>
        </p:nvSpPr>
        <p:spPr>
          <a:xfrm>
            <a:off x="1603513" y="2263692"/>
            <a:ext cx="4800213" cy="4121770"/>
          </a:xfrm>
          <a:prstGeom prst="rect">
            <a:avLst/>
          </a:prstGeom>
          <a:blipFill>
            <a:blip r:embed="rId2" cstate="print"/>
            <a:stretch>
              <a:fillRect/>
            </a:stretch>
          </a:blipFill>
        </p:spPr>
        <p:txBody>
          <a:bodyPr wrap="square" lIns="0" tIns="0" rIns="0" bIns="0" rtlCol="0"/>
          <a:lstStyle/>
          <a:p>
            <a:endParaRPr/>
          </a:p>
        </p:txBody>
      </p:sp>
      <p:sp>
        <p:nvSpPr>
          <p:cNvPr id="19" name="object 4">
            <a:extLst>
              <a:ext uri="{FF2B5EF4-FFF2-40B4-BE49-F238E27FC236}">
                <a16:creationId xmlns:a16="http://schemas.microsoft.com/office/drawing/2014/main" id="{5AC9446E-3512-4024-90DE-1B23FEEF0924}"/>
              </a:ext>
            </a:extLst>
          </p:cNvPr>
          <p:cNvSpPr txBox="1"/>
          <p:nvPr/>
        </p:nvSpPr>
        <p:spPr>
          <a:xfrm>
            <a:off x="298173" y="1440784"/>
            <a:ext cx="11595653" cy="381771"/>
          </a:xfrm>
          <a:prstGeom prst="rect">
            <a:avLst/>
          </a:prstGeom>
        </p:spPr>
        <p:txBody>
          <a:bodyPr vert="horz" wrap="square" lIns="0" tIns="48895" rIns="0" bIns="0" rtlCol="0">
            <a:spAutoFit/>
          </a:bodyPr>
          <a:lstStyle/>
          <a:p>
            <a:pPr marL="12700" marR="5080">
              <a:lnSpc>
                <a:spcPct val="90100"/>
              </a:lnSpc>
              <a:spcBef>
                <a:spcPts val="385"/>
              </a:spcBef>
            </a:pPr>
            <a:r>
              <a:rPr sz="2400" spc="-10" dirty="0">
                <a:solidFill>
                  <a:srgbClr val="FF0000"/>
                </a:solidFill>
                <a:latin typeface="Georgia" panose="02040502050405020303" pitchFamily="18" charset="0"/>
                <a:cs typeface="Carlito"/>
              </a:rPr>
              <a:t>The </a:t>
            </a:r>
            <a:r>
              <a:rPr sz="2400" b="1" spc="-5" dirty="0">
                <a:solidFill>
                  <a:srgbClr val="333300"/>
                </a:solidFill>
                <a:latin typeface="Georgia" panose="02040502050405020303" pitchFamily="18" charset="0"/>
                <a:cs typeface="Carlito"/>
              </a:rPr>
              <a:t>dark </a:t>
            </a:r>
            <a:r>
              <a:rPr sz="2400" b="1" spc="-25" dirty="0">
                <a:solidFill>
                  <a:srgbClr val="333300"/>
                </a:solidFill>
                <a:latin typeface="Georgia" panose="02040502050405020303" pitchFamily="18" charset="0"/>
                <a:cs typeface="Carlito"/>
              </a:rPr>
              <a:t>layers </a:t>
            </a:r>
            <a:r>
              <a:rPr sz="2400" spc="-15" dirty="0">
                <a:solidFill>
                  <a:srgbClr val="FF0000"/>
                </a:solidFill>
                <a:latin typeface="Georgia" panose="02040502050405020303" pitchFamily="18" charset="0"/>
                <a:cs typeface="Carlito"/>
              </a:rPr>
              <a:t>are </a:t>
            </a:r>
            <a:r>
              <a:rPr sz="2400" b="1" spc="-5" dirty="0">
                <a:solidFill>
                  <a:srgbClr val="333300"/>
                </a:solidFill>
                <a:latin typeface="Georgia" panose="02040502050405020303" pitchFamily="18" charset="0"/>
                <a:cs typeface="Carlito"/>
              </a:rPr>
              <a:t>Pb-rich </a:t>
            </a:r>
            <a:r>
              <a:rPr sz="2400" b="1" dirty="0">
                <a:solidFill>
                  <a:srgbClr val="333300"/>
                </a:solidFill>
                <a:latin typeface="Georgia" panose="02040502050405020303" pitchFamily="18" charset="0"/>
                <a:cs typeface="Carlito"/>
              </a:rPr>
              <a:t>α  </a:t>
            </a:r>
            <a:r>
              <a:rPr sz="2400" b="1" spc="-5" dirty="0">
                <a:solidFill>
                  <a:srgbClr val="333300"/>
                </a:solidFill>
                <a:latin typeface="Georgia" panose="02040502050405020303" pitchFamily="18" charset="0"/>
                <a:cs typeface="Carlito"/>
              </a:rPr>
              <a:t>phase,</a:t>
            </a:r>
            <a:r>
              <a:rPr lang="en-US" sz="2400" b="1" spc="-5" dirty="0">
                <a:solidFill>
                  <a:srgbClr val="FF0000"/>
                </a:solidFill>
                <a:latin typeface="Georgia" panose="02040502050405020303" pitchFamily="18" charset="0"/>
                <a:cs typeface="Carlito"/>
              </a:rPr>
              <a:t> </a:t>
            </a:r>
            <a:r>
              <a:rPr sz="2400" spc="-5" dirty="0">
                <a:solidFill>
                  <a:srgbClr val="FF0000"/>
                </a:solidFill>
                <a:latin typeface="Georgia" panose="02040502050405020303" pitchFamily="18" charset="0"/>
                <a:cs typeface="Carlito"/>
              </a:rPr>
              <a:t>the </a:t>
            </a:r>
            <a:r>
              <a:rPr sz="2400" b="1" spc="-10" dirty="0">
                <a:solidFill>
                  <a:srgbClr val="92D050"/>
                </a:solidFill>
                <a:latin typeface="Georgia" panose="02040502050405020303" pitchFamily="18" charset="0"/>
                <a:cs typeface="Carlito"/>
              </a:rPr>
              <a:t>light </a:t>
            </a:r>
            <a:r>
              <a:rPr sz="2400" b="1" spc="-25" dirty="0">
                <a:solidFill>
                  <a:srgbClr val="92D050"/>
                </a:solidFill>
                <a:latin typeface="Georgia" panose="02040502050405020303" pitchFamily="18" charset="0"/>
                <a:cs typeface="Carlito"/>
              </a:rPr>
              <a:t>layers </a:t>
            </a:r>
            <a:r>
              <a:rPr sz="2400" spc="-10" dirty="0">
                <a:solidFill>
                  <a:srgbClr val="FF0000"/>
                </a:solidFill>
                <a:latin typeface="Georgia" panose="02040502050405020303" pitchFamily="18" charset="0"/>
                <a:cs typeface="Carlito"/>
              </a:rPr>
              <a:t>are </a:t>
            </a:r>
            <a:r>
              <a:rPr sz="2400" spc="-5" dirty="0">
                <a:solidFill>
                  <a:srgbClr val="FF0000"/>
                </a:solidFill>
                <a:latin typeface="Georgia" panose="02040502050405020303" pitchFamily="18" charset="0"/>
                <a:cs typeface="Carlito"/>
              </a:rPr>
              <a:t>the </a:t>
            </a:r>
            <a:r>
              <a:rPr sz="2400" b="1" spc="-5" dirty="0">
                <a:solidFill>
                  <a:srgbClr val="002060"/>
                </a:solidFill>
                <a:latin typeface="Georgia" panose="02040502050405020303" pitchFamily="18" charset="0"/>
                <a:cs typeface="Carlito"/>
              </a:rPr>
              <a:t>Sn-  rich </a:t>
            </a:r>
            <a:r>
              <a:rPr sz="2400" b="1" dirty="0">
                <a:solidFill>
                  <a:srgbClr val="002060"/>
                </a:solidFill>
                <a:latin typeface="Georgia" panose="02040502050405020303" pitchFamily="18" charset="0"/>
                <a:cs typeface="Carlito"/>
              </a:rPr>
              <a:t>β</a:t>
            </a:r>
            <a:r>
              <a:rPr sz="2400" b="1" spc="-15" dirty="0">
                <a:solidFill>
                  <a:srgbClr val="002060"/>
                </a:solidFill>
                <a:latin typeface="Georgia" panose="02040502050405020303" pitchFamily="18" charset="0"/>
                <a:cs typeface="Carlito"/>
              </a:rPr>
              <a:t> </a:t>
            </a:r>
            <a:r>
              <a:rPr sz="2400" b="1" spc="-5" dirty="0">
                <a:solidFill>
                  <a:srgbClr val="002060"/>
                </a:solidFill>
                <a:latin typeface="Georgia" panose="02040502050405020303" pitchFamily="18" charset="0"/>
                <a:cs typeface="Carlito"/>
              </a:rPr>
              <a:t>phase</a:t>
            </a:r>
            <a:endParaRPr sz="2400" b="1" dirty="0">
              <a:solidFill>
                <a:srgbClr val="002060"/>
              </a:solidFill>
              <a:latin typeface="Georgia" panose="02040502050405020303" pitchFamily="18" charset="0"/>
              <a:cs typeface="Carlito"/>
            </a:endParaRPr>
          </a:p>
        </p:txBody>
      </p:sp>
      <p:pic>
        <p:nvPicPr>
          <p:cNvPr id="27" name="Picture 26">
            <a:extLst>
              <a:ext uri="{FF2B5EF4-FFF2-40B4-BE49-F238E27FC236}">
                <a16:creationId xmlns:a16="http://schemas.microsoft.com/office/drawing/2014/main" id="{0B54E3F1-883F-410E-8DDB-51C5F3A14D78}"/>
              </a:ext>
            </a:extLst>
          </p:cNvPr>
          <p:cNvPicPr>
            <a:picLocks noChangeAspect="1"/>
          </p:cNvPicPr>
          <p:nvPr/>
        </p:nvPicPr>
        <p:blipFill>
          <a:blip r:embed="rId3"/>
          <a:stretch>
            <a:fillRect/>
          </a:stretch>
        </p:blipFill>
        <p:spPr>
          <a:xfrm>
            <a:off x="6748049" y="2263692"/>
            <a:ext cx="4158490" cy="4121770"/>
          </a:xfrm>
          <a:prstGeom prst="rect">
            <a:avLst/>
          </a:prstGeom>
        </p:spPr>
      </p:pic>
    </p:spTree>
    <p:extLst>
      <p:ext uri="{BB962C8B-B14F-4D97-AF65-F5344CB8AC3E}">
        <p14:creationId xmlns:p14="http://schemas.microsoft.com/office/powerpoint/2010/main" val="82378581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4FBFD0F-BB8C-40CF-BFCB-F36E11A3349B}"/>
              </a:ext>
            </a:extLst>
          </p:cNvPr>
          <p:cNvSpPr txBox="1"/>
          <p:nvPr/>
        </p:nvSpPr>
        <p:spPr>
          <a:xfrm>
            <a:off x="834887" y="1166191"/>
            <a:ext cx="10628243" cy="3416320"/>
          </a:xfrm>
          <a:prstGeom prst="rect">
            <a:avLst/>
          </a:prstGeom>
          <a:noFill/>
        </p:spPr>
        <p:txBody>
          <a:bodyPr wrap="square" rtlCol="0">
            <a:spAutoFit/>
          </a:bodyPr>
          <a:lstStyle/>
          <a:p>
            <a:pPr marL="342900" indent="-342900" algn="just">
              <a:buFont typeface="Wingdings" panose="05000000000000000000" pitchFamily="2" charset="2"/>
              <a:buChar char="Ø"/>
            </a:pPr>
            <a:r>
              <a:rPr lang="en-US" sz="2400" dirty="0">
                <a:solidFill>
                  <a:srgbClr val="002060"/>
                </a:solidFill>
                <a:latin typeface="Arial" panose="020B0604020202020204" pitchFamily="34" charset="0"/>
                <a:cs typeface="Arial" panose="020B0604020202020204" pitchFamily="34" charset="0"/>
              </a:rPr>
              <a:t>The Nature and occurrences of these phases in turn is a function of different independent variables such as temperature, pressure and composition. </a:t>
            </a:r>
          </a:p>
          <a:p>
            <a:pPr marL="342900" indent="-342900" algn="just">
              <a:buFont typeface="Wingdings" panose="05000000000000000000" pitchFamily="2" charset="2"/>
              <a:buChar char="Ø"/>
            </a:pPr>
            <a:r>
              <a:rPr lang="en-US" sz="2400" dirty="0">
                <a:solidFill>
                  <a:srgbClr val="FF0000"/>
                </a:solidFill>
                <a:latin typeface="Arial" panose="020B0604020202020204" pitchFamily="34" charset="0"/>
                <a:cs typeface="Arial" panose="020B0604020202020204" pitchFamily="34" charset="0"/>
              </a:rPr>
              <a:t>So in order to predict the properties of materials, </a:t>
            </a:r>
          </a:p>
          <a:p>
            <a:pPr algn="just"/>
            <a:r>
              <a:rPr lang="en-US" sz="2400" b="1" i="1" dirty="0">
                <a:solidFill>
                  <a:srgbClr val="008000"/>
                </a:solidFill>
                <a:latin typeface="Arial" panose="020B0604020202020204" pitchFamily="34" charset="0"/>
                <a:cs typeface="Arial" panose="020B0604020202020204" pitchFamily="34" charset="0"/>
              </a:rPr>
              <a:t>it is important to know the following:</a:t>
            </a:r>
          </a:p>
          <a:p>
            <a:pPr marL="342900" indent="-342900" algn="just">
              <a:buFont typeface="Wingdings" panose="05000000000000000000" pitchFamily="2" charset="2"/>
              <a:buChar char="§"/>
            </a:pPr>
            <a:r>
              <a:rPr lang="en-US" sz="2400" dirty="0">
                <a:solidFill>
                  <a:srgbClr val="FF0066"/>
                </a:solidFill>
                <a:latin typeface="Arial" panose="020B0604020202020204" pitchFamily="34" charset="0"/>
                <a:cs typeface="Arial" panose="020B0604020202020204" pitchFamily="34" charset="0"/>
              </a:rPr>
              <a:t>The conditions under which different phases exist.</a:t>
            </a:r>
          </a:p>
          <a:p>
            <a:pPr marL="342900" indent="-342900" algn="just">
              <a:buFont typeface="Wingdings" panose="05000000000000000000" pitchFamily="2" charset="2"/>
              <a:buChar char="§"/>
            </a:pPr>
            <a:r>
              <a:rPr lang="en-US" sz="2400" dirty="0">
                <a:solidFill>
                  <a:srgbClr val="FF0066"/>
                </a:solidFill>
                <a:latin typeface="Arial" panose="020B0604020202020204" pitchFamily="34" charset="0"/>
                <a:cs typeface="Arial" panose="020B0604020202020204" pitchFamily="34" charset="0"/>
              </a:rPr>
              <a:t>The conditions under which a change of phase will occur.</a:t>
            </a:r>
          </a:p>
          <a:p>
            <a:pPr algn="just"/>
            <a:r>
              <a:rPr lang="en-US" sz="2400" b="1" i="1" dirty="0">
                <a:solidFill>
                  <a:srgbClr val="7030A0"/>
                </a:solidFill>
                <a:latin typeface="Arial" panose="020B0604020202020204" pitchFamily="34" charset="0"/>
                <a:cs typeface="Arial" panose="020B0604020202020204" pitchFamily="34" charset="0"/>
              </a:rPr>
              <a:t>Therefore phase diagrams are constructed to provide the following information.</a:t>
            </a:r>
            <a:endParaRPr lang="en-IN" sz="2400" dirty="0">
              <a:latin typeface="Baskerville Old Face" panose="02020602080505020303" pitchFamily="18" charset="0"/>
              <a:cs typeface="Arial" panose="020B0604020202020204" pitchFamily="34" charset="0"/>
            </a:endParaRPr>
          </a:p>
        </p:txBody>
      </p:sp>
    </p:spTree>
    <p:extLst>
      <p:ext uri="{BB962C8B-B14F-4D97-AF65-F5344CB8AC3E}">
        <p14:creationId xmlns:p14="http://schemas.microsoft.com/office/powerpoint/2010/main" val="156893426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 calcmode="lin" valueType="num">
                                      <p:cBhvr>
                                        <p:cTn id="12"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5">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p:cTn id="19"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5">
                                            <p:txEl>
                                              <p:pRg st="2" end="2"/>
                                            </p:txEl>
                                          </p:spTgt>
                                        </p:tgtEl>
                                      </p:cBhvr>
                                    </p:animEffect>
                                  </p:childTnLst>
                                </p:cTn>
                              </p:par>
                              <p:par>
                                <p:cTn id="22" presetID="53" presetClass="entr" presetSubtype="16" fill="hold" nodeType="withEffect">
                                  <p:stCondLst>
                                    <p:cond delay="0"/>
                                  </p:stCondLst>
                                  <p:childTnLst>
                                    <p:set>
                                      <p:cBhvr>
                                        <p:cTn id="23" dur="1" fill="hold">
                                          <p:stCondLst>
                                            <p:cond delay="0"/>
                                          </p:stCondLst>
                                        </p:cTn>
                                        <p:tgtEl>
                                          <p:spTgt spid="5">
                                            <p:txEl>
                                              <p:pRg st="3" end="3"/>
                                            </p:txEl>
                                          </p:spTgt>
                                        </p:tgtEl>
                                        <p:attrNameLst>
                                          <p:attrName>style.visibility</p:attrName>
                                        </p:attrNameLst>
                                      </p:cBhvr>
                                      <p:to>
                                        <p:strVal val="visible"/>
                                      </p:to>
                                    </p:set>
                                    <p:anim calcmode="lin" valueType="num">
                                      <p:cBhvr>
                                        <p:cTn id="24"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25" dur="500" fill="hold"/>
                                        <p:tgtEl>
                                          <p:spTgt spid="5">
                                            <p:txEl>
                                              <p:pRg st="3" end="3"/>
                                            </p:txEl>
                                          </p:spTgt>
                                        </p:tgtEl>
                                        <p:attrNameLst>
                                          <p:attrName>ppt_h</p:attrName>
                                        </p:attrNameLst>
                                      </p:cBhvr>
                                      <p:tavLst>
                                        <p:tav tm="0">
                                          <p:val>
                                            <p:fltVal val="0"/>
                                          </p:val>
                                        </p:tav>
                                        <p:tav tm="100000">
                                          <p:val>
                                            <p:strVal val="#ppt_h"/>
                                          </p:val>
                                        </p:tav>
                                      </p:tavLst>
                                    </p:anim>
                                    <p:animEffect transition="in" filter="fade">
                                      <p:cBhvr>
                                        <p:cTn id="26" dur="500"/>
                                        <p:tgtEl>
                                          <p:spTgt spid="5">
                                            <p:txEl>
                                              <p:pRg st="3" end="3"/>
                                            </p:txEl>
                                          </p:spTgt>
                                        </p:tgtEl>
                                      </p:cBhvr>
                                    </p:animEffect>
                                  </p:childTnLst>
                                </p:cTn>
                              </p:par>
                              <p:par>
                                <p:cTn id="27" presetID="53" presetClass="entr" presetSubtype="16" fill="hold" nodeType="with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 calcmode="lin" valueType="num">
                                      <p:cBhvr>
                                        <p:cTn id="29"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0" dur="500" fill="hold"/>
                                        <p:tgtEl>
                                          <p:spTgt spid="5">
                                            <p:txEl>
                                              <p:pRg st="4" end="4"/>
                                            </p:txEl>
                                          </p:spTgt>
                                        </p:tgtEl>
                                        <p:attrNameLst>
                                          <p:attrName>ppt_h</p:attrName>
                                        </p:attrNameLst>
                                      </p:cBhvr>
                                      <p:tavLst>
                                        <p:tav tm="0">
                                          <p:val>
                                            <p:fltVal val="0"/>
                                          </p:val>
                                        </p:tav>
                                        <p:tav tm="100000">
                                          <p:val>
                                            <p:strVal val="#ppt_h"/>
                                          </p:val>
                                        </p:tav>
                                      </p:tavLst>
                                    </p:anim>
                                    <p:animEffect transition="in" filter="fade">
                                      <p:cBhvr>
                                        <p:cTn id="31" dur="500"/>
                                        <p:tgtEl>
                                          <p:spTgt spid="5">
                                            <p:txEl>
                                              <p:pRg st="4" end="4"/>
                                            </p:txEl>
                                          </p:spTgt>
                                        </p:tgtEl>
                                      </p:cBhvr>
                                    </p:animEffect>
                                  </p:childTnLst>
                                </p:cTn>
                              </p:par>
                              <p:par>
                                <p:cTn id="32" presetID="53" presetClass="entr" presetSubtype="16" fill="hold" nodeType="withEffect">
                                  <p:stCondLst>
                                    <p:cond delay="0"/>
                                  </p:stCondLst>
                                  <p:childTnLst>
                                    <p:set>
                                      <p:cBhvr>
                                        <p:cTn id="33" dur="1" fill="hold">
                                          <p:stCondLst>
                                            <p:cond delay="0"/>
                                          </p:stCondLst>
                                        </p:cTn>
                                        <p:tgtEl>
                                          <p:spTgt spid="5">
                                            <p:txEl>
                                              <p:pRg st="5" end="5"/>
                                            </p:txEl>
                                          </p:spTgt>
                                        </p:tgtEl>
                                        <p:attrNameLst>
                                          <p:attrName>style.visibility</p:attrName>
                                        </p:attrNameLst>
                                      </p:cBhvr>
                                      <p:to>
                                        <p:strVal val="visible"/>
                                      </p:to>
                                    </p:set>
                                    <p:anim calcmode="lin" valueType="num">
                                      <p:cBhvr>
                                        <p:cTn id="34" dur="500" fill="hold"/>
                                        <p:tgtEl>
                                          <p:spTgt spid="5">
                                            <p:txEl>
                                              <p:pRg st="5" end="5"/>
                                            </p:txEl>
                                          </p:spTgt>
                                        </p:tgtEl>
                                        <p:attrNameLst>
                                          <p:attrName>ppt_w</p:attrName>
                                        </p:attrNameLst>
                                      </p:cBhvr>
                                      <p:tavLst>
                                        <p:tav tm="0">
                                          <p:val>
                                            <p:fltVal val="0"/>
                                          </p:val>
                                        </p:tav>
                                        <p:tav tm="100000">
                                          <p:val>
                                            <p:strVal val="#ppt_w"/>
                                          </p:val>
                                        </p:tav>
                                      </p:tavLst>
                                    </p:anim>
                                    <p:anim calcmode="lin" valueType="num">
                                      <p:cBhvr>
                                        <p:cTn id="35" dur="500" fill="hold"/>
                                        <p:tgtEl>
                                          <p:spTgt spid="5">
                                            <p:txEl>
                                              <p:pRg st="5" end="5"/>
                                            </p:txEl>
                                          </p:spTgt>
                                        </p:tgtEl>
                                        <p:attrNameLst>
                                          <p:attrName>ppt_h</p:attrName>
                                        </p:attrNameLst>
                                      </p:cBhvr>
                                      <p:tavLst>
                                        <p:tav tm="0">
                                          <p:val>
                                            <p:fltVal val="0"/>
                                          </p:val>
                                        </p:tav>
                                        <p:tav tm="100000">
                                          <p:val>
                                            <p:strVal val="#ppt_h"/>
                                          </p:val>
                                        </p:tav>
                                      </p:tavLst>
                                    </p:anim>
                                    <p:animEffect transition="in" filter="fade">
                                      <p:cBhvr>
                                        <p:cTn id="36"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B887BB6-F15A-4802-B5CD-B22CEDD6FBCA}"/>
              </a:ext>
            </a:extLst>
          </p:cNvPr>
          <p:cNvSpPr txBox="1"/>
          <p:nvPr/>
        </p:nvSpPr>
        <p:spPr>
          <a:xfrm>
            <a:off x="3245933" y="559836"/>
            <a:ext cx="5362508" cy="461665"/>
          </a:xfrm>
          <a:prstGeom prst="rect">
            <a:avLst/>
          </a:prstGeom>
          <a:noFill/>
        </p:spPr>
        <p:txBody>
          <a:bodyPr wrap="square">
            <a:spAutoFit/>
          </a:bodyPr>
          <a:lstStyle/>
          <a:p>
            <a:r>
              <a:rPr lang="en-US" sz="2400" b="1" u="sng" dirty="0">
                <a:solidFill>
                  <a:srgbClr val="008000"/>
                </a:solidFill>
                <a:latin typeface="Arial" panose="020B0604020202020204" pitchFamily="34" charset="0"/>
                <a:cs typeface="Arial" panose="020B0604020202020204" pitchFamily="34" charset="0"/>
              </a:rPr>
              <a:t>Eutectoid Transformation/ Reaction</a:t>
            </a:r>
          </a:p>
        </p:txBody>
      </p:sp>
      <p:pic>
        <p:nvPicPr>
          <p:cNvPr id="5" name="Picture 2" descr="Why do a eutectic reaction occur at a constant temperature? - Brainly.in">
            <a:extLst>
              <a:ext uri="{FF2B5EF4-FFF2-40B4-BE49-F238E27FC236}">
                <a16:creationId xmlns:a16="http://schemas.microsoft.com/office/drawing/2014/main" id="{AF7ACB98-B382-43D3-81AA-C2A7DE69F5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1822" y="1309327"/>
            <a:ext cx="7806993" cy="503846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9A8D9CCD-D46C-4C91-BD77-DCF48457B033}"/>
              </a:ext>
            </a:extLst>
          </p:cNvPr>
          <p:cNvPicPr>
            <a:picLocks noChangeAspect="1"/>
          </p:cNvPicPr>
          <p:nvPr/>
        </p:nvPicPr>
        <p:blipFill>
          <a:blip r:embed="rId3"/>
          <a:stretch>
            <a:fillRect/>
          </a:stretch>
        </p:blipFill>
        <p:spPr>
          <a:xfrm>
            <a:off x="183185" y="2998862"/>
            <a:ext cx="4018637" cy="1275540"/>
          </a:xfrm>
          <a:prstGeom prst="rect">
            <a:avLst/>
          </a:prstGeom>
        </p:spPr>
      </p:pic>
      <p:pic>
        <p:nvPicPr>
          <p:cNvPr id="9" name="Picture 8">
            <a:extLst>
              <a:ext uri="{FF2B5EF4-FFF2-40B4-BE49-F238E27FC236}">
                <a16:creationId xmlns:a16="http://schemas.microsoft.com/office/drawing/2014/main" id="{18BB75D6-C5B0-49BD-B510-FBB96126B1AE}"/>
              </a:ext>
            </a:extLst>
          </p:cNvPr>
          <p:cNvPicPr>
            <a:picLocks noChangeAspect="1"/>
          </p:cNvPicPr>
          <p:nvPr/>
        </p:nvPicPr>
        <p:blipFill>
          <a:blip r:embed="rId4"/>
          <a:stretch>
            <a:fillRect/>
          </a:stretch>
        </p:blipFill>
        <p:spPr>
          <a:xfrm>
            <a:off x="183185" y="4705289"/>
            <a:ext cx="2768358" cy="1384179"/>
          </a:xfrm>
          <a:prstGeom prst="rect">
            <a:avLst/>
          </a:prstGeom>
        </p:spPr>
      </p:pic>
      <p:sp>
        <p:nvSpPr>
          <p:cNvPr id="4" name="TextBox 3">
            <a:extLst>
              <a:ext uri="{FF2B5EF4-FFF2-40B4-BE49-F238E27FC236}">
                <a16:creationId xmlns:a16="http://schemas.microsoft.com/office/drawing/2014/main" id="{2CC531D5-3CA2-41B1-B4D5-4FE1B4BDCC92}"/>
              </a:ext>
            </a:extLst>
          </p:cNvPr>
          <p:cNvSpPr txBox="1"/>
          <p:nvPr/>
        </p:nvSpPr>
        <p:spPr>
          <a:xfrm>
            <a:off x="2769279" y="1021501"/>
            <a:ext cx="6934910" cy="430887"/>
          </a:xfrm>
          <a:prstGeom prst="rect">
            <a:avLst/>
          </a:prstGeom>
          <a:noFill/>
        </p:spPr>
        <p:txBody>
          <a:bodyPr wrap="square" rtlCol="0">
            <a:spAutoFit/>
          </a:bodyPr>
          <a:lstStyle/>
          <a:p>
            <a:r>
              <a:rPr lang="en-US" sz="2200" b="1" dirty="0">
                <a:solidFill>
                  <a:srgbClr val="000099"/>
                </a:solidFill>
                <a:latin typeface="Georgia" panose="02040502050405020303" pitchFamily="18" charset="0"/>
              </a:rPr>
              <a:t>Where one solid transformed into two solids</a:t>
            </a:r>
            <a:endParaRPr lang="en-IN" sz="2200" b="1" dirty="0">
              <a:solidFill>
                <a:srgbClr val="000099"/>
              </a:solidFill>
              <a:latin typeface="Georgia" panose="02040502050405020303" pitchFamily="18" charset="0"/>
            </a:endParaRPr>
          </a:p>
        </p:txBody>
      </p:sp>
    </p:spTree>
    <p:extLst>
      <p:ext uri="{BB962C8B-B14F-4D97-AF65-F5344CB8AC3E}">
        <p14:creationId xmlns:p14="http://schemas.microsoft.com/office/powerpoint/2010/main" val="3740243204"/>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Why do a eutectic reaction occur at a constant temperature? - Brainly.in">
            <a:extLst>
              <a:ext uri="{FF2B5EF4-FFF2-40B4-BE49-F238E27FC236}">
                <a16:creationId xmlns:a16="http://schemas.microsoft.com/office/drawing/2014/main" id="{14BCC587-22B2-4C96-BA32-8B650506F7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7191" y="698237"/>
            <a:ext cx="8901393" cy="57447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2162663"/>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2DD0FB16-890D-4BC7-A60C-2D6D3FCD992E}"/>
              </a:ext>
            </a:extLst>
          </p:cNvPr>
          <p:cNvSpPr/>
          <p:nvPr/>
        </p:nvSpPr>
        <p:spPr>
          <a:xfrm>
            <a:off x="3631096" y="2663687"/>
            <a:ext cx="4598504" cy="901148"/>
          </a:xfrm>
          <a:prstGeom prst="ellipse">
            <a:avLst/>
          </a:prstGeom>
          <a:solidFill>
            <a:srgbClr val="009900"/>
          </a:solidFill>
          <a:ln w="76200">
            <a:solidFill>
              <a:srgbClr val="000099"/>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ln w="22225">
                  <a:solidFill>
                    <a:schemeClr val="accent2"/>
                  </a:solidFill>
                  <a:prstDash val="solid"/>
                </a:ln>
                <a:solidFill>
                  <a:schemeClr val="accent2">
                    <a:lumMod val="40000"/>
                    <a:lumOff val="60000"/>
                  </a:schemeClr>
                </a:solidFill>
                <a:latin typeface="Georgia" panose="02040502050405020303" pitchFamily="18" charset="0"/>
              </a:rPr>
              <a:t>Thank You</a:t>
            </a:r>
            <a:endParaRPr lang="en-IN" sz="4000" b="1" dirty="0">
              <a:ln w="22225">
                <a:solidFill>
                  <a:schemeClr val="accent2"/>
                </a:solidFill>
                <a:prstDash val="solid"/>
              </a:ln>
              <a:solidFill>
                <a:schemeClr val="accent2">
                  <a:lumMod val="40000"/>
                  <a:lumOff val="60000"/>
                </a:schemeClr>
              </a:solidFill>
              <a:latin typeface="Georgia" panose="02040502050405020303" pitchFamily="18" charset="0"/>
            </a:endParaRPr>
          </a:p>
        </p:txBody>
      </p:sp>
    </p:spTree>
    <p:extLst>
      <p:ext uri="{BB962C8B-B14F-4D97-AF65-F5344CB8AC3E}">
        <p14:creationId xmlns:p14="http://schemas.microsoft.com/office/powerpoint/2010/main" val="109539281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94C6A42-DFFE-4599-8B65-8E54BF76B523}"/>
              </a:ext>
            </a:extLst>
          </p:cNvPr>
          <p:cNvSpPr txBox="1"/>
          <p:nvPr/>
        </p:nvSpPr>
        <p:spPr>
          <a:xfrm>
            <a:off x="715617" y="1028343"/>
            <a:ext cx="10760765" cy="4524315"/>
          </a:xfrm>
          <a:prstGeom prst="rect">
            <a:avLst/>
          </a:prstGeom>
          <a:noFill/>
        </p:spPr>
        <p:txBody>
          <a:bodyPr wrap="square">
            <a:spAutoFit/>
          </a:bodyPr>
          <a:lstStyle/>
          <a:p>
            <a:pPr algn="just"/>
            <a:r>
              <a:rPr lang="en-US" sz="2400" b="1" i="1" dirty="0">
                <a:solidFill>
                  <a:srgbClr val="7030A0"/>
                </a:solidFill>
                <a:latin typeface="Arial" panose="020B0604020202020204" pitchFamily="34" charset="0"/>
                <a:cs typeface="Arial" panose="020B0604020202020204" pitchFamily="34" charset="0"/>
              </a:rPr>
              <a:t>Therefore phase diagrams are constructed to provide the following information.</a:t>
            </a:r>
          </a:p>
          <a:p>
            <a:pPr marL="285750" indent="-285750" algn="just">
              <a:buFont typeface="Wingdings" panose="05000000000000000000" pitchFamily="2" charset="2"/>
              <a:buChar char="Ø"/>
            </a:pPr>
            <a:r>
              <a:rPr lang="en-US" sz="2400" dirty="0">
                <a:solidFill>
                  <a:srgbClr val="FF0066"/>
                </a:solidFill>
                <a:latin typeface="Arial" panose="020B0604020202020204" pitchFamily="34" charset="0"/>
                <a:cs typeface="Arial" panose="020B0604020202020204" pitchFamily="34" charset="0"/>
              </a:rPr>
              <a:t>The different phases existing in the alloy for any combination of temperature and composition.</a:t>
            </a:r>
          </a:p>
          <a:p>
            <a:pPr marL="285750" indent="-285750" algn="just">
              <a:buFont typeface="Wingdings" panose="05000000000000000000" pitchFamily="2" charset="2"/>
              <a:buChar char="Ø"/>
            </a:pPr>
            <a:r>
              <a:rPr lang="en-US" sz="2400" dirty="0">
                <a:solidFill>
                  <a:srgbClr val="7030A0"/>
                </a:solidFill>
                <a:latin typeface="Arial" panose="020B0604020202020204" pitchFamily="34" charset="0"/>
                <a:cs typeface="Arial" panose="020B0604020202020204" pitchFamily="34" charset="0"/>
              </a:rPr>
              <a:t>(Pressure is assumed to be constant at atmospheric value.)</a:t>
            </a:r>
          </a:p>
          <a:p>
            <a:pPr marL="285750" indent="-285750" algn="just">
              <a:buFont typeface="Wingdings" panose="05000000000000000000" pitchFamily="2" charset="2"/>
              <a:buChar char="Ø"/>
            </a:pPr>
            <a:r>
              <a:rPr lang="en-US" sz="2400" dirty="0">
                <a:solidFill>
                  <a:srgbClr val="008000"/>
                </a:solidFill>
                <a:latin typeface="Arial" panose="020B0604020202020204" pitchFamily="34" charset="0"/>
                <a:cs typeface="Arial" panose="020B0604020202020204" pitchFamily="34" charset="0"/>
              </a:rPr>
              <a:t>Temperature at which different compositions begin and end solidification.</a:t>
            </a:r>
          </a:p>
          <a:p>
            <a:pPr marL="285750" indent="-285750" algn="just">
              <a:buFont typeface="Wingdings" panose="05000000000000000000" pitchFamily="2" charset="2"/>
              <a:buChar char="Ø"/>
            </a:pPr>
            <a:r>
              <a:rPr lang="en-US" sz="2400" dirty="0">
                <a:solidFill>
                  <a:srgbClr val="C00000"/>
                </a:solidFill>
                <a:latin typeface="Arial" panose="020B0604020202020204" pitchFamily="34" charset="0"/>
                <a:cs typeface="Arial" panose="020B0604020202020204" pitchFamily="34" charset="0"/>
              </a:rPr>
              <a:t>To study and control process such as solidification and heat treatment of metals and alloys.</a:t>
            </a:r>
          </a:p>
          <a:p>
            <a:pPr algn="just"/>
            <a:r>
              <a:rPr lang="en-US" sz="2400" dirty="0">
                <a:solidFill>
                  <a:srgbClr val="002060"/>
                </a:solidFill>
                <a:latin typeface="Arial" panose="020B0604020202020204" pitchFamily="34" charset="0"/>
                <a:cs typeface="Arial" panose="020B0604020202020204" pitchFamily="34" charset="0"/>
              </a:rPr>
              <a:t>A phase diagram is essentially a </a:t>
            </a:r>
            <a:r>
              <a:rPr lang="en-US" sz="2400" b="1" i="1" dirty="0">
                <a:solidFill>
                  <a:srgbClr val="008000"/>
                </a:solidFill>
                <a:latin typeface="Arial" panose="020B0604020202020204" pitchFamily="34" charset="0"/>
                <a:cs typeface="Arial" panose="020B0604020202020204" pitchFamily="34" charset="0"/>
              </a:rPr>
              <a:t>graphical representation of an alloy system.</a:t>
            </a:r>
          </a:p>
          <a:p>
            <a:pPr algn="just"/>
            <a:r>
              <a:rPr lang="en-US" sz="2400" dirty="0">
                <a:solidFill>
                  <a:srgbClr val="002060"/>
                </a:solidFill>
                <a:latin typeface="Arial" panose="020B0604020202020204" pitchFamily="34" charset="0"/>
                <a:cs typeface="Arial" panose="020B0604020202020204" pitchFamily="34" charset="0"/>
              </a:rPr>
              <a:t>Phase diagrams are also called as </a:t>
            </a:r>
            <a:r>
              <a:rPr lang="en-US" sz="2400" b="1" i="1" dirty="0">
                <a:solidFill>
                  <a:srgbClr val="FF0000"/>
                </a:solidFill>
                <a:latin typeface="Arial" panose="020B0604020202020204" pitchFamily="34" charset="0"/>
                <a:cs typeface="Arial" panose="020B0604020202020204" pitchFamily="34" charset="0"/>
              </a:rPr>
              <a:t>equilibrium diagrams or constructional diagrams.</a:t>
            </a:r>
            <a:endParaRPr lang="en-US" sz="1800" dirty="0">
              <a:latin typeface="Baskerville Old Face" panose="02020602080505020303" pitchFamily="18" charset="0"/>
              <a:cs typeface="Arial" panose="020B0604020202020204" pitchFamily="34" charset="0"/>
            </a:endParaRPr>
          </a:p>
        </p:txBody>
      </p:sp>
    </p:spTree>
    <p:extLst>
      <p:ext uri="{BB962C8B-B14F-4D97-AF65-F5344CB8AC3E}">
        <p14:creationId xmlns:p14="http://schemas.microsoft.com/office/powerpoint/2010/main" val="202328483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 calcmode="lin" valueType="num">
                                      <p:cBhvr>
                                        <p:cTn id="12"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5">
                                            <p:txEl>
                                              <p:pRg st="1" end="1"/>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 calcmode="lin" valueType="num">
                                      <p:cBhvr>
                                        <p:cTn id="17"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5">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5">
                                            <p:txEl>
                                              <p:pRg st="3" end="3"/>
                                            </p:txEl>
                                          </p:spTgt>
                                        </p:tgtEl>
                                        <p:attrNameLst>
                                          <p:attrName>style.visibility</p:attrName>
                                        </p:attrNameLst>
                                      </p:cBhvr>
                                      <p:to>
                                        <p:strVal val="visible"/>
                                      </p:to>
                                    </p:set>
                                    <p:anim calcmode="lin" valueType="num">
                                      <p:cBhvr>
                                        <p:cTn id="24"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25" dur="500" fill="hold"/>
                                        <p:tgtEl>
                                          <p:spTgt spid="5">
                                            <p:txEl>
                                              <p:pRg st="3" end="3"/>
                                            </p:txEl>
                                          </p:spTgt>
                                        </p:tgtEl>
                                        <p:attrNameLst>
                                          <p:attrName>ppt_h</p:attrName>
                                        </p:attrNameLst>
                                      </p:cBhvr>
                                      <p:tavLst>
                                        <p:tav tm="0">
                                          <p:val>
                                            <p:fltVal val="0"/>
                                          </p:val>
                                        </p:tav>
                                        <p:tav tm="100000">
                                          <p:val>
                                            <p:strVal val="#ppt_h"/>
                                          </p:val>
                                        </p:tav>
                                      </p:tavLst>
                                    </p:anim>
                                    <p:animEffect transition="in" filter="fade">
                                      <p:cBhvr>
                                        <p:cTn id="26" dur="500"/>
                                        <p:tgtEl>
                                          <p:spTgt spid="5">
                                            <p:txEl>
                                              <p:pRg st="3" end="3"/>
                                            </p:txEl>
                                          </p:spTgt>
                                        </p:tgtEl>
                                      </p:cBhvr>
                                    </p:animEffect>
                                  </p:childTnLst>
                                </p:cTn>
                              </p:par>
                              <p:par>
                                <p:cTn id="27" presetID="53" presetClass="entr" presetSubtype="16" fill="hold" nodeType="with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 calcmode="lin" valueType="num">
                                      <p:cBhvr>
                                        <p:cTn id="29"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0" dur="500" fill="hold"/>
                                        <p:tgtEl>
                                          <p:spTgt spid="5">
                                            <p:txEl>
                                              <p:pRg st="4" end="4"/>
                                            </p:txEl>
                                          </p:spTgt>
                                        </p:tgtEl>
                                        <p:attrNameLst>
                                          <p:attrName>ppt_h</p:attrName>
                                        </p:attrNameLst>
                                      </p:cBhvr>
                                      <p:tavLst>
                                        <p:tav tm="0">
                                          <p:val>
                                            <p:fltVal val="0"/>
                                          </p:val>
                                        </p:tav>
                                        <p:tav tm="100000">
                                          <p:val>
                                            <p:strVal val="#ppt_h"/>
                                          </p:val>
                                        </p:tav>
                                      </p:tavLst>
                                    </p:anim>
                                    <p:animEffect transition="in" filter="fade">
                                      <p:cBhvr>
                                        <p:cTn id="31" dur="500"/>
                                        <p:tgtEl>
                                          <p:spTgt spid="5">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5">
                                            <p:txEl>
                                              <p:pRg st="5" end="5"/>
                                            </p:txEl>
                                          </p:spTgt>
                                        </p:tgtEl>
                                        <p:attrNameLst>
                                          <p:attrName>style.visibility</p:attrName>
                                        </p:attrNameLst>
                                      </p:cBhvr>
                                      <p:to>
                                        <p:strVal val="visible"/>
                                      </p:to>
                                    </p:set>
                                    <p:anim calcmode="lin" valueType="num">
                                      <p:cBhvr>
                                        <p:cTn id="36" dur="500" fill="hold"/>
                                        <p:tgtEl>
                                          <p:spTgt spid="5">
                                            <p:txEl>
                                              <p:pRg st="5" end="5"/>
                                            </p:txEl>
                                          </p:spTgt>
                                        </p:tgtEl>
                                        <p:attrNameLst>
                                          <p:attrName>ppt_w</p:attrName>
                                        </p:attrNameLst>
                                      </p:cBhvr>
                                      <p:tavLst>
                                        <p:tav tm="0">
                                          <p:val>
                                            <p:fltVal val="0"/>
                                          </p:val>
                                        </p:tav>
                                        <p:tav tm="100000">
                                          <p:val>
                                            <p:strVal val="#ppt_w"/>
                                          </p:val>
                                        </p:tav>
                                      </p:tavLst>
                                    </p:anim>
                                    <p:anim calcmode="lin" valueType="num">
                                      <p:cBhvr>
                                        <p:cTn id="37" dur="500" fill="hold"/>
                                        <p:tgtEl>
                                          <p:spTgt spid="5">
                                            <p:txEl>
                                              <p:pRg st="5" end="5"/>
                                            </p:txEl>
                                          </p:spTgt>
                                        </p:tgtEl>
                                        <p:attrNameLst>
                                          <p:attrName>ppt_h</p:attrName>
                                        </p:attrNameLst>
                                      </p:cBhvr>
                                      <p:tavLst>
                                        <p:tav tm="0">
                                          <p:val>
                                            <p:fltVal val="0"/>
                                          </p:val>
                                        </p:tav>
                                        <p:tav tm="100000">
                                          <p:val>
                                            <p:strVal val="#ppt_h"/>
                                          </p:val>
                                        </p:tav>
                                      </p:tavLst>
                                    </p:anim>
                                    <p:animEffect transition="in" filter="fade">
                                      <p:cBhvr>
                                        <p:cTn id="38" dur="500"/>
                                        <p:tgtEl>
                                          <p:spTgt spid="5">
                                            <p:txEl>
                                              <p:pRg st="5" end="5"/>
                                            </p:txEl>
                                          </p:spTgt>
                                        </p:tgtEl>
                                      </p:cBhvr>
                                    </p:animEffect>
                                  </p:childTnLst>
                                </p:cTn>
                              </p:par>
                              <p:par>
                                <p:cTn id="39" presetID="53" presetClass="entr" presetSubtype="16" fill="hold" nodeType="withEffect">
                                  <p:stCondLst>
                                    <p:cond delay="0"/>
                                  </p:stCondLst>
                                  <p:childTnLst>
                                    <p:set>
                                      <p:cBhvr>
                                        <p:cTn id="40" dur="1" fill="hold">
                                          <p:stCondLst>
                                            <p:cond delay="0"/>
                                          </p:stCondLst>
                                        </p:cTn>
                                        <p:tgtEl>
                                          <p:spTgt spid="5">
                                            <p:txEl>
                                              <p:pRg st="6" end="6"/>
                                            </p:txEl>
                                          </p:spTgt>
                                        </p:tgtEl>
                                        <p:attrNameLst>
                                          <p:attrName>style.visibility</p:attrName>
                                        </p:attrNameLst>
                                      </p:cBhvr>
                                      <p:to>
                                        <p:strVal val="visible"/>
                                      </p:to>
                                    </p:set>
                                    <p:anim calcmode="lin" valueType="num">
                                      <p:cBhvr>
                                        <p:cTn id="41" dur="500" fill="hold"/>
                                        <p:tgtEl>
                                          <p:spTgt spid="5">
                                            <p:txEl>
                                              <p:pRg st="6" end="6"/>
                                            </p:txEl>
                                          </p:spTgt>
                                        </p:tgtEl>
                                        <p:attrNameLst>
                                          <p:attrName>ppt_w</p:attrName>
                                        </p:attrNameLst>
                                      </p:cBhvr>
                                      <p:tavLst>
                                        <p:tav tm="0">
                                          <p:val>
                                            <p:fltVal val="0"/>
                                          </p:val>
                                        </p:tav>
                                        <p:tav tm="100000">
                                          <p:val>
                                            <p:strVal val="#ppt_w"/>
                                          </p:val>
                                        </p:tav>
                                      </p:tavLst>
                                    </p:anim>
                                    <p:anim calcmode="lin" valueType="num">
                                      <p:cBhvr>
                                        <p:cTn id="42" dur="500" fill="hold"/>
                                        <p:tgtEl>
                                          <p:spTgt spid="5">
                                            <p:txEl>
                                              <p:pRg st="6" end="6"/>
                                            </p:txEl>
                                          </p:spTgt>
                                        </p:tgtEl>
                                        <p:attrNameLst>
                                          <p:attrName>ppt_h</p:attrName>
                                        </p:attrNameLst>
                                      </p:cBhvr>
                                      <p:tavLst>
                                        <p:tav tm="0">
                                          <p:val>
                                            <p:fltVal val="0"/>
                                          </p:val>
                                        </p:tav>
                                        <p:tav tm="100000">
                                          <p:val>
                                            <p:strVal val="#ppt_h"/>
                                          </p:val>
                                        </p:tav>
                                      </p:tavLst>
                                    </p:anim>
                                    <p:animEffect transition="in" filter="fade">
                                      <p:cBhvr>
                                        <p:cTn id="43"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466057B6-5406-46DB-BB34-143F42562BA0}"/>
              </a:ext>
            </a:extLst>
          </p:cNvPr>
          <p:cNvSpPr>
            <a:spLocks noGrp="1"/>
          </p:cNvSpPr>
          <p:nvPr>
            <p:ph type="title"/>
          </p:nvPr>
        </p:nvSpPr>
        <p:spPr>
          <a:xfrm>
            <a:off x="728868" y="815698"/>
            <a:ext cx="10734261" cy="1357659"/>
          </a:xfrm>
        </p:spPr>
        <p:txBody>
          <a:bodyPr/>
          <a:lstStyle/>
          <a:p>
            <a:r>
              <a:rPr lang="en-US" sz="2800" dirty="0">
                <a:latin typeface="Arial" panose="020B0604020202020204" pitchFamily="34" charset="0"/>
                <a:cs typeface="Arial" panose="020B0604020202020204" pitchFamily="34" charset="0"/>
              </a:rPr>
              <a:t>                   </a:t>
            </a:r>
            <a:r>
              <a:rPr lang="en-US" sz="2800" b="1" dirty="0">
                <a:solidFill>
                  <a:srgbClr val="FF0000"/>
                </a:solidFill>
                <a:latin typeface="Arial" panose="020B0604020202020204" pitchFamily="34" charset="0"/>
                <a:cs typeface="Arial" panose="020B0604020202020204" pitchFamily="34" charset="0"/>
              </a:rPr>
              <a:t>Classification of Binary Phase Diagrams</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a:t>
            </a:r>
            <a:r>
              <a:rPr lang="en-US" sz="2000" b="1" dirty="0">
                <a:solidFill>
                  <a:srgbClr val="002060"/>
                </a:solidFill>
                <a:latin typeface="Arial" panose="020B0604020202020204" pitchFamily="34" charset="0"/>
                <a:cs typeface="Arial" panose="020B0604020202020204" pitchFamily="34" charset="0"/>
              </a:rPr>
              <a:t>All binary phase diagrams can be classified according to the appearance of the 	following reactions or Transformations in them. </a:t>
            </a:r>
            <a:br>
              <a:rPr lang="en-US" sz="2000" b="1" dirty="0">
                <a:solidFill>
                  <a:srgbClr val="002060"/>
                </a:solidFill>
                <a:latin typeface="Arial" panose="020B0604020202020204" pitchFamily="34" charset="0"/>
                <a:cs typeface="Arial" panose="020B0604020202020204" pitchFamily="34" charset="0"/>
              </a:rPr>
            </a:br>
            <a:r>
              <a:rPr lang="en-US" sz="2000" b="1" dirty="0">
                <a:solidFill>
                  <a:srgbClr val="002060"/>
                </a:solidFill>
                <a:latin typeface="Arial" panose="020B0604020202020204" pitchFamily="34" charset="0"/>
                <a:cs typeface="Arial" panose="020B0604020202020204" pitchFamily="34" charset="0"/>
              </a:rPr>
              <a:t>	These include:</a:t>
            </a:r>
            <a:br>
              <a:rPr lang="en-US" sz="2000" dirty="0">
                <a:solidFill>
                  <a:srgbClr val="002060"/>
                </a:solidFill>
                <a:latin typeface="Arial" panose="020B0604020202020204" pitchFamily="34" charset="0"/>
                <a:cs typeface="Arial" panose="020B0604020202020204" pitchFamily="34" charset="0"/>
              </a:rPr>
            </a:br>
            <a:endParaRPr lang="en-IN" sz="2800" dirty="0">
              <a:solidFill>
                <a:srgbClr val="002060"/>
              </a:solidFill>
              <a:latin typeface="Arial" panose="020B0604020202020204" pitchFamily="34" charset="0"/>
              <a:cs typeface="Arial" panose="020B0604020202020204" pitchFamily="34" charset="0"/>
            </a:endParaRPr>
          </a:p>
        </p:txBody>
      </p:sp>
      <p:sp>
        <p:nvSpPr>
          <p:cNvPr id="4" name="Content Placeholder 2">
            <a:extLst>
              <a:ext uri="{FF2B5EF4-FFF2-40B4-BE49-F238E27FC236}">
                <a16:creationId xmlns:a16="http://schemas.microsoft.com/office/drawing/2014/main" id="{E6AD1EFF-12E9-4CC9-91C6-499D5BE2C3F2}"/>
              </a:ext>
            </a:extLst>
          </p:cNvPr>
          <p:cNvSpPr>
            <a:spLocks noGrp="1"/>
          </p:cNvSpPr>
          <p:nvPr>
            <p:ph idx="1"/>
          </p:nvPr>
        </p:nvSpPr>
        <p:spPr>
          <a:xfrm>
            <a:off x="1678056" y="2565605"/>
            <a:ext cx="8835887" cy="2576237"/>
          </a:xfrm>
        </p:spPr>
        <p:txBody>
          <a:bodyPr/>
          <a:lstStyle/>
          <a:p>
            <a:pPr>
              <a:buFont typeface="Wingdings" panose="05000000000000000000" pitchFamily="2" charset="2"/>
              <a:buChar char="§"/>
            </a:pPr>
            <a:r>
              <a:rPr lang="en-US" b="1" dirty="0">
                <a:solidFill>
                  <a:srgbClr val="008000"/>
                </a:solidFill>
                <a:latin typeface="Arial" panose="020B0604020202020204" pitchFamily="34" charset="0"/>
                <a:cs typeface="Arial" panose="020B0604020202020204" pitchFamily="34" charset="0"/>
              </a:rPr>
              <a:t>Solid solution or Isomorphous phase diagram</a:t>
            </a:r>
          </a:p>
          <a:p>
            <a:pPr>
              <a:buFont typeface="Wingdings" panose="05000000000000000000" pitchFamily="2" charset="2"/>
              <a:buChar char="§"/>
            </a:pPr>
            <a:r>
              <a:rPr lang="en-US" b="1" dirty="0">
                <a:solidFill>
                  <a:srgbClr val="008000"/>
                </a:solidFill>
                <a:latin typeface="Arial" panose="020B0604020202020204" pitchFamily="34" charset="0"/>
                <a:cs typeface="Arial" panose="020B0604020202020204" pitchFamily="34" charset="0"/>
              </a:rPr>
              <a:t>Eutectic system(Eutectic type phase diagram)</a:t>
            </a:r>
          </a:p>
          <a:p>
            <a:pPr>
              <a:buFont typeface="Wingdings" panose="05000000000000000000" pitchFamily="2" charset="2"/>
              <a:buChar char="§"/>
            </a:pPr>
            <a:r>
              <a:rPr lang="en-US" b="1" dirty="0">
                <a:solidFill>
                  <a:srgbClr val="008000"/>
                </a:solidFill>
                <a:latin typeface="Arial" panose="020B0604020202020204" pitchFamily="34" charset="0"/>
                <a:cs typeface="Arial" panose="020B0604020202020204" pitchFamily="34" charset="0"/>
              </a:rPr>
              <a:t>Eutectoid transformation</a:t>
            </a:r>
          </a:p>
          <a:p>
            <a:pPr>
              <a:buFont typeface="Wingdings" panose="05000000000000000000" pitchFamily="2" charset="2"/>
              <a:buChar char="§"/>
            </a:pPr>
            <a:r>
              <a:rPr lang="en-US" b="1" dirty="0">
                <a:solidFill>
                  <a:srgbClr val="FF0066"/>
                </a:solidFill>
                <a:latin typeface="Arial" panose="020B0604020202020204" pitchFamily="34" charset="0"/>
                <a:cs typeface="Arial" panose="020B0604020202020204" pitchFamily="34" charset="0"/>
              </a:rPr>
              <a:t>Peritectic reaction</a:t>
            </a:r>
          </a:p>
          <a:p>
            <a:pPr>
              <a:buFont typeface="Wingdings" panose="05000000000000000000" pitchFamily="2" charset="2"/>
              <a:buChar char="§"/>
            </a:pPr>
            <a:r>
              <a:rPr lang="en-US" b="1" dirty="0">
                <a:solidFill>
                  <a:srgbClr val="002060"/>
                </a:solidFill>
                <a:latin typeface="Arial" panose="020B0604020202020204" pitchFamily="34" charset="0"/>
                <a:cs typeface="Arial" panose="020B0604020202020204" pitchFamily="34" charset="0"/>
              </a:rPr>
              <a:t>Peritectoid transformation</a:t>
            </a:r>
            <a:endParaRPr lang="en-IN"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872181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4">
                                            <p:txEl>
                                              <p:pRg st="0" end="0"/>
                                            </p:txEl>
                                          </p:spTgt>
                                        </p:tgtEl>
                                      </p:cBhvr>
                                    </p:animEffect>
                                  </p:childTnLst>
                                </p:cTn>
                              </p:par>
                              <p:par>
                                <p:cTn id="17" presetID="53" presetClass="entr" presetSubtype="16" fill="hold" nodeType="with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p:cTn id="19"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4">
                                            <p:txEl>
                                              <p:pRg st="1" end="1"/>
                                            </p:txEl>
                                          </p:spTgt>
                                        </p:tgtEl>
                                      </p:cBhvr>
                                    </p:animEffect>
                                  </p:childTnLst>
                                </p:cTn>
                              </p:par>
                              <p:par>
                                <p:cTn id="22" presetID="53" presetClass="entr" presetSubtype="16" fill="hold"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 calcmode="lin" valueType="num">
                                      <p:cBhvr>
                                        <p:cTn id="24"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5"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26" dur="500"/>
                                        <p:tgtEl>
                                          <p:spTgt spid="4">
                                            <p:txEl>
                                              <p:pRg st="2" end="2"/>
                                            </p:txEl>
                                          </p:spTgt>
                                        </p:tgtEl>
                                      </p:cBhvr>
                                    </p:animEffect>
                                  </p:childTnLst>
                                </p:cTn>
                              </p:par>
                              <p:par>
                                <p:cTn id="27" presetID="53" presetClass="entr" presetSubtype="16" fill="hold" nodeType="with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 calcmode="lin" valueType="num">
                                      <p:cBhvr>
                                        <p:cTn id="29"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30" dur="50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31" dur="500"/>
                                        <p:tgtEl>
                                          <p:spTgt spid="4">
                                            <p:txEl>
                                              <p:pRg st="3" end="3"/>
                                            </p:txEl>
                                          </p:spTgt>
                                        </p:tgtEl>
                                      </p:cBhvr>
                                    </p:animEffect>
                                  </p:childTnLst>
                                </p:cTn>
                              </p:par>
                              <p:par>
                                <p:cTn id="32" presetID="53" presetClass="entr" presetSubtype="16" fill="hold" nodeType="withEffect">
                                  <p:stCondLst>
                                    <p:cond delay="0"/>
                                  </p:stCondLst>
                                  <p:childTnLst>
                                    <p:set>
                                      <p:cBhvr>
                                        <p:cTn id="33" dur="1" fill="hold">
                                          <p:stCondLst>
                                            <p:cond delay="0"/>
                                          </p:stCondLst>
                                        </p:cTn>
                                        <p:tgtEl>
                                          <p:spTgt spid="4">
                                            <p:txEl>
                                              <p:pRg st="4" end="4"/>
                                            </p:txEl>
                                          </p:spTgt>
                                        </p:tgtEl>
                                        <p:attrNameLst>
                                          <p:attrName>style.visibility</p:attrName>
                                        </p:attrNameLst>
                                      </p:cBhvr>
                                      <p:to>
                                        <p:strVal val="visible"/>
                                      </p:to>
                                    </p:set>
                                    <p:anim calcmode="lin" valueType="num">
                                      <p:cBhvr>
                                        <p:cTn id="34" dur="500" fill="hold"/>
                                        <p:tgtEl>
                                          <p:spTgt spid="4">
                                            <p:txEl>
                                              <p:pRg st="4" end="4"/>
                                            </p:txEl>
                                          </p:spTgt>
                                        </p:tgtEl>
                                        <p:attrNameLst>
                                          <p:attrName>ppt_w</p:attrName>
                                        </p:attrNameLst>
                                      </p:cBhvr>
                                      <p:tavLst>
                                        <p:tav tm="0">
                                          <p:val>
                                            <p:fltVal val="0"/>
                                          </p:val>
                                        </p:tav>
                                        <p:tav tm="100000">
                                          <p:val>
                                            <p:strVal val="#ppt_w"/>
                                          </p:val>
                                        </p:tav>
                                      </p:tavLst>
                                    </p:anim>
                                    <p:anim calcmode="lin" valueType="num">
                                      <p:cBhvr>
                                        <p:cTn id="35" dur="500" fill="hold"/>
                                        <p:tgtEl>
                                          <p:spTgt spid="4">
                                            <p:txEl>
                                              <p:pRg st="4" end="4"/>
                                            </p:txEl>
                                          </p:spTgt>
                                        </p:tgtEl>
                                        <p:attrNameLst>
                                          <p:attrName>ppt_h</p:attrName>
                                        </p:attrNameLst>
                                      </p:cBhvr>
                                      <p:tavLst>
                                        <p:tav tm="0">
                                          <p:val>
                                            <p:fltVal val="0"/>
                                          </p:val>
                                        </p:tav>
                                        <p:tav tm="100000">
                                          <p:val>
                                            <p:strVal val="#ppt_h"/>
                                          </p:val>
                                        </p:tav>
                                      </p:tavLst>
                                    </p:anim>
                                    <p:animEffect transition="in" filter="fade">
                                      <p:cBhvr>
                                        <p:cTn id="36"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1E3B3-0BD3-4F22-8673-3AA433A4549B}"/>
              </a:ext>
            </a:extLst>
          </p:cNvPr>
          <p:cNvSpPr>
            <a:spLocks noGrp="1"/>
          </p:cNvSpPr>
          <p:nvPr>
            <p:ph type="title"/>
          </p:nvPr>
        </p:nvSpPr>
        <p:spPr>
          <a:xfrm>
            <a:off x="2517913" y="694285"/>
            <a:ext cx="8242851" cy="483014"/>
          </a:xfrm>
        </p:spPr>
        <p:txBody>
          <a:bodyPr/>
          <a:lstStyle/>
          <a:p>
            <a:pPr algn="ctr"/>
            <a:r>
              <a:rPr lang="en-US" sz="2800" b="1" dirty="0">
                <a:solidFill>
                  <a:srgbClr val="002060"/>
                </a:solidFill>
                <a:latin typeface="Arial" panose="020B0604020202020204" pitchFamily="34" charset="0"/>
                <a:cs typeface="Arial" panose="020B0604020202020204" pitchFamily="34" charset="0"/>
              </a:rPr>
              <a:t>Solid solution or </a:t>
            </a:r>
            <a:r>
              <a:rPr lang="en-US" sz="2800" b="1" dirty="0">
                <a:solidFill>
                  <a:srgbClr val="0070C0"/>
                </a:solidFill>
                <a:latin typeface="Arial" panose="020B0604020202020204" pitchFamily="34" charset="0"/>
                <a:cs typeface="Arial" panose="020B0604020202020204" pitchFamily="34" charset="0"/>
              </a:rPr>
              <a:t>Isomorphous</a:t>
            </a:r>
            <a:r>
              <a:rPr lang="en-US" sz="2800" b="1" dirty="0">
                <a:solidFill>
                  <a:srgbClr val="002060"/>
                </a:solidFill>
                <a:latin typeface="Arial" panose="020B0604020202020204" pitchFamily="34" charset="0"/>
                <a:cs typeface="Arial" panose="020B0604020202020204" pitchFamily="34" charset="0"/>
              </a:rPr>
              <a:t> phase diagram</a:t>
            </a:r>
            <a:br>
              <a:rPr lang="en-US" sz="1600" b="1" dirty="0">
                <a:solidFill>
                  <a:srgbClr val="008000"/>
                </a:solidFill>
                <a:latin typeface="Arial" panose="020B0604020202020204" pitchFamily="34" charset="0"/>
                <a:cs typeface="Arial" panose="020B0604020202020204" pitchFamily="34" charset="0"/>
              </a:rPr>
            </a:br>
            <a:endParaRPr lang="en-IN" sz="2800"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DC6DE3BB-02F3-42CA-AB42-E385723B5460}"/>
              </a:ext>
            </a:extLst>
          </p:cNvPr>
          <p:cNvPicPr>
            <a:picLocks noChangeAspect="1"/>
          </p:cNvPicPr>
          <p:nvPr/>
        </p:nvPicPr>
        <p:blipFill>
          <a:blip r:embed="rId2"/>
          <a:stretch>
            <a:fillRect/>
          </a:stretch>
        </p:blipFill>
        <p:spPr>
          <a:xfrm>
            <a:off x="3929062" y="1905288"/>
            <a:ext cx="4333875" cy="4581525"/>
          </a:xfrm>
          <a:prstGeom prst="rect">
            <a:avLst/>
          </a:prstGeom>
        </p:spPr>
      </p:pic>
      <p:sp>
        <p:nvSpPr>
          <p:cNvPr id="6" name="TextBox 5">
            <a:extLst>
              <a:ext uri="{FF2B5EF4-FFF2-40B4-BE49-F238E27FC236}">
                <a16:creationId xmlns:a16="http://schemas.microsoft.com/office/drawing/2014/main" id="{D47CB83F-1331-469C-9E44-91F9B568FF01}"/>
              </a:ext>
            </a:extLst>
          </p:cNvPr>
          <p:cNvSpPr txBox="1"/>
          <p:nvPr/>
        </p:nvSpPr>
        <p:spPr>
          <a:xfrm>
            <a:off x="816664" y="1177299"/>
            <a:ext cx="10558670" cy="646331"/>
          </a:xfrm>
          <a:prstGeom prst="rect">
            <a:avLst/>
          </a:prstGeom>
          <a:noFill/>
        </p:spPr>
        <p:txBody>
          <a:bodyPr wrap="square" rtlCol="0">
            <a:spAutoFit/>
          </a:bodyPr>
          <a:lstStyle/>
          <a:p>
            <a:r>
              <a:rPr lang="en-US" b="1" dirty="0">
                <a:solidFill>
                  <a:srgbClr val="008000"/>
                </a:solidFill>
                <a:latin typeface="Arial" panose="020B0604020202020204" pitchFamily="34" charset="0"/>
                <a:cs typeface="Arial" panose="020B0604020202020204" pitchFamily="34" charset="0"/>
              </a:rPr>
              <a:t>Solid solution </a:t>
            </a:r>
            <a:r>
              <a:rPr lang="en-US" dirty="0">
                <a:solidFill>
                  <a:srgbClr val="FF0066"/>
                </a:solidFill>
                <a:latin typeface="Arial" panose="020B0604020202020204" pitchFamily="34" charset="0"/>
                <a:cs typeface="Arial" panose="020B0604020202020204" pitchFamily="34" charset="0"/>
              </a:rPr>
              <a:t>is a </a:t>
            </a:r>
            <a:r>
              <a:rPr lang="en-US" dirty="0">
                <a:solidFill>
                  <a:srgbClr val="0070C0"/>
                </a:solidFill>
                <a:latin typeface="Arial" panose="020B0604020202020204" pitchFamily="34" charset="0"/>
                <a:cs typeface="Arial" panose="020B0604020202020204" pitchFamily="34" charset="0"/>
              </a:rPr>
              <a:t>combination of </a:t>
            </a:r>
            <a:r>
              <a:rPr lang="en-US" dirty="0">
                <a:solidFill>
                  <a:srgbClr val="000099"/>
                </a:solidFill>
                <a:latin typeface="Arial" panose="020B0604020202020204" pitchFamily="34" charset="0"/>
                <a:cs typeface="Arial" panose="020B0604020202020204" pitchFamily="34" charset="0"/>
              </a:rPr>
              <a:t>two metals </a:t>
            </a:r>
            <a:r>
              <a:rPr lang="en-US" dirty="0">
                <a:solidFill>
                  <a:srgbClr val="FF0066"/>
                </a:solidFill>
                <a:latin typeface="Arial" panose="020B0604020202020204" pitchFamily="34" charset="0"/>
                <a:cs typeface="Arial" panose="020B0604020202020204" pitchFamily="34" charset="0"/>
              </a:rPr>
              <a:t>which are </a:t>
            </a:r>
            <a:r>
              <a:rPr lang="en-US" dirty="0">
                <a:solidFill>
                  <a:srgbClr val="008000"/>
                </a:solidFill>
                <a:latin typeface="Arial" panose="020B0604020202020204" pitchFamily="34" charset="0"/>
                <a:cs typeface="Arial" panose="020B0604020202020204" pitchFamily="34" charset="0"/>
              </a:rPr>
              <a:t>completely soluble </a:t>
            </a:r>
            <a:r>
              <a:rPr lang="en-US" dirty="0">
                <a:solidFill>
                  <a:srgbClr val="FF0066"/>
                </a:solidFill>
                <a:latin typeface="Arial" panose="020B0604020202020204" pitchFamily="34" charset="0"/>
                <a:cs typeface="Arial" panose="020B0604020202020204" pitchFamily="34" charset="0"/>
              </a:rPr>
              <a:t>in </a:t>
            </a:r>
            <a:r>
              <a:rPr lang="en-US" dirty="0">
                <a:solidFill>
                  <a:srgbClr val="008000"/>
                </a:solidFill>
                <a:latin typeface="Arial" panose="020B0604020202020204" pitchFamily="34" charset="0"/>
                <a:cs typeface="Arial" panose="020B0604020202020204" pitchFamily="34" charset="0"/>
              </a:rPr>
              <a:t>both the solid and liquid states. </a:t>
            </a:r>
            <a:r>
              <a:rPr lang="en-US" dirty="0">
                <a:solidFill>
                  <a:srgbClr val="002060"/>
                </a:solidFill>
                <a:latin typeface="Arial" panose="020B0604020202020204" pitchFamily="34" charset="0"/>
                <a:cs typeface="Arial" panose="020B0604020202020204" pitchFamily="34" charset="0"/>
              </a:rPr>
              <a:t>It is also known as </a:t>
            </a:r>
            <a:r>
              <a:rPr lang="en-US" b="1" i="1" dirty="0">
                <a:solidFill>
                  <a:srgbClr val="002060"/>
                </a:solidFill>
                <a:latin typeface="Arial" panose="020B0604020202020204" pitchFamily="34" charset="0"/>
                <a:cs typeface="Arial" panose="020B0604020202020204" pitchFamily="34" charset="0"/>
              </a:rPr>
              <a:t>Isomorphous system. </a:t>
            </a:r>
            <a:r>
              <a:rPr lang="en-US" b="1" i="1" dirty="0">
                <a:solidFill>
                  <a:srgbClr val="C00000"/>
                </a:solidFill>
                <a:latin typeface="Arial" panose="020B0604020202020204" pitchFamily="34" charset="0"/>
                <a:cs typeface="Arial" panose="020B0604020202020204" pitchFamily="34" charset="0"/>
              </a:rPr>
              <a:t>[Iso-means Same &amp; </a:t>
            </a:r>
            <a:r>
              <a:rPr lang="en-US" b="1" i="1" dirty="0" err="1">
                <a:solidFill>
                  <a:srgbClr val="C00000"/>
                </a:solidFill>
                <a:latin typeface="Arial" panose="020B0604020202020204" pitchFamily="34" charset="0"/>
                <a:cs typeface="Arial" panose="020B0604020202020204" pitchFamily="34" charset="0"/>
              </a:rPr>
              <a:t>Morphous</a:t>
            </a:r>
            <a:r>
              <a:rPr lang="en-US" b="1" i="1" dirty="0">
                <a:solidFill>
                  <a:srgbClr val="C00000"/>
                </a:solidFill>
                <a:latin typeface="Arial" panose="020B0604020202020204" pitchFamily="34" charset="0"/>
                <a:cs typeface="Arial" panose="020B0604020202020204" pitchFamily="34" charset="0"/>
              </a:rPr>
              <a:t>- means Structure</a:t>
            </a:r>
            <a:endParaRPr lang="en-IN" b="1" i="1" dirty="0">
              <a:solidFill>
                <a:srgbClr val="C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78935409"/>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B81B9D2-0D66-4DB8-A25C-0004B5B5E848}"/>
              </a:ext>
            </a:extLst>
          </p:cNvPr>
          <p:cNvSpPr txBox="1"/>
          <p:nvPr/>
        </p:nvSpPr>
        <p:spPr>
          <a:xfrm>
            <a:off x="583095" y="927652"/>
            <a:ext cx="11131827" cy="461665"/>
          </a:xfrm>
          <a:prstGeom prst="rect">
            <a:avLst/>
          </a:prstGeom>
          <a:noFill/>
        </p:spPr>
        <p:txBody>
          <a:bodyPr wrap="square" rtlCol="0">
            <a:spAutoFit/>
          </a:bodyPr>
          <a:lstStyle/>
          <a:p>
            <a:r>
              <a:rPr lang="en-US" sz="2400" b="1" dirty="0">
                <a:solidFill>
                  <a:srgbClr val="C00000"/>
                </a:solidFill>
                <a:latin typeface="Arial" panose="020B0604020202020204" pitchFamily="34" charset="0"/>
                <a:cs typeface="Arial" panose="020B0604020202020204" pitchFamily="34" charset="0"/>
              </a:rPr>
              <a:t>Construction of Binary Solid solution Phase diagram using cooling curves.</a:t>
            </a:r>
            <a:endParaRPr lang="en-IN" sz="2400" b="1" dirty="0">
              <a:solidFill>
                <a:srgbClr val="C00000"/>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A2D755BA-140B-475C-9652-6F771E357AEB}"/>
              </a:ext>
            </a:extLst>
          </p:cNvPr>
          <p:cNvSpPr txBox="1"/>
          <p:nvPr/>
        </p:nvSpPr>
        <p:spPr>
          <a:xfrm>
            <a:off x="1033668" y="1550504"/>
            <a:ext cx="10283689" cy="4524315"/>
          </a:xfrm>
          <a:prstGeom prst="rect">
            <a:avLst/>
          </a:prstGeom>
          <a:noFill/>
        </p:spPr>
        <p:txBody>
          <a:bodyPr wrap="square" rtlCol="0">
            <a:spAutoFit/>
          </a:bodyPr>
          <a:lstStyle/>
          <a:p>
            <a:r>
              <a:rPr lang="en-US" sz="2400" dirty="0">
                <a:solidFill>
                  <a:srgbClr val="000099"/>
                </a:solidFill>
                <a:latin typeface="Arial" panose="020B0604020202020204" pitchFamily="34" charset="0"/>
                <a:cs typeface="Arial" panose="020B0604020202020204" pitchFamily="34" charset="0"/>
              </a:rPr>
              <a:t>General steps involved in the construction of a binary equilibrium Diagram between any two metals.</a:t>
            </a:r>
          </a:p>
          <a:p>
            <a:r>
              <a:rPr lang="en-US" sz="2400" dirty="0">
                <a:solidFill>
                  <a:srgbClr val="FF0000"/>
                </a:solidFill>
                <a:latin typeface="Arial" panose="020B0604020202020204" pitchFamily="34" charset="0"/>
                <a:cs typeface="Arial" panose="020B0604020202020204" pitchFamily="34" charset="0"/>
              </a:rPr>
              <a:t>The example taken is the </a:t>
            </a:r>
            <a:r>
              <a:rPr lang="en-US" sz="2400" b="1" dirty="0">
                <a:solidFill>
                  <a:srgbClr val="000099"/>
                </a:solidFill>
                <a:latin typeface="Arial" panose="020B0604020202020204" pitchFamily="34" charset="0"/>
                <a:cs typeface="Arial" panose="020B0604020202020204" pitchFamily="34" charset="0"/>
              </a:rPr>
              <a:t>Ni-Cu system </a:t>
            </a:r>
            <a:r>
              <a:rPr lang="en-US" sz="2400" dirty="0">
                <a:solidFill>
                  <a:srgbClr val="FF0000"/>
                </a:solidFill>
                <a:latin typeface="Arial" panose="020B0604020202020204" pitchFamily="34" charset="0"/>
                <a:cs typeface="Arial" panose="020B0604020202020204" pitchFamily="34" charset="0"/>
              </a:rPr>
              <a:t>which forms a continuous Solid solution.</a:t>
            </a:r>
          </a:p>
          <a:p>
            <a:pPr marL="342900" indent="-342900" algn="just">
              <a:buFont typeface="Wingdings" panose="05000000000000000000" pitchFamily="2" charset="2"/>
              <a:buChar char="Ø"/>
            </a:pPr>
            <a:r>
              <a:rPr lang="en-US" sz="2400" dirty="0">
                <a:solidFill>
                  <a:srgbClr val="000099"/>
                </a:solidFill>
                <a:latin typeface="Arial" panose="020B0604020202020204" pitchFamily="34" charset="0"/>
                <a:cs typeface="Arial" panose="020B0604020202020204" pitchFamily="34" charset="0"/>
              </a:rPr>
              <a:t>Cooling curves of pure nickel and pure copper are drawn on two parallel vertical axis which represent temperatures.</a:t>
            </a:r>
          </a:p>
          <a:p>
            <a:pPr marL="342900" indent="-342900" algn="just">
              <a:buFont typeface="Wingdings" panose="05000000000000000000" pitchFamily="2" charset="2"/>
              <a:buChar char="Ø"/>
            </a:pPr>
            <a:r>
              <a:rPr lang="en-US" sz="2400" dirty="0">
                <a:solidFill>
                  <a:srgbClr val="FF0066"/>
                </a:solidFill>
                <a:latin typeface="Arial" panose="020B0604020202020204" pitchFamily="34" charset="0"/>
                <a:cs typeface="Arial" panose="020B0604020202020204" pitchFamily="34" charset="0"/>
              </a:rPr>
              <a:t>A series of cooling curves of different compositions of Nickel and copper are drawn at appropriate places between the cooling curves of the two pure metals.</a:t>
            </a:r>
          </a:p>
          <a:p>
            <a:pPr marL="342900" indent="-342900" algn="just">
              <a:buFont typeface="Wingdings" panose="05000000000000000000" pitchFamily="2" charset="2"/>
              <a:buChar char="Ø"/>
            </a:pPr>
            <a:r>
              <a:rPr lang="en-US" sz="2400" dirty="0">
                <a:solidFill>
                  <a:srgbClr val="008000"/>
                </a:solidFill>
                <a:latin typeface="Arial" panose="020B0604020202020204" pitchFamily="34" charset="0"/>
                <a:cs typeface="Arial" panose="020B0604020202020204" pitchFamily="34" charset="0"/>
              </a:rPr>
              <a:t>The cooling curves of all the alloys are that of a solid solution, that is, there is liquid-liquid, liquid-solid and solid-solid transformations which make up each cooling curve.</a:t>
            </a:r>
            <a:endParaRPr lang="en-IN" sz="2400" dirty="0">
              <a:solidFill>
                <a:srgbClr val="008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9115632"/>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3">
                                            <p:txEl>
                                              <p:pRg st="0" end="0"/>
                                            </p:txEl>
                                          </p:spTgt>
                                        </p:tgtEl>
                                      </p:cBhvr>
                                    </p:animEffect>
                                  </p:childTnLst>
                                </p:cTn>
                              </p:par>
                              <p:par>
                                <p:cTn id="17" presetID="53" presetClass="entr" presetSubtype="16"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p:cTn id="26"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7"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8" dur="500"/>
                                        <p:tgtEl>
                                          <p:spTgt spid="3">
                                            <p:txEl>
                                              <p:pRg st="2" end="2"/>
                                            </p:txEl>
                                          </p:spTgt>
                                        </p:tgtEl>
                                      </p:cBhvr>
                                    </p:animEffect>
                                  </p:childTnLst>
                                </p:cTn>
                              </p:par>
                              <p:par>
                                <p:cTn id="29" presetID="53" presetClass="entr" presetSubtype="16" fill="hold"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3" dur="500"/>
                                        <p:tgtEl>
                                          <p:spTgt spid="3">
                                            <p:txEl>
                                              <p:pRg st="3" end="3"/>
                                            </p:txEl>
                                          </p:spTgt>
                                        </p:tgtEl>
                                      </p:cBhvr>
                                    </p:animEffect>
                                  </p:childTnLst>
                                </p:cTn>
                              </p:par>
                              <p:par>
                                <p:cTn id="34" presetID="53" presetClass="entr" presetSubtype="16" fill="hold" nodeType="with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p:cTn id="36"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7"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7200BA7-8BD8-4248-886C-56F7EA33CFBA}"/>
              </a:ext>
            </a:extLst>
          </p:cNvPr>
          <p:cNvSpPr txBox="1"/>
          <p:nvPr/>
        </p:nvSpPr>
        <p:spPr>
          <a:xfrm>
            <a:off x="847348" y="969585"/>
            <a:ext cx="10466646" cy="4401205"/>
          </a:xfrm>
          <a:prstGeom prst="rect">
            <a:avLst/>
          </a:prstGeom>
          <a:noFill/>
        </p:spPr>
        <p:txBody>
          <a:bodyPr wrap="square" rtlCol="0">
            <a:spAutoFit/>
          </a:bodyPr>
          <a:lstStyle/>
          <a:p>
            <a:pPr marL="342900" indent="-342900" algn="just">
              <a:buFont typeface="Wingdings" panose="05000000000000000000" pitchFamily="2" charset="2"/>
              <a:buChar char="Ø"/>
            </a:pPr>
            <a:r>
              <a:rPr lang="en-US" sz="2800" dirty="0">
                <a:solidFill>
                  <a:srgbClr val="000099"/>
                </a:solidFill>
                <a:latin typeface="Arial" panose="020B0604020202020204" pitchFamily="34" charset="0"/>
                <a:cs typeface="Arial" panose="020B0604020202020204" pitchFamily="34" charset="0"/>
              </a:rPr>
              <a:t>Now, a curve is drawn which joins the beginning of solidification points of all the cooling curves of the alloy. </a:t>
            </a:r>
          </a:p>
          <a:p>
            <a:pPr marL="342900" indent="-342900" algn="just">
              <a:buFont typeface="Wingdings" panose="05000000000000000000" pitchFamily="2" charset="2"/>
              <a:buChar char="Ø"/>
            </a:pPr>
            <a:r>
              <a:rPr lang="en-US" sz="2800" dirty="0">
                <a:solidFill>
                  <a:srgbClr val="C00000"/>
                </a:solidFill>
                <a:latin typeface="Arial" panose="020B0604020202020204" pitchFamily="34" charset="0"/>
                <a:cs typeface="Arial" panose="020B0604020202020204" pitchFamily="34" charset="0"/>
              </a:rPr>
              <a:t>A curve is also drawn which joins the end of solidifications of all the cooling curves.</a:t>
            </a:r>
          </a:p>
          <a:p>
            <a:pPr marL="342900" indent="-342900" algn="just">
              <a:buFont typeface="Wingdings" panose="05000000000000000000" pitchFamily="2" charset="2"/>
              <a:buChar char="Ø"/>
            </a:pPr>
            <a:r>
              <a:rPr lang="en-US" sz="2800" dirty="0">
                <a:solidFill>
                  <a:srgbClr val="008000"/>
                </a:solidFill>
                <a:latin typeface="Arial" panose="020B0604020202020204" pitchFamily="34" charset="0"/>
                <a:cs typeface="Arial" panose="020B0604020202020204" pitchFamily="34" charset="0"/>
              </a:rPr>
              <a:t>In the cooling curves of pure metals Ni and Cu the mid points are chosen for both beginning and ending of solidification to join to the two curves since they are at constant temperatures.</a:t>
            </a:r>
          </a:p>
          <a:p>
            <a:pPr marL="342900" indent="-342900" algn="just">
              <a:buFont typeface="Wingdings" panose="05000000000000000000" pitchFamily="2" charset="2"/>
              <a:buChar char="Ø"/>
            </a:pPr>
            <a:r>
              <a:rPr lang="en-US" sz="2800" dirty="0">
                <a:solidFill>
                  <a:srgbClr val="000099"/>
                </a:solidFill>
                <a:latin typeface="Arial" panose="020B0604020202020204" pitchFamily="34" charset="0"/>
                <a:cs typeface="Arial" panose="020B0604020202020204" pitchFamily="34" charset="0"/>
              </a:rPr>
              <a:t>Therefore an equilibrium diagram is obtained which is normally shown without the series of cooling curves which helped its construction.</a:t>
            </a:r>
            <a:endParaRPr lang="en-IN" sz="2800" dirty="0">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5776175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calcmode="lin" valueType="num">
                                      <p:cBhvr>
                                        <p:cTn id="12"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2">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p:cTn id="19"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2">
                                            <p:txEl>
                                              <p:pRg st="2" end="2"/>
                                            </p:txEl>
                                          </p:spTgt>
                                        </p:tgtEl>
                                      </p:cBhvr>
                                    </p:animEffect>
                                  </p:childTnLst>
                                </p:cTn>
                              </p:par>
                              <p:par>
                                <p:cTn id="22" presetID="53" presetClass="entr" presetSubtype="16" fill="hold" nodeType="withEffect">
                                  <p:stCondLst>
                                    <p:cond delay="0"/>
                                  </p:stCondLst>
                                  <p:childTnLst>
                                    <p:set>
                                      <p:cBhvr>
                                        <p:cTn id="23" dur="1" fill="hold">
                                          <p:stCondLst>
                                            <p:cond delay="0"/>
                                          </p:stCondLst>
                                        </p:cTn>
                                        <p:tgtEl>
                                          <p:spTgt spid="2">
                                            <p:txEl>
                                              <p:pRg st="3" end="3"/>
                                            </p:txEl>
                                          </p:spTgt>
                                        </p:tgtEl>
                                        <p:attrNameLst>
                                          <p:attrName>style.visibility</p:attrName>
                                        </p:attrNameLst>
                                      </p:cBhvr>
                                      <p:to>
                                        <p:strVal val="visible"/>
                                      </p:to>
                                    </p:set>
                                    <p:anim calcmode="lin" valueType="num">
                                      <p:cBhvr>
                                        <p:cTn id="24" dur="500" fill="hold"/>
                                        <p:tgtEl>
                                          <p:spTgt spid="2">
                                            <p:txEl>
                                              <p:pRg st="3" end="3"/>
                                            </p:txEl>
                                          </p:spTgt>
                                        </p:tgtEl>
                                        <p:attrNameLst>
                                          <p:attrName>ppt_w</p:attrName>
                                        </p:attrNameLst>
                                      </p:cBhvr>
                                      <p:tavLst>
                                        <p:tav tm="0">
                                          <p:val>
                                            <p:fltVal val="0"/>
                                          </p:val>
                                        </p:tav>
                                        <p:tav tm="100000">
                                          <p:val>
                                            <p:strVal val="#ppt_w"/>
                                          </p:val>
                                        </p:tav>
                                      </p:tavLst>
                                    </p:anim>
                                    <p:anim calcmode="lin" valueType="num">
                                      <p:cBhvr>
                                        <p:cTn id="25" dur="500" fill="hold"/>
                                        <p:tgtEl>
                                          <p:spTgt spid="2">
                                            <p:txEl>
                                              <p:pRg st="3" end="3"/>
                                            </p:txEl>
                                          </p:spTgt>
                                        </p:tgtEl>
                                        <p:attrNameLst>
                                          <p:attrName>ppt_h</p:attrName>
                                        </p:attrNameLst>
                                      </p:cBhvr>
                                      <p:tavLst>
                                        <p:tav tm="0">
                                          <p:val>
                                            <p:fltVal val="0"/>
                                          </p:val>
                                        </p:tav>
                                        <p:tav tm="100000">
                                          <p:val>
                                            <p:strVal val="#ppt_h"/>
                                          </p:val>
                                        </p:tav>
                                      </p:tavLst>
                                    </p:anim>
                                    <p:animEffect transition="in" filter="fade">
                                      <p:cBhvr>
                                        <p:cTn id="26"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33898D7B-05F6-48C9-8A7D-D72BC6B0FF91}"/>
              </a:ext>
            </a:extLst>
          </p:cNvPr>
          <p:cNvSpPr txBox="1"/>
          <p:nvPr/>
        </p:nvSpPr>
        <p:spPr>
          <a:xfrm>
            <a:off x="2384425" y="907562"/>
            <a:ext cx="7315200" cy="736600"/>
          </a:xfrm>
          <a:prstGeom prst="rect">
            <a:avLst/>
          </a:prstGeom>
          <a:solidFill>
            <a:srgbClr val="9DD2D6"/>
          </a:solidFill>
        </p:spPr>
        <p:txBody>
          <a:bodyPr vert="horz" wrap="square" lIns="0" tIns="50800" rIns="0" bIns="0" rtlCol="0">
            <a:spAutoFit/>
          </a:bodyPr>
          <a:lstStyle/>
          <a:p>
            <a:pPr marL="276225" indent="-276225">
              <a:lnSpc>
                <a:spcPct val="100000"/>
              </a:lnSpc>
              <a:spcBef>
                <a:spcPts val="400"/>
              </a:spcBef>
              <a:buChar char="•"/>
              <a:tabLst>
                <a:tab pos="276225" algn="l"/>
                <a:tab pos="276860" algn="l"/>
                <a:tab pos="1396365" algn="l"/>
              </a:tabLst>
            </a:pPr>
            <a:r>
              <a:rPr sz="2400" spc="-5" dirty="0">
                <a:latin typeface="Liberation Sans"/>
                <a:cs typeface="Liberation Sans"/>
              </a:rPr>
              <a:t>Rule </a:t>
            </a:r>
            <a:r>
              <a:rPr sz="2400" dirty="0">
                <a:latin typeface="Liberation Sans"/>
                <a:cs typeface="Liberation Sans"/>
              </a:rPr>
              <a:t>1:	</a:t>
            </a:r>
            <a:r>
              <a:rPr sz="2200" spc="-5" dirty="0">
                <a:latin typeface="Liberation Sans"/>
                <a:cs typeface="Liberation Sans"/>
              </a:rPr>
              <a:t>If </a:t>
            </a:r>
            <a:r>
              <a:rPr sz="2200" spc="-10" dirty="0">
                <a:latin typeface="Liberation Sans"/>
                <a:cs typeface="Liberation Sans"/>
              </a:rPr>
              <a:t>we </a:t>
            </a:r>
            <a:r>
              <a:rPr sz="2200" spc="-5" dirty="0">
                <a:latin typeface="Liberation Sans"/>
                <a:cs typeface="Liberation Sans"/>
              </a:rPr>
              <a:t>know </a:t>
            </a:r>
            <a:r>
              <a:rPr sz="2200" dirty="0">
                <a:latin typeface="Liberation Sans"/>
                <a:cs typeface="Liberation Sans"/>
              </a:rPr>
              <a:t>T </a:t>
            </a:r>
            <a:r>
              <a:rPr sz="2200" spc="-5" dirty="0">
                <a:latin typeface="Liberation Sans"/>
                <a:cs typeface="Liberation Sans"/>
              </a:rPr>
              <a:t>and </a:t>
            </a:r>
            <a:r>
              <a:rPr sz="2200" dirty="0">
                <a:latin typeface="Liberation Sans"/>
                <a:cs typeface="Liberation Sans"/>
              </a:rPr>
              <a:t>C</a:t>
            </a:r>
            <a:r>
              <a:rPr sz="2400" baseline="-10416" dirty="0">
                <a:latin typeface="Liberation Sans"/>
                <a:cs typeface="Liberation Sans"/>
              </a:rPr>
              <a:t>o</a:t>
            </a:r>
            <a:r>
              <a:rPr sz="2200" dirty="0">
                <a:latin typeface="Liberation Sans"/>
                <a:cs typeface="Liberation Sans"/>
              </a:rPr>
              <a:t>, </a:t>
            </a:r>
            <a:r>
              <a:rPr sz="2200" spc="-5" dirty="0">
                <a:latin typeface="Liberation Sans"/>
                <a:cs typeface="Liberation Sans"/>
              </a:rPr>
              <a:t>then </a:t>
            </a:r>
            <a:r>
              <a:rPr sz="2200" spc="-10" dirty="0">
                <a:latin typeface="Liberation Sans"/>
                <a:cs typeface="Liberation Sans"/>
              </a:rPr>
              <a:t>we</a:t>
            </a:r>
            <a:r>
              <a:rPr sz="2200" spc="-125" dirty="0">
                <a:latin typeface="Liberation Sans"/>
                <a:cs typeface="Liberation Sans"/>
              </a:rPr>
              <a:t> </a:t>
            </a:r>
            <a:r>
              <a:rPr sz="2200" spc="-5" dirty="0">
                <a:latin typeface="Liberation Sans"/>
                <a:cs typeface="Liberation Sans"/>
              </a:rPr>
              <a:t>know:</a:t>
            </a:r>
            <a:endParaRPr sz="2200" dirty="0">
              <a:latin typeface="Liberation Sans"/>
              <a:cs typeface="Liberation Sans"/>
            </a:endParaRPr>
          </a:p>
          <a:p>
            <a:pPr marL="419734">
              <a:lnSpc>
                <a:spcPct val="100000"/>
              </a:lnSpc>
              <a:spcBef>
                <a:spcPts val="120"/>
              </a:spcBef>
            </a:pPr>
            <a:r>
              <a:rPr sz="2000" dirty="0">
                <a:latin typeface="Liberation Sans"/>
                <a:cs typeface="Liberation Sans"/>
              </a:rPr>
              <a:t>--how many phases and </a:t>
            </a:r>
            <a:r>
              <a:rPr sz="2000" spc="-5" dirty="0">
                <a:latin typeface="Liberation Sans"/>
                <a:cs typeface="Liberation Sans"/>
              </a:rPr>
              <a:t>which </a:t>
            </a:r>
            <a:r>
              <a:rPr sz="2000" dirty="0">
                <a:latin typeface="Liberation Sans"/>
                <a:cs typeface="Liberation Sans"/>
              </a:rPr>
              <a:t>phases are</a:t>
            </a:r>
            <a:r>
              <a:rPr sz="2000" spc="-45" dirty="0">
                <a:latin typeface="Liberation Sans"/>
                <a:cs typeface="Liberation Sans"/>
              </a:rPr>
              <a:t> </a:t>
            </a:r>
            <a:r>
              <a:rPr sz="2000" spc="-5" dirty="0">
                <a:latin typeface="Liberation Sans"/>
                <a:cs typeface="Liberation Sans"/>
              </a:rPr>
              <a:t>present.</a:t>
            </a:r>
            <a:endParaRPr sz="2000" dirty="0">
              <a:latin typeface="Liberation Sans"/>
              <a:cs typeface="Liberation Sans"/>
            </a:endParaRPr>
          </a:p>
        </p:txBody>
      </p:sp>
      <p:sp>
        <p:nvSpPr>
          <p:cNvPr id="4" name="object 4">
            <a:extLst>
              <a:ext uri="{FF2B5EF4-FFF2-40B4-BE49-F238E27FC236}">
                <a16:creationId xmlns:a16="http://schemas.microsoft.com/office/drawing/2014/main" id="{4C9673CC-32A1-40F7-9940-BF7AAEA252E6}"/>
              </a:ext>
            </a:extLst>
          </p:cNvPr>
          <p:cNvSpPr txBox="1"/>
          <p:nvPr/>
        </p:nvSpPr>
        <p:spPr>
          <a:xfrm>
            <a:off x="1715807" y="2186795"/>
            <a:ext cx="2735971" cy="1887696"/>
          </a:xfrm>
          <a:prstGeom prst="rect">
            <a:avLst/>
          </a:prstGeom>
        </p:spPr>
        <p:txBody>
          <a:bodyPr vert="horz" wrap="square" lIns="0" tIns="68580" rIns="0" bIns="0" rtlCol="0">
            <a:spAutoFit/>
          </a:bodyPr>
          <a:lstStyle/>
          <a:p>
            <a:pPr marL="289560" indent="-276860">
              <a:lnSpc>
                <a:spcPct val="100000"/>
              </a:lnSpc>
              <a:spcBef>
                <a:spcPts val="540"/>
              </a:spcBef>
              <a:buChar char="•"/>
              <a:tabLst>
                <a:tab pos="288925" algn="l"/>
                <a:tab pos="289560" algn="l"/>
              </a:tabLst>
            </a:pPr>
            <a:r>
              <a:rPr sz="2400" spc="-5" dirty="0">
                <a:latin typeface="Liberation Sans"/>
                <a:cs typeface="Liberation Sans"/>
              </a:rPr>
              <a:t>Examples:</a:t>
            </a:r>
            <a:endParaRPr sz="2400" dirty="0">
              <a:latin typeface="Liberation Sans"/>
              <a:cs typeface="Liberation Sans"/>
            </a:endParaRPr>
          </a:p>
          <a:p>
            <a:pPr marL="271780">
              <a:lnSpc>
                <a:spcPts val="2350"/>
              </a:lnSpc>
              <a:spcBef>
                <a:spcPts val="375"/>
              </a:spcBef>
            </a:pPr>
            <a:r>
              <a:rPr sz="2000" spc="5" dirty="0">
                <a:solidFill>
                  <a:srgbClr val="FF6666"/>
                </a:solidFill>
                <a:latin typeface="RobotoRegular"/>
                <a:cs typeface="RobotoRegular"/>
              </a:rPr>
              <a:t>A(1100,</a:t>
            </a:r>
            <a:r>
              <a:rPr sz="2000" dirty="0">
                <a:solidFill>
                  <a:srgbClr val="FF6666"/>
                </a:solidFill>
                <a:latin typeface="RobotoRegular"/>
                <a:cs typeface="RobotoRegular"/>
              </a:rPr>
              <a:t> </a:t>
            </a:r>
            <a:r>
              <a:rPr sz="2000" spc="-5" dirty="0">
                <a:solidFill>
                  <a:srgbClr val="FF6666"/>
                </a:solidFill>
                <a:latin typeface="RobotoRegular"/>
                <a:cs typeface="RobotoRegular"/>
              </a:rPr>
              <a:t>60):</a:t>
            </a:r>
            <a:endParaRPr sz="2000" dirty="0">
              <a:latin typeface="RobotoRegular"/>
              <a:cs typeface="RobotoRegular"/>
            </a:endParaRPr>
          </a:p>
          <a:p>
            <a:pPr marL="681355" lvl="1" indent="-210185">
              <a:lnSpc>
                <a:spcPts val="2350"/>
              </a:lnSpc>
              <a:buAutoNum type="arabicPlain"/>
              <a:tabLst>
                <a:tab pos="681990" algn="l"/>
                <a:tab pos="1630045" algn="l"/>
              </a:tabLst>
            </a:pPr>
            <a:r>
              <a:rPr sz="2000" spc="15" dirty="0">
                <a:solidFill>
                  <a:srgbClr val="FF6666"/>
                </a:solidFill>
                <a:latin typeface="RobotoRegular"/>
                <a:cs typeface="RobotoRegular"/>
              </a:rPr>
              <a:t>phase:	</a:t>
            </a:r>
            <a:r>
              <a:rPr lang="el-GR" sz="2000" spc="15" dirty="0">
                <a:solidFill>
                  <a:srgbClr val="FF6666"/>
                </a:solidFill>
                <a:latin typeface="RobotoRegular"/>
                <a:cs typeface="RobotoRegular"/>
              </a:rPr>
              <a:t>α</a:t>
            </a:r>
            <a:r>
              <a:rPr lang="en-US" sz="2000" spc="15" dirty="0">
                <a:solidFill>
                  <a:srgbClr val="FF6666"/>
                </a:solidFill>
                <a:latin typeface="RobotoRegular"/>
                <a:cs typeface="RobotoRegular"/>
              </a:rPr>
              <a:t>(S)</a:t>
            </a:r>
            <a:endParaRPr sz="2000" dirty="0">
              <a:latin typeface="OpenSymbol"/>
              <a:cs typeface="OpenSymbol"/>
            </a:endParaRPr>
          </a:p>
          <a:p>
            <a:pPr marL="271780">
              <a:lnSpc>
                <a:spcPts val="2350"/>
              </a:lnSpc>
              <a:spcBef>
                <a:spcPts val="1300"/>
              </a:spcBef>
            </a:pPr>
            <a:r>
              <a:rPr sz="2000" spc="20" dirty="0">
                <a:solidFill>
                  <a:srgbClr val="A90000"/>
                </a:solidFill>
                <a:latin typeface="RobotoRegular"/>
                <a:cs typeface="RobotoRegular"/>
              </a:rPr>
              <a:t>B(1250,</a:t>
            </a:r>
            <a:r>
              <a:rPr sz="2000" spc="5" dirty="0">
                <a:solidFill>
                  <a:srgbClr val="A90000"/>
                </a:solidFill>
                <a:latin typeface="RobotoRegular"/>
                <a:cs typeface="RobotoRegular"/>
              </a:rPr>
              <a:t> </a:t>
            </a:r>
            <a:r>
              <a:rPr sz="2000" spc="-5" dirty="0">
                <a:solidFill>
                  <a:srgbClr val="A90000"/>
                </a:solidFill>
                <a:latin typeface="RobotoRegular"/>
                <a:cs typeface="RobotoRegular"/>
              </a:rPr>
              <a:t>35):</a:t>
            </a:r>
            <a:endParaRPr sz="2000" dirty="0">
              <a:latin typeface="RobotoRegular"/>
              <a:cs typeface="RobotoRegular"/>
            </a:endParaRPr>
          </a:p>
          <a:p>
            <a:pPr marL="681355" lvl="1" indent="-210185">
              <a:lnSpc>
                <a:spcPts val="2350"/>
              </a:lnSpc>
              <a:buAutoNum type="arabicPlain" startAt="2"/>
              <a:tabLst>
                <a:tab pos="681990" algn="l"/>
                <a:tab pos="2138045" algn="l"/>
              </a:tabLst>
            </a:pPr>
            <a:r>
              <a:rPr sz="2000" spc="5" dirty="0">
                <a:solidFill>
                  <a:srgbClr val="A90000"/>
                </a:solidFill>
                <a:latin typeface="RobotoRegular"/>
                <a:cs typeface="RobotoRegular"/>
              </a:rPr>
              <a:t>p</a:t>
            </a:r>
            <a:r>
              <a:rPr sz="2000" spc="25" dirty="0">
                <a:solidFill>
                  <a:srgbClr val="A90000"/>
                </a:solidFill>
                <a:latin typeface="RobotoRegular"/>
                <a:cs typeface="RobotoRegular"/>
              </a:rPr>
              <a:t>h</a:t>
            </a:r>
            <a:r>
              <a:rPr sz="2000" spc="30" dirty="0">
                <a:solidFill>
                  <a:srgbClr val="A90000"/>
                </a:solidFill>
                <a:latin typeface="RobotoRegular"/>
                <a:cs typeface="RobotoRegular"/>
              </a:rPr>
              <a:t>a</a:t>
            </a:r>
            <a:r>
              <a:rPr sz="2000" spc="25" dirty="0">
                <a:solidFill>
                  <a:srgbClr val="A90000"/>
                </a:solidFill>
                <a:latin typeface="RobotoRegular"/>
                <a:cs typeface="RobotoRegular"/>
              </a:rPr>
              <a:t>s</a:t>
            </a:r>
            <a:r>
              <a:rPr sz="2000" spc="-10" dirty="0">
                <a:solidFill>
                  <a:srgbClr val="A90000"/>
                </a:solidFill>
                <a:latin typeface="RobotoRegular"/>
                <a:cs typeface="RobotoRegular"/>
              </a:rPr>
              <a:t>e</a:t>
            </a:r>
            <a:r>
              <a:rPr sz="2000" spc="25" dirty="0">
                <a:solidFill>
                  <a:srgbClr val="A90000"/>
                </a:solidFill>
                <a:latin typeface="RobotoRegular"/>
                <a:cs typeface="RobotoRegular"/>
              </a:rPr>
              <a:t>s</a:t>
            </a:r>
            <a:r>
              <a:rPr sz="2000" dirty="0">
                <a:solidFill>
                  <a:srgbClr val="A90000"/>
                </a:solidFill>
                <a:latin typeface="RobotoRegular"/>
                <a:cs typeface="RobotoRegular"/>
              </a:rPr>
              <a:t>:</a:t>
            </a:r>
            <a:r>
              <a:rPr sz="2000" spc="55" dirty="0">
                <a:solidFill>
                  <a:srgbClr val="A90000"/>
                </a:solidFill>
                <a:latin typeface="RobotoRegular"/>
                <a:cs typeface="RobotoRegular"/>
              </a:rPr>
              <a:t> </a:t>
            </a:r>
            <a:r>
              <a:rPr sz="2000" dirty="0">
                <a:solidFill>
                  <a:srgbClr val="A90000"/>
                </a:solidFill>
                <a:latin typeface="RobotoRegular"/>
                <a:cs typeface="RobotoRegular"/>
              </a:rPr>
              <a:t>L</a:t>
            </a:r>
            <a:r>
              <a:rPr sz="2000" spc="85" dirty="0">
                <a:solidFill>
                  <a:srgbClr val="A90000"/>
                </a:solidFill>
                <a:latin typeface="RobotoRegular"/>
                <a:cs typeface="RobotoRegular"/>
              </a:rPr>
              <a:t> </a:t>
            </a:r>
            <a:r>
              <a:rPr sz="2000" dirty="0">
                <a:solidFill>
                  <a:srgbClr val="A90000"/>
                </a:solidFill>
                <a:latin typeface="RobotoRegular"/>
                <a:cs typeface="RobotoRegular"/>
              </a:rPr>
              <a:t>+	</a:t>
            </a:r>
            <a:r>
              <a:rPr lang="el-GR" sz="2000" dirty="0">
                <a:solidFill>
                  <a:srgbClr val="A90000"/>
                </a:solidFill>
                <a:latin typeface="RobotoRegular"/>
                <a:cs typeface="RobotoRegular"/>
              </a:rPr>
              <a:t>α</a:t>
            </a:r>
            <a:r>
              <a:rPr lang="en-US" sz="2000" dirty="0">
                <a:solidFill>
                  <a:srgbClr val="A90000"/>
                </a:solidFill>
                <a:latin typeface="RobotoRegular"/>
                <a:cs typeface="RobotoRegular"/>
              </a:rPr>
              <a:t> (S)</a:t>
            </a:r>
            <a:endParaRPr sz="2000" dirty="0">
              <a:latin typeface="OpenSymbol"/>
              <a:cs typeface="OpenSymbol"/>
            </a:endParaRPr>
          </a:p>
        </p:txBody>
      </p:sp>
      <p:grpSp>
        <p:nvGrpSpPr>
          <p:cNvPr id="5" name="object 5">
            <a:extLst>
              <a:ext uri="{FF2B5EF4-FFF2-40B4-BE49-F238E27FC236}">
                <a16:creationId xmlns:a16="http://schemas.microsoft.com/office/drawing/2014/main" id="{FD532B48-E2B5-4752-80BE-BBCEED0273DC}"/>
              </a:ext>
            </a:extLst>
          </p:cNvPr>
          <p:cNvGrpSpPr/>
          <p:nvPr/>
        </p:nvGrpSpPr>
        <p:grpSpPr>
          <a:xfrm>
            <a:off x="5895316" y="2063262"/>
            <a:ext cx="2857500" cy="3378200"/>
            <a:chOff x="5867400" y="2108200"/>
            <a:chExt cx="2857500" cy="3378200"/>
          </a:xfrm>
        </p:grpSpPr>
        <p:sp>
          <p:nvSpPr>
            <p:cNvPr id="6" name="object 6">
              <a:extLst>
                <a:ext uri="{FF2B5EF4-FFF2-40B4-BE49-F238E27FC236}">
                  <a16:creationId xmlns:a16="http://schemas.microsoft.com/office/drawing/2014/main" id="{5CC9FB72-7226-40F9-9F12-3FBA365C647C}"/>
                </a:ext>
              </a:extLst>
            </p:cNvPr>
            <p:cNvSpPr/>
            <p:nvPr/>
          </p:nvSpPr>
          <p:spPr>
            <a:xfrm>
              <a:off x="5867400" y="2108200"/>
              <a:ext cx="2857500" cy="2895600"/>
            </a:xfrm>
            <a:custGeom>
              <a:avLst/>
              <a:gdLst/>
              <a:ahLst/>
              <a:cxnLst/>
              <a:rect l="l" t="t" r="r" b="b"/>
              <a:pathLst>
                <a:path w="2857500" h="2895600">
                  <a:moveTo>
                    <a:pt x="2857500" y="0"/>
                  </a:moveTo>
                  <a:lnTo>
                    <a:pt x="0" y="0"/>
                  </a:lnTo>
                  <a:lnTo>
                    <a:pt x="0" y="2895600"/>
                  </a:lnTo>
                  <a:lnTo>
                    <a:pt x="139700" y="2705100"/>
                  </a:lnTo>
                  <a:lnTo>
                    <a:pt x="635000" y="2209800"/>
                  </a:lnTo>
                  <a:lnTo>
                    <a:pt x="1079500" y="1854200"/>
                  </a:lnTo>
                  <a:lnTo>
                    <a:pt x="1422400" y="1600200"/>
                  </a:lnTo>
                  <a:lnTo>
                    <a:pt x="1816100" y="1358900"/>
                  </a:lnTo>
                  <a:lnTo>
                    <a:pt x="2146300" y="1168400"/>
                  </a:lnTo>
                  <a:lnTo>
                    <a:pt x="2463800" y="990600"/>
                  </a:lnTo>
                  <a:lnTo>
                    <a:pt x="2730500" y="876300"/>
                  </a:lnTo>
                  <a:lnTo>
                    <a:pt x="2857500" y="812800"/>
                  </a:lnTo>
                  <a:lnTo>
                    <a:pt x="2857500" y="0"/>
                  </a:lnTo>
                  <a:close/>
                </a:path>
              </a:pathLst>
            </a:custGeom>
            <a:solidFill>
              <a:srgbClr val="CCFFCC"/>
            </a:solidFill>
          </p:spPr>
          <p:txBody>
            <a:bodyPr wrap="square" lIns="0" tIns="0" rIns="0" bIns="0" rtlCol="0"/>
            <a:lstStyle/>
            <a:p>
              <a:endParaRPr/>
            </a:p>
          </p:txBody>
        </p:sp>
        <p:sp>
          <p:nvSpPr>
            <p:cNvPr id="7" name="object 7">
              <a:extLst>
                <a:ext uri="{FF2B5EF4-FFF2-40B4-BE49-F238E27FC236}">
                  <a16:creationId xmlns:a16="http://schemas.microsoft.com/office/drawing/2014/main" id="{D1FFC752-1E3D-4F5D-A338-4BD2DDDF8C8B}"/>
                </a:ext>
              </a:extLst>
            </p:cNvPr>
            <p:cNvSpPr/>
            <p:nvPr/>
          </p:nvSpPr>
          <p:spPr>
            <a:xfrm>
              <a:off x="5867400" y="2946400"/>
              <a:ext cx="2857500" cy="2540000"/>
            </a:xfrm>
            <a:custGeom>
              <a:avLst/>
              <a:gdLst/>
              <a:ahLst/>
              <a:cxnLst/>
              <a:rect l="l" t="t" r="r" b="b"/>
              <a:pathLst>
                <a:path w="2857500" h="2540000">
                  <a:moveTo>
                    <a:pt x="2857500" y="0"/>
                  </a:moveTo>
                  <a:lnTo>
                    <a:pt x="2616200" y="165100"/>
                  </a:lnTo>
                  <a:lnTo>
                    <a:pt x="2197100" y="469900"/>
                  </a:lnTo>
                  <a:lnTo>
                    <a:pt x="1651000" y="876300"/>
                  </a:lnTo>
                  <a:lnTo>
                    <a:pt x="1092200" y="1282700"/>
                  </a:lnTo>
                  <a:lnTo>
                    <a:pt x="508000" y="1689100"/>
                  </a:lnTo>
                  <a:lnTo>
                    <a:pt x="0" y="2070100"/>
                  </a:lnTo>
                  <a:lnTo>
                    <a:pt x="0" y="2540000"/>
                  </a:lnTo>
                  <a:lnTo>
                    <a:pt x="2857500" y="2540000"/>
                  </a:lnTo>
                  <a:lnTo>
                    <a:pt x="2857500" y="0"/>
                  </a:lnTo>
                  <a:close/>
                </a:path>
              </a:pathLst>
            </a:custGeom>
            <a:solidFill>
              <a:srgbClr val="CCFFFF"/>
            </a:solidFill>
          </p:spPr>
          <p:txBody>
            <a:bodyPr wrap="square" lIns="0" tIns="0" rIns="0" bIns="0" rtlCol="0"/>
            <a:lstStyle/>
            <a:p>
              <a:endParaRPr/>
            </a:p>
          </p:txBody>
        </p:sp>
      </p:grpSp>
      <p:sp>
        <p:nvSpPr>
          <p:cNvPr id="8" name="object 8">
            <a:extLst>
              <a:ext uri="{FF2B5EF4-FFF2-40B4-BE49-F238E27FC236}">
                <a16:creationId xmlns:a16="http://schemas.microsoft.com/office/drawing/2014/main" id="{9162C1BE-610E-4270-91BB-DF601941A9FD}"/>
              </a:ext>
            </a:extLst>
          </p:cNvPr>
          <p:cNvSpPr txBox="1"/>
          <p:nvPr/>
        </p:nvSpPr>
        <p:spPr>
          <a:xfrm>
            <a:off x="9080500" y="5397500"/>
            <a:ext cx="1094104" cy="391160"/>
          </a:xfrm>
          <a:prstGeom prst="rect">
            <a:avLst/>
          </a:prstGeom>
        </p:spPr>
        <p:txBody>
          <a:bodyPr vert="horz" wrap="square" lIns="0" tIns="12700" rIns="0" bIns="0" rtlCol="0">
            <a:spAutoFit/>
          </a:bodyPr>
          <a:lstStyle/>
          <a:p>
            <a:pPr marL="12700">
              <a:lnSpc>
                <a:spcPct val="100000"/>
              </a:lnSpc>
              <a:spcBef>
                <a:spcPts val="100"/>
              </a:spcBef>
            </a:pPr>
            <a:r>
              <a:rPr sz="2400" spc="-10" dirty="0">
                <a:latin typeface="RobotoRegular"/>
                <a:cs typeface="RobotoRegular"/>
              </a:rPr>
              <a:t>wt%</a:t>
            </a:r>
            <a:r>
              <a:rPr sz="2400" spc="-95" dirty="0">
                <a:latin typeface="RobotoRegular"/>
                <a:cs typeface="RobotoRegular"/>
              </a:rPr>
              <a:t> </a:t>
            </a:r>
            <a:r>
              <a:rPr sz="2400" spc="10" dirty="0">
                <a:latin typeface="RobotoRegular"/>
                <a:cs typeface="RobotoRegular"/>
              </a:rPr>
              <a:t>Ni</a:t>
            </a:r>
            <a:endParaRPr sz="2400" dirty="0">
              <a:latin typeface="RobotoRegular"/>
              <a:cs typeface="RobotoRegular"/>
            </a:endParaRPr>
          </a:p>
        </p:txBody>
      </p:sp>
      <p:sp>
        <p:nvSpPr>
          <p:cNvPr id="9" name="object 9">
            <a:extLst>
              <a:ext uri="{FF2B5EF4-FFF2-40B4-BE49-F238E27FC236}">
                <a16:creationId xmlns:a16="http://schemas.microsoft.com/office/drawing/2014/main" id="{6422CF8B-3F34-4B5A-B7FF-5AD77EDBB809}"/>
              </a:ext>
            </a:extLst>
          </p:cNvPr>
          <p:cNvSpPr txBox="1"/>
          <p:nvPr/>
        </p:nvSpPr>
        <p:spPr>
          <a:xfrm>
            <a:off x="5257800" y="5295900"/>
            <a:ext cx="3710304" cy="490220"/>
          </a:xfrm>
          <a:prstGeom prst="rect">
            <a:avLst/>
          </a:prstGeom>
        </p:spPr>
        <p:txBody>
          <a:bodyPr vert="horz" wrap="square" lIns="0" tIns="12700" rIns="0" bIns="0" rtlCol="0">
            <a:spAutoFit/>
          </a:bodyPr>
          <a:lstStyle/>
          <a:p>
            <a:pPr marR="3141980" algn="ctr">
              <a:lnSpc>
                <a:spcPts val="1830"/>
              </a:lnSpc>
              <a:spcBef>
                <a:spcPts val="100"/>
              </a:spcBef>
            </a:pPr>
            <a:r>
              <a:rPr sz="1800" spc="-25" dirty="0">
                <a:latin typeface="RobotoRegular"/>
                <a:cs typeface="RobotoRegular"/>
              </a:rPr>
              <a:t>100</a:t>
            </a:r>
            <a:r>
              <a:rPr sz="1800" spc="-280" dirty="0">
                <a:latin typeface="RobotoRegular"/>
                <a:cs typeface="RobotoRegular"/>
              </a:rPr>
              <a:t> </a:t>
            </a:r>
            <a:r>
              <a:rPr sz="1800" dirty="0">
                <a:latin typeface="RobotoRegular"/>
                <a:cs typeface="RobotoRegular"/>
              </a:rPr>
              <a:t>0</a:t>
            </a:r>
            <a:endParaRPr sz="1800">
              <a:latin typeface="RobotoRegular"/>
              <a:cs typeface="RobotoRegular"/>
            </a:endParaRPr>
          </a:p>
          <a:p>
            <a:pPr marL="520700" algn="ctr">
              <a:lnSpc>
                <a:spcPts val="1830"/>
              </a:lnSpc>
              <a:tabLst>
                <a:tab pos="1028065" algn="l"/>
                <a:tab pos="1599565" algn="l"/>
                <a:tab pos="2171065" algn="l"/>
                <a:tab pos="2742565" algn="l"/>
                <a:tab pos="3288665" algn="l"/>
              </a:tabLst>
            </a:pPr>
            <a:r>
              <a:rPr sz="1800" dirty="0">
                <a:latin typeface="RobotoRegular"/>
                <a:cs typeface="RobotoRegular"/>
              </a:rPr>
              <a:t>0	</a:t>
            </a:r>
            <a:r>
              <a:rPr sz="1800" spc="-35" dirty="0">
                <a:latin typeface="RobotoRegular"/>
                <a:cs typeface="RobotoRegular"/>
              </a:rPr>
              <a:t>2</a:t>
            </a:r>
            <a:r>
              <a:rPr sz="1800" dirty="0">
                <a:latin typeface="RobotoRegular"/>
                <a:cs typeface="RobotoRegular"/>
              </a:rPr>
              <a:t>0	</a:t>
            </a:r>
            <a:r>
              <a:rPr sz="1800" spc="85" dirty="0">
                <a:latin typeface="RobotoRegular"/>
                <a:cs typeface="RobotoRegular"/>
              </a:rPr>
              <a:t>4</a:t>
            </a:r>
            <a:r>
              <a:rPr sz="1800" dirty="0">
                <a:latin typeface="RobotoRegular"/>
                <a:cs typeface="RobotoRegular"/>
              </a:rPr>
              <a:t>0	</a:t>
            </a:r>
            <a:r>
              <a:rPr sz="1800" spc="85" dirty="0">
                <a:latin typeface="RobotoRegular"/>
                <a:cs typeface="RobotoRegular"/>
              </a:rPr>
              <a:t>6</a:t>
            </a:r>
            <a:r>
              <a:rPr sz="1800" dirty="0">
                <a:latin typeface="RobotoRegular"/>
                <a:cs typeface="RobotoRegular"/>
              </a:rPr>
              <a:t>0	</a:t>
            </a:r>
            <a:r>
              <a:rPr sz="1800" spc="85" dirty="0">
                <a:latin typeface="RobotoRegular"/>
                <a:cs typeface="RobotoRegular"/>
              </a:rPr>
              <a:t>8</a:t>
            </a:r>
            <a:r>
              <a:rPr sz="1800" dirty="0">
                <a:latin typeface="RobotoRegular"/>
                <a:cs typeface="RobotoRegular"/>
              </a:rPr>
              <a:t>0	</a:t>
            </a:r>
            <a:r>
              <a:rPr sz="1800" spc="-35" dirty="0">
                <a:latin typeface="RobotoRegular"/>
                <a:cs typeface="RobotoRegular"/>
              </a:rPr>
              <a:t>1</a:t>
            </a:r>
            <a:r>
              <a:rPr sz="1800" spc="110" dirty="0">
                <a:latin typeface="RobotoRegular"/>
                <a:cs typeface="RobotoRegular"/>
              </a:rPr>
              <a:t>0</a:t>
            </a:r>
            <a:r>
              <a:rPr sz="1800" dirty="0">
                <a:latin typeface="RobotoRegular"/>
                <a:cs typeface="RobotoRegular"/>
              </a:rPr>
              <a:t>0</a:t>
            </a:r>
            <a:endParaRPr sz="1800">
              <a:latin typeface="RobotoRegular"/>
              <a:cs typeface="RobotoRegular"/>
            </a:endParaRPr>
          </a:p>
        </p:txBody>
      </p:sp>
      <p:sp>
        <p:nvSpPr>
          <p:cNvPr id="10" name="object 10">
            <a:extLst>
              <a:ext uri="{FF2B5EF4-FFF2-40B4-BE49-F238E27FC236}">
                <a16:creationId xmlns:a16="http://schemas.microsoft.com/office/drawing/2014/main" id="{18B3B08B-5E77-459B-8BC1-86DA3D29FFDB}"/>
              </a:ext>
            </a:extLst>
          </p:cNvPr>
          <p:cNvSpPr txBox="1"/>
          <p:nvPr/>
        </p:nvSpPr>
        <p:spPr>
          <a:xfrm>
            <a:off x="5257800" y="4749800"/>
            <a:ext cx="560705" cy="299720"/>
          </a:xfrm>
          <a:prstGeom prst="rect">
            <a:avLst/>
          </a:prstGeom>
        </p:spPr>
        <p:txBody>
          <a:bodyPr vert="horz" wrap="square" lIns="0" tIns="12700" rIns="0" bIns="0" rtlCol="0">
            <a:spAutoFit/>
          </a:bodyPr>
          <a:lstStyle/>
          <a:p>
            <a:pPr marL="12700">
              <a:lnSpc>
                <a:spcPct val="100000"/>
              </a:lnSpc>
              <a:spcBef>
                <a:spcPts val="100"/>
              </a:spcBef>
            </a:pPr>
            <a:r>
              <a:rPr sz="1800" spc="-25" dirty="0">
                <a:latin typeface="RobotoRegular"/>
                <a:cs typeface="RobotoRegular"/>
              </a:rPr>
              <a:t>110</a:t>
            </a:r>
            <a:r>
              <a:rPr sz="1800" spc="-280" dirty="0">
                <a:latin typeface="RobotoRegular"/>
                <a:cs typeface="RobotoRegular"/>
              </a:rPr>
              <a:t> </a:t>
            </a:r>
            <a:r>
              <a:rPr sz="1800" dirty="0">
                <a:latin typeface="RobotoRegular"/>
                <a:cs typeface="RobotoRegular"/>
              </a:rPr>
              <a:t>0</a:t>
            </a:r>
          </a:p>
        </p:txBody>
      </p:sp>
      <p:sp>
        <p:nvSpPr>
          <p:cNvPr id="11" name="object 11">
            <a:extLst>
              <a:ext uri="{FF2B5EF4-FFF2-40B4-BE49-F238E27FC236}">
                <a16:creationId xmlns:a16="http://schemas.microsoft.com/office/drawing/2014/main" id="{8BF8A44E-5B17-4CDF-B722-10917B62A4D1}"/>
              </a:ext>
            </a:extLst>
          </p:cNvPr>
          <p:cNvSpPr txBox="1"/>
          <p:nvPr/>
        </p:nvSpPr>
        <p:spPr>
          <a:xfrm>
            <a:off x="5257800" y="3644900"/>
            <a:ext cx="560705" cy="845819"/>
          </a:xfrm>
          <a:prstGeom prst="rect">
            <a:avLst/>
          </a:prstGeom>
        </p:spPr>
        <p:txBody>
          <a:bodyPr vert="horz" wrap="square" lIns="0" tIns="12700" rIns="0" bIns="0" rtlCol="0">
            <a:spAutoFit/>
          </a:bodyPr>
          <a:lstStyle/>
          <a:p>
            <a:pPr marL="12700">
              <a:lnSpc>
                <a:spcPct val="100000"/>
              </a:lnSpc>
              <a:spcBef>
                <a:spcPts val="100"/>
              </a:spcBef>
            </a:pPr>
            <a:r>
              <a:rPr sz="1800" spc="-25" dirty="0">
                <a:latin typeface="RobotoRegular"/>
                <a:cs typeface="RobotoRegular"/>
              </a:rPr>
              <a:t>130</a:t>
            </a:r>
            <a:r>
              <a:rPr sz="1800" spc="-310" dirty="0">
                <a:latin typeface="RobotoRegular"/>
                <a:cs typeface="RobotoRegular"/>
              </a:rPr>
              <a:t> </a:t>
            </a:r>
            <a:r>
              <a:rPr sz="1800" dirty="0">
                <a:latin typeface="RobotoRegular"/>
                <a:cs typeface="RobotoRegular"/>
              </a:rPr>
              <a:t>0</a:t>
            </a:r>
            <a:endParaRPr sz="1800">
              <a:latin typeface="RobotoRegular"/>
              <a:cs typeface="RobotoRegular"/>
            </a:endParaRPr>
          </a:p>
          <a:p>
            <a:pPr>
              <a:lnSpc>
                <a:spcPct val="100000"/>
              </a:lnSpc>
              <a:spcBef>
                <a:spcPts val="35"/>
              </a:spcBef>
            </a:pPr>
            <a:endParaRPr sz="1750">
              <a:latin typeface="RobotoRegular"/>
              <a:cs typeface="RobotoRegular"/>
            </a:endParaRPr>
          </a:p>
          <a:p>
            <a:pPr marL="12700">
              <a:lnSpc>
                <a:spcPct val="100000"/>
              </a:lnSpc>
              <a:spcBef>
                <a:spcPts val="5"/>
              </a:spcBef>
            </a:pPr>
            <a:r>
              <a:rPr sz="1800" spc="-25" dirty="0">
                <a:latin typeface="RobotoRegular"/>
                <a:cs typeface="RobotoRegular"/>
              </a:rPr>
              <a:t>120</a:t>
            </a:r>
            <a:r>
              <a:rPr sz="1800" spc="-310" dirty="0">
                <a:latin typeface="RobotoRegular"/>
                <a:cs typeface="RobotoRegular"/>
              </a:rPr>
              <a:t> </a:t>
            </a:r>
            <a:r>
              <a:rPr sz="1800" dirty="0">
                <a:latin typeface="RobotoRegular"/>
                <a:cs typeface="RobotoRegular"/>
              </a:rPr>
              <a:t>0</a:t>
            </a:r>
            <a:endParaRPr sz="1800">
              <a:latin typeface="RobotoRegular"/>
              <a:cs typeface="RobotoRegular"/>
            </a:endParaRPr>
          </a:p>
        </p:txBody>
      </p:sp>
      <p:sp>
        <p:nvSpPr>
          <p:cNvPr id="12" name="object 12">
            <a:extLst>
              <a:ext uri="{FF2B5EF4-FFF2-40B4-BE49-F238E27FC236}">
                <a16:creationId xmlns:a16="http://schemas.microsoft.com/office/drawing/2014/main" id="{EF2653C1-A6AF-46C2-A25D-53585838343E}"/>
              </a:ext>
            </a:extLst>
          </p:cNvPr>
          <p:cNvSpPr txBox="1"/>
          <p:nvPr/>
        </p:nvSpPr>
        <p:spPr>
          <a:xfrm>
            <a:off x="5257800" y="2540000"/>
            <a:ext cx="560705" cy="845819"/>
          </a:xfrm>
          <a:prstGeom prst="rect">
            <a:avLst/>
          </a:prstGeom>
        </p:spPr>
        <p:txBody>
          <a:bodyPr vert="horz" wrap="square" lIns="0" tIns="12700" rIns="0" bIns="0" rtlCol="0">
            <a:spAutoFit/>
          </a:bodyPr>
          <a:lstStyle/>
          <a:p>
            <a:pPr marL="12700">
              <a:lnSpc>
                <a:spcPct val="100000"/>
              </a:lnSpc>
              <a:spcBef>
                <a:spcPts val="100"/>
              </a:spcBef>
            </a:pPr>
            <a:r>
              <a:rPr sz="1800" spc="-25" dirty="0">
                <a:latin typeface="RobotoRegular"/>
                <a:cs typeface="RobotoRegular"/>
              </a:rPr>
              <a:t>150</a:t>
            </a:r>
            <a:r>
              <a:rPr sz="1800" spc="-310" dirty="0">
                <a:latin typeface="RobotoRegular"/>
                <a:cs typeface="RobotoRegular"/>
              </a:rPr>
              <a:t> </a:t>
            </a:r>
            <a:r>
              <a:rPr sz="1800" dirty="0">
                <a:latin typeface="RobotoRegular"/>
                <a:cs typeface="RobotoRegular"/>
              </a:rPr>
              <a:t>0</a:t>
            </a:r>
            <a:endParaRPr sz="1800">
              <a:latin typeface="RobotoRegular"/>
              <a:cs typeface="RobotoRegular"/>
            </a:endParaRPr>
          </a:p>
          <a:p>
            <a:pPr>
              <a:lnSpc>
                <a:spcPct val="100000"/>
              </a:lnSpc>
              <a:spcBef>
                <a:spcPts val="35"/>
              </a:spcBef>
            </a:pPr>
            <a:endParaRPr sz="1750">
              <a:latin typeface="RobotoRegular"/>
              <a:cs typeface="RobotoRegular"/>
            </a:endParaRPr>
          </a:p>
          <a:p>
            <a:pPr marL="12700">
              <a:lnSpc>
                <a:spcPct val="100000"/>
              </a:lnSpc>
              <a:spcBef>
                <a:spcPts val="5"/>
              </a:spcBef>
            </a:pPr>
            <a:r>
              <a:rPr sz="1800" spc="-25" dirty="0">
                <a:latin typeface="RobotoRegular"/>
                <a:cs typeface="RobotoRegular"/>
              </a:rPr>
              <a:t>140</a:t>
            </a:r>
            <a:r>
              <a:rPr sz="1800" spc="-310" dirty="0">
                <a:latin typeface="RobotoRegular"/>
                <a:cs typeface="RobotoRegular"/>
              </a:rPr>
              <a:t> </a:t>
            </a:r>
            <a:r>
              <a:rPr sz="1800" dirty="0">
                <a:latin typeface="RobotoRegular"/>
                <a:cs typeface="RobotoRegular"/>
              </a:rPr>
              <a:t>0</a:t>
            </a:r>
            <a:endParaRPr sz="1800">
              <a:latin typeface="RobotoRegular"/>
              <a:cs typeface="RobotoRegular"/>
            </a:endParaRPr>
          </a:p>
        </p:txBody>
      </p:sp>
      <p:sp>
        <p:nvSpPr>
          <p:cNvPr id="13" name="object 13">
            <a:extLst>
              <a:ext uri="{FF2B5EF4-FFF2-40B4-BE49-F238E27FC236}">
                <a16:creationId xmlns:a16="http://schemas.microsoft.com/office/drawing/2014/main" id="{F5061D25-893A-4DEB-8DEB-FC4DE1B05A40}"/>
              </a:ext>
            </a:extLst>
          </p:cNvPr>
          <p:cNvSpPr txBox="1"/>
          <p:nvPr/>
        </p:nvSpPr>
        <p:spPr>
          <a:xfrm>
            <a:off x="5176911" y="1663700"/>
            <a:ext cx="807329" cy="615553"/>
          </a:xfrm>
          <a:prstGeom prst="rect">
            <a:avLst/>
          </a:prstGeom>
        </p:spPr>
        <p:txBody>
          <a:bodyPr vert="horz" wrap="square" lIns="0" tIns="12700" rIns="0" bIns="0" rtlCol="0">
            <a:spAutoFit/>
          </a:bodyPr>
          <a:lstStyle/>
          <a:p>
            <a:pPr marL="12700">
              <a:lnSpc>
                <a:spcPts val="2690"/>
              </a:lnSpc>
              <a:spcBef>
                <a:spcPts val="100"/>
              </a:spcBef>
            </a:pPr>
            <a:r>
              <a:rPr sz="2400" spc="5" dirty="0">
                <a:latin typeface="RobotoRegular"/>
                <a:cs typeface="RobotoRegular"/>
              </a:rPr>
              <a:t>T(</a:t>
            </a:r>
            <a:r>
              <a:rPr sz="2400" dirty="0">
                <a:latin typeface="RobotoRegular"/>
                <a:cs typeface="RobotoRegular"/>
              </a:rPr>
              <a:t>°</a:t>
            </a:r>
            <a:r>
              <a:rPr sz="2400" spc="-45" dirty="0">
                <a:latin typeface="RobotoRegular"/>
                <a:cs typeface="RobotoRegular"/>
              </a:rPr>
              <a:t>C</a:t>
            </a:r>
            <a:r>
              <a:rPr sz="2400" dirty="0">
                <a:latin typeface="RobotoRegular"/>
                <a:cs typeface="RobotoRegular"/>
              </a:rPr>
              <a:t>)</a:t>
            </a:r>
          </a:p>
          <a:p>
            <a:pPr marL="12700">
              <a:lnSpc>
                <a:spcPts val="1970"/>
              </a:lnSpc>
            </a:pPr>
            <a:r>
              <a:rPr sz="1800" spc="-25" dirty="0">
                <a:latin typeface="RobotoRegular"/>
                <a:cs typeface="RobotoRegular"/>
              </a:rPr>
              <a:t>160</a:t>
            </a:r>
            <a:r>
              <a:rPr sz="1800" spc="-229" dirty="0">
                <a:latin typeface="RobotoRegular"/>
                <a:cs typeface="RobotoRegular"/>
              </a:rPr>
              <a:t> </a:t>
            </a:r>
            <a:r>
              <a:rPr sz="1800" dirty="0">
                <a:latin typeface="RobotoRegular"/>
                <a:cs typeface="RobotoRegular"/>
              </a:rPr>
              <a:t>0</a:t>
            </a:r>
          </a:p>
        </p:txBody>
      </p:sp>
      <p:sp>
        <p:nvSpPr>
          <p:cNvPr id="14" name="object 14">
            <a:extLst>
              <a:ext uri="{FF2B5EF4-FFF2-40B4-BE49-F238E27FC236}">
                <a16:creationId xmlns:a16="http://schemas.microsoft.com/office/drawing/2014/main" id="{D10D4851-7B84-4DD2-B0CC-F2C5823A4CC9}"/>
              </a:ext>
            </a:extLst>
          </p:cNvPr>
          <p:cNvSpPr txBox="1"/>
          <p:nvPr/>
        </p:nvSpPr>
        <p:spPr>
          <a:xfrm>
            <a:off x="6159500" y="2413000"/>
            <a:ext cx="987425" cy="330200"/>
          </a:xfrm>
          <a:prstGeom prst="rect">
            <a:avLst/>
          </a:prstGeom>
        </p:spPr>
        <p:txBody>
          <a:bodyPr vert="horz" wrap="square" lIns="0" tIns="12700" rIns="0" bIns="0" rtlCol="0">
            <a:spAutoFit/>
          </a:bodyPr>
          <a:lstStyle/>
          <a:p>
            <a:pPr marL="12700">
              <a:lnSpc>
                <a:spcPct val="100000"/>
              </a:lnSpc>
              <a:spcBef>
                <a:spcPts val="100"/>
              </a:spcBef>
            </a:pPr>
            <a:r>
              <a:rPr sz="2000" dirty="0">
                <a:solidFill>
                  <a:srgbClr val="00CC00"/>
                </a:solidFill>
                <a:latin typeface="RobotoRegular"/>
                <a:cs typeface="RobotoRegular"/>
              </a:rPr>
              <a:t>L</a:t>
            </a:r>
            <a:r>
              <a:rPr sz="2000" spc="-145" dirty="0">
                <a:solidFill>
                  <a:srgbClr val="00CC00"/>
                </a:solidFill>
                <a:latin typeface="RobotoRegular"/>
                <a:cs typeface="RobotoRegular"/>
              </a:rPr>
              <a:t> </a:t>
            </a:r>
            <a:r>
              <a:rPr sz="2000" spc="-20" dirty="0">
                <a:solidFill>
                  <a:srgbClr val="00CC00"/>
                </a:solidFill>
                <a:latin typeface="RobotoRegular"/>
                <a:cs typeface="RobotoRegular"/>
              </a:rPr>
              <a:t>(liquid)</a:t>
            </a:r>
            <a:endParaRPr sz="2000" dirty="0">
              <a:latin typeface="RobotoRegular"/>
              <a:cs typeface="RobotoRegular"/>
            </a:endParaRPr>
          </a:p>
        </p:txBody>
      </p:sp>
      <p:sp>
        <p:nvSpPr>
          <p:cNvPr id="15" name="object 15">
            <a:extLst>
              <a:ext uri="{FF2B5EF4-FFF2-40B4-BE49-F238E27FC236}">
                <a16:creationId xmlns:a16="http://schemas.microsoft.com/office/drawing/2014/main" id="{0D3D5B3C-1649-48F3-ABAB-4ADEC1F5C35D}"/>
              </a:ext>
            </a:extLst>
          </p:cNvPr>
          <p:cNvSpPr txBox="1"/>
          <p:nvPr/>
        </p:nvSpPr>
        <p:spPr>
          <a:xfrm>
            <a:off x="7410450" y="3556000"/>
            <a:ext cx="1158240" cy="1305486"/>
          </a:xfrm>
          <a:prstGeom prst="rect">
            <a:avLst/>
          </a:prstGeom>
        </p:spPr>
        <p:txBody>
          <a:bodyPr vert="horz" wrap="square" lIns="0" tIns="12700" rIns="0" bIns="0" rtlCol="0">
            <a:spAutoFit/>
          </a:bodyPr>
          <a:lstStyle/>
          <a:p>
            <a:pPr marL="12700" marR="5080" indent="514350">
              <a:lnSpc>
                <a:spcPct val="100000"/>
              </a:lnSpc>
              <a:spcBef>
                <a:spcPts val="100"/>
              </a:spcBef>
            </a:pPr>
            <a:r>
              <a:rPr lang="el-GR" sz="2400" spc="1745" dirty="0">
                <a:solidFill>
                  <a:srgbClr val="0033CC"/>
                </a:solidFill>
                <a:latin typeface="OpenSymbol"/>
                <a:cs typeface="OpenSymbol"/>
              </a:rPr>
              <a:t>α</a:t>
            </a:r>
            <a:r>
              <a:rPr sz="2400" spc="1745" dirty="0">
                <a:solidFill>
                  <a:srgbClr val="0033CC"/>
                </a:solidFill>
                <a:latin typeface="OpenSymbol"/>
                <a:cs typeface="OpenSymbol"/>
              </a:rPr>
              <a:t> </a:t>
            </a:r>
            <a:r>
              <a:rPr sz="2000" spc="-20" dirty="0">
                <a:solidFill>
                  <a:srgbClr val="0033CC"/>
                </a:solidFill>
                <a:latin typeface="RobotoRegular"/>
                <a:cs typeface="RobotoRegular"/>
              </a:rPr>
              <a:t>(FCC</a:t>
            </a:r>
            <a:r>
              <a:rPr sz="2000" spc="-135" dirty="0">
                <a:solidFill>
                  <a:srgbClr val="0033CC"/>
                </a:solidFill>
                <a:latin typeface="RobotoRegular"/>
                <a:cs typeface="RobotoRegular"/>
              </a:rPr>
              <a:t> </a:t>
            </a:r>
            <a:r>
              <a:rPr sz="2000" spc="-30" dirty="0">
                <a:solidFill>
                  <a:srgbClr val="0033CC"/>
                </a:solidFill>
                <a:latin typeface="RobotoRegular"/>
                <a:cs typeface="RobotoRegular"/>
              </a:rPr>
              <a:t>solid  </a:t>
            </a:r>
            <a:r>
              <a:rPr sz="2000" spc="-25" dirty="0">
                <a:solidFill>
                  <a:srgbClr val="0033CC"/>
                </a:solidFill>
                <a:latin typeface="RobotoRegular"/>
                <a:cs typeface="RobotoRegular"/>
              </a:rPr>
              <a:t>solution)</a:t>
            </a:r>
            <a:endParaRPr sz="2000" dirty="0">
              <a:latin typeface="RobotoRegular"/>
              <a:cs typeface="RobotoRegular"/>
            </a:endParaRPr>
          </a:p>
        </p:txBody>
      </p:sp>
      <p:sp>
        <p:nvSpPr>
          <p:cNvPr id="16" name="object 16">
            <a:extLst>
              <a:ext uri="{FF2B5EF4-FFF2-40B4-BE49-F238E27FC236}">
                <a16:creationId xmlns:a16="http://schemas.microsoft.com/office/drawing/2014/main" id="{96BA604A-1E1B-4B2A-8290-9F55C626E358}"/>
              </a:ext>
            </a:extLst>
          </p:cNvPr>
          <p:cNvSpPr txBox="1"/>
          <p:nvPr/>
        </p:nvSpPr>
        <p:spPr>
          <a:xfrm rot="19500000">
            <a:off x="6919435" y="3652370"/>
            <a:ext cx="763270" cy="309700"/>
          </a:xfrm>
          <a:prstGeom prst="rect">
            <a:avLst/>
          </a:prstGeom>
        </p:spPr>
        <p:txBody>
          <a:bodyPr vert="horz" wrap="square" lIns="0" tIns="0" rIns="0" bIns="0" rtlCol="0">
            <a:spAutoFit/>
          </a:bodyPr>
          <a:lstStyle/>
          <a:p>
            <a:pPr>
              <a:lnSpc>
                <a:spcPts val="2400"/>
              </a:lnSpc>
            </a:pPr>
            <a:r>
              <a:rPr sz="2400" dirty="0">
                <a:solidFill>
                  <a:srgbClr val="00CC00"/>
                </a:solidFill>
                <a:latin typeface="RobotoRegular"/>
                <a:cs typeface="RobotoRegular"/>
              </a:rPr>
              <a:t>L </a:t>
            </a:r>
            <a:r>
              <a:rPr sz="3600" baseline="1157" dirty="0">
                <a:latin typeface="RobotoRegular"/>
                <a:cs typeface="RobotoRegular"/>
              </a:rPr>
              <a:t>+</a:t>
            </a:r>
            <a:r>
              <a:rPr lang="en-US" sz="3600" baseline="1157" dirty="0">
                <a:latin typeface="RobotoRegular"/>
                <a:cs typeface="RobotoRegular"/>
              </a:rPr>
              <a:t> s</a:t>
            </a:r>
            <a:endParaRPr sz="3600" baseline="1157" dirty="0">
              <a:latin typeface="OpenSymbol"/>
              <a:cs typeface="OpenSymbol"/>
            </a:endParaRPr>
          </a:p>
        </p:txBody>
      </p:sp>
      <p:grpSp>
        <p:nvGrpSpPr>
          <p:cNvPr id="17" name="object 17">
            <a:extLst>
              <a:ext uri="{FF2B5EF4-FFF2-40B4-BE49-F238E27FC236}">
                <a16:creationId xmlns:a16="http://schemas.microsoft.com/office/drawing/2014/main" id="{4EADAF8E-A76C-4EA1-A5CB-FFD985C6B2E7}"/>
              </a:ext>
            </a:extLst>
          </p:cNvPr>
          <p:cNvGrpSpPr/>
          <p:nvPr/>
        </p:nvGrpSpPr>
        <p:grpSpPr>
          <a:xfrm>
            <a:off x="5854382" y="2907982"/>
            <a:ext cx="2908935" cy="2121535"/>
            <a:chOff x="5854382" y="2907982"/>
            <a:chExt cx="2908935" cy="2121535"/>
          </a:xfrm>
        </p:grpSpPr>
        <p:sp>
          <p:nvSpPr>
            <p:cNvPr id="18" name="object 18">
              <a:extLst>
                <a:ext uri="{FF2B5EF4-FFF2-40B4-BE49-F238E27FC236}">
                  <a16:creationId xmlns:a16="http://schemas.microsoft.com/office/drawing/2014/main" id="{284CAC04-D7E1-4C39-83AE-A4AE9C326C5C}"/>
                </a:ext>
              </a:extLst>
            </p:cNvPr>
            <p:cNvSpPr/>
            <p:nvPr/>
          </p:nvSpPr>
          <p:spPr>
            <a:xfrm>
              <a:off x="5867400" y="2921000"/>
              <a:ext cx="2882900" cy="2070100"/>
            </a:xfrm>
            <a:custGeom>
              <a:avLst/>
              <a:gdLst/>
              <a:ahLst/>
              <a:cxnLst/>
              <a:rect l="l" t="t" r="r" b="b"/>
              <a:pathLst>
                <a:path w="2882900" h="2070100">
                  <a:moveTo>
                    <a:pt x="0" y="2070100"/>
                  </a:moveTo>
                  <a:lnTo>
                    <a:pt x="177800" y="1854200"/>
                  </a:lnTo>
                  <a:lnTo>
                    <a:pt x="266700" y="1765300"/>
                  </a:lnTo>
                  <a:lnTo>
                    <a:pt x="368300" y="1663700"/>
                  </a:lnTo>
                  <a:lnTo>
                    <a:pt x="495300" y="1536700"/>
                  </a:lnTo>
                  <a:lnTo>
                    <a:pt x="609600" y="1422400"/>
                  </a:lnTo>
                  <a:lnTo>
                    <a:pt x="723900" y="1320800"/>
                  </a:lnTo>
                  <a:lnTo>
                    <a:pt x="863600" y="1219200"/>
                  </a:lnTo>
                  <a:lnTo>
                    <a:pt x="1104900" y="1016000"/>
                  </a:lnTo>
                  <a:lnTo>
                    <a:pt x="1219200" y="939800"/>
                  </a:lnTo>
                  <a:lnTo>
                    <a:pt x="1358900" y="850900"/>
                  </a:lnTo>
                  <a:lnTo>
                    <a:pt x="1638300" y="647700"/>
                  </a:lnTo>
                  <a:lnTo>
                    <a:pt x="1778000" y="571500"/>
                  </a:lnTo>
                  <a:lnTo>
                    <a:pt x="1943100" y="482600"/>
                  </a:lnTo>
                  <a:lnTo>
                    <a:pt x="2108200" y="381000"/>
                  </a:lnTo>
                  <a:lnTo>
                    <a:pt x="2247900" y="304800"/>
                  </a:lnTo>
                  <a:lnTo>
                    <a:pt x="2400300" y="228600"/>
                  </a:lnTo>
                  <a:lnTo>
                    <a:pt x="2578100" y="139700"/>
                  </a:lnTo>
                  <a:lnTo>
                    <a:pt x="2717800" y="63500"/>
                  </a:lnTo>
                  <a:lnTo>
                    <a:pt x="2870200" y="0"/>
                  </a:lnTo>
                </a:path>
                <a:path w="2882900" h="2070100">
                  <a:moveTo>
                    <a:pt x="2882900" y="12700"/>
                  </a:moveTo>
                  <a:lnTo>
                    <a:pt x="2870200" y="0"/>
                  </a:lnTo>
                </a:path>
              </a:pathLst>
            </a:custGeom>
            <a:ln w="25450">
              <a:solidFill>
                <a:srgbClr val="006600"/>
              </a:solidFill>
            </a:ln>
          </p:spPr>
          <p:txBody>
            <a:bodyPr wrap="square" lIns="0" tIns="0" rIns="0" bIns="0" rtlCol="0"/>
            <a:lstStyle/>
            <a:p>
              <a:endParaRPr/>
            </a:p>
          </p:txBody>
        </p:sp>
        <p:sp>
          <p:nvSpPr>
            <p:cNvPr id="19" name="object 19">
              <a:extLst>
                <a:ext uri="{FF2B5EF4-FFF2-40B4-BE49-F238E27FC236}">
                  <a16:creationId xmlns:a16="http://schemas.microsoft.com/office/drawing/2014/main" id="{9F769C89-D4DE-426B-969B-5187234E109E}"/>
                </a:ext>
              </a:extLst>
            </p:cNvPr>
            <p:cNvSpPr/>
            <p:nvPr/>
          </p:nvSpPr>
          <p:spPr>
            <a:xfrm>
              <a:off x="5867400" y="2921000"/>
              <a:ext cx="2882900" cy="2095500"/>
            </a:xfrm>
            <a:custGeom>
              <a:avLst/>
              <a:gdLst/>
              <a:ahLst/>
              <a:cxnLst/>
              <a:rect l="l" t="t" r="r" b="b"/>
              <a:pathLst>
                <a:path w="2882900" h="2095500">
                  <a:moveTo>
                    <a:pt x="0" y="2082800"/>
                  </a:moveTo>
                  <a:lnTo>
                    <a:pt x="876300" y="1447800"/>
                  </a:lnTo>
                  <a:lnTo>
                    <a:pt x="1905000" y="711200"/>
                  </a:lnTo>
                  <a:lnTo>
                    <a:pt x="2870200" y="0"/>
                  </a:lnTo>
                </a:path>
                <a:path w="2882900" h="2095500">
                  <a:moveTo>
                    <a:pt x="12700" y="2095500"/>
                  </a:moveTo>
                  <a:lnTo>
                    <a:pt x="889000" y="1460500"/>
                  </a:lnTo>
                  <a:lnTo>
                    <a:pt x="1930400" y="723900"/>
                  </a:lnTo>
                  <a:lnTo>
                    <a:pt x="2882900" y="12700"/>
                  </a:lnTo>
                </a:path>
              </a:pathLst>
            </a:custGeom>
            <a:ln w="25450">
              <a:solidFill>
                <a:srgbClr val="003399"/>
              </a:solidFill>
            </a:ln>
          </p:spPr>
          <p:txBody>
            <a:bodyPr wrap="square" lIns="0" tIns="0" rIns="0" bIns="0" rtlCol="0"/>
            <a:lstStyle/>
            <a:p>
              <a:endParaRPr/>
            </a:p>
          </p:txBody>
        </p:sp>
      </p:grpSp>
      <p:sp>
        <p:nvSpPr>
          <p:cNvPr id="20" name="object 20">
            <a:extLst>
              <a:ext uri="{FF2B5EF4-FFF2-40B4-BE49-F238E27FC236}">
                <a16:creationId xmlns:a16="http://schemas.microsoft.com/office/drawing/2014/main" id="{3248F139-F528-4F7C-8854-BCE45FC2A6BB}"/>
              </a:ext>
            </a:extLst>
          </p:cNvPr>
          <p:cNvSpPr txBox="1"/>
          <p:nvPr/>
        </p:nvSpPr>
        <p:spPr>
          <a:xfrm rot="19680000">
            <a:off x="7704820" y="2893811"/>
            <a:ext cx="844335" cy="228600"/>
          </a:xfrm>
          <a:prstGeom prst="rect">
            <a:avLst/>
          </a:prstGeom>
        </p:spPr>
        <p:txBody>
          <a:bodyPr vert="horz" wrap="square" lIns="0" tIns="0" rIns="0" bIns="0" rtlCol="0">
            <a:spAutoFit/>
          </a:bodyPr>
          <a:lstStyle/>
          <a:p>
            <a:pPr>
              <a:lnSpc>
                <a:spcPts val="1800"/>
              </a:lnSpc>
            </a:pPr>
            <a:r>
              <a:rPr sz="1800" spc="-25" dirty="0">
                <a:solidFill>
                  <a:srgbClr val="006600"/>
                </a:solidFill>
                <a:latin typeface="RobotoRegular"/>
                <a:cs typeface="RobotoRegular"/>
              </a:rPr>
              <a:t>liq</a:t>
            </a:r>
            <a:r>
              <a:rPr sz="2700" spc="-37" baseline="1543" dirty="0">
                <a:solidFill>
                  <a:srgbClr val="006600"/>
                </a:solidFill>
                <a:latin typeface="RobotoRegular"/>
                <a:cs typeface="RobotoRegular"/>
              </a:rPr>
              <a:t>uidu</a:t>
            </a:r>
            <a:r>
              <a:rPr sz="2700" spc="-37" baseline="3086" dirty="0">
                <a:solidFill>
                  <a:srgbClr val="006600"/>
                </a:solidFill>
                <a:latin typeface="RobotoRegular"/>
                <a:cs typeface="RobotoRegular"/>
              </a:rPr>
              <a:t>s</a:t>
            </a:r>
            <a:endParaRPr sz="2700" baseline="3086">
              <a:latin typeface="RobotoRegular"/>
              <a:cs typeface="RobotoRegular"/>
            </a:endParaRPr>
          </a:p>
        </p:txBody>
      </p:sp>
      <p:sp>
        <p:nvSpPr>
          <p:cNvPr id="21" name="object 21">
            <a:extLst>
              <a:ext uri="{FF2B5EF4-FFF2-40B4-BE49-F238E27FC236}">
                <a16:creationId xmlns:a16="http://schemas.microsoft.com/office/drawing/2014/main" id="{A8129ABA-C7A4-40FC-B5DF-B1C05E112903}"/>
              </a:ext>
            </a:extLst>
          </p:cNvPr>
          <p:cNvSpPr txBox="1"/>
          <p:nvPr/>
        </p:nvSpPr>
        <p:spPr>
          <a:xfrm rot="19560000">
            <a:off x="7940510" y="3246255"/>
            <a:ext cx="779145" cy="228600"/>
          </a:xfrm>
          <a:prstGeom prst="rect">
            <a:avLst/>
          </a:prstGeom>
        </p:spPr>
        <p:txBody>
          <a:bodyPr vert="horz" wrap="square" lIns="0" tIns="0" rIns="0" bIns="0" rtlCol="0">
            <a:spAutoFit/>
          </a:bodyPr>
          <a:lstStyle/>
          <a:p>
            <a:pPr>
              <a:lnSpc>
                <a:spcPts val="1800"/>
              </a:lnSpc>
            </a:pPr>
            <a:r>
              <a:rPr sz="1800" spc="-30" dirty="0">
                <a:solidFill>
                  <a:srgbClr val="003399"/>
                </a:solidFill>
                <a:latin typeface="RobotoRegular"/>
                <a:cs typeface="RobotoRegular"/>
              </a:rPr>
              <a:t>so</a:t>
            </a:r>
            <a:r>
              <a:rPr sz="2700" spc="-44" baseline="1543" dirty="0">
                <a:solidFill>
                  <a:srgbClr val="003399"/>
                </a:solidFill>
                <a:latin typeface="RobotoRegular"/>
                <a:cs typeface="RobotoRegular"/>
              </a:rPr>
              <a:t>lidus</a:t>
            </a:r>
            <a:endParaRPr sz="2700" baseline="1543">
              <a:latin typeface="RobotoRegular"/>
              <a:cs typeface="RobotoRegular"/>
            </a:endParaRPr>
          </a:p>
        </p:txBody>
      </p:sp>
      <p:grpSp>
        <p:nvGrpSpPr>
          <p:cNvPr id="22" name="object 22">
            <a:extLst>
              <a:ext uri="{FF2B5EF4-FFF2-40B4-BE49-F238E27FC236}">
                <a16:creationId xmlns:a16="http://schemas.microsoft.com/office/drawing/2014/main" id="{71EA6884-93C8-4155-B20E-1279E1FAAF6A}"/>
              </a:ext>
            </a:extLst>
          </p:cNvPr>
          <p:cNvGrpSpPr/>
          <p:nvPr/>
        </p:nvGrpSpPr>
        <p:grpSpPr>
          <a:xfrm>
            <a:off x="5841682" y="2082482"/>
            <a:ext cx="2907665" cy="3429635"/>
            <a:chOff x="5841682" y="2082482"/>
            <a:chExt cx="2907665" cy="3429635"/>
          </a:xfrm>
        </p:grpSpPr>
        <p:sp>
          <p:nvSpPr>
            <p:cNvPr id="23" name="object 23">
              <a:extLst>
                <a:ext uri="{FF2B5EF4-FFF2-40B4-BE49-F238E27FC236}">
                  <a16:creationId xmlns:a16="http://schemas.microsoft.com/office/drawing/2014/main" id="{3ADE12B0-699B-4D80-908E-25133E5BFF2B}"/>
                </a:ext>
              </a:extLst>
            </p:cNvPr>
            <p:cNvSpPr/>
            <p:nvPr/>
          </p:nvSpPr>
          <p:spPr>
            <a:xfrm>
              <a:off x="5854700" y="2095500"/>
              <a:ext cx="2881630" cy="3403600"/>
            </a:xfrm>
            <a:custGeom>
              <a:avLst/>
              <a:gdLst/>
              <a:ahLst/>
              <a:cxnLst/>
              <a:rect l="l" t="t" r="r" b="b"/>
              <a:pathLst>
                <a:path w="2881629" h="3403600">
                  <a:moveTo>
                    <a:pt x="0" y="0"/>
                  </a:moveTo>
                  <a:lnTo>
                    <a:pt x="2881629" y="0"/>
                  </a:lnTo>
                  <a:lnTo>
                    <a:pt x="2881629" y="3403600"/>
                  </a:lnTo>
                  <a:lnTo>
                    <a:pt x="0" y="3403600"/>
                  </a:lnTo>
                  <a:lnTo>
                    <a:pt x="0" y="0"/>
                  </a:lnTo>
                  <a:close/>
                </a:path>
              </a:pathLst>
            </a:custGeom>
            <a:ln w="25450">
              <a:solidFill>
                <a:srgbClr val="000000"/>
              </a:solidFill>
            </a:ln>
          </p:spPr>
          <p:txBody>
            <a:bodyPr wrap="square" lIns="0" tIns="0" rIns="0" bIns="0" rtlCol="0"/>
            <a:lstStyle/>
            <a:p>
              <a:endParaRPr/>
            </a:p>
          </p:txBody>
        </p:sp>
        <p:sp>
          <p:nvSpPr>
            <p:cNvPr id="24" name="object 24">
              <a:extLst>
                <a:ext uri="{FF2B5EF4-FFF2-40B4-BE49-F238E27FC236}">
                  <a16:creationId xmlns:a16="http://schemas.microsoft.com/office/drawing/2014/main" id="{C4A6E6C4-8C9E-4723-B740-64C9C3790AC7}"/>
                </a:ext>
              </a:extLst>
            </p:cNvPr>
            <p:cNvSpPr/>
            <p:nvPr/>
          </p:nvSpPr>
          <p:spPr>
            <a:xfrm>
              <a:off x="5867400" y="2679700"/>
              <a:ext cx="2286000" cy="2806700"/>
            </a:xfrm>
            <a:custGeom>
              <a:avLst/>
              <a:gdLst/>
              <a:ahLst/>
              <a:cxnLst/>
              <a:rect l="l" t="t" r="r" b="b"/>
              <a:pathLst>
                <a:path w="2286000" h="2806700">
                  <a:moveTo>
                    <a:pt x="571500" y="2806700"/>
                  </a:moveTo>
                  <a:lnTo>
                    <a:pt x="571500" y="2667000"/>
                  </a:lnTo>
                </a:path>
                <a:path w="2286000" h="2806700">
                  <a:moveTo>
                    <a:pt x="1143000" y="2806700"/>
                  </a:moveTo>
                  <a:lnTo>
                    <a:pt x="1143000" y="2667000"/>
                  </a:lnTo>
                </a:path>
                <a:path w="2286000" h="2806700">
                  <a:moveTo>
                    <a:pt x="1714500" y="2806700"/>
                  </a:moveTo>
                  <a:lnTo>
                    <a:pt x="1714500" y="2667000"/>
                  </a:lnTo>
                </a:path>
                <a:path w="2286000" h="2806700">
                  <a:moveTo>
                    <a:pt x="2286000" y="2806700"/>
                  </a:moveTo>
                  <a:lnTo>
                    <a:pt x="2286000" y="2667000"/>
                  </a:lnTo>
                </a:path>
                <a:path w="2286000" h="2806700">
                  <a:moveTo>
                    <a:pt x="0" y="2235200"/>
                  </a:moveTo>
                  <a:lnTo>
                    <a:pt x="101600" y="2235200"/>
                  </a:lnTo>
                </a:path>
                <a:path w="2286000" h="2806700">
                  <a:moveTo>
                    <a:pt x="0" y="1676400"/>
                  </a:moveTo>
                  <a:lnTo>
                    <a:pt x="101600" y="1676400"/>
                  </a:lnTo>
                </a:path>
                <a:path w="2286000" h="2806700">
                  <a:moveTo>
                    <a:pt x="0" y="1117600"/>
                  </a:moveTo>
                  <a:lnTo>
                    <a:pt x="101600" y="1117600"/>
                  </a:lnTo>
                </a:path>
                <a:path w="2286000" h="2806700">
                  <a:moveTo>
                    <a:pt x="0" y="558800"/>
                  </a:moveTo>
                  <a:lnTo>
                    <a:pt x="101600" y="558800"/>
                  </a:lnTo>
                </a:path>
                <a:path w="2286000" h="2806700">
                  <a:moveTo>
                    <a:pt x="0" y="0"/>
                  </a:moveTo>
                  <a:lnTo>
                    <a:pt x="101600" y="0"/>
                  </a:lnTo>
                </a:path>
              </a:pathLst>
            </a:custGeom>
            <a:ln w="25450">
              <a:solidFill>
                <a:srgbClr val="000000"/>
              </a:solidFill>
            </a:ln>
          </p:spPr>
          <p:txBody>
            <a:bodyPr wrap="square" lIns="0" tIns="0" rIns="0" bIns="0" rtlCol="0"/>
            <a:lstStyle/>
            <a:p>
              <a:endParaRPr/>
            </a:p>
          </p:txBody>
        </p:sp>
      </p:grpSp>
      <p:sp>
        <p:nvSpPr>
          <p:cNvPr id="25" name="object 25">
            <a:extLst>
              <a:ext uri="{FF2B5EF4-FFF2-40B4-BE49-F238E27FC236}">
                <a16:creationId xmlns:a16="http://schemas.microsoft.com/office/drawing/2014/main" id="{41A712F9-B531-4332-9CB5-D800FCEBB367}"/>
              </a:ext>
            </a:extLst>
          </p:cNvPr>
          <p:cNvSpPr txBox="1"/>
          <p:nvPr/>
        </p:nvSpPr>
        <p:spPr>
          <a:xfrm>
            <a:off x="7607300" y="4749800"/>
            <a:ext cx="1131570" cy="299720"/>
          </a:xfrm>
          <a:prstGeom prst="rect">
            <a:avLst/>
          </a:prstGeom>
        </p:spPr>
        <p:txBody>
          <a:bodyPr vert="horz" wrap="square" lIns="0" tIns="12700" rIns="0" bIns="0" rtlCol="0">
            <a:spAutoFit/>
          </a:bodyPr>
          <a:lstStyle/>
          <a:p>
            <a:pPr marL="12700">
              <a:lnSpc>
                <a:spcPct val="100000"/>
              </a:lnSpc>
              <a:spcBef>
                <a:spcPts val="100"/>
              </a:spcBef>
            </a:pPr>
            <a:r>
              <a:rPr sz="1800" spc="30" dirty="0">
                <a:solidFill>
                  <a:srgbClr val="FF6666"/>
                </a:solidFill>
                <a:latin typeface="RobotoRegular"/>
                <a:cs typeface="RobotoRegular"/>
              </a:rPr>
              <a:t>A</a:t>
            </a:r>
            <a:r>
              <a:rPr sz="1800" spc="-5" dirty="0">
                <a:solidFill>
                  <a:srgbClr val="FF6666"/>
                </a:solidFill>
                <a:latin typeface="RobotoRegular"/>
                <a:cs typeface="RobotoRegular"/>
              </a:rPr>
              <a:t>(</a:t>
            </a:r>
            <a:r>
              <a:rPr sz="1800" spc="-35" dirty="0">
                <a:solidFill>
                  <a:srgbClr val="FF6666"/>
                </a:solidFill>
                <a:latin typeface="RobotoRegular"/>
                <a:cs typeface="RobotoRegular"/>
              </a:rPr>
              <a:t>110</a:t>
            </a:r>
            <a:r>
              <a:rPr sz="1800" spc="-25" dirty="0">
                <a:solidFill>
                  <a:srgbClr val="FF6666"/>
                </a:solidFill>
                <a:latin typeface="RobotoRegular"/>
                <a:cs typeface="RobotoRegular"/>
              </a:rPr>
              <a:t>0</a:t>
            </a:r>
            <a:r>
              <a:rPr sz="1800" spc="15" dirty="0">
                <a:solidFill>
                  <a:srgbClr val="FF6666"/>
                </a:solidFill>
                <a:latin typeface="RobotoRegular"/>
                <a:cs typeface="RobotoRegular"/>
              </a:rPr>
              <a:t>,</a:t>
            </a:r>
            <a:r>
              <a:rPr sz="1800" spc="-35" dirty="0">
                <a:solidFill>
                  <a:srgbClr val="FF6666"/>
                </a:solidFill>
                <a:latin typeface="RobotoRegular"/>
                <a:cs typeface="RobotoRegular"/>
              </a:rPr>
              <a:t>6</a:t>
            </a:r>
            <a:r>
              <a:rPr sz="1800" spc="-25" dirty="0">
                <a:solidFill>
                  <a:srgbClr val="FF6666"/>
                </a:solidFill>
                <a:latin typeface="RobotoRegular"/>
                <a:cs typeface="RobotoRegular"/>
              </a:rPr>
              <a:t>0</a:t>
            </a:r>
            <a:r>
              <a:rPr sz="1800" dirty="0">
                <a:solidFill>
                  <a:srgbClr val="FF6666"/>
                </a:solidFill>
                <a:latin typeface="RobotoRegular"/>
                <a:cs typeface="RobotoRegular"/>
              </a:rPr>
              <a:t>)</a:t>
            </a:r>
            <a:endParaRPr sz="1800">
              <a:latin typeface="RobotoRegular"/>
              <a:cs typeface="RobotoRegular"/>
            </a:endParaRPr>
          </a:p>
        </p:txBody>
      </p:sp>
      <p:sp>
        <p:nvSpPr>
          <p:cNvPr id="26" name="object 26">
            <a:extLst>
              <a:ext uri="{FF2B5EF4-FFF2-40B4-BE49-F238E27FC236}">
                <a16:creationId xmlns:a16="http://schemas.microsoft.com/office/drawing/2014/main" id="{0C9D324A-E7AE-4B61-A894-549B93995B2A}"/>
              </a:ext>
            </a:extLst>
          </p:cNvPr>
          <p:cNvSpPr txBox="1"/>
          <p:nvPr/>
        </p:nvSpPr>
        <p:spPr>
          <a:xfrm>
            <a:off x="6605761" y="2856524"/>
            <a:ext cx="276999" cy="1195311"/>
          </a:xfrm>
          <a:prstGeom prst="rect">
            <a:avLst/>
          </a:prstGeom>
        </p:spPr>
        <p:txBody>
          <a:bodyPr vert="vert270" wrap="square" lIns="0" tIns="23495" rIns="0" bIns="0" rtlCol="0">
            <a:spAutoFit/>
          </a:bodyPr>
          <a:lstStyle/>
          <a:p>
            <a:pPr marL="12700">
              <a:lnSpc>
                <a:spcPct val="100000"/>
              </a:lnSpc>
              <a:spcBef>
                <a:spcPts val="185"/>
              </a:spcBef>
            </a:pPr>
            <a:r>
              <a:rPr sz="1800" spc="-5" dirty="0">
                <a:solidFill>
                  <a:srgbClr val="A90000"/>
                </a:solidFill>
                <a:latin typeface="RobotoRegular"/>
                <a:cs typeface="RobotoRegular"/>
              </a:rPr>
              <a:t>B(1250,35)</a:t>
            </a:r>
            <a:endParaRPr sz="1800" dirty="0">
              <a:latin typeface="RobotoRegular"/>
              <a:cs typeface="RobotoRegular"/>
            </a:endParaRPr>
          </a:p>
        </p:txBody>
      </p:sp>
      <p:grpSp>
        <p:nvGrpSpPr>
          <p:cNvPr id="27" name="object 27">
            <a:extLst>
              <a:ext uri="{FF2B5EF4-FFF2-40B4-BE49-F238E27FC236}">
                <a16:creationId xmlns:a16="http://schemas.microsoft.com/office/drawing/2014/main" id="{AC3CA60D-826A-46E7-A0E9-746B0F343996}"/>
              </a:ext>
            </a:extLst>
          </p:cNvPr>
          <p:cNvGrpSpPr/>
          <p:nvPr/>
        </p:nvGrpSpPr>
        <p:grpSpPr>
          <a:xfrm>
            <a:off x="5867400" y="4064000"/>
            <a:ext cx="1752600" cy="1409700"/>
            <a:chOff x="5867400" y="4064000"/>
            <a:chExt cx="1752600" cy="1409700"/>
          </a:xfrm>
        </p:grpSpPr>
        <p:sp>
          <p:nvSpPr>
            <p:cNvPr id="28" name="object 28">
              <a:extLst>
                <a:ext uri="{FF2B5EF4-FFF2-40B4-BE49-F238E27FC236}">
                  <a16:creationId xmlns:a16="http://schemas.microsoft.com/office/drawing/2014/main" id="{279615EE-AAD7-4202-8E14-5A978E324F07}"/>
                </a:ext>
              </a:extLst>
            </p:cNvPr>
            <p:cNvSpPr/>
            <p:nvPr/>
          </p:nvSpPr>
          <p:spPr>
            <a:xfrm>
              <a:off x="6769100" y="4064000"/>
              <a:ext cx="101600" cy="101600"/>
            </a:xfrm>
            <a:custGeom>
              <a:avLst/>
              <a:gdLst/>
              <a:ahLst/>
              <a:cxnLst/>
              <a:rect l="l" t="t" r="r" b="b"/>
              <a:pathLst>
                <a:path w="101600" h="101600">
                  <a:moveTo>
                    <a:pt x="50800" y="0"/>
                  </a:moveTo>
                  <a:lnTo>
                    <a:pt x="14922" y="14922"/>
                  </a:lnTo>
                  <a:lnTo>
                    <a:pt x="0" y="50800"/>
                  </a:lnTo>
                  <a:lnTo>
                    <a:pt x="456" y="57447"/>
                  </a:lnTo>
                  <a:lnTo>
                    <a:pt x="19923" y="90666"/>
                  </a:lnTo>
                  <a:lnTo>
                    <a:pt x="50800" y="101600"/>
                  </a:lnTo>
                  <a:lnTo>
                    <a:pt x="57269" y="101123"/>
                  </a:lnTo>
                  <a:lnTo>
                    <a:pt x="63499" y="99695"/>
                  </a:lnTo>
                  <a:lnTo>
                    <a:pt x="69730" y="97313"/>
                  </a:lnTo>
                  <a:lnTo>
                    <a:pt x="76200" y="93980"/>
                  </a:lnTo>
                  <a:lnTo>
                    <a:pt x="83820" y="90169"/>
                  </a:lnTo>
                  <a:lnTo>
                    <a:pt x="90170" y="83819"/>
                  </a:lnTo>
                  <a:lnTo>
                    <a:pt x="93979" y="76200"/>
                  </a:lnTo>
                  <a:lnTo>
                    <a:pt x="97313" y="70266"/>
                  </a:lnTo>
                  <a:lnTo>
                    <a:pt x="99694" y="63976"/>
                  </a:lnTo>
                  <a:lnTo>
                    <a:pt x="101123" y="57447"/>
                  </a:lnTo>
                  <a:lnTo>
                    <a:pt x="101600" y="50800"/>
                  </a:lnTo>
                  <a:lnTo>
                    <a:pt x="101123" y="44152"/>
                  </a:lnTo>
                  <a:lnTo>
                    <a:pt x="81657" y="10398"/>
                  </a:lnTo>
                  <a:lnTo>
                    <a:pt x="57269" y="456"/>
                  </a:lnTo>
                  <a:lnTo>
                    <a:pt x="50800" y="0"/>
                  </a:lnTo>
                  <a:close/>
                </a:path>
              </a:pathLst>
            </a:custGeom>
            <a:solidFill>
              <a:srgbClr val="A90000"/>
            </a:solidFill>
          </p:spPr>
          <p:txBody>
            <a:bodyPr wrap="square" lIns="0" tIns="0" rIns="0" bIns="0" rtlCol="0"/>
            <a:lstStyle/>
            <a:p>
              <a:endParaRPr/>
            </a:p>
          </p:txBody>
        </p:sp>
        <p:sp>
          <p:nvSpPr>
            <p:cNvPr id="29" name="object 29">
              <a:extLst>
                <a:ext uri="{FF2B5EF4-FFF2-40B4-BE49-F238E27FC236}">
                  <a16:creationId xmlns:a16="http://schemas.microsoft.com/office/drawing/2014/main" id="{A5E506CD-62F5-4BD6-B69C-0017C2DF2546}"/>
                </a:ext>
              </a:extLst>
            </p:cNvPr>
            <p:cNvSpPr/>
            <p:nvPr/>
          </p:nvSpPr>
          <p:spPr>
            <a:xfrm>
              <a:off x="7518400" y="4851400"/>
              <a:ext cx="101600" cy="101600"/>
            </a:xfrm>
            <a:custGeom>
              <a:avLst/>
              <a:gdLst/>
              <a:ahLst/>
              <a:cxnLst/>
              <a:rect l="l" t="t" r="r" b="b"/>
              <a:pathLst>
                <a:path w="101600" h="101600">
                  <a:moveTo>
                    <a:pt x="50800" y="0"/>
                  </a:moveTo>
                  <a:lnTo>
                    <a:pt x="14446" y="14922"/>
                  </a:lnTo>
                  <a:lnTo>
                    <a:pt x="0" y="50800"/>
                  </a:lnTo>
                  <a:lnTo>
                    <a:pt x="456" y="57447"/>
                  </a:lnTo>
                  <a:lnTo>
                    <a:pt x="19387" y="91201"/>
                  </a:lnTo>
                  <a:lnTo>
                    <a:pt x="50800" y="101600"/>
                  </a:lnTo>
                  <a:lnTo>
                    <a:pt x="57269" y="101143"/>
                  </a:lnTo>
                  <a:lnTo>
                    <a:pt x="90666" y="81676"/>
                  </a:lnTo>
                  <a:lnTo>
                    <a:pt x="101600" y="50800"/>
                  </a:lnTo>
                  <a:lnTo>
                    <a:pt x="101123" y="44152"/>
                  </a:lnTo>
                  <a:lnTo>
                    <a:pt x="81657" y="10398"/>
                  </a:lnTo>
                  <a:lnTo>
                    <a:pt x="50800" y="0"/>
                  </a:lnTo>
                  <a:close/>
                </a:path>
              </a:pathLst>
            </a:custGeom>
            <a:solidFill>
              <a:srgbClr val="FF6666"/>
            </a:solidFill>
          </p:spPr>
          <p:txBody>
            <a:bodyPr wrap="square" lIns="0" tIns="0" rIns="0" bIns="0" rtlCol="0"/>
            <a:lstStyle/>
            <a:p>
              <a:endParaRPr/>
            </a:p>
          </p:txBody>
        </p:sp>
        <p:sp>
          <p:nvSpPr>
            <p:cNvPr id="30" name="object 30">
              <a:extLst>
                <a:ext uri="{FF2B5EF4-FFF2-40B4-BE49-F238E27FC236}">
                  <a16:creationId xmlns:a16="http://schemas.microsoft.com/office/drawing/2014/main" id="{5D302F3A-1406-4D1D-BADD-BAF713A59BE9}"/>
                </a:ext>
              </a:extLst>
            </p:cNvPr>
            <p:cNvSpPr/>
            <p:nvPr/>
          </p:nvSpPr>
          <p:spPr>
            <a:xfrm>
              <a:off x="5880100" y="4114800"/>
              <a:ext cx="939800" cy="0"/>
            </a:xfrm>
            <a:custGeom>
              <a:avLst/>
              <a:gdLst/>
              <a:ahLst/>
              <a:cxnLst/>
              <a:rect l="l" t="t" r="r" b="b"/>
              <a:pathLst>
                <a:path w="939800">
                  <a:moveTo>
                    <a:pt x="939800" y="0"/>
                  </a:moveTo>
                  <a:lnTo>
                    <a:pt x="889000" y="0"/>
                  </a:lnTo>
                </a:path>
                <a:path w="939800">
                  <a:moveTo>
                    <a:pt x="850900" y="0"/>
                  </a:moveTo>
                  <a:lnTo>
                    <a:pt x="800100" y="0"/>
                  </a:lnTo>
                </a:path>
                <a:path w="939800">
                  <a:moveTo>
                    <a:pt x="762000" y="0"/>
                  </a:moveTo>
                  <a:lnTo>
                    <a:pt x="711200" y="0"/>
                  </a:lnTo>
                </a:path>
                <a:path w="939800">
                  <a:moveTo>
                    <a:pt x="673100" y="0"/>
                  </a:moveTo>
                  <a:lnTo>
                    <a:pt x="622300" y="0"/>
                  </a:lnTo>
                </a:path>
                <a:path w="939800">
                  <a:moveTo>
                    <a:pt x="584200" y="0"/>
                  </a:moveTo>
                  <a:lnTo>
                    <a:pt x="533400" y="0"/>
                  </a:lnTo>
                </a:path>
                <a:path w="939800">
                  <a:moveTo>
                    <a:pt x="495300" y="0"/>
                  </a:moveTo>
                  <a:lnTo>
                    <a:pt x="444500" y="0"/>
                  </a:lnTo>
                </a:path>
                <a:path w="939800">
                  <a:moveTo>
                    <a:pt x="406400" y="0"/>
                  </a:moveTo>
                  <a:lnTo>
                    <a:pt x="355600" y="0"/>
                  </a:lnTo>
                </a:path>
                <a:path w="939800">
                  <a:moveTo>
                    <a:pt x="317500" y="0"/>
                  </a:moveTo>
                  <a:lnTo>
                    <a:pt x="266700" y="0"/>
                  </a:lnTo>
                </a:path>
                <a:path w="939800">
                  <a:moveTo>
                    <a:pt x="228600" y="0"/>
                  </a:moveTo>
                  <a:lnTo>
                    <a:pt x="177800" y="0"/>
                  </a:lnTo>
                </a:path>
                <a:path w="939800">
                  <a:moveTo>
                    <a:pt x="139700" y="0"/>
                  </a:moveTo>
                  <a:lnTo>
                    <a:pt x="88900" y="0"/>
                  </a:lnTo>
                </a:path>
                <a:path w="939800">
                  <a:moveTo>
                    <a:pt x="50800" y="0"/>
                  </a:moveTo>
                  <a:lnTo>
                    <a:pt x="0" y="0"/>
                  </a:lnTo>
                </a:path>
              </a:pathLst>
            </a:custGeom>
            <a:ln w="25450">
              <a:solidFill>
                <a:srgbClr val="A90000"/>
              </a:solidFill>
            </a:ln>
          </p:spPr>
          <p:txBody>
            <a:bodyPr wrap="square" lIns="0" tIns="0" rIns="0" bIns="0" rtlCol="0"/>
            <a:lstStyle/>
            <a:p>
              <a:endParaRPr/>
            </a:p>
          </p:txBody>
        </p:sp>
        <p:sp>
          <p:nvSpPr>
            <p:cNvPr id="31" name="object 31">
              <a:extLst>
                <a:ext uri="{FF2B5EF4-FFF2-40B4-BE49-F238E27FC236}">
                  <a16:creationId xmlns:a16="http://schemas.microsoft.com/office/drawing/2014/main" id="{852D18C4-F234-42BC-AEDC-EC5BCF9DFF93}"/>
                </a:ext>
              </a:extLst>
            </p:cNvPr>
            <p:cNvSpPr/>
            <p:nvPr/>
          </p:nvSpPr>
          <p:spPr>
            <a:xfrm>
              <a:off x="6819874" y="4152900"/>
              <a:ext cx="26034" cy="1244600"/>
            </a:xfrm>
            <a:custGeom>
              <a:avLst/>
              <a:gdLst/>
              <a:ahLst/>
              <a:cxnLst/>
              <a:rect l="l" t="t" r="r" b="b"/>
              <a:pathLst>
                <a:path w="26034" h="1244600">
                  <a:moveTo>
                    <a:pt x="0" y="0"/>
                  </a:moveTo>
                  <a:lnTo>
                    <a:pt x="25450" y="0"/>
                  </a:lnTo>
                </a:path>
                <a:path w="26034" h="1244600">
                  <a:moveTo>
                    <a:pt x="0" y="88900"/>
                  </a:moveTo>
                  <a:lnTo>
                    <a:pt x="25450" y="88900"/>
                  </a:lnTo>
                </a:path>
                <a:path w="26034" h="1244600">
                  <a:moveTo>
                    <a:pt x="0" y="177800"/>
                  </a:moveTo>
                  <a:lnTo>
                    <a:pt x="25450" y="177800"/>
                  </a:lnTo>
                </a:path>
                <a:path w="26034" h="1244600">
                  <a:moveTo>
                    <a:pt x="0" y="266700"/>
                  </a:moveTo>
                  <a:lnTo>
                    <a:pt x="25450" y="266700"/>
                  </a:lnTo>
                </a:path>
                <a:path w="26034" h="1244600">
                  <a:moveTo>
                    <a:pt x="0" y="355600"/>
                  </a:moveTo>
                  <a:lnTo>
                    <a:pt x="25450" y="355600"/>
                  </a:lnTo>
                </a:path>
                <a:path w="26034" h="1244600">
                  <a:moveTo>
                    <a:pt x="0" y="444500"/>
                  </a:moveTo>
                  <a:lnTo>
                    <a:pt x="25450" y="444500"/>
                  </a:lnTo>
                </a:path>
                <a:path w="26034" h="1244600">
                  <a:moveTo>
                    <a:pt x="0" y="533400"/>
                  </a:moveTo>
                  <a:lnTo>
                    <a:pt x="25450" y="533400"/>
                  </a:lnTo>
                </a:path>
                <a:path w="26034" h="1244600">
                  <a:moveTo>
                    <a:pt x="0" y="622300"/>
                  </a:moveTo>
                  <a:lnTo>
                    <a:pt x="25450" y="622300"/>
                  </a:lnTo>
                </a:path>
                <a:path w="26034" h="1244600">
                  <a:moveTo>
                    <a:pt x="0" y="711200"/>
                  </a:moveTo>
                  <a:lnTo>
                    <a:pt x="25450" y="711200"/>
                  </a:lnTo>
                </a:path>
                <a:path w="26034" h="1244600">
                  <a:moveTo>
                    <a:pt x="0" y="800100"/>
                  </a:moveTo>
                  <a:lnTo>
                    <a:pt x="25450" y="800100"/>
                  </a:lnTo>
                </a:path>
                <a:path w="26034" h="1244600">
                  <a:moveTo>
                    <a:pt x="0" y="889000"/>
                  </a:moveTo>
                  <a:lnTo>
                    <a:pt x="25450" y="889000"/>
                  </a:lnTo>
                </a:path>
                <a:path w="26034" h="1244600">
                  <a:moveTo>
                    <a:pt x="0" y="977900"/>
                  </a:moveTo>
                  <a:lnTo>
                    <a:pt x="25450" y="977900"/>
                  </a:lnTo>
                </a:path>
                <a:path w="26034" h="1244600">
                  <a:moveTo>
                    <a:pt x="0" y="1066800"/>
                  </a:moveTo>
                  <a:lnTo>
                    <a:pt x="25450" y="1066800"/>
                  </a:lnTo>
                </a:path>
                <a:path w="26034" h="1244600">
                  <a:moveTo>
                    <a:pt x="0" y="1155700"/>
                  </a:moveTo>
                  <a:lnTo>
                    <a:pt x="25450" y="1155700"/>
                  </a:lnTo>
                </a:path>
                <a:path w="26034" h="1244600">
                  <a:moveTo>
                    <a:pt x="0" y="1244600"/>
                  </a:moveTo>
                  <a:lnTo>
                    <a:pt x="25450" y="1244600"/>
                  </a:lnTo>
                </a:path>
              </a:pathLst>
            </a:custGeom>
            <a:ln w="50800">
              <a:solidFill>
                <a:srgbClr val="A90000"/>
              </a:solidFill>
            </a:ln>
          </p:spPr>
          <p:txBody>
            <a:bodyPr wrap="square" lIns="0" tIns="0" rIns="0" bIns="0" rtlCol="0"/>
            <a:lstStyle/>
            <a:p>
              <a:endParaRPr/>
            </a:p>
          </p:txBody>
        </p:sp>
        <p:sp>
          <p:nvSpPr>
            <p:cNvPr id="32" name="object 32">
              <a:extLst>
                <a:ext uri="{FF2B5EF4-FFF2-40B4-BE49-F238E27FC236}">
                  <a16:creationId xmlns:a16="http://schemas.microsoft.com/office/drawing/2014/main" id="{C4FE7200-F5EE-4629-A528-1D9B3EEC2F6E}"/>
                </a:ext>
              </a:extLst>
            </p:cNvPr>
            <p:cNvSpPr/>
            <p:nvPr/>
          </p:nvSpPr>
          <p:spPr>
            <a:xfrm>
              <a:off x="6832600" y="5461000"/>
              <a:ext cx="0" cy="12700"/>
            </a:xfrm>
            <a:custGeom>
              <a:avLst/>
              <a:gdLst/>
              <a:ahLst/>
              <a:cxnLst/>
              <a:rect l="l" t="t" r="r" b="b"/>
              <a:pathLst>
                <a:path h="12700">
                  <a:moveTo>
                    <a:pt x="-12725" y="6350"/>
                  </a:moveTo>
                  <a:lnTo>
                    <a:pt x="12725" y="6350"/>
                  </a:lnTo>
                </a:path>
              </a:pathLst>
            </a:custGeom>
            <a:ln w="12700">
              <a:solidFill>
                <a:srgbClr val="A90000"/>
              </a:solidFill>
            </a:ln>
          </p:spPr>
          <p:txBody>
            <a:bodyPr wrap="square" lIns="0" tIns="0" rIns="0" bIns="0" rtlCol="0"/>
            <a:lstStyle/>
            <a:p>
              <a:endParaRPr/>
            </a:p>
          </p:txBody>
        </p:sp>
        <p:sp>
          <p:nvSpPr>
            <p:cNvPr id="33" name="object 33">
              <a:extLst>
                <a:ext uri="{FF2B5EF4-FFF2-40B4-BE49-F238E27FC236}">
                  <a16:creationId xmlns:a16="http://schemas.microsoft.com/office/drawing/2014/main" id="{21EF8614-9C47-4384-94BB-5D89D3221573}"/>
                </a:ext>
              </a:extLst>
            </p:cNvPr>
            <p:cNvSpPr/>
            <p:nvPr/>
          </p:nvSpPr>
          <p:spPr>
            <a:xfrm>
              <a:off x="5905500" y="4914900"/>
              <a:ext cx="1651000" cy="0"/>
            </a:xfrm>
            <a:custGeom>
              <a:avLst/>
              <a:gdLst/>
              <a:ahLst/>
              <a:cxnLst/>
              <a:rect l="l" t="t" r="r" b="b"/>
              <a:pathLst>
                <a:path w="1651000">
                  <a:moveTo>
                    <a:pt x="1651000" y="0"/>
                  </a:moveTo>
                  <a:lnTo>
                    <a:pt x="1600200" y="0"/>
                  </a:lnTo>
                </a:path>
                <a:path w="1651000">
                  <a:moveTo>
                    <a:pt x="1562100" y="0"/>
                  </a:moveTo>
                  <a:lnTo>
                    <a:pt x="1511300" y="0"/>
                  </a:lnTo>
                </a:path>
                <a:path w="1651000">
                  <a:moveTo>
                    <a:pt x="1473200" y="0"/>
                  </a:moveTo>
                  <a:lnTo>
                    <a:pt x="1422400" y="0"/>
                  </a:lnTo>
                </a:path>
                <a:path w="1651000">
                  <a:moveTo>
                    <a:pt x="1384300" y="0"/>
                  </a:moveTo>
                  <a:lnTo>
                    <a:pt x="1333500" y="0"/>
                  </a:lnTo>
                </a:path>
                <a:path w="1651000">
                  <a:moveTo>
                    <a:pt x="1295400" y="0"/>
                  </a:moveTo>
                  <a:lnTo>
                    <a:pt x="1244600" y="0"/>
                  </a:lnTo>
                </a:path>
                <a:path w="1651000">
                  <a:moveTo>
                    <a:pt x="1206500" y="0"/>
                  </a:moveTo>
                  <a:lnTo>
                    <a:pt x="1155700" y="0"/>
                  </a:lnTo>
                </a:path>
                <a:path w="1651000">
                  <a:moveTo>
                    <a:pt x="1117600" y="0"/>
                  </a:moveTo>
                  <a:lnTo>
                    <a:pt x="1066800" y="0"/>
                  </a:lnTo>
                </a:path>
                <a:path w="1651000">
                  <a:moveTo>
                    <a:pt x="1028700" y="0"/>
                  </a:moveTo>
                  <a:lnTo>
                    <a:pt x="977900" y="0"/>
                  </a:lnTo>
                </a:path>
                <a:path w="1651000">
                  <a:moveTo>
                    <a:pt x="939800" y="0"/>
                  </a:moveTo>
                  <a:lnTo>
                    <a:pt x="889000" y="0"/>
                  </a:lnTo>
                </a:path>
                <a:path w="1651000">
                  <a:moveTo>
                    <a:pt x="850900" y="0"/>
                  </a:moveTo>
                  <a:lnTo>
                    <a:pt x="800100" y="0"/>
                  </a:lnTo>
                </a:path>
                <a:path w="1651000">
                  <a:moveTo>
                    <a:pt x="762000" y="0"/>
                  </a:moveTo>
                  <a:lnTo>
                    <a:pt x="711200" y="0"/>
                  </a:lnTo>
                </a:path>
                <a:path w="1651000">
                  <a:moveTo>
                    <a:pt x="673100" y="0"/>
                  </a:moveTo>
                  <a:lnTo>
                    <a:pt x="622300" y="0"/>
                  </a:lnTo>
                </a:path>
                <a:path w="1651000">
                  <a:moveTo>
                    <a:pt x="584200" y="0"/>
                  </a:moveTo>
                  <a:lnTo>
                    <a:pt x="533400" y="0"/>
                  </a:lnTo>
                </a:path>
                <a:path w="1651000">
                  <a:moveTo>
                    <a:pt x="495300" y="0"/>
                  </a:moveTo>
                  <a:lnTo>
                    <a:pt x="444500" y="0"/>
                  </a:lnTo>
                </a:path>
                <a:path w="1651000">
                  <a:moveTo>
                    <a:pt x="406400" y="0"/>
                  </a:moveTo>
                  <a:lnTo>
                    <a:pt x="355600" y="0"/>
                  </a:lnTo>
                </a:path>
                <a:path w="1651000">
                  <a:moveTo>
                    <a:pt x="317500" y="0"/>
                  </a:moveTo>
                  <a:lnTo>
                    <a:pt x="266700" y="0"/>
                  </a:lnTo>
                </a:path>
                <a:path w="1651000">
                  <a:moveTo>
                    <a:pt x="228600" y="0"/>
                  </a:moveTo>
                  <a:lnTo>
                    <a:pt x="177800" y="0"/>
                  </a:lnTo>
                </a:path>
                <a:path w="1651000">
                  <a:moveTo>
                    <a:pt x="139700" y="0"/>
                  </a:moveTo>
                  <a:lnTo>
                    <a:pt x="88900" y="0"/>
                  </a:lnTo>
                </a:path>
                <a:path w="1651000">
                  <a:moveTo>
                    <a:pt x="50800" y="0"/>
                  </a:moveTo>
                  <a:lnTo>
                    <a:pt x="0" y="0"/>
                  </a:lnTo>
                </a:path>
              </a:pathLst>
            </a:custGeom>
            <a:ln w="25450">
              <a:solidFill>
                <a:srgbClr val="FF6666"/>
              </a:solidFill>
            </a:ln>
          </p:spPr>
          <p:txBody>
            <a:bodyPr wrap="square" lIns="0" tIns="0" rIns="0" bIns="0" rtlCol="0"/>
            <a:lstStyle/>
            <a:p>
              <a:endParaRPr/>
            </a:p>
          </p:txBody>
        </p:sp>
        <p:sp>
          <p:nvSpPr>
            <p:cNvPr id="34" name="object 34">
              <a:extLst>
                <a:ext uri="{FF2B5EF4-FFF2-40B4-BE49-F238E27FC236}">
                  <a16:creationId xmlns:a16="http://schemas.microsoft.com/office/drawing/2014/main" id="{556F8262-31A9-4AC3-9FEC-910B7B74DA58}"/>
                </a:ext>
              </a:extLst>
            </p:cNvPr>
            <p:cNvSpPr/>
            <p:nvPr/>
          </p:nvSpPr>
          <p:spPr>
            <a:xfrm>
              <a:off x="5867400" y="4914900"/>
              <a:ext cx="0" cy="0"/>
            </a:xfrm>
            <a:custGeom>
              <a:avLst/>
              <a:gdLst/>
              <a:ahLst/>
              <a:cxnLst/>
              <a:rect l="l" t="t" r="r" b="b"/>
              <a:pathLst>
                <a:path>
                  <a:moveTo>
                    <a:pt x="0" y="0"/>
                  </a:moveTo>
                  <a:lnTo>
                    <a:pt x="0" y="0"/>
                  </a:lnTo>
                </a:path>
              </a:pathLst>
            </a:custGeom>
            <a:ln w="12546">
              <a:solidFill>
                <a:srgbClr val="FF6666"/>
              </a:solidFill>
            </a:ln>
          </p:spPr>
          <p:txBody>
            <a:bodyPr wrap="square" lIns="0" tIns="0" rIns="0" bIns="0" rtlCol="0"/>
            <a:lstStyle/>
            <a:p>
              <a:endParaRPr/>
            </a:p>
          </p:txBody>
        </p:sp>
        <p:sp>
          <p:nvSpPr>
            <p:cNvPr id="35" name="object 35">
              <a:extLst>
                <a:ext uri="{FF2B5EF4-FFF2-40B4-BE49-F238E27FC236}">
                  <a16:creationId xmlns:a16="http://schemas.microsoft.com/office/drawing/2014/main" id="{F193DAEC-6E9C-4FD0-9530-6690E20AAD29}"/>
                </a:ext>
              </a:extLst>
            </p:cNvPr>
            <p:cNvSpPr/>
            <p:nvPr/>
          </p:nvSpPr>
          <p:spPr>
            <a:xfrm>
              <a:off x="7569174" y="4940300"/>
              <a:ext cx="26034" cy="444500"/>
            </a:xfrm>
            <a:custGeom>
              <a:avLst/>
              <a:gdLst/>
              <a:ahLst/>
              <a:cxnLst/>
              <a:rect l="l" t="t" r="r" b="b"/>
              <a:pathLst>
                <a:path w="26034" h="444500">
                  <a:moveTo>
                    <a:pt x="0" y="0"/>
                  </a:moveTo>
                  <a:lnTo>
                    <a:pt x="25450" y="0"/>
                  </a:lnTo>
                </a:path>
                <a:path w="26034" h="444500">
                  <a:moveTo>
                    <a:pt x="0" y="88900"/>
                  </a:moveTo>
                  <a:lnTo>
                    <a:pt x="25450" y="88900"/>
                  </a:lnTo>
                </a:path>
                <a:path w="26034" h="444500">
                  <a:moveTo>
                    <a:pt x="0" y="177800"/>
                  </a:moveTo>
                  <a:lnTo>
                    <a:pt x="25450" y="177800"/>
                  </a:lnTo>
                </a:path>
                <a:path w="26034" h="444500">
                  <a:moveTo>
                    <a:pt x="0" y="266700"/>
                  </a:moveTo>
                  <a:lnTo>
                    <a:pt x="25450" y="266700"/>
                  </a:lnTo>
                </a:path>
                <a:path w="26034" h="444500">
                  <a:moveTo>
                    <a:pt x="0" y="355600"/>
                  </a:moveTo>
                  <a:lnTo>
                    <a:pt x="25450" y="355600"/>
                  </a:lnTo>
                </a:path>
                <a:path w="26034" h="444500">
                  <a:moveTo>
                    <a:pt x="0" y="444500"/>
                  </a:moveTo>
                  <a:lnTo>
                    <a:pt x="25450" y="444500"/>
                  </a:lnTo>
                </a:path>
              </a:pathLst>
            </a:custGeom>
            <a:ln w="50800">
              <a:solidFill>
                <a:srgbClr val="FF6666"/>
              </a:solidFill>
            </a:ln>
          </p:spPr>
          <p:txBody>
            <a:bodyPr wrap="square" lIns="0" tIns="0" rIns="0" bIns="0" rtlCol="0"/>
            <a:lstStyle/>
            <a:p>
              <a:endParaRPr/>
            </a:p>
          </p:txBody>
        </p:sp>
        <p:sp>
          <p:nvSpPr>
            <p:cNvPr id="36" name="object 36">
              <a:extLst>
                <a:ext uri="{FF2B5EF4-FFF2-40B4-BE49-F238E27FC236}">
                  <a16:creationId xmlns:a16="http://schemas.microsoft.com/office/drawing/2014/main" id="{A085D5BB-37F5-4D43-B172-64F89B81DCDE}"/>
                </a:ext>
              </a:extLst>
            </p:cNvPr>
            <p:cNvSpPr/>
            <p:nvPr/>
          </p:nvSpPr>
          <p:spPr>
            <a:xfrm>
              <a:off x="7581900" y="5448300"/>
              <a:ext cx="0" cy="25400"/>
            </a:xfrm>
            <a:custGeom>
              <a:avLst/>
              <a:gdLst/>
              <a:ahLst/>
              <a:cxnLst/>
              <a:rect l="l" t="t" r="r" b="b"/>
              <a:pathLst>
                <a:path h="25400">
                  <a:moveTo>
                    <a:pt x="-12725" y="12700"/>
                  </a:moveTo>
                  <a:lnTo>
                    <a:pt x="12725" y="12700"/>
                  </a:lnTo>
                </a:path>
              </a:pathLst>
            </a:custGeom>
            <a:ln w="25400">
              <a:solidFill>
                <a:srgbClr val="FF6666"/>
              </a:solidFill>
            </a:ln>
          </p:spPr>
          <p:txBody>
            <a:bodyPr wrap="square" lIns="0" tIns="0" rIns="0" bIns="0" rtlCol="0"/>
            <a:lstStyle/>
            <a:p>
              <a:endParaRPr/>
            </a:p>
          </p:txBody>
        </p:sp>
      </p:grpSp>
      <p:sp>
        <p:nvSpPr>
          <p:cNvPr id="37" name="object 37">
            <a:extLst>
              <a:ext uri="{FF2B5EF4-FFF2-40B4-BE49-F238E27FC236}">
                <a16:creationId xmlns:a16="http://schemas.microsoft.com/office/drawing/2014/main" id="{BBA2A264-941A-49D6-881E-F020325A3C5C}"/>
              </a:ext>
            </a:extLst>
          </p:cNvPr>
          <p:cNvSpPr txBox="1"/>
          <p:nvPr/>
        </p:nvSpPr>
        <p:spPr>
          <a:xfrm>
            <a:off x="9149080" y="3200400"/>
            <a:ext cx="1101090" cy="1004569"/>
          </a:xfrm>
          <a:prstGeom prst="rect">
            <a:avLst/>
          </a:prstGeom>
          <a:solidFill>
            <a:srgbClr val="00FFFF"/>
          </a:solidFill>
        </p:spPr>
        <p:txBody>
          <a:bodyPr vert="horz" wrap="square" lIns="0" tIns="45720" rIns="0" bIns="0" rtlCol="0">
            <a:spAutoFit/>
          </a:bodyPr>
          <a:lstStyle/>
          <a:p>
            <a:pPr marL="90170" marR="84455" indent="134620" algn="just">
              <a:lnSpc>
                <a:spcPct val="100000"/>
              </a:lnSpc>
              <a:spcBef>
                <a:spcPts val="360"/>
              </a:spcBef>
            </a:pPr>
            <a:r>
              <a:rPr sz="2000" dirty="0">
                <a:latin typeface="Liberation Sans"/>
                <a:cs typeface="Liberation Sans"/>
              </a:rPr>
              <a:t>Cu-Ni  phase  </a:t>
            </a:r>
            <a:r>
              <a:rPr sz="2000" spc="5" dirty="0">
                <a:latin typeface="Liberation Sans"/>
                <a:cs typeface="Liberation Sans"/>
              </a:rPr>
              <a:t>d</a:t>
            </a:r>
            <a:r>
              <a:rPr sz="2000" spc="-5" dirty="0">
                <a:latin typeface="Liberation Sans"/>
                <a:cs typeface="Liberation Sans"/>
              </a:rPr>
              <a:t>i</a:t>
            </a:r>
            <a:r>
              <a:rPr sz="2000" spc="5" dirty="0">
                <a:latin typeface="Liberation Sans"/>
                <a:cs typeface="Liberation Sans"/>
              </a:rPr>
              <a:t>a</a:t>
            </a:r>
            <a:r>
              <a:rPr sz="2000" spc="-5" dirty="0">
                <a:latin typeface="Liberation Sans"/>
                <a:cs typeface="Liberation Sans"/>
              </a:rPr>
              <a:t>g</a:t>
            </a:r>
            <a:r>
              <a:rPr sz="2000" spc="10" dirty="0">
                <a:latin typeface="Liberation Sans"/>
                <a:cs typeface="Liberation Sans"/>
              </a:rPr>
              <a:t>r</a:t>
            </a:r>
            <a:r>
              <a:rPr sz="2000" spc="-5" dirty="0">
                <a:latin typeface="Liberation Sans"/>
                <a:cs typeface="Liberation Sans"/>
              </a:rPr>
              <a:t>a</a:t>
            </a:r>
            <a:r>
              <a:rPr sz="2000" dirty="0">
                <a:latin typeface="Liberation Sans"/>
                <a:cs typeface="Liberation Sans"/>
              </a:rPr>
              <a:t>m</a:t>
            </a:r>
            <a:endParaRPr sz="2000">
              <a:latin typeface="Liberation Sans"/>
              <a:cs typeface="Liberation Sans"/>
            </a:endParaRPr>
          </a:p>
        </p:txBody>
      </p:sp>
      <p:sp>
        <p:nvSpPr>
          <p:cNvPr id="38" name="object 38">
            <a:extLst>
              <a:ext uri="{FF2B5EF4-FFF2-40B4-BE49-F238E27FC236}">
                <a16:creationId xmlns:a16="http://schemas.microsoft.com/office/drawing/2014/main" id="{19C7A1FC-4AB5-4139-AD8F-9356F0621DD2}"/>
              </a:ext>
            </a:extLst>
          </p:cNvPr>
          <p:cNvSpPr txBox="1">
            <a:spLocks noGrp="1"/>
          </p:cNvSpPr>
          <p:nvPr>
            <p:ph type="title"/>
          </p:nvPr>
        </p:nvSpPr>
        <p:spPr>
          <a:xfrm>
            <a:off x="3260600" y="522645"/>
            <a:ext cx="5888480" cy="443711"/>
          </a:xfrm>
          <a:prstGeom prst="rect">
            <a:avLst/>
          </a:prstGeom>
        </p:spPr>
        <p:txBody>
          <a:bodyPr vert="horz" wrap="square" lIns="0" tIns="12700" rIns="0" bIns="0" rtlCol="0">
            <a:spAutoFit/>
          </a:bodyPr>
          <a:lstStyle/>
          <a:p>
            <a:pPr marL="12700">
              <a:lnSpc>
                <a:spcPct val="100000"/>
              </a:lnSpc>
              <a:spcBef>
                <a:spcPts val="100"/>
              </a:spcBef>
            </a:pPr>
            <a:r>
              <a:rPr sz="2800" spc="-5" dirty="0">
                <a:solidFill>
                  <a:srgbClr val="3333FF"/>
                </a:solidFill>
                <a:latin typeface="Liberation Sans Narrow"/>
                <a:cs typeface="Liberation Sans Narrow"/>
              </a:rPr>
              <a:t>Determination of phase(s)</a:t>
            </a:r>
            <a:r>
              <a:rPr sz="2800" spc="-70" dirty="0">
                <a:solidFill>
                  <a:srgbClr val="3333FF"/>
                </a:solidFill>
                <a:latin typeface="Liberation Sans Narrow"/>
                <a:cs typeface="Liberation Sans Narrow"/>
              </a:rPr>
              <a:t> </a:t>
            </a:r>
            <a:r>
              <a:rPr sz="2800" spc="-5" dirty="0">
                <a:solidFill>
                  <a:srgbClr val="3333FF"/>
                </a:solidFill>
                <a:latin typeface="Liberation Sans Narrow"/>
                <a:cs typeface="Liberation Sans Narrow"/>
              </a:rPr>
              <a:t>present</a:t>
            </a:r>
            <a:endParaRPr sz="2800" dirty="0">
              <a:latin typeface="Liberation Sans Narrow"/>
              <a:cs typeface="Liberation Sans Narrow"/>
            </a:endParaRPr>
          </a:p>
        </p:txBody>
      </p:sp>
      <p:sp>
        <p:nvSpPr>
          <p:cNvPr id="39" name="object 39">
            <a:extLst>
              <a:ext uri="{FF2B5EF4-FFF2-40B4-BE49-F238E27FC236}">
                <a16:creationId xmlns:a16="http://schemas.microsoft.com/office/drawing/2014/main" id="{29EC8CA9-CFBF-43D9-A283-A15FAC84FC4C}"/>
              </a:ext>
            </a:extLst>
          </p:cNvPr>
          <p:cNvSpPr txBox="1"/>
          <p:nvPr/>
        </p:nvSpPr>
        <p:spPr>
          <a:xfrm>
            <a:off x="2057400" y="4876800"/>
            <a:ext cx="2590800" cy="638810"/>
          </a:xfrm>
          <a:prstGeom prst="rect">
            <a:avLst/>
          </a:prstGeom>
          <a:solidFill>
            <a:srgbClr val="00FFFF"/>
          </a:solidFill>
        </p:spPr>
        <p:txBody>
          <a:bodyPr vert="horz" wrap="square" lIns="0" tIns="44450" rIns="0" bIns="0" rtlCol="0">
            <a:spAutoFit/>
          </a:bodyPr>
          <a:lstStyle/>
          <a:p>
            <a:pPr marL="89535" marR="302260">
              <a:lnSpc>
                <a:spcPct val="100000"/>
              </a:lnSpc>
              <a:spcBef>
                <a:spcPts val="350"/>
              </a:spcBef>
            </a:pPr>
            <a:r>
              <a:rPr sz="1800" spc="-10" dirty="0">
                <a:latin typeface="Liberation Sans"/>
                <a:cs typeface="Liberation Sans"/>
              </a:rPr>
              <a:t>Melting </a:t>
            </a:r>
            <a:r>
              <a:rPr sz="1800" spc="-5" dirty="0">
                <a:latin typeface="Liberation Sans"/>
                <a:cs typeface="Liberation Sans"/>
              </a:rPr>
              <a:t>points: Cu </a:t>
            </a:r>
            <a:r>
              <a:rPr sz="1800" dirty="0">
                <a:latin typeface="Liberation Sans"/>
                <a:cs typeface="Liberation Sans"/>
              </a:rPr>
              <a:t>=  </a:t>
            </a:r>
            <a:r>
              <a:rPr sz="1800" spc="-10" dirty="0">
                <a:latin typeface="Liberation Sans"/>
                <a:cs typeface="Liberation Sans"/>
              </a:rPr>
              <a:t>1085°C, </a:t>
            </a:r>
            <a:r>
              <a:rPr sz="1800" spc="-5" dirty="0">
                <a:latin typeface="Liberation Sans"/>
                <a:cs typeface="Liberation Sans"/>
              </a:rPr>
              <a:t>Ni </a:t>
            </a:r>
            <a:r>
              <a:rPr sz="1800" dirty="0">
                <a:latin typeface="Liberation Sans"/>
                <a:cs typeface="Liberation Sans"/>
              </a:rPr>
              <a:t>= </a:t>
            </a:r>
            <a:r>
              <a:rPr sz="1800" spc="-10" dirty="0">
                <a:latin typeface="Liberation Sans"/>
                <a:cs typeface="Liberation Sans"/>
              </a:rPr>
              <a:t>1453</a:t>
            </a:r>
            <a:r>
              <a:rPr sz="1800" spc="-55" dirty="0">
                <a:latin typeface="Liberation Sans"/>
                <a:cs typeface="Liberation Sans"/>
              </a:rPr>
              <a:t> </a:t>
            </a:r>
            <a:r>
              <a:rPr sz="1800" spc="-5" dirty="0">
                <a:latin typeface="Liberation Sans"/>
                <a:cs typeface="Liberation Sans"/>
              </a:rPr>
              <a:t>°C</a:t>
            </a:r>
            <a:endParaRPr sz="1800">
              <a:latin typeface="Liberation Sans"/>
              <a:cs typeface="Liberation Sans"/>
            </a:endParaRPr>
          </a:p>
        </p:txBody>
      </p:sp>
      <p:sp>
        <p:nvSpPr>
          <p:cNvPr id="40" name="object 40">
            <a:extLst>
              <a:ext uri="{FF2B5EF4-FFF2-40B4-BE49-F238E27FC236}">
                <a16:creationId xmlns:a16="http://schemas.microsoft.com/office/drawing/2014/main" id="{7E4CD35E-C7DD-4FBA-A5FA-67E1B4F606AE}"/>
              </a:ext>
            </a:extLst>
          </p:cNvPr>
          <p:cNvSpPr txBox="1"/>
          <p:nvPr/>
        </p:nvSpPr>
        <p:spPr>
          <a:xfrm>
            <a:off x="1906270" y="5822950"/>
            <a:ext cx="8343900" cy="505908"/>
          </a:xfrm>
          <a:prstGeom prst="rect">
            <a:avLst/>
          </a:prstGeom>
        </p:spPr>
        <p:txBody>
          <a:bodyPr vert="horz" wrap="square" lIns="0" tIns="13335" rIns="0" bIns="0" rtlCol="0">
            <a:spAutoFit/>
          </a:bodyPr>
          <a:lstStyle/>
          <a:p>
            <a:pPr marL="12700" marR="5080">
              <a:lnSpc>
                <a:spcPct val="99700"/>
              </a:lnSpc>
              <a:spcBef>
                <a:spcPts val="105"/>
              </a:spcBef>
            </a:pPr>
            <a:r>
              <a:rPr sz="1600" spc="-5" dirty="0">
                <a:solidFill>
                  <a:srgbClr val="3333FF"/>
                </a:solidFill>
                <a:latin typeface="Liberation Sans"/>
                <a:cs typeface="Liberation Sans"/>
              </a:rPr>
              <a:t>Solidus </a:t>
            </a:r>
            <a:r>
              <a:rPr sz="1600" dirty="0">
                <a:latin typeface="Liberation Sans"/>
                <a:cs typeface="Liberation Sans"/>
              </a:rPr>
              <a:t>- </a:t>
            </a:r>
            <a:r>
              <a:rPr sz="1600" spc="-25" dirty="0">
                <a:latin typeface="Liberation Sans"/>
                <a:cs typeface="Liberation Sans"/>
              </a:rPr>
              <a:t>Temperature </a:t>
            </a:r>
            <a:r>
              <a:rPr sz="1600" spc="-10" dirty="0">
                <a:latin typeface="Liberation Sans"/>
                <a:cs typeface="Liberation Sans"/>
              </a:rPr>
              <a:t>where </a:t>
            </a:r>
            <a:r>
              <a:rPr sz="1600" spc="-5" dirty="0">
                <a:latin typeface="Liberation Sans"/>
                <a:cs typeface="Liberation Sans"/>
              </a:rPr>
              <a:t>alloy </a:t>
            </a:r>
            <a:r>
              <a:rPr sz="1600" dirty="0">
                <a:latin typeface="Liberation Sans"/>
                <a:cs typeface="Liberation Sans"/>
              </a:rPr>
              <a:t>is </a:t>
            </a:r>
            <a:r>
              <a:rPr sz="1600" spc="-5" dirty="0">
                <a:latin typeface="Liberation Sans"/>
                <a:cs typeface="Liberation Sans"/>
              </a:rPr>
              <a:t>completely </a:t>
            </a:r>
            <a:r>
              <a:rPr sz="1600" dirty="0">
                <a:solidFill>
                  <a:srgbClr val="3333FF"/>
                </a:solidFill>
                <a:latin typeface="Liberation Sans"/>
                <a:cs typeface="Liberation Sans"/>
              </a:rPr>
              <a:t>solid</a:t>
            </a:r>
            <a:r>
              <a:rPr sz="1600" dirty="0">
                <a:latin typeface="Liberation Sans"/>
                <a:cs typeface="Liberation Sans"/>
              </a:rPr>
              <a:t>. </a:t>
            </a:r>
            <a:r>
              <a:rPr sz="1600" spc="-5" dirty="0">
                <a:latin typeface="Liberation Sans"/>
                <a:cs typeface="Liberation Sans"/>
              </a:rPr>
              <a:t>Above this line, liquefaction begins.  </a:t>
            </a:r>
            <a:r>
              <a:rPr sz="1600" spc="-5" dirty="0">
                <a:solidFill>
                  <a:srgbClr val="3333FF"/>
                </a:solidFill>
                <a:latin typeface="Liberation Sans"/>
                <a:cs typeface="Liberation Sans"/>
              </a:rPr>
              <a:t>Liquidus </a:t>
            </a:r>
            <a:r>
              <a:rPr sz="1600" dirty="0">
                <a:latin typeface="Liberation Sans"/>
                <a:cs typeface="Liberation Sans"/>
              </a:rPr>
              <a:t>- </a:t>
            </a:r>
            <a:r>
              <a:rPr sz="1600" spc="-20" dirty="0">
                <a:latin typeface="Liberation Sans"/>
                <a:cs typeface="Liberation Sans"/>
              </a:rPr>
              <a:t>Temperature </a:t>
            </a:r>
            <a:r>
              <a:rPr sz="1600" spc="-10" dirty="0">
                <a:latin typeface="Liberation Sans"/>
                <a:cs typeface="Liberation Sans"/>
              </a:rPr>
              <a:t>where </a:t>
            </a:r>
            <a:r>
              <a:rPr sz="1600" spc="-5" dirty="0">
                <a:latin typeface="Liberation Sans"/>
                <a:cs typeface="Liberation Sans"/>
              </a:rPr>
              <a:t>alloy </a:t>
            </a:r>
            <a:r>
              <a:rPr sz="1600" dirty="0">
                <a:latin typeface="Liberation Sans"/>
                <a:cs typeface="Liberation Sans"/>
              </a:rPr>
              <a:t>is </a:t>
            </a:r>
            <a:r>
              <a:rPr sz="1600" spc="-5" dirty="0">
                <a:latin typeface="Liberation Sans"/>
                <a:cs typeface="Liberation Sans"/>
              </a:rPr>
              <a:t>completely </a:t>
            </a:r>
            <a:r>
              <a:rPr sz="1600" spc="-5" dirty="0">
                <a:solidFill>
                  <a:srgbClr val="3333FF"/>
                </a:solidFill>
                <a:latin typeface="Liberation Sans"/>
                <a:cs typeface="Liberation Sans"/>
              </a:rPr>
              <a:t>liquid</a:t>
            </a:r>
            <a:r>
              <a:rPr sz="1600" spc="-5" dirty="0">
                <a:latin typeface="Liberation Sans"/>
                <a:cs typeface="Liberation Sans"/>
              </a:rPr>
              <a:t>. Below this line, solidification  begins.</a:t>
            </a:r>
            <a:endParaRPr sz="1600" dirty="0">
              <a:latin typeface="Liberation Sans"/>
              <a:cs typeface="Liberation Sans"/>
            </a:endParaRPr>
          </a:p>
        </p:txBody>
      </p:sp>
    </p:spTree>
    <p:extLst>
      <p:ext uri="{BB962C8B-B14F-4D97-AF65-F5344CB8AC3E}">
        <p14:creationId xmlns:p14="http://schemas.microsoft.com/office/powerpoint/2010/main" val="3018383621"/>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781</TotalTime>
  <Words>1780</Words>
  <Application>Microsoft Office PowerPoint</Application>
  <PresentationFormat>Widescreen</PresentationFormat>
  <Paragraphs>174</Paragraphs>
  <Slides>32</Slides>
  <Notes>0</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32</vt:i4>
      </vt:variant>
    </vt:vector>
  </HeadingPairs>
  <TitlesOfParts>
    <vt:vector size="47" baseType="lpstr">
      <vt:lpstr>Arial</vt:lpstr>
      <vt:lpstr>Baskerville Old Face</vt:lpstr>
      <vt:lpstr>Calibri</vt:lpstr>
      <vt:lpstr>Cambria</vt:lpstr>
      <vt:lpstr>Carlito</vt:lpstr>
      <vt:lpstr>Georgia</vt:lpstr>
      <vt:lpstr>Liberation Sans</vt:lpstr>
      <vt:lpstr>Liberation Sans Narrow</vt:lpstr>
      <vt:lpstr>OpenSymbol</vt:lpstr>
      <vt:lpstr>RobotoRegular</vt:lpstr>
      <vt:lpstr>Times New Roman</vt:lpstr>
      <vt:lpstr>Verdana</vt:lpstr>
      <vt:lpstr>Wingdings</vt:lpstr>
      <vt:lpstr>Office Theme</vt:lpstr>
      <vt:lpstr>Custom Design</vt:lpstr>
      <vt:lpstr>PowerPoint Presentation</vt:lpstr>
      <vt:lpstr>PowerPoint Presentation</vt:lpstr>
      <vt:lpstr>PowerPoint Presentation</vt:lpstr>
      <vt:lpstr>PowerPoint Presentation</vt:lpstr>
      <vt:lpstr>                   Classification of Binary Phase Diagrams  All binary phase diagrams can be classified according to the appearance of the  following reactions or Transformations in them.   These include: </vt:lpstr>
      <vt:lpstr>Solid solution or Isomorphous phase diagram </vt:lpstr>
      <vt:lpstr>PowerPoint Presentation</vt:lpstr>
      <vt:lpstr>PowerPoint Presentation</vt:lpstr>
      <vt:lpstr>Determination of phase(s) present</vt:lpstr>
      <vt:lpstr>Phase Diagrams: composition of phases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Example: Pb-Sn alloy system</vt:lpstr>
      <vt:lpstr>Liquid is transformed into solid upon cooling produces a Lamellar Eutectic Structure of Lead (Pb) and Tin (Sn) solid phases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Thejkumar J</dc:creator>
  <cp:lastModifiedBy>DEVARAJ M R</cp:lastModifiedBy>
  <cp:revision>75</cp:revision>
  <dcterms:created xsi:type="dcterms:W3CDTF">2020-09-02T14:22:46Z</dcterms:created>
  <dcterms:modified xsi:type="dcterms:W3CDTF">2024-01-19T10:47:45Z</dcterms:modified>
</cp:coreProperties>
</file>