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9" r:id="rId2"/>
    <p:sldId id="264" r:id="rId3"/>
    <p:sldId id="265" r:id="rId4"/>
    <p:sldId id="266" r:id="rId5"/>
    <p:sldId id="267" r:id="rId6"/>
    <p:sldId id="269" r:id="rId7"/>
    <p:sldId id="256" r:id="rId8"/>
    <p:sldId id="268" r:id="rId9"/>
    <p:sldId id="270" r:id="rId10"/>
    <p:sldId id="279" r:id="rId11"/>
    <p:sldId id="271" r:id="rId12"/>
    <p:sldId id="272" r:id="rId13"/>
    <p:sldId id="280" r:id="rId14"/>
    <p:sldId id="260" r:id="rId15"/>
    <p:sldId id="281" r:id="rId16"/>
    <p:sldId id="275" r:id="rId17"/>
    <p:sldId id="276" r:id="rId18"/>
    <p:sldId id="263" r:id="rId19"/>
    <p:sldId id="261" r:id="rId20"/>
    <p:sldId id="27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1515"/>
    <a:srgbClr val="FF0066"/>
    <a:srgbClr val="009900"/>
    <a:srgbClr val="C8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AB26DA0-0DEC-4446-B046-4B227D27A25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C0B6A9-CA56-415E-BEA3-CADF764E48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6F6CC-C896-49D3-9C8F-7630716D6C9D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1F224E-C421-493D-BBDF-EC1437ABFDB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94A546-D99F-47E2-88A2-BEB7B855D6D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62BD18-3ECE-4992-87FB-87B0CFBF60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68534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B099D-199F-4D51-A809-5543F0D557BE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AA11D-4EC5-471B-8EE9-0C2CD6DE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0769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455EA63-D09F-4537-B8F5-C39C73EC62B6}" type="datetime1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52812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D192-B363-4EC8-9849-20D630C01DDA}" type="datetime1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68213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D192-B363-4EC8-9849-20D630C01DDA}" type="datetime1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426284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D192-B363-4EC8-9849-20D630C01DDA}" type="datetime1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28833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D192-B363-4EC8-9849-20D630C01DDA}" type="datetime1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864964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D192-B363-4EC8-9849-20D630C01DDA}" type="datetime1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6379660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D192-B363-4EC8-9849-20D630C01DDA}" type="datetime1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502605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27121-347B-4EDF-A0F5-350577B96A7E}" type="datetime1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6102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2085-4CA0-4F03-86B1-B287857722AA}" type="datetime1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7695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8EBE-1886-4EB5-800D-2286C86A4653}" type="datetime1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716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F81E-00C2-4F50-AFA1-281148E35275}" type="datetime1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46504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78721-51B6-4F23-9CB2-EE504EF0DE18}" type="datetime1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601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76121-F42C-4E00-9B0A-6618DFD69457}" type="datetime1">
              <a:rPr lang="en-US" smtClean="0"/>
              <a:t>12/18/2023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414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73C9-418A-4C61-9145-FFA5AC16CC16}" type="datetime1">
              <a:rPr lang="en-US" smtClean="0"/>
              <a:t>12/18/2023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4211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DED9D-31C3-455D-A768-EB3D31ADEA74}" type="datetime1">
              <a:rPr lang="en-US" smtClean="0"/>
              <a:t>12/18/2023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3730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5731-8EC7-4214-A6C6-498A6870C116}" type="datetime1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8342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81627-4B39-46C6-B5E9-920CC38966BA}" type="datetime1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4499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C01D192-B363-4EC8-9849-20D630C01DDA}" type="datetime1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Department of Mechanical Engineering, ATMECE, Mysuru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226CF9F-F850-4379-9247-A71C925AD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94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FC3A39-39CF-4805-BE6C-DD1F6307F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E24C65-8266-4D35-9738-1EB79425A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1690A9-8F42-4DE3-AC53-5986FBB64CB2}"/>
              </a:ext>
            </a:extLst>
          </p:cNvPr>
          <p:cNvSpPr txBox="1"/>
          <p:nvPr/>
        </p:nvSpPr>
        <p:spPr>
          <a:xfrm>
            <a:off x="4970532" y="609600"/>
            <a:ext cx="22509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Georgia" panose="02040502050405020303" pitchFamily="18" charset="0"/>
              </a:rPr>
              <a:t>SYLLABUS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AC8E70-259E-40F7-A800-5C8E74A76522}"/>
              </a:ext>
            </a:extLst>
          </p:cNvPr>
          <p:cNvSpPr/>
          <p:nvPr/>
        </p:nvSpPr>
        <p:spPr>
          <a:xfrm>
            <a:off x="1295401" y="732711"/>
            <a:ext cx="1661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Module-1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0236934-F90F-4D95-A377-57AFFA7DEBE7}"/>
              </a:ext>
            </a:extLst>
          </p:cNvPr>
          <p:cNvSpPr/>
          <p:nvPr/>
        </p:nvSpPr>
        <p:spPr>
          <a:xfrm>
            <a:off x="736979" y="1255931"/>
            <a:ext cx="10809027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600" b="1" dirty="0">
                <a:latin typeface="Cambria" panose="02040503050406030204" pitchFamily="18" charset="0"/>
                <a:ea typeface="Cambria" panose="02040503050406030204" pitchFamily="18" charset="0"/>
              </a:rPr>
              <a:t>Structure of Materials </a:t>
            </a:r>
          </a:p>
          <a:p>
            <a:pPr algn="just"/>
            <a:r>
              <a:rPr lang="en-US" sz="2600" b="1" dirty="0">
                <a:latin typeface="Cambria" panose="02040503050406030204" pitchFamily="18" charset="0"/>
                <a:ea typeface="Cambria" panose="02040503050406030204" pitchFamily="18" charset="0"/>
              </a:rPr>
              <a:t>Introduction: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 Classification of materials, crystalline and non-crystalline solids, atomic bonding: Ionic Bonding and Metallic Bonding.</a:t>
            </a:r>
          </a:p>
          <a:p>
            <a:pPr algn="just"/>
            <a:r>
              <a:rPr lang="en-US" sz="2600" b="1" dirty="0">
                <a:latin typeface="Cambria" panose="02040503050406030204" pitchFamily="18" charset="0"/>
                <a:ea typeface="Cambria" panose="02040503050406030204" pitchFamily="18" charset="0"/>
              </a:rPr>
              <a:t>Crystal Structure: 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Crystal Lattice, Unit Cell, Planes and directions in a lattice, Planar Atomic Density, Coordination number, atomic Packing Factor of all the Cubic structures and Hexagonal Close Packed structure. Classification and Coordination of voids, Bragg’s Law. </a:t>
            </a:r>
          </a:p>
          <a:p>
            <a:pPr algn="just"/>
            <a:r>
              <a:rPr lang="en-US" sz="2600" b="1" dirty="0">
                <a:latin typeface="Cambria" panose="02040503050406030204" pitchFamily="18" charset="0"/>
                <a:ea typeface="Cambria" panose="02040503050406030204" pitchFamily="18" charset="0"/>
              </a:rPr>
              <a:t>Imperfections in Solids: 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Types of imperfections, Point defects: vacancies, interstitials, line defects, 2-D and 3D-defects, Concept of free volume in amorphous solids. Slip, Twinning.</a:t>
            </a:r>
          </a:p>
          <a:p>
            <a:pPr algn="just"/>
            <a:endParaRPr lang="en-US" sz="2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4434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D51E29B-B21F-AD5C-0B8A-32ACC462C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FDC650-D4B6-9546-0A56-62E77239D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132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AD307A4-DC07-4BE6-AF9A-1AC0443C8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30B505-112C-462D-9CDC-C258CB572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9101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EC24ACC-7409-4871-AAE1-7E5E4860A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AD614B-3BC0-4B73-9181-AB84703D3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8110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545FA2-8A90-5106-EE9C-E5696455C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B98F7A-571D-D924-0562-E5A29A732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879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0976E2E-5970-4FBF-876A-1C9BD2307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B9F385-58F7-4020-8D0D-A5B9A2341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878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6C1F1B-0278-D087-3786-33EF03C24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B2359F-75B2-38AC-4873-8828E68DF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368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2ED1C28-6594-472F-AF82-5CD3A4A12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01ECEC-6E75-4588-A4AD-B3CF834C1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8827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BF1C4CE-AF0D-41A3-9B61-1BDB23784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B40594-B1CF-4142-A2D9-1A83520A8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5068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3DD7F40-A36C-4FFF-A3F4-02004BA50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1EF1EC-F52F-4691-BB28-17C16520A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3444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DB6D144-5CB8-4E69-87AE-EBECD062B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77881D-FC27-4601-A1E5-DA318D7CD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6114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15AF3C-9A2C-4645-907E-114ED158C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824BE3-97BA-4AA6-AB78-C486B8BEC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2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5CBD7AB-09FA-4C91-A4B1-AF95E436735C}"/>
              </a:ext>
            </a:extLst>
          </p:cNvPr>
          <p:cNvSpPr/>
          <p:nvPr/>
        </p:nvSpPr>
        <p:spPr>
          <a:xfrm>
            <a:off x="939383" y="610080"/>
            <a:ext cx="1661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Module-2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EF0868-FC3A-493A-B91B-C7317F03BC8B}"/>
              </a:ext>
            </a:extLst>
          </p:cNvPr>
          <p:cNvSpPr/>
          <p:nvPr/>
        </p:nvSpPr>
        <p:spPr>
          <a:xfrm>
            <a:off x="939383" y="1133300"/>
            <a:ext cx="1031323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800" b="1" dirty="0">
                <a:latin typeface="Cambria" panose="02040503050406030204" pitchFamily="18" charset="0"/>
                <a:ea typeface="Cambria" panose="02040503050406030204" pitchFamily="18" charset="0"/>
              </a:rPr>
              <a:t>Physical Metallurgy </a:t>
            </a:r>
          </a:p>
          <a:p>
            <a:pPr algn="just"/>
            <a:r>
              <a:rPr lang="en-IN" sz="2800" b="1" dirty="0">
                <a:latin typeface="Cambria" panose="02040503050406030204" pitchFamily="18" charset="0"/>
                <a:ea typeface="Cambria" panose="02040503050406030204" pitchFamily="18" charset="0"/>
              </a:rPr>
              <a:t>Alloy Systems: </a:t>
            </a:r>
            <a:r>
              <a:rPr lang="en-IN" sz="2800" dirty="0">
                <a:latin typeface="Cambria" panose="02040503050406030204" pitchFamily="18" charset="0"/>
                <a:ea typeface="Cambria" panose="02040503050406030204" pitchFamily="18" charset="0"/>
              </a:rPr>
              <a:t>Classification of Solid solutions, Hume- </a:t>
            </a:r>
            <a:r>
              <a:rPr lang="en-IN" sz="2800" dirty="0" err="1">
                <a:latin typeface="Cambria" panose="02040503050406030204" pitchFamily="18" charset="0"/>
                <a:ea typeface="Cambria" panose="02040503050406030204" pitchFamily="18" charset="0"/>
              </a:rPr>
              <a:t>Rothery</a:t>
            </a:r>
            <a:r>
              <a:rPr lang="en-IN" sz="2800" dirty="0">
                <a:latin typeface="Cambria" panose="02040503050406030204" pitchFamily="18" charset="0"/>
                <a:ea typeface="Cambria" panose="02040503050406030204" pitchFamily="18" charset="0"/>
              </a:rPr>
              <a:t> Rules </a:t>
            </a:r>
          </a:p>
          <a:p>
            <a:pPr algn="just"/>
            <a:r>
              <a:rPr lang="en-IN" sz="2800" b="1" dirty="0">
                <a:latin typeface="Cambria" panose="02040503050406030204" pitchFamily="18" charset="0"/>
                <a:ea typeface="Cambria" panose="02040503050406030204" pitchFamily="18" charset="0"/>
              </a:rPr>
              <a:t>Diffusion: </a:t>
            </a:r>
            <a:r>
              <a:rPr lang="en-IN" sz="2800" dirty="0">
                <a:latin typeface="Cambria" panose="02040503050406030204" pitchFamily="18" charset="0"/>
                <a:ea typeface="Cambria" panose="02040503050406030204" pitchFamily="18" charset="0"/>
              </a:rPr>
              <a:t>Diffusion Mechanisms: Vacancy Diffusion and Interstitial Diffusion, Fick’s laws of diffusion, Factors affecting diffusion.  </a:t>
            </a:r>
          </a:p>
          <a:p>
            <a:pPr algn="just"/>
            <a:r>
              <a:rPr lang="en-IN" sz="2800" b="1" dirty="0">
                <a:latin typeface="Cambria" panose="02040503050406030204" pitchFamily="18" charset="0"/>
                <a:ea typeface="Cambria" panose="02040503050406030204" pitchFamily="18" charset="0"/>
              </a:rPr>
              <a:t>Phase Diagrams: </a:t>
            </a:r>
            <a:r>
              <a:rPr lang="en-IN" sz="2800" dirty="0">
                <a:latin typeface="Cambria" panose="02040503050406030204" pitchFamily="18" charset="0"/>
                <a:ea typeface="Cambria" panose="02040503050406030204" pitchFamily="18" charset="0"/>
              </a:rPr>
              <a:t>Gibbs Phase Rule, Solubility limit, phase equilibrium and Phase Diagrams: Isomorphous systems, Invariant Binary Reactions: Eutectic reaction, Eutectoid reaction and Peritectic reaction, Lever Rule, Iron-Carbon Diagram. Effect of common alloying elements in steel. Numerical on Lever rule. </a:t>
            </a:r>
          </a:p>
        </p:txBody>
      </p:sp>
    </p:spTree>
    <p:extLst>
      <p:ext uri="{BB962C8B-B14F-4D97-AF65-F5344CB8AC3E}">
        <p14:creationId xmlns:p14="http://schemas.microsoft.com/office/powerpoint/2010/main" val="1513257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D1B9BB-F125-41DB-9D94-5CC9491D0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765F8A-72CD-4CF4-B731-6EF1A7BFE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20</a:t>
            </a:fld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6175804-7F18-43C6-A067-274FFD5A3CBE}"/>
              </a:ext>
            </a:extLst>
          </p:cNvPr>
          <p:cNvSpPr/>
          <p:nvPr/>
        </p:nvSpPr>
        <p:spPr>
          <a:xfrm>
            <a:off x="4514537" y="2495862"/>
            <a:ext cx="3162925" cy="914400"/>
          </a:xfrm>
          <a:prstGeom prst="roundRect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latin typeface="Cambria" panose="02040503050406030204" pitchFamily="18" charset="0"/>
                <a:ea typeface="Cambria" panose="02040503050406030204" pitchFamily="18" charset="0"/>
              </a:rPr>
              <a:t>Thank You</a:t>
            </a:r>
            <a:endParaRPr lang="en-IN" sz="4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6359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64B669C-EBC1-4543-AF55-C879B4D54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254891-A96A-4073-8BE8-268061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3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7B3E2D-3542-4B0E-A732-A06A7524CFF6}"/>
              </a:ext>
            </a:extLst>
          </p:cNvPr>
          <p:cNvSpPr/>
          <p:nvPr/>
        </p:nvSpPr>
        <p:spPr>
          <a:xfrm>
            <a:off x="1453661" y="655439"/>
            <a:ext cx="1661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Module-3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55E206-309B-4F2D-8631-72ED6B64C29D}"/>
              </a:ext>
            </a:extLst>
          </p:cNvPr>
          <p:cNvSpPr/>
          <p:nvPr/>
        </p:nvSpPr>
        <p:spPr>
          <a:xfrm>
            <a:off x="1049312" y="1403511"/>
            <a:ext cx="103881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600" b="1" dirty="0">
                <a:latin typeface="Cambria" panose="02040503050406030204" pitchFamily="18" charset="0"/>
                <a:ea typeface="Cambria" panose="02040503050406030204" pitchFamily="18" charset="0"/>
              </a:rPr>
              <a:t>Nucleation and growth: </a:t>
            </a:r>
            <a:r>
              <a:rPr lang="en-IN" sz="2600" dirty="0">
                <a:latin typeface="Cambria" panose="02040503050406030204" pitchFamily="18" charset="0"/>
                <a:ea typeface="Cambria" panose="02040503050406030204" pitchFamily="18" charset="0"/>
              </a:rPr>
              <a:t>Introduction to homogeneous and heterogeneous nucleation, critical radius for nucleation.  </a:t>
            </a:r>
          </a:p>
          <a:p>
            <a:pPr algn="just"/>
            <a:r>
              <a:rPr lang="en-IN" sz="2600" b="1" dirty="0">
                <a:latin typeface="Cambria" panose="02040503050406030204" pitchFamily="18" charset="0"/>
                <a:ea typeface="Cambria" panose="02040503050406030204" pitchFamily="18" charset="0"/>
              </a:rPr>
              <a:t>Heat treatment: </a:t>
            </a:r>
            <a:r>
              <a:rPr lang="en-IN" sz="2600" dirty="0">
                <a:latin typeface="Cambria" panose="02040503050406030204" pitchFamily="18" charset="0"/>
                <a:ea typeface="Cambria" panose="02040503050406030204" pitchFamily="18" charset="0"/>
              </a:rPr>
              <a:t>Annealing, Normalizing, hardening, Tempering, Nitriding, Cyaniding, Induction Hardening and Flame Hardening, Recent advances in heat treat technology. TTT diagram, </a:t>
            </a:r>
          </a:p>
          <a:p>
            <a:pPr algn="just"/>
            <a:r>
              <a:rPr lang="en-IN" sz="2600" dirty="0">
                <a:latin typeface="Cambria" panose="02040503050406030204" pitchFamily="18" charset="0"/>
                <a:ea typeface="Cambria" panose="02040503050406030204" pitchFamily="18" charset="0"/>
              </a:rPr>
              <a:t>Recovery-Recrystallization-Grain Growth. </a:t>
            </a:r>
          </a:p>
          <a:p>
            <a:pPr algn="just"/>
            <a:r>
              <a:rPr lang="en-IN" sz="2600" dirty="0">
                <a:latin typeface="Cambria" panose="02040503050406030204" pitchFamily="18" charset="0"/>
                <a:ea typeface="Cambria" panose="02040503050406030204" pitchFamily="18" charset="0"/>
              </a:rPr>
              <a:t>Strengthening Mechanisms: Strain hardening, Precipitation hardening (Solid-Solution Strengthening), Grain refinement.</a:t>
            </a:r>
          </a:p>
          <a:p>
            <a:pPr algn="just"/>
            <a:endParaRPr lang="en-IN" sz="2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8568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D64303F-9E8E-40AF-AF1C-81BF25F28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828B6C-5A3B-48AE-B8DF-FAAA6CDA3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4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E0ECDE-AF2D-45C5-A916-6D237596AAA0}"/>
              </a:ext>
            </a:extLst>
          </p:cNvPr>
          <p:cNvSpPr/>
          <p:nvPr/>
        </p:nvSpPr>
        <p:spPr>
          <a:xfrm>
            <a:off x="1098524" y="609600"/>
            <a:ext cx="1661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Module-4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5C2A-7B1E-4AC8-AE59-5584DD51E010}"/>
              </a:ext>
            </a:extLst>
          </p:cNvPr>
          <p:cNvSpPr/>
          <p:nvPr/>
        </p:nvSpPr>
        <p:spPr>
          <a:xfrm>
            <a:off x="834452" y="1132820"/>
            <a:ext cx="10523095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600" b="1" dirty="0">
                <a:latin typeface="Cambria" panose="02040503050406030204" pitchFamily="18" charset="0"/>
                <a:ea typeface="Cambria" panose="02040503050406030204" pitchFamily="18" charset="0"/>
              </a:rPr>
              <a:t>Surface coating technologies: </a:t>
            </a:r>
            <a:r>
              <a:rPr lang="en-IN" sz="2600" dirty="0">
                <a:latin typeface="Cambria" panose="02040503050406030204" pitchFamily="18" charset="0"/>
                <a:ea typeface="Cambria" panose="02040503050406030204" pitchFamily="18" charset="0"/>
              </a:rPr>
              <a:t>Introduction, coating materials, coating technologies, types of coating: Electro-plating, Chemical Vapor Deposition (CVD), Physical Vapor Deposition (PVD), High Velocity Oxy-Fuel Coating, advantages, and disadvantages of surface coating. </a:t>
            </a:r>
          </a:p>
          <a:p>
            <a:pPr algn="just"/>
            <a:r>
              <a:rPr lang="en-IN" sz="2600" b="1" dirty="0">
                <a:latin typeface="Cambria" panose="02040503050406030204" pitchFamily="18" charset="0"/>
                <a:ea typeface="Cambria" panose="02040503050406030204" pitchFamily="18" charset="0"/>
              </a:rPr>
              <a:t>Powder metallurgy: </a:t>
            </a:r>
            <a:r>
              <a:rPr lang="en-IN" sz="2600" dirty="0">
                <a:latin typeface="Cambria" panose="02040503050406030204" pitchFamily="18" charset="0"/>
                <a:ea typeface="Cambria" panose="02040503050406030204" pitchFamily="18" charset="0"/>
              </a:rPr>
              <a:t>Introduction, Powder Production Techniques: Different Mechanical methods: Chopping or Cutting, Abrasion methods, Machining methods, Ball Milling and Chemical method: Chemical reduction method.  </a:t>
            </a:r>
          </a:p>
          <a:p>
            <a:pPr algn="just"/>
            <a:r>
              <a:rPr lang="en-IN" sz="2600" b="1" dirty="0">
                <a:latin typeface="Cambria" panose="02040503050406030204" pitchFamily="18" charset="0"/>
                <a:ea typeface="Cambria" panose="02040503050406030204" pitchFamily="18" charset="0"/>
              </a:rPr>
              <a:t>Characterization of powders (Particle Size &amp; Shape Distribution), Powder Shaping: </a:t>
            </a:r>
            <a:r>
              <a:rPr lang="en-IN" sz="2600" dirty="0">
                <a:latin typeface="Cambria" panose="02040503050406030204" pitchFamily="18" charset="0"/>
                <a:ea typeface="Cambria" panose="02040503050406030204" pitchFamily="18" charset="0"/>
              </a:rPr>
              <a:t>Particle Packing Modifications, Lubricants &amp; Binders, Powder Compaction &amp; Process, Sintering and Application of Powder Metallurgy.</a:t>
            </a:r>
          </a:p>
          <a:p>
            <a:pPr algn="just"/>
            <a:endParaRPr lang="en-IN" sz="2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9282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0AF4829-25D0-4783-AA17-65A9C7033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E4DB54-226B-4C07-9238-2B4141C46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5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CA9DB0-51FE-43C8-BE8B-EC5C61A312B5}"/>
              </a:ext>
            </a:extLst>
          </p:cNvPr>
          <p:cNvSpPr/>
          <p:nvPr/>
        </p:nvSpPr>
        <p:spPr>
          <a:xfrm>
            <a:off x="1081575" y="589058"/>
            <a:ext cx="1661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Module-5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C31D4D-09B7-4160-9EA9-1E4129D3F215}"/>
              </a:ext>
            </a:extLst>
          </p:cNvPr>
          <p:cNvSpPr/>
          <p:nvPr/>
        </p:nvSpPr>
        <p:spPr>
          <a:xfrm>
            <a:off x="894883" y="1112278"/>
            <a:ext cx="1040223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rlito"/>
                <a:cs typeface="Times New Roman" panose="02020603050405020304" pitchFamily="18" charset="0"/>
              </a:rPr>
              <a:t>Engineering Materials and Their Properties:</a:t>
            </a:r>
            <a:r>
              <a:rPr lang="en-US" sz="2400" dirty="0">
                <a:effectLst/>
                <a:latin typeface="Times New Roman" panose="02020603050405020304" pitchFamily="18" charset="0"/>
                <a:ea typeface="Carlito"/>
                <a:cs typeface="Times New Roman" panose="02020603050405020304" pitchFamily="18" charset="0"/>
              </a:rPr>
              <a:t> Classification, Ferrous materials: Properties, Compositions and uses of Grey cast iron and steel. Non-Ferrous materials: Properties, Compositions and uses of Copper, Brass, Bronze. </a:t>
            </a: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rlito"/>
                <a:cs typeface="Times New Roman" panose="02020603050405020304" pitchFamily="18" charset="0"/>
              </a:rPr>
              <a:t>Composite materials</a:t>
            </a:r>
            <a:r>
              <a:rPr lang="en-US" sz="2400" dirty="0">
                <a:effectLst/>
                <a:latin typeface="Times New Roman" panose="02020603050405020304" pitchFamily="18" charset="0"/>
                <a:ea typeface="Carlito"/>
                <a:cs typeface="Times New Roman" panose="02020603050405020304" pitchFamily="18" charset="0"/>
              </a:rPr>
              <a:t> - Definition, classification, types of matrix materials &amp; reinforcements, Metal Matrix Composites (MMCs), Ceramic Matrix Composites (CMCs) and Polymer Matrix Composites (PMCs), Particulate-reinforced and fiber- reinforced composites, Applications of composite materials.   </a:t>
            </a: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Carlito"/>
                <a:cs typeface="Times New Roman" panose="02020603050405020304" pitchFamily="18" charset="0"/>
              </a:rPr>
              <a:t>Mechanical and functional properties of Engineering Materials </a:t>
            </a: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rlito"/>
                <a:cs typeface="Times New Roman" panose="02020603050405020304" pitchFamily="18" charset="0"/>
              </a:rPr>
              <a:t>The Design Process and Materials Data:</a:t>
            </a:r>
            <a:r>
              <a:rPr lang="en-US" sz="2400" dirty="0">
                <a:effectLst/>
                <a:latin typeface="Times New Roman" panose="02020603050405020304" pitchFamily="18" charset="0"/>
                <a:ea typeface="Carlito"/>
                <a:cs typeface="Times New Roman" panose="02020603050405020304" pitchFamily="18" charset="0"/>
              </a:rPr>
              <a:t> Types of design, design tools and materials data, processes of obtaining materials data, materials databases. </a:t>
            </a:r>
          </a:p>
          <a:p>
            <a:r>
              <a:rPr lang="en-IN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Material Selection Charts:</a:t>
            </a:r>
            <a:r>
              <a:rPr lang="en-IN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Selection criteria for materials, material property Charts, deriving property limits and material indices.</a:t>
            </a:r>
            <a:endParaRPr lang="en-US" sz="32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3983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B2FB9AF-F113-457A-A568-83337BB1F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379BE8-2C7D-47FD-9B8C-CB676EE2C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6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DB44C5-FD35-4598-8975-03B470C4633F}"/>
              </a:ext>
            </a:extLst>
          </p:cNvPr>
          <p:cNvSpPr/>
          <p:nvPr/>
        </p:nvSpPr>
        <p:spPr>
          <a:xfrm>
            <a:off x="675249" y="609600"/>
            <a:ext cx="10818056" cy="5648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800" b="1" u="sng" dirty="0">
                <a:solidFill>
                  <a:srgbClr val="FF0066"/>
                </a:solidFill>
                <a:latin typeface="Georgia" panose="02040502050405020303" pitchFamily="18" charset="0"/>
                <a:ea typeface="Tahoma" panose="020B0604030504040204" pitchFamily="34" charset="0"/>
                <a:cs typeface="Tahoma" panose="020B0604030504040204" pitchFamily="34" charset="0"/>
              </a:rPr>
              <a:t>Course Outcomes</a:t>
            </a:r>
            <a:r>
              <a:rPr lang="en-US" sz="2800" u="sng" dirty="0">
                <a:solidFill>
                  <a:srgbClr val="FF0066"/>
                </a:solidFill>
                <a:latin typeface="Georgia" panose="02040502050405020303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>
              <a:lnSpc>
                <a:spcPct val="115000"/>
              </a:lnSpc>
            </a:pPr>
            <a:r>
              <a:rPr lang="en-US" sz="24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          </a:t>
            </a:r>
            <a:r>
              <a:rPr lang="en-US" sz="2400" b="1" dirty="0">
                <a:solidFill>
                  <a:srgbClr val="008000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At the end of the course, the student will be able to: </a:t>
            </a:r>
          </a:p>
          <a:p>
            <a:pPr algn="just">
              <a:lnSpc>
                <a:spcPct val="115000"/>
              </a:lnSpc>
            </a:pPr>
            <a:r>
              <a:rPr lang="en-US" sz="2400" b="1" dirty="0">
                <a:solidFill>
                  <a:srgbClr val="FF1515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CO1.</a:t>
            </a:r>
            <a:r>
              <a:rPr lang="en-US" sz="24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 Understand the atomic arrangement in crystalline materials and  </a:t>
            </a:r>
          </a:p>
          <a:p>
            <a:pPr algn="just">
              <a:lnSpc>
                <a:spcPct val="115000"/>
              </a:lnSpc>
            </a:pPr>
            <a:r>
              <a:rPr lang="en-US" sz="24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           describe the periodic arrangement of atoms in terms of unit cell  </a:t>
            </a:r>
          </a:p>
          <a:p>
            <a:pPr algn="just">
              <a:lnSpc>
                <a:spcPct val="115000"/>
              </a:lnSpc>
            </a:pPr>
            <a:r>
              <a:rPr lang="en-US" sz="24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            parameters. </a:t>
            </a:r>
          </a:p>
          <a:p>
            <a:pPr algn="just">
              <a:lnSpc>
                <a:spcPct val="115000"/>
              </a:lnSpc>
            </a:pPr>
            <a:r>
              <a:rPr lang="en-US" sz="2400" b="1" dirty="0">
                <a:solidFill>
                  <a:srgbClr val="FF1515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CO2.</a:t>
            </a:r>
            <a:r>
              <a:rPr lang="en-US" sz="24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 Understand the importance of phase diagrams and the phase    </a:t>
            </a:r>
          </a:p>
          <a:p>
            <a:pPr algn="just">
              <a:lnSpc>
                <a:spcPct val="115000"/>
              </a:lnSpc>
            </a:pPr>
            <a:r>
              <a:rPr lang="en-US" sz="24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           transformations. </a:t>
            </a:r>
          </a:p>
          <a:p>
            <a:pPr algn="just">
              <a:lnSpc>
                <a:spcPct val="115000"/>
              </a:lnSpc>
            </a:pPr>
            <a:r>
              <a:rPr lang="en-US" sz="2400" b="1" dirty="0">
                <a:solidFill>
                  <a:srgbClr val="FF1515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CO3.</a:t>
            </a:r>
            <a:r>
              <a:rPr lang="en-US" sz="24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 Explain various heat treatment methods for controlling the  </a:t>
            </a:r>
          </a:p>
          <a:p>
            <a:pPr algn="just">
              <a:lnSpc>
                <a:spcPct val="115000"/>
              </a:lnSpc>
            </a:pPr>
            <a:r>
              <a:rPr lang="en-US" sz="24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           microstructure.</a:t>
            </a:r>
          </a:p>
          <a:p>
            <a:pPr algn="just">
              <a:lnSpc>
                <a:spcPct val="115000"/>
              </a:lnSpc>
            </a:pPr>
            <a:r>
              <a:rPr lang="en-US" sz="2400" b="1" dirty="0">
                <a:solidFill>
                  <a:srgbClr val="FF1515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CO4. </a:t>
            </a:r>
            <a:r>
              <a:rPr lang="en-US" sz="24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Correlate between material properties with component design and  </a:t>
            </a:r>
          </a:p>
          <a:p>
            <a:pPr algn="just">
              <a:lnSpc>
                <a:spcPct val="115000"/>
              </a:lnSpc>
            </a:pPr>
            <a:r>
              <a:rPr lang="en-US" sz="24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           identify various kinds of defects. </a:t>
            </a:r>
          </a:p>
          <a:p>
            <a:pPr algn="just">
              <a:lnSpc>
                <a:spcPct val="115000"/>
              </a:lnSpc>
            </a:pPr>
            <a:r>
              <a:rPr lang="en-US" sz="2400" b="1" dirty="0">
                <a:solidFill>
                  <a:srgbClr val="FF1515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CO5.</a:t>
            </a:r>
            <a:r>
              <a:rPr lang="en-US" sz="24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 Apply the method of materials selection, material data and knowledge  </a:t>
            </a:r>
          </a:p>
          <a:p>
            <a:pPr algn="just">
              <a:lnSpc>
                <a:spcPct val="115000"/>
              </a:lnSpc>
            </a:pPr>
            <a:r>
              <a:rPr lang="en-US" sz="24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unga" panose="020B0502040204020203" pitchFamily="34" charset="0"/>
              </a:rPr>
              <a:t>           sources for computer-aided selection of materials. </a:t>
            </a:r>
          </a:p>
        </p:txBody>
      </p:sp>
    </p:spTree>
    <p:extLst>
      <p:ext uri="{BB962C8B-B14F-4D97-AF65-F5344CB8AC3E}">
        <p14:creationId xmlns:p14="http://schemas.microsoft.com/office/powerpoint/2010/main" val="37692256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99120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FB9B454-DEC7-4FB1-AB86-3B6CDECF9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A04BFC-A5FE-48F5-BA7B-333E64B00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852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26B32B-2788-41DD-8BE9-A3165BC33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Mechanical Engineering, ATMECE, Mysuru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2B60FA-8FA8-4896-954A-048232509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CF9F-F850-4379-9247-A71C925ADE5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8038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1451</TotalTime>
  <Words>782</Words>
  <Application>Microsoft Office PowerPoint</Application>
  <PresentationFormat>Widescreen</PresentationFormat>
  <Paragraphs>78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Cambria</vt:lpstr>
      <vt:lpstr>Garamond</vt:lpstr>
      <vt:lpstr>Georgia</vt:lpstr>
      <vt:lpstr>Times New Roman</vt:lpstr>
      <vt:lpstr>Organic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Devaraj</dc:creator>
  <cp:lastModifiedBy>DEVARAJ M R</cp:lastModifiedBy>
  <cp:revision>85</cp:revision>
  <dcterms:created xsi:type="dcterms:W3CDTF">2019-07-24T16:38:34Z</dcterms:created>
  <dcterms:modified xsi:type="dcterms:W3CDTF">2023-12-18T12:11:49Z</dcterms:modified>
</cp:coreProperties>
</file>