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83" r:id="rId2"/>
    <p:sldId id="308" r:id="rId3"/>
    <p:sldId id="256" r:id="rId4"/>
    <p:sldId id="258" r:id="rId5"/>
    <p:sldId id="280" r:id="rId6"/>
    <p:sldId id="281" r:id="rId7"/>
    <p:sldId id="282" r:id="rId8"/>
    <p:sldId id="278" r:id="rId9"/>
    <p:sldId id="279" r:id="rId10"/>
    <p:sldId id="273" r:id="rId11"/>
    <p:sldId id="277" r:id="rId12"/>
    <p:sldId id="274" r:id="rId13"/>
    <p:sldId id="275" r:id="rId14"/>
    <p:sldId id="276" r:id="rId15"/>
    <p:sldId id="284" r:id="rId16"/>
    <p:sldId id="292" r:id="rId17"/>
    <p:sldId id="294" r:id="rId18"/>
    <p:sldId id="287" r:id="rId19"/>
    <p:sldId id="293" r:id="rId20"/>
    <p:sldId id="272" r:id="rId21"/>
    <p:sldId id="259" r:id="rId22"/>
    <p:sldId id="299" r:id="rId23"/>
    <p:sldId id="297" r:id="rId24"/>
    <p:sldId id="298" r:id="rId25"/>
    <p:sldId id="300" r:id="rId26"/>
    <p:sldId id="296" r:id="rId27"/>
    <p:sldId id="295" r:id="rId28"/>
    <p:sldId id="301" r:id="rId29"/>
    <p:sldId id="302" r:id="rId30"/>
    <p:sldId id="303" r:id="rId31"/>
    <p:sldId id="304" r:id="rId32"/>
    <p:sldId id="305" r:id="rId33"/>
    <p:sldId id="306" r:id="rId34"/>
    <p:sldId id="307"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94306" autoAdjust="0"/>
  </p:normalViewPr>
  <p:slideViewPr>
    <p:cSldViewPr>
      <p:cViewPr varScale="1">
        <p:scale>
          <a:sx n="65" d="100"/>
          <a:sy n="65" d="100"/>
        </p:scale>
        <p:origin x="14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1D8BD707-D9CF-40AE-B4C6-C98DA3205C09}" type="datetimeFigureOut">
              <a:rPr lang="en-US" smtClean="0"/>
              <a:pPr/>
              <a:t>10/27/2021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10/27/2021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marL="82296" indent="0" algn="ctr">
              <a:buNone/>
            </a:pPr>
            <a:r>
              <a:rPr lang="en-US" sz="6000" b="1" dirty="0">
                <a:solidFill>
                  <a:schemeClr val="accent6">
                    <a:lumMod val="75000"/>
                  </a:schemeClr>
                </a:solidFill>
                <a:latin typeface="Times New Roman" pitchFamily="18" charset="0"/>
                <a:cs typeface="Times New Roman" pitchFamily="18" charset="0"/>
              </a:rPr>
              <a:t>TOTAL </a:t>
            </a:r>
          </a:p>
          <a:p>
            <a:pPr marL="82296" indent="0" algn="ctr">
              <a:buNone/>
            </a:pPr>
            <a:r>
              <a:rPr lang="en-US" sz="6000" b="1" dirty="0">
                <a:solidFill>
                  <a:schemeClr val="accent6">
                    <a:lumMod val="75000"/>
                  </a:schemeClr>
                </a:solidFill>
                <a:latin typeface="Times New Roman" pitchFamily="18" charset="0"/>
                <a:cs typeface="Times New Roman" pitchFamily="18" charset="0"/>
              </a:rPr>
              <a:t>QUALITY </a:t>
            </a:r>
          </a:p>
          <a:p>
            <a:pPr marL="82296" indent="0" algn="ctr">
              <a:buNone/>
            </a:pPr>
            <a:r>
              <a:rPr lang="en-US" sz="6000" b="1" dirty="0">
                <a:solidFill>
                  <a:schemeClr val="accent6">
                    <a:lumMod val="75000"/>
                  </a:schemeClr>
                </a:solidFill>
                <a:latin typeface="Times New Roman" pitchFamily="18" charset="0"/>
                <a:cs typeface="Times New Roman" pitchFamily="18" charset="0"/>
              </a:rPr>
              <a:t>MANAGEMENT</a:t>
            </a:r>
            <a:endParaRPr lang="en-IN" sz="6000" b="1" dirty="0">
              <a:solidFill>
                <a:schemeClr val="accent6">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8063443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p>
        </p:txBody>
      </p:sp>
      <p:sp>
        <p:nvSpPr>
          <p:cNvPr id="3" name="Content Placeholder 2"/>
          <p:cNvSpPr>
            <a:spLocks noGrp="1"/>
          </p:cNvSpPr>
          <p:nvPr>
            <p:ph idx="1"/>
          </p:nvPr>
        </p:nvSpPr>
        <p:spPr/>
        <p:txBody>
          <a:bodyPr>
            <a:normAutofit lnSpcReduction="10000"/>
          </a:bodyPr>
          <a:lstStyle/>
          <a:p>
            <a:pPr marL="222250" indent="-222250">
              <a:spcBef>
                <a:spcPct val="35000"/>
              </a:spcBef>
            </a:pPr>
            <a:r>
              <a:rPr lang="en-US" sz="2000" dirty="0">
                <a:latin typeface="Times New Roman" pitchFamily="18" charset="0"/>
                <a:cs typeface="Times New Roman" pitchFamily="18" charset="0"/>
              </a:rPr>
              <a:t>Quality Gurus- Individuals who have been identified as making a significant contribution to improving the quality of goods and services.</a:t>
            </a:r>
          </a:p>
          <a:p>
            <a:pPr marL="803275" lvl="2" indent="-173038">
              <a:spcBef>
                <a:spcPct val="35000"/>
              </a:spcBef>
              <a:buClrTx/>
            </a:pPr>
            <a:r>
              <a:rPr lang="en-US" sz="2800" dirty="0">
                <a:latin typeface="Times New Roman" pitchFamily="18" charset="0"/>
                <a:cs typeface="Times New Roman" pitchFamily="18" charset="0"/>
              </a:rPr>
              <a:t>Walter A. </a:t>
            </a:r>
            <a:r>
              <a:rPr lang="en-US" sz="2800" dirty="0" err="1">
                <a:latin typeface="Times New Roman" pitchFamily="18" charset="0"/>
                <a:cs typeface="Times New Roman" pitchFamily="18" charset="0"/>
              </a:rPr>
              <a:t>Shewhart</a:t>
            </a:r>
            <a:endParaRPr lang="en-US" sz="2800" dirty="0">
              <a:latin typeface="Times New Roman" pitchFamily="18" charset="0"/>
              <a:cs typeface="Times New Roman" pitchFamily="18" charset="0"/>
            </a:endParaRPr>
          </a:p>
          <a:p>
            <a:pPr marL="803275" lvl="2" indent="-173038">
              <a:spcBef>
                <a:spcPct val="35000"/>
              </a:spcBef>
              <a:buClrTx/>
            </a:pPr>
            <a:r>
              <a:rPr lang="en-US" sz="2800" dirty="0">
                <a:latin typeface="Times New Roman" pitchFamily="18" charset="0"/>
                <a:cs typeface="Times New Roman" pitchFamily="18" charset="0"/>
              </a:rPr>
              <a:t>W. Edwards Deming</a:t>
            </a:r>
          </a:p>
          <a:p>
            <a:pPr marL="803275" lvl="2" indent="-173038">
              <a:spcBef>
                <a:spcPct val="35000"/>
              </a:spcBef>
            </a:pPr>
            <a:r>
              <a:rPr lang="en-US" sz="2800" dirty="0">
                <a:latin typeface="Times New Roman" pitchFamily="18" charset="0"/>
                <a:cs typeface="Times New Roman" pitchFamily="18" charset="0"/>
              </a:rPr>
              <a:t>Joseph M. </a:t>
            </a:r>
            <a:r>
              <a:rPr lang="en-US" sz="2800" dirty="0" err="1">
                <a:latin typeface="Times New Roman" pitchFamily="18" charset="0"/>
                <a:cs typeface="Times New Roman" pitchFamily="18" charset="0"/>
              </a:rPr>
              <a:t>Juran</a:t>
            </a:r>
            <a:endParaRPr lang="en-US" sz="2800" dirty="0">
              <a:latin typeface="Times New Roman" pitchFamily="18" charset="0"/>
              <a:cs typeface="Times New Roman" pitchFamily="18" charset="0"/>
            </a:endParaRPr>
          </a:p>
          <a:p>
            <a:pPr marL="803275" lvl="2" indent="-173038">
              <a:spcBef>
                <a:spcPct val="35000"/>
              </a:spcBef>
              <a:buClrTx/>
            </a:pPr>
            <a:r>
              <a:rPr lang="en-US" sz="2800" dirty="0">
                <a:latin typeface="Times New Roman" pitchFamily="18" charset="0"/>
                <a:cs typeface="Times New Roman" pitchFamily="18" charset="0"/>
              </a:rPr>
              <a:t>Armand </a:t>
            </a:r>
            <a:r>
              <a:rPr lang="en-US" sz="2800" dirty="0" err="1">
                <a:latin typeface="Times New Roman" pitchFamily="18" charset="0"/>
                <a:cs typeface="Times New Roman" pitchFamily="18" charset="0"/>
              </a:rPr>
              <a:t>Feigenbaum</a:t>
            </a:r>
            <a:endParaRPr lang="en-US" sz="2800" dirty="0">
              <a:latin typeface="Times New Roman" pitchFamily="18" charset="0"/>
              <a:cs typeface="Times New Roman" pitchFamily="18" charset="0"/>
            </a:endParaRPr>
          </a:p>
          <a:p>
            <a:pPr marL="803275" lvl="2" indent="-173038">
              <a:spcBef>
                <a:spcPct val="35000"/>
              </a:spcBef>
              <a:buClr>
                <a:schemeClr val="accent6">
                  <a:lumMod val="50000"/>
                </a:schemeClr>
              </a:buClr>
            </a:pPr>
            <a:r>
              <a:rPr lang="en-US" sz="2800" dirty="0">
                <a:latin typeface="Times New Roman" pitchFamily="18" charset="0"/>
                <a:cs typeface="Times New Roman" pitchFamily="18" charset="0"/>
              </a:rPr>
              <a:t>Philip Crosby</a:t>
            </a:r>
          </a:p>
          <a:p>
            <a:pPr marL="803275" lvl="2" indent="-173038">
              <a:spcBef>
                <a:spcPct val="35000"/>
              </a:spcBef>
            </a:pPr>
            <a:r>
              <a:rPr lang="en-US" sz="2800" dirty="0" err="1">
                <a:latin typeface="Times New Roman" pitchFamily="18" charset="0"/>
                <a:cs typeface="Times New Roman" pitchFamily="18" charset="0"/>
              </a:rPr>
              <a:t>Genichi</a:t>
            </a:r>
            <a:r>
              <a:rPr lang="en-US" sz="2800" dirty="0">
                <a:latin typeface="Times New Roman" pitchFamily="18" charset="0"/>
                <a:cs typeface="Times New Roman" pitchFamily="18" charset="0"/>
              </a:rPr>
              <a:t> Taguchi</a:t>
            </a:r>
          </a:p>
          <a:p>
            <a:pPr marL="803275" lvl="2" indent="-173038">
              <a:spcBef>
                <a:spcPct val="35000"/>
              </a:spcBef>
              <a:buClr>
                <a:schemeClr val="tx1"/>
              </a:buClr>
            </a:pPr>
            <a:r>
              <a:rPr lang="en-US" sz="2800" dirty="0">
                <a:latin typeface="Times New Roman" pitchFamily="18" charset="0"/>
                <a:cs typeface="Times New Roman" pitchFamily="18" charset="0"/>
              </a:rPr>
              <a:t>Kaoru Ishikawa</a:t>
            </a:r>
          </a:p>
          <a:p>
            <a:endParaRPr lang="en-IN" dirty="0"/>
          </a:p>
        </p:txBody>
      </p:sp>
    </p:spTree>
    <p:extLst>
      <p:ext uri="{BB962C8B-B14F-4D97-AF65-F5344CB8AC3E}">
        <p14:creationId xmlns:p14="http://schemas.microsoft.com/office/powerpoint/2010/main" val="1934330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62"/>
          </a:xfrm>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a:xfrm>
            <a:off x="1435608" y="1066800"/>
            <a:ext cx="7498080" cy="5410200"/>
          </a:xfrm>
        </p:spPr>
        <p:txBody>
          <a:bodyPr>
            <a:normAutofit fontScale="70000" lnSpcReduction="20000"/>
          </a:bodyPr>
          <a:lstStyle/>
          <a:p>
            <a:pPr marL="82296" indent="0">
              <a:buNone/>
            </a:pPr>
            <a:r>
              <a:rPr lang="en-IN" b="1" dirty="0">
                <a:latin typeface="Times New Roman" pitchFamily="18" charset="0"/>
                <a:cs typeface="Times New Roman" pitchFamily="18" charset="0"/>
              </a:rPr>
              <a:t>SHEWHART		</a:t>
            </a:r>
            <a:r>
              <a:rPr lang="en-IN" dirty="0">
                <a:latin typeface="Times New Roman" pitchFamily="18" charset="0"/>
                <a:cs typeface="Times New Roman" pitchFamily="18" charset="0"/>
              </a:rPr>
              <a:t> - Control chart theory</a:t>
            </a:r>
          </a:p>
          <a:p>
            <a:pPr marL="82296" indent="0">
              <a:buNone/>
            </a:pPr>
            <a:r>
              <a:rPr lang="en-IN" dirty="0">
                <a:latin typeface="Times New Roman" pitchFamily="18" charset="0"/>
                <a:cs typeface="Times New Roman" pitchFamily="18" charset="0"/>
              </a:rPr>
              <a:t>	     		 - PDCA Cycle</a:t>
            </a:r>
          </a:p>
          <a:p>
            <a:pPr marL="82296" indent="0">
              <a:buNone/>
            </a:pPr>
            <a:r>
              <a:rPr lang="en-IN" b="1" dirty="0">
                <a:latin typeface="Times New Roman" pitchFamily="18" charset="0"/>
                <a:cs typeface="Times New Roman" pitchFamily="18" charset="0"/>
              </a:rPr>
              <a:t>DEMING</a:t>
            </a:r>
            <a:r>
              <a:rPr lang="en-IN" dirty="0">
                <a:latin typeface="Times New Roman" pitchFamily="18" charset="0"/>
                <a:cs typeface="Times New Roman" pitchFamily="18" charset="0"/>
              </a:rPr>
              <a:t> 		- Statistical Process Control</a:t>
            </a:r>
          </a:p>
          <a:p>
            <a:pPr marL="82296" indent="0">
              <a:buNone/>
            </a:pPr>
            <a:r>
              <a:rPr lang="en-IN" b="1" dirty="0">
                <a:latin typeface="Times New Roman" pitchFamily="18" charset="0"/>
                <a:cs typeface="Times New Roman" pitchFamily="18" charset="0"/>
              </a:rPr>
              <a:t>JURAN</a:t>
            </a:r>
            <a:r>
              <a:rPr lang="en-IN" dirty="0">
                <a:latin typeface="Times New Roman" pitchFamily="18" charset="0"/>
                <a:cs typeface="Times New Roman" pitchFamily="18" charset="0"/>
              </a:rPr>
              <a:t> 		 Concepts of SHEWHART</a:t>
            </a:r>
          </a:p>
          <a:p>
            <a:pPr marL="82296" indent="0">
              <a:buNone/>
            </a:pPr>
            <a:r>
              <a:rPr lang="en-IN" dirty="0">
                <a:latin typeface="Times New Roman" pitchFamily="18" charset="0"/>
                <a:cs typeface="Times New Roman" pitchFamily="18" charset="0"/>
              </a:rPr>
              <a:t>			- Return on Investment ( ROI )</a:t>
            </a:r>
          </a:p>
          <a:p>
            <a:pPr marL="82296" indent="0">
              <a:buNone/>
            </a:pPr>
            <a:r>
              <a:rPr lang="en-IN" b="1" dirty="0">
                <a:latin typeface="Times New Roman" pitchFamily="18" charset="0"/>
                <a:cs typeface="Times New Roman" pitchFamily="18" charset="0"/>
              </a:rPr>
              <a:t>FEIGANBAUM	</a:t>
            </a:r>
            <a:r>
              <a:rPr lang="en-IN" dirty="0">
                <a:latin typeface="Times New Roman" pitchFamily="18" charset="0"/>
                <a:cs typeface="Times New Roman" pitchFamily="18" charset="0"/>
              </a:rPr>
              <a:t>- Total Quality Control</a:t>
            </a:r>
          </a:p>
          <a:p>
            <a:pPr marL="82296" indent="0">
              <a:buNone/>
            </a:pPr>
            <a:r>
              <a:rPr lang="en-IN" dirty="0">
                <a:latin typeface="Times New Roman" pitchFamily="18" charset="0"/>
                <a:cs typeface="Times New Roman" pitchFamily="18" charset="0"/>
              </a:rPr>
              <a:t>			- Management involvement</a:t>
            </a:r>
          </a:p>
          <a:p>
            <a:pPr marL="82296" indent="0">
              <a:buNone/>
            </a:pPr>
            <a:r>
              <a:rPr lang="en-IN" dirty="0">
                <a:latin typeface="Times New Roman" pitchFamily="18" charset="0"/>
                <a:cs typeface="Times New Roman" pitchFamily="18" charset="0"/>
              </a:rPr>
              <a:t>			- Employee involvement</a:t>
            </a:r>
          </a:p>
          <a:p>
            <a:pPr marL="82296" indent="0">
              <a:buNone/>
            </a:pPr>
            <a:r>
              <a:rPr lang="en-IN" dirty="0">
                <a:latin typeface="Times New Roman" pitchFamily="18" charset="0"/>
                <a:cs typeface="Times New Roman" pitchFamily="18" charset="0"/>
              </a:rPr>
              <a:t>			- Company wide quality control</a:t>
            </a:r>
          </a:p>
          <a:p>
            <a:pPr marL="82296" indent="0">
              <a:buNone/>
            </a:pPr>
            <a:r>
              <a:rPr lang="en-IN" b="1" dirty="0">
                <a:latin typeface="Times New Roman" pitchFamily="18" charset="0"/>
                <a:cs typeface="Times New Roman" pitchFamily="18" charset="0"/>
              </a:rPr>
              <a:t>ISHIKAWA</a:t>
            </a:r>
            <a:r>
              <a:rPr lang="en-IN" dirty="0">
                <a:latin typeface="Times New Roman" pitchFamily="18" charset="0"/>
                <a:cs typeface="Times New Roman" pitchFamily="18" charset="0"/>
              </a:rPr>
              <a:t> 		- Cause and Effect Diagram</a:t>
            </a:r>
          </a:p>
          <a:p>
            <a:pPr marL="82296" indent="0">
              <a:buNone/>
            </a:pPr>
            <a:r>
              <a:rPr lang="en-IN" dirty="0">
                <a:latin typeface="Times New Roman" pitchFamily="18" charset="0"/>
                <a:cs typeface="Times New Roman" pitchFamily="18" charset="0"/>
              </a:rPr>
              <a:t>			- Quality Circle concept</a:t>
            </a:r>
          </a:p>
          <a:p>
            <a:pPr marL="82296" indent="0">
              <a:buNone/>
            </a:pPr>
            <a:r>
              <a:rPr lang="en-IN" b="1" dirty="0">
                <a:latin typeface="Times New Roman" pitchFamily="18" charset="0"/>
                <a:cs typeface="Times New Roman" pitchFamily="18" charset="0"/>
              </a:rPr>
              <a:t>CROSBY		</a:t>
            </a:r>
            <a:r>
              <a:rPr lang="en-IN" dirty="0">
                <a:latin typeface="Times New Roman" pitchFamily="18" charset="0"/>
                <a:cs typeface="Times New Roman" pitchFamily="18" charset="0"/>
              </a:rPr>
              <a:t> - “Quality is Free”</a:t>
            </a:r>
          </a:p>
          <a:p>
            <a:pPr marL="82296" indent="0">
              <a:buNone/>
            </a:pPr>
            <a:r>
              <a:rPr lang="en-IN" dirty="0">
                <a:latin typeface="Times New Roman" pitchFamily="18" charset="0"/>
                <a:cs typeface="Times New Roman" pitchFamily="18" charset="0"/>
              </a:rPr>
              <a:t>			- Conformance to requirements</a:t>
            </a:r>
          </a:p>
          <a:p>
            <a:pPr marL="82296" indent="0">
              <a:buNone/>
            </a:pPr>
            <a:r>
              <a:rPr lang="en-IN" b="1" dirty="0">
                <a:latin typeface="Times New Roman" pitchFamily="18" charset="0"/>
                <a:cs typeface="Times New Roman" pitchFamily="18" charset="0"/>
              </a:rPr>
              <a:t>TAGUCHI</a:t>
            </a:r>
            <a:r>
              <a:rPr lang="en-IN" dirty="0">
                <a:latin typeface="Times New Roman" pitchFamily="18" charset="0"/>
                <a:cs typeface="Times New Roman" pitchFamily="18" charset="0"/>
              </a:rPr>
              <a:t> 		- Loss Function concept</a:t>
            </a:r>
          </a:p>
          <a:p>
            <a:pPr marL="82296" indent="0">
              <a:buNone/>
            </a:pPr>
            <a:r>
              <a:rPr lang="en-IN" dirty="0">
                <a:latin typeface="Times New Roman" pitchFamily="18" charset="0"/>
                <a:cs typeface="Times New Roman" pitchFamily="18" charset="0"/>
              </a:rPr>
              <a:t>			- Design of Experiment</a:t>
            </a:r>
          </a:p>
        </p:txBody>
      </p:sp>
    </p:spTree>
    <p:extLst>
      <p:ext uri="{BB962C8B-B14F-4D97-AF65-F5344CB8AC3E}">
        <p14:creationId xmlns:p14="http://schemas.microsoft.com/office/powerpoint/2010/main" val="9934249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p>
        </p:txBody>
      </p:sp>
      <p:sp>
        <p:nvSpPr>
          <p:cNvPr id="3" name="Content Placeholder 2"/>
          <p:cNvSpPr>
            <a:spLocks noGrp="1"/>
          </p:cNvSpPr>
          <p:nvPr>
            <p:ph idx="1"/>
          </p:nvPr>
        </p:nvSpPr>
        <p:spPr/>
        <p:txBody>
          <a:bodyPr>
            <a:normAutofit/>
          </a:bodyPr>
          <a:lstStyle/>
          <a:p>
            <a:pPr>
              <a:buClrTx/>
            </a:pPr>
            <a:endParaRPr lang="en-US" dirty="0"/>
          </a:p>
          <a:p>
            <a:pPr>
              <a:buClrTx/>
            </a:pPr>
            <a:r>
              <a:rPr lang="en-US" b="1" dirty="0">
                <a:latin typeface="Times New Roman" pitchFamily="18" charset="0"/>
                <a:cs typeface="Times New Roman" pitchFamily="18" charset="0"/>
              </a:rPr>
              <a:t>Walter A. </a:t>
            </a:r>
            <a:r>
              <a:rPr lang="en-US" b="1" dirty="0" err="1">
                <a:latin typeface="Times New Roman" pitchFamily="18" charset="0"/>
                <a:cs typeface="Times New Roman" pitchFamily="18" charset="0"/>
              </a:rPr>
              <a:t>Shewhart</a:t>
            </a:r>
            <a:endParaRPr lang="en-IN" b="1" dirty="0">
              <a:latin typeface="Times New Roman" pitchFamily="18" charset="0"/>
              <a:cs typeface="Times New Roman" pitchFamily="18" charset="0"/>
            </a:endParaRPr>
          </a:p>
          <a:p>
            <a:pPr marL="803275" lvl="2" indent="-173038">
              <a:spcBef>
                <a:spcPct val="50000"/>
              </a:spcBef>
            </a:pPr>
            <a:r>
              <a:rPr lang="en-US" dirty="0">
                <a:latin typeface="Times New Roman" pitchFamily="18" charset="0"/>
                <a:cs typeface="Times New Roman" pitchFamily="18" charset="0"/>
              </a:rPr>
              <a:t>Developed statistical control process methods to distinguish between random and nonrandom variation in industrial processes to keep processes under control.</a:t>
            </a:r>
          </a:p>
          <a:p>
            <a:pPr marL="803275" lvl="2" indent="-173038">
              <a:spcBef>
                <a:spcPct val="50000"/>
              </a:spcBef>
            </a:pPr>
            <a:r>
              <a:rPr lang="en-US" dirty="0">
                <a:latin typeface="Times New Roman" pitchFamily="18" charset="0"/>
                <a:cs typeface="Times New Roman" pitchFamily="18" charset="0"/>
              </a:rPr>
              <a:t>Developed the “plan-do-check-act” (PDCA) cycle that emphasizes the need for continuous improvement.</a:t>
            </a:r>
          </a:p>
          <a:p>
            <a:pPr marL="803275" lvl="2" indent="-173038">
              <a:spcBef>
                <a:spcPct val="50000"/>
              </a:spcBef>
            </a:pPr>
            <a:r>
              <a:rPr lang="en-US" dirty="0">
                <a:latin typeface="Times New Roman" pitchFamily="18" charset="0"/>
                <a:cs typeface="Times New Roman" pitchFamily="18" charset="0"/>
              </a:rPr>
              <a:t>Strongly influenced Deming and </a:t>
            </a:r>
            <a:r>
              <a:rPr lang="en-US" dirty="0" err="1">
                <a:latin typeface="Times New Roman" pitchFamily="18" charset="0"/>
                <a:cs typeface="Times New Roman" pitchFamily="18" charset="0"/>
              </a:rPr>
              <a:t>Juran</a:t>
            </a:r>
            <a:endParaRPr lang="en-US"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457200"/>
            <a:ext cx="1936054" cy="20420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2279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p:txBody>
          <a:bodyPr>
            <a:normAutofit/>
          </a:bodyPr>
          <a:lstStyle/>
          <a:p>
            <a:pPr marL="82296" indent="0">
              <a:buNone/>
            </a:pPr>
            <a:r>
              <a:rPr lang="en-US" sz="2800" dirty="0" err="1">
                <a:latin typeface="Times New Roman" pitchFamily="18" charset="0"/>
                <a:cs typeface="Times New Roman" pitchFamily="18" charset="0"/>
              </a:rPr>
              <a:t>Shewhart’s</a:t>
            </a:r>
            <a:r>
              <a:rPr lang="en-US" sz="2800" dirty="0">
                <a:latin typeface="Times New Roman" pitchFamily="18" charset="0"/>
                <a:cs typeface="Times New Roman" pitchFamily="18" charset="0"/>
              </a:rPr>
              <a:t> Plan-Do-Check-Act (PDCA) Cycle</a:t>
            </a:r>
            <a:endParaRPr lang="en-IN" sz="2800" dirty="0">
              <a:latin typeface="Times New Roman" pitchFamily="18" charset="0"/>
              <a:cs typeface="Times New Roman" pitchFamily="18" charset="0"/>
            </a:endParaRPr>
          </a:p>
        </p:txBody>
      </p:sp>
      <p:pic>
        <p:nvPicPr>
          <p:cNvPr id="4" name="Picture 5" descr="dav02857_ex06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438400"/>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173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a:xfrm>
            <a:off x="1447800" y="1295400"/>
            <a:ext cx="7498080" cy="4800600"/>
          </a:xfrm>
        </p:spPr>
        <p:txBody>
          <a:bodyPr>
            <a:normAutofit/>
          </a:bodyPr>
          <a:lstStyle/>
          <a:p>
            <a:pPr marL="222250" indent="-222250"/>
            <a:endParaRPr lang="en-US" sz="3600" b="1" dirty="0">
              <a:latin typeface="Times New Roman" pitchFamily="18" charset="0"/>
              <a:cs typeface="Times New Roman" pitchFamily="18" charset="0"/>
            </a:endParaRPr>
          </a:p>
          <a:p>
            <a:pPr marL="222250" indent="-222250"/>
            <a:r>
              <a:rPr lang="en-US" sz="3600" b="1" dirty="0">
                <a:latin typeface="Times New Roman" pitchFamily="18" charset="0"/>
                <a:cs typeface="Times New Roman" pitchFamily="18" charset="0"/>
              </a:rPr>
              <a:t>W. Edwards Deming</a:t>
            </a:r>
          </a:p>
          <a:p>
            <a:pPr marL="515938" lvl="1" indent="-173038"/>
            <a:r>
              <a:rPr lang="en-US" sz="2000" dirty="0">
                <a:latin typeface="Times New Roman" pitchFamily="18" charset="0"/>
                <a:cs typeface="Times New Roman" pitchFamily="18" charset="0"/>
              </a:rPr>
              <a:t>Advocated Statistical Process Control (SPC)</a:t>
            </a:r>
          </a:p>
          <a:p>
            <a:pPr marL="803275" lvl="2" indent="-173038"/>
            <a:r>
              <a:rPr lang="en-US" sz="2000" dirty="0">
                <a:latin typeface="Times New Roman" pitchFamily="18" charset="0"/>
                <a:cs typeface="Times New Roman" pitchFamily="18" charset="0"/>
              </a:rPr>
              <a:t>Methods which signal shifts in a process that will likely lead to products and/or services not meeting customer requirements.</a:t>
            </a:r>
          </a:p>
          <a:p>
            <a:pPr marL="803275" lvl="2" indent="-173038"/>
            <a:r>
              <a:rPr lang="en-US" sz="2000" dirty="0">
                <a:latin typeface="Times New Roman" pitchFamily="18" charset="0"/>
                <a:cs typeface="Times New Roman" pitchFamily="18" charset="0"/>
              </a:rPr>
              <a:t>Emphasized an overall organizational approach to managing quality.</a:t>
            </a:r>
          </a:p>
          <a:p>
            <a:pPr marL="803275" lvl="2" indent="-173038"/>
            <a:r>
              <a:rPr lang="en-US" sz="2000" dirty="0">
                <a:latin typeface="Times New Roman" pitchFamily="18" charset="0"/>
                <a:cs typeface="Times New Roman" pitchFamily="18" charset="0"/>
              </a:rPr>
              <a:t>Demonstrated that quality products are less costly than poor quality products.</a:t>
            </a:r>
          </a:p>
          <a:p>
            <a:pPr marL="803275" lvl="2" indent="-173038"/>
            <a:r>
              <a:rPr lang="en-US" sz="2000" dirty="0">
                <a:latin typeface="Times New Roman" pitchFamily="18" charset="0"/>
                <a:cs typeface="Times New Roman" pitchFamily="18" charset="0"/>
              </a:rPr>
              <a:t>Identified 14 points critical for improving quality.</a:t>
            </a:r>
          </a:p>
          <a:p>
            <a:endParaRPr lang="en-IN"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6934200" y="533400"/>
            <a:ext cx="1828800" cy="2318737"/>
          </a:xfrm>
          <a:prstGeom prst="rect">
            <a:avLst/>
          </a:prstGeom>
        </p:spPr>
      </p:pic>
    </p:spTree>
    <p:extLst>
      <p:ext uri="{BB962C8B-B14F-4D97-AF65-F5344CB8AC3E}">
        <p14:creationId xmlns:p14="http://schemas.microsoft.com/office/powerpoint/2010/main" val="1739408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a:xfrm>
            <a:off x="1435608" y="1219200"/>
            <a:ext cx="7498080" cy="5029200"/>
          </a:xfrm>
        </p:spPr>
        <p:txBody>
          <a:bodyPr>
            <a:normAutofit lnSpcReduction="10000"/>
          </a:bodyPr>
          <a:lstStyle/>
          <a:p>
            <a:endParaRPr lang="en-US" sz="4000" b="1" dirty="0">
              <a:latin typeface="Times New Roman" pitchFamily="18" charset="0"/>
              <a:cs typeface="Times New Roman" pitchFamily="18" charset="0"/>
            </a:endParaRPr>
          </a:p>
          <a:p>
            <a:r>
              <a:rPr lang="en-US" sz="4000" b="1" dirty="0">
                <a:latin typeface="Times New Roman" pitchFamily="18" charset="0"/>
                <a:cs typeface="Times New Roman" pitchFamily="18" charset="0"/>
              </a:rPr>
              <a:t>Joseph M. </a:t>
            </a:r>
            <a:r>
              <a:rPr lang="en-US" sz="4000" b="1" dirty="0" err="1">
                <a:latin typeface="Times New Roman" pitchFamily="18" charset="0"/>
                <a:cs typeface="Times New Roman" pitchFamily="18" charset="0"/>
              </a:rPr>
              <a:t>Juran</a:t>
            </a:r>
            <a:endParaRPr lang="en-US" sz="4000" b="1" dirty="0">
              <a:latin typeface="Times New Roman" pitchFamily="18" charset="0"/>
              <a:cs typeface="Times New Roman" pitchFamily="18" charset="0"/>
            </a:endParaRPr>
          </a:p>
          <a:p>
            <a:pPr marL="365760" lvl="1" indent="-283464">
              <a:spcBef>
                <a:spcPts val="600"/>
              </a:spcBef>
              <a:buClrTx/>
              <a:buSzPct val="80000"/>
              <a:buFont typeface="Wingdings 2"/>
              <a:buChar char=""/>
            </a:pPr>
            <a:r>
              <a:rPr lang="en-US" sz="2400" dirty="0">
                <a:latin typeface="Times New Roman" pitchFamily="18" charset="0"/>
                <a:cs typeface="Times New Roman" pitchFamily="18" charset="0"/>
              </a:rPr>
              <a:t>Emphasized the importance of producing quality products through an approach focused on quality planning, control, and improvement.</a:t>
            </a:r>
          </a:p>
          <a:p>
            <a:pPr>
              <a:buClrTx/>
            </a:pPr>
            <a:r>
              <a:rPr lang="en-US" sz="2400" dirty="0">
                <a:latin typeface="Times New Roman" pitchFamily="18" charset="0"/>
                <a:cs typeface="Times New Roman" pitchFamily="18" charset="0"/>
              </a:rPr>
              <a:t>Defined product quality as “fitness for use” as viewed by the customer</a:t>
            </a:r>
          </a:p>
          <a:p>
            <a:pPr>
              <a:buClrTx/>
            </a:pPr>
            <a:r>
              <a:rPr lang="en-US" sz="2400" dirty="0">
                <a:latin typeface="Times New Roman" pitchFamily="18" charset="0"/>
                <a:cs typeface="Times New Roman" pitchFamily="18" charset="0"/>
              </a:rPr>
              <a:t>Categorized the cost of quality as:</a:t>
            </a:r>
          </a:p>
          <a:p>
            <a:pPr marL="803275" lvl="2" indent="-173038">
              <a:tabLst>
                <a:tab pos="2511425" algn="l"/>
                <a:tab pos="3376613" algn="l"/>
                <a:tab pos="3773488" algn="l"/>
              </a:tabLst>
            </a:pPr>
            <a:r>
              <a:rPr lang="en-US" dirty="0">
                <a:latin typeface="Times New Roman" pitchFamily="18" charset="0"/>
                <a:cs typeface="Times New Roman" pitchFamily="18" charset="0"/>
              </a:rPr>
              <a:t>Cost of prevention</a:t>
            </a:r>
          </a:p>
          <a:p>
            <a:pPr marL="803275" lvl="2" indent="-173038">
              <a:tabLst>
                <a:tab pos="2511425" algn="l"/>
                <a:tab pos="3376613" algn="l"/>
                <a:tab pos="3773488" algn="l"/>
              </a:tabLst>
            </a:pPr>
            <a:r>
              <a:rPr lang="en-US" dirty="0">
                <a:latin typeface="Times New Roman" pitchFamily="18" charset="0"/>
                <a:cs typeface="Times New Roman" pitchFamily="18" charset="0"/>
              </a:rPr>
              <a:t>Cost of detection/appraisal</a:t>
            </a:r>
          </a:p>
          <a:p>
            <a:pPr marL="803275" lvl="2" indent="-173038">
              <a:tabLst>
                <a:tab pos="2511425" algn="l"/>
                <a:tab pos="3376613" algn="l"/>
                <a:tab pos="3773488" algn="l"/>
              </a:tabLst>
            </a:pPr>
            <a:r>
              <a:rPr lang="en-US" dirty="0">
                <a:latin typeface="Times New Roman" pitchFamily="18" charset="0"/>
                <a:cs typeface="Times New Roman" pitchFamily="18" charset="0"/>
              </a:rPr>
              <a:t>Cost of failure</a:t>
            </a:r>
          </a:p>
          <a:p>
            <a:endParaRPr lang="en-IN"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304799"/>
            <a:ext cx="1828800" cy="206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98682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a:xfrm>
            <a:off x="1435608" y="1219200"/>
            <a:ext cx="7498080" cy="5029200"/>
          </a:xfrm>
        </p:spPr>
        <p:txBody>
          <a:bodyPr>
            <a:normAutofit fontScale="85000" lnSpcReduction="20000"/>
          </a:bodyPr>
          <a:lstStyle/>
          <a:p>
            <a:endParaRPr lang="en-US" sz="4000" b="1" dirty="0">
              <a:latin typeface="Times New Roman" pitchFamily="18" charset="0"/>
              <a:cs typeface="Times New Roman" pitchFamily="18" charset="0"/>
            </a:endParaRPr>
          </a:p>
          <a:p>
            <a:r>
              <a:rPr lang="en-US" sz="4000" b="1" dirty="0">
                <a:latin typeface="Times New Roman" pitchFamily="18" charset="0"/>
                <a:cs typeface="Times New Roman" pitchFamily="18" charset="0"/>
              </a:rPr>
              <a:t>Joseph M. </a:t>
            </a:r>
            <a:r>
              <a:rPr lang="en-US" sz="4000" b="1" dirty="0" err="1">
                <a:latin typeface="Times New Roman" pitchFamily="18" charset="0"/>
                <a:cs typeface="Times New Roman" pitchFamily="18" charset="0"/>
              </a:rPr>
              <a:t>Juran</a:t>
            </a:r>
            <a:endParaRPr lang="en-US" sz="4000" b="1" dirty="0">
              <a:latin typeface="Times New Roman" pitchFamily="18" charset="0"/>
              <a:cs typeface="Times New Roman" pitchFamily="18" charset="0"/>
            </a:endParaRPr>
          </a:p>
          <a:p>
            <a:r>
              <a:rPr lang="en-US" dirty="0">
                <a:latin typeface="Times New Roman" pitchFamily="18" charset="0"/>
              </a:rPr>
              <a:t>Quality Trilogy</a:t>
            </a:r>
          </a:p>
          <a:p>
            <a:pPr marL="609600" indent="-609600">
              <a:buClr>
                <a:schemeClr val="tx1"/>
              </a:buClr>
              <a:buFontTx/>
              <a:buAutoNum type="arabicPeriod"/>
            </a:pPr>
            <a:r>
              <a:rPr lang="en-US" i="1" dirty="0">
                <a:solidFill>
                  <a:srgbClr val="FF0000"/>
                </a:solidFill>
                <a:latin typeface="Times New Roman" pitchFamily="18" charset="0"/>
              </a:rPr>
              <a:t>Quality planning</a:t>
            </a:r>
            <a:r>
              <a:rPr lang="en-US" dirty="0">
                <a:latin typeface="Times New Roman" pitchFamily="18" charset="0"/>
              </a:rPr>
              <a:t>: Process of preparing to meet quality goals. Involves understanding customer needs and developing product features.</a:t>
            </a:r>
          </a:p>
          <a:p>
            <a:pPr marL="609600" indent="-609600">
              <a:buClr>
                <a:schemeClr val="tx1"/>
              </a:buClr>
              <a:buFontTx/>
              <a:buAutoNum type="arabicPeriod"/>
            </a:pPr>
            <a:r>
              <a:rPr lang="en-US" i="1" dirty="0">
                <a:solidFill>
                  <a:srgbClr val="FF0000"/>
                </a:solidFill>
                <a:latin typeface="Times New Roman" pitchFamily="18" charset="0"/>
              </a:rPr>
              <a:t>Quality control</a:t>
            </a:r>
            <a:r>
              <a:rPr lang="en-US" dirty="0">
                <a:latin typeface="Times New Roman" pitchFamily="18" charset="0"/>
              </a:rPr>
              <a:t>: Process of meeting quality goals during operations. Control parameters. Measuring the deviation and taking action.</a:t>
            </a:r>
          </a:p>
          <a:p>
            <a:pPr marL="609600" indent="-609600">
              <a:buClr>
                <a:schemeClr val="tx1"/>
              </a:buClr>
              <a:buFontTx/>
              <a:buAutoNum type="arabicPeriod"/>
            </a:pPr>
            <a:r>
              <a:rPr lang="en-US" i="1" dirty="0">
                <a:solidFill>
                  <a:srgbClr val="FF0000"/>
                </a:solidFill>
                <a:latin typeface="Times New Roman" pitchFamily="18" charset="0"/>
              </a:rPr>
              <a:t>Quality improvement</a:t>
            </a:r>
            <a:r>
              <a:rPr lang="en-US" dirty="0">
                <a:latin typeface="Times New Roman" pitchFamily="18" charset="0"/>
              </a:rPr>
              <a:t>: Process for breaking through to unprecedented levels of performance. Identify areas of improvement and get the right people to bring about the change.</a:t>
            </a:r>
          </a:p>
          <a:p>
            <a:pPr>
              <a:buFont typeface="Wingdings" pitchFamily="2" charset="2"/>
              <a:buChar char="Ø"/>
            </a:pPr>
            <a:endParaRPr lang="en-IN"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10400" y="304799"/>
            <a:ext cx="1828800" cy="206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47304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p:txBody>
          <a:bodyPr/>
          <a:lstStyle/>
          <a:p>
            <a:pPr marL="222250" indent="-222250"/>
            <a:endParaRPr lang="en-US" sz="3600" b="1" dirty="0">
              <a:latin typeface="Times New Roman" pitchFamily="18" charset="0"/>
              <a:cs typeface="Times New Roman" pitchFamily="18" charset="0"/>
            </a:endParaRPr>
          </a:p>
          <a:p>
            <a:pPr marL="222250" indent="-222250"/>
            <a:endParaRPr lang="en-US" sz="3600" b="1" dirty="0">
              <a:latin typeface="Times New Roman" pitchFamily="18" charset="0"/>
              <a:cs typeface="Times New Roman" pitchFamily="18" charset="0"/>
            </a:endParaRPr>
          </a:p>
          <a:p>
            <a:pPr marL="222250" indent="-222250"/>
            <a:r>
              <a:rPr lang="en-US" sz="3600" b="1" dirty="0">
                <a:latin typeface="Times New Roman" pitchFamily="18" charset="0"/>
                <a:cs typeface="Times New Roman" pitchFamily="18" charset="0"/>
              </a:rPr>
              <a:t>Armand </a:t>
            </a:r>
            <a:r>
              <a:rPr lang="en-US" sz="3600" b="1" dirty="0" err="1">
                <a:latin typeface="Times New Roman" pitchFamily="18" charset="0"/>
                <a:cs typeface="Times New Roman" pitchFamily="18" charset="0"/>
              </a:rPr>
              <a:t>Feigenbaum</a:t>
            </a:r>
            <a:endParaRPr lang="en-US" sz="3600" b="1" dirty="0">
              <a:latin typeface="Times New Roman" pitchFamily="18" charset="0"/>
              <a:cs typeface="Times New Roman" pitchFamily="18" charset="0"/>
            </a:endParaRPr>
          </a:p>
          <a:p>
            <a:pPr marL="515938" lvl="1" indent="-173038"/>
            <a:r>
              <a:rPr lang="en-US" sz="2400" dirty="0">
                <a:latin typeface="Times New Roman" pitchFamily="18" charset="0"/>
                <a:cs typeface="Times New Roman" pitchFamily="18" charset="0"/>
              </a:rPr>
              <a:t>Proposed the concept of “total quality control,” making quality everyone’s responsibility.</a:t>
            </a:r>
          </a:p>
          <a:p>
            <a:pPr marL="803275" lvl="2" indent="-173038"/>
            <a:r>
              <a:rPr lang="en-US" dirty="0">
                <a:latin typeface="Times New Roman" pitchFamily="18" charset="0"/>
                <a:cs typeface="Times New Roman" pitchFamily="18" charset="0"/>
              </a:rPr>
              <a:t>Stressed interdepartmental communication.</a:t>
            </a:r>
          </a:p>
          <a:p>
            <a:pPr marL="803275" lvl="2" indent="-173038"/>
            <a:r>
              <a:rPr lang="en-US" dirty="0">
                <a:latin typeface="Times New Roman" pitchFamily="18" charset="0"/>
                <a:cs typeface="Times New Roman" pitchFamily="18" charset="0"/>
              </a:rPr>
              <a:t>Emphasized careful measurement and report of quality costs</a:t>
            </a:r>
          </a:p>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1800" y="304800"/>
            <a:ext cx="2238375" cy="2599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73905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p:txBody>
          <a:bodyPr>
            <a:normAutofit/>
          </a:bodyPr>
          <a:lstStyle/>
          <a:p>
            <a:endParaRPr lang="en-GB" sz="3600" b="1" dirty="0">
              <a:latin typeface="Times New Roman" pitchFamily="18" charset="0"/>
              <a:cs typeface="Times New Roman" pitchFamily="18" charset="0"/>
            </a:endParaRPr>
          </a:p>
          <a:p>
            <a:endParaRPr lang="en-GB" sz="3600" b="1" dirty="0">
              <a:latin typeface="Times New Roman" pitchFamily="18" charset="0"/>
              <a:cs typeface="Times New Roman" pitchFamily="18" charset="0"/>
            </a:endParaRPr>
          </a:p>
          <a:p>
            <a:r>
              <a:rPr lang="en-GB" sz="3600" b="1" dirty="0">
                <a:latin typeface="Times New Roman" pitchFamily="18" charset="0"/>
                <a:cs typeface="Times New Roman" pitchFamily="18" charset="0"/>
              </a:rPr>
              <a:t>Philip Crosby</a:t>
            </a:r>
          </a:p>
          <a:p>
            <a:pPr marL="800100" lvl="1" indent="-457200">
              <a:buClr>
                <a:schemeClr val="tx1"/>
              </a:buClr>
              <a:buFont typeface="Arial" pitchFamily="34" charset="0"/>
              <a:buChar char="•"/>
            </a:pPr>
            <a:r>
              <a:rPr lang="en-US" dirty="0">
                <a:latin typeface="Times New Roman" pitchFamily="18" charset="0"/>
                <a:cs typeface="Times New Roman" pitchFamily="18" charset="0"/>
              </a:rPr>
              <a:t>Preached that “quality is free.”</a:t>
            </a:r>
          </a:p>
          <a:p>
            <a:pPr marL="800100" lvl="1" indent="-457200">
              <a:buClr>
                <a:schemeClr val="tx1"/>
              </a:buClr>
              <a:buFont typeface="Arial" pitchFamily="34" charset="0"/>
              <a:buChar char="•"/>
            </a:pPr>
            <a:r>
              <a:rPr lang="en-US" dirty="0">
                <a:latin typeface="Times New Roman" pitchFamily="18" charset="0"/>
                <a:cs typeface="Times New Roman" pitchFamily="18" charset="0"/>
              </a:rPr>
              <a:t>Believed that an organization can reduce overall costs by improving the overall quality of its processes.</a:t>
            </a:r>
          </a:p>
          <a:p>
            <a:endParaRPr lang="en-IN" sz="3600" dirty="0">
              <a:latin typeface="Times New Roman" pitchFamily="18" charset="0"/>
              <a:cs typeface="Times New Roman" pitchFamily="18" charset="0"/>
            </a:endParaRPr>
          </a:p>
        </p:txBody>
      </p:sp>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4200" y="1019033"/>
            <a:ext cx="1820862" cy="231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66750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dirty="0">
                <a:solidFill>
                  <a:schemeClr val="accent6">
                    <a:lumMod val="75000"/>
                  </a:schemeClr>
                </a:solidFill>
              </a:rPr>
              <a:t>Gurus of TQM</a:t>
            </a:r>
            <a:endParaRPr lang="en-IN" dirty="0"/>
          </a:p>
        </p:txBody>
      </p:sp>
      <p:sp>
        <p:nvSpPr>
          <p:cNvPr id="3" name="Content Placeholder 2"/>
          <p:cNvSpPr>
            <a:spLocks noGrp="1"/>
          </p:cNvSpPr>
          <p:nvPr>
            <p:ph idx="1"/>
          </p:nvPr>
        </p:nvSpPr>
        <p:spPr>
          <a:xfrm>
            <a:off x="1447800" y="1524000"/>
            <a:ext cx="7498080" cy="4800600"/>
          </a:xfrm>
        </p:spPr>
        <p:txBody>
          <a:bodyPr>
            <a:normAutofit lnSpcReduction="10000"/>
          </a:bodyPr>
          <a:lstStyle/>
          <a:p>
            <a:pPr marL="222250" indent="-222250"/>
            <a:endParaRPr lang="en-US" sz="3600" b="1" dirty="0">
              <a:latin typeface="Times New Roman" pitchFamily="18" charset="0"/>
              <a:cs typeface="Times New Roman" pitchFamily="18" charset="0"/>
            </a:endParaRPr>
          </a:p>
          <a:p>
            <a:pPr marL="222250" indent="-222250"/>
            <a:endParaRPr lang="en-US" sz="3600" b="1" dirty="0">
              <a:latin typeface="Times New Roman" pitchFamily="18" charset="0"/>
              <a:cs typeface="Times New Roman" pitchFamily="18" charset="0"/>
            </a:endParaRPr>
          </a:p>
          <a:p>
            <a:pPr marL="222250" indent="-222250"/>
            <a:r>
              <a:rPr lang="en-US" sz="3600" b="1" dirty="0" err="1">
                <a:latin typeface="Times New Roman" pitchFamily="18" charset="0"/>
                <a:cs typeface="Times New Roman" pitchFamily="18" charset="0"/>
              </a:rPr>
              <a:t>Genichi</a:t>
            </a:r>
            <a:r>
              <a:rPr lang="en-US" sz="3600" b="1" dirty="0">
                <a:latin typeface="Times New Roman" pitchFamily="18" charset="0"/>
                <a:cs typeface="Times New Roman" pitchFamily="18" charset="0"/>
              </a:rPr>
              <a:t> Taguchi</a:t>
            </a:r>
          </a:p>
          <a:p>
            <a:pPr marL="685800" lvl="1" indent="-342900">
              <a:buClrTx/>
              <a:buFont typeface="Courier New" pitchFamily="49" charset="0"/>
              <a:buChar char="o"/>
            </a:pPr>
            <a:r>
              <a:rPr lang="en-US" sz="3200" dirty="0">
                <a:latin typeface="Times New Roman" pitchFamily="18" charset="0"/>
                <a:cs typeface="Times New Roman" pitchFamily="18" charset="0"/>
              </a:rPr>
              <a:t>Emphasized the minimization of variation.</a:t>
            </a:r>
          </a:p>
          <a:p>
            <a:pPr marL="803275" lvl="2" indent="-173038"/>
            <a:r>
              <a:rPr lang="en-US" sz="3200" dirty="0">
                <a:latin typeface="Times New Roman" pitchFamily="18" charset="0"/>
                <a:cs typeface="Times New Roman" pitchFamily="18" charset="0"/>
              </a:rPr>
              <a:t>Concerned with the cost of quality to society.</a:t>
            </a:r>
          </a:p>
          <a:p>
            <a:pPr marL="803275" lvl="2" indent="-173038"/>
            <a:r>
              <a:rPr lang="en-US" sz="3200" dirty="0">
                <a:latin typeface="Times New Roman" pitchFamily="18" charset="0"/>
                <a:cs typeface="Times New Roman" pitchFamily="18" charset="0"/>
              </a:rPr>
              <a:t>Extended </a:t>
            </a:r>
            <a:r>
              <a:rPr lang="en-US" sz="3200" dirty="0" err="1">
                <a:latin typeface="Times New Roman" pitchFamily="18" charset="0"/>
                <a:cs typeface="Times New Roman" pitchFamily="18" charset="0"/>
              </a:rPr>
              <a:t>Juran’s</a:t>
            </a:r>
            <a:r>
              <a:rPr lang="en-US" sz="3200" dirty="0">
                <a:latin typeface="Times New Roman" pitchFamily="18" charset="0"/>
                <a:cs typeface="Times New Roman" pitchFamily="18" charset="0"/>
              </a:rPr>
              <a:t> concept of external failure.</a:t>
            </a:r>
          </a:p>
          <a:p>
            <a:pPr marL="222250" indent="-222250"/>
            <a:endParaRPr lang="en-US" sz="3600" b="1" dirty="0">
              <a:latin typeface="Times New Roman" pitchFamily="18" charset="0"/>
              <a:cs typeface="Times New Roman" pitchFamily="18" charset="0"/>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6553200" y="1143000"/>
            <a:ext cx="1839546" cy="2133600"/>
          </a:xfrm>
          <a:prstGeom prst="rect">
            <a:avLst/>
          </a:prstGeom>
        </p:spPr>
      </p:pic>
    </p:spTree>
    <p:extLst>
      <p:ext uri="{BB962C8B-B14F-4D97-AF65-F5344CB8AC3E}">
        <p14:creationId xmlns:p14="http://schemas.microsoft.com/office/powerpoint/2010/main" val="970430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152400"/>
            <a:ext cx="7498080" cy="914400"/>
          </a:xfrm>
        </p:spPr>
        <p:txBody>
          <a:bodyPr>
            <a:normAutofit fontScale="90000"/>
          </a:bodyPr>
          <a:lstStyle/>
          <a:p>
            <a:r>
              <a:rPr lang="en-US" sz="6000" b="1" dirty="0">
                <a:solidFill>
                  <a:schemeClr val="accent6">
                    <a:lumMod val="75000"/>
                  </a:schemeClr>
                </a:solidFill>
                <a:latin typeface="Times New Roman" pitchFamily="18" charset="0"/>
                <a:ea typeface="+mn-ea"/>
                <a:cs typeface="Times New Roman" pitchFamily="18" charset="0"/>
              </a:rPr>
              <a:t>Course Outcomes</a:t>
            </a:r>
            <a:endParaRPr lang="en-IN" sz="6000" b="1" dirty="0">
              <a:solidFill>
                <a:schemeClr val="accent6">
                  <a:lumMod val="75000"/>
                </a:schemeClr>
              </a:solidFill>
              <a:latin typeface="Times New Roman" pitchFamily="18" charset="0"/>
              <a:ea typeface="+mn-ea"/>
              <a:cs typeface="Times New Roman" pitchFamily="18" charset="0"/>
            </a:endParaRPr>
          </a:p>
        </p:txBody>
      </p:sp>
      <p:sp>
        <p:nvSpPr>
          <p:cNvPr id="3" name="Content Placeholder 2"/>
          <p:cNvSpPr>
            <a:spLocks noGrp="1"/>
          </p:cNvSpPr>
          <p:nvPr>
            <p:ph idx="1"/>
          </p:nvPr>
        </p:nvSpPr>
        <p:spPr>
          <a:xfrm>
            <a:off x="990600" y="1066800"/>
            <a:ext cx="8153400" cy="5562600"/>
          </a:xfrm>
        </p:spPr>
        <p:txBody>
          <a:bodyPr/>
          <a:lstStyle/>
          <a:p>
            <a:pPr marL="596646" indent="-514350">
              <a:buClr>
                <a:srgbClr val="FF0000"/>
              </a:buClr>
              <a:buFont typeface="+mj-lt"/>
              <a:buAutoNum type="arabicPeriod"/>
            </a:pPr>
            <a:r>
              <a:rPr lang="en-US" sz="3600" dirty="0">
                <a:latin typeface="Times New Roman" pitchFamily="18" charset="0"/>
                <a:cs typeface="Times New Roman" pitchFamily="18" charset="0"/>
              </a:rPr>
              <a:t>Explain the various approaches of TQM</a:t>
            </a:r>
          </a:p>
          <a:p>
            <a:pPr marL="596646" indent="-514350">
              <a:buClr>
                <a:srgbClr val="FF0000"/>
              </a:buClr>
              <a:buFont typeface="+mj-lt"/>
              <a:buAutoNum type="arabicPeriod"/>
            </a:pPr>
            <a:r>
              <a:rPr lang="en-US" sz="3600" dirty="0">
                <a:latin typeface="Times New Roman" pitchFamily="18" charset="0"/>
                <a:cs typeface="Times New Roman" pitchFamily="18" charset="0"/>
              </a:rPr>
              <a:t>Infer the customer perception of quality</a:t>
            </a:r>
          </a:p>
          <a:p>
            <a:pPr marL="596646" indent="-514350">
              <a:buClr>
                <a:srgbClr val="FF0000"/>
              </a:buClr>
              <a:buFont typeface="+mj-lt"/>
              <a:buAutoNum type="arabicPeriod"/>
            </a:pPr>
            <a:r>
              <a:rPr lang="en-US" sz="3600" dirty="0">
                <a:latin typeface="Times New Roman" pitchFamily="18" charset="0"/>
                <a:cs typeface="Times New Roman" pitchFamily="18" charset="0"/>
              </a:rPr>
              <a:t>Analyze customer needs and perceptions to design feedback systems.</a:t>
            </a:r>
          </a:p>
          <a:p>
            <a:pPr marL="596646" indent="-514350">
              <a:buClr>
                <a:srgbClr val="FF0000"/>
              </a:buClr>
              <a:buFont typeface="+mj-lt"/>
              <a:buAutoNum type="arabicPeriod"/>
            </a:pPr>
            <a:r>
              <a:rPr lang="en-US" sz="3600" dirty="0">
                <a:latin typeface="Times New Roman" pitchFamily="18" charset="0"/>
                <a:cs typeface="Times New Roman" pitchFamily="18" charset="0"/>
              </a:rPr>
              <a:t>Apply statistical tools for continuous improvement of systems.</a:t>
            </a:r>
          </a:p>
          <a:p>
            <a:pPr marL="596646" indent="-514350">
              <a:buClr>
                <a:srgbClr val="FF0000"/>
              </a:buClr>
              <a:buFont typeface="+mj-lt"/>
              <a:buAutoNum type="arabicPeriod"/>
            </a:pPr>
            <a:r>
              <a:rPr lang="en-US" sz="3600" dirty="0">
                <a:latin typeface="Times New Roman" pitchFamily="18" charset="0"/>
                <a:cs typeface="Times New Roman" pitchFamily="18" charset="0"/>
              </a:rPr>
              <a:t>Apply the tools and technique for effective implementation of TQM.</a:t>
            </a:r>
          </a:p>
          <a:p>
            <a:endParaRPr lang="en-IN" dirty="0"/>
          </a:p>
        </p:txBody>
      </p:sp>
    </p:spTree>
    <p:extLst>
      <p:ext uri="{BB962C8B-B14F-4D97-AF65-F5344CB8AC3E}">
        <p14:creationId xmlns:p14="http://schemas.microsoft.com/office/powerpoint/2010/main" val="2892923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solidFill>
                  <a:schemeClr val="accent6">
                    <a:lumMod val="75000"/>
                  </a:schemeClr>
                </a:solidFill>
              </a:rPr>
              <a:t>Total Quality Management</a:t>
            </a:r>
            <a:endParaRPr lang="en-IN" dirty="0"/>
          </a:p>
        </p:txBody>
      </p:sp>
      <p:sp>
        <p:nvSpPr>
          <p:cNvPr id="3" name="Content Placeholder 2"/>
          <p:cNvSpPr>
            <a:spLocks noGrp="1"/>
          </p:cNvSpPr>
          <p:nvPr>
            <p:ph idx="1"/>
          </p:nvPr>
        </p:nvSpPr>
        <p:spPr>
          <a:xfrm>
            <a:off x="1418431" y="1882775"/>
            <a:ext cx="7498080" cy="4800600"/>
          </a:xfrm>
        </p:spPr>
        <p:txBody>
          <a:bodyPr/>
          <a:lstStyle/>
          <a:p>
            <a:endParaRPr lang="en-IN" dirty="0"/>
          </a:p>
        </p:txBody>
      </p:sp>
      <p:sp>
        <p:nvSpPr>
          <p:cNvPr id="4" name="Oval 15"/>
          <p:cNvSpPr>
            <a:spLocks noChangeArrowheads="1"/>
          </p:cNvSpPr>
          <p:nvPr/>
        </p:nvSpPr>
        <p:spPr bwMode="auto">
          <a:xfrm>
            <a:off x="5029200" y="1778758"/>
            <a:ext cx="2590800" cy="1219200"/>
          </a:xfrm>
          <a:prstGeom prst="ellipse">
            <a:avLst/>
          </a:prstGeom>
          <a:solidFill>
            <a:schemeClr val="accent2"/>
          </a:solidFill>
          <a:ln w="95250">
            <a:solidFill>
              <a:schemeClr val="bg2"/>
            </a:solidFill>
            <a:round/>
            <a:headEnd/>
            <a:tailEnd/>
          </a:ln>
        </p:spPr>
        <p:txBody>
          <a:bodyPr anchor="ctr">
            <a:spAutoFit/>
          </a:bodyPr>
          <a:lstStyle/>
          <a:p>
            <a:endParaRPr lang="en-US"/>
          </a:p>
        </p:txBody>
      </p:sp>
      <p:sp>
        <p:nvSpPr>
          <p:cNvPr id="5" name="Text Box 3"/>
          <p:cNvSpPr txBox="1">
            <a:spLocks noChangeArrowheads="1"/>
          </p:cNvSpPr>
          <p:nvPr/>
        </p:nvSpPr>
        <p:spPr bwMode="auto">
          <a:xfrm>
            <a:off x="3238500" y="4117074"/>
            <a:ext cx="1284288" cy="646113"/>
          </a:xfrm>
          <a:prstGeom prst="rect">
            <a:avLst/>
          </a:prstGeom>
          <a:solidFill>
            <a:srgbClr val="FF9966"/>
          </a:solidFill>
          <a:ln w="95250">
            <a:solidFill>
              <a:schemeClr val="bg2"/>
            </a:solidFill>
            <a:miter lim="800000"/>
            <a:headEnd/>
            <a:tailEnd/>
          </a:ln>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1800">
                <a:solidFill>
                  <a:schemeClr val="tx1"/>
                </a:solidFill>
                <a:latin typeface="Arial Rounded MT Bold" pitchFamily="34" charset="0"/>
              </a:rPr>
              <a:t>Customer</a:t>
            </a:r>
          </a:p>
          <a:p>
            <a:r>
              <a:rPr kumimoji="0" lang="en-US" sz="1800">
                <a:solidFill>
                  <a:schemeClr val="tx1"/>
                </a:solidFill>
                <a:latin typeface="Arial Rounded MT Bold" pitchFamily="34" charset="0"/>
              </a:rPr>
              <a:t>Focus</a:t>
            </a:r>
          </a:p>
        </p:txBody>
      </p:sp>
      <p:sp>
        <p:nvSpPr>
          <p:cNvPr id="6" name="Text Box 4"/>
          <p:cNvSpPr txBox="1">
            <a:spLocks noChangeArrowheads="1"/>
          </p:cNvSpPr>
          <p:nvPr/>
        </p:nvSpPr>
        <p:spPr bwMode="auto">
          <a:xfrm>
            <a:off x="4826000" y="4117074"/>
            <a:ext cx="1655763" cy="646113"/>
          </a:xfrm>
          <a:prstGeom prst="rect">
            <a:avLst/>
          </a:prstGeom>
          <a:solidFill>
            <a:srgbClr val="FF9966"/>
          </a:solidFill>
          <a:ln w="95250">
            <a:solidFill>
              <a:schemeClr val="bg2"/>
            </a:solidFill>
            <a:miter lim="800000"/>
            <a:headEnd/>
            <a:tailEnd/>
          </a:ln>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1800">
                <a:solidFill>
                  <a:schemeClr val="tx1"/>
                </a:solidFill>
                <a:latin typeface="Arial Rounded MT Bold" pitchFamily="34" charset="0"/>
              </a:rPr>
              <a:t>Process</a:t>
            </a:r>
          </a:p>
          <a:p>
            <a:r>
              <a:rPr kumimoji="0" lang="en-US" sz="1800">
                <a:solidFill>
                  <a:schemeClr val="tx1"/>
                </a:solidFill>
                <a:latin typeface="Arial Rounded MT Bold" pitchFamily="34" charset="0"/>
              </a:rPr>
              <a:t>Improvement</a:t>
            </a:r>
          </a:p>
        </p:txBody>
      </p:sp>
      <p:sp>
        <p:nvSpPr>
          <p:cNvPr id="7" name="Text Box 5"/>
          <p:cNvSpPr txBox="1">
            <a:spLocks noChangeArrowheads="1"/>
          </p:cNvSpPr>
          <p:nvPr/>
        </p:nvSpPr>
        <p:spPr bwMode="auto">
          <a:xfrm>
            <a:off x="6731000" y="4117074"/>
            <a:ext cx="1539875" cy="646113"/>
          </a:xfrm>
          <a:prstGeom prst="rect">
            <a:avLst/>
          </a:prstGeom>
          <a:solidFill>
            <a:srgbClr val="FF9966"/>
          </a:solidFill>
          <a:ln w="95250">
            <a:solidFill>
              <a:schemeClr val="bg2"/>
            </a:solidFill>
            <a:miter lim="800000"/>
            <a:headEnd/>
            <a:tailEnd/>
          </a:ln>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1800">
                <a:solidFill>
                  <a:schemeClr val="tx1"/>
                </a:solidFill>
                <a:latin typeface="Arial Rounded MT Bold" pitchFamily="34" charset="0"/>
              </a:rPr>
              <a:t>Total</a:t>
            </a:r>
          </a:p>
          <a:p>
            <a:r>
              <a:rPr kumimoji="0" lang="en-US" sz="1800">
                <a:solidFill>
                  <a:schemeClr val="tx1"/>
                </a:solidFill>
                <a:latin typeface="Arial Rounded MT Bold" pitchFamily="34" charset="0"/>
              </a:rPr>
              <a:t>Involvement</a:t>
            </a:r>
          </a:p>
        </p:txBody>
      </p:sp>
      <p:sp>
        <p:nvSpPr>
          <p:cNvPr id="8" name="Text Box 6"/>
          <p:cNvSpPr txBox="1">
            <a:spLocks noChangeArrowheads="1"/>
          </p:cNvSpPr>
          <p:nvPr/>
        </p:nvSpPr>
        <p:spPr bwMode="auto">
          <a:xfrm>
            <a:off x="3060700" y="4971149"/>
            <a:ext cx="5511800" cy="1285875"/>
          </a:xfrm>
          <a:prstGeom prst="rect">
            <a:avLst/>
          </a:prstGeom>
          <a:solidFill>
            <a:srgbClr val="FFFF99"/>
          </a:solidFill>
          <a:ln w="95250">
            <a:solidFill>
              <a:schemeClr val="bg2"/>
            </a:solidFill>
            <a:miter lim="800000"/>
            <a:headEnd/>
            <a:tailEnd/>
          </a:ln>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1800" dirty="0">
                <a:solidFill>
                  <a:srgbClr val="003399"/>
                </a:solidFill>
                <a:latin typeface="Arial Rounded MT Bold" pitchFamily="34" charset="0"/>
              </a:rPr>
              <a:t>Leadership</a:t>
            </a:r>
          </a:p>
          <a:p>
            <a:r>
              <a:rPr kumimoji="0" lang="en-US" sz="1800" dirty="0">
                <a:solidFill>
                  <a:srgbClr val="003399"/>
                </a:solidFill>
                <a:latin typeface="Arial Rounded MT Bold" pitchFamily="34" charset="0"/>
              </a:rPr>
              <a:t>Education and Training      Supportive structure</a:t>
            </a:r>
          </a:p>
          <a:p>
            <a:r>
              <a:rPr kumimoji="0" lang="en-US" sz="1800" dirty="0">
                <a:solidFill>
                  <a:srgbClr val="003399"/>
                </a:solidFill>
                <a:latin typeface="Arial Rounded MT Bold" pitchFamily="34" charset="0"/>
              </a:rPr>
              <a:t>Communications          Reward and recognition</a:t>
            </a:r>
          </a:p>
          <a:p>
            <a:r>
              <a:rPr kumimoji="0" lang="en-US" sz="1800" dirty="0">
                <a:solidFill>
                  <a:srgbClr val="003399"/>
                </a:solidFill>
                <a:latin typeface="Arial Rounded MT Bold" pitchFamily="34" charset="0"/>
              </a:rPr>
              <a:t>Measurement</a:t>
            </a:r>
          </a:p>
        </p:txBody>
      </p:sp>
      <p:sp>
        <p:nvSpPr>
          <p:cNvPr id="9" name="Line 8"/>
          <p:cNvSpPr>
            <a:spLocks noChangeShapeType="1"/>
          </p:cNvSpPr>
          <p:nvPr/>
        </p:nvSpPr>
        <p:spPr bwMode="auto">
          <a:xfrm flipV="1">
            <a:off x="3200400" y="2745474"/>
            <a:ext cx="1981200" cy="1371600"/>
          </a:xfrm>
          <a:prstGeom prst="line">
            <a:avLst/>
          </a:prstGeom>
          <a:noFill/>
          <a:ln w="95250">
            <a:solidFill>
              <a:schemeClr val="bg2"/>
            </a:solidFill>
            <a:round/>
            <a:headEnd/>
            <a:tailEnd/>
          </a:ln>
          <a:extLst>
            <a:ext uri="{909E8E84-426E-40DD-AFC4-6F175D3DCCD1}">
              <a14:hiddenFill xmlns:a14="http://schemas.microsoft.com/office/drawing/2010/main">
                <a:noFill/>
              </a14:hiddenFill>
            </a:ext>
          </a:extLst>
        </p:spPr>
        <p:txBody>
          <a:bodyPr anchor="ctr">
            <a:spAutoFit/>
          </a:bodyPr>
          <a:lstStyle/>
          <a:p>
            <a:endParaRPr lang="en-IN"/>
          </a:p>
        </p:txBody>
      </p:sp>
      <p:sp>
        <p:nvSpPr>
          <p:cNvPr id="10" name="Line 9"/>
          <p:cNvSpPr>
            <a:spLocks noChangeShapeType="1"/>
          </p:cNvSpPr>
          <p:nvPr/>
        </p:nvSpPr>
        <p:spPr bwMode="auto">
          <a:xfrm flipV="1">
            <a:off x="4572000" y="2974074"/>
            <a:ext cx="1219200" cy="1143000"/>
          </a:xfrm>
          <a:prstGeom prst="line">
            <a:avLst/>
          </a:prstGeom>
          <a:noFill/>
          <a:ln w="95250">
            <a:solidFill>
              <a:schemeClr val="bg2"/>
            </a:solidFill>
            <a:round/>
            <a:headEnd/>
            <a:tailEnd/>
          </a:ln>
          <a:extLst>
            <a:ext uri="{909E8E84-426E-40DD-AFC4-6F175D3DCCD1}">
              <a14:hiddenFill xmlns:a14="http://schemas.microsoft.com/office/drawing/2010/main">
                <a:noFill/>
              </a14:hiddenFill>
            </a:ext>
          </a:extLst>
        </p:spPr>
        <p:txBody>
          <a:bodyPr anchor="ctr">
            <a:spAutoFit/>
          </a:bodyPr>
          <a:lstStyle/>
          <a:p>
            <a:endParaRPr lang="en-IN"/>
          </a:p>
        </p:txBody>
      </p:sp>
      <p:sp>
        <p:nvSpPr>
          <p:cNvPr id="11" name="Line 10"/>
          <p:cNvSpPr>
            <a:spLocks noChangeShapeType="1"/>
          </p:cNvSpPr>
          <p:nvPr/>
        </p:nvSpPr>
        <p:spPr bwMode="auto">
          <a:xfrm flipV="1">
            <a:off x="6553200" y="3050274"/>
            <a:ext cx="152400" cy="1066800"/>
          </a:xfrm>
          <a:prstGeom prst="line">
            <a:avLst/>
          </a:prstGeom>
          <a:noFill/>
          <a:ln w="95250">
            <a:solidFill>
              <a:schemeClr val="bg2"/>
            </a:solidFill>
            <a:round/>
            <a:headEnd/>
            <a:tailEnd/>
          </a:ln>
          <a:extLst>
            <a:ext uri="{909E8E84-426E-40DD-AFC4-6F175D3DCCD1}">
              <a14:hiddenFill xmlns:a14="http://schemas.microsoft.com/office/drawing/2010/main">
                <a:noFill/>
              </a14:hiddenFill>
            </a:ext>
          </a:extLst>
        </p:spPr>
        <p:txBody>
          <a:bodyPr anchor="ctr">
            <a:spAutoFit/>
          </a:bodyPr>
          <a:lstStyle/>
          <a:p>
            <a:endParaRPr lang="en-IN"/>
          </a:p>
        </p:txBody>
      </p:sp>
      <p:sp>
        <p:nvSpPr>
          <p:cNvPr id="12" name="Line 11"/>
          <p:cNvSpPr>
            <a:spLocks noChangeShapeType="1"/>
          </p:cNvSpPr>
          <p:nvPr/>
        </p:nvSpPr>
        <p:spPr bwMode="auto">
          <a:xfrm flipV="1">
            <a:off x="4800600" y="3050274"/>
            <a:ext cx="1143000" cy="1066800"/>
          </a:xfrm>
          <a:prstGeom prst="line">
            <a:avLst/>
          </a:prstGeom>
          <a:noFill/>
          <a:ln w="95250">
            <a:solidFill>
              <a:schemeClr val="bg2"/>
            </a:solidFill>
            <a:round/>
            <a:headEnd/>
            <a:tailEnd/>
          </a:ln>
          <a:extLst>
            <a:ext uri="{909E8E84-426E-40DD-AFC4-6F175D3DCCD1}">
              <a14:hiddenFill xmlns:a14="http://schemas.microsoft.com/office/drawing/2010/main">
                <a:noFill/>
              </a14:hiddenFill>
            </a:ext>
          </a:extLst>
        </p:spPr>
        <p:txBody>
          <a:bodyPr anchor="ctr">
            <a:spAutoFit/>
          </a:bodyPr>
          <a:lstStyle/>
          <a:p>
            <a:endParaRPr lang="en-IN"/>
          </a:p>
        </p:txBody>
      </p:sp>
      <p:sp>
        <p:nvSpPr>
          <p:cNvPr id="13" name="Line 12"/>
          <p:cNvSpPr>
            <a:spLocks noChangeShapeType="1"/>
          </p:cNvSpPr>
          <p:nvPr/>
        </p:nvSpPr>
        <p:spPr bwMode="auto">
          <a:xfrm flipH="1" flipV="1">
            <a:off x="7620000" y="2593074"/>
            <a:ext cx="762000" cy="1524000"/>
          </a:xfrm>
          <a:prstGeom prst="line">
            <a:avLst/>
          </a:prstGeom>
          <a:noFill/>
          <a:ln w="95250">
            <a:solidFill>
              <a:schemeClr val="bg2"/>
            </a:solidFill>
            <a:round/>
            <a:headEnd/>
            <a:tailEnd/>
          </a:ln>
          <a:extLst>
            <a:ext uri="{909E8E84-426E-40DD-AFC4-6F175D3DCCD1}">
              <a14:hiddenFill xmlns:a14="http://schemas.microsoft.com/office/drawing/2010/main">
                <a:noFill/>
              </a14:hiddenFill>
            </a:ext>
          </a:extLst>
        </p:spPr>
        <p:txBody>
          <a:bodyPr anchor="ctr">
            <a:spAutoFit/>
          </a:bodyPr>
          <a:lstStyle/>
          <a:p>
            <a:endParaRPr lang="en-IN"/>
          </a:p>
        </p:txBody>
      </p:sp>
      <p:sp>
        <p:nvSpPr>
          <p:cNvPr id="14" name="Line 13"/>
          <p:cNvSpPr>
            <a:spLocks noChangeShapeType="1"/>
          </p:cNvSpPr>
          <p:nvPr/>
        </p:nvSpPr>
        <p:spPr bwMode="auto">
          <a:xfrm flipV="1">
            <a:off x="6705600" y="3050274"/>
            <a:ext cx="152400" cy="1066800"/>
          </a:xfrm>
          <a:prstGeom prst="line">
            <a:avLst/>
          </a:prstGeom>
          <a:noFill/>
          <a:ln w="95250">
            <a:solidFill>
              <a:schemeClr val="bg2"/>
            </a:solidFill>
            <a:round/>
            <a:headEnd/>
            <a:tailEnd/>
          </a:ln>
          <a:extLst>
            <a:ext uri="{909E8E84-426E-40DD-AFC4-6F175D3DCCD1}">
              <a14:hiddenFill xmlns:a14="http://schemas.microsoft.com/office/drawing/2010/main">
                <a:noFill/>
              </a14:hiddenFill>
            </a:ext>
          </a:extLst>
        </p:spPr>
        <p:txBody>
          <a:bodyPr anchor="ctr">
            <a:spAutoFit/>
          </a:bodyPr>
          <a:lstStyle/>
          <a:p>
            <a:endParaRPr lang="en-IN"/>
          </a:p>
        </p:txBody>
      </p:sp>
      <p:sp>
        <p:nvSpPr>
          <p:cNvPr id="15" name="Text Box 14"/>
          <p:cNvSpPr txBox="1">
            <a:spLocks noChangeArrowheads="1"/>
          </p:cNvSpPr>
          <p:nvPr/>
        </p:nvSpPr>
        <p:spPr bwMode="auto">
          <a:xfrm>
            <a:off x="5271543" y="2029511"/>
            <a:ext cx="21463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0">
                <a:solidFill>
                  <a:srgbClr val="000000"/>
                </a:solidFill>
                <a:miter lim="800000"/>
                <a:headEnd/>
                <a:tailEnd/>
              </a14:hiddenLine>
            </a:ext>
          </a:extLst>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2400" i="1">
                <a:solidFill>
                  <a:schemeClr val="tx1"/>
                </a:solidFill>
                <a:latin typeface="Arial Rounded MT Bold" pitchFamily="34" charset="0"/>
              </a:rPr>
              <a:t>Continuous</a:t>
            </a:r>
          </a:p>
          <a:p>
            <a:r>
              <a:rPr kumimoji="0" lang="en-US" sz="2400" i="1">
                <a:solidFill>
                  <a:schemeClr val="tx1"/>
                </a:solidFill>
                <a:latin typeface="Arial Rounded MT Bold" pitchFamily="34" charset="0"/>
              </a:rPr>
              <a:t>Improvement</a:t>
            </a:r>
            <a:endParaRPr kumimoji="0" lang="en-US" sz="1600" b="0">
              <a:solidFill>
                <a:schemeClr val="tx1"/>
              </a:solidFill>
              <a:latin typeface="Arial Rounded MT Bold" pitchFamily="34" charset="0"/>
            </a:endParaRPr>
          </a:p>
        </p:txBody>
      </p:sp>
      <p:sp>
        <p:nvSpPr>
          <p:cNvPr id="16" name="Text Box 16"/>
          <p:cNvSpPr txBox="1">
            <a:spLocks noChangeArrowheads="1"/>
          </p:cNvSpPr>
          <p:nvPr/>
        </p:nvSpPr>
        <p:spPr bwMode="auto">
          <a:xfrm>
            <a:off x="1693862" y="2242235"/>
            <a:ext cx="13620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0">
                <a:solidFill>
                  <a:srgbClr val="000000"/>
                </a:solidFill>
                <a:miter lim="800000"/>
                <a:headEnd/>
                <a:tailEnd/>
              </a14:hiddenLine>
            </a:ext>
          </a:extLst>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2000" dirty="0">
                <a:solidFill>
                  <a:schemeClr val="tx1"/>
                </a:solidFill>
                <a:latin typeface="Arial Rounded MT Bold" pitchFamily="34" charset="0"/>
              </a:rPr>
              <a:t>Objective</a:t>
            </a:r>
          </a:p>
        </p:txBody>
      </p:sp>
      <p:sp>
        <p:nvSpPr>
          <p:cNvPr id="17" name="Text Box 17"/>
          <p:cNvSpPr txBox="1">
            <a:spLocks noChangeArrowheads="1"/>
          </p:cNvSpPr>
          <p:nvPr/>
        </p:nvSpPr>
        <p:spPr bwMode="auto">
          <a:xfrm>
            <a:off x="1663700" y="4117074"/>
            <a:ext cx="14224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0">
                <a:solidFill>
                  <a:srgbClr val="000000"/>
                </a:solidFill>
                <a:miter lim="800000"/>
                <a:headEnd/>
                <a:tailEnd/>
              </a14:hiddenLine>
            </a:ext>
          </a:extLst>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2000">
                <a:solidFill>
                  <a:schemeClr val="tx1"/>
                </a:solidFill>
                <a:latin typeface="Arial Rounded MT Bold" pitchFamily="34" charset="0"/>
              </a:rPr>
              <a:t>Principles</a:t>
            </a:r>
          </a:p>
        </p:txBody>
      </p:sp>
      <p:sp>
        <p:nvSpPr>
          <p:cNvPr id="18" name="Text Box 18"/>
          <p:cNvSpPr txBox="1">
            <a:spLocks noChangeArrowheads="1"/>
          </p:cNvSpPr>
          <p:nvPr/>
        </p:nvSpPr>
        <p:spPr bwMode="auto">
          <a:xfrm>
            <a:off x="1666875" y="5336274"/>
            <a:ext cx="13319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0">
                <a:solidFill>
                  <a:srgbClr val="000000"/>
                </a:solidFill>
                <a:miter lim="800000"/>
                <a:headEnd/>
                <a:tailEnd/>
              </a14:hiddenLine>
            </a:ext>
          </a:extLst>
        </p:spPr>
        <p:txBody>
          <a:bodyPr wrap="none" anchor="ctr">
            <a:spAutoFit/>
          </a:bodyPr>
          <a:lstStyle>
            <a:lvl1pPr>
              <a:defRPr kumimoji="1" sz="4800" b="1">
                <a:solidFill>
                  <a:schemeClr val="tx2"/>
                </a:solidFill>
                <a:latin typeface="Arial" pitchFamily="34" charset="0"/>
              </a:defRPr>
            </a:lvl1pPr>
            <a:lvl2pPr marL="742950" indent="-285750">
              <a:defRPr kumimoji="1" sz="4800" b="1">
                <a:solidFill>
                  <a:schemeClr val="tx2"/>
                </a:solidFill>
                <a:latin typeface="Arial" pitchFamily="34" charset="0"/>
              </a:defRPr>
            </a:lvl2pPr>
            <a:lvl3pPr marL="1143000" indent="-228600">
              <a:defRPr kumimoji="1" sz="4800" b="1">
                <a:solidFill>
                  <a:schemeClr val="tx2"/>
                </a:solidFill>
                <a:latin typeface="Arial" pitchFamily="34" charset="0"/>
              </a:defRPr>
            </a:lvl3pPr>
            <a:lvl4pPr marL="1600200" indent="-228600">
              <a:defRPr kumimoji="1" sz="4800" b="1">
                <a:solidFill>
                  <a:schemeClr val="tx2"/>
                </a:solidFill>
                <a:latin typeface="Arial" pitchFamily="34" charset="0"/>
              </a:defRPr>
            </a:lvl4pPr>
            <a:lvl5pPr marL="2057400" indent="-228600">
              <a:defRPr kumimoji="1" sz="4800" b="1">
                <a:solidFill>
                  <a:schemeClr val="tx2"/>
                </a:solidFill>
                <a:latin typeface="Arial" pitchFamily="34" charset="0"/>
              </a:defRPr>
            </a:lvl5pPr>
            <a:lvl6pPr marL="2514600" indent="-228600" algn="ctr" eaLnBrk="0" fontAlgn="base" hangingPunct="0">
              <a:spcBef>
                <a:spcPct val="0"/>
              </a:spcBef>
              <a:spcAft>
                <a:spcPct val="0"/>
              </a:spcAft>
              <a:defRPr kumimoji="1" sz="4800" b="1">
                <a:solidFill>
                  <a:schemeClr val="tx2"/>
                </a:solidFill>
                <a:latin typeface="Arial" pitchFamily="34" charset="0"/>
              </a:defRPr>
            </a:lvl6pPr>
            <a:lvl7pPr marL="2971800" indent="-228600" algn="ctr" eaLnBrk="0" fontAlgn="base" hangingPunct="0">
              <a:spcBef>
                <a:spcPct val="0"/>
              </a:spcBef>
              <a:spcAft>
                <a:spcPct val="0"/>
              </a:spcAft>
              <a:defRPr kumimoji="1" sz="4800" b="1">
                <a:solidFill>
                  <a:schemeClr val="tx2"/>
                </a:solidFill>
                <a:latin typeface="Arial" pitchFamily="34" charset="0"/>
              </a:defRPr>
            </a:lvl7pPr>
            <a:lvl8pPr marL="3429000" indent="-228600" algn="ctr" eaLnBrk="0" fontAlgn="base" hangingPunct="0">
              <a:spcBef>
                <a:spcPct val="0"/>
              </a:spcBef>
              <a:spcAft>
                <a:spcPct val="0"/>
              </a:spcAft>
              <a:defRPr kumimoji="1" sz="4800" b="1">
                <a:solidFill>
                  <a:schemeClr val="tx2"/>
                </a:solidFill>
                <a:latin typeface="Arial" pitchFamily="34" charset="0"/>
              </a:defRPr>
            </a:lvl8pPr>
            <a:lvl9pPr marL="3886200" indent="-228600" algn="ctr" eaLnBrk="0" fontAlgn="base" hangingPunct="0">
              <a:spcBef>
                <a:spcPct val="0"/>
              </a:spcBef>
              <a:spcAft>
                <a:spcPct val="0"/>
              </a:spcAft>
              <a:defRPr kumimoji="1" sz="4800" b="1">
                <a:solidFill>
                  <a:schemeClr val="tx2"/>
                </a:solidFill>
                <a:latin typeface="Arial" pitchFamily="34" charset="0"/>
              </a:defRPr>
            </a:lvl9pPr>
          </a:lstStyle>
          <a:p>
            <a:r>
              <a:rPr kumimoji="0" lang="en-US" sz="2000">
                <a:solidFill>
                  <a:schemeClr val="tx1"/>
                </a:solidFill>
                <a:latin typeface="Arial Rounded MT Bold" pitchFamily="34" charset="0"/>
              </a:rPr>
              <a:t>Elements</a:t>
            </a:r>
          </a:p>
        </p:txBody>
      </p:sp>
    </p:spTree>
    <p:extLst>
      <p:ext uri="{BB962C8B-B14F-4D97-AF65-F5344CB8AC3E}">
        <p14:creationId xmlns:p14="http://schemas.microsoft.com/office/powerpoint/2010/main" val="4085741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a:solidFill>
                  <a:schemeClr val="accent6">
                    <a:lumMod val="75000"/>
                  </a:schemeClr>
                </a:solidFill>
              </a:rPr>
              <a:t>Total Quality Management</a:t>
            </a:r>
            <a:endParaRPr lang="en-IN" dirty="0">
              <a:solidFill>
                <a:schemeClr val="accent6">
                  <a:lumMod val="75000"/>
                </a:schemeClr>
              </a:solidFill>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39416" y="1371600"/>
            <a:ext cx="8006147"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41125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dirty="0">
                <a:solidFill>
                  <a:schemeClr val="accent6">
                    <a:lumMod val="75000"/>
                  </a:schemeClr>
                </a:solidFill>
                <a:latin typeface="Times New Roman" pitchFamily="18" charset="0"/>
                <a:cs typeface="Times New Roman" pitchFamily="18" charset="0"/>
              </a:rPr>
              <a:t>TQM Framework</a:t>
            </a:r>
            <a:endParaRPr lang="en-IN" sz="5400" dirty="0">
              <a:solidFill>
                <a:schemeClr val="accent6">
                  <a:lumMod val="75000"/>
                </a:schemeClr>
              </a:solidFill>
              <a:latin typeface="Times New Roman" pitchFamily="18" charset="0"/>
              <a:cs typeface="Times New Roman" pitchFamily="18" charset="0"/>
            </a:endParaRPr>
          </a:p>
        </p:txBody>
      </p:sp>
      <p:pic>
        <p:nvPicPr>
          <p:cNvPr id="4" name="Content Placeholder 3" descr="G:\ATME\NBA DRIVE\Notes\TQM\TQM FRAMEWORK.JPG"/>
          <p:cNvPicPr>
            <a:picLocks noGrp="1"/>
          </p:cNvPicPr>
          <p:nvPr>
            <p:ph idx="1"/>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219200" y="1519237"/>
            <a:ext cx="7848600" cy="5033963"/>
          </a:xfrm>
          <a:prstGeom prst="rect">
            <a:avLst/>
          </a:prstGeom>
          <a:noFill/>
          <a:ln>
            <a:noFill/>
          </a:ln>
        </p:spPr>
      </p:pic>
    </p:spTree>
    <p:extLst>
      <p:ext uri="{BB962C8B-B14F-4D97-AF65-F5344CB8AC3E}">
        <p14:creationId xmlns:p14="http://schemas.microsoft.com/office/powerpoint/2010/main" val="22758351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63562"/>
          </a:xfrm>
        </p:spPr>
        <p:txBody>
          <a:bodyPr>
            <a:noAutofit/>
          </a:bodyPr>
          <a:lstStyle/>
          <a:p>
            <a:pPr algn="ctr"/>
            <a:r>
              <a:rPr lang="en-US" sz="3600" b="1" dirty="0">
                <a:solidFill>
                  <a:schemeClr val="accent6">
                    <a:lumMod val="75000"/>
                  </a:schemeClr>
                </a:solidFill>
                <a:effectLst/>
                <a:latin typeface="Times New Roman" pitchFamily="18" charset="0"/>
                <a:cs typeface="Times New Roman" pitchFamily="18" charset="0"/>
              </a:rPr>
              <a:t>HISTORICAL REVIEW</a:t>
            </a:r>
            <a:endParaRPr lang="en-IN" sz="3600" dirty="0">
              <a:solidFill>
                <a:schemeClr val="accent6">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435608" y="838200"/>
            <a:ext cx="7498080" cy="5638800"/>
          </a:xfrm>
        </p:spPr>
        <p:txBody>
          <a:bodyPr>
            <a:normAutofit fontScale="62500" lnSpcReduction="20000"/>
          </a:bodyPr>
          <a:lstStyle/>
          <a:p>
            <a:pPr marL="82296" indent="0">
              <a:buNone/>
            </a:pPr>
            <a:r>
              <a:rPr lang="en-US" sz="4500" b="1" dirty="0">
                <a:latin typeface="Times New Roman" pitchFamily="18" charset="0"/>
                <a:cs typeface="Times New Roman" pitchFamily="18" charset="0"/>
              </a:rPr>
              <a:t>1920s</a:t>
            </a:r>
            <a:endParaRPr lang="en-IN" sz="4500" dirty="0">
              <a:latin typeface="Times New Roman" pitchFamily="18" charset="0"/>
              <a:cs typeface="Times New Roman" pitchFamily="18" charset="0"/>
            </a:endParaRPr>
          </a:p>
          <a:p>
            <a:pPr lvl="0"/>
            <a:r>
              <a:rPr lang="en-US" dirty="0">
                <a:latin typeface="Times New Roman" pitchFamily="18" charset="0"/>
                <a:cs typeface="Times New Roman" pitchFamily="18" charset="0"/>
              </a:rPr>
              <a:t>Some of the first seeds of quality management were planted as the principles of scientific management swept through U.S. industry.</a:t>
            </a:r>
            <a:endParaRPr lang="en-IN" dirty="0">
              <a:latin typeface="Times New Roman" pitchFamily="18" charset="0"/>
              <a:cs typeface="Times New Roman" pitchFamily="18" charset="0"/>
            </a:endParaRPr>
          </a:p>
          <a:p>
            <a:pPr lvl="0"/>
            <a:r>
              <a:rPr lang="en-US" dirty="0">
                <a:latin typeface="Times New Roman" pitchFamily="18" charset="0"/>
                <a:cs typeface="Times New Roman" pitchFamily="18" charset="0"/>
              </a:rPr>
              <a:t>Businesses clearly separated the processes of planning and carrying out the plan, and union opposition arose as workers were deprived of a voice in the conditions and functions of their work.</a:t>
            </a:r>
            <a:endParaRPr lang="en-IN" dirty="0">
              <a:latin typeface="Times New Roman" pitchFamily="18" charset="0"/>
              <a:cs typeface="Times New Roman" pitchFamily="18" charset="0"/>
            </a:endParaRPr>
          </a:p>
          <a:p>
            <a:pPr lvl="0"/>
            <a:r>
              <a:rPr lang="en-US" dirty="0">
                <a:latin typeface="Times New Roman" pitchFamily="18" charset="0"/>
                <a:cs typeface="Times New Roman" pitchFamily="18" charset="0"/>
              </a:rPr>
              <a:t>The Hawthorne experiments in the late 1920s showed how worker productivity could be impacted by participation.</a:t>
            </a:r>
          </a:p>
          <a:p>
            <a:pPr marL="82296" lvl="0" indent="0">
              <a:buNone/>
            </a:pPr>
            <a:endParaRPr lang="en-IN" sz="4500" dirty="0">
              <a:latin typeface="Times New Roman" pitchFamily="18" charset="0"/>
              <a:cs typeface="Times New Roman" pitchFamily="18" charset="0"/>
            </a:endParaRPr>
          </a:p>
          <a:p>
            <a:pPr marL="82296" indent="0">
              <a:buNone/>
            </a:pPr>
            <a:r>
              <a:rPr lang="en-US" sz="4500" b="1" dirty="0">
                <a:latin typeface="Times New Roman" pitchFamily="18" charset="0"/>
                <a:cs typeface="Times New Roman" pitchFamily="18" charset="0"/>
              </a:rPr>
              <a:t>1930s</a:t>
            </a:r>
            <a:endParaRPr lang="en-IN" sz="4500" dirty="0">
              <a:latin typeface="Times New Roman" pitchFamily="18" charset="0"/>
              <a:cs typeface="Times New Roman" pitchFamily="18" charset="0"/>
            </a:endParaRPr>
          </a:p>
          <a:p>
            <a:pPr lvl="0"/>
            <a:r>
              <a:rPr lang="en-US" dirty="0">
                <a:latin typeface="Times New Roman" pitchFamily="18" charset="0"/>
                <a:cs typeface="Times New Roman" pitchFamily="18" charset="0"/>
              </a:rPr>
              <a:t>In 1942 W.A. </a:t>
            </a:r>
            <a:r>
              <a:rPr lang="en-US" dirty="0" err="1">
                <a:latin typeface="Times New Roman" pitchFamily="18" charset="0"/>
                <a:cs typeface="Times New Roman" pitchFamily="18" charset="0"/>
              </a:rPr>
              <a:t>Shewhart</a:t>
            </a:r>
            <a:r>
              <a:rPr lang="en-US" dirty="0">
                <a:latin typeface="Times New Roman" pitchFamily="18" charset="0"/>
                <a:cs typeface="Times New Roman" pitchFamily="18" charset="0"/>
              </a:rPr>
              <a:t> of Bell Telephone Laboratories developed a statistical chart for the control of product variables. This is beginning of SQC </a:t>
            </a:r>
            <a:endParaRPr lang="en-IN" dirty="0">
              <a:latin typeface="Times New Roman" pitchFamily="18" charset="0"/>
              <a:cs typeface="Times New Roman" pitchFamily="18" charset="0"/>
            </a:endParaRPr>
          </a:p>
          <a:p>
            <a:pPr lvl="0"/>
            <a:r>
              <a:rPr lang="en-US" dirty="0">
                <a:latin typeface="Times New Roman" pitchFamily="18" charset="0"/>
                <a:cs typeface="Times New Roman" pitchFamily="18" charset="0"/>
              </a:rPr>
              <a:t>In some decade H.F. Dodge and H.G. </a:t>
            </a:r>
            <a:r>
              <a:rPr lang="en-US" dirty="0" err="1">
                <a:latin typeface="Times New Roman" pitchFamily="18" charset="0"/>
                <a:cs typeface="Times New Roman" pitchFamily="18" charset="0"/>
              </a:rPr>
              <a:t>Romig</a:t>
            </a:r>
            <a:r>
              <a:rPr lang="en-US" dirty="0">
                <a:latin typeface="Times New Roman" pitchFamily="18" charset="0"/>
                <a:cs typeface="Times New Roman" pitchFamily="18" charset="0"/>
              </a:rPr>
              <a:t> both of Bell telephone laboratories developed the area of acceptance sampling as a substitute for 100% inspection. It is recognized by 1942.</a:t>
            </a:r>
            <a:endParaRPr lang="en-IN" dirty="0">
              <a:latin typeface="Times New Roman" pitchFamily="18" charset="0"/>
              <a:cs typeface="Times New Roman" pitchFamily="18" charset="0"/>
            </a:endParaRPr>
          </a:p>
          <a:p>
            <a:r>
              <a:rPr lang="en-US" dirty="0">
                <a:latin typeface="Times New Roman" pitchFamily="18" charset="0"/>
                <a:cs typeface="Times New Roman" pitchFamily="18" charset="0"/>
              </a:rPr>
              <a:t>In 1946 the American society for Quality Control was formed. Now it is American Society for Quality</a:t>
            </a:r>
            <a:endParaRPr lang="en-IN" dirty="0">
              <a:latin typeface="Times New Roman" pitchFamily="18" charset="0"/>
              <a:cs typeface="Times New Roman" pitchFamily="18" charset="0"/>
            </a:endParaRPr>
          </a:p>
        </p:txBody>
      </p:sp>
    </p:spTree>
    <p:extLst>
      <p:ext uri="{BB962C8B-B14F-4D97-AF65-F5344CB8AC3E}">
        <p14:creationId xmlns:p14="http://schemas.microsoft.com/office/powerpoint/2010/main" val="2606857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563562"/>
          </a:xfrm>
        </p:spPr>
        <p:txBody>
          <a:bodyPr>
            <a:noAutofit/>
          </a:bodyPr>
          <a:lstStyle/>
          <a:p>
            <a:pPr algn="ctr"/>
            <a:r>
              <a:rPr lang="en-US" sz="3600" b="1" dirty="0">
                <a:solidFill>
                  <a:schemeClr val="accent6">
                    <a:lumMod val="75000"/>
                  </a:schemeClr>
                </a:solidFill>
                <a:effectLst/>
                <a:latin typeface="Times New Roman" pitchFamily="18" charset="0"/>
                <a:cs typeface="Times New Roman" pitchFamily="18" charset="0"/>
              </a:rPr>
              <a:t>HISTORICAL REVIEW</a:t>
            </a:r>
            <a:endParaRPr lang="en-IN" sz="3600" dirty="0">
              <a:solidFill>
                <a:schemeClr val="accent6">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435608" y="838200"/>
            <a:ext cx="7498080" cy="5791200"/>
          </a:xfrm>
        </p:spPr>
        <p:txBody>
          <a:bodyPr>
            <a:normAutofit fontScale="47500" lnSpcReduction="20000"/>
          </a:bodyPr>
          <a:lstStyle/>
          <a:p>
            <a:pPr marL="82296" indent="0">
              <a:buNone/>
            </a:pPr>
            <a:r>
              <a:rPr lang="en-US" sz="3800" b="1" dirty="0">
                <a:latin typeface="Times New Roman" pitchFamily="18" charset="0"/>
                <a:cs typeface="Times New Roman" pitchFamily="18" charset="0"/>
              </a:rPr>
              <a:t>1950s</a:t>
            </a:r>
            <a:endParaRPr lang="en-IN" sz="38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In 1950 W. Edwards Deming who learned SQC from </a:t>
            </a:r>
            <a:r>
              <a:rPr lang="en-US" sz="3400" dirty="0" err="1">
                <a:latin typeface="Times New Roman" pitchFamily="18" charset="0"/>
                <a:cs typeface="Times New Roman" pitchFamily="18" charset="0"/>
              </a:rPr>
              <a:t>shewhart</a:t>
            </a:r>
            <a:r>
              <a:rPr lang="en-US" sz="3400" dirty="0">
                <a:latin typeface="Times New Roman" pitchFamily="18" charset="0"/>
                <a:cs typeface="Times New Roman" pitchFamily="18" charset="0"/>
              </a:rPr>
              <a:t>, gave a series of lectures on statistical methods to Japanese Engineers and Executives.</a:t>
            </a:r>
            <a:endParaRPr lang="en-IN" sz="34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Un 1954 Joseph M. </a:t>
            </a:r>
            <a:r>
              <a:rPr lang="en-US" sz="3400" dirty="0" err="1">
                <a:latin typeface="Times New Roman" pitchFamily="18" charset="0"/>
                <a:cs typeface="Times New Roman" pitchFamily="18" charset="0"/>
              </a:rPr>
              <a:t>Juran</a:t>
            </a:r>
            <a:r>
              <a:rPr lang="en-US" sz="3400" dirty="0">
                <a:latin typeface="Times New Roman" pitchFamily="18" charset="0"/>
                <a:cs typeface="Times New Roman" pitchFamily="18" charset="0"/>
              </a:rPr>
              <a:t> made his first trip to Japan taught the concepts of controlling quality and managerial breakthrough and further he emphasized management‘s responsibility to achieve quality..</a:t>
            </a:r>
            <a:endParaRPr lang="en-IN" sz="34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Armand V. </a:t>
            </a:r>
            <a:r>
              <a:rPr lang="en-US" sz="3400" dirty="0" err="1">
                <a:latin typeface="Times New Roman" pitchFamily="18" charset="0"/>
                <a:cs typeface="Times New Roman" pitchFamily="18" charset="0"/>
              </a:rPr>
              <a:t>Feigenbaum’s</a:t>
            </a:r>
            <a:r>
              <a:rPr lang="en-US" sz="3400" dirty="0">
                <a:latin typeface="Times New Roman" pitchFamily="18" charset="0"/>
                <a:cs typeface="Times New Roman" pitchFamily="18" charset="0"/>
              </a:rPr>
              <a:t> book Total Quality Control, a forerunner for the present understanding of TQM, was published.</a:t>
            </a:r>
            <a:endParaRPr lang="en-IN" sz="34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Philip B. Crosby’s promotion of zero defects paved the way for quality improvement in many companies.</a:t>
            </a:r>
            <a:endParaRPr lang="en-IN" sz="3400" dirty="0">
              <a:latin typeface="Times New Roman" pitchFamily="18" charset="0"/>
              <a:cs typeface="Times New Roman" pitchFamily="18" charset="0"/>
            </a:endParaRPr>
          </a:p>
          <a:p>
            <a:pPr marL="82296" indent="0">
              <a:buNone/>
            </a:pPr>
            <a:r>
              <a:rPr lang="en-US" sz="3800" b="1" dirty="0">
                <a:latin typeface="Times New Roman" pitchFamily="18" charset="0"/>
                <a:cs typeface="Times New Roman" pitchFamily="18" charset="0"/>
              </a:rPr>
              <a:t>1968</a:t>
            </a:r>
            <a:endParaRPr lang="en-IN" sz="38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The Japanese named their approach to total quality companywide quality control.</a:t>
            </a:r>
            <a:endParaRPr lang="en-IN" sz="34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Kaoru Ishikawa’s synthesis of the philosophy contributed to Japan’s ascendancy as a quality leader.</a:t>
            </a:r>
            <a:endParaRPr lang="en-IN" sz="34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By 1970‘s and 80‘s U.S. managers were making frequent trips to Japan to learn about the Japanese miracle.</a:t>
            </a:r>
            <a:endParaRPr lang="en-IN" sz="34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In 1980‘s the automotive industry began to emphasizes statistical process control (SQC)</a:t>
            </a:r>
            <a:endParaRPr lang="en-IN" sz="3400" dirty="0">
              <a:latin typeface="Times New Roman" pitchFamily="18" charset="0"/>
              <a:cs typeface="Times New Roman" pitchFamily="18" charset="0"/>
            </a:endParaRPr>
          </a:p>
          <a:p>
            <a:pPr marL="82296" indent="0">
              <a:buNone/>
            </a:pPr>
            <a:r>
              <a:rPr lang="en-US" sz="3800" b="1" dirty="0">
                <a:latin typeface="Times New Roman" pitchFamily="18" charset="0"/>
                <a:cs typeface="Times New Roman" pitchFamily="18" charset="0"/>
              </a:rPr>
              <a:t>Today</a:t>
            </a:r>
            <a:endParaRPr lang="en-IN" sz="38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TQM is the name for the philosophy of a broad and systemic approach to managing organizational quality.</a:t>
            </a:r>
            <a:endParaRPr lang="en-IN" sz="3400" dirty="0">
              <a:latin typeface="Times New Roman" pitchFamily="18" charset="0"/>
              <a:cs typeface="Times New Roman" pitchFamily="18" charset="0"/>
            </a:endParaRPr>
          </a:p>
          <a:p>
            <a:pPr lvl="0"/>
            <a:r>
              <a:rPr lang="en-US" sz="3400" dirty="0">
                <a:latin typeface="Times New Roman" pitchFamily="18" charset="0"/>
                <a:cs typeface="Times New Roman" pitchFamily="18" charset="0"/>
              </a:rPr>
              <a:t>Quality standards such as the ISO 9000 series and quality award programs such as the Deming Prize and the Malcolm </a:t>
            </a:r>
            <a:r>
              <a:rPr lang="en-US" sz="3400" dirty="0" err="1">
                <a:latin typeface="Times New Roman" pitchFamily="18" charset="0"/>
                <a:cs typeface="Times New Roman" pitchFamily="18" charset="0"/>
              </a:rPr>
              <a:t>Baldrige</a:t>
            </a:r>
            <a:r>
              <a:rPr lang="en-US" sz="3400" dirty="0">
                <a:latin typeface="Times New Roman" pitchFamily="18" charset="0"/>
                <a:cs typeface="Times New Roman" pitchFamily="18" charset="0"/>
              </a:rPr>
              <a:t> National Quality Award specify principles and processes that comprise TQM.</a:t>
            </a:r>
            <a:endParaRPr lang="en-IN" sz="3400" dirty="0">
              <a:latin typeface="Times New Roman" pitchFamily="18" charset="0"/>
              <a:cs typeface="Times New Roman" pitchFamily="18" charset="0"/>
            </a:endParaRPr>
          </a:p>
          <a:p>
            <a:endParaRPr lang="en-IN" dirty="0"/>
          </a:p>
          <a:p>
            <a:endParaRPr lang="en-IN" dirty="0"/>
          </a:p>
        </p:txBody>
      </p:sp>
    </p:spTree>
    <p:extLst>
      <p:ext uri="{BB962C8B-B14F-4D97-AF65-F5344CB8AC3E}">
        <p14:creationId xmlns:p14="http://schemas.microsoft.com/office/powerpoint/2010/main" val="1022085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62"/>
          </a:xfrm>
        </p:spPr>
        <p:txBody>
          <a:bodyPr>
            <a:normAutofit fontScale="90000"/>
          </a:bodyPr>
          <a:lstStyle/>
          <a:p>
            <a:pPr algn="ctr"/>
            <a:r>
              <a:rPr lang="en-US" b="1" dirty="0">
                <a:solidFill>
                  <a:schemeClr val="accent6">
                    <a:lumMod val="75000"/>
                  </a:schemeClr>
                </a:solidFill>
                <a:effectLst/>
                <a:latin typeface="Times New Roman" pitchFamily="18" charset="0"/>
                <a:cs typeface="Times New Roman" pitchFamily="18" charset="0"/>
              </a:rPr>
              <a:t>QUALITY – DEFINITION</a:t>
            </a:r>
            <a:br>
              <a:rPr lang="en-IN" dirty="0">
                <a:effectLst/>
              </a:rPr>
            </a:br>
            <a:endParaRPr lang="en-IN"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66800" y="762000"/>
                <a:ext cx="8077200" cy="5943600"/>
              </a:xfrm>
            </p:spPr>
            <p:txBody>
              <a:bodyPr>
                <a:normAutofit fontScale="77500" lnSpcReduction="20000"/>
              </a:bodyPr>
              <a:lstStyle/>
              <a:p>
                <a:pPr>
                  <a:buClr>
                    <a:srgbClr val="FF0000"/>
                  </a:buClr>
                </a:pPr>
                <a:r>
                  <a:rPr lang="en-US" dirty="0">
                    <a:latin typeface="Times New Roman" pitchFamily="18" charset="0"/>
                    <a:cs typeface="Times New Roman" pitchFamily="18" charset="0"/>
                  </a:rPr>
                  <a:t>Predictable degree of uniformity and dependability at low cost and suited to the market -</a:t>
                </a:r>
                <a:r>
                  <a:rPr lang="en-US" b="1" dirty="0">
                    <a:latin typeface="Times New Roman" pitchFamily="18" charset="0"/>
                    <a:cs typeface="Times New Roman" pitchFamily="18" charset="0"/>
                  </a:rPr>
                  <a:t>Deming</a:t>
                </a:r>
                <a:endParaRPr lang="en-IN" b="1" dirty="0">
                  <a:latin typeface="Times New Roman" pitchFamily="18" charset="0"/>
                  <a:cs typeface="Times New Roman" pitchFamily="18" charset="0"/>
                </a:endParaRPr>
              </a:p>
              <a:p>
                <a:pPr>
                  <a:buClr>
                    <a:srgbClr val="FF0000"/>
                  </a:buClr>
                </a:pPr>
                <a:r>
                  <a:rPr lang="en-US" dirty="0">
                    <a:latin typeface="Times New Roman" pitchFamily="18" charset="0"/>
                    <a:cs typeface="Times New Roman" pitchFamily="18" charset="0"/>
                  </a:rPr>
                  <a:t>Fitness for use-</a:t>
                </a:r>
                <a:r>
                  <a:rPr lang="en-US" b="1" dirty="0" err="1">
                    <a:latin typeface="Times New Roman" pitchFamily="18" charset="0"/>
                    <a:cs typeface="Times New Roman" pitchFamily="18" charset="0"/>
                  </a:rPr>
                  <a:t>Juran</a:t>
                </a:r>
                <a:endParaRPr lang="en-IN" b="1" dirty="0">
                  <a:latin typeface="Times New Roman" pitchFamily="18" charset="0"/>
                  <a:cs typeface="Times New Roman" pitchFamily="18" charset="0"/>
                </a:endParaRPr>
              </a:p>
              <a:p>
                <a:pPr>
                  <a:buClr>
                    <a:srgbClr val="FF0000"/>
                  </a:buClr>
                </a:pPr>
                <a:r>
                  <a:rPr lang="en-US" dirty="0">
                    <a:latin typeface="Times New Roman" pitchFamily="18" charset="0"/>
                    <a:cs typeface="Times New Roman" pitchFamily="18" charset="0"/>
                  </a:rPr>
                  <a:t>Conformance to requirements - </a:t>
                </a:r>
                <a:r>
                  <a:rPr lang="en-US" b="1" dirty="0">
                    <a:latin typeface="Times New Roman" pitchFamily="18" charset="0"/>
                    <a:cs typeface="Times New Roman" pitchFamily="18" charset="0"/>
                  </a:rPr>
                  <a:t>Crosby</a:t>
                </a:r>
                <a:endParaRPr lang="en-IN" b="1" dirty="0">
                  <a:latin typeface="Times New Roman" pitchFamily="18" charset="0"/>
                  <a:cs typeface="Times New Roman" pitchFamily="18" charset="0"/>
                </a:endParaRPr>
              </a:p>
              <a:p>
                <a:pPr>
                  <a:buClr>
                    <a:srgbClr val="FF0000"/>
                  </a:buClr>
                </a:pPr>
                <a:r>
                  <a:rPr lang="en-US" dirty="0">
                    <a:latin typeface="Times New Roman" pitchFamily="18" charset="0"/>
                    <a:cs typeface="Times New Roman" pitchFamily="18" charset="0"/>
                  </a:rPr>
                  <a:t>Minimum loss imparted by a product to society from the time the product is shipped - </a:t>
                </a:r>
                <a:r>
                  <a:rPr lang="en-US" b="1" dirty="0">
                    <a:latin typeface="Times New Roman" pitchFamily="18" charset="0"/>
                    <a:cs typeface="Times New Roman" pitchFamily="18" charset="0"/>
                  </a:rPr>
                  <a:t>Taguchi</a:t>
                </a:r>
                <a:endParaRPr lang="en-IN" b="1" dirty="0">
                  <a:latin typeface="Times New Roman" pitchFamily="18" charset="0"/>
                  <a:cs typeface="Times New Roman" pitchFamily="18" charset="0"/>
                </a:endParaRPr>
              </a:p>
              <a:p>
                <a:pPr>
                  <a:buClr>
                    <a:srgbClr val="FF0000"/>
                  </a:buClr>
                </a:pPr>
                <a:r>
                  <a:rPr lang="en-US" dirty="0">
                    <a:latin typeface="Times New Roman" pitchFamily="18" charset="0"/>
                    <a:cs typeface="Times New Roman" pitchFamily="18" charset="0"/>
                  </a:rPr>
                  <a:t>A way of managing tile organization - </a:t>
                </a:r>
                <a:r>
                  <a:rPr lang="en-US" b="1" dirty="0" err="1">
                    <a:latin typeface="Times New Roman" pitchFamily="18" charset="0"/>
                    <a:cs typeface="Times New Roman" pitchFamily="18" charset="0"/>
                  </a:rPr>
                  <a:t>Feigenbaum</a:t>
                </a:r>
                <a:endParaRPr lang="en-IN" b="1" dirty="0">
                  <a:latin typeface="Times New Roman" pitchFamily="18" charset="0"/>
                  <a:cs typeface="Times New Roman" pitchFamily="18" charset="0"/>
                </a:endParaRPr>
              </a:p>
              <a:p>
                <a:pPr>
                  <a:buClr>
                    <a:srgbClr val="FF0000"/>
                  </a:buClr>
                </a:pPr>
                <a:r>
                  <a:rPr lang="en-US" sz="3100" dirty="0">
                    <a:latin typeface="Times New Roman" pitchFamily="18" charset="0"/>
                    <a:cs typeface="Times New Roman" pitchFamily="18" charset="0"/>
                  </a:rPr>
                  <a:t>Correcting and preventing loss, not living with loss </a:t>
                </a:r>
                <a:r>
                  <a:rPr lang="en-US" dirty="0">
                    <a:latin typeface="Times New Roman" pitchFamily="18" charset="0"/>
                    <a:cs typeface="Times New Roman" pitchFamily="18" charset="0"/>
                  </a:rPr>
                  <a:t>- </a:t>
                </a:r>
                <a:r>
                  <a:rPr lang="en-US" b="1" dirty="0" err="1">
                    <a:latin typeface="Times New Roman" pitchFamily="18" charset="0"/>
                    <a:cs typeface="Times New Roman" pitchFamily="18" charset="0"/>
                  </a:rPr>
                  <a:t>Hosffin</a:t>
                </a:r>
                <a:endParaRPr lang="en-IN" dirty="0">
                  <a:latin typeface="Times New Roman" pitchFamily="18" charset="0"/>
                  <a:cs typeface="Times New Roman" pitchFamily="18" charset="0"/>
                </a:endParaRPr>
              </a:p>
              <a:p>
                <a:pPr>
                  <a:buClr>
                    <a:srgbClr val="FF0000"/>
                  </a:buClr>
                </a:pPr>
                <a:r>
                  <a:rPr lang="en-US" dirty="0">
                    <a:latin typeface="Times New Roman" pitchFamily="18" charset="0"/>
                    <a:cs typeface="Times New Roman" pitchFamily="18" charset="0"/>
                  </a:rPr>
                  <a:t>The totality of characteristics of an entity that bear on its ability to satisfy stated and implied needs – </a:t>
                </a:r>
                <a:r>
                  <a:rPr lang="en-US" b="1" dirty="0">
                    <a:latin typeface="Times New Roman" pitchFamily="18" charset="0"/>
                    <a:cs typeface="Times New Roman" pitchFamily="18" charset="0"/>
                  </a:rPr>
                  <a:t>ISO</a:t>
                </a:r>
              </a:p>
              <a:p>
                <a:pPr marL="82296" indent="0">
                  <a:buClr>
                    <a:srgbClr val="FF0000"/>
                  </a:buClr>
                  <a:buNone/>
                </a:pPr>
                <a:endParaRPr lang="en-US" b="1" dirty="0">
                  <a:latin typeface="Times New Roman" pitchFamily="18" charset="0"/>
                  <a:cs typeface="Times New Roman" pitchFamily="18" charset="0"/>
                </a:endParaRPr>
              </a:p>
              <a:p>
                <a:pPr marL="82296" indent="0">
                  <a:buClr>
                    <a:srgbClr val="FF0000"/>
                  </a:buClr>
                  <a:buNone/>
                </a:pPr>
                <a:endParaRPr lang="en-IN" b="1" dirty="0">
                  <a:latin typeface="Times New Roman" pitchFamily="18" charset="0"/>
                  <a:cs typeface="Times New Roman" pitchFamily="18" charset="0"/>
                </a:endParaRPr>
              </a:p>
              <a:p>
                <a:pPr marL="82296" indent="0" algn="ctr">
                  <a:buNone/>
                </a:pPr>
                <a:r>
                  <a:rPr lang="en-US" dirty="0">
                    <a:latin typeface="Times New Roman" pitchFamily="18" charset="0"/>
                    <a:cs typeface="Times New Roman" pitchFamily="18" charset="0"/>
                  </a:rPr>
                  <a:t>Quality is defined as follows</a:t>
                </a:r>
                <a:endParaRPr lang="en-IN" dirty="0">
                  <a:latin typeface="Times New Roman" pitchFamily="18" charset="0"/>
                  <a:cs typeface="Times New Roman" pitchFamily="18" charset="0"/>
                </a:endParaRPr>
              </a:p>
              <a:p>
                <a:pPr marL="82296" indent="0" algn="ctr">
                  <a:buNone/>
                </a:pPr>
                <a14:m>
                  <m:oMathPara xmlns:m="http://schemas.openxmlformats.org/officeDocument/2006/math">
                    <m:oMathParaPr>
                      <m:jc m:val="centerGroup"/>
                    </m:oMathParaPr>
                    <m:oMath xmlns:m="http://schemas.openxmlformats.org/officeDocument/2006/math">
                      <m:r>
                        <a:rPr lang="en-US" b="1" i="1" smtClean="0">
                          <a:latin typeface="Cambria Math"/>
                        </a:rPr>
                        <m:t> </m:t>
                      </m:r>
                      <m:r>
                        <a:rPr lang="en-US" b="1" i="1">
                          <a:latin typeface="Cambria Math"/>
                        </a:rPr>
                        <m:t>𝑸</m:t>
                      </m:r>
                      <m:r>
                        <a:rPr lang="en-US" b="1" i="1">
                          <a:latin typeface="Cambria Math"/>
                        </a:rPr>
                        <m:t>=</m:t>
                      </m:r>
                      <m:f>
                        <m:fPr>
                          <m:ctrlPr>
                            <a:rPr lang="en-IN" b="1" i="1">
                              <a:latin typeface="Cambria Math" panose="02040503050406030204" pitchFamily="18" charset="0"/>
                            </a:rPr>
                          </m:ctrlPr>
                        </m:fPr>
                        <m:num>
                          <m:r>
                            <a:rPr lang="en-US" b="1" i="1">
                              <a:latin typeface="Cambria Math"/>
                            </a:rPr>
                            <m:t> </m:t>
                          </m:r>
                          <m:r>
                            <a:rPr lang="en-US" b="1" i="1">
                              <a:latin typeface="Cambria Math"/>
                            </a:rPr>
                            <m:t>𝑷</m:t>
                          </m:r>
                        </m:num>
                        <m:den>
                          <m:r>
                            <a:rPr lang="en-US" b="1" i="1">
                              <a:latin typeface="Cambria Math"/>
                            </a:rPr>
                            <m:t>𝑬</m:t>
                          </m:r>
                        </m:den>
                      </m:f>
                    </m:oMath>
                  </m:oMathPara>
                </a14:m>
                <a:endParaRPr lang="en-IN" b="1" dirty="0">
                  <a:latin typeface="Times New Roman" pitchFamily="18" charset="0"/>
                  <a:cs typeface="Times New Roman" pitchFamily="18" charset="0"/>
                </a:endParaRPr>
              </a:p>
              <a:p>
                <a:pPr marL="82296" indent="0" algn="ctr">
                  <a:buNone/>
                </a:pPr>
                <a:r>
                  <a:rPr lang="en-US" dirty="0">
                    <a:latin typeface="Times New Roman" pitchFamily="18" charset="0"/>
                    <a:cs typeface="Times New Roman" pitchFamily="18" charset="0"/>
                  </a:rPr>
                  <a:t>     P = Performance E = Expectations</a:t>
                </a:r>
                <a:endParaRPr lang="en-IN" dirty="0">
                  <a:latin typeface="Times New Roman" pitchFamily="18" charset="0"/>
                  <a:cs typeface="Times New Roman" pitchFamily="18" charset="0"/>
                </a:endParaRPr>
              </a:p>
              <a:p>
                <a:endParaRPr lang="en-IN"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66800" y="762000"/>
                <a:ext cx="8077200" cy="5943600"/>
              </a:xfrm>
              <a:blipFill rotWithShape="1">
                <a:blip r:embed="rId2"/>
                <a:stretch>
                  <a:fillRect t="-2051" r="-981" b="-513"/>
                </a:stretch>
              </a:blipFill>
            </p:spPr>
            <p:txBody>
              <a:bodyPr/>
              <a:lstStyle/>
              <a:p>
                <a:r>
                  <a:rPr lang="en-IN">
                    <a:noFill/>
                  </a:rPr>
                  <a:t> </a:t>
                </a:r>
              </a:p>
            </p:txBody>
          </p:sp>
        </mc:Fallback>
      </mc:AlternateContent>
    </p:spTree>
    <p:extLst>
      <p:ext uri="{BB962C8B-B14F-4D97-AF65-F5344CB8AC3E}">
        <p14:creationId xmlns:p14="http://schemas.microsoft.com/office/powerpoint/2010/main" val="1271073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639762"/>
          </a:xfrm>
        </p:spPr>
        <p:txBody>
          <a:bodyPr>
            <a:normAutofit fontScale="90000"/>
          </a:bodyPr>
          <a:lstStyle/>
          <a:p>
            <a:pPr algn="ctr"/>
            <a:r>
              <a:rPr lang="en-US" b="1" dirty="0">
                <a:solidFill>
                  <a:schemeClr val="accent6">
                    <a:lumMod val="75000"/>
                  </a:schemeClr>
                </a:solidFill>
              </a:rPr>
              <a:t>BARRIERS  OF  TQM(</a:t>
            </a:r>
            <a:r>
              <a:rPr lang="en-IN" dirty="0">
                <a:solidFill>
                  <a:schemeClr val="accent6">
                    <a:lumMod val="75000"/>
                  </a:schemeClr>
                </a:solidFill>
              </a:rPr>
              <a:t>obstacles)</a:t>
            </a:r>
            <a:br>
              <a:rPr lang="en-IN" dirty="0"/>
            </a:br>
            <a:endParaRPr lang="en-IN" dirty="0"/>
          </a:p>
        </p:txBody>
      </p:sp>
      <p:sp>
        <p:nvSpPr>
          <p:cNvPr id="3" name="Content Placeholder 2"/>
          <p:cNvSpPr>
            <a:spLocks noGrp="1"/>
          </p:cNvSpPr>
          <p:nvPr>
            <p:ph idx="1"/>
          </p:nvPr>
        </p:nvSpPr>
        <p:spPr>
          <a:xfrm>
            <a:off x="1435608" y="609600"/>
            <a:ext cx="7498080" cy="6096000"/>
          </a:xfrm>
        </p:spPr>
        <p:txBody>
          <a:bodyPr>
            <a:normAutofit fontScale="92500" lnSpcReduction="10000"/>
          </a:bodyPr>
          <a:lstStyle/>
          <a:p>
            <a:pPr lvl="0">
              <a:buClr>
                <a:srgbClr val="FF0000"/>
              </a:buClr>
              <a:buBlip>
                <a:blip r:embed="rId2"/>
              </a:buBlip>
            </a:pPr>
            <a:r>
              <a:rPr lang="en-US" sz="3100" dirty="0">
                <a:latin typeface="Times New Roman" pitchFamily="18" charset="0"/>
                <a:cs typeface="Times New Roman" pitchFamily="18" charset="0"/>
              </a:rPr>
              <a:t>Lack of Management Commitment</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Inability to change organizational Culture</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Improper Planning</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Lack of continuous training and education</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Incompatible Organizational Structure and Isolated Individuals and Departments.</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Ineffective Measurement Techniques and Lack of Access to Data and Results.</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Paying Inadequate Attention to Internal and External Customers</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Inadequate Use of Empowerment and Teamwork</a:t>
            </a:r>
            <a:endParaRPr lang="en-IN" sz="3100" dirty="0">
              <a:latin typeface="Times New Roman" pitchFamily="18" charset="0"/>
              <a:cs typeface="Times New Roman" pitchFamily="18" charset="0"/>
            </a:endParaRPr>
          </a:p>
          <a:p>
            <a:pPr lvl="0">
              <a:buClr>
                <a:srgbClr val="FF0000"/>
              </a:buClr>
              <a:buBlip>
                <a:blip r:embed="rId2"/>
              </a:buBlip>
            </a:pPr>
            <a:r>
              <a:rPr lang="en-US" sz="3100" dirty="0">
                <a:latin typeface="Times New Roman" pitchFamily="18" charset="0"/>
                <a:cs typeface="Times New Roman" pitchFamily="18" charset="0"/>
              </a:rPr>
              <a:t>Failure to Continually Improve</a:t>
            </a:r>
            <a:endParaRPr lang="en-IN" sz="3100" dirty="0">
              <a:latin typeface="Times New Roman" pitchFamily="18" charset="0"/>
              <a:cs typeface="Times New Roman" pitchFamily="18" charset="0"/>
            </a:endParaRPr>
          </a:p>
          <a:p>
            <a:endParaRPr lang="en-IN" dirty="0"/>
          </a:p>
        </p:txBody>
      </p:sp>
    </p:spTree>
    <p:extLst>
      <p:ext uri="{BB962C8B-B14F-4D97-AF65-F5344CB8AC3E}">
        <p14:creationId xmlns:p14="http://schemas.microsoft.com/office/powerpoint/2010/main" val="1737044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15962"/>
          </a:xfrm>
        </p:spPr>
        <p:txBody>
          <a:bodyPr>
            <a:normAutofit fontScale="90000"/>
          </a:bodyPr>
          <a:lstStyle/>
          <a:p>
            <a:pPr algn="ctr"/>
            <a:r>
              <a:rPr lang="en-US" sz="4000" b="1" dirty="0">
                <a:solidFill>
                  <a:schemeClr val="accent6">
                    <a:lumMod val="75000"/>
                  </a:schemeClr>
                </a:solidFill>
                <a:latin typeface="Times New Roman" pitchFamily="18" charset="0"/>
                <a:cs typeface="Times New Roman" pitchFamily="18" charset="0"/>
              </a:rPr>
              <a:t>BENEFITS OF TQM</a:t>
            </a:r>
            <a:br>
              <a:rPr lang="en-IN" sz="4000" dirty="0"/>
            </a:br>
            <a:endParaRPr lang="en-IN" dirty="0"/>
          </a:p>
        </p:txBody>
      </p:sp>
      <p:sp>
        <p:nvSpPr>
          <p:cNvPr id="3" name="Content Placeholder 2"/>
          <p:cNvSpPr>
            <a:spLocks noGrp="1"/>
          </p:cNvSpPr>
          <p:nvPr>
            <p:ph idx="1"/>
          </p:nvPr>
        </p:nvSpPr>
        <p:spPr>
          <a:xfrm>
            <a:off x="1435608" y="533400"/>
            <a:ext cx="7498080" cy="6096000"/>
          </a:xfrm>
        </p:spPr>
        <p:txBody>
          <a:bodyPr>
            <a:normAutofit fontScale="85000" lnSpcReduction="20000"/>
          </a:bodyPr>
          <a:lstStyle/>
          <a:p>
            <a:r>
              <a:rPr lang="en-US" b="1" dirty="0">
                <a:solidFill>
                  <a:srgbClr val="FF0000"/>
                </a:solidFill>
                <a:latin typeface="Times New Roman" pitchFamily="18" charset="0"/>
                <a:cs typeface="Times New Roman" pitchFamily="18" charset="0"/>
              </a:rPr>
              <a:t>Tangible Benefits</a:t>
            </a:r>
            <a:endParaRPr lang="en-IN" sz="2800" dirty="0">
              <a:solidFill>
                <a:srgbClr val="FF0000"/>
              </a:solidFill>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Improved product quality</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Improved productivity</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Reduced quality costs</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Increased market and customers</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Increased profitability</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Reduced employee grievances</a:t>
            </a:r>
            <a:endParaRPr lang="en-IN" sz="2400" dirty="0">
              <a:latin typeface="Times New Roman" pitchFamily="18" charset="0"/>
              <a:cs typeface="Times New Roman" pitchFamily="18" charset="0"/>
            </a:endParaRPr>
          </a:p>
          <a:p>
            <a:r>
              <a:rPr lang="en-US" b="1" dirty="0">
                <a:solidFill>
                  <a:srgbClr val="FF0000"/>
                </a:solidFill>
                <a:latin typeface="Times New Roman" pitchFamily="18" charset="0"/>
                <a:cs typeface="Times New Roman" pitchFamily="18" charset="0"/>
              </a:rPr>
              <a:t>Intangible Benefits</a:t>
            </a:r>
            <a:endParaRPr lang="en-IN" sz="2800" b="1" dirty="0">
              <a:solidFill>
                <a:srgbClr val="FF0000"/>
              </a:solidFill>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Improved employee participation</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Improved team work</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Improved working relationships</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Improved customer satisfaction</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Improved communication</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Enhancement of job interest</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Enhanced problem solving capacity</a:t>
            </a:r>
            <a:endParaRPr lang="en-IN" sz="2400" dirty="0">
              <a:latin typeface="Times New Roman" pitchFamily="18" charset="0"/>
              <a:cs typeface="Times New Roman" pitchFamily="18" charset="0"/>
            </a:endParaRPr>
          </a:p>
          <a:p>
            <a:pPr lvl="1">
              <a:buClrTx/>
              <a:buFont typeface="Wingdings" pitchFamily="2" charset="2"/>
              <a:buChar char="Ø"/>
            </a:pPr>
            <a:r>
              <a:rPr lang="en-US" dirty="0">
                <a:latin typeface="Times New Roman" pitchFamily="18" charset="0"/>
                <a:cs typeface="Times New Roman" pitchFamily="18" charset="0"/>
              </a:rPr>
              <a:t>Better company image</a:t>
            </a:r>
            <a:endParaRPr lang="en-IN" sz="2400" dirty="0">
              <a:latin typeface="Times New Roman" pitchFamily="18" charset="0"/>
              <a:cs typeface="Times New Roman" pitchFamily="18" charset="0"/>
            </a:endParaRPr>
          </a:p>
          <a:p>
            <a:endParaRPr lang="en-IN" dirty="0"/>
          </a:p>
        </p:txBody>
      </p:sp>
    </p:spTree>
    <p:extLst>
      <p:ext uri="{BB962C8B-B14F-4D97-AF65-F5344CB8AC3E}">
        <p14:creationId xmlns:p14="http://schemas.microsoft.com/office/powerpoint/2010/main" val="20927573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708392" cy="1143000"/>
          </a:xfrm>
        </p:spPr>
        <p:txBody>
          <a:bodyPr>
            <a:noAutofit/>
          </a:bodyPr>
          <a:lstStyle/>
          <a:p>
            <a:r>
              <a:rPr lang="en-US" altLang="en-US" sz="4000" dirty="0">
                <a:solidFill>
                  <a:schemeClr val="accent6">
                    <a:lumMod val="75000"/>
                  </a:schemeClr>
                </a:solidFill>
                <a:latin typeface="Times New Roman" pitchFamily="18" charset="0"/>
                <a:cs typeface="Times New Roman" pitchFamily="18" charset="0"/>
              </a:rPr>
              <a:t>Quality Management System(QMS)</a:t>
            </a:r>
            <a:endParaRPr lang="en-IN" sz="4000" dirty="0">
              <a:solidFill>
                <a:schemeClr val="accent6">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lnSpc>
                <a:spcPct val="90000"/>
              </a:lnSpc>
            </a:pPr>
            <a:r>
              <a:rPr lang="en-US" altLang="en-US" sz="2400" dirty="0">
                <a:latin typeface="Times New Roman" pitchFamily="18" charset="0"/>
                <a:cs typeface="Times New Roman" pitchFamily="18" charset="0"/>
              </a:rPr>
              <a:t>A Quality Management System (QMS) is a system that defines operations to achieve consistency and creditability with customers</a:t>
            </a:r>
          </a:p>
          <a:p>
            <a:pPr>
              <a:lnSpc>
                <a:spcPct val="90000"/>
              </a:lnSpc>
            </a:pPr>
            <a:endParaRPr lang="en-US" altLang="en-US" sz="2400" dirty="0">
              <a:latin typeface="Times New Roman" pitchFamily="18" charset="0"/>
              <a:cs typeface="Times New Roman" pitchFamily="18" charset="0"/>
            </a:endParaRPr>
          </a:p>
          <a:p>
            <a:pPr>
              <a:lnSpc>
                <a:spcPct val="90000"/>
              </a:lnSpc>
            </a:pPr>
            <a:r>
              <a:rPr lang="en-US" altLang="en-US" sz="2400" dirty="0">
                <a:latin typeface="Times New Roman" pitchFamily="18" charset="0"/>
                <a:cs typeface="Times New Roman" pitchFamily="18" charset="0"/>
              </a:rPr>
              <a:t>QMS refers to what the organization does to manage its processes, or activities in order that the products or services that it produces meet the objectives it has set itself (ISO, 2004)</a:t>
            </a:r>
          </a:p>
          <a:p>
            <a:pPr lvl="1">
              <a:lnSpc>
                <a:spcPct val="90000"/>
              </a:lnSpc>
            </a:pPr>
            <a:r>
              <a:rPr lang="en-US" altLang="en-US" sz="2400" dirty="0">
                <a:latin typeface="Times New Roman" pitchFamily="18" charset="0"/>
                <a:cs typeface="Times New Roman" pitchFamily="18" charset="0"/>
              </a:rPr>
              <a:t>ISO 9000 series (International Standards Organization standard on quality management)</a:t>
            </a:r>
          </a:p>
        </p:txBody>
      </p:sp>
    </p:spTree>
    <p:extLst>
      <p:ext uri="{BB962C8B-B14F-4D97-AF65-F5344CB8AC3E}">
        <p14:creationId xmlns:p14="http://schemas.microsoft.com/office/powerpoint/2010/main" val="20909661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6">
                    <a:lumMod val="75000"/>
                  </a:schemeClr>
                </a:solidFill>
                <a:latin typeface="Times New Roman" pitchFamily="18" charset="0"/>
                <a:cs typeface="Times New Roman" pitchFamily="18" charset="0"/>
              </a:rPr>
              <a:t>ISO 9000</a:t>
            </a:r>
            <a:endParaRPr lang="en-IN" dirty="0">
              <a:solidFill>
                <a:schemeClr val="accent6">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222250" indent="-222250"/>
            <a:r>
              <a:rPr lang="en-US" sz="2400" dirty="0">
                <a:latin typeface="Times New Roman" pitchFamily="18" charset="0"/>
                <a:cs typeface="Times New Roman" pitchFamily="18" charset="0"/>
              </a:rPr>
              <a:t>The International Organization for Standardization (ISO)</a:t>
            </a:r>
          </a:p>
          <a:p>
            <a:pPr marL="222250" indent="-222250"/>
            <a:r>
              <a:rPr lang="en-US" sz="2400" dirty="0">
                <a:latin typeface="Times New Roman" pitchFamily="18" charset="0"/>
                <a:cs typeface="Times New Roman" pitchFamily="18" charset="0"/>
              </a:rPr>
              <a:t>ISO 9000 Series of Quality Standards</a:t>
            </a:r>
          </a:p>
          <a:p>
            <a:pPr marL="515938" lvl="1" indent="-173038"/>
            <a:r>
              <a:rPr lang="en-US" sz="2400" dirty="0">
                <a:latin typeface="Times New Roman" pitchFamily="18" charset="0"/>
                <a:cs typeface="Times New Roman" pitchFamily="18" charset="0"/>
              </a:rPr>
              <a:t>An international set of standards for documenting the processes that an organization uses to produce its goods and services.</a:t>
            </a:r>
          </a:p>
          <a:p>
            <a:endParaRPr lang="en-IN" dirty="0"/>
          </a:p>
        </p:txBody>
      </p:sp>
      <p:graphicFrame>
        <p:nvGraphicFramePr>
          <p:cNvPr id="4" name="Object 3"/>
          <p:cNvGraphicFramePr>
            <a:graphicFrameLocks noChangeAspect="1"/>
          </p:cNvGraphicFramePr>
          <p:nvPr>
            <p:extLst>
              <p:ext uri="{D42A27DB-BD31-4B8C-83A1-F6EECF244321}">
                <p14:modId xmlns:p14="http://schemas.microsoft.com/office/powerpoint/2010/main" val="2075127366"/>
              </p:ext>
            </p:extLst>
          </p:nvPr>
        </p:nvGraphicFramePr>
        <p:xfrm>
          <a:off x="1447800" y="3581400"/>
          <a:ext cx="7451725" cy="2301875"/>
        </p:xfrm>
        <a:graphic>
          <a:graphicData uri="http://schemas.openxmlformats.org/presentationml/2006/ole">
            <mc:AlternateContent xmlns:mc="http://schemas.openxmlformats.org/markup-compatibility/2006">
              <mc:Choice xmlns:v="urn:schemas-microsoft-com:vml" Requires="v">
                <p:oleObj spid="_x0000_s1038" name="Document" r:id="rId3" imgW="5753735" imgH="1785636" progId="Word.Document.8">
                  <p:embed/>
                </p:oleObj>
              </mc:Choice>
              <mc:Fallback>
                <p:oleObj name="Document" r:id="rId3" imgW="5753735" imgH="1785636" progId="Word.Document.8">
                  <p:embed/>
                  <p:pic>
                    <p:nvPicPr>
                      <p:cNvPr id="0" name="Object 4"/>
                      <p:cNvPicPr>
                        <a:picLocks noChangeAspect="1" noChangeArrowheads="1"/>
                      </p:cNvPicPr>
                      <p:nvPr/>
                    </p:nvPicPr>
                    <p:blipFill>
                      <a:blip r:embed="rId4"/>
                      <a:srcRect/>
                      <a:stretch>
                        <a:fillRect/>
                      </a:stretch>
                    </p:blipFill>
                    <p:spPr bwMode="auto">
                      <a:xfrm>
                        <a:off x="1447800" y="3581400"/>
                        <a:ext cx="7451725" cy="230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799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914400"/>
            <a:ext cx="7406640" cy="2895600"/>
          </a:xfrm>
        </p:spPr>
        <p:txBody>
          <a:bodyPr>
            <a:normAutofit/>
          </a:bodyPr>
          <a:lstStyle/>
          <a:p>
            <a:pPr algn="ctr"/>
            <a:r>
              <a:rPr lang="en-US" sz="7200" dirty="0">
                <a:solidFill>
                  <a:schemeClr val="accent6">
                    <a:lumMod val="75000"/>
                  </a:schemeClr>
                </a:solidFill>
                <a:latin typeface="Times New Roman" pitchFamily="18" charset="0"/>
                <a:cs typeface="Times New Roman" pitchFamily="18" charset="0"/>
              </a:rPr>
              <a:t>INTRODUCTION</a:t>
            </a:r>
            <a:endParaRPr lang="en-IN" sz="7200" dirty="0">
              <a:solidFill>
                <a:schemeClr val="accent6">
                  <a:lumMod val="75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7537599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solidFill>
                  <a:schemeClr val="accent6">
                    <a:lumMod val="75000"/>
                  </a:schemeClr>
                </a:solidFill>
                <a:latin typeface="Times New Roman" pitchFamily="18" charset="0"/>
                <a:cs typeface="Times New Roman" pitchFamily="18" charset="0"/>
              </a:rPr>
              <a:t>ISO 9000: 2000</a:t>
            </a:r>
            <a:endParaRPr lang="en-IN" dirty="0">
              <a:solidFill>
                <a:schemeClr val="accent6">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a:xfrm>
            <a:off x="1435608" y="1219200"/>
            <a:ext cx="7498080" cy="5638800"/>
          </a:xfrm>
        </p:spPr>
        <p:txBody>
          <a:bodyPr>
            <a:normAutofit fontScale="70000" lnSpcReduction="20000"/>
          </a:bodyPr>
          <a:lstStyle/>
          <a:p>
            <a:pPr marL="609600" indent="-609600">
              <a:lnSpc>
                <a:spcPct val="90000"/>
              </a:lnSpc>
              <a:buNone/>
            </a:pPr>
            <a:r>
              <a:rPr lang="en-US" sz="3900" dirty="0">
                <a:latin typeface="Times New Roman" pitchFamily="18" charset="0"/>
              </a:rPr>
              <a:t>Created to meet five objectives:</a:t>
            </a:r>
          </a:p>
          <a:p>
            <a:pPr marL="609600" indent="-609600">
              <a:lnSpc>
                <a:spcPct val="90000"/>
              </a:lnSpc>
              <a:buClr>
                <a:srgbClr val="FF0000"/>
              </a:buClr>
              <a:buFont typeface="+mj-lt"/>
              <a:buAutoNum type="arabicPeriod"/>
            </a:pPr>
            <a:r>
              <a:rPr lang="en-US" sz="3900" dirty="0">
                <a:latin typeface="Times New Roman" pitchFamily="18" charset="0"/>
              </a:rPr>
              <a:t>Achieve, maintain, and seek to continuously improve product quality in relation to the requirements.</a:t>
            </a:r>
          </a:p>
          <a:p>
            <a:pPr marL="514350" indent="-514350">
              <a:lnSpc>
                <a:spcPct val="90000"/>
              </a:lnSpc>
              <a:buClr>
                <a:srgbClr val="FF0000"/>
              </a:buClr>
              <a:buFont typeface="+mj-lt"/>
              <a:buAutoNum type="arabicPeriod"/>
            </a:pPr>
            <a:endParaRPr lang="en-US" sz="3900" dirty="0">
              <a:latin typeface="Times New Roman" pitchFamily="18" charset="0"/>
            </a:endParaRPr>
          </a:p>
          <a:p>
            <a:pPr marL="609600" indent="-609600">
              <a:lnSpc>
                <a:spcPct val="90000"/>
              </a:lnSpc>
              <a:buClr>
                <a:srgbClr val="FF0000"/>
              </a:buClr>
              <a:buFont typeface="+mj-lt"/>
              <a:buAutoNum type="arabicPeriod"/>
            </a:pPr>
            <a:r>
              <a:rPr lang="en-US" sz="3900" dirty="0">
                <a:latin typeface="Times New Roman" pitchFamily="18" charset="0"/>
              </a:rPr>
              <a:t>Improve the quality of operations to continually meet customers’ and stakeholders’ needs.</a:t>
            </a:r>
          </a:p>
          <a:p>
            <a:pPr marL="514350" indent="-514350">
              <a:lnSpc>
                <a:spcPct val="90000"/>
              </a:lnSpc>
              <a:buClr>
                <a:srgbClr val="FF0000"/>
              </a:buClr>
              <a:buFont typeface="+mj-lt"/>
              <a:buAutoNum type="arabicPeriod"/>
            </a:pPr>
            <a:endParaRPr lang="en-US" sz="3900" dirty="0">
              <a:latin typeface="Times New Roman" pitchFamily="18" charset="0"/>
            </a:endParaRPr>
          </a:p>
          <a:p>
            <a:pPr marL="609600" indent="-609600">
              <a:lnSpc>
                <a:spcPct val="90000"/>
              </a:lnSpc>
              <a:buClr>
                <a:srgbClr val="FF0000"/>
              </a:buClr>
              <a:buFont typeface="+mj-lt"/>
              <a:buAutoNum type="arabicPeriod"/>
            </a:pPr>
            <a:r>
              <a:rPr lang="en-US" sz="3900" dirty="0">
                <a:latin typeface="Times New Roman" pitchFamily="18" charset="0"/>
              </a:rPr>
              <a:t>Provide confidence to internal management that quality requirements are being met</a:t>
            </a:r>
          </a:p>
          <a:p>
            <a:pPr marL="609600" indent="-609600">
              <a:lnSpc>
                <a:spcPct val="90000"/>
              </a:lnSpc>
              <a:buClr>
                <a:srgbClr val="FF0000"/>
              </a:buClr>
              <a:buFont typeface="+mj-lt"/>
              <a:buAutoNum type="arabicPeriod"/>
            </a:pPr>
            <a:endParaRPr lang="en-US" sz="3900" dirty="0">
              <a:latin typeface="Times New Roman" pitchFamily="18" charset="0"/>
            </a:endParaRPr>
          </a:p>
          <a:p>
            <a:pPr marL="609600" indent="-609600">
              <a:lnSpc>
                <a:spcPct val="90000"/>
              </a:lnSpc>
              <a:buClr>
                <a:srgbClr val="FF0000"/>
              </a:buClr>
              <a:buFont typeface="+mj-lt"/>
              <a:buAutoNum type="arabicPeriod"/>
            </a:pPr>
            <a:r>
              <a:rPr lang="en-US" sz="3900" dirty="0">
                <a:latin typeface="Times New Roman" pitchFamily="18" charset="0"/>
              </a:rPr>
              <a:t>Provide confidence to the customers that quality requirements are being met.</a:t>
            </a:r>
          </a:p>
          <a:p>
            <a:pPr marL="609600" indent="-609600">
              <a:lnSpc>
                <a:spcPct val="90000"/>
              </a:lnSpc>
              <a:buClr>
                <a:srgbClr val="FF0000"/>
              </a:buClr>
              <a:buFont typeface="+mj-lt"/>
              <a:buAutoNum type="arabicPeriod"/>
            </a:pPr>
            <a:endParaRPr lang="en-US" sz="3900" dirty="0">
              <a:latin typeface="Times New Roman" pitchFamily="18" charset="0"/>
            </a:endParaRPr>
          </a:p>
          <a:p>
            <a:pPr marL="609600" indent="-609600">
              <a:lnSpc>
                <a:spcPct val="90000"/>
              </a:lnSpc>
              <a:buClr>
                <a:srgbClr val="FF0000"/>
              </a:buClr>
              <a:buFont typeface="+mj-lt"/>
              <a:buAutoNum type="arabicPeriod"/>
            </a:pPr>
            <a:r>
              <a:rPr lang="en-US" sz="3900" dirty="0">
                <a:latin typeface="Times New Roman" pitchFamily="18" charset="0"/>
              </a:rPr>
              <a:t>Provide confidence that quality system requirements are fulfilled.</a:t>
            </a:r>
          </a:p>
          <a:p>
            <a:pPr marL="596646" indent="-514350">
              <a:buFont typeface="+mj-lt"/>
              <a:buAutoNum type="arabicPeriod"/>
            </a:pPr>
            <a:endParaRPr lang="en-IN" dirty="0"/>
          </a:p>
        </p:txBody>
      </p:sp>
    </p:spTree>
    <p:extLst>
      <p:ext uri="{BB962C8B-B14F-4D97-AF65-F5344CB8AC3E}">
        <p14:creationId xmlns:p14="http://schemas.microsoft.com/office/powerpoint/2010/main" val="7342535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Structure of ISO Quality standards ISO 9000 series</a:t>
            </a:r>
            <a:endParaRPr lang="en-IN" dirty="0">
              <a:solidFill>
                <a:schemeClr val="accent6">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7800" y="1600200"/>
            <a:ext cx="749935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26237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0"/>
            <a:ext cx="7498080" cy="914400"/>
          </a:xfrm>
        </p:spPr>
        <p:txBody>
          <a:bodyPr/>
          <a:lstStyle/>
          <a:p>
            <a:r>
              <a:rPr lang="en-US" b="1" dirty="0">
                <a:solidFill>
                  <a:schemeClr val="accent6">
                    <a:lumMod val="75000"/>
                  </a:schemeClr>
                </a:solidFill>
                <a:effectLst/>
                <a:latin typeface="Times New Roman" pitchFamily="18" charset="0"/>
                <a:cs typeface="Times New Roman" pitchFamily="18" charset="0"/>
              </a:rPr>
              <a:t>Implementation of ISO 9000</a:t>
            </a:r>
            <a:endParaRPr lang="en-IN" b="1" dirty="0">
              <a:solidFill>
                <a:schemeClr val="accent6">
                  <a:lumMod val="75000"/>
                </a:schemeClr>
              </a:solidFill>
              <a:effectLst/>
              <a:latin typeface="Times New Roman" pitchFamily="18" charset="0"/>
              <a:cs typeface="Times New Roman" pitchFamily="18" charset="0"/>
            </a:endParaRPr>
          </a:p>
        </p:txBody>
      </p:sp>
      <p:sp>
        <p:nvSpPr>
          <p:cNvPr id="5" name="Content Placeholder 4"/>
          <p:cNvSpPr>
            <a:spLocks noGrp="1"/>
          </p:cNvSpPr>
          <p:nvPr>
            <p:ph idx="1"/>
          </p:nvPr>
        </p:nvSpPr>
        <p:spPr>
          <a:xfrm>
            <a:off x="1435608" y="685800"/>
            <a:ext cx="7498080" cy="6172200"/>
          </a:xfrm>
        </p:spPr>
        <p:txBody>
          <a:bodyPr>
            <a:noAutofit/>
          </a:bodyPr>
          <a:lstStyle/>
          <a:p>
            <a:pPr marL="596646" indent="-514350">
              <a:buClr>
                <a:srgbClr val="FF0000"/>
              </a:buClr>
              <a:buFont typeface="+mj-lt"/>
              <a:buAutoNum type="arabicPeriod"/>
            </a:pPr>
            <a:r>
              <a:rPr lang="en-US" sz="2400" dirty="0">
                <a:latin typeface="Times New Roman" pitchFamily="18" charset="0"/>
                <a:cs typeface="Times New Roman" pitchFamily="18" charset="0"/>
              </a:rPr>
              <a:t>Top Management Commitment</a:t>
            </a:r>
          </a:p>
          <a:p>
            <a:pPr marL="596646" indent="-514350">
              <a:buClr>
                <a:srgbClr val="FF0000"/>
              </a:buClr>
              <a:buFont typeface="+mj-lt"/>
              <a:buAutoNum type="arabicPeriod"/>
            </a:pPr>
            <a:r>
              <a:rPr lang="en-US" sz="2400" dirty="0">
                <a:latin typeface="Times New Roman" pitchFamily="18" charset="0"/>
                <a:cs typeface="Times New Roman" pitchFamily="18" charset="0"/>
              </a:rPr>
              <a:t>Appointment of Management Representative</a:t>
            </a:r>
          </a:p>
          <a:p>
            <a:pPr marL="596646" indent="-514350">
              <a:buClr>
                <a:srgbClr val="FF0000"/>
              </a:buClr>
              <a:buFont typeface="+mj-lt"/>
              <a:buAutoNum type="arabicPeriod"/>
            </a:pPr>
            <a:r>
              <a:rPr lang="en-US" sz="2400" dirty="0">
                <a:latin typeface="Times New Roman" pitchFamily="18" charset="0"/>
                <a:cs typeface="Times New Roman" pitchFamily="18" charset="0"/>
              </a:rPr>
              <a:t>Awareness</a:t>
            </a:r>
          </a:p>
          <a:p>
            <a:pPr marL="596646" indent="-514350">
              <a:buClr>
                <a:srgbClr val="FF0000"/>
              </a:buClr>
              <a:buFont typeface="+mj-lt"/>
              <a:buAutoNum type="arabicPeriod"/>
            </a:pPr>
            <a:r>
              <a:rPr lang="en-US" sz="2400" dirty="0">
                <a:latin typeface="Times New Roman" pitchFamily="18" charset="0"/>
                <a:cs typeface="Times New Roman" pitchFamily="18" charset="0"/>
              </a:rPr>
              <a:t>Appointment of implementation team</a:t>
            </a:r>
          </a:p>
          <a:p>
            <a:pPr marL="596646" indent="-514350">
              <a:buClr>
                <a:srgbClr val="FF0000"/>
              </a:buClr>
              <a:buFont typeface="+mj-lt"/>
              <a:buAutoNum type="arabicPeriod"/>
            </a:pPr>
            <a:r>
              <a:rPr lang="en-US" sz="2400" dirty="0">
                <a:latin typeface="Times New Roman" pitchFamily="18" charset="0"/>
                <a:cs typeface="Times New Roman" pitchFamily="18" charset="0"/>
              </a:rPr>
              <a:t>Training</a:t>
            </a:r>
          </a:p>
          <a:p>
            <a:pPr marL="596646" indent="-514350">
              <a:buClr>
                <a:srgbClr val="FF0000"/>
              </a:buClr>
              <a:buFont typeface="+mj-lt"/>
              <a:buAutoNum type="arabicPeriod"/>
            </a:pPr>
            <a:r>
              <a:rPr lang="en-US" sz="2400" dirty="0">
                <a:latin typeface="Times New Roman" pitchFamily="18" charset="0"/>
                <a:cs typeface="Times New Roman" pitchFamily="18" charset="0"/>
              </a:rPr>
              <a:t>Time Schedule</a:t>
            </a:r>
          </a:p>
          <a:p>
            <a:pPr marL="596646" indent="-514350">
              <a:buClr>
                <a:srgbClr val="FF0000"/>
              </a:buClr>
              <a:buFont typeface="+mj-lt"/>
              <a:buAutoNum type="arabicPeriod"/>
            </a:pPr>
            <a:r>
              <a:rPr lang="en-US" sz="2400" dirty="0">
                <a:latin typeface="Times New Roman" pitchFamily="18" charset="0"/>
                <a:cs typeface="Times New Roman" pitchFamily="18" charset="0"/>
              </a:rPr>
              <a:t>Selection of Element owners</a:t>
            </a:r>
          </a:p>
          <a:p>
            <a:pPr marL="596646" indent="-514350">
              <a:buClr>
                <a:srgbClr val="FF0000"/>
              </a:buClr>
              <a:buFont typeface="+mj-lt"/>
              <a:buAutoNum type="arabicPeriod"/>
            </a:pPr>
            <a:r>
              <a:rPr lang="en-US" sz="2400" dirty="0">
                <a:latin typeface="Times New Roman" pitchFamily="18" charset="0"/>
                <a:cs typeface="Times New Roman" pitchFamily="18" charset="0"/>
              </a:rPr>
              <a:t>Review of current system</a:t>
            </a:r>
          </a:p>
          <a:p>
            <a:pPr marL="596646" indent="-514350">
              <a:buClr>
                <a:srgbClr val="FF0000"/>
              </a:buClr>
              <a:buFont typeface="+mj-lt"/>
              <a:buAutoNum type="arabicPeriod"/>
            </a:pPr>
            <a:r>
              <a:rPr lang="en-US" sz="2400" dirty="0">
                <a:latin typeface="Times New Roman" pitchFamily="18" charset="0"/>
                <a:cs typeface="Times New Roman" pitchFamily="18" charset="0"/>
              </a:rPr>
              <a:t>Writing of Documents</a:t>
            </a:r>
          </a:p>
          <a:p>
            <a:pPr marL="596646" indent="-514350">
              <a:buClr>
                <a:srgbClr val="FF0000"/>
              </a:buClr>
              <a:buFont typeface="+mj-lt"/>
              <a:buAutoNum type="arabicPeriod"/>
            </a:pPr>
            <a:r>
              <a:rPr lang="en-US" sz="2400" dirty="0">
                <a:latin typeface="Times New Roman" pitchFamily="18" charset="0"/>
                <a:cs typeface="Times New Roman" pitchFamily="18" charset="0"/>
              </a:rPr>
              <a:t>Installing of New system</a:t>
            </a:r>
          </a:p>
          <a:p>
            <a:pPr marL="596646" indent="-514350">
              <a:buClr>
                <a:srgbClr val="FF0000"/>
              </a:buClr>
              <a:buFont typeface="+mj-lt"/>
              <a:buAutoNum type="arabicPeriod"/>
            </a:pPr>
            <a:r>
              <a:rPr lang="en-US" sz="2400" dirty="0">
                <a:latin typeface="Times New Roman" pitchFamily="18" charset="0"/>
                <a:cs typeface="Times New Roman" pitchFamily="18" charset="0"/>
              </a:rPr>
              <a:t>Internal Audit</a:t>
            </a:r>
          </a:p>
          <a:p>
            <a:pPr marL="596646" indent="-514350">
              <a:buClr>
                <a:srgbClr val="FF0000"/>
              </a:buClr>
              <a:buFont typeface="+mj-lt"/>
              <a:buAutoNum type="arabicPeriod"/>
            </a:pPr>
            <a:r>
              <a:rPr lang="en-US" sz="2400" dirty="0">
                <a:latin typeface="Times New Roman" pitchFamily="18" charset="0"/>
                <a:cs typeface="Times New Roman" pitchFamily="18" charset="0"/>
              </a:rPr>
              <a:t>Management Review</a:t>
            </a:r>
          </a:p>
          <a:p>
            <a:pPr marL="596646" indent="-514350">
              <a:buClr>
                <a:srgbClr val="FF0000"/>
              </a:buClr>
              <a:buFont typeface="+mj-lt"/>
              <a:buAutoNum type="arabicPeriod"/>
            </a:pPr>
            <a:r>
              <a:rPr lang="en-US" sz="2400" dirty="0">
                <a:latin typeface="Times New Roman" pitchFamily="18" charset="0"/>
                <a:cs typeface="Times New Roman" pitchFamily="18" charset="0"/>
              </a:rPr>
              <a:t>Reassessment</a:t>
            </a:r>
          </a:p>
          <a:p>
            <a:pPr marL="596646" indent="-514350">
              <a:buClr>
                <a:srgbClr val="FF0000"/>
              </a:buClr>
              <a:buFont typeface="+mj-lt"/>
              <a:buAutoNum type="arabicPeriod"/>
            </a:pPr>
            <a:r>
              <a:rPr lang="en-US" sz="2400" dirty="0">
                <a:latin typeface="Times New Roman" pitchFamily="18" charset="0"/>
                <a:cs typeface="Times New Roman" pitchFamily="18" charset="0"/>
              </a:rPr>
              <a:t>Registration</a:t>
            </a:r>
            <a:endParaRPr lang="en-IN" sz="2400" dirty="0">
              <a:latin typeface="Times New Roman" pitchFamily="18" charset="0"/>
              <a:cs typeface="Times New Roman" pitchFamily="18" charset="0"/>
            </a:endParaRPr>
          </a:p>
        </p:txBody>
      </p:sp>
    </p:spTree>
    <p:extLst>
      <p:ext uri="{BB962C8B-B14F-4D97-AF65-F5344CB8AC3E}">
        <p14:creationId xmlns:p14="http://schemas.microsoft.com/office/powerpoint/2010/main" val="8129228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accent6">
                    <a:lumMod val="75000"/>
                  </a:schemeClr>
                </a:solidFill>
                <a:effectLst/>
                <a:latin typeface="Times New Roman" pitchFamily="18" charset="0"/>
                <a:cs typeface="Times New Roman" pitchFamily="18" charset="0"/>
              </a:rPr>
              <a:t>Documentation of ISO 9000</a:t>
            </a:r>
            <a:endParaRPr lang="en-IN" b="1" dirty="0">
              <a:solidFill>
                <a:schemeClr val="accent6">
                  <a:lumMod val="75000"/>
                </a:schemeClr>
              </a:solidFill>
              <a:effectLst/>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9815" y="1447800"/>
            <a:ext cx="701748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76165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solidFill>
                  <a:schemeClr val="accent6">
                    <a:lumMod val="75000"/>
                  </a:schemeClr>
                </a:solidFill>
                <a:effectLst/>
                <a:latin typeface="Times New Roman" pitchFamily="18" charset="0"/>
                <a:cs typeface="Times New Roman" pitchFamily="18" charset="0"/>
              </a:rPr>
              <a:t>Documentation of ISO 9000</a:t>
            </a:r>
            <a:endParaRPr lang="en-I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447800"/>
            <a:ext cx="7411263"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7842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a:solidFill>
                  <a:schemeClr val="accent6">
                    <a:lumMod val="75000"/>
                  </a:schemeClr>
                </a:solidFill>
              </a:rPr>
              <a:t>Total Quality Management</a:t>
            </a:r>
            <a:endParaRPr lang="en-IN" dirty="0">
              <a:solidFill>
                <a:schemeClr val="accent6">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a:buClrTx/>
            </a:pPr>
            <a:r>
              <a:rPr lang="en-GB" dirty="0">
                <a:latin typeface="Times New Roman" pitchFamily="18" charset="0"/>
                <a:cs typeface="Times New Roman" pitchFamily="18" charset="0"/>
              </a:rPr>
              <a:t>Total – Everything</a:t>
            </a:r>
          </a:p>
          <a:p>
            <a:pPr>
              <a:buClrTx/>
            </a:pPr>
            <a:r>
              <a:rPr lang="en-GB" dirty="0">
                <a:latin typeface="Times New Roman" pitchFamily="18" charset="0"/>
                <a:cs typeface="Times New Roman" pitchFamily="18" charset="0"/>
              </a:rPr>
              <a:t>Quality – Degree of excellence</a:t>
            </a:r>
          </a:p>
          <a:p>
            <a:pPr>
              <a:buClr>
                <a:schemeClr val="tx1"/>
              </a:buClr>
            </a:pPr>
            <a:r>
              <a:rPr lang="en-GB" dirty="0">
                <a:latin typeface="Times New Roman" pitchFamily="18" charset="0"/>
                <a:cs typeface="Times New Roman" pitchFamily="18" charset="0"/>
              </a:rPr>
              <a:t>Management – art, act or way of organizing, controlling, planning, directing  to achieve certain goals</a:t>
            </a:r>
          </a:p>
          <a:p>
            <a:pPr marL="82296" indent="0">
              <a:buClr>
                <a:schemeClr val="tx1"/>
              </a:buClr>
              <a:buNone/>
            </a:pPr>
            <a:endParaRPr lang="en-GB" dirty="0">
              <a:latin typeface="Times New Roman" pitchFamily="18" charset="0"/>
              <a:cs typeface="Times New Roman" pitchFamily="18" charset="0"/>
            </a:endParaRPr>
          </a:p>
          <a:p>
            <a:pPr marL="82296" indent="0" algn="ctr">
              <a:buClr>
                <a:schemeClr val="tx1"/>
              </a:buClr>
              <a:buNone/>
            </a:pPr>
            <a:r>
              <a:rPr lang="en-US" b="1" dirty="0">
                <a:solidFill>
                  <a:srgbClr val="FF0000"/>
                </a:solidFill>
                <a:effectLst>
                  <a:outerShdw blurRad="38100" dist="38100" dir="2700000" algn="tl">
                    <a:srgbClr val="C0C0C0"/>
                  </a:outerShdw>
                </a:effectLst>
                <a:latin typeface="Times New Roman" pitchFamily="18" charset="0"/>
                <a:cs typeface="Times New Roman" pitchFamily="18" charset="0"/>
              </a:rPr>
              <a:t>Therefore, TQM is the art of managing the whole to achieve excellence</a:t>
            </a:r>
            <a:endParaRPr lang="en-US" dirty="0">
              <a:solidFill>
                <a:srgbClr val="FF0000"/>
              </a:solidFill>
              <a:latin typeface="Times New Roman" pitchFamily="18" charset="0"/>
              <a:cs typeface="Times New Roman" pitchFamily="18" charset="0"/>
            </a:endParaRPr>
          </a:p>
          <a:p>
            <a:endParaRPr lang="en-IN" dirty="0"/>
          </a:p>
        </p:txBody>
      </p:sp>
    </p:spTree>
    <p:extLst>
      <p:ext uri="{BB962C8B-B14F-4D97-AF65-F5344CB8AC3E}">
        <p14:creationId xmlns:p14="http://schemas.microsoft.com/office/powerpoint/2010/main" val="680460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04800"/>
            <a:ext cx="7498080" cy="6324600"/>
          </a:xfrm>
        </p:spPr>
        <p:txBody>
          <a:bodyPr>
            <a:normAutofit fontScale="92500" lnSpcReduction="20000"/>
          </a:bodyPr>
          <a:lstStyle/>
          <a:p>
            <a:pPr marL="82296" indent="0">
              <a:lnSpc>
                <a:spcPct val="80000"/>
              </a:lnSpc>
              <a:buNone/>
            </a:pPr>
            <a:r>
              <a:rPr lang="en-US" sz="2600" dirty="0">
                <a:latin typeface="Times New Roman" pitchFamily="18" charset="0"/>
              </a:rPr>
              <a:t>Some definitions that are accepted in various organizations: </a:t>
            </a:r>
          </a:p>
          <a:p>
            <a:pPr lvl="1">
              <a:lnSpc>
                <a:spcPct val="80000"/>
              </a:lnSpc>
            </a:pPr>
            <a:r>
              <a:rPr lang="en-US" sz="2600" dirty="0">
                <a:latin typeface="Times New Roman" pitchFamily="18" charset="0"/>
              </a:rPr>
              <a:t>“</a:t>
            </a:r>
            <a:r>
              <a:rPr lang="en-US" sz="2600" dirty="0">
                <a:solidFill>
                  <a:srgbClr val="FF3300"/>
                </a:solidFill>
                <a:latin typeface="Times New Roman" pitchFamily="18" charset="0"/>
              </a:rPr>
              <a:t>Quality is customer satisfaction</a:t>
            </a:r>
            <a:r>
              <a:rPr lang="en-US" sz="2600" dirty="0">
                <a:latin typeface="Times New Roman" pitchFamily="18" charset="0"/>
              </a:rPr>
              <a:t>,” </a:t>
            </a:r>
          </a:p>
          <a:p>
            <a:pPr lvl="1">
              <a:lnSpc>
                <a:spcPct val="80000"/>
              </a:lnSpc>
            </a:pPr>
            <a:r>
              <a:rPr lang="en-US" sz="2600" dirty="0">
                <a:latin typeface="Times New Roman" pitchFamily="18" charset="0"/>
              </a:rPr>
              <a:t>“</a:t>
            </a:r>
            <a:r>
              <a:rPr lang="en-US" sz="2600" dirty="0">
                <a:solidFill>
                  <a:srgbClr val="FF3300"/>
                </a:solidFill>
                <a:latin typeface="Times New Roman" pitchFamily="18" charset="0"/>
              </a:rPr>
              <a:t>Quality is Fitness for Use</a:t>
            </a:r>
            <a:r>
              <a:rPr lang="en-US" sz="2600" dirty="0">
                <a:latin typeface="Times New Roman" pitchFamily="18" charset="0"/>
              </a:rPr>
              <a:t>.”</a:t>
            </a:r>
          </a:p>
          <a:p>
            <a:pPr marL="82296" indent="0">
              <a:lnSpc>
                <a:spcPct val="80000"/>
              </a:lnSpc>
              <a:buNone/>
            </a:pPr>
            <a:endParaRPr lang="en-US" sz="2600" dirty="0">
              <a:latin typeface="Times New Roman" pitchFamily="18" charset="0"/>
            </a:endParaRPr>
          </a:p>
          <a:p>
            <a:pPr marL="82296" indent="0">
              <a:lnSpc>
                <a:spcPct val="80000"/>
              </a:lnSpc>
              <a:buNone/>
            </a:pPr>
            <a:r>
              <a:rPr lang="en-US" sz="2600" b="1" dirty="0">
                <a:latin typeface="Times New Roman" pitchFamily="18" charset="0"/>
              </a:rPr>
              <a:t>Who is a customer?</a:t>
            </a:r>
          </a:p>
          <a:p>
            <a:pPr>
              <a:lnSpc>
                <a:spcPct val="80000"/>
              </a:lnSpc>
              <a:buNone/>
            </a:pPr>
            <a:r>
              <a:rPr lang="en-US" sz="2600" dirty="0">
                <a:latin typeface="Times New Roman" pitchFamily="18" charset="0"/>
              </a:rPr>
              <a:t>	Anyone who is impacted by the product or process delivered by an organization. </a:t>
            </a:r>
          </a:p>
          <a:p>
            <a:pPr>
              <a:lnSpc>
                <a:spcPct val="80000"/>
              </a:lnSpc>
              <a:buNone/>
            </a:pPr>
            <a:r>
              <a:rPr lang="en-US" sz="2600" dirty="0">
                <a:solidFill>
                  <a:srgbClr val="FF3300"/>
                </a:solidFill>
                <a:latin typeface="Times New Roman" pitchFamily="18" charset="0"/>
              </a:rPr>
              <a:t>External customer</a:t>
            </a:r>
            <a:r>
              <a:rPr lang="en-US" sz="2600" dirty="0">
                <a:latin typeface="Times New Roman" pitchFamily="18" charset="0"/>
              </a:rPr>
              <a:t>: </a:t>
            </a:r>
          </a:p>
          <a:p>
            <a:pPr>
              <a:lnSpc>
                <a:spcPct val="80000"/>
              </a:lnSpc>
              <a:buNone/>
            </a:pPr>
            <a:r>
              <a:rPr lang="en-US" sz="2600" dirty="0">
                <a:latin typeface="Times New Roman" pitchFamily="18" charset="0"/>
              </a:rPr>
              <a:t>	The end user as well as intermediate processors. Other external customers may not be purchasers but may have some connection with the product.</a:t>
            </a:r>
          </a:p>
          <a:p>
            <a:pPr>
              <a:lnSpc>
                <a:spcPct val="80000"/>
              </a:lnSpc>
              <a:buNone/>
            </a:pPr>
            <a:r>
              <a:rPr lang="en-US" sz="2600" dirty="0">
                <a:solidFill>
                  <a:srgbClr val="FF3300"/>
                </a:solidFill>
                <a:latin typeface="Times New Roman" pitchFamily="18" charset="0"/>
              </a:rPr>
              <a:t>Internal customer</a:t>
            </a:r>
            <a:r>
              <a:rPr lang="en-US" sz="2600" dirty="0">
                <a:latin typeface="Times New Roman" pitchFamily="18" charset="0"/>
              </a:rPr>
              <a:t>: </a:t>
            </a:r>
          </a:p>
          <a:p>
            <a:pPr>
              <a:lnSpc>
                <a:spcPct val="80000"/>
              </a:lnSpc>
              <a:buNone/>
            </a:pPr>
            <a:r>
              <a:rPr lang="en-US" sz="2600" dirty="0">
                <a:latin typeface="Times New Roman" pitchFamily="18" charset="0"/>
              </a:rPr>
              <a:t>	Other divisions of the company that receive the processed product.</a:t>
            </a:r>
          </a:p>
          <a:p>
            <a:pPr marL="402336" lvl="1" indent="0">
              <a:lnSpc>
                <a:spcPct val="80000"/>
              </a:lnSpc>
              <a:buNone/>
            </a:pPr>
            <a:endParaRPr lang="en-US" sz="2600" dirty="0">
              <a:latin typeface="Times New Roman" pitchFamily="18" charset="0"/>
            </a:endParaRPr>
          </a:p>
          <a:p>
            <a:pPr marL="82296" indent="0">
              <a:lnSpc>
                <a:spcPct val="80000"/>
              </a:lnSpc>
              <a:buNone/>
            </a:pPr>
            <a:r>
              <a:rPr lang="en-US" sz="2600" b="1" dirty="0">
                <a:latin typeface="Times New Roman" pitchFamily="18" charset="0"/>
              </a:rPr>
              <a:t>What is a product?</a:t>
            </a:r>
          </a:p>
          <a:p>
            <a:pPr>
              <a:lnSpc>
                <a:spcPct val="80000"/>
              </a:lnSpc>
              <a:buNone/>
            </a:pPr>
            <a:r>
              <a:rPr lang="en-US" sz="2600" dirty="0">
                <a:latin typeface="Times New Roman" pitchFamily="18" charset="0"/>
              </a:rPr>
              <a:t>	The </a:t>
            </a:r>
            <a:r>
              <a:rPr lang="en-US" sz="2600" dirty="0">
                <a:solidFill>
                  <a:srgbClr val="FF3300"/>
                </a:solidFill>
                <a:latin typeface="Times New Roman" pitchFamily="18" charset="0"/>
              </a:rPr>
              <a:t>output of the process</a:t>
            </a:r>
            <a:r>
              <a:rPr lang="en-US" sz="2600" dirty="0">
                <a:latin typeface="Times New Roman" pitchFamily="18" charset="0"/>
              </a:rPr>
              <a:t> carried out by the organization. It may be </a:t>
            </a:r>
          </a:p>
          <a:p>
            <a:pPr>
              <a:lnSpc>
                <a:spcPct val="80000"/>
              </a:lnSpc>
            </a:pPr>
            <a:r>
              <a:rPr lang="en-US" sz="2600" dirty="0">
                <a:latin typeface="Times New Roman" pitchFamily="18" charset="0"/>
              </a:rPr>
              <a:t>Goods (e.g. automobiles, missile),</a:t>
            </a:r>
          </a:p>
          <a:p>
            <a:pPr>
              <a:lnSpc>
                <a:spcPct val="80000"/>
              </a:lnSpc>
            </a:pPr>
            <a:r>
              <a:rPr lang="en-US" sz="2600" dirty="0">
                <a:latin typeface="Times New Roman" pitchFamily="18" charset="0"/>
              </a:rPr>
              <a:t>Software (e.g. a computer code, a report)</a:t>
            </a:r>
          </a:p>
          <a:p>
            <a:pPr>
              <a:lnSpc>
                <a:spcPct val="80000"/>
              </a:lnSpc>
            </a:pPr>
            <a:r>
              <a:rPr lang="en-US" sz="2600" dirty="0">
                <a:latin typeface="Times New Roman" pitchFamily="18" charset="0"/>
              </a:rPr>
              <a:t>Service (e.g. banking, insurance)</a:t>
            </a:r>
          </a:p>
          <a:p>
            <a:endParaRPr lang="en-IN" dirty="0"/>
          </a:p>
        </p:txBody>
      </p:sp>
    </p:spTree>
    <p:extLst>
      <p:ext uri="{BB962C8B-B14F-4D97-AF65-F5344CB8AC3E}">
        <p14:creationId xmlns:p14="http://schemas.microsoft.com/office/powerpoint/2010/main" val="4024575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1000"/>
                                        <p:tgtEl>
                                          <p:spTgt spid="3">
                                            <p:txEl>
                                              <p:pRg st="4" end="4"/>
                                            </p:txEl>
                                          </p:spTgt>
                                        </p:tgtEl>
                                      </p:cBhvr>
                                    </p:animEffect>
                                    <p:anim calcmode="lin" valueType="num">
                                      <p:cBhvr>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1000"/>
                                        <p:tgtEl>
                                          <p:spTgt spid="3">
                                            <p:txEl>
                                              <p:pRg st="5" end="5"/>
                                            </p:txEl>
                                          </p:spTgt>
                                        </p:tgtEl>
                                      </p:cBhvr>
                                    </p:animEffect>
                                    <p:anim calcmode="lin" valueType="num">
                                      <p:cBhvr>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fade">
                                      <p:cBhvr>
                                        <p:cTn id="38" dur="1000"/>
                                        <p:tgtEl>
                                          <p:spTgt spid="3">
                                            <p:txEl>
                                              <p:pRg st="6" end="6"/>
                                            </p:txEl>
                                          </p:spTgt>
                                        </p:tgtEl>
                                      </p:cBhvr>
                                    </p:animEffect>
                                    <p:anim calcmode="lin" valueType="num">
                                      <p:cBhvr>
                                        <p:cTn id="3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Effect transition="in" filter="fade">
                                      <p:cBhvr>
                                        <p:cTn id="43" dur="1000"/>
                                        <p:tgtEl>
                                          <p:spTgt spid="3">
                                            <p:txEl>
                                              <p:pRg st="7" end="7"/>
                                            </p:txEl>
                                          </p:spTgt>
                                        </p:tgtEl>
                                      </p:cBhvr>
                                    </p:animEffect>
                                    <p:anim calcmode="lin" valueType="num">
                                      <p:cBhvr>
                                        <p:cTn id="4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3">
                                            <p:txEl>
                                              <p:pRg st="8" end="8"/>
                                            </p:txEl>
                                          </p:spTgt>
                                        </p:tgtEl>
                                        <p:attrNameLst>
                                          <p:attrName>style.visibility</p:attrName>
                                        </p:attrNameLst>
                                      </p:cBhvr>
                                      <p:to>
                                        <p:strVal val="visible"/>
                                      </p:to>
                                    </p:set>
                                    <p:animEffect transition="in" filter="fade">
                                      <p:cBhvr>
                                        <p:cTn id="50" dur="1000"/>
                                        <p:tgtEl>
                                          <p:spTgt spid="3">
                                            <p:txEl>
                                              <p:pRg st="8" end="8"/>
                                            </p:txEl>
                                          </p:spTgt>
                                        </p:tgtEl>
                                      </p:cBhvr>
                                    </p:animEffect>
                                    <p:anim calcmode="lin" valueType="num">
                                      <p:cBhvr>
                                        <p:cTn id="5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8" end="8"/>
                                            </p:txEl>
                                          </p:spTgt>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Effect transition="in" filter="fade">
                                      <p:cBhvr>
                                        <p:cTn id="55" dur="1000"/>
                                        <p:tgtEl>
                                          <p:spTgt spid="3">
                                            <p:txEl>
                                              <p:pRg st="9" end="9"/>
                                            </p:txEl>
                                          </p:spTgt>
                                        </p:tgtEl>
                                      </p:cBhvr>
                                    </p:animEffect>
                                    <p:anim calcmode="lin" valueType="num">
                                      <p:cBhvr>
                                        <p:cTn id="56"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fade">
                                      <p:cBhvr>
                                        <p:cTn id="62" dur="1000"/>
                                        <p:tgtEl>
                                          <p:spTgt spid="3">
                                            <p:txEl>
                                              <p:pRg st="11" end="11"/>
                                            </p:txEl>
                                          </p:spTgt>
                                        </p:tgtEl>
                                      </p:cBhvr>
                                    </p:animEffect>
                                    <p:anim calcmode="lin" valueType="num">
                                      <p:cBhvr>
                                        <p:cTn id="63"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4"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1000"/>
                                        <p:tgtEl>
                                          <p:spTgt spid="3">
                                            <p:txEl>
                                              <p:pRg st="12" end="12"/>
                                            </p:txEl>
                                          </p:spTgt>
                                        </p:tgtEl>
                                      </p:cBhvr>
                                    </p:animEffect>
                                    <p:anim calcmode="lin" valueType="num">
                                      <p:cBhvr>
                                        <p:cTn id="68"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9"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
                                            <p:txEl>
                                              <p:pRg st="13" end="13"/>
                                            </p:txEl>
                                          </p:spTgt>
                                        </p:tgtEl>
                                        <p:attrNameLst>
                                          <p:attrName>style.visibility</p:attrName>
                                        </p:attrNameLst>
                                      </p:cBhvr>
                                      <p:to>
                                        <p:strVal val="visible"/>
                                      </p:to>
                                    </p:set>
                                    <p:animEffect transition="in" filter="fade">
                                      <p:cBhvr>
                                        <p:cTn id="72" dur="1000"/>
                                        <p:tgtEl>
                                          <p:spTgt spid="3">
                                            <p:txEl>
                                              <p:pRg st="13" end="13"/>
                                            </p:txEl>
                                          </p:spTgt>
                                        </p:tgtEl>
                                      </p:cBhvr>
                                    </p:animEffect>
                                    <p:anim calcmode="lin" valueType="num">
                                      <p:cBhvr>
                                        <p:cTn id="73"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74" dur="1000" fill="hold"/>
                                        <p:tgtEl>
                                          <p:spTgt spid="3">
                                            <p:txEl>
                                              <p:pRg st="13" end="13"/>
                                            </p:txEl>
                                          </p:spTgt>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
                                            <p:txEl>
                                              <p:pRg st="14" end="14"/>
                                            </p:txEl>
                                          </p:spTgt>
                                        </p:tgtEl>
                                        <p:attrNameLst>
                                          <p:attrName>style.visibility</p:attrName>
                                        </p:attrNameLst>
                                      </p:cBhvr>
                                      <p:to>
                                        <p:strVal val="visible"/>
                                      </p:to>
                                    </p:set>
                                    <p:animEffect transition="in" filter="fade">
                                      <p:cBhvr>
                                        <p:cTn id="77" dur="1000"/>
                                        <p:tgtEl>
                                          <p:spTgt spid="3">
                                            <p:txEl>
                                              <p:pRg st="14" end="14"/>
                                            </p:txEl>
                                          </p:spTgt>
                                        </p:tgtEl>
                                      </p:cBhvr>
                                    </p:animEffect>
                                    <p:anim calcmode="lin" valueType="num">
                                      <p:cBhvr>
                                        <p:cTn id="78"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4" end="14"/>
                                            </p:txEl>
                                          </p:spTgt>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3">
                                            <p:txEl>
                                              <p:pRg st="15" end="15"/>
                                            </p:txEl>
                                          </p:spTgt>
                                        </p:tgtEl>
                                        <p:attrNameLst>
                                          <p:attrName>style.visibility</p:attrName>
                                        </p:attrNameLst>
                                      </p:cBhvr>
                                      <p:to>
                                        <p:strVal val="visible"/>
                                      </p:to>
                                    </p:set>
                                    <p:animEffect transition="in" filter="fade">
                                      <p:cBhvr>
                                        <p:cTn id="82" dur="1000"/>
                                        <p:tgtEl>
                                          <p:spTgt spid="3">
                                            <p:txEl>
                                              <p:pRg st="15" end="15"/>
                                            </p:txEl>
                                          </p:spTgt>
                                        </p:tgtEl>
                                      </p:cBhvr>
                                    </p:animEffect>
                                    <p:anim calcmode="lin" valueType="num">
                                      <p:cBhvr>
                                        <p:cTn id="83"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84"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solidFill>
                  <a:srgbClr val="FF0000"/>
                </a:solidFill>
                <a:latin typeface="Times New Roman" pitchFamily="18" charset="0"/>
                <a:cs typeface="Times New Roman" pitchFamily="18" charset="0"/>
              </a:rPr>
              <a:t>Why </a:t>
            </a:r>
            <a:r>
              <a:rPr lang="en-US" sz="5400" dirty="0">
                <a:solidFill>
                  <a:srgbClr val="FF0000"/>
                </a:solidFill>
                <a:latin typeface="Times New Roman" pitchFamily="18" charset="0"/>
                <a:cs typeface="Times New Roman" pitchFamily="18" charset="0"/>
              </a:rPr>
              <a:t>Quality</a:t>
            </a:r>
            <a:r>
              <a:rPr lang="en-US" sz="4400" dirty="0">
                <a:solidFill>
                  <a:srgbClr val="FF0000"/>
                </a:solidFill>
                <a:latin typeface="Times New Roman" pitchFamily="18" charset="0"/>
                <a:cs typeface="Times New Roman" pitchFamily="18" charset="0"/>
              </a:rPr>
              <a:t>?</a:t>
            </a:r>
            <a:endParaRPr lang="en-IN"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10000"/>
          </a:bodyPr>
          <a:lstStyle/>
          <a:p>
            <a:pPr>
              <a:buClr>
                <a:srgbClr val="FF0000"/>
              </a:buClr>
            </a:pPr>
            <a:r>
              <a:rPr lang="en-US" sz="3600" dirty="0">
                <a:latin typeface="Times New Roman" pitchFamily="18" charset="0"/>
              </a:rPr>
              <a:t>Competition </a:t>
            </a:r>
          </a:p>
          <a:p>
            <a:pPr marL="82296" indent="0">
              <a:buClr>
                <a:srgbClr val="FF0000"/>
              </a:buClr>
              <a:buNone/>
            </a:pPr>
            <a:endParaRPr lang="en-US" sz="3600" dirty="0">
              <a:latin typeface="Times New Roman" pitchFamily="18" charset="0"/>
            </a:endParaRPr>
          </a:p>
          <a:p>
            <a:pPr>
              <a:buClr>
                <a:srgbClr val="FF0000"/>
              </a:buClr>
            </a:pPr>
            <a:r>
              <a:rPr lang="en-US" sz="3600" dirty="0">
                <a:latin typeface="Times New Roman" pitchFamily="18" charset="0"/>
              </a:rPr>
              <a:t>Changing customer </a:t>
            </a:r>
          </a:p>
          <a:p>
            <a:pPr>
              <a:buClr>
                <a:srgbClr val="FF0000"/>
              </a:buClr>
            </a:pPr>
            <a:endParaRPr lang="en-US" sz="3600" dirty="0">
              <a:latin typeface="Times New Roman" pitchFamily="18" charset="0"/>
            </a:endParaRPr>
          </a:p>
          <a:p>
            <a:pPr>
              <a:buClr>
                <a:srgbClr val="FF0000"/>
              </a:buClr>
            </a:pPr>
            <a:r>
              <a:rPr lang="en-US" sz="3600" dirty="0">
                <a:latin typeface="Times New Roman" pitchFamily="18" charset="0"/>
              </a:rPr>
              <a:t>Changing product mix</a:t>
            </a:r>
          </a:p>
          <a:p>
            <a:pPr>
              <a:buClr>
                <a:srgbClr val="FF0000"/>
              </a:buClr>
            </a:pPr>
            <a:endParaRPr lang="en-US" sz="3600" dirty="0">
              <a:latin typeface="Times New Roman" pitchFamily="18" charset="0"/>
            </a:endParaRPr>
          </a:p>
          <a:p>
            <a:pPr>
              <a:lnSpc>
                <a:spcPct val="80000"/>
              </a:lnSpc>
              <a:buClr>
                <a:srgbClr val="FF0000"/>
              </a:buClr>
            </a:pPr>
            <a:r>
              <a:rPr lang="en-US" sz="3600" dirty="0">
                <a:latin typeface="Times New Roman" pitchFamily="18" charset="0"/>
              </a:rPr>
              <a:t>Product complexity </a:t>
            </a:r>
          </a:p>
          <a:p>
            <a:pPr marL="82296" indent="0">
              <a:lnSpc>
                <a:spcPct val="80000"/>
              </a:lnSpc>
              <a:buClr>
                <a:srgbClr val="FF0000"/>
              </a:buClr>
              <a:buNone/>
            </a:pPr>
            <a:endParaRPr lang="en-US" sz="3600" dirty="0">
              <a:latin typeface="Times New Roman" pitchFamily="18" charset="0"/>
            </a:endParaRPr>
          </a:p>
          <a:p>
            <a:pPr>
              <a:lnSpc>
                <a:spcPct val="80000"/>
              </a:lnSpc>
              <a:buClr>
                <a:srgbClr val="FF0000"/>
              </a:buClr>
            </a:pPr>
            <a:r>
              <a:rPr lang="en-US" sz="3600" dirty="0">
                <a:latin typeface="Times New Roman" pitchFamily="18" charset="0"/>
              </a:rPr>
              <a:t>Higher levels of customer satisfaction</a:t>
            </a:r>
            <a:endParaRPr lang="en-IN" sz="3600" dirty="0"/>
          </a:p>
        </p:txBody>
      </p:sp>
    </p:spTree>
    <p:extLst>
      <p:ext uri="{BB962C8B-B14F-4D97-AF65-F5344CB8AC3E}">
        <p14:creationId xmlns:p14="http://schemas.microsoft.com/office/powerpoint/2010/main" val="1930794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1000"/>
                                        <p:tgtEl>
                                          <p:spTgt spid="3">
                                            <p:txEl>
                                              <p:pRg st="8" end="8"/>
                                            </p:txEl>
                                          </p:spTgt>
                                        </p:tgtEl>
                                      </p:cBhvr>
                                    </p:animEffect>
                                    <p:anim calcmode="lin" valueType="num">
                                      <p:cBhvr>
                                        <p:cTn id="36"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solidFill>
                  <a:srgbClr val="FF0000"/>
                </a:solidFill>
                <a:latin typeface="Times New Roman" pitchFamily="18" charset="0"/>
                <a:cs typeface="Times New Roman" pitchFamily="18" charset="0"/>
              </a:rPr>
              <a:t>Quality perspectives</a:t>
            </a:r>
            <a:endParaRPr lang="en-IN"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457200" indent="-457200">
              <a:lnSpc>
                <a:spcPct val="90000"/>
              </a:lnSpc>
              <a:buClrTx/>
              <a:buSzPct val="70000"/>
              <a:buFontTx/>
              <a:buAutoNum type="arabicPeriod"/>
            </a:pPr>
            <a:r>
              <a:rPr lang="en-US" dirty="0">
                <a:latin typeface="Times New Roman" pitchFamily="18" charset="0"/>
              </a:rPr>
              <a:t>Perfection</a:t>
            </a:r>
          </a:p>
          <a:p>
            <a:pPr marL="457200" indent="-457200">
              <a:lnSpc>
                <a:spcPct val="90000"/>
              </a:lnSpc>
              <a:buClrTx/>
              <a:buSzPct val="70000"/>
              <a:buFontTx/>
              <a:buAutoNum type="arabicPeriod"/>
            </a:pPr>
            <a:r>
              <a:rPr lang="en-US" dirty="0">
                <a:latin typeface="Times New Roman" pitchFamily="18" charset="0"/>
              </a:rPr>
              <a:t>Consistency</a:t>
            </a:r>
          </a:p>
          <a:p>
            <a:pPr marL="457200" indent="-457200">
              <a:lnSpc>
                <a:spcPct val="90000"/>
              </a:lnSpc>
              <a:buClrTx/>
              <a:buSzPct val="70000"/>
              <a:buFontTx/>
              <a:buAutoNum type="arabicPeriod"/>
            </a:pPr>
            <a:r>
              <a:rPr lang="en-US" dirty="0">
                <a:latin typeface="Times New Roman" pitchFamily="18" charset="0"/>
              </a:rPr>
              <a:t>Eliminating waste</a:t>
            </a:r>
          </a:p>
          <a:p>
            <a:pPr marL="457200" indent="-457200">
              <a:lnSpc>
                <a:spcPct val="90000"/>
              </a:lnSpc>
              <a:buClrTx/>
              <a:buSzPct val="70000"/>
              <a:buFontTx/>
              <a:buAutoNum type="arabicPeriod"/>
            </a:pPr>
            <a:r>
              <a:rPr lang="en-US" dirty="0">
                <a:latin typeface="Times New Roman" pitchFamily="18" charset="0"/>
              </a:rPr>
              <a:t>Speed of delivery</a:t>
            </a:r>
          </a:p>
          <a:p>
            <a:pPr marL="457200" indent="-457200">
              <a:lnSpc>
                <a:spcPct val="90000"/>
              </a:lnSpc>
              <a:buClrTx/>
              <a:buSzPct val="70000"/>
              <a:buFontTx/>
              <a:buAutoNum type="arabicPeriod"/>
            </a:pPr>
            <a:r>
              <a:rPr lang="en-US" dirty="0">
                <a:latin typeface="Times New Roman" pitchFamily="18" charset="0"/>
              </a:rPr>
              <a:t>Compliance with policies and procedures</a:t>
            </a:r>
          </a:p>
          <a:p>
            <a:pPr marL="457200" indent="-457200">
              <a:lnSpc>
                <a:spcPct val="90000"/>
              </a:lnSpc>
              <a:buClrTx/>
              <a:buSzPct val="70000"/>
              <a:buFontTx/>
              <a:buAutoNum type="arabicPeriod"/>
            </a:pPr>
            <a:r>
              <a:rPr lang="en-US" dirty="0">
                <a:latin typeface="Times New Roman" pitchFamily="18" charset="0"/>
              </a:rPr>
              <a:t>Doing it right the first time</a:t>
            </a:r>
          </a:p>
          <a:p>
            <a:pPr marL="457200" indent="-457200">
              <a:lnSpc>
                <a:spcPct val="90000"/>
              </a:lnSpc>
              <a:buClrTx/>
              <a:buSzPct val="70000"/>
              <a:buFontTx/>
              <a:buAutoNum type="arabicPeriod"/>
            </a:pPr>
            <a:r>
              <a:rPr lang="en-US" dirty="0">
                <a:latin typeface="Times New Roman" pitchFamily="18" charset="0"/>
              </a:rPr>
              <a:t>Delighting or pleasing customers</a:t>
            </a:r>
          </a:p>
          <a:p>
            <a:pPr marL="457200" indent="-457200">
              <a:lnSpc>
                <a:spcPct val="90000"/>
              </a:lnSpc>
              <a:buClrTx/>
              <a:buSzPct val="70000"/>
              <a:buFontTx/>
              <a:buAutoNum type="arabicPeriod"/>
            </a:pPr>
            <a:r>
              <a:rPr lang="en-US" dirty="0">
                <a:latin typeface="Times New Roman" pitchFamily="18" charset="0"/>
              </a:rPr>
              <a:t>Total customer satisfaction and service</a:t>
            </a:r>
          </a:p>
          <a:p>
            <a:pPr marL="82296" indent="0">
              <a:buNone/>
            </a:pPr>
            <a:endParaRPr lang="en-IN" dirty="0"/>
          </a:p>
        </p:txBody>
      </p:sp>
    </p:spTree>
    <p:extLst>
      <p:ext uri="{BB962C8B-B14F-4D97-AF65-F5344CB8AC3E}">
        <p14:creationId xmlns:p14="http://schemas.microsoft.com/office/powerpoint/2010/main" val="3234152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a:solidFill>
                  <a:schemeClr val="accent6">
                    <a:lumMod val="75000"/>
                  </a:schemeClr>
                </a:solidFill>
                <a:effectLst/>
                <a:latin typeface="Times New Roman" pitchFamily="18" charset="0"/>
                <a:cs typeface="Times New Roman" pitchFamily="18" charset="0"/>
              </a:rPr>
              <a:t>BASIC CONCEPT OF TQM </a:t>
            </a:r>
            <a:br>
              <a:rPr lang="en-US" sz="2800" b="1" dirty="0">
                <a:solidFill>
                  <a:schemeClr val="accent6">
                    <a:lumMod val="75000"/>
                  </a:schemeClr>
                </a:solidFill>
                <a:effectLst/>
                <a:latin typeface="Times New Roman" pitchFamily="18" charset="0"/>
                <a:cs typeface="Times New Roman" pitchFamily="18" charset="0"/>
              </a:rPr>
            </a:br>
            <a:r>
              <a:rPr lang="en-US" sz="2800" b="1" dirty="0">
                <a:solidFill>
                  <a:schemeClr val="accent6">
                    <a:lumMod val="75000"/>
                  </a:schemeClr>
                </a:solidFill>
                <a:effectLst/>
                <a:latin typeface="Times New Roman" pitchFamily="18" charset="0"/>
                <a:cs typeface="Times New Roman" pitchFamily="18" charset="0"/>
              </a:rPr>
              <a:t>(BASIC APPROACH)</a:t>
            </a:r>
            <a:endParaRPr lang="en-IN" sz="2800" dirty="0">
              <a:solidFill>
                <a:schemeClr val="accent6">
                  <a:lumMod val="75000"/>
                </a:schemeClr>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20000"/>
          </a:bodyPr>
          <a:lstStyle/>
          <a:p>
            <a:pPr marL="596646" lvl="0" indent="-514350">
              <a:buClrTx/>
              <a:buFont typeface="+mj-lt"/>
              <a:buAutoNum type="arabicPeriod"/>
            </a:pPr>
            <a:r>
              <a:rPr lang="en-US" sz="3300" dirty="0">
                <a:latin typeface="Times New Roman" pitchFamily="18" charset="0"/>
                <a:cs typeface="Times New Roman" pitchFamily="18" charset="0"/>
              </a:rPr>
              <a:t>A committed and involved management to provide long term, top to bottom organizational support.</a:t>
            </a:r>
          </a:p>
          <a:p>
            <a:pPr marL="596646" indent="-514350">
              <a:buClrTx/>
              <a:buFont typeface="+mj-lt"/>
              <a:buAutoNum type="arabicPeriod"/>
            </a:pPr>
            <a:r>
              <a:rPr lang="en-US" sz="3300" dirty="0">
                <a:latin typeface="Times New Roman" pitchFamily="18" charset="0"/>
                <a:cs typeface="Times New Roman" pitchFamily="18" charset="0"/>
              </a:rPr>
              <a:t>An un – wavering focus on the customer both internally and externally.</a:t>
            </a:r>
            <a:endParaRPr lang="en-IN" sz="3300" dirty="0">
              <a:latin typeface="Times New Roman" pitchFamily="18" charset="0"/>
              <a:cs typeface="Times New Roman" pitchFamily="18" charset="0"/>
            </a:endParaRPr>
          </a:p>
          <a:p>
            <a:pPr marL="596646" indent="-514350">
              <a:buClrTx/>
              <a:buFont typeface="+mj-lt"/>
              <a:buAutoNum type="arabicPeriod"/>
            </a:pPr>
            <a:r>
              <a:rPr lang="en-US" sz="3300" dirty="0">
                <a:latin typeface="Times New Roman" pitchFamily="18" charset="0"/>
                <a:cs typeface="Times New Roman" pitchFamily="18" charset="0"/>
              </a:rPr>
              <a:t>Effective involvement and utilization of entire workforce.</a:t>
            </a:r>
          </a:p>
          <a:p>
            <a:pPr marL="596646" lvl="0" indent="-514350">
              <a:buClrTx/>
              <a:buFont typeface="+mj-lt"/>
              <a:buAutoNum type="arabicPeriod"/>
            </a:pPr>
            <a:r>
              <a:rPr lang="en-US" sz="3300" dirty="0">
                <a:latin typeface="Times New Roman" pitchFamily="18" charset="0"/>
                <a:cs typeface="Times New Roman" pitchFamily="18" charset="0"/>
              </a:rPr>
              <a:t>Continuous improvement of the business and production process.</a:t>
            </a:r>
            <a:endParaRPr lang="en-IN" sz="3300" dirty="0">
              <a:latin typeface="Times New Roman" pitchFamily="18" charset="0"/>
              <a:cs typeface="Times New Roman" pitchFamily="18" charset="0"/>
            </a:endParaRPr>
          </a:p>
          <a:p>
            <a:pPr marL="596646" lvl="0" indent="-514350">
              <a:buClrTx/>
              <a:buFont typeface="+mj-lt"/>
              <a:buAutoNum type="arabicPeriod"/>
            </a:pPr>
            <a:r>
              <a:rPr lang="en-US" sz="3300" dirty="0">
                <a:latin typeface="Times New Roman" pitchFamily="18" charset="0"/>
                <a:cs typeface="Times New Roman" pitchFamily="18" charset="0"/>
              </a:rPr>
              <a:t>Treating suppliers as partner</a:t>
            </a:r>
            <a:endParaRPr lang="en-IN" sz="3300" dirty="0">
              <a:latin typeface="Times New Roman" pitchFamily="18" charset="0"/>
              <a:cs typeface="Times New Roman" pitchFamily="18" charset="0"/>
            </a:endParaRPr>
          </a:p>
          <a:p>
            <a:pPr marL="596646" lvl="0" indent="-514350">
              <a:buClrTx/>
              <a:buFont typeface="+mj-lt"/>
              <a:buAutoNum type="arabicPeriod"/>
            </a:pPr>
            <a:r>
              <a:rPr lang="en-US" sz="3300" dirty="0">
                <a:latin typeface="Times New Roman" pitchFamily="18" charset="0"/>
                <a:cs typeface="Times New Roman" pitchFamily="18" charset="0"/>
              </a:rPr>
              <a:t>Establishing performance measures for the process.</a:t>
            </a:r>
            <a:endParaRPr lang="en-IN" sz="3300" dirty="0">
              <a:latin typeface="Times New Roman" pitchFamily="18" charset="0"/>
              <a:cs typeface="Times New Roman" pitchFamily="18" charset="0"/>
            </a:endParaRPr>
          </a:p>
          <a:p>
            <a:pPr lvl="0"/>
            <a:endParaRPr lang="en-IN" dirty="0"/>
          </a:p>
          <a:p>
            <a:endParaRPr lang="en-IN" dirty="0"/>
          </a:p>
        </p:txBody>
      </p:sp>
    </p:spTree>
    <p:extLst>
      <p:ext uri="{BB962C8B-B14F-4D97-AF65-F5344CB8AC3E}">
        <p14:creationId xmlns:p14="http://schemas.microsoft.com/office/powerpoint/2010/main" val="109937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52400"/>
            <a:ext cx="7498080" cy="6477000"/>
          </a:xfrm>
        </p:spPr>
        <p:txBody>
          <a:bodyPr>
            <a:normAutofit fontScale="70000" lnSpcReduction="20000"/>
          </a:bodyPr>
          <a:lstStyle/>
          <a:p>
            <a:pPr marL="82296" indent="0">
              <a:buNone/>
            </a:pPr>
            <a:r>
              <a:rPr lang="en-US" b="1" dirty="0">
                <a:latin typeface="Times New Roman" pitchFamily="18" charset="0"/>
                <a:cs typeface="Times New Roman" pitchFamily="18" charset="0"/>
              </a:rPr>
              <a:t>CHARACTERISTICS</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Customer Oriented</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Long term commitment for continuous improvement of all process</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Team work</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Continuous involvement of top management</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Continuous improving at all levels and all areas of responsibility</a:t>
            </a:r>
          </a:p>
          <a:p>
            <a:pPr marL="82296" lvl="0" indent="0">
              <a:buNone/>
            </a:pPr>
            <a:endParaRPr lang="en-IN" dirty="0">
              <a:latin typeface="Times New Roman" pitchFamily="18" charset="0"/>
              <a:cs typeface="Times New Roman" pitchFamily="18" charset="0"/>
            </a:endParaRPr>
          </a:p>
          <a:p>
            <a:pPr marL="82296" indent="0">
              <a:buNone/>
            </a:pPr>
            <a:r>
              <a:rPr lang="en-US" b="1" dirty="0">
                <a:latin typeface="Times New Roman" pitchFamily="18" charset="0"/>
                <a:cs typeface="Times New Roman" pitchFamily="18" charset="0"/>
              </a:rPr>
              <a:t>PRINCIPLES OF TQM:</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Customers requirements - ( both internal &amp; external) must be met first time &amp;every time Everybody must be involved</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Regular two way communication must be promoted </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Identify the training needs and supply it to the employees</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Top management commitment is must</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Every job must add value</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Eliminate waste &amp; reduce total cost</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Promote creativity</a:t>
            </a:r>
            <a:endParaRPr lang="en-IN" dirty="0">
              <a:latin typeface="Times New Roman" pitchFamily="18" charset="0"/>
              <a:cs typeface="Times New Roman" pitchFamily="18" charset="0"/>
            </a:endParaRPr>
          </a:p>
          <a:p>
            <a:pPr lvl="0">
              <a:buClrTx/>
            </a:pPr>
            <a:r>
              <a:rPr lang="en-US" dirty="0">
                <a:latin typeface="Times New Roman" pitchFamily="18" charset="0"/>
                <a:cs typeface="Times New Roman" pitchFamily="18" charset="0"/>
              </a:rPr>
              <a:t>Focus on team work.</a:t>
            </a:r>
            <a:endParaRPr lang="en-IN" dirty="0">
              <a:latin typeface="Times New Roman" pitchFamily="18" charset="0"/>
              <a:cs typeface="Times New Roman" pitchFamily="18" charset="0"/>
            </a:endParaRPr>
          </a:p>
          <a:p>
            <a:endParaRPr lang="en-IN" dirty="0"/>
          </a:p>
        </p:txBody>
      </p:sp>
    </p:spTree>
    <p:extLst>
      <p:ext uri="{BB962C8B-B14F-4D97-AF65-F5344CB8AC3E}">
        <p14:creationId xmlns:p14="http://schemas.microsoft.com/office/powerpoint/2010/main" val="40451002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1335</TotalTime>
  <Words>1809</Words>
  <Application>Microsoft Office PowerPoint</Application>
  <PresentationFormat>On-screen Show (4:3)</PresentationFormat>
  <Paragraphs>271</Paragraphs>
  <Slides>34</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45" baseType="lpstr">
      <vt:lpstr>Arial</vt:lpstr>
      <vt:lpstr>Arial Rounded MT Bold</vt:lpstr>
      <vt:lpstr>Cambria Math</vt:lpstr>
      <vt:lpstr>Courier New</vt:lpstr>
      <vt:lpstr>Gill Sans MT</vt:lpstr>
      <vt:lpstr>Times New Roman</vt:lpstr>
      <vt:lpstr>Verdana</vt:lpstr>
      <vt:lpstr>Wingdings</vt:lpstr>
      <vt:lpstr>Wingdings 2</vt:lpstr>
      <vt:lpstr>Solstice</vt:lpstr>
      <vt:lpstr>Document</vt:lpstr>
      <vt:lpstr>PowerPoint Presentation</vt:lpstr>
      <vt:lpstr>Course Outcomes</vt:lpstr>
      <vt:lpstr>INTRODUCTION</vt:lpstr>
      <vt:lpstr>Total Quality Management</vt:lpstr>
      <vt:lpstr>PowerPoint Presentation</vt:lpstr>
      <vt:lpstr>Why Quality?</vt:lpstr>
      <vt:lpstr>Quality perspectives</vt:lpstr>
      <vt:lpstr>BASIC CONCEPT OF TQM  (BASIC APPROACH)</vt:lpstr>
      <vt:lpstr>PowerPoint Presentation</vt:lpstr>
      <vt:lpstr>Gurus of TQM</vt:lpstr>
      <vt:lpstr>Gurus of TQM</vt:lpstr>
      <vt:lpstr>Gurus of TQM</vt:lpstr>
      <vt:lpstr>Gurus of TQM</vt:lpstr>
      <vt:lpstr>Gurus of TQM</vt:lpstr>
      <vt:lpstr>Gurus of TQM</vt:lpstr>
      <vt:lpstr>Gurus of TQM</vt:lpstr>
      <vt:lpstr>Gurus of TQM</vt:lpstr>
      <vt:lpstr>Gurus of TQM</vt:lpstr>
      <vt:lpstr>Gurus of TQM</vt:lpstr>
      <vt:lpstr>Total Quality Management</vt:lpstr>
      <vt:lpstr>Total Quality Management</vt:lpstr>
      <vt:lpstr>TQM Framework</vt:lpstr>
      <vt:lpstr>HISTORICAL REVIEW</vt:lpstr>
      <vt:lpstr>HISTORICAL REVIEW</vt:lpstr>
      <vt:lpstr>QUALITY – DEFINITION </vt:lpstr>
      <vt:lpstr>BARRIERS  OF  TQM(obstacles) </vt:lpstr>
      <vt:lpstr>BENEFITS OF TQM </vt:lpstr>
      <vt:lpstr>Quality Management System(QMS)</vt:lpstr>
      <vt:lpstr>ISO 9000</vt:lpstr>
      <vt:lpstr>ISO 9000: 2000</vt:lpstr>
      <vt:lpstr>Structure of ISO Quality standards ISO 9000 series</vt:lpstr>
      <vt:lpstr>Implementation of ISO 9000</vt:lpstr>
      <vt:lpstr>Documentation of ISO 9000</vt:lpstr>
      <vt:lpstr>Documentation of ISO 9000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Abrasive Jet Machining (AJM)</dc:title>
  <dc:creator>CHETHAN</dc:creator>
  <cp:lastModifiedBy>Dr. CHETHAN S</cp:lastModifiedBy>
  <cp:revision>49</cp:revision>
  <dcterms:created xsi:type="dcterms:W3CDTF">2006-08-16T00:00:00Z</dcterms:created>
  <dcterms:modified xsi:type="dcterms:W3CDTF">2021-10-27T11:10:07Z</dcterms:modified>
</cp:coreProperties>
</file>