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83" r:id="rId2"/>
    <p:sldId id="308" r:id="rId3"/>
    <p:sldId id="316" r:id="rId4"/>
    <p:sldId id="310" r:id="rId5"/>
    <p:sldId id="309" r:id="rId6"/>
    <p:sldId id="311" r:id="rId7"/>
    <p:sldId id="312" r:id="rId8"/>
    <p:sldId id="313" r:id="rId9"/>
    <p:sldId id="314" r:id="rId10"/>
    <p:sldId id="315" r:id="rId11"/>
    <p:sldId id="317" r:id="rId12"/>
    <p:sldId id="319" r:id="rId13"/>
    <p:sldId id="318" r:id="rId14"/>
    <p:sldId id="320" r:id="rId15"/>
    <p:sldId id="321" r:id="rId16"/>
    <p:sldId id="322" r:id="rId17"/>
    <p:sldId id="323" r:id="rId18"/>
    <p:sldId id="326" r:id="rId19"/>
    <p:sldId id="324" r:id="rId20"/>
    <p:sldId id="325" r:id="rId21"/>
    <p:sldId id="327" r:id="rId22"/>
    <p:sldId id="328" r:id="rId23"/>
    <p:sldId id="329" r:id="rId24"/>
    <p:sldId id="330" r:id="rId25"/>
    <p:sldId id="331" r:id="rId26"/>
    <p:sldId id="332" r:id="rId27"/>
    <p:sldId id="333" r:id="rId28"/>
    <p:sldId id="344" r:id="rId29"/>
    <p:sldId id="345" r:id="rId30"/>
    <p:sldId id="334" r:id="rId31"/>
    <p:sldId id="346" r:id="rId32"/>
    <p:sldId id="335" r:id="rId33"/>
    <p:sldId id="347" r:id="rId34"/>
    <p:sldId id="336" r:id="rId35"/>
    <p:sldId id="348" r:id="rId36"/>
    <p:sldId id="337" r:id="rId37"/>
    <p:sldId id="338" r:id="rId38"/>
    <p:sldId id="339" r:id="rId39"/>
    <p:sldId id="340" r:id="rId40"/>
    <p:sldId id="341" r:id="rId41"/>
    <p:sldId id="342" r:id="rId42"/>
    <p:sldId id="343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306" autoAdjust="0"/>
  </p:normalViewPr>
  <p:slideViewPr>
    <p:cSldViewPr>
      <p:cViewPr varScale="1">
        <p:scale>
          <a:sx n="65" d="100"/>
          <a:sy n="65" d="100"/>
        </p:scale>
        <p:origin x="147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12/28/2021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12/28/2021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en-US" sz="6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CONTINUOUS PROCESS IMPROVEMENT</a:t>
            </a:r>
            <a:endParaRPr lang="en-IN" sz="6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344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0"/>
            <a:ext cx="8039100" cy="693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192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304800"/>
            <a:ext cx="7943088" cy="64008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en-US" sz="4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Types of Problems</a:t>
            </a:r>
          </a:p>
          <a:p>
            <a:pPr marL="82296" indent="0" algn="ctr">
              <a:buNone/>
            </a:pPr>
            <a:r>
              <a:rPr lang="en-US" sz="4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in </a:t>
            </a:r>
          </a:p>
          <a:p>
            <a:pPr marL="82296" indent="0" algn="ctr">
              <a:buNone/>
            </a:pPr>
            <a:r>
              <a:rPr lang="en-US" sz="4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Continuous Process Improvement</a:t>
            </a:r>
          </a:p>
          <a:p>
            <a:pPr marL="82296" indent="0" algn="ctr">
              <a:buNone/>
            </a:pP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Compliance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Unstructured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Efficiency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Process Design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Product Design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164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PDSA-cycle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24000"/>
            <a:ext cx="8135815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3015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-22860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PDSA-cycle</a:t>
            </a:r>
            <a:endParaRPr lang="en-IN" sz="4800" b="1" dirty="0"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685801"/>
            <a:ext cx="6088273" cy="6105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6731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14400"/>
            <a:ext cx="7935663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3920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5055" y="-15240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KAIZEN</a:t>
            </a:r>
            <a:endParaRPr lang="en-IN" sz="4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705835"/>
            <a:ext cx="5431390" cy="3266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122" y="4003964"/>
            <a:ext cx="6301946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35336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7498080" cy="1143000"/>
          </a:xfrm>
        </p:spPr>
        <p:txBody>
          <a:bodyPr/>
          <a:lstStyle/>
          <a:p>
            <a:pPr algn="ctr"/>
            <a:r>
              <a:rPr lang="en-US" sz="4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KAIZEN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990600"/>
            <a:ext cx="7498080" cy="58674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Basically kaizen is small incremental changes made for improving productivity and minimizing waste</a:t>
            </a:r>
          </a:p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Kaizen has three main principles: </a:t>
            </a:r>
          </a:p>
          <a:p>
            <a:pPr>
              <a:buClr>
                <a:srgbClr val="00B050"/>
              </a:buClr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Consider the process and the results</a:t>
            </a:r>
          </a:p>
          <a:p>
            <a:pPr>
              <a:buClr>
                <a:srgbClr val="00B050"/>
              </a:buClr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need to look at the entire process of the job at hand and to evaluate the job as to the best way to get the job done</a:t>
            </a:r>
          </a:p>
          <a:p>
            <a:pPr>
              <a:buClr>
                <a:srgbClr val="00B050"/>
              </a:buClr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Kaizen must be approached in such a way that no one is blamed and that the best process is put into place. 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3238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4460" y="-228600"/>
            <a:ext cx="7498080" cy="1143000"/>
          </a:xfrm>
        </p:spPr>
        <p:txBody>
          <a:bodyPr/>
          <a:lstStyle/>
          <a:p>
            <a:pPr algn="ctr"/>
            <a:r>
              <a:rPr lang="en-US" sz="4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KAIZEN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609600"/>
            <a:ext cx="7721600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9321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7498080" cy="1143000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5 ‘S’ in KAIZEN</a:t>
            </a:r>
            <a:endParaRPr lang="en-IN" b="1" dirty="0"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838200"/>
            <a:ext cx="8153400" cy="58674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5S is a method for organizing a workplace, especially a shared workplace (like a shop floor or an office space), and keeping it organized. </a:t>
            </a:r>
          </a:p>
          <a:p>
            <a:pPr marL="82296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5S&amp;quote steps </a:t>
            </a:r>
          </a:p>
          <a:p>
            <a:pPr marL="82296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Sorting - keeping only essential items </a:t>
            </a:r>
          </a:p>
          <a:p>
            <a:pPr marL="82296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Simplifying  -eliminates extra motion</a:t>
            </a:r>
          </a:p>
          <a:p>
            <a:pPr marL="82296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Sweeping - keep the workplace clean</a:t>
            </a:r>
          </a:p>
          <a:p>
            <a:pPr marL="82296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Standardizing - standardized work practices </a:t>
            </a:r>
          </a:p>
          <a:p>
            <a:pPr marL="82296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Sustaining - maintaining and reviewing standards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855" y="2338387"/>
            <a:ext cx="2365445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317605"/>
            <a:ext cx="2457450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49104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709"/>
            <a:ext cx="7498080" cy="1143000"/>
          </a:xfrm>
        </p:spPr>
        <p:txBody>
          <a:bodyPr/>
          <a:lstStyle/>
          <a:p>
            <a:pPr algn="ctr"/>
            <a:r>
              <a:rPr lang="en-US" sz="4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KAIZEN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914400"/>
            <a:ext cx="7498080" cy="5867400"/>
          </a:xfrm>
        </p:spPr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BENEFITS OF KAIZEN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B050"/>
              </a:buClr>
              <a:buSzPct val="126000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Kaizen Reduces Waste- like inventory waste, time waste, workers motion </a:t>
            </a:r>
          </a:p>
          <a:p>
            <a:pPr>
              <a:buClr>
                <a:srgbClr val="00B050"/>
              </a:buClr>
              <a:buSzPct val="126000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Kaizen Improves space utilization, product quality </a:t>
            </a:r>
          </a:p>
          <a:p>
            <a:pPr>
              <a:buClr>
                <a:srgbClr val="00B050"/>
              </a:buClr>
              <a:buSzPct val="126000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Results in higher employee moral and job satisfaction, and lower turn-over. </a:t>
            </a:r>
          </a:p>
          <a:p>
            <a:pPr marL="82296" indent="0">
              <a:buClr>
                <a:srgbClr val="00B050"/>
              </a:buClr>
              <a:buSzPct val="126000"/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Case Study: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Toyota is well-known as one of the leaders in using Kaizen. In 1999 at one U.S. plant, 7,000 Toyota employees submitted over 75,000 suggestions, of which 99% were implemented. 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583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Continuous Process Improvement</a:t>
            </a:r>
            <a:br>
              <a:rPr lang="en-IN" sz="4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836" y="1833777"/>
            <a:ext cx="7803455" cy="407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69939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SIX SIGMA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447800"/>
            <a:ext cx="7714488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en-US" i="1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"Delivering Tomorrow's Performance Today"</a:t>
            </a:r>
          </a:p>
          <a:p>
            <a:pPr>
              <a:buClr>
                <a:srgbClr val="00B050"/>
              </a:buClr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A  term (Greek)  used  in  statistics  to  represent standard deviation from mean value, an indicator of the degree of variation in a set of a process.</a:t>
            </a:r>
          </a:p>
          <a:p>
            <a:pPr>
              <a:buClr>
                <a:srgbClr val="00B050"/>
              </a:buClr>
            </a:pPr>
            <a:r>
              <a:rPr lang="en-US" i="1" dirty="0">
                <a:latin typeface="Times New Roman" pitchFamily="18" charset="0"/>
                <a:cs typeface="Times New Roman" pitchFamily="18" charset="0"/>
              </a:rPr>
              <a:t>Sigma measures how far a given process deviates from perfection. Higher sigma capability, better performance</a:t>
            </a:r>
          </a:p>
          <a:p>
            <a:pPr marL="82296" indent="0">
              <a:buNone/>
            </a:pPr>
            <a:endParaRPr lang="en-IN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32332"/>
            <a:ext cx="1298575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6597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SIX SIGMA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136073"/>
            <a:ext cx="7510552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01897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-20782"/>
            <a:ext cx="7498080" cy="1143000"/>
          </a:xfrm>
        </p:spPr>
        <p:txBody>
          <a:bodyPr/>
          <a:lstStyle/>
          <a:p>
            <a:pPr algn="ctr"/>
            <a:r>
              <a:rPr lang="en-US" sz="4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SIX SIGMA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838200"/>
            <a:ext cx="7498080" cy="60198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WHY SIX SIGMA ?</a:t>
            </a:r>
          </a:p>
          <a:p>
            <a:pPr marL="82296" indent="0" algn="ctr">
              <a:buNone/>
            </a:pPr>
            <a:endParaRPr lang="en-US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FF0000"/>
              </a:buClr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Six Sigma emerged as a natural evolution in business to increase profit by eliminating defects</a:t>
            </a:r>
          </a:p>
          <a:p>
            <a:pPr>
              <a:lnSpc>
                <a:spcPct val="90000"/>
              </a:lnSpc>
              <a:buClr>
                <a:srgbClr val="FF0000"/>
              </a:buClr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Current business environment now demands and rewards innovation more than ever before due to: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Customer Expectations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Technological Change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Global Competition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Market Fragmentation</a:t>
            </a:r>
          </a:p>
          <a:p>
            <a:pPr marL="82296" indent="0">
              <a:buNone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2040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SIX SIGMA METHODOLOGIES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0660" y="1981200"/>
            <a:ext cx="7498080" cy="6019800"/>
          </a:xfrm>
        </p:spPr>
        <p:txBody>
          <a:bodyPr/>
          <a:lstStyle/>
          <a:p>
            <a:endParaRPr lang="en-IN" dirty="0"/>
          </a:p>
        </p:txBody>
      </p:sp>
      <p:pic>
        <p:nvPicPr>
          <p:cNvPr id="1026" name="Picture 2" descr="Image result for DMAIC VS DMAD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710" y="914400"/>
            <a:ext cx="7416799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0007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8213" y="76200"/>
            <a:ext cx="7908078" cy="1143000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SIX SIGMA METHODOLOGIES</a:t>
            </a:r>
            <a:endParaRPr lang="en-IN" dirty="0"/>
          </a:p>
        </p:txBody>
      </p:sp>
      <p:sp>
        <p:nvSpPr>
          <p:cNvPr id="4" name="AutoShape 2" descr="Image result for DMAIC VS DMADV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112" y="914400"/>
            <a:ext cx="8036743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15152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0873" y="0"/>
            <a:ext cx="7498080" cy="1143000"/>
          </a:xfrm>
        </p:spPr>
        <p:txBody>
          <a:bodyPr/>
          <a:lstStyle/>
          <a:p>
            <a:pPr algn="ctr"/>
            <a:r>
              <a:rPr lang="en-US" sz="4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DMAIC 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en-US" sz="4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DMADV</a:t>
            </a:r>
            <a:endParaRPr lang="en-IN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55964"/>
            <a:ext cx="7713306" cy="5292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63418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498080" cy="1143000"/>
          </a:xfrm>
        </p:spPr>
        <p:txBody>
          <a:bodyPr/>
          <a:lstStyle/>
          <a:p>
            <a:r>
              <a:rPr lang="en-US" sz="4400" b="1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Process improvement tools</a:t>
            </a:r>
            <a:endParaRPr lang="en-IN" b="1" dirty="0"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762000"/>
            <a:ext cx="7866888" cy="609600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en-US" sz="4400" dirty="0">
                <a:solidFill>
                  <a:srgbClr val="FF3300"/>
                </a:solidFill>
                <a:latin typeface="Times New Roman" pitchFamily="18" charset="0"/>
              </a:rPr>
              <a:t>Seven QC Tools</a:t>
            </a:r>
          </a:p>
          <a:p>
            <a:pPr marL="82296" indent="0" algn="ctr"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With correct </a:t>
            </a:r>
            <a:r>
              <a:rPr lang="en-GB" sz="2800" dirty="0" err="1">
                <a:latin typeface="Times New Roman" pitchFamily="18" charset="0"/>
                <a:cs typeface="Times New Roman" pitchFamily="18" charset="0"/>
              </a:rPr>
              <a:t>implemention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of the Seven TQM Tools  </a:t>
            </a:r>
            <a:r>
              <a:rPr lang="en-GB" sz="2800" b="1" dirty="0">
                <a:latin typeface="Times New Roman" pitchFamily="18" charset="0"/>
                <a:cs typeface="Times New Roman" pitchFamily="18" charset="0"/>
              </a:rPr>
              <a:t>95%</a:t>
            </a: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 of quality related problems can be solved.</a:t>
            </a:r>
          </a:p>
          <a:p>
            <a:pPr marL="82296" indent="0" algn="ctr">
              <a:buNone/>
            </a:pPr>
            <a:endParaRPr lang="en-GB" sz="28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Tx/>
              <a:buAutoNum type="arabicPeriod"/>
            </a:pPr>
            <a:r>
              <a:rPr lang="en-US" sz="2800" dirty="0">
                <a:latin typeface="Times New Roman" pitchFamily="18" charset="0"/>
              </a:rPr>
              <a:t>Flow charts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Tx/>
              <a:buAutoNum type="arabicPeriod"/>
            </a:pPr>
            <a:r>
              <a:rPr lang="en-US" sz="2800" dirty="0">
                <a:latin typeface="Times New Roman" pitchFamily="18" charset="0"/>
              </a:rPr>
              <a:t>Check sheets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Tx/>
              <a:buAutoNum type="arabicPeriod"/>
            </a:pPr>
            <a:r>
              <a:rPr lang="en-US" sz="2800" dirty="0">
                <a:latin typeface="Times New Roman" pitchFamily="18" charset="0"/>
              </a:rPr>
              <a:t>Histograms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Tx/>
              <a:buAutoNum type="arabicPeriod"/>
            </a:pPr>
            <a:r>
              <a:rPr lang="en-US" sz="2800" dirty="0">
                <a:latin typeface="Times New Roman" pitchFamily="18" charset="0"/>
              </a:rPr>
              <a:t>Pareto diagrams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Tx/>
              <a:buAutoNum type="arabicPeriod"/>
            </a:pPr>
            <a:r>
              <a:rPr lang="en-US" sz="2800" dirty="0">
                <a:latin typeface="Times New Roman" pitchFamily="18" charset="0"/>
              </a:rPr>
              <a:t>Cause-and-effect diagrams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Tx/>
              <a:buAutoNum type="arabicPeriod"/>
            </a:pPr>
            <a:r>
              <a:rPr lang="en-US" sz="2800" dirty="0">
                <a:latin typeface="Times New Roman" pitchFamily="18" charset="0"/>
              </a:rPr>
              <a:t>Scatter diagrams</a:t>
            </a:r>
          </a:p>
          <a:p>
            <a:pPr marL="609600" indent="-609600">
              <a:lnSpc>
                <a:spcPct val="90000"/>
              </a:lnSpc>
              <a:buClr>
                <a:schemeClr val="tx1"/>
              </a:buClr>
              <a:buFontTx/>
              <a:buAutoNum type="arabicPeriod"/>
            </a:pPr>
            <a:r>
              <a:rPr lang="en-US" sz="2800" dirty="0">
                <a:latin typeface="Times New Roman" pitchFamily="18" charset="0"/>
              </a:rPr>
              <a:t>Control charts</a:t>
            </a:r>
          </a:p>
          <a:p>
            <a:pPr marL="82296" indent="0" algn="ctr">
              <a:buNone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286000" y="2510287"/>
            <a:ext cx="4572000" cy="3416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>
              <a:lnSpc>
                <a:spcPct val="90000"/>
              </a:lnSpc>
              <a:buClr>
                <a:schemeClr val="tx1"/>
              </a:buClr>
              <a:buFontTx/>
              <a:buAutoNum type="arabicPeriod"/>
            </a:pPr>
            <a:endParaRPr lang="en-US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644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866888" cy="1143000"/>
          </a:xfrm>
        </p:spPr>
        <p:txBody>
          <a:bodyPr/>
          <a:lstStyle/>
          <a:p>
            <a:pPr algn="ctr"/>
            <a:r>
              <a:rPr lang="en-GB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Check Sheets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943088" cy="5181600"/>
          </a:xfrm>
        </p:spPr>
        <p:txBody>
          <a:bodyPr>
            <a:normAutofit lnSpcReduction="10000"/>
          </a:bodyPr>
          <a:lstStyle/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GB" b="1" dirty="0">
                <a:latin typeface="Times New Roman" pitchFamily="18" charset="0"/>
                <a:cs typeface="Times New Roman" pitchFamily="18" charset="0"/>
              </a:rPr>
              <a:t>Check Sheets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are simple documents </a:t>
            </a:r>
          </a:p>
          <a:p>
            <a:pPr marL="82296" indent="0">
              <a:buNone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that are used for collecting data in </a:t>
            </a:r>
          </a:p>
          <a:p>
            <a:pPr marL="82296" indent="0">
              <a:buNone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real-time.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A Check Sheet is typically a blank </a:t>
            </a:r>
          </a:p>
          <a:p>
            <a:pPr marL="82296" indent="0">
              <a:buNone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form that is designed for the quick, </a:t>
            </a:r>
          </a:p>
          <a:p>
            <a:pPr marL="82296" indent="0">
              <a:buNone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easy and efficient recording of the desired information, which can be either quantitative or qualitative.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When the information is quantitative, the check sheet is called a </a:t>
            </a:r>
            <a:r>
              <a:rPr lang="en-GB" b="1" dirty="0">
                <a:latin typeface="Times New Roman" pitchFamily="18" charset="0"/>
                <a:cs typeface="Times New Roman" pitchFamily="18" charset="0"/>
              </a:rPr>
              <a:t>Tally Sheet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447800"/>
            <a:ext cx="2132013" cy="2374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57373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Check Sheets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905000"/>
            <a:ext cx="8153400" cy="393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68039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Check Sheets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41764"/>
            <a:ext cx="7467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8357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IMPROVEMENT</a:t>
            </a:r>
            <a:br>
              <a:rPr lang="en-IN" sz="4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2296" indent="0"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5 Ways to Improve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Reduce resource input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Reduce errors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Meet or exceed expectations of customers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Make the process Safer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Make the process more satisfying for the people doing it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20778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Histograms</a:t>
            </a:r>
            <a:endParaRPr lang="en-IN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7866888" cy="5410200"/>
          </a:xfrm>
        </p:spPr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de-DE" b="1" dirty="0">
                <a:latin typeface="Times New Roman" pitchFamily="18" charset="0"/>
                <a:cs typeface="Times New Roman" pitchFamily="18" charset="0"/>
              </a:rPr>
              <a:t>histogram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divides </a:t>
            </a:r>
          </a:p>
          <a:p>
            <a:pPr marL="82296" indent="0"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up the range of </a:t>
            </a:r>
          </a:p>
          <a:p>
            <a:pPr marL="82296" indent="0"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possible values in a </a:t>
            </a:r>
          </a:p>
          <a:p>
            <a:pPr marL="82296" indent="0"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data set into classes or </a:t>
            </a:r>
          </a:p>
          <a:p>
            <a:pPr marL="82296" indent="0"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groups. </a:t>
            </a:r>
          </a:p>
          <a:p>
            <a:pPr marL="82296" indent="0"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For each group, a </a:t>
            </a:r>
          </a:p>
          <a:p>
            <a:pPr marL="82296" indent="0"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rectangle is constructed </a:t>
            </a:r>
          </a:p>
          <a:p>
            <a:pPr marL="82296" indent="0"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with a base length equal to the range of values in that specific group, and an area proportional to the number of observations falling into that group. 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8910" y="1503218"/>
            <a:ext cx="4415090" cy="2819400"/>
          </a:xfrm>
          <a:prstGeom prst="rect">
            <a:avLst/>
          </a:prstGeom>
          <a:noFill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22235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2631" y="4267200"/>
            <a:ext cx="7498080" cy="1143000"/>
          </a:xfrm>
        </p:spPr>
        <p:txBody>
          <a:bodyPr/>
          <a:lstStyle/>
          <a:p>
            <a:r>
              <a:rPr lang="en-GB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Histograms</a:t>
            </a:r>
            <a:endParaRPr lang="en-IN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473" y="68406"/>
            <a:ext cx="3283527" cy="2450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137" y="762000"/>
            <a:ext cx="4838700" cy="301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664438"/>
            <a:ext cx="3977711" cy="308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60829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Scatter Diagrams</a:t>
            </a:r>
            <a:endParaRPr lang="en-IN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7866888" cy="5410200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None/>
            </a:pPr>
            <a:r>
              <a:rPr lang="en-GB" b="1" dirty="0">
                <a:latin typeface="Times New Roman" pitchFamily="18" charset="0"/>
                <a:cs typeface="Times New Roman" pitchFamily="18" charset="0"/>
              </a:rPr>
              <a:t>Scatter Diagrams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are </a:t>
            </a:r>
          </a:p>
          <a:p>
            <a:pPr>
              <a:buFont typeface="Arial" pitchFamily="34" charset="0"/>
              <a:buNone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used to present </a:t>
            </a:r>
          </a:p>
          <a:p>
            <a:pPr>
              <a:buFont typeface="Arial" pitchFamily="34" charset="0"/>
              <a:buNone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measurements of two </a:t>
            </a:r>
          </a:p>
          <a:p>
            <a:pPr>
              <a:buFont typeface="Arial" pitchFamily="34" charset="0"/>
              <a:buNone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or more related variables. </a:t>
            </a:r>
          </a:p>
          <a:p>
            <a:pPr>
              <a:buFont typeface="Arial" pitchFamily="34" charset="0"/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A Scatter Diagram does </a:t>
            </a:r>
          </a:p>
          <a:p>
            <a:pPr>
              <a:buFont typeface="Arial" pitchFamily="34" charset="0"/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not specify dependent or </a:t>
            </a:r>
          </a:p>
          <a:p>
            <a:pPr>
              <a:buFont typeface="Arial" pitchFamily="34" charset="0"/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independent variables. </a:t>
            </a:r>
          </a:p>
          <a:p>
            <a:pPr>
              <a:buFont typeface="Arial" pitchFamily="34" charset="0"/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Either type of variable can be plotted on either axis. </a:t>
            </a:r>
          </a:p>
          <a:p>
            <a:pPr>
              <a:buFont typeface="Arial" pitchFamily="34" charset="0"/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Scatter Diagrams represent the </a:t>
            </a:r>
            <a:r>
              <a:rPr lang="de-DE" u="sng" dirty="0">
                <a:latin typeface="Times New Roman" pitchFamily="18" charset="0"/>
                <a:cs typeface="Times New Roman" pitchFamily="18" charset="0"/>
              </a:rPr>
              <a:t>association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(not </a:t>
            </a:r>
            <a:r>
              <a:rPr lang="de-DE" u="sng" dirty="0">
                <a:latin typeface="Times New Roman" pitchFamily="18" charset="0"/>
                <a:cs typeface="Times New Roman" pitchFamily="18" charset="0"/>
              </a:rPr>
              <a:t>causation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) between two variables.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81600" y="1828800"/>
            <a:ext cx="3889375" cy="25844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21502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6945" y="2590800"/>
            <a:ext cx="7984603" cy="1143000"/>
          </a:xfrm>
        </p:spPr>
        <p:txBody>
          <a:bodyPr/>
          <a:lstStyle/>
          <a:p>
            <a:pPr algn="r"/>
            <a:r>
              <a:rPr lang="en-GB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Scatter Diagrams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"/>
            <a:ext cx="5608116" cy="2708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028" y="3429000"/>
            <a:ext cx="4905375" cy="334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11238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3960" y="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GB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Control Charts</a:t>
            </a:r>
            <a:endParaRPr lang="en-IN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914401"/>
            <a:ext cx="7866888" cy="6096000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 pitchFamily="34" charset="0"/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A control chart consists </a:t>
            </a:r>
          </a:p>
          <a:p>
            <a:pPr marL="457200" indent="-457200">
              <a:buFont typeface="Arial" pitchFamily="34" charset="0"/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of the following:</a:t>
            </a:r>
          </a:p>
          <a:p>
            <a:pPr marL="457200" indent="-457200">
              <a:buFont typeface="Arial" pitchFamily="34" charset="0"/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A Centre Line (CL) drawn </a:t>
            </a:r>
          </a:p>
          <a:p>
            <a:pPr marL="457200" indent="-457200">
              <a:buFont typeface="Arial" pitchFamily="34" charset="0"/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at the process mean value.</a:t>
            </a:r>
          </a:p>
          <a:p>
            <a:pPr marL="457200" indent="-457200">
              <a:buFont typeface="Arial" pitchFamily="34" charset="0"/>
              <a:buNone/>
            </a:pPr>
            <a:endParaRPr lang="de-DE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None/>
            </a:pPr>
            <a:endParaRPr lang="de-DE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None/>
            </a:pPr>
            <a:endParaRPr lang="de-DE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None/>
            </a:pPr>
            <a:endParaRPr lang="de-DE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None/>
            </a:pPr>
            <a:endParaRPr lang="de-DE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None/>
            </a:pPr>
            <a:endParaRPr lang="de-DE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Lower and Upper Control Limits that indicate the threshold at which the process output is considered statistically unlikely.</a:t>
            </a:r>
          </a:p>
          <a:p>
            <a:pPr marL="82296" indent="0">
              <a:buNone/>
            </a:pPr>
            <a:endParaRPr lang="en-IN" dirty="0"/>
          </a:p>
        </p:txBody>
      </p:sp>
      <p:pic>
        <p:nvPicPr>
          <p:cNvPr id="4" name="Picture 4" descr="control-char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782" y="1828800"/>
            <a:ext cx="3505200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61655" y="2846387"/>
            <a:ext cx="3505200" cy="21973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38417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274618"/>
            <a:ext cx="7498080" cy="1925782"/>
          </a:xfrm>
        </p:spPr>
        <p:txBody>
          <a:bodyPr>
            <a:normAutofit/>
          </a:bodyPr>
          <a:lstStyle/>
          <a:p>
            <a:r>
              <a:rPr lang="en-GB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Control </a:t>
            </a:r>
            <a:br>
              <a:rPr lang="en-GB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Charts</a:t>
            </a:r>
            <a:endParaRPr lang="en-IN" sz="54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471" y="187036"/>
            <a:ext cx="5492345" cy="2860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200400"/>
            <a:ext cx="6477000" cy="3310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22511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400" b="1" dirty="0">
                <a:solidFill>
                  <a:srgbClr val="FF0000"/>
                </a:solidFill>
              </a:rPr>
              <a:t>5. Run Charts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7943088" cy="5410200"/>
          </a:xfrm>
        </p:spPr>
        <p:txBody>
          <a:bodyPr>
            <a:normAutofit fontScale="77500" lnSpcReduction="20000"/>
          </a:bodyPr>
          <a:lstStyle/>
          <a:p>
            <a:pPr marL="457200" indent="-457200" algn="just">
              <a:buFont typeface="Arial" pitchFamily="34" charset="0"/>
              <a:buNone/>
            </a:pPr>
            <a:r>
              <a:rPr lang="de-DE" b="1" dirty="0">
                <a:latin typeface="Times New Roman" pitchFamily="18" charset="0"/>
                <a:cs typeface="Times New Roman" pitchFamily="18" charset="0"/>
              </a:rPr>
              <a:t>Run Charts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 are </a:t>
            </a:r>
          </a:p>
          <a:p>
            <a:pPr marL="457200" indent="-457200" algn="just">
              <a:buFont typeface="Arial" pitchFamily="34" charset="0"/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	similar in some </a:t>
            </a:r>
          </a:p>
          <a:p>
            <a:pPr marL="457200" indent="-457200" algn="just">
              <a:buFont typeface="Arial" pitchFamily="34" charset="0"/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	regards to Contol </a:t>
            </a:r>
          </a:p>
          <a:p>
            <a:pPr marL="457200" indent="-457200" algn="just">
              <a:buFont typeface="Arial" pitchFamily="34" charset="0"/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	Charts, but do </a:t>
            </a:r>
          </a:p>
          <a:p>
            <a:pPr marL="457200" indent="-457200" algn="just">
              <a:buFont typeface="Arial" pitchFamily="34" charset="0"/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	not show the </a:t>
            </a:r>
          </a:p>
          <a:p>
            <a:pPr marL="457200" indent="-457200" algn="just">
              <a:buFont typeface="Arial" pitchFamily="34" charset="0"/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	control limits of </a:t>
            </a:r>
          </a:p>
          <a:p>
            <a:pPr marL="457200" indent="-457200" algn="just">
              <a:buFont typeface="Arial" pitchFamily="34" charset="0"/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	the process. </a:t>
            </a:r>
          </a:p>
          <a:p>
            <a:pPr marL="457200" indent="-457200" algn="just">
              <a:buFont typeface="Arial" pitchFamily="34" charset="0"/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	They are therefore </a:t>
            </a:r>
          </a:p>
          <a:p>
            <a:pPr marL="457200" indent="-457200" algn="just">
              <a:buFont typeface="Arial" pitchFamily="34" charset="0"/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	simpler to produce, but do not allow for the full range of analytic techniques supported by Control Charts.</a:t>
            </a:r>
          </a:p>
          <a:p>
            <a:pPr marL="457200" indent="-457200" algn="just">
              <a:buFont typeface="Arial" pitchFamily="34" charset="0"/>
              <a:buNone/>
            </a:pPr>
            <a:endParaRPr lang="de-DE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Run chart: Measurement against progression of time.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Control chart: Add Upper Control Limit and Lower Control Limit to the run chart.</a:t>
            </a:r>
          </a:p>
          <a:p>
            <a:pPr marL="457200" indent="-457200">
              <a:buFont typeface="Arial" pitchFamily="34" charset="0"/>
              <a:buNone/>
            </a:pPr>
            <a:endParaRPr lang="de-DE" dirty="0"/>
          </a:p>
          <a:p>
            <a:pPr marL="82296" indent="0">
              <a:buNone/>
            </a:pPr>
            <a:endParaRPr lang="en-IN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8" t="23256" r="4140" b="16943"/>
          <a:stretch>
            <a:fillRect/>
          </a:stretch>
        </p:blipFill>
        <p:spPr>
          <a:xfrm>
            <a:off x="3810000" y="1371600"/>
            <a:ext cx="4968875" cy="2705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87971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GB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6. Ishikawa Diagram</a:t>
            </a:r>
            <a:endParaRPr lang="en-IN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762000"/>
            <a:ext cx="7866888" cy="6019800"/>
          </a:xfrm>
        </p:spPr>
        <p:txBody>
          <a:bodyPr/>
          <a:lstStyle/>
          <a:p>
            <a:pPr marL="82296" indent="0">
              <a:buNone/>
            </a:pPr>
            <a:r>
              <a:rPr lang="en-US" sz="2400" dirty="0">
                <a:latin typeface="Times New Roman" pitchFamily="18" charset="0"/>
              </a:rPr>
              <a:t>Also called </a:t>
            </a:r>
            <a:r>
              <a:rPr lang="en-US" sz="2400" i="1" dirty="0">
                <a:solidFill>
                  <a:srgbClr val="00B050"/>
                </a:solidFill>
                <a:latin typeface="Times New Roman" pitchFamily="18" charset="0"/>
              </a:rPr>
              <a:t>fishbone diagrams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</a:rPr>
              <a:t>(because of their shape) or Ishikawa diagrams.</a:t>
            </a:r>
          </a:p>
          <a:p>
            <a:pPr marL="82296" indent="0">
              <a:buNone/>
            </a:pPr>
            <a:r>
              <a:rPr lang="en-US" sz="2400" dirty="0">
                <a:latin typeface="Times New Roman" pitchFamily="18" charset="0"/>
              </a:rPr>
              <a:t>Helps in identifying root causes of the quality failure. (Helps in the </a:t>
            </a:r>
            <a:r>
              <a:rPr lang="en-US" sz="2400" i="1" dirty="0">
                <a:solidFill>
                  <a:srgbClr val="00B050"/>
                </a:solidFill>
                <a:latin typeface="Times New Roman" pitchFamily="18" charset="0"/>
              </a:rPr>
              <a:t>diagnostic journey</a:t>
            </a:r>
            <a:r>
              <a:rPr lang="en-US" sz="2400" dirty="0">
                <a:latin typeface="Times New Roman" pitchFamily="18" charset="0"/>
              </a:rPr>
              <a:t>.)</a:t>
            </a:r>
          </a:p>
          <a:p>
            <a:pPr marL="82296" indent="0">
              <a:buNone/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Ishikawa Diagram is also called Cause-and-Effect Diagram. 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Often are four generic heading used: </a:t>
            </a:r>
            <a:r>
              <a:rPr lang="de-DE" b="1" dirty="0">
                <a:latin typeface="Times New Roman" pitchFamily="18" charset="0"/>
                <a:cs typeface="Times New Roman" pitchFamily="18" charset="0"/>
              </a:rPr>
              <a:t>4 M´s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marL="82296" indent="0">
              <a:buNone/>
            </a:pPr>
            <a:endParaRPr lang="en-IN" dirty="0"/>
          </a:p>
        </p:txBody>
      </p:sp>
      <p:sp>
        <p:nvSpPr>
          <p:cNvPr id="5" name="Line 11"/>
          <p:cNvSpPr>
            <a:spLocks noChangeShapeType="1"/>
          </p:cNvSpPr>
          <p:nvPr/>
        </p:nvSpPr>
        <p:spPr bwMode="auto">
          <a:xfrm flipV="1">
            <a:off x="1296409" y="3836626"/>
            <a:ext cx="3889375" cy="71437"/>
          </a:xfrm>
          <a:prstGeom prst="line">
            <a:avLst/>
          </a:prstGeom>
          <a:noFill/>
          <a:ln w="28575">
            <a:solidFill>
              <a:srgbClr val="FF7C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IN"/>
          </a:p>
        </p:txBody>
      </p:sp>
      <p:sp>
        <p:nvSpPr>
          <p:cNvPr id="6" name="AutoShape 16"/>
          <p:cNvSpPr>
            <a:spLocks/>
          </p:cNvSpPr>
          <p:nvPr/>
        </p:nvSpPr>
        <p:spPr bwMode="auto">
          <a:xfrm>
            <a:off x="5165002" y="3441338"/>
            <a:ext cx="1490662" cy="790575"/>
          </a:xfrm>
          <a:prstGeom prst="borderCallout1">
            <a:avLst>
              <a:gd name="adj1" fmla="val 118676"/>
              <a:gd name="adj2" fmla="val 92333"/>
              <a:gd name="adj3" fmla="val 118676"/>
              <a:gd name="adj4" fmla="val 18426"/>
            </a:avLst>
          </a:prstGeom>
          <a:noFill/>
          <a:ln w="28575" algn="ctr">
            <a:solidFill>
              <a:srgbClr val="FF7C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457200" indent="-457200" algn="ctr">
              <a:buFont typeface="Arial" pitchFamily="34" charset="0"/>
              <a:buNone/>
            </a:pPr>
            <a:endParaRPr lang="de-DE" sz="1400"/>
          </a:p>
          <a:p>
            <a:pPr marL="457200" indent="-457200" algn="ctr">
              <a:buFont typeface="Arial" pitchFamily="34" charset="0"/>
              <a:buNone/>
            </a:pPr>
            <a:r>
              <a:rPr lang="de-DE"/>
              <a:t>Problem</a:t>
            </a: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1293524" y="2748393"/>
            <a:ext cx="1152525" cy="11525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IN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3241096" y="2713538"/>
            <a:ext cx="1152525" cy="115252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IN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 flipH="1">
            <a:off x="1293524" y="3900918"/>
            <a:ext cx="1150937" cy="10795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IN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 flipH="1">
            <a:off x="3241096" y="3847232"/>
            <a:ext cx="1150937" cy="10795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IN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1600200" y="2572181"/>
            <a:ext cx="10810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de-DE" b="1" u="sng" dirty="0"/>
              <a:t>M</a:t>
            </a:r>
            <a:r>
              <a:rPr lang="de-DE" dirty="0"/>
              <a:t>achine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3525331" y="2621756"/>
            <a:ext cx="13684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de-DE" b="1" u="sng" dirty="0"/>
              <a:t>M</a:t>
            </a:r>
            <a:r>
              <a:rPr lang="de-DE" dirty="0"/>
              <a:t>anpower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3525331" y="4678289"/>
            <a:ext cx="1152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de-DE" b="1" u="sng" dirty="0"/>
              <a:t>M</a:t>
            </a:r>
            <a:r>
              <a:rPr lang="de-DE" dirty="0"/>
              <a:t>aterial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600200" y="4649570"/>
            <a:ext cx="1223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de-DE" b="1" u="sng" dirty="0"/>
              <a:t>M</a:t>
            </a:r>
            <a:r>
              <a:rPr lang="de-DE" dirty="0"/>
              <a:t>ethod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854" y="3030030"/>
            <a:ext cx="2272146" cy="1704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49079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-304800"/>
            <a:ext cx="6781800" cy="1143000"/>
          </a:xfrm>
        </p:spPr>
        <p:txBody>
          <a:bodyPr/>
          <a:lstStyle/>
          <a:p>
            <a:pPr algn="ctr"/>
            <a:r>
              <a:rPr lang="en-GB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Ishikawa Diagram</a:t>
            </a:r>
            <a:r>
              <a:rPr lang="en-GB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609600"/>
            <a:ext cx="7866888" cy="6248400"/>
          </a:xfrm>
        </p:spPr>
        <p:txBody>
          <a:bodyPr/>
          <a:lstStyle/>
          <a:p>
            <a:pPr marL="82296" indent="0">
              <a:buNone/>
            </a:pPr>
            <a:endParaRPr lang="en-IN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85800"/>
            <a:ext cx="8131926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09470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 Pareto Diagram</a:t>
            </a:r>
            <a:endParaRPr lang="en-IN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790688" cy="5181600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de-DE" sz="3600" dirty="0">
                <a:latin typeface="Times New Roman" pitchFamily="18" charset="0"/>
                <a:cs typeface="Times New Roman" pitchFamily="18" charset="0"/>
              </a:rPr>
              <a:t>The purpose of the Pareto Diagram is to highlight the most important set of factors among a typically large amount of causes for a problem.</a:t>
            </a:r>
          </a:p>
          <a:p>
            <a:pPr marL="82296" indent="0">
              <a:buNone/>
            </a:pPr>
            <a:endParaRPr lang="de-DE" sz="3600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de-DE" sz="3600" dirty="0">
                <a:latin typeface="Times New Roman" pitchFamily="18" charset="0"/>
                <a:cs typeface="Times New Roman" pitchFamily="18" charset="0"/>
              </a:rPr>
              <a:t>In order to develop the Pareto Diagram for a specific process, the knowledge of Frequncy, Relative Frequency, Cumulative Frequency and Percentage Frequency is needed. 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68303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JURAN Trilogy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369" y="1719263"/>
            <a:ext cx="8048995" cy="498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29293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498080" cy="1143000"/>
          </a:xfrm>
        </p:spPr>
        <p:txBody>
          <a:bodyPr/>
          <a:lstStyle/>
          <a:p>
            <a:pPr algn="ctr"/>
            <a:r>
              <a:rPr lang="en-GB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Pareto Diagram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685800"/>
            <a:ext cx="7790688" cy="5943600"/>
          </a:xfrm>
        </p:spPr>
        <p:txBody>
          <a:bodyPr/>
          <a:lstStyle/>
          <a:p>
            <a:pPr marL="82296" indent="0" algn="just">
              <a:buNone/>
            </a:pPr>
            <a:r>
              <a:rPr lang="de-DE" dirty="0">
                <a:latin typeface="Times New Roman" pitchFamily="18" charset="0"/>
                <a:cs typeface="Times New Roman" pitchFamily="18" charset="0"/>
              </a:rPr>
              <a:t>It can be noted that the 3 defects of out-of-dimension, poor surface finish and loose joints account for 75% of the rejections.   </a:t>
            </a:r>
          </a:p>
          <a:p>
            <a:endParaRPr lang="en-IN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2286000"/>
            <a:ext cx="8205595" cy="4038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689554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Pareto Diagram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873827"/>
            <a:ext cx="7657171" cy="392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33744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2837" y="13855"/>
            <a:ext cx="7498080" cy="1143000"/>
          </a:xfrm>
        </p:spPr>
        <p:txBody>
          <a:bodyPr/>
          <a:lstStyle/>
          <a:p>
            <a:pPr algn="ctr"/>
            <a:r>
              <a:rPr lang="en-GB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Pareto Diagram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9200"/>
            <a:ext cx="7844117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6859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9387" y="0"/>
            <a:ext cx="749808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JURAN Trilogy</a:t>
            </a:r>
            <a:endParaRPr lang="en-IN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77216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5960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Improvement Strategies</a:t>
            </a:r>
            <a:endParaRPr lang="en-IN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B050"/>
              </a:buClr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Repair</a:t>
            </a:r>
          </a:p>
          <a:p>
            <a:pPr>
              <a:buClr>
                <a:srgbClr val="00B050"/>
              </a:buClr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Refinement</a:t>
            </a:r>
          </a:p>
          <a:p>
            <a:pPr>
              <a:buClr>
                <a:srgbClr val="00B050"/>
              </a:buClr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Renovation</a:t>
            </a:r>
          </a:p>
          <a:p>
            <a:pPr>
              <a:buClr>
                <a:srgbClr val="00B050"/>
              </a:buClr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Reinvention</a:t>
            </a:r>
            <a:endParaRPr lang="en-IN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182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609" y="609600"/>
            <a:ext cx="7349836" cy="6045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76136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0"/>
            <a:ext cx="8039100" cy="632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0454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200" y="228600"/>
            <a:ext cx="782320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46086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1587</TotalTime>
  <Words>897</Words>
  <Application>Microsoft Office PowerPoint</Application>
  <PresentationFormat>On-screen Show (4:3)</PresentationFormat>
  <Paragraphs>162</Paragraphs>
  <Slides>42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Arial</vt:lpstr>
      <vt:lpstr>Gill Sans MT</vt:lpstr>
      <vt:lpstr>Times New Roman</vt:lpstr>
      <vt:lpstr>Verdana</vt:lpstr>
      <vt:lpstr>Wingdings</vt:lpstr>
      <vt:lpstr>Wingdings 2</vt:lpstr>
      <vt:lpstr>Solstice</vt:lpstr>
      <vt:lpstr>PowerPoint Presentation</vt:lpstr>
      <vt:lpstr>Continuous Process Improvement </vt:lpstr>
      <vt:lpstr>IMPROVEMENT </vt:lpstr>
      <vt:lpstr>JURAN Trilogy</vt:lpstr>
      <vt:lpstr>JURAN Trilogy</vt:lpstr>
      <vt:lpstr>Improvement Strategies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PDSA-cycle</vt:lpstr>
      <vt:lpstr>PDSA-cycle</vt:lpstr>
      <vt:lpstr>PowerPoint Presentation</vt:lpstr>
      <vt:lpstr>KAIZEN</vt:lpstr>
      <vt:lpstr>KAIZEN</vt:lpstr>
      <vt:lpstr>KAIZEN</vt:lpstr>
      <vt:lpstr>5 ‘S’ in KAIZEN</vt:lpstr>
      <vt:lpstr>KAIZEN</vt:lpstr>
      <vt:lpstr>SIX SIGMA</vt:lpstr>
      <vt:lpstr>SIX SIGMA</vt:lpstr>
      <vt:lpstr>SIX SIGMA</vt:lpstr>
      <vt:lpstr>SIX SIGMA METHODOLOGIES</vt:lpstr>
      <vt:lpstr>SIX SIGMA METHODOLOGIES</vt:lpstr>
      <vt:lpstr>DMAIC VS DMADV</vt:lpstr>
      <vt:lpstr>Process improvement tools</vt:lpstr>
      <vt:lpstr>1. Check Sheets</vt:lpstr>
      <vt:lpstr>Check Sheets</vt:lpstr>
      <vt:lpstr>Check Sheets</vt:lpstr>
      <vt:lpstr>2. Histograms</vt:lpstr>
      <vt:lpstr>Histograms</vt:lpstr>
      <vt:lpstr>3. Scatter Diagrams</vt:lpstr>
      <vt:lpstr>Scatter Diagrams</vt:lpstr>
      <vt:lpstr>4. Control Charts</vt:lpstr>
      <vt:lpstr>Control  Charts</vt:lpstr>
      <vt:lpstr>5. Run Charts</vt:lpstr>
      <vt:lpstr>6. Ishikawa Diagram</vt:lpstr>
      <vt:lpstr>Ishikawa Diagram      </vt:lpstr>
      <vt:lpstr>7. Pareto Diagram</vt:lpstr>
      <vt:lpstr>Pareto Diagram</vt:lpstr>
      <vt:lpstr>Pareto Diagram</vt:lpstr>
      <vt:lpstr>Pareto Diagram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Abrasive Jet Machining (AJM)</dc:title>
  <dc:creator>CHETHAN</dc:creator>
  <cp:lastModifiedBy>Dr. CHETHAN S</cp:lastModifiedBy>
  <cp:revision>71</cp:revision>
  <dcterms:created xsi:type="dcterms:W3CDTF">2006-08-16T00:00:00Z</dcterms:created>
  <dcterms:modified xsi:type="dcterms:W3CDTF">2021-12-28T09:29:49Z</dcterms:modified>
</cp:coreProperties>
</file>