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3" r:id="rId6"/>
    <p:sldId id="269" r:id="rId7"/>
    <p:sldId id="268" r:id="rId8"/>
    <p:sldId id="262" r:id="rId9"/>
    <p:sldId id="270" r:id="rId10"/>
    <p:sldId id="271" r:id="rId11"/>
    <p:sldId id="272" r:id="rId12"/>
    <p:sldId id="273" r:id="rId13"/>
    <p:sldId id="267" r:id="rId14"/>
    <p:sldId id="265" r:id="rId15"/>
    <p:sldId id="266" r:id="rId16"/>
    <p:sldId id="274" r:id="rId17"/>
    <p:sldId id="275" r:id="rId18"/>
    <p:sldId id="276" r:id="rId19"/>
    <p:sldId id="277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45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C9C2D1">
                    <a:shade val="50000"/>
                    <a:satMod val="200000"/>
                  </a:srgbClr>
                </a:solidFill>
              </a:rPr>
              <a:pPr/>
              <a:t>11/23/2021</a:t>
            </a:fld>
            <a:endParaRPr lang="en-US" dirty="0">
              <a:solidFill>
                <a:srgbClr val="C9C2D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C9C2D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C9C2D1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C9C2D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044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C9C2D1">
                    <a:shade val="50000"/>
                    <a:satMod val="200000"/>
                  </a:srgbClr>
                </a:solidFill>
              </a:rPr>
              <a:pPr/>
              <a:t>11/23/2021</a:t>
            </a:fld>
            <a:endParaRPr lang="en-US" dirty="0">
              <a:solidFill>
                <a:srgbClr val="C9C2D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C9C2D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C9C2D1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C9C2D1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501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C9C2D1">
                    <a:shade val="50000"/>
                    <a:satMod val="200000"/>
                  </a:srgbClr>
                </a:solidFill>
              </a:rPr>
              <a:pPr/>
              <a:t>11/23/2021</a:t>
            </a:fld>
            <a:endParaRPr lang="en-US" dirty="0">
              <a:solidFill>
                <a:srgbClr val="C9C2D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C9C2D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C9C2D1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C9C2D1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894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C9C2D1">
                    <a:shade val="50000"/>
                    <a:satMod val="200000"/>
                  </a:srgbClr>
                </a:solidFill>
              </a:rPr>
              <a:pPr/>
              <a:t>11/23/2021</a:t>
            </a:fld>
            <a:endParaRPr lang="en-US" dirty="0">
              <a:solidFill>
                <a:srgbClr val="C9C2D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C9C2D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C9C2D1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C9C2D1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221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C9C2D1">
                    <a:shade val="50000"/>
                    <a:satMod val="200000"/>
                  </a:srgbClr>
                </a:solidFill>
              </a:rPr>
              <a:pPr/>
              <a:t>11/23/2021</a:t>
            </a:fld>
            <a:endParaRPr lang="en-US" dirty="0">
              <a:solidFill>
                <a:srgbClr val="C9C2D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C9C2D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C9C2D1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C9C2D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0742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C9C2D1">
                    <a:shade val="50000"/>
                    <a:satMod val="200000"/>
                  </a:srgbClr>
                </a:solidFill>
              </a:rPr>
              <a:pPr/>
              <a:t>11/23/2021</a:t>
            </a:fld>
            <a:endParaRPr lang="en-US" dirty="0">
              <a:solidFill>
                <a:srgbClr val="C9C2D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C9C2D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C9C2D1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C9C2D1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049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C9C2D1">
                    <a:shade val="50000"/>
                    <a:satMod val="200000"/>
                  </a:srgbClr>
                </a:solidFill>
              </a:rPr>
              <a:pPr/>
              <a:t>11/23/2021</a:t>
            </a:fld>
            <a:endParaRPr lang="en-US" dirty="0">
              <a:solidFill>
                <a:srgbClr val="C9C2D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C9C2D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C9C2D1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C9C2D1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965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C9C2D1">
                    <a:shade val="50000"/>
                    <a:satMod val="200000"/>
                  </a:srgbClr>
                </a:solidFill>
              </a:rPr>
              <a:pPr/>
              <a:t>11/23/2021</a:t>
            </a:fld>
            <a:endParaRPr lang="en-US" dirty="0">
              <a:solidFill>
                <a:srgbClr val="C9C2D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C9C2D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C9C2D1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C9C2D1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4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C9C2D1">
                    <a:shade val="50000"/>
                    <a:satMod val="200000"/>
                  </a:srgbClr>
                </a:solidFill>
              </a:rPr>
              <a:pPr/>
              <a:t>11/23/2021</a:t>
            </a:fld>
            <a:endParaRPr lang="en-US" dirty="0">
              <a:solidFill>
                <a:srgbClr val="C9C2D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C9C2D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C9C2D1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C9C2D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12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C9C2D1">
                    <a:shade val="50000"/>
                    <a:satMod val="200000"/>
                  </a:srgbClr>
                </a:solidFill>
              </a:rPr>
              <a:pPr/>
              <a:t>11/23/2021</a:t>
            </a:fld>
            <a:endParaRPr lang="en-US" dirty="0">
              <a:solidFill>
                <a:srgbClr val="C9C2D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C9C2D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C9C2D1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C9C2D1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140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srgbClr val="C9C2D1">
                    <a:shade val="50000"/>
                    <a:satMod val="200000"/>
                  </a:srgbClr>
                </a:solidFill>
              </a:rPr>
              <a:pPr/>
              <a:t>11/23/2021</a:t>
            </a:fld>
            <a:endParaRPr lang="en-US" dirty="0">
              <a:solidFill>
                <a:srgbClr val="C9C2D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C9C2D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C9C2D1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C9C2D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indent="-283464">
              <a:lnSpc>
                <a:spcPts val="3000"/>
              </a:lnSpc>
              <a:spcBef>
                <a:spcPts val="600"/>
              </a:spcBef>
              <a:buClr>
                <a:srgbClr val="CEB966"/>
              </a:buClr>
              <a:buSzPct val="80000"/>
              <a:buFont typeface="Wingdings 2"/>
              <a:buNone/>
            </a:pPr>
            <a:endParaRPr lang="en-US" sz="3200" dirty="0">
              <a:solidFill>
                <a:prstClr val="black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dirty="0"/>
              <a:t>Click icon to add picture</a:t>
            </a:r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6709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>
                <a:solidFill>
                  <a:srgbClr val="C9C2D1">
                    <a:shade val="50000"/>
                    <a:satMod val="200000"/>
                  </a:srgbClr>
                </a:solidFill>
              </a:rPr>
              <a:pPr/>
              <a:t>11/23/2021</a:t>
            </a:fld>
            <a:endParaRPr lang="en-US" dirty="0">
              <a:solidFill>
                <a:srgbClr val="C9C2D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dirty="0">
              <a:solidFill>
                <a:srgbClr val="C9C2D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>
                <a:solidFill>
                  <a:srgbClr val="C9C2D1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C9C2D1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022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ctr">
              <a:buNone/>
            </a:pPr>
            <a:endParaRPr lang="en-US" sz="60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" indent="0" algn="ctr">
              <a:buNone/>
            </a:pPr>
            <a:r>
              <a:rPr lang="en-US" sz="6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LEADERSHIP</a:t>
            </a:r>
            <a:endParaRPr lang="en-IN" sz="60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45780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</a:rPr>
              <a:t>Habit-5 Seek First to understand, then to be Understood</a:t>
            </a:r>
            <a:endParaRPr lang="en-IN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828800"/>
            <a:ext cx="7498080" cy="4800600"/>
          </a:xfrm>
        </p:spPr>
        <p:txBody>
          <a:bodyPr/>
          <a:lstStyle/>
          <a:p>
            <a:pPr>
              <a:buClr>
                <a:srgbClr val="FF0000"/>
              </a:buClr>
              <a:buSzPct val="90000"/>
              <a:buFontTx/>
              <a:buChar char="o"/>
            </a:pPr>
            <a:r>
              <a:rPr lang="en-US" b="1" dirty="0">
                <a:latin typeface="Times New Roman" pitchFamily="18" charset="0"/>
              </a:rPr>
              <a:t>Empathic Listening  to what others SAY</a:t>
            </a:r>
          </a:p>
          <a:p>
            <a:pPr>
              <a:buClr>
                <a:srgbClr val="FF0000"/>
              </a:buClr>
              <a:buSzPct val="90000"/>
              <a:buFontTx/>
              <a:buNone/>
            </a:pPr>
            <a:endParaRPr lang="en-US" b="1" dirty="0">
              <a:solidFill>
                <a:srgbClr val="FF0000"/>
              </a:solidFill>
              <a:latin typeface="Times New Roman" pitchFamily="18" charset="0"/>
            </a:endParaRPr>
          </a:p>
          <a:p>
            <a:pPr>
              <a:buClr>
                <a:srgbClr val="FF0000"/>
              </a:buClr>
              <a:buSzPct val="90000"/>
              <a:buFontTx/>
              <a:buChar char="o"/>
            </a:pPr>
            <a:r>
              <a:rPr lang="en-US" b="1" dirty="0">
                <a:latin typeface="Times New Roman" pitchFamily="18" charset="0"/>
              </a:rPr>
              <a:t>Understand Person’s Emotions &amp; Intellectual ,Credit or Character.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01514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US" b="1" u="sng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</a:rPr>
              <a:t>Habit-6 Synergy (Whole &gt;Parts)</a:t>
            </a:r>
            <a:endParaRPr lang="en-IN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066800"/>
            <a:ext cx="7498080" cy="5562600"/>
          </a:xfrm>
        </p:spPr>
        <p:txBody>
          <a:bodyPr/>
          <a:lstStyle/>
          <a:p>
            <a:pPr>
              <a:buClrTx/>
            </a:pPr>
            <a:r>
              <a:rPr lang="en-US" b="1" dirty="0">
                <a:latin typeface="Times New Roman" pitchFamily="18" charset="0"/>
              </a:rPr>
              <a:t>Team Achieves More Than Individual Efforts</a:t>
            </a:r>
          </a:p>
          <a:p>
            <a:pPr>
              <a:buFontTx/>
              <a:buNone/>
            </a:pPr>
            <a:endParaRPr lang="en-US" b="1" dirty="0">
              <a:latin typeface="Times New Roman" pitchFamily="18" charset="0"/>
            </a:endParaRPr>
          </a:p>
          <a:p>
            <a:pPr>
              <a:buClr>
                <a:schemeClr val="tx1"/>
              </a:buClr>
            </a:pPr>
            <a:r>
              <a:rPr lang="en-US" b="1" dirty="0">
                <a:latin typeface="Times New Roman" pitchFamily="18" charset="0"/>
              </a:rPr>
              <a:t> Habits 5  Integrates towards Habits 6   </a:t>
            </a:r>
          </a:p>
          <a:p>
            <a:pPr>
              <a:buFontTx/>
              <a:buNone/>
            </a:pPr>
            <a:endParaRPr lang="en-US" b="1" dirty="0">
              <a:latin typeface="Times New Roman" pitchFamily="18" charset="0"/>
            </a:endParaRPr>
          </a:p>
          <a:p>
            <a:pPr>
              <a:buClrTx/>
            </a:pPr>
            <a:r>
              <a:rPr lang="en-US" b="1" dirty="0">
                <a:latin typeface="Times New Roman" pitchFamily="18" charset="0"/>
              </a:rPr>
              <a:t>Coordination &amp; Understanding Reaches Better Solutions.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735304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b="1" u="sng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</a:rPr>
              <a:t>Habit-7 Sharpen the Saw (Renewal)</a:t>
            </a:r>
            <a:endParaRPr lang="en-IN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1" dirty="0">
                <a:latin typeface="Times New Roman" pitchFamily="18" charset="0"/>
              </a:rPr>
              <a:t>Four Dimensions personal Nature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en-US" b="1" dirty="0">
                <a:latin typeface="Times New Roman" pitchFamily="18" charset="0"/>
              </a:rPr>
              <a:t>Physical –Good nutrition, Rest &amp;Relaxation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en-US" b="1" dirty="0">
                <a:latin typeface="Times New Roman" pitchFamily="18" charset="0"/>
              </a:rPr>
              <a:t>Spiritual- Prayer, Meditation &amp;Spiritual Reading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en-US" b="1" dirty="0">
                <a:latin typeface="Times New Roman" pitchFamily="18" charset="0"/>
              </a:rPr>
              <a:t>Mental – Reading, seminars, &amp; Writings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en-US" b="1" dirty="0">
                <a:latin typeface="Times New Roman" pitchFamily="18" charset="0"/>
              </a:rPr>
              <a:t>Social/Emotional –Our Relationship with others.</a:t>
            </a:r>
          </a:p>
          <a:p>
            <a:pPr marL="82296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34393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0640" y="152400"/>
            <a:ext cx="6424906" cy="647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69067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b="1" u="sng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Deming’s Philosophy </a:t>
            </a:r>
            <a:br>
              <a:rPr lang="en-US" sz="4000" b="1" u="sng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000" b="1" u="sng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(14 Principles)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600200"/>
            <a:ext cx="7833634" cy="4856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90313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7498080" cy="1143000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Role of TQM Leaders</a:t>
            </a:r>
            <a:endParaRPr lang="en-IN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838200"/>
            <a:ext cx="8001000" cy="6019800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All are responsible for quality improvement especially the senior management &amp; CEO’s</a:t>
            </a:r>
          </a:p>
          <a:p>
            <a:pPr algn="just">
              <a:lnSpc>
                <a:spcPct val="80000"/>
              </a:lnSpc>
              <a:buFont typeface="Wingdings" pitchFamily="2" charset="2"/>
              <a:buChar char="Ø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Ensure that the team’s decision is in harmony with the quality statements of the organization</a:t>
            </a:r>
          </a:p>
          <a:p>
            <a:pPr algn="just">
              <a:lnSpc>
                <a:spcPct val="80000"/>
              </a:lnSpc>
              <a:buFont typeface="Wingdings" pitchFamily="2" charset="2"/>
              <a:buChar char="Ø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Senior TQM leaders must read TQM literature and attend conferences to be aware of TQM tools and methods</a:t>
            </a:r>
          </a:p>
          <a:p>
            <a:pPr algn="just">
              <a:lnSpc>
                <a:spcPct val="80000"/>
              </a:lnSpc>
              <a:buFont typeface="Wingdings" pitchFamily="2" charset="2"/>
              <a:buChar char="Ø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Senior managers must take part in award and recognition ceremonies for celebrating the quality successes of the organization</a:t>
            </a:r>
          </a:p>
          <a:p>
            <a:pPr algn="just">
              <a:lnSpc>
                <a:spcPct val="80000"/>
              </a:lnSpc>
              <a:buFont typeface="Wingdings" pitchFamily="2" charset="2"/>
              <a:buChar char="Ø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Coaching others and teaching in TQM seminars</a:t>
            </a:r>
          </a:p>
          <a:p>
            <a:pPr algn="just">
              <a:lnSpc>
                <a:spcPct val="80000"/>
              </a:lnSpc>
              <a:buFont typeface="Wingdings" pitchFamily="2" charset="2"/>
              <a:buChar char="Ø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Senior managers must liaise with internal ,external and suppliers through visits, focus groups, surveys</a:t>
            </a:r>
          </a:p>
          <a:p>
            <a:pPr algn="just">
              <a:lnSpc>
                <a:spcPct val="80000"/>
              </a:lnSpc>
              <a:buFont typeface="Wingdings" pitchFamily="2" charset="2"/>
              <a:buChar char="Ø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They must live and communicate TQM.</a:t>
            </a:r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2049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Strategic Planning</a:t>
            </a:r>
            <a:endParaRPr lang="en-IN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Strategic business planning is similar to strategic quality planning.</a:t>
            </a:r>
          </a:p>
          <a:p>
            <a:pPr>
              <a:lnSpc>
                <a:spcPct val="80000"/>
              </a:lnSpc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7 steps to strategic planning</a:t>
            </a:r>
          </a:p>
          <a:p>
            <a:pPr marL="869950" lvl="1" indent="-514350">
              <a:lnSpc>
                <a:spcPct val="80000"/>
              </a:lnSpc>
              <a:buClr>
                <a:srgbClr val="FF0000"/>
              </a:buClr>
              <a:buFont typeface="Gill Sans MT" pitchFamily="34" charset="0"/>
              <a:buAutoNum type="arabicPeriod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Customer needs</a:t>
            </a:r>
          </a:p>
          <a:p>
            <a:pPr marL="869950" lvl="1" indent="-514350">
              <a:lnSpc>
                <a:spcPct val="80000"/>
              </a:lnSpc>
              <a:buClr>
                <a:srgbClr val="FF0000"/>
              </a:buClr>
              <a:buFont typeface="Gill Sans MT" pitchFamily="34" charset="0"/>
              <a:buAutoNum type="arabicPeriod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Customer positioning                      </a:t>
            </a:r>
          </a:p>
          <a:p>
            <a:pPr marL="869950" lvl="1" indent="-514350">
              <a:lnSpc>
                <a:spcPct val="80000"/>
              </a:lnSpc>
              <a:buClr>
                <a:srgbClr val="FF0000"/>
              </a:buClr>
              <a:buFont typeface="Gill Sans MT" pitchFamily="34" charset="0"/>
              <a:buAutoNum type="arabicPeriod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Predict the future</a:t>
            </a:r>
          </a:p>
          <a:p>
            <a:pPr marL="869950" lvl="1" indent="-514350">
              <a:lnSpc>
                <a:spcPct val="80000"/>
              </a:lnSpc>
              <a:buClr>
                <a:srgbClr val="FF0000"/>
              </a:buClr>
              <a:buFont typeface="Gill Sans MT" pitchFamily="34" charset="0"/>
              <a:buAutoNum type="arabicPeriod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Gap analysis</a:t>
            </a:r>
          </a:p>
          <a:p>
            <a:pPr marL="869950" lvl="1" indent="-514350">
              <a:lnSpc>
                <a:spcPct val="80000"/>
              </a:lnSpc>
              <a:buClr>
                <a:srgbClr val="FF0000"/>
              </a:buClr>
              <a:buFont typeface="Gill Sans MT" pitchFamily="34" charset="0"/>
              <a:buAutoNum type="arabicPeriod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Closing the gap</a:t>
            </a:r>
          </a:p>
          <a:p>
            <a:pPr marL="869950" lvl="1" indent="-514350">
              <a:lnSpc>
                <a:spcPct val="80000"/>
              </a:lnSpc>
              <a:buClr>
                <a:srgbClr val="FF0000"/>
              </a:buClr>
              <a:buFont typeface="Gill Sans MT" pitchFamily="34" charset="0"/>
              <a:buAutoNum type="arabicPeriod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Alignment</a:t>
            </a:r>
          </a:p>
          <a:p>
            <a:pPr marL="869950" lvl="1" indent="-514350">
              <a:lnSpc>
                <a:spcPct val="80000"/>
              </a:lnSpc>
              <a:buClr>
                <a:srgbClr val="FF0000"/>
              </a:buClr>
              <a:buFont typeface="Gill Sans MT" pitchFamily="34" charset="0"/>
              <a:buAutoNum type="arabicPeriod"/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Implementation</a:t>
            </a:r>
            <a:endParaRPr lang="en-IN" sz="3200" dirty="0">
              <a:latin typeface="Times New Roman" pitchFamily="18" charset="0"/>
              <a:cs typeface="Times New Roman" pitchFamily="18" charset="0"/>
            </a:endParaRP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0510252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52400"/>
            <a:ext cx="8077200" cy="762000"/>
          </a:xfrm>
        </p:spPr>
        <p:txBody>
          <a:bodyPr>
            <a:normAutofit fontScale="90000"/>
          </a:bodyPr>
          <a:lstStyle/>
          <a:p>
            <a:r>
              <a:rPr lang="en-IN" sz="4000" b="1" dirty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Core Values Concepts and Framework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990600"/>
            <a:ext cx="7498080" cy="5715000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Criteria are built on the following set of interrelated Core Values and Concepts: </a:t>
            </a:r>
          </a:p>
          <a:p>
            <a:pPr>
              <a:buClrTx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Visionary leadership</a:t>
            </a:r>
          </a:p>
          <a:p>
            <a:pPr>
              <a:buClrTx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Customer-driven excellence</a:t>
            </a:r>
          </a:p>
          <a:p>
            <a:pPr>
              <a:buClrTx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Organizational and personal learning</a:t>
            </a:r>
          </a:p>
          <a:p>
            <a:pPr>
              <a:buClrTx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Valuing workforce members and partners</a:t>
            </a:r>
          </a:p>
          <a:p>
            <a:pPr>
              <a:buClrTx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Agility</a:t>
            </a:r>
          </a:p>
          <a:p>
            <a:pPr>
              <a:buClrTx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Focus on the future</a:t>
            </a:r>
          </a:p>
          <a:p>
            <a:pPr>
              <a:buClrTx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Managing for innovation</a:t>
            </a:r>
          </a:p>
          <a:p>
            <a:pPr>
              <a:buClrTx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Management by fact</a:t>
            </a:r>
          </a:p>
          <a:p>
            <a:pPr>
              <a:buClrTx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Societal responsibility</a:t>
            </a:r>
          </a:p>
          <a:p>
            <a:pPr>
              <a:buClrTx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Focus on results and creating value</a:t>
            </a:r>
          </a:p>
          <a:p>
            <a:pPr>
              <a:buClrTx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Systems perspective </a:t>
            </a:r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42666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4636"/>
            <a:ext cx="4076700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3196" y="2829047"/>
            <a:ext cx="4055918" cy="402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9325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" name="Content Placeholder 3" descr="source:www.slideshare.net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0782"/>
            <a:ext cx="7543800" cy="79040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090112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Leadership Definition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A Leader is the one who heads an organization or a department or a group of people to carryout certain tasks assigned to them or accepted by them as a single entity to the satisfaction of one and all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962400"/>
            <a:ext cx="2514600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3986645"/>
            <a:ext cx="2268826" cy="1846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025" y="3962400"/>
            <a:ext cx="2390775" cy="1871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03574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709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en-GB" sz="3600" b="1" dirty="0">
                <a:effectLst/>
                <a:latin typeface="Times New Roman" pitchFamily="18" charset="0"/>
                <a:cs typeface="Times New Roman" pitchFamily="18" charset="0"/>
              </a:rPr>
              <a:t>Characteristics of Successful Leaders</a:t>
            </a:r>
            <a:endParaRPr lang="en-IN" sz="36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914400"/>
            <a:ext cx="7498080" cy="5715000"/>
          </a:xfrm>
        </p:spPr>
        <p:txBody>
          <a:bodyPr>
            <a:noAutofit/>
          </a:bodyPr>
          <a:lstStyle/>
          <a:p>
            <a:pPr marL="609600" indent="-609600">
              <a:lnSpc>
                <a:spcPct val="120000"/>
              </a:lnSpc>
              <a:buClrTx/>
              <a:buFontTx/>
              <a:buAutoNum type="arabicPeriod"/>
            </a:pP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Give attention to external and internal customers</a:t>
            </a:r>
          </a:p>
          <a:p>
            <a:pPr marL="609600" indent="-609600">
              <a:lnSpc>
                <a:spcPct val="120000"/>
              </a:lnSpc>
              <a:buClrTx/>
              <a:buFontTx/>
              <a:buAutoNum type="arabicPeriod"/>
            </a:pP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Empower, not control subordinates. Provide resources, training, and work environment to help them do their jobs</a:t>
            </a:r>
          </a:p>
          <a:p>
            <a:pPr marL="609600" indent="-609600">
              <a:lnSpc>
                <a:spcPct val="120000"/>
              </a:lnSpc>
              <a:buClrTx/>
              <a:buFontTx/>
              <a:buAutoNum type="arabicPeriod"/>
            </a:pP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Emphasize improvement rather than maintenance</a:t>
            </a:r>
          </a:p>
          <a:p>
            <a:pPr marL="609600" indent="-609600">
              <a:lnSpc>
                <a:spcPct val="120000"/>
              </a:lnSpc>
              <a:buClrTx/>
              <a:buFontTx/>
              <a:buAutoNum type="arabicPeriod"/>
            </a:pP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Emphasize prevention</a:t>
            </a:r>
          </a:p>
          <a:p>
            <a:pPr marL="609600" indent="-609600">
              <a:lnSpc>
                <a:spcPct val="120000"/>
              </a:lnSpc>
              <a:buClrTx/>
              <a:buFontTx/>
              <a:buAutoNum type="arabicPeriod"/>
            </a:pP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Encourage collaboration rather than competition</a:t>
            </a:r>
          </a:p>
          <a:p>
            <a:pPr marL="609600" indent="-609600">
              <a:lnSpc>
                <a:spcPct val="120000"/>
              </a:lnSpc>
              <a:buClrTx/>
              <a:buFontTx/>
              <a:buAutoNum type="arabicPeriod"/>
            </a:pP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Train and coach, not direct and supervise</a:t>
            </a:r>
          </a:p>
          <a:p>
            <a:pPr marL="609600" indent="-609600">
              <a:lnSpc>
                <a:spcPct val="120000"/>
              </a:lnSpc>
              <a:buClrTx/>
              <a:buFontTx/>
              <a:buAutoNum type="arabicPeriod"/>
            </a:pP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Learn from problems – opportunity for improvement</a:t>
            </a:r>
          </a:p>
          <a:p>
            <a:pPr marL="609600" indent="-609600">
              <a:lnSpc>
                <a:spcPct val="120000"/>
              </a:lnSpc>
              <a:buClrTx/>
              <a:buFontTx/>
              <a:buAutoNum type="arabicPeriod"/>
            </a:pP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Continually try to improve communications</a:t>
            </a:r>
          </a:p>
          <a:p>
            <a:pPr marL="609600" indent="-609600">
              <a:lnSpc>
                <a:spcPct val="120000"/>
              </a:lnSpc>
              <a:buClrTx/>
              <a:buFontTx/>
              <a:buAutoNum type="arabicPeriod"/>
            </a:pP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Continually demonstrate commitment to quality</a:t>
            </a:r>
          </a:p>
          <a:p>
            <a:pPr marL="609600" indent="-609600">
              <a:lnSpc>
                <a:spcPct val="120000"/>
              </a:lnSpc>
              <a:buClrTx/>
              <a:buFontTx/>
              <a:buAutoNum type="arabicPeriod"/>
            </a:pP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Choose suppliers on the basis of quality, not price</a:t>
            </a:r>
          </a:p>
          <a:p>
            <a:pPr marL="609600" indent="-609600">
              <a:lnSpc>
                <a:spcPct val="120000"/>
              </a:lnSpc>
              <a:buClrTx/>
              <a:buFontTx/>
              <a:buAutoNum type="arabicPeriod"/>
            </a:pP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Establish organisational systems that supports quality efforts</a:t>
            </a:r>
          </a:p>
          <a:p>
            <a:pPr marL="609600" indent="-609600">
              <a:lnSpc>
                <a:spcPct val="120000"/>
              </a:lnSpc>
              <a:buClrTx/>
              <a:buFontTx/>
              <a:buAutoNum type="arabicPeriod"/>
            </a:pPr>
            <a:r>
              <a:rPr lang="en-GB" sz="2000" dirty="0">
                <a:latin typeface="Times New Roman" pitchFamily="18" charset="0"/>
                <a:cs typeface="Times New Roman" pitchFamily="18" charset="0"/>
              </a:rPr>
              <a:t>Encourage, Recognize and Appreciate.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endParaRPr lang="en-IN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3298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b="1" dirty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Leadership Concepts( 7 Habits)</a:t>
            </a:r>
            <a:endParaRPr lang="en-IN" sz="4400" b="1" dirty="0">
              <a:solidFill>
                <a:schemeClr val="accent6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4400" y="1447800"/>
            <a:ext cx="4419600" cy="5181600"/>
          </a:xfrm>
        </p:spPr>
        <p:txBody>
          <a:bodyPr>
            <a:noAutofit/>
          </a:bodyPr>
          <a:lstStyle/>
          <a:p>
            <a:pPr>
              <a:buClrTx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Be Proactive</a:t>
            </a:r>
          </a:p>
          <a:p>
            <a:pPr>
              <a:buClrTx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Begin with the end in mind</a:t>
            </a:r>
          </a:p>
          <a:p>
            <a:pPr>
              <a:buClrTx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Put first things first</a:t>
            </a:r>
          </a:p>
          <a:p>
            <a:pPr>
              <a:buClrTx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Think Win-Win</a:t>
            </a:r>
          </a:p>
          <a:p>
            <a:pPr>
              <a:buClrTx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Seek first to understand, then to be understood</a:t>
            </a:r>
          </a:p>
          <a:p>
            <a:pPr>
              <a:buClrTx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Synergy</a:t>
            </a:r>
          </a:p>
          <a:p>
            <a:pPr>
              <a:buClrTx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Sharpen the saw (Renewal)</a:t>
            </a:r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371600"/>
            <a:ext cx="37338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3379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582" y="13854"/>
            <a:ext cx="8104362" cy="6844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1213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381000"/>
            <a:ext cx="7498080" cy="715962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Habit 1</a:t>
            </a:r>
            <a:r>
              <a:rPr lang="en-US" sz="36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:-</a:t>
            </a:r>
            <a:r>
              <a:rPr lang="en-US" sz="36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Be Proactive  (“You are the Creator &amp; In charge)</a:t>
            </a:r>
            <a:br>
              <a:rPr lang="en-US" sz="4400" b="1" dirty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990600"/>
            <a:ext cx="7498080" cy="5562600"/>
          </a:xfrm>
        </p:spPr>
        <p:txBody>
          <a:bodyPr>
            <a:normAutofit/>
          </a:bodyPr>
          <a:lstStyle/>
          <a:p>
            <a:pPr fontAlgn="base"/>
            <a:endParaRPr lang="en-IN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524" y="1143000"/>
            <a:ext cx="7379153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319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</a:rPr>
              <a:t>Habit-2 Begin with the end in mind</a:t>
            </a:r>
            <a:endParaRPr lang="en-IN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Tx/>
            </a:pPr>
            <a:r>
              <a:rPr lang="en-US" sz="1800" b="1" dirty="0">
                <a:latin typeface="Times New Roman" pitchFamily="18" charset="0"/>
                <a:cs typeface="Times New Roman" pitchFamily="18" charset="0"/>
              </a:rPr>
              <a:t>Mental creation &amp; Physical creation=Leadership &amp; Management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Based on Personal philosophy</a:t>
            </a:r>
          </a:p>
          <a:p>
            <a:pPr>
              <a:spcBef>
                <a:spcPct val="20000"/>
              </a:spcBef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Honesty</a:t>
            </a:r>
          </a:p>
          <a:p>
            <a:pPr>
              <a:spcBef>
                <a:spcPct val="20000"/>
              </a:spcBef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Positive Attitude</a:t>
            </a:r>
          </a:p>
          <a:p>
            <a:pPr>
              <a:spcBef>
                <a:spcPct val="20000"/>
              </a:spcBef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Remember the people </a:t>
            </a:r>
          </a:p>
          <a:p>
            <a:pPr>
              <a:spcBef>
                <a:spcPct val="20000"/>
              </a:spcBef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Do not fear mistakes</a:t>
            </a:r>
          </a:p>
          <a:p>
            <a:pPr>
              <a:spcBef>
                <a:spcPct val="20000"/>
              </a:spcBef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Encourage Subordinates</a:t>
            </a:r>
          </a:p>
          <a:p>
            <a:pPr>
              <a:spcBef>
                <a:spcPct val="20000"/>
              </a:spcBef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Read Books for leadership Developments</a:t>
            </a:r>
          </a:p>
          <a:p>
            <a:pPr>
              <a:buClrTx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677810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7533" y="76200"/>
            <a:ext cx="7498080" cy="1143000"/>
          </a:xfrm>
        </p:spPr>
        <p:txBody>
          <a:bodyPr/>
          <a:lstStyle/>
          <a:p>
            <a:r>
              <a:rPr lang="en-US" b="1" u="sng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</a:rPr>
              <a:t>Habits-3Put first Things First</a:t>
            </a:r>
            <a:endParaRPr lang="en-IN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7533" y="914400"/>
            <a:ext cx="7498080" cy="5562600"/>
          </a:xfrm>
        </p:spPr>
        <p:txBody>
          <a:bodyPr/>
          <a:lstStyle/>
          <a:p>
            <a:pPr marL="82296" indent="0" algn="ctr">
              <a:buNone/>
            </a:pPr>
            <a:r>
              <a:rPr lang="en-US" b="1" dirty="0">
                <a:latin typeface="Times New Roman" pitchFamily="18" charset="0"/>
              </a:rPr>
              <a:t>(Self Management)</a:t>
            </a:r>
          </a:p>
          <a:p>
            <a:pPr>
              <a:buClrTx/>
              <a:buFont typeface="Arial" pitchFamily="34" charset="0"/>
              <a:buChar char="•"/>
            </a:pPr>
            <a:r>
              <a:rPr lang="en-US" b="1" dirty="0">
                <a:latin typeface="Times New Roman" pitchFamily="18" charset="0"/>
              </a:rPr>
              <a:t>Management of Time</a:t>
            </a:r>
          </a:p>
          <a:p>
            <a:pPr marL="82296" indent="0" algn="ctr">
              <a:buNone/>
            </a:pPr>
            <a:endParaRPr lang="en-IN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9509" y="2286000"/>
            <a:ext cx="4343400" cy="4274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8814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927"/>
            <a:ext cx="7498080" cy="1143000"/>
          </a:xfrm>
        </p:spPr>
        <p:txBody>
          <a:bodyPr/>
          <a:lstStyle/>
          <a:p>
            <a:pPr algn="ctr"/>
            <a:r>
              <a:rPr lang="en-US" b="1" u="sng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</a:rPr>
              <a:t>Habit-4 Think Win </a:t>
            </a:r>
            <a:r>
              <a:rPr lang="en-US" b="1" u="sng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</a:rPr>
              <a:t>Win</a:t>
            </a:r>
            <a:endParaRPr lang="en-IN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990600"/>
            <a:ext cx="7498080" cy="5638800"/>
          </a:xfrm>
        </p:spPr>
        <p:txBody>
          <a:bodyPr/>
          <a:lstStyle/>
          <a:p>
            <a:pPr marL="82296" indent="0" algn="ctr">
              <a:buNone/>
            </a:pPr>
            <a:r>
              <a:rPr lang="en-US" b="1" dirty="0">
                <a:latin typeface="Times New Roman" pitchFamily="18" charset="0"/>
              </a:rPr>
              <a:t>(Benefit all Human Interactions)</a:t>
            </a:r>
          </a:p>
          <a:p>
            <a:pPr>
              <a:buFontTx/>
              <a:buNone/>
            </a:pPr>
            <a:r>
              <a:rPr lang="en-US" b="1" dirty="0">
                <a:latin typeface="Times New Roman" pitchFamily="18" charset="0"/>
              </a:rPr>
              <a:t>Four step process</a:t>
            </a:r>
          </a:p>
          <a:p>
            <a:pPr>
              <a:buFontTx/>
              <a:buBlip>
                <a:blip r:embed="rId2"/>
              </a:buBlip>
            </a:pPr>
            <a:r>
              <a:rPr lang="en-US" b="1" dirty="0">
                <a:latin typeface="Times New Roman" pitchFamily="18" charset="0"/>
              </a:rPr>
              <a:t>See the Problem From Others View.</a:t>
            </a:r>
          </a:p>
          <a:p>
            <a:pPr>
              <a:buFontTx/>
              <a:buBlip>
                <a:blip r:embed="rId2"/>
              </a:buBlip>
            </a:pPr>
            <a:endParaRPr lang="en-US" b="1" dirty="0">
              <a:latin typeface="Times New Roman" pitchFamily="18" charset="0"/>
            </a:endParaRPr>
          </a:p>
          <a:p>
            <a:pPr>
              <a:buFontTx/>
              <a:buBlip>
                <a:blip r:embed="rId2"/>
              </a:buBlip>
            </a:pPr>
            <a:r>
              <a:rPr lang="en-US" b="1" dirty="0">
                <a:latin typeface="Times New Roman" pitchFamily="18" charset="0"/>
              </a:rPr>
              <a:t>Identify Key Issues.</a:t>
            </a:r>
          </a:p>
          <a:p>
            <a:pPr>
              <a:buFontTx/>
              <a:buBlip>
                <a:blip r:embed="rId2"/>
              </a:buBlip>
            </a:pPr>
            <a:endParaRPr lang="en-US" b="1" dirty="0">
              <a:latin typeface="Times New Roman" pitchFamily="18" charset="0"/>
            </a:endParaRPr>
          </a:p>
          <a:p>
            <a:pPr>
              <a:buFontTx/>
              <a:buBlip>
                <a:blip r:embed="rId2"/>
              </a:buBlip>
            </a:pPr>
            <a:r>
              <a:rPr lang="en-US" b="1" dirty="0">
                <a:latin typeface="Times New Roman" pitchFamily="18" charset="0"/>
              </a:rPr>
              <a:t>Determine &amp; Analyze Results.</a:t>
            </a:r>
          </a:p>
          <a:p>
            <a:pPr>
              <a:buFontTx/>
              <a:buNone/>
            </a:pPr>
            <a:endParaRPr lang="en-US" b="1" dirty="0">
              <a:latin typeface="Times New Roman" pitchFamily="18" charset="0"/>
            </a:endParaRPr>
          </a:p>
          <a:p>
            <a:pPr>
              <a:buFontTx/>
              <a:buBlip>
                <a:blip r:embed="rId2"/>
              </a:buBlip>
            </a:pPr>
            <a:r>
              <a:rPr lang="en-US" b="1" dirty="0">
                <a:latin typeface="Times New Roman" pitchFamily="18" charset="0"/>
              </a:rPr>
              <a:t>Seek New Options To Achieve Results.</a:t>
            </a:r>
          </a:p>
          <a:p>
            <a:pPr marL="82296" indent="0" algn="ctr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954091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961</TotalTime>
  <Words>554</Words>
  <Application>Microsoft Office PowerPoint</Application>
  <PresentationFormat>On-screen Show (4:3)</PresentationFormat>
  <Paragraphs>103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Gill Sans MT</vt:lpstr>
      <vt:lpstr>Times New Roman</vt:lpstr>
      <vt:lpstr>Verdana</vt:lpstr>
      <vt:lpstr>Wingdings</vt:lpstr>
      <vt:lpstr>Wingdings 2</vt:lpstr>
      <vt:lpstr>Solstice</vt:lpstr>
      <vt:lpstr>PowerPoint Presentation</vt:lpstr>
      <vt:lpstr>Leadership Definition</vt:lpstr>
      <vt:lpstr>Characteristics of Successful Leaders</vt:lpstr>
      <vt:lpstr>Leadership Concepts( 7 Habits)</vt:lpstr>
      <vt:lpstr>PowerPoint Presentation</vt:lpstr>
      <vt:lpstr>Habit 1:-Be Proactive  (“You are the Creator &amp; In charge) </vt:lpstr>
      <vt:lpstr>Habit-2 Begin with the end in mind</vt:lpstr>
      <vt:lpstr>Habits-3Put first Things First</vt:lpstr>
      <vt:lpstr>Habit-4 Think Win Win</vt:lpstr>
      <vt:lpstr>Habit-5 Seek First to understand, then to be Understood</vt:lpstr>
      <vt:lpstr>Habit-6 Synergy (Whole &gt;Parts)</vt:lpstr>
      <vt:lpstr>Habit-7 Sharpen the Saw (Renewal)</vt:lpstr>
      <vt:lpstr>PowerPoint Presentation</vt:lpstr>
      <vt:lpstr>Deming’s Philosophy  (14 Principles)</vt:lpstr>
      <vt:lpstr>Role of TQM Leaders</vt:lpstr>
      <vt:lpstr>Strategic Planning</vt:lpstr>
      <vt:lpstr>Core Values Concepts and Framework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CHETHAN</dc:creator>
  <cp:lastModifiedBy>Dr. CHETHAN S</cp:lastModifiedBy>
  <cp:revision>35</cp:revision>
  <dcterms:created xsi:type="dcterms:W3CDTF">2006-08-16T00:00:00Z</dcterms:created>
  <dcterms:modified xsi:type="dcterms:W3CDTF">2021-11-23T09:44:48Z</dcterms:modified>
</cp:coreProperties>
</file>