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83" r:id="rId2"/>
    <p:sldId id="258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306" autoAdjust="0"/>
  </p:normalViewPr>
  <p:slideViewPr>
    <p:cSldViewPr>
      <p:cViewPr varScale="1">
        <p:scale>
          <a:sx n="68" d="100"/>
          <a:sy n="68" d="100"/>
        </p:scale>
        <p:origin x="146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4/7/2020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endParaRPr lang="en-US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en-US" sz="6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CUSTOMER SATISFACTION</a:t>
            </a:r>
            <a:endParaRPr lang="en-IN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344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Customer Complaints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Why customer FEEDBACK/COMPLAINT is necessary 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discover customer dissatisfaction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identify the customer needs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discover relative priorities of quality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compare performance with the competition</a:t>
            </a:r>
          </a:p>
          <a:p>
            <a:pPr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 determine opportunities, for improvement 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774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90600"/>
            <a:ext cx="7498080" cy="1143000"/>
          </a:xfrm>
        </p:spPr>
        <p:txBody>
          <a:bodyPr/>
          <a:lstStyle/>
          <a:p>
            <a:pPr algn="ctr"/>
            <a:r>
              <a:rPr lang="en-GB" sz="4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Customer Complaints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590800"/>
            <a:ext cx="7498080" cy="4800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ASQ SURVEY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REVEALS THAT ABOUT</a:t>
            </a:r>
          </a:p>
          <a:p>
            <a:pPr marL="609600" indent="-609600">
              <a:buClr>
                <a:srgbClr val="FF0000"/>
              </a:buClr>
              <a:buFontTx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1.5%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COMPLAINTS REACH TOP MANAGEMENT</a:t>
            </a:r>
          </a:p>
          <a:p>
            <a:pPr marL="609600" indent="-609600">
              <a:buClr>
                <a:srgbClr val="FF0000"/>
              </a:buClr>
              <a:buFontTx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20%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TO FRONT LINE PERSONNEL</a:t>
            </a:r>
          </a:p>
          <a:p>
            <a:pPr marL="609600" indent="-609600">
              <a:buClr>
                <a:srgbClr val="FF0000"/>
              </a:buClr>
              <a:buFontTx/>
              <a:buAutoNum type="arabicPeriod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80%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DON’T REPORT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318248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855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Service Quality</a:t>
            </a:r>
            <a:endParaRPr lang="en-IN" sz="44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14400"/>
            <a:ext cx="7498080" cy="48006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Reliability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Perform promised service dependably and accurately. 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delivered home heating oil on schedule, correct diagnosis and treatment of a medical problem.</a:t>
            </a:r>
          </a:p>
          <a:p>
            <a:pPr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Responsiveness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Willingness to help customers promptly. 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avoid keeping customers waiting for no apparent reason.</a:t>
            </a:r>
          </a:p>
          <a:p>
            <a:pPr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Assurance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Knowledge and courtesy of employees. Ability to convey trust and confidence. 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being polite and showing respect for customer.</a:t>
            </a:r>
          </a:p>
          <a:p>
            <a:pPr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Empathy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Providing caring, individualized attention to customers. 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being a good listener.</a:t>
            </a:r>
          </a:p>
          <a:p>
            <a:pPr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Tangibles</a:t>
            </a:r>
          </a:p>
          <a:p>
            <a:pPr lvl="1">
              <a:lnSpc>
                <a:spcPct val="80000"/>
              </a:lnSpc>
              <a:spcBef>
                <a:spcPct val="10000"/>
              </a:spcBef>
              <a:buClr>
                <a:srgbClr val="92D050"/>
              </a:buClr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Physical facilities and facilitating goods.  </a:t>
            </a:r>
            <a:r>
              <a:rPr lang="en-US" sz="2400" u="sng" dirty="0">
                <a:latin typeface="Times New Roman" pitchFamily="18" charset="0"/>
                <a:cs typeface="Times New Roman" pitchFamily="18" charset="0"/>
              </a:rPr>
              <a:t>Example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cleanliness.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063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sz="4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Translating Needs Into Requirements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7916528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809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855"/>
            <a:ext cx="7498080" cy="1143000"/>
          </a:xfrm>
        </p:spPr>
        <p:txBody>
          <a:bodyPr>
            <a:normAutofit/>
          </a:bodyPr>
          <a:lstStyle/>
          <a:p>
            <a:r>
              <a:rPr lang="en-IN" sz="44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CUSTOMER RETENTION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838200"/>
            <a:ext cx="7498080" cy="6019800"/>
          </a:xfrm>
        </p:spPr>
        <p:txBody>
          <a:bodyPr>
            <a:normAutofit fontScale="47500" lnSpcReduction="20000"/>
          </a:bodyPr>
          <a:lstStyle/>
          <a:p>
            <a:pPr marL="82296" indent="0">
              <a:buNone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It means “retaining the customer” to support the business. It is more powerful and effective than customer satisfaction. For Customer Retention, we need to have both “Customer satisfaction &amp; Customer loyalty”. </a:t>
            </a:r>
          </a:p>
          <a:p>
            <a:pPr marL="82296" indent="0">
              <a:buNone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The following steps are important for customer retention 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Top management commitment to the customer satisfaction. 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Identify and understand the customers what they like and dislike about the organization.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Develop standards of quality service and performance. 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Recruit, train and reward good staff.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Always stay in touch with customer.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Work towards continuous improvement of customer service and customer retention.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Reward service accomplishments by the front-line staff.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>Customer Retention moves customer satisfaction to the next level by determining what is truly important to the customers.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06023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CUSTOMER SATISFACTION</a:t>
            </a:r>
            <a:endParaRPr lang="en-IN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219200"/>
            <a:ext cx="7498080" cy="548640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most important asset of any organization is its customers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Satisfied customers pay their bills promptly which greatly improves cash flow – the lifeblood of any organization </a:t>
            </a:r>
          </a:p>
          <a:p>
            <a:endParaRPr lang="en-US" dirty="0">
              <a:latin typeface="Verdana" pitchFamily="34" charset="0"/>
            </a:endParaRPr>
          </a:p>
          <a:p>
            <a:pPr marL="82296" indent="0">
              <a:buNone/>
            </a:pP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3584864"/>
            <a:ext cx="7244689" cy="2968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460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990600"/>
            <a:ext cx="7498080" cy="114300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CUSTOMER SATISFACTION?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626" y="2438400"/>
            <a:ext cx="805866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175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ORGANIZATIONAL HIERARCHIAL DIAGRAM</a:t>
            </a:r>
            <a:endParaRPr lang="en-IN" sz="3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86344"/>
            <a:ext cx="5019633" cy="495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539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CUSTOMER</a:t>
            </a:r>
            <a:br>
              <a:rPr lang="en-US" sz="4400" dirty="0">
                <a:latin typeface="Verdana" pitchFamily="34" charset="0"/>
              </a:rPr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914400"/>
            <a:ext cx="7498080" cy="59436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INTERNAL CUSTOMERS</a:t>
            </a: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35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EXTERNAL CUSTOMERS</a:t>
            </a:r>
          </a:p>
          <a:p>
            <a:pPr>
              <a:buClrTx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B050"/>
              </a:buClr>
            </a:pPr>
            <a:r>
              <a:rPr lang="en-US" u="sng" dirty="0">
                <a:latin typeface="Times New Roman" pitchFamily="18" charset="0"/>
                <a:cs typeface="Times New Roman" pitchFamily="18" charset="0"/>
              </a:rPr>
              <a:t>Internal Customers</a:t>
            </a:r>
          </a:p>
          <a:p>
            <a:pPr algn="just">
              <a:buClr>
                <a:srgbClr val="FF0000"/>
              </a:buClr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Every person in a process is a customer of the previous operation.</a:t>
            </a:r>
          </a:p>
          <a:p>
            <a:pPr algn="just">
              <a:buClr>
                <a:srgbClr val="FF0000"/>
              </a:buClr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Applies to design,  manufacturing, sales, supplies etc.</a:t>
            </a:r>
          </a:p>
          <a:p>
            <a:pPr algn="just">
              <a:buClr>
                <a:srgbClr val="FF0000"/>
              </a:buClr>
              <a:buFontTx/>
              <a:buChar char="-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Each worker should see that the quality meets expectations of the next person in the supplier-to-customer chain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80703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TYPES OF CUSTOMER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82296" indent="0">
              <a:buClrTx/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External Customer - those who receive the final products. occurs normally at the organizational level</a:t>
            </a:r>
          </a:p>
          <a:p>
            <a:pPr>
              <a:buClrTx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External customer can be defined in many ways who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Use the product and services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Purchase the product or services</a:t>
            </a:r>
          </a:p>
          <a:p>
            <a:pPr marL="596646" indent="-514350">
              <a:buClr>
                <a:srgbClr val="FF0000"/>
              </a:buClr>
              <a:buFont typeface="+mj-lt"/>
              <a:buAutoNum type="arabicPeriod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Influence the sale</a:t>
            </a:r>
          </a:p>
          <a:p>
            <a:pPr marL="82296" indent="0">
              <a:buClr>
                <a:srgbClr val="FF0000"/>
              </a:buClr>
              <a:buNone/>
            </a:pPr>
            <a:endParaRPr lang="en-US" dirty="0"/>
          </a:p>
          <a:p>
            <a:pPr marL="82296" indent="0">
              <a:buNone/>
            </a:pP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External Customer : fall in three categories</a:t>
            </a:r>
          </a:p>
          <a:p>
            <a:pPr>
              <a:buClr>
                <a:srgbClr val="FF0000"/>
              </a:buClr>
            </a:pP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Current customer</a:t>
            </a:r>
          </a:p>
          <a:p>
            <a:pPr>
              <a:buClr>
                <a:srgbClr val="FF0000"/>
              </a:buClr>
            </a:pP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Prospective customers (Introduction of fast food)</a:t>
            </a:r>
          </a:p>
          <a:p>
            <a:pPr>
              <a:buClr>
                <a:srgbClr val="FF0000"/>
              </a:buClr>
            </a:pP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Lost customer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2167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CUSTOMER PERCEPTION OF QUALITY</a:t>
            </a:r>
            <a:endParaRPr lang="en-IN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American Society for Quality (ASQ) Survey shows that important factors that influence purchasing are</a:t>
            </a:r>
          </a:p>
          <a:p>
            <a:pPr>
              <a:buClr>
                <a:srgbClr val="FF0000"/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PERFORMANCE</a:t>
            </a:r>
          </a:p>
          <a:p>
            <a:pPr lvl="2">
              <a:buClr>
                <a:srgbClr val="00B050"/>
              </a:buClr>
              <a:buFont typeface="Wingdings" pitchFamily="2" charset="2"/>
              <a:buChar char="Ø"/>
            </a:pP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Availability</a:t>
            </a:r>
          </a:p>
          <a:p>
            <a:pPr lvl="2">
              <a:buClr>
                <a:srgbClr val="00B050"/>
              </a:buClr>
              <a:buFont typeface="Wingdings" pitchFamily="2" charset="2"/>
              <a:buChar char="Ø"/>
            </a:pP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Reliability</a:t>
            </a:r>
          </a:p>
          <a:p>
            <a:pPr lvl="2">
              <a:buClr>
                <a:srgbClr val="00B050"/>
              </a:buClr>
              <a:buFont typeface="Wingdings" pitchFamily="2" charset="2"/>
              <a:buChar char="Ø"/>
            </a:pPr>
            <a:r>
              <a:rPr lang="en-IN" sz="2600" dirty="0">
                <a:latin typeface="Times New Roman" pitchFamily="18" charset="0"/>
                <a:cs typeface="Times New Roman" pitchFamily="18" charset="0"/>
              </a:rPr>
              <a:t>Maintainability </a:t>
            </a:r>
          </a:p>
          <a:p>
            <a:pPr lvl="1">
              <a:buClr>
                <a:srgbClr val="FF0000"/>
              </a:buClr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FEATURES</a:t>
            </a:r>
          </a:p>
          <a:p>
            <a:pPr>
              <a:buClr>
                <a:srgbClr val="FF0000"/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SERVICE</a:t>
            </a:r>
          </a:p>
          <a:p>
            <a:pPr>
              <a:buClr>
                <a:srgbClr val="FF0000"/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WARRANTY</a:t>
            </a:r>
          </a:p>
          <a:p>
            <a:pPr>
              <a:buClr>
                <a:srgbClr val="FF0000"/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PRICE</a:t>
            </a:r>
          </a:p>
          <a:p>
            <a:pPr>
              <a:buClr>
                <a:srgbClr val="FF0000"/>
              </a:buClr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REPUTATION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8188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Customer Feedback</a:t>
            </a:r>
            <a:endParaRPr lang="en-IN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5300" indent="-495300">
              <a:buClr>
                <a:schemeClr val="tx1"/>
              </a:buClr>
              <a:buFont typeface="Wingdings" pitchFamily="2" charset="2"/>
              <a:buNone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To focus on customer, an effective feedback program is necessary, objectives of program are to:</a:t>
            </a:r>
          </a:p>
          <a:p>
            <a:pPr marL="1093788" lvl="2" indent="-40005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Discover customer dissatisfaction</a:t>
            </a:r>
          </a:p>
          <a:p>
            <a:pPr marL="1093788" lvl="2" indent="-40005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Discover priorities of quality, price, delivery</a:t>
            </a:r>
          </a:p>
          <a:p>
            <a:pPr marL="1093788" lvl="2" indent="-40005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Compare performance with competitors</a:t>
            </a:r>
          </a:p>
          <a:p>
            <a:pPr marL="1093788" lvl="2" indent="-40005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Identify customer’s needs</a:t>
            </a:r>
          </a:p>
          <a:p>
            <a:pPr marL="1093788" lvl="2" indent="-400050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Determine opportunities for improvement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934237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4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Customer Feedback </a:t>
            </a:r>
            <a:r>
              <a:rPr lang="en-GB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Tools/Method</a:t>
            </a:r>
            <a:endParaRPr lang="en-IN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Comment Card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Customer Questionnaire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Focus Groups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Toll Free Telephone Number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Customer Visits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Report Card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Internet &amp; Computer</a:t>
            </a:r>
          </a:p>
          <a:p>
            <a:pPr>
              <a:lnSpc>
                <a:spcPct val="90000"/>
              </a:lnSpc>
              <a:buClr>
                <a:srgbClr val="00B050"/>
              </a:buCl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Employee Feedback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1801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1467</TotalTime>
  <Words>535</Words>
  <Application>Microsoft Office PowerPoint</Application>
  <PresentationFormat>On-screen Show (4:3)</PresentationFormat>
  <Paragraphs>90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Gill Sans MT</vt:lpstr>
      <vt:lpstr>Times New Roman</vt:lpstr>
      <vt:lpstr>Verdana</vt:lpstr>
      <vt:lpstr>Wingdings</vt:lpstr>
      <vt:lpstr>Wingdings 2</vt:lpstr>
      <vt:lpstr>Solstice</vt:lpstr>
      <vt:lpstr>PowerPoint Presentation</vt:lpstr>
      <vt:lpstr>CUSTOMER SATISFACTION</vt:lpstr>
      <vt:lpstr>WHY CUSTOMER SATISFACTION?</vt:lpstr>
      <vt:lpstr>ORGANIZATIONAL HIERARCHIAL DIAGRAM</vt:lpstr>
      <vt:lpstr>TYPES OF CUSTOMER </vt:lpstr>
      <vt:lpstr>TYPES OF CUSTOMER</vt:lpstr>
      <vt:lpstr>CUSTOMER PERCEPTION OF QUALITY</vt:lpstr>
      <vt:lpstr>Customer Feedback</vt:lpstr>
      <vt:lpstr>Customer Feedback Tools/Method</vt:lpstr>
      <vt:lpstr>Customer Complaints</vt:lpstr>
      <vt:lpstr>Customer Complaints</vt:lpstr>
      <vt:lpstr>Service Quality</vt:lpstr>
      <vt:lpstr>Translating Needs Into Requirements</vt:lpstr>
      <vt:lpstr>CUSTOMER RETENTION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Abrasive Jet Machining (AJM)</dc:title>
  <dc:creator>CHETHAN</dc:creator>
  <cp:lastModifiedBy>CHETHAN</cp:lastModifiedBy>
  <cp:revision>67</cp:revision>
  <dcterms:created xsi:type="dcterms:W3CDTF">2006-08-16T00:00:00Z</dcterms:created>
  <dcterms:modified xsi:type="dcterms:W3CDTF">2020-04-07T04:53:34Z</dcterms:modified>
</cp:coreProperties>
</file>