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2"/>
  </p:notesMasterIdLst>
  <p:sldIdLst>
    <p:sldId id="256" r:id="rId3"/>
    <p:sldId id="280" r:id="rId4"/>
    <p:sldId id="289" r:id="rId5"/>
    <p:sldId id="281" r:id="rId6"/>
    <p:sldId id="497" r:id="rId7"/>
    <p:sldId id="282"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498" r:id="rId23"/>
    <p:sldId id="499" r:id="rId24"/>
    <p:sldId id="500" r:id="rId25"/>
    <p:sldId id="501" r:id="rId26"/>
    <p:sldId id="502" r:id="rId27"/>
    <p:sldId id="503" r:id="rId28"/>
    <p:sldId id="504" r:id="rId29"/>
    <p:sldId id="510" r:id="rId30"/>
    <p:sldId id="511" r:id="rId31"/>
    <p:sldId id="505" r:id="rId32"/>
    <p:sldId id="506" r:id="rId33"/>
    <p:sldId id="507" r:id="rId34"/>
    <p:sldId id="509" r:id="rId35"/>
    <p:sldId id="337" r:id="rId36"/>
    <p:sldId id="340" r:id="rId37"/>
    <p:sldId id="341" r:id="rId38"/>
    <p:sldId id="342" r:id="rId39"/>
    <p:sldId id="344" r:id="rId40"/>
    <p:sldId id="343"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a:srgbClr val="767070"/>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69" d="100"/>
          <a:sy n="69" d="100"/>
        </p:scale>
        <p:origin x="69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EDCAF2-DD29-493A-9AB8-828452B944E9}" type="datetimeFigureOut">
              <a:rPr lang="en-IN" smtClean="0"/>
              <a:pPr/>
              <a:t>22-12-2022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74E55-D084-4E4D-B710-35CED4223397}" type="slidenum">
              <a:rPr lang="en-IN" smtClean="0"/>
              <a:pPr/>
              <a:t>‹#›</a:t>
            </a:fld>
            <a:endParaRPr lang="en-IN"/>
          </a:p>
        </p:txBody>
      </p:sp>
    </p:spTree>
    <p:extLst>
      <p:ext uri="{BB962C8B-B14F-4D97-AF65-F5344CB8AC3E}">
        <p14:creationId xmlns:p14="http://schemas.microsoft.com/office/powerpoint/2010/main" val="3826902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3F6B4-D493-43BD-98FA-26C8DA6CC853}"/>
              </a:ext>
            </a:extLst>
          </p:cNvPr>
          <p:cNvSpPr>
            <a:spLocks noGrp="1"/>
          </p:cNvSpPr>
          <p:nvPr>
            <p:ph type="ctrTitle"/>
          </p:nvPr>
        </p:nvSpPr>
        <p:spPr>
          <a:xfrm>
            <a:off x="464024" y="1264248"/>
            <a:ext cx="3261815" cy="4217159"/>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54A4653-EE89-4ADC-8DD8-88E10102CEF7}"/>
              </a:ext>
            </a:extLst>
          </p:cNvPr>
          <p:cNvSpPr>
            <a:spLocks noGrp="1"/>
          </p:cNvSpPr>
          <p:nvPr>
            <p:ph type="subTitle" idx="1"/>
          </p:nvPr>
        </p:nvSpPr>
        <p:spPr>
          <a:xfrm>
            <a:off x="5410200" y="2774157"/>
            <a:ext cx="6122158" cy="119734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Tree>
    <p:extLst>
      <p:ext uri="{BB962C8B-B14F-4D97-AF65-F5344CB8AC3E}">
        <p14:creationId xmlns:p14="http://schemas.microsoft.com/office/powerpoint/2010/main" val="3807552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56F5A-6EDC-4FAA-894A-EC8C651D1E8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2FF4543-4153-4C2D-83EB-2C66A2AADFC4}"/>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E9F88EA-8577-426A-9D82-CC9A05128993}"/>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22-12-2022</a:t>
            </a:fld>
            <a:endParaRPr lang="en-IN"/>
          </a:p>
        </p:txBody>
      </p:sp>
      <p:sp>
        <p:nvSpPr>
          <p:cNvPr id="5" name="Footer Placeholder 4">
            <a:extLst>
              <a:ext uri="{FF2B5EF4-FFF2-40B4-BE49-F238E27FC236}">
                <a16:creationId xmlns:a16="http://schemas.microsoft.com/office/drawing/2014/main" id="{ABCD5355-1B93-455F-A511-2E48DD87A0D8}"/>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06501756-C13A-464F-A142-A2FA0CBA3A07}"/>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4253772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AA1959-831A-47A3-80C3-D0E89EBDF85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AF73682-79D0-4DC0-A73B-7FD18D1EC747}"/>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17C3FF6-4F7F-4B91-8AE5-97E148CAE831}"/>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22-12-2022</a:t>
            </a:fld>
            <a:endParaRPr lang="en-IN"/>
          </a:p>
        </p:txBody>
      </p:sp>
      <p:sp>
        <p:nvSpPr>
          <p:cNvPr id="5" name="Footer Placeholder 4">
            <a:extLst>
              <a:ext uri="{FF2B5EF4-FFF2-40B4-BE49-F238E27FC236}">
                <a16:creationId xmlns:a16="http://schemas.microsoft.com/office/drawing/2014/main" id="{2AED6A0D-58B6-466A-935B-A21B2AA10CA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B0C2AE9A-C5BB-4B08-B0A6-C5D05C2DE7B1}"/>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3634068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3561D-BE32-4351-8ED4-14E0EB22BD0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4A8214D-0E58-4225-9143-744C4E98C433}"/>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66E02AA-6F5D-4530-B6CA-D008AAC4D68F}"/>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5" name="Footer Placeholder 4">
            <a:extLst>
              <a:ext uri="{FF2B5EF4-FFF2-40B4-BE49-F238E27FC236}">
                <a16:creationId xmlns:a16="http://schemas.microsoft.com/office/drawing/2014/main" id="{392A57E0-D838-4DD1-99E5-5DB17E54D593}"/>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F7730CAF-6DAA-479A-89F5-0D5A46FFCC7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661223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C3FFA-14CF-4596-9FE3-7096592DBBB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739DA3A-B02A-483B-B014-3983A3368E6D}"/>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FA1949-108F-4873-B1F9-2D0C92DFEAA9}"/>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5" name="Footer Placeholder 4">
            <a:extLst>
              <a:ext uri="{FF2B5EF4-FFF2-40B4-BE49-F238E27FC236}">
                <a16:creationId xmlns:a16="http://schemas.microsoft.com/office/drawing/2014/main" id="{A242B84D-D63B-421A-954B-6DA4F70B668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92ACBB67-78BE-47A7-8100-81289D578C6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8188338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462D3-A819-4344-BE71-6EB7EC3FCA9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6ED6592-7B6D-4510-A447-F08253BD0AD2}"/>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38C0AC-723B-4135-BAC4-D6CF716997E1}"/>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5" name="Footer Placeholder 4">
            <a:extLst>
              <a:ext uri="{FF2B5EF4-FFF2-40B4-BE49-F238E27FC236}">
                <a16:creationId xmlns:a16="http://schemas.microsoft.com/office/drawing/2014/main" id="{4AEDD7F8-3A02-4096-83BD-77DDE4B407C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59D63AC5-1BFA-4393-89AE-92F3EF583E88}"/>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596893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DE25C-B210-4FA6-81AF-07B2D6F72DA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5BBA654-75B6-4DA6-BBB2-4CC76FCA08DD}"/>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264AADF-CD5F-4810-85AA-2A4A797D1E69}"/>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1DB88E2-F488-478F-80EA-20FF03CD5FB7}"/>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6" name="Footer Placeholder 5">
            <a:extLst>
              <a:ext uri="{FF2B5EF4-FFF2-40B4-BE49-F238E27FC236}">
                <a16:creationId xmlns:a16="http://schemas.microsoft.com/office/drawing/2014/main" id="{9D171A57-8353-4357-B53C-3617DB6CA3C1}"/>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E9834C8B-0E10-45E0-A68C-F71E48E901A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289402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02DB1-C323-4BC6-8464-E70655FBA93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E9E979F-132E-444F-964C-3CDE44DAC83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220D9A-ABD9-4A3F-BABA-B134BCAF2240}"/>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BF68395-9ADD-4F25-8431-1618CB014EDC}"/>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34072F-33EF-4E8B-85A9-BD19C85AEDFE}"/>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E3495FB-19EE-41E6-A607-0469B732E759}"/>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8" name="Footer Placeholder 7">
            <a:extLst>
              <a:ext uri="{FF2B5EF4-FFF2-40B4-BE49-F238E27FC236}">
                <a16:creationId xmlns:a16="http://schemas.microsoft.com/office/drawing/2014/main" id="{36770EFA-1E09-46F2-8855-9D1D0B2F81C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9" name="Slide Number Placeholder 8">
            <a:extLst>
              <a:ext uri="{FF2B5EF4-FFF2-40B4-BE49-F238E27FC236}">
                <a16:creationId xmlns:a16="http://schemas.microsoft.com/office/drawing/2014/main" id="{3DBE3C4C-4E3E-48CE-8080-9C52042A6B7D}"/>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8423328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07808-23FC-411C-9564-FC0D2A647AF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D2CD539-53AE-463E-91CA-58A31F32E340}"/>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4" name="Footer Placeholder 3">
            <a:extLst>
              <a:ext uri="{FF2B5EF4-FFF2-40B4-BE49-F238E27FC236}">
                <a16:creationId xmlns:a16="http://schemas.microsoft.com/office/drawing/2014/main" id="{4797264F-87A0-45B8-BDDE-A679010AEF3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5" name="Slide Number Placeholder 4">
            <a:extLst>
              <a:ext uri="{FF2B5EF4-FFF2-40B4-BE49-F238E27FC236}">
                <a16:creationId xmlns:a16="http://schemas.microsoft.com/office/drawing/2014/main" id="{CF94D096-DFFF-46DD-BEE0-CBA323ECDBA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1116351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F3B399-08C1-4C8B-AAB8-24830AF3FD96}"/>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3" name="Footer Placeholder 2">
            <a:extLst>
              <a:ext uri="{FF2B5EF4-FFF2-40B4-BE49-F238E27FC236}">
                <a16:creationId xmlns:a16="http://schemas.microsoft.com/office/drawing/2014/main" id="{BE31FB3C-C989-46B1-B3A6-0BBED75B26AE}"/>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4" name="Slide Number Placeholder 3">
            <a:extLst>
              <a:ext uri="{FF2B5EF4-FFF2-40B4-BE49-F238E27FC236}">
                <a16:creationId xmlns:a16="http://schemas.microsoft.com/office/drawing/2014/main" id="{DC74920B-25A2-4BD0-A26E-04C279ED3A3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1771861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749AC-45C1-48D6-9494-C38BDDC8D80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E3689CD-C8EF-4019-AFEA-F39A99D5E44A}"/>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93A5D81-34BB-4E13-BDC4-27B1915FCCE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C311EC-B734-47AC-9C2F-30D474D91E87}"/>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6" name="Footer Placeholder 5">
            <a:extLst>
              <a:ext uri="{FF2B5EF4-FFF2-40B4-BE49-F238E27FC236}">
                <a16:creationId xmlns:a16="http://schemas.microsoft.com/office/drawing/2014/main" id="{106BA1F6-2EF4-4F4D-9BEA-CE1A33FF428A}"/>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3EF94410-6035-4E72-A6D8-695B9993D7DF}"/>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1087538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16CD2-0021-436D-9F55-F240F4B0C9E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7599322-E507-4B1B-9BF0-5CBA4EFDE53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A862662-5A6C-448D-8954-AEFFB1BEAD65}"/>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22-12-2022</a:t>
            </a:fld>
            <a:endParaRPr lang="en-IN"/>
          </a:p>
        </p:txBody>
      </p:sp>
      <p:sp>
        <p:nvSpPr>
          <p:cNvPr id="5" name="Footer Placeholder 4">
            <a:extLst>
              <a:ext uri="{FF2B5EF4-FFF2-40B4-BE49-F238E27FC236}">
                <a16:creationId xmlns:a16="http://schemas.microsoft.com/office/drawing/2014/main" id="{C326732E-4D04-4F15-A826-B8572FF02DF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6031DB77-91BF-4A49-92D2-06534D28A8C8}"/>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1229478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26011-6DFC-4557-A382-75FD9465787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61F84E52-64F6-4638-B58C-56202BD0A294}"/>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8CB036D5-AA17-48E3-8FBD-C4E572B29ED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65F55A-447A-45A5-9B42-61C27077544E}"/>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6" name="Footer Placeholder 5">
            <a:extLst>
              <a:ext uri="{FF2B5EF4-FFF2-40B4-BE49-F238E27FC236}">
                <a16:creationId xmlns:a16="http://schemas.microsoft.com/office/drawing/2014/main" id="{4FD72DDA-49A4-47BA-B006-BB7D9347D8E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D3553BEA-5488-4958-8379-8C1D7693F60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716399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07263-2C81-40D5-9E7E-DAA9EB4C8BA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02A7AF3-53CD-4B2F-9857-E66865790AEE}"/>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F30F431-6546-4A7F-8543-6C015760A1F3}"/>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5" name="Footer Placeholder 4">
            <a:extLst>
              <a:ext uri="{FF2B5EF4-FFF2-40B4-BE49-F238E27FC236}">
                <a16:creationId xmlns:a16="http://schemas.microsoft.com/office/drawing/2014/main" id="{CA8A7E9C-8490-4F48-8520-5AC1B182A4FF}"/>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05F6DA17-95CC-46D9-9B35-4BBCD05D8C6B}"/>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41331660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CCB239A-4E0D-4586-8212-A3BB8FF64F40}"/>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40E0DD7-8604-47E2-8CA2-B051E4F6B2FA}"/>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2F75309-03F6-4448-BBFD-7A18E6E5B7F4}"/>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22-12-2022</a:t>
            </a:fld>
            <a:endParaRPr lang="en-IN"/>
          </a:p>
        </p:txBody>
      </p:sp>
      <p:sp>
        <p:nvSpPr>
          <p:cNvPr id="5" name="Footer Placeholder 4">
            <a:extLst>
              <a:ext uri="{FF2B5EF4-FFF2-40B4-BE49-F238E27FC236}">
                <a16:creationId xmlns:a16="http://schemas.microsoft.com/office/drawing/2014/main" id="{2AFAAB79-581A-492D-A9B1-1DE2CB7A6DB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A8D99263-ED70-4F53-B418-23DF92E1F5B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2738478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96827-F5AC-4667-878A-EC6ED75841FA}"/>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493EC97-0DD9-4419-B38C-1FEE2C3582E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9BDAD7-2822-4B03-909C-313FA30CC95C}"/>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22-12-2022</a:t>
            </a:fld>
            <a:endParaRPr lang="en-IN"/>
          </a:p>
        </p:txBody>
      </p:sp>
      <p:sp>
        <p:nvSpPr>
          <p:cNvPr id="5" name="Footer Placeholder 4">
            <a:extLst>
              <a:ext uri="{FF2B5EF4-FFF2-40B4-BE49-F238E27FC236}">
                <a16:creationId xmlns:a16="http://schemas.microsoft.com/office/drawing/2014/main" id="{E396AB5D-F120-4BFE-885B-463DE3D0A298}"/>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E823C962-568C-452B-B388-208F13AE5ACE}"/>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297156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F6919-48DB-4611-A7F1-F8C0B037F5A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2476384-3E0B-4514-9208-8A440FAEB24E}"/>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936BD8C-C5F0-47FA-88A5-B895DDDD2A9F}"/>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0EC4A14-9CCE-4C34-A24A-5562402736C4}"/>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22-12-2022</a:t>
            </a:fld>
            <a:endParaRPr lang="en-IN"/>
          </a:p>
        </p:txBody>
      </p:sp>
      <p:sp>
        <p:nvSpPr>
          <p:cNvPr id="6" name="Footer Placeholder 5">
            <a:extLst>
              <a:ext uri="{FF2B5EF4-FFF2-40B4-BE49-F238E27FC236}">
                <a16:creationId xmlns:a16="http://schemas.microsoft.com/office/drawing/2014/main" id="{45F9FCF7-40D1-43E2-A3BF-ADB4A70E5CE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06194702-5F40-4BE2-BBD3-DEA32AD571D3}"/>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4272063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0FB8D-2735-411E-82E4-8A92187563E9}"/>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3A8F31E-0224-4B76-B9C8-B9EDF99DF9F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B818B6-80BB-4BB0-8959-0B61D865DC7E}"/>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84A4B18-B5DA-4046-B51D-83DB4A9B2FF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8B2DA4-3336-4C7B-9662-5055CBB4FF78}"/>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6276752-FCBF-43C8-B935-F93323E36A46}"/>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22-12-2022</a:t>
            </a:fld>
            <a:endParaRPr lang="en-IN"/>
          </a:p>
        </p:txBody>
      </p:sp>
      <p:sp>
        <p:nvSpPr>
          <p:cNvPr id="8" name="Footer Placeholder 7">
            <a:extLst>
              <a:ext uri="{FF2B5EF4-FFF2-40B4-BE49-F238E27FC236}">
                <a16:creationId xmlns:a16="http://schemas.microsoft.com/office/drawing/2014/main" id="{B7F50214-6031-4D0F-B253-98A24910FCA4}"/>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9" name="Slide Number Placeholder 8">
            <a:extLst>
              <a:ext uri="{FF2B5EF4-FFF2-40B4-BE49-F238E27FC236}">
                <a16:creationId xmlns:a16="http://schemas.microsoft.com/office/drawing/2014/main" id="{8CFE776E-FFA6-44B5-9A91-D2E93FD562CD}"/>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332276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A91AD-F6DB-4288-8AED-906E7897544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7670A93-707A-4AE7-877C-BD694B98EDBF}"/>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22-12-2022</a:t>
            </a:fld>
            <a:endParaRPr lang="en-IN"/>
          </a:p>
        </p:txBody>
      </p:sp>
      <p:sp>
        <p:nvSpPr>
          <p:cNvPr id="4" name="Footer Placeholder 3">
            <a:extLst>
              <a:ext uri="{FF2B5EF4-FFF2-40B4-BE49-F238E27FC236}">
                <a16:creationId xmlns:a16="http://schemas.microsoft.com/office/drawing/2014/main" id="{88AC1E2A-A387-4DE4-B97C-146EA90AD76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5" name="Slide Number Placeholder 4">
            <a:extLst>
              <a:ext uri="{FF2B5EF4-FFF2-40B4-BE49-F238E27FC236}">
                <a16:creationId xmlns:a16="http://schemas.microsoft.com/office/drawing/2014/main" id="{7C9687C5-884E-4229-BFDD-AEB6C0EC0329}"/>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4081324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FF457-D3D1-49B9-AA2B-F82A588796CC}"/>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22-12-2022</a:t>
            </a:fld>
            <a:endParaRPr lang="en-IN"/>
          </a:p>
        </p:txBody>
      </p:sp>
      <p:sp>
        <p:nvSpPr>
          <p:cNvPr id="3" name="Footer Placeholder 2">
            <a:extLst>
              <a:ext uri="{FF2B5EF4-FFF2-40B4-BE49-F238E27FC236}">
                <a16:creationId xmlns:a16="http://schemas.microsoft.com/office/drawing/2014/main" id="{399D7D00-6792-4F3F-B973-3103179AF19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4" name="Slide Number Placeholder 3">
            <a:extLst>
              <a:ext uri="{FF2B5EF4-FFF2-40B4-BE49-F238E27FC236}">
                <a16:creationId xmlns:a16="http://schemas.microsoft.com/office/drawing/2014/main" id="{727CA269-C6BD-404D-B542-F4514F3899D7}"/>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1487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673FF-B562-4674-A215-7D7A62942F4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FB24E88-87CE-4B71-B628-F0385BE299F4}"/>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B0D0625-BE5B-4ADD-96C8-32E4A8206B2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D014FF-3DA2-4270-BF8B-3469F7ABE11E}"/>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22-12-2022</a:t>
            </a:fld>
            <a:endParaRPr lang="en-IN"/>
          </a:p>
        </p:txBody>
      </p:sp>
      <p:sp>
        <p:nvSpPr>
          <p:cNvPr id="6" name="Footer Placeholder 5">
            <a:extLst>
              <a:ext uri="{FF2B5EF4-FFF2-40B4-BE49-F238E27FC236}">
                <a16:creationId xmlns:a16="http://schemas.microsoft.com/office/drawing/2014/main" id="{43C9E3A0-C13D-436F-BD61-D8B80B9B7A91}"/>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31B3E138-C0C5-4B81-8CEC-5A19CB51658F}"/>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934793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B897-DF95-4C1D-A36B-E0BCDEFED9E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C2E44B1-17FA-458B-AD8F-7727668A195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683C58C6-1A66-4DF4-B8B1-111FD478160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759875-4100-4D57-BDA9-F64F50A12736}"/>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22-12-2022</a:t>
            </a:fld>
            <a:endParaRPr lang="en-IN"/>
          </a:p>
        </p:txBody>
      </p:sp>
      <p:sp>
        <p:nvSpPr>
          <p:cNvPr id="6" name="Footer Placeholder 5">
            <a:extLst>
              <a:ext uri="{FF2B5EF4-FFF2-40B4-BE49-F238E27FC236}">
                <a16:creationId xmlns:a16="http://schemas.microsoft.com/office/drawing/2014/main" id="{5C154F2C-0E94-47C5-A4C7-6E8970D8212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A9D5EF42-9949-4A3F-86CF-64F3708F140C}"/>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2593877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072FDC-FB0E-4EC7-8B6A-120616807A0E}"/>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86404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3739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16FF854-1048-43DA-AAFF-5CB03EC62013}"/>
              </a:ext>
            </a:extLst>
          </p:cNvPr>
          <p:cNvSpPr txBox="1"/>
          <p:nvPr/>
        </p:nvSpPr>
        <p:spPr>
          <a:xfrm>
            <a:off x="0" y="2151727"/>
            <a:ext cx="3920837" cy="2062103"/>
          </a:xfrm>
          <a:prstGeom prst="rect">
            <a:avLst/>
          </a:prstGeom>
          <a:noFill/>
        </p:spPr>
        <p:txBody>
          <a:bodyPr wrap="square" rtlCol="0">
            <a:spAutoFit/>
          </a:bodyPr>
          <a:lstStyle/>
          <a:p>
            <a:pPr algn="ctr"/>
            <a:r>
              <a:rPr lang="en-US" sz="3200" b="1" dirty="0">
                <a:solidFill>
                  <a:schemeClr val="bg1"/>
                </a:solidFill>
                <a:latin typeface="Cambria" panose="02040503050406030204" pitchFamily="18" charset="0"/>
                <a:ea typeface="Cambria" panose="02040503050406030204" pitchFamily="18" charset="0"/>
              </a:rPr>
              <a:t>Total </a:t>
            </a:r>
          </a:p>
          <a:p>
            <a:pPr algn="ctr"/>
            <a:r>
              <a:rPr lang="en-US" sz="3200" b="1" dirty="0">
                <a:solidFill>
                  <a:schemeClr val="bg1"/>
                </a:solidFill>
                <a:latin typeface="Cambria" panose="02040503050406030204" pitchFamily="18" charset="0"/>
                <a:ea typeface="Cambria" panose="02040503050406030204" pitchFamily="18" charset="0"/>
              </a:rPr>
              <a:t>Quality </a:t>
            </a:r>
          </a:p>
          <a:p>
            <a:pPr algn="ctr"/>
            <a:r>
              <a:rPr lang="en-US" sz="3200" b="1" dirty="0">
                <a:solidFill>
                  <a:schemeClr val="bg1"/>
                </a:solidFill>
                <a:latin typeface="Cambria" panose="02040503050406030204" pitchFamily="18" charset="0"/>
                <a:ea typeface="Cambria" panose="02040503050406030204" pitchFamily="18" charset="0"/>
              </a:rPr>
              <a:t>Management</a:t>
            </a:r>
          </a:p>
          <a:p>
            <a:pPr algn="ctr"/>
            <a:r>
              <a:rPr lang="en-US" sz="3200" b="1" dirty="0">
                <a:solidFill>
                  <a:schemeClr val="bg1"/>
                </a:solidFill>
                <a:latin typeface="Cambria" panose="02040503050406030204" pitchFamily="18" charset="0"/>
                <a:ea typeface="Cambria" panose="02040503050406030204" pitchFamily="18" charset="0"/>
              </a:rPr>
              <a:t>18ME734</a:t>
            </a:r>
            <a:endParaRPr lang="en-IN" sz="3200" b="1" dirty="0">
              <a:solidFill>
                <a:schemeClr val="bg1"/>
              </a:solidFill>
              <a:latin typeface="Cambria" panose="02040503050406030204" pitchFamily="18" charset="0"/>
              <a:ea typeface="Cambria" panose="02040503050406030204" pitchFamily="18" charset="0"/>
            </a:endParaRPr>
          </a:p>
        </p:txBody>
      </p:sp>
      <p:sp>
        <p:nvSpPr>
          <p:cNvPr id="8" name="TextBox 7">
            <a:extLst>
              <a:ext uri="{FF2B5EF4-FFF2-40B4-BE49-F238E27FC236}">
                <a16:creationId xmlns:a16="http://schemas.microsoft.com/office/drawing/2014/main" id="{EE9A13E7-4CBD-42B1-B3D9-EEFCF16CD0E9}"/>
              </a:ext>
            </a:extLst>
          </p:cNvPr>
          <p:cNvSpPr txBox="1"/>
          <p:nvPr/>
        </p:nvSpPr>
        <p:spPr>
          <a:xfrm>
            <a:off x="5483940" y="2890391"/>
            <a:ext cx="6137563" cy="1077218"/>
          </a:xfrm>
          <a:prstGeom prst="rect">
            <a:avLst/>
          </a:prstGeom>
          <a:noFill/>
        </p:spPr>
        <p:txBody>
          <a:bodyPr wrap="square" rtlCol="0">
            <a:spAutoFit/>
          </a:bodyPr>
          <a:lstStyle/>
          <a:p>
            <a:pPr algn="ctr"/>
            <a:r>
              <a:rPr lang="en-US" sz="3200" b="1" dirty="0">
                <a:solidFill>
                  <a:schemeClr val="accent6">
                    <a:lumMod val="75000"/>
                  </a:schemeClr>
                </a:solidFill>
                <a:latin typeface="Cambria" panose="02040503050406030204" pitchFamily="18" charset="0"/>
                <a:ea typeface="Cambria" panose="02040503050406030204" pitchFamily="18" charset="0"/>
              </a:rPr>
              <a:t>Module 5</a:t>
            </a:r>
          </a:p>
          <a:p>
            <a:pPr algn="ctr"/>
            <a:r>
              <a:rPr lang="en-US" sz="3200" b="1" dirty="0">
                <a:solidFill>
                  <a:schemeClr val="accent6">
                    <a:lumMod val="75000"/>
                  </a:schemeClr>
                </a:solidFill>
                <a:latin typeface="Cambria" panose="02040503050406030204" pitchFamily="18" charset="0"/>
                <a:ea typeface="Cambria" panose="02040503050406030204" pitchFamily="18" charset="0"/>
              </a:rPr>
              <a:t>Tools and Techniques</a:t>
            </a:r>
          </a:p>
        </p:txBody>
      </p:sp>
      <p:grpSp>
        <p:nvGrpSpPr>
          <p:cNvPr id="13" name="Group 12">
            <a:extLst>
              <a:ext uri="{FF2B5EF4-FFF2-40B4-BE49-F238E27FC236}">
                <a16:creationId xmlns:a16="http://schemas.microsoft.com/office/drawing/2014/main" id="{75EC8159-9359-425B-BFFC-C1B0A7B61B07}"/>
              </a:ext>
            </a:extLst>
          </p:cNvPr>
          <p:cNvGrpSpPr/>
          <p:nvPr/>
        </p:nvGrpSpPr>
        <p:grpSpPr>
          <a:xfrm>
            <a:off x="6691746" y="4949887"/>
            <a:ext cx="4059382" cy="1533436"/>
            <a:chOff x="6691746" y="4949887"/>
            <a:chExt cx="4059382" cy="1533436"/>
          </a:xfrm>
          <a:solidFill>
            <a:srgbClr val="767070"/>
          </a:solidFill>
        </p:grpSpPr>
        <p:sp>
          <p:nvSpPr>
            <p:cNvPr id="11" name="Rectangle 10">
              <a:extLst>
                <a:ext uri="{FF2B5EF4-FFF2-40B4-BE49-F238E27FC236}">
                  <a16:creationId xmlns:a16="http://schemas.microsoft.com/office/drawing/2014/main" id="{69FB7BD3-C489-42F8-9F9E-990D17FDB40A}"/>
                </a:ext>
              </a:extLst>
            </p:cNvPr>
            <p:cNvSpPr/>
            <p:nvPr/>
          </p:nvSpPr>
          <p:spPr>
            <a:xfrm>
              <a:off x="6691746" y="4949887"/>
              <a:ext cx="4059382" cy="1533436"/>
            </a:xfrm>
            <a:prstGeom prst="rect">
              <a:avLst/>
            </a:prstGeom>
            <a:grpFill/>
            <a:ln w="38100">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a:extLst>
                <a:ext uri="{FF2B5EF4-FFF2-40B4-BE49-F238E27FC236}">
                  <a16:creationId xmlns:a16="http://schemas.microsoft.com/office/drawing/2014/main" id="{F30663E1-B15B-459B-B742-0E5F6A30088D}"/>
                </a:ext>
              </a:extLst>
            </p:cNvPr>
            <p:cNvSpPr txBox="1"/>
            <p:nvPr/>
          </p:nvSpPr>
          <p:spPr>
            <a:xfrm>
              <a:off x="6816436" y="5121099"/>
              <a:ext cx="3472572" cy="1200329"/>
            </a:xfrm>
            <a:prstGeom prst="rect">
              <a:avLst/>
            </a:prstGeom>
            <a:grpFill/>
            <a:ln>
              <a:noFill/>
            </a:ln>
          </p:spPr>
          <p:txBody>
            <a:bodyPr wrap="square" rtlCol="0">
              <a:spAutoFit/>
            </a:bodyPr>
            <a:lstStyle/>
            <a:p>
              <a:pPr algn="r"/>
              <a:r>
                <a:rPr lang="en-US" b="1" dirty="0">
                  <a:solidFill>
                    <a:schemeClr val="bg1"/>
                  </a:solidFill>
                  <a:latin typeface="Cambria" panose="02040503050406030204" pitchFamily="18" charset="0"/>
                  <a:ea typeface="Cambria" panose="02040503050406030204" pitchFamily="18" charset="0"/>
                </a:rPr>
                <a:t>Dr. </a:t>
              </a:r>
              <a:r>
                <a:rPr lang="en-US" b="1" dirty="0" err="1">
                  <a:solidFill>
                    <a:schemeClr val="bg1"/>
                  </a:solidFill>
                  <a:latin typeface="Cambria" panose="02040503050406030204" pitchFamily="18" charset="0"/>
                  <a:ea typeface="Cambria" panose="02040503050406030204" pitchFamily="18" charset="0"/>
                </a:rPr>
                <a:t>Chethan</a:t>
              </a:r>
              <a:r>
                <a:rPr lang="en-US" b="1" dirty="0">
                  <a:solidFill>
                    <a:schemeClr val="bg1"/>
                  </a:solidFill>
                  <a:latin typeface="Cambria" panose="02040503050406030204" pitchFamily="18" charset="0"/>
                  <a:ea typeface="Cambria" panose="02040503050406030204" pitchFamily="18" charset="0"/>
                </a:rPr>
                <a:t> S</a:t>
              </a:r>
            </a:p>
            <a:p>
              <a:pPr algn="r"/>
              <a:r>
                <a:rPr lang="en-US" dirty="0">
                  <a:solidFill>
                    <a:schemeClr val="bg1"/>
                  </a:solidFill>
                  <a:latin typeface="Cambria" panose="02040503050406030204" pitchFamily="18" charset="0"/>
                  <a:ea typeface="Cambria" panose="02040503050406030204" pitchFamily="18" charset="0"/>
                </a:rPr>
                <a:t>Assistant Professor, </a:t>
              </a:r>
            </a:p>
            <a:p>
              <a:pPr algn="r"/>
              <a:r>
                <a:rPr lang="en-US" dirty="0">
                  <a:solidFill>
                    <a:schemeClr val="bg1"/>
                  </a:solidFill>
                  <a:latin typeface="Cambria" panose="02040503050406030204" pitchFamily="18" charset="0"/>
                  <a:ea typeface="Cambria" panose="02040503050406030204" pitchFamily="18" charset="0"/>
                </a:rPr>
                <a:t>Dept. of Mechanical Engineering,</a:t>
              </a:r>
            </a:p>
            <a:p>
              <a:pPr algn="r"/>
              <a:r>
                <a:rPr lang="en-US" dirty="0">
                  <a:solidFill>
                    <a:schemeClr val="bg1"/>
                  </a:solidFill>
                  <a:latin typeface="Cambria" panose="02040503050406030204" pitchFamily="18" charset="0"/>
                  <a:ea typeface="Cambria" panose="02040503050406030204" pitchFamily="18" charset="0"/>
                </a:rPr>
                <a:t>ATMECE, Mysuru</a:t>
              </a:r>
              <a:endParaRPr lang="en-IN" dirty="0">
                <a:solidFill>
                  <a:schemeClr val="bg1"/>
                </a:solidFill>
                <a:latin typeface="Cambria" panose="02040503050406030204" pitchFamily="18" charset="0"/>
                <a:ea typeface="Cambria" panose="02040503050406030204" pitchFamily="18" charset="0"/>
              </a:endParaRPr>
            </a:p>
          </p:txBody>
        </p:sp>
      </p:grpSp>
      <p:pic>
        <p:nvPicPr>
          <p:cNvPr id="4" name="Picture 3">
            <a:extLst>
              <a:ext uri="{FF2B5EF4-FFF2-40B4-BE49-F238E27FC236}">
                <a16:creationId xmlns:a16="http://schemas.microsoft.com/office/drawing/2014/main" id="{4A065D42-AF2B-41D7-A8B1-BC2F8490D1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62680" y="4948894"/>
            <a:ext cx="1223303" cy="1533436"/>
          </a:xfrm>
          <a:prstGeom prst="rect">
            <a:avLst/>
          </a:prstGeom>
        </p:spPr>
      </p:pic>
    </p:spTree>
    <p:extLst>
      <p:ext uri="{BB962C8B-B14F-4D97-AF65-F5344CB8AC3E}">
        <p14:creationId xmlns:p14="http://schemas.microsoft.com/office/powerpoint/2010/main" val="3700770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595532" y="1530625"/>
            <a:ext cx="11000935" cy="5214833"/>
          </a:xfrm>
        </p:spPr>
        <p:txBody>
          <a:bodyPr/>
          <a:lstStyle/>
          <a:p>
            <a:pPr algn="just">
              <a:lnSpc>
                <a:spcPct val="100000"/>
              </a:lnSpc>
              <a:spcAft>
                <a:spcPts val="1000"/>
              </a:spcAft>
              <a:buFont typeface="Wingdings" panose="05000000000000000000" pitchFamily="2" charset="2"/>
              <a:buChar char="Ø"/>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P</a:t>
            </a: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redictive maintenance is so valuable is because it allows for maintenance to be performed only when absolutely necessary—that is, just before equipment failure is likely to occur. </a:t>
            </a:r>
          </a:p>
          <a:p>
            <a:pPr algn="just">
              <a:lnSpc>
                <a:spcPct val="100000"/>
              </a:lnSpc>
              <a:spcAft>
                <a:spcPts val="1000"/>
              </a:spcAft>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Predictive maintenance will enable to save money until the very last minute, when maintenance or repairs are actually required but before any real system damage occurs.</a:t>
            </a:r>
          </a:p>
          <a:p>
            <a:pPr algn="just">
              <a:lnSpc>
                <a:spcPct val="100000"/>
              </a:lnSpc>
              <a:spcAft>
                <a:spcPts val="1000"/>
              </a:spcAft>
              <a:buFont typeface="Wingdings" panose="05000000000000000000" pitchFamily="2" charset="2"/>
              <a:buChar char="Ø"/>
            </a:pPr>
            <a:r>
              <a:rPr lang="en-US" sz="2400" dirty="0">
                <a:solidFill>
                  <a:srgbClr val="7030A0"/>
                </a:solidFill>
                <a:latin typeface="Times New Roman" panose="02020603050405020304" pitchFamily="18" charset="0"/>
                <a:cs typeface="Times New Roman" panose="02020603050405020304" pitchFamily="18" charset="0"/>
              </a:rPr>
              <a:t>Fewer production hours lost as a result of equipment failure.</a:t>
            </a:r>
          </a:p>
          <a:p>
            <a:pPr algn="just">
              <a:lnSpc>
                <a:spcPct val="100000"/>
              </a:lnSpc>
              <a:spcAft>
                <a:spcPts val="1000"/>
              </a:spcAft>
              <a:buFont typeface="Wingdings" panose="05000000000000000000" pitchFamily="2" charset="2"/>
              <a:buChar char="Ø"/>
            </a:pPr>
            <a:r>
              <a:rPr lang="en-US" sz="2400" dirty="0">
                <a:solidFill>
                  <a:schemeClr val="accent6">
                    <a:lumMod val="50000"/>
                  </a:schemeClr>
                </a:solidFill>
                <a:latin typeface="Times New Roman" panose="02020603050405020304" pitchFamily="18" charset="0"/>
                <a:cs typeface="Times New Roman" panose="02020603050405020304" pitchFamily="18" charset="0"/>
              </a:rPr>
              <a:t>Predictive maintenance is shown to contribute to a phenomenal tenfold increase in return on investment, as well as a 70-75% decrease in equipment crashes and a 35%-45% reduction in downtime</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742820"/>
            <a:ext cx="565931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Benefits of Predictive Maintenance</a:t>
            </a:r>
          </a:p>
        </p:txBody>
      </p:sp>
    </p:spTree>
    <p:extLst>
      <p:ext uri="{BB962C8B-B14F-4D97-AF65-F5344CB8AC3E}">
        <p14:creationId xmlns:p14="http://schemas.microsoft.com/office/powerpoint/2010/main" val="1227554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11611708" cy="2418301"/>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Relevant Industries For Predictive Maintenance</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The industries that rely on predictive maintenance usually have equipment that are critical to their operations and have failure modes that can be predicted with regularly monitoring. Industries that can fit this criteria includes food production, oil and gas, manufacturing, power and energy plants,  IT, etc.</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494127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Predictive Maintenance</a:t>
            </a:r>
          </a:p>
        </p:txBody>
      </p:sp>
      <p:sp>
        <p:nvSpPr>
          <p:cNvPr id="6" name="TextBox 5">
            <a:extLst>
              <a:ext uri="{FF2B5EF4-FFF2-40B4-BE49-F238E27FC236}">
                <a16:creationId xmlns:a16="http://schemas.microsoft.com/office/drawing/2014/main" id="{FBC3E40D-A0CE-46D6-8145-DA15036C2BA9}"/>
              </a:ext>
            </a:extLst>
          </p:cNvPr>
          <p:cNvSpPr txBox="1"/>
          <p:nvPr/>
        </p:nvSpPr>
        <p:spPr>
          <a:xfrm>
            <a:off x="98475" y="3753411"/>
            <a:ext cx="11995050" cy="2436564"/>
          </a:xfrm>
          <a:prstGeom prst="rect">
            <a:avLst/>
          </a:prstGeom>
          <a:noFill/>
        </p:spPr>
        <p:txBody>
          <a:bodyPr wrap="square">
            <a:spAutoFit/>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Case Study (example) for Predictive Maintenance</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A food production plant may rely on predictive maintenance for their valuable industrial ovens, which may be running 24/7 to stay competitive. A sensor would be installed to the oven that would evaluate and produce data regarding temperature and vibration that would alert staff to make adjustments or tweaks to poor performing machines in real-time, reducing the need to shut down production completely.</a:t>
            </a:r>
            <a:endParaRPr lang="en-IN"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90488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7855635" cy="5214833"/>
          </a:xfrm>
        </p:spPr>
        <p:txBody>
          <a:bodyPr/>
          <a:lstStyle/>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Planned maintenance covers any maintenance that is planned, scheduled, and documented. It is specifically defined as, preventive maintenance that is carried out according to a set plan.</a:t>
            </a:r>
          </a:p>
          <a:p>
            <a:pPr marL="0" indent="0" algn="just">
              <a:lnSpc>
                <a:spcPct val="100000"/>
              </a:lnSpc>
              <a:spcAft>
                <a:spcPts val="1000"/>
              </a:spcAft>
              <a:buNone/>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Preventive maintenance is one type of planned maintenance, and will account for and prevent machine breakdowns before they occur.</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There is also planned, unscheduled maintenance, which is the process of correcting or fixing a system that has already broken, and anticipating such business hindrances ahead of time. </a:t>
            </a:r>
            <a:endParaRPr lang="en-IN" sz="2400" dirty="0">
              <a:solidFill>
                <a:srgbClr val="7030A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24882E3-4B50-4674-BCF0-665AB9EC2BD5}"/>
              </a:ext>
            </a:extLst>
          </p:cNvPr>
          <p:cNvSpPr txBox="1"/>
          <p:nvPr/>
        </p:nvSpPr>
        <p:spPr>
          <a:xfrm>
            <a:off x="3076721" y="623821"/>
            <a:ext cx="7192694"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3. Predetermined/ Planned Maintenance</a:t>
            </a:r>
          </a:p>
        </p:txBody>
      </p:sp>
      <p:pic>
        <p:nvPicPr>
          <p:cNvPr id="6" name="Picture 5">
            <a:extLst>
              <a:ext uri="{FF2B5EF4-FFF2-40B4-BE49-F238E27FC236}">
                <a16:creationId xmlns:a16="http://schemas.microsoft.com/office/drawing/2014/main" id="{E597606C-8BF1-4E83-810B-F9901CE2F721}"/>
              </a:ext>
            </a:extLst>
          </p:cNvPr>
          <p:cNvPicPr>
            <a:picLocks noChangeAspect="1"/>
          </p:cNvPicPr>
          <p:nvPr/>
        </p:nvPicPr>
        <p:blipFill>
          <a:blip r:embed="rId2"/>
          <a:stretch>
            <a:fillRect/>
          </a:stretch>
        </p:blipFill>
        <p:spPr>
          <a:xfrm>
            <a:off x="8088924" y="1795902"/>
            <a:ext cx="3869788" cy="3266196"/>
          </a:xfrm>
          <a:prstGeom prst="rect">
            <a:avLst/>
          </a:prstGeom>
        </p:spPr>
      </p:pic>
    </p:spTree>
    <p:extLst>
      <p:ext uri="{BB962C8B-B14F-4D97-AF65-F5344CB8AC3E}">
        <p14:creationId xmlns:p14="http://schemas.microsoft.com/office/powerpoint/2010/main" val="3540619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595532" y="1530626"/>
            <a:ext cx="7408985" cy="3927640"/>
          </a:xfrm>
        </p:spPr>
        <p:txBody>
          <a:bodyPr/>
          <a:lstStyle/>
          <a:p>
            <a:pPr algn="just">
              <a:lnSpc>
                <a:spcPct val="100000"/>
              </a:lnSpc>
              <a:spcAft>
                <a:spcPts val="1000"/>
              </a:spcAft>
              <a:buFont typeface="Wingdings" panose="05000000000000000000" pitchFamily="2" charset="2"/>
              <a:buChar char="Ø"/>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Preparedness in the event of equipment failure, or preventing such failure altogether </a:t>
            </a:r>
          </a:p>
          <a:p>
            <a:pPr algn="just">
              <a:lnSpc>
                <a:spcPct val="100000"/>
              </a:lnSpc>
              <a:spcAft>
                <a:spcPts val="1000"/>
              </a:spcAft>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Planned maintenance is often as simple as a regular, planned inspection, seasonal maintenance, </a:t>
            </a:r>
            <a:r>
              <a:rPr lang="en-US" sz="2400"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etc</a:t>
            </a:r>
            <a:endPar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0000"/>
              </a:lnSpc>
              <a:spcAft>
                <a:spcPts val="1000"/>
              </a:spcAft>
              <a:buFont typeface="Wingdings" panose="05000000000000000000" pitchFamily="2" charset="2"/>
              <a:buChar char="Ø"/>
            </a:pPr>
            <a:r>
              <a:rPr lang="en-US" sz="2400" dirty="0">
                <a:solidFill>
                  <a:srgbClr val="7030A0"/>
                </a:solidFill>
                <a:latin typeface="Times New Roman" panose="02020603050405020304" pitchFamily="18" charset="0"/>
                <a:cs typeface="Times New Roman" panose="02020603050405020304" pitchFamily="18" charset="0"/>
              </a:rPr>
              <a:t>Significant cost savings in the long run – The cost of regular, routine maintenance often costs less in the long run than dealing with a major problem after it has occurred.</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742820"/>
            <a:ext cx="565931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Benefits of Planned Maintenance</a:t>
            </a:r>
          </a:p>
        </p:txBody>
      </p:sp>
      <p:pic>
        <p:nvPicPr>
          <p:cNvPr id="5" name="Picture 4">
            <a:extLst>
              <a:ext uri="{FF2B5EF4-FFF2-40B4-BE49-F238E27FC236}">
                <a16:creationId xmlns:a16="http://schemas.microsoft.com/office/drawing/2014/main" id="{9C6E41DE-7C46-4AAE-A353-49B1FB9C0129}"/>
              </a:ext>
            </a:extLst>
          </p:cNvPr>
          <p:cNvPicPr>
            <a:picLocks noChangeAspect="1"/>
          </p:cNvPicPr>
          <p:nvPr/>
        </p:nvPicPr>
        <p:blipFill>
          <a:blip r:embed="rId2"/>
          <a:stretch>
            <a:fillRect/>
          </a:stretch>
        </p:blipFill>
        <p:spPr>
          <a:xfrm>
            <a:off x="8476568" y="1795902"/>
            <a:ext cx="3482143" cy="3266196"/>
          </a:xfrm>
          <a:prstGeom prst="rect">
            <a:avLst/>
          </a:prstGeom>
        </p:spPr>
      </p:pic>
    </p:spTree>
    <p:extLst>
      <p:ext uri="{BB962C8B-B14F-4D97-AF65-F5344CB8AC3E}">
        <p14:creationId xmlns:p14="http://schemas.microsoft.com/office/powerpoint/2010/main" val="3377171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11611708" cy="2418301"/>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Relevant Industries For Planned Maintenance</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Planned maintenance is universal for all industries, and should be considered in manufacturing, restaurant (food &amp; beverage), hospitality, gym and wellness centers, retail, and schools.</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494127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Planned Maintenance</a:t>
            </a:r>
          </a:p>
        </p:txBody>
      </p:sp>
      <p:sp>
        <p:nvSpPr>
          <p:cNvPr id="6" name="TextBox 5">
            <a:extLst>
              <a:ext uri="{FF2B5EF4-FFF2-40B4-BE49-F238E27FC236}">
                <a16:creationId xmlns:a16="http://schemas.microsoft.com/office/drawing/2014/main" id="{FBC3E40D-A0CE-46D6-8145-DA15036C2BA9}"/>
              </a:ext>
            </a:extLst>
          </p:cNvPr>
          <p:cNvSpPr txBox="1"/>
          <p:nvPr/>
        </p:nvSpPr>
        <p:spPr>
          <a:xfrm>
            <a:off x="98475" y="3753411"/>
            <a:ext cx="11995050" cy="1697901"/>
          </a:xfrm>
          <a:prstGeom prst="rect">
            <a:avLst/>
          </a:prstGeom>
          <a:noFill/>
        </p:spPr>
        <p:txBody>
          <a:bodyPr wrap="square">
            <a:spAutoFit/>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Case Study (example) for Planned Maintenance</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It’s generally recommended that a restaurant checks and empties its grease traps every 1-3 months, depending on the size and volume of business. Doing so prevents sewer lines from becoming clogged with waste.</a:t>
            </a:r>
            <a:endParaRPr lang="en-IN"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6221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8" y="1291475"/>
            <a:ext cx="11471031" cy="5214833"/>
          </a:xfrm>
        </p:spPr>
        <p:txBody>
          <a:bodyPr/>
          <a:lstStyle/>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Condition-based maintenance refers to the process of taking quick action on a machine that is in the early stages of equipment failure. </a:t>
            </a:r>
          </a:p>
          <a:p>
            <a:pPr marL="0" indent="0" algn="just">
              <a:lnSpc>
                <a:spcPct val="100000"/>
              </a:lnSpc>
              <a:spcAft>
                <a:spcPts val="1000"/>
              </a:spcAft>
              <a:buNone/>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Many machines produce some sort of alert that the system is beginning to malfunction before total breakdown occurs.</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Condition-based maintenance allows for a last-minute response to a system or machine crashing.</a:t>
            </a:r>
          </a:p>
        </p:txBody>
      </p:sp>
      <p:sp>
        <p:nvSpPr>
          <p:cNvPr id="4" name="TextBox 3">
            <a:extLst>
              <a:ext uri="{FF2B5EF4-FFF2-40B4-BE49-F238E27FC236}">
                <a16:creationId xmlns:a16="http://schemas.microsoft.com/office/drawing/2014/main" id="{124882E3-4B50-4674-BCF0-665AB9EC2BD5}"/>
              </a:ext>
            </a:extLst>
          </p:cNvPr>
          <p:cNvSpPr txBox="1"/>
          <p:nvPr/>
        </p:nvSpPr>
        <p:spPr>
          <a:xfrm>
            <a:off x="3742006" y="623821"/>
            <a:ext cx="630232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4. Condition-Based Maintenance</a:t>
            </a:r>
          </a:p>
        </p:txBody>
      </p:sp>
      <p:pic>
        <p:nvPicPr>
          <p:cNvPr id="5" name="Picture 4">
            <a:extLst>
              <a:ext uri="{FF2B5EF4-FFF2-40B4-BE49-F238E27FC236}">
                <a16:creationId xmlns:a16="http://schemas.microsoft.com/office/drawing/2014/main" id="{D5AC8C7C-B330-4AD2-BAF7-4F0B432FF6EE}"/>
              </a:ext>
            </a:extLst>
          </p:cNvPr>
          <p:cNvPicPr>
            <a:picLocks noChangeAspect="1"/>
          </p:cNvPicPr>
          <p:nvPr/>
        </p:nvPicPr>
        <p:blipFill>
          <a:blip r:embed="rId2"/>
          <a:stretch>
            <a:fillRect/>
          </a:stretch>
        </p:blipFill>
        <p:spPr>
          <a:xfrm>
            <a:off x="4037429" y="3891029"/>
            <a:ext cx="5476875" cy="2343150"/>
          </a:xfrm>
          <a:prstGeom prst="rect">
            <a:avLst/>
          </a:prstGeom>
        </p:spPr>
      </p:pic>
    </p:spTree>
    <p:extLst>
      <p:ext uri="{BB962C8B-B14F-4D97-AF65-F5344CB8AC3E}">
        <p14:creationId xmlns:p14="http://schemas.microsoft.com/office/powerpoint/2010/main" val="316478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595532" y="1530626"/>
            <a:ext cx="10743028" cy="3927640"/>
          </a:xfrm>
        </p:spPr>
        <p:txBody>
          <a:bodyPr/>
          <a:lstStyle/>
          <a:p>
            <a:pPr algn="just">
              <a:lnSpc>
                <a:spcPct val="100000"/>
              </a:lnSpc>
              <a:spcAft>
                <a:spcPts val="1000"/>
              </a:spcAft>
              <a:buFont typeface="Wingdings" panose="05000000000000000000" pitchFamily="2" charset="2"/>
              <a:buChar char="Ø"/>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Reduced number of total machine breakdowns – Condition-based maintenance may help to avoid a total machine failure</a:t>
            </a:r>
          </a:p>
          <a:p>
            <a:pPr algn="just">
              <a:lnSpc>
                <a:spcPct val="100000"/>
              </a:lnSpc>
              <a:spcAft>
                <a:spcPts val="1000"/>
              </a:spcAft>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Successful condition-based maintenance means that, It is managed to prevent equipment from totally failing, enabling it to function until it can be troubleshooted more thoroughly.</a:t>
            </a:r>
          </a:p>
          <a:p>
            <a:pPr algn="just">
              <a:lnSpc>
                <a:spcPct val="100000"/>
              </a:lnSpc>
              <a:spcAft>
                <a:spcPts val="1000"/>
              </a:spcAft>
              <a:buFont typeface="Wingdings" panose="05000000000000000000" pitchFamily="2" charset="2"/>
              <a:buChar char="Ø"/>
            </a:pPr>
            <a:r>
              <a:rPr lang="en-US" sz="2400" dirty="0">
                <a:solidFill>
                  <a:srgbClr val="7030A0"/>
                </a:solidFill>
                <a:latin typeface="Times New Roman" panose="02020603050405020304" pitchFamily="18" charset="0"/>
                <a:cs typeface="Times New Roman" panose="02020603050405020304" pitchFamily="18" charset="0"/>
              </a:rPr>
              <a:t>Advance warning of breakdown – A warning that a machine or system needs attention is preferable to losing its functionality all at once. If such notifications are standard for the machine, Enough time will be there to call a mechanic, rather than attempting to fix equipment by self.</a:t>
            </a:r>
          </a:p>
        </p:txBody>
      </p:sp>
      <p:sp>
        <p:nvSpPr>
          <p:cNvPr id="4" name="TextBox 3">
            <a:extLst>
              <a:ext uri="{FF2B5EF4-FFF2-40B4-BE49-F238E27FC236}">
                <a16:creationId xmlns:a16="http://schemas.microsoft.com/office/drawing/2014/main" id="{124882E3-4B50-4674-BCF0-665AB9EC2BD5}"/>
              </a:ext>
            </a:extLst>
          </p:cNvPr>
          <p:cNvSpPr txBox="1"/>
          <p:nvPr/>
        </p:nvSpPr>
        <p:spPr>
          <a:xfrm>
            <a:off x="2731769" y="714685"/>
            <a:ext cx="6728461"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Benefits of Condition-Based Maintenance</a:t>
            </a:r>
          </a:p>
        </p:txBody>
      </p:sp>
    </p:spTree>
    <p:extLst>
      <p:ext uri="{BB962C8B-B14F-4D97-AF65-F5344CB8AC3E}">
        <p14:creationId xmlns:p14="http://schemas.microsoft.com/office/powerpoint/2010/main" val="6223742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11611708" cy="2418301"/>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Relevant Industries For Condition-Based Maintenance </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Industries that typically have high cost equipment and are critical to operations. Most typically common in manufacturing, oil &amp; gas, power and energy plants, and food production with heavy machinery.</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6165753"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Condition-Based Maintenance </a:t>
            </a:r>
          </a:p>
        </p:txBody>
      </p:sp>
      <p:sp>
        <p:nvSpPr>
          <p:cNvPr id="6" name="TextBox 5">
            <a:extLst>
              <a:ext uri="{FF2B5EF4-FFF2-40B4-BE49-F238E27FC236}">
                <a16:creationId xmlns:a16="http://schemas.microsoft.com/office/drawing/2014/main" id="{FBC3E40D-A0CE-46D6-8145-DA15036C2BA9}"/>
              </a:ext>
            </a:extLst>
          </p:cNvPr>
          <p:cNvSpPr txBox="1"/>
          <p:nvPr/>
        </p:nvSpPr>
        <p:spPr>
          <a:xfrm>
            <a:off x="98475" y="3753411"/>
            <a:ext cx="11995050" cy="1697901"/>
          </a:xfrm>
          <a:prstGeom prst="rect">
            <a:avLst/>
          </a:prstGeom>
          <a:noFill/>
        </p:spPr>
        <p:txBody>
          <a:bodyPr wrap="square">
            <a:spAutoFit/>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Case Study (example) for Condition-Based Maintenance </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A sensor that measures vibrations of a rotating equipment can warn you when the moving piece starts to fall out of alignment and increase in vibration. This will cause the sensor to alert you when the vibration is out of the interval you set.</a:t>
            </a:r>
            <a:endParaRPr lang="en-IN"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2243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8" y="1291475"/>
            <a:ext cx="11471031" cy="5214833"/>
          </a:xfrm>
        </p:spPr>
        <p:txBody>
          <a:bodyPr/>
          <a:lstStyle/>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Corrective maintenance is best described as any action that targets and fixes a system malfunction so that the equipment can be restored to proper working order. </a:t>
            </a:r>
          </a:p>
          <a:p>
            <a:pPr marL="0" indent="0" algn="just">
              <a:lnSpc>
                <a:spcPct val="100000"/>
              </a:lnSpc>
              <a:spcAft>
                <a:spcPts val="1000"/>
              </a:spcAft>
              <a:buNone/>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Additionally, the defect may be caught or noticed before it causes a significant problem, or total equipment breakdown.</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It improves equipment and its components so that preventive maintenance can be carried out reliably. Equipment with design weakness must be redesigned to improve reliability or improving maintainability</a:t>
            </a:r>
          </a:p>
        </p:txBody>
      </p:sp>
      <p:sp>
        <p:nvSpPr>
          <p:cNvPr id="4" name="TextBox 3">
            <a:extLst>
              <a:ext uri="{FF2B5EF4-FFF2-40B4-BE49-F238E27FC236}">
                <a16:creationId xmlns:a16="http://schemas.microsoft.com/office/drawing/2014/main" id="{124882E3-4B50-4674-BCF0-665AB9EC2BD5}"/>
              </a:ext>
            </a:extLst>
          </p:cNvPr>
          <p:cNvSpPr txBox="1"/>
          <p:nvPr/>
        </p:nvSpPr>
        <p:spPr>
          <a:xfrm>
            <a:off x="3852203" y="623821"/>
            <a:ext cx="4855699"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 </a:t>
            </a: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Corrective Maintenance</a:t>
            </a:r>
          </a:p>
        </p:txBody>
      </p:sp>
      <p:pic>
        <p:nvPicPr>
          <p:cNvPr id="6" name="Picture 5">
            <a:extLst>
              <a:ext uri="{FF2B5EF4-FFF2-40B4-BE49-F238E27FC236}">
                <a16:creationId xmlns:a16="http://schemas.microsoft.com/office/drawing/2014/main" id="{D3C9A774-0BFA-441F-892C-9471265ED98D}"/>
              </a:ext>
            </a:extLst>
          </p:cNvPr>
          <p:cNvPicPr>
            <a:picLocks noChangeAspect="1"/>
          </p:cNvPicPr>
          <p:nvPr/>
        </p:nvPicPr>
        <p:blipFill>
          <a:blip r:embed="rId2"/>
          <a:stretch>
            <a:fillRect/>
          </a:stretch>
        </p:blipFill>
        <p:spPr>
          <a:xfrm>
            <a:off x="3739808" y="4154072"/>
            <a:ext cx="5162550" cy="2324100"/>
          </a:xfrm>
          <a:prstGeom prst="rect">
            <a:avLst/>
          </a:prstGeom>
        </p:spPr>
      </p:pic>
    </p:spTree>
    <p:extLst>
      <p:ext uri="{BB962C8B-B14F-4D97-AF65-F5344CB8AC3E}">
        <p14:creationId xmlns:p14="http://schemas.microsoft.com/office/powerpoint/2010/main" val="873116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595532" y="1530626"/>
            <a:ext cx="10743028" cy="3927640"/>
          </a:xfrm>
        </p:spPr>
        <p:txBody>
          <a:bodyPr/>
          <a:lstStyle/>
          <a:p>
            <a:pPr algn="just">
              <a:lnSpc>
                <a:spcPct val="100000"/>
              </a:lnSpc>
              <a:spcAft>
                <a:spcPts val="1000"/>
              </a:spcAft>
              <a:buFont typeface="Wingdings" panose="05000000000000000000" pitchFamily="2" charset="2"/>
              <a:buChar char="Ø"/>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Reduced duration of planned and unplanned downtime</a:t>
            </a:r>
          </a:p>
          <a:p>
            <a:pPr algn="just">
              <a:lnSpc>
                <a:spcPct val="100000"/>
              </a:lnSpc>
              <a:spcAft>
                <a:spcPts val="1000"/>
              </a:spcAft>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Reduced cost and time of running a reactive maintenance strategy </a:t>
            </a:r>
          </a:p>
          <a:p>
            <a:pPr algn="just">
              <a:lnSpc>
                <a:spcPct val="100000"/>
              </a:lnSpc>
              <a:spcAft>
                <a:spcPts val="1000"/>
              </a:spcAft>
              <a:buFont typeface="Wingdings" panose="05000000000000000000" pitchFamily="2" charset="2"/>
              <a:buChar char="Ø"/>
            </a:pPr>
            <a:r>
              <a:rPr lang="en-US" dirty="0">
                <a:solidFill>
                  <a:srgbClr val="7030A0"/>
                </a:solidFill>
                <a:latin typeface="Times New Roman" panose="02020603050405020304" pitchFamily="18" charset="0"/>
                <a:cs typeface="Times New Roman" panose="02020603050405020304" pitchFamily="18" charset="0"/>
              </a:rPr>
              <a:t>Reduced cost of maintenance operations/reduced emergency maintenance orders </a:t>
            </a:r>
          </a:p>
        </p:txBody>
      </p:sp>
      <p:sp>
        <p:nvSpPr>
          <p:cNvPr id="4" name="TextBox 3">
            <a:extLst>
              <a:ext uri="{FF2B5EF4-FFF2-40B4-BE49-F238E27FC236}">
                <a16:creationId xmlns:a16="http://schemas.microsoft.com/office/drawing/2014/main" id="{124882E3-4B50-4674-BCF0-665AB9EC2BD5}"/>
              </a:ext>
            </a:extLst>
          </p:cNvPr>
          <p:cNvSpPr txBox="1"/>
          <p:nvPr/>
        </p:nvSpPr>
        <p:spPr>
          <a:xfrm>
            <a:off x="2731769" y="714685"/>
            <a:ext cx="6728461"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Benefits of Corrective Maintenance</a:t>
            </a:r>
          </a:p>
        </p:txBody>
      </p:sp>
      <p:pic>
        <p:nvPicPr>
          <p:cNvPr id="5" name="Picture 4">
            <a:extLst>
              <a:ext uri="{FF2B5EF4-FFF2-40B4-BE49-F238E27FC236}">
                <a16:creationId xmlns:a16="http://schemas.microsoft.com/office/drawing/2014/main" id="{B85B5A19-28CF-4AD9-A844-2A8CD6AE8B00}"/>
              </a:ext>
            </a:extLst>
          </p:cNvPr>
          <p:cNvPicPr>
            <a:picLocks noChangeAspect="1"/>
          </p:cNvPicPr>
          <p:nvPr/>
        </p:nvPicPr>
        <p:blipFill>
          <a:blip r:embed="rId2"/>
          <a:stretch>
            <a:fillRect/>
          </a:stretch>
        </p:blipFill>
        <p:spPr>
          <a:xfrm>
            <a:off x="3739808" y="4154072"/>
            <a:ext cx="5162550" cy="2324100"/>
          </a:xfrm>
          <a:prstGeom prst="rect">
            <a:avLst/>
          </a:prstGeom>
        </p:spPr>
      </p:pic>
    </p:spTree>
    <p:extLst>
      <p:ext uri="{BB962C8B-B14F-4D97-AF65-F5344CB8AC3E}">
        <p14:creationId xmlns:p14="http://schemas.microsoft.com/office/powerpoint/2010/main" val="685318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838200" y="1073425"/>
            <a:ext cx="10515600" cy="4997520"/>
          </a:xfrm>
        </p:spPr>
        <p:txBody>
          <a:bodyPr/>
          <a:lstStyle/>
          <a:p>
            <a:pPr marL="0" indent="0" algn="ctr">
              <a:buNone/>
            </a:pPr>
            <a:r>
              <a:rPr lang="en-US" sz="28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Module 5</a:t>
            </a:r>
          </a:p>
          <a:p>
            <a:pPr marL="0" indent="0">
              <a:buNone/>
            </a:pP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Total Productive Maintenance (TPM): </a:t>
            </a:r>
          </a:p>
          <a:p>
            <a:pPr marL="0" indent="0" algn="just">
              <a:buNone/>
            </a:pPr>
            <a:r>
              <a:rPr lang="en-US" dirty="0">
                <a:latin typeface="Times" panose="02020603050405020304" pitchFamily="18" charset="0"/>
                <a:ea typeface="Times New Roman" panose="02020603050405020304" pitchFamily="18" charset="0"/>
                <a:cs typeface="Times New Roman" panose="02020603050405020304" pitchFamily="18" charset="0"/>
              </a:rPr>
              <a:t>Definition, Types of Maintenance, Steps in introduction of TPM in an organization, Pillars of TPM – 5S, </a:t>
            </a:r>
            <a:r>
              <a:rPr lang="en-US" dirty="0" err="1">
                <a:latin typeface="Times" panose="02020603050405020304" pitchFamily="18" charset="0"/>
                <a:ea typeface="Times New Roman" panose="02020603050405020304" pitchFamily="18" charset="0"/>
                <a:cs typeface="Times New Roman" panose="02020603050405020304" pitchFamily="18" charset="0"/>
              </a:rPr>
              <a:t>Jishu</a:t>
            </a:r>
            <a:r>
              <a:rPr lang="en-US" dirty="0">
                <a:latin typeface="Times" panose="02020603050405020304" pitchFamily="18" charset="0"/>
                <a:ea typeface="Times New Roman" panose="02020603050405020304" pitchFamily="18" charset="0"/>
                <a:cs typeface="Times New Roman" panose="02020603050405020304" pitchFamily="18" charset="0"/>
              </a:rPr>
              <a:t> </a:t>
            </a:r>
            <a:r>
              <a:rPr lang="en-US" dirty="0" err="1">
                <a:latin typeface="Times" panose="02020603050405020304" pitchFamily="18" charset="0"/>
                <a:ea typeface="Times New Roman" panose="02020603050405020304" pitchFamily="18" charset="0"/>
                <a:cs typeface="Times New Roman" panose="02020603050405020304" pitchFamily="18" charset="0"/>
              </a:rPr>
              <a:t>Hozen</a:t>
            </a:r>
            <a:r>
              <a:rPr lang="en-US" dirty="0">
                <a:latin typeface="Times" panose="02020603050405020304" pitchFamily="18" charset="0"/>
                <a:ea typeface="Times New Roman" panose="02020603050405020304" pitchFamily="18" charset="0"/>
                <a:cs typeface="Times New Roman" panose="02020603050405020304" pitchFamily="18" charset="0"/>
              </a:rPr>
              <a:t>, Quality Maintenance, Planned Maintenance.</a:t>
            </a:r>
          </a:p>
          <a:p>
            <a:pPr marL="0" indent="0">
              <a:buNone/>
            </a:pP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Quality by Design (</a:t>
            </a:r>
            <a:r>
              <a:rPr lang="en-US" b="1" dirty="0" err="1">
                <a:solidFill>
                  <a:srgbClr val="FF0000"/>
                </a:solidFill>
                <a:latin typeface="Times" panose="02020603050405020304" pitchFamily="18" charset="0"/>
                <a:ea typeface="Times New Roman" panose="02020603050405020304" pitchFamily="18" charset="0"/>
                <a:cs typeface="Times New Roman" panose="02020603050405020304" pitchFamily="18" charset="0"/>
              </a:rPr>
              <a:t>QbD</a:t>
            </a: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 </a:t>
            </a:r>
          </a:p>
          <a:p>
            <a:pPr marL="0" indent="0" algn="just">
              <a:buNone/>
            </a:pPr>
            <a:r>
              <a:rPr lang="en-US" dirty="0">
                <a:latin typeface="Times" panose="02020603050405020304" pitchFamily="18" charset="0"/>
                <a:ea typeface="Times New Roman" panose="02020603050405020304" pitchFamily="18" charset="0"/>
                <a:cs typeface="Times New Roman" panose="02020603050405020304" pitchFamily="18" charset="0"/>
              </a:rPr>
              <a:t>Definition, Key components of </a:t>
            </a:r>
            <a:r>
              <a:rPr lang="en-US" dirty="0" err="1">
                <a:latin typeface="Times" panose="02020603050405020304" pitchFamily="18" charset="0"/>
                <a:ea typeface="Times New Roman" panose="02020603050405020304" pitchFamily="18" charset="0"/>
                <a:cs typeface="Times New Roman" panose="02020603050405020304" pitchFamily="18" charset="0"/>
              </a:rPr>
              <a:t>QbD</a:t>
            </a:r>
            <a:r>
              <a:rPr lang="en-US" dirty="0">
                <a:latin typeface="Times" panose="02020603050405020304" pitchFamily="18" charset="0"/>
                <a:ea typeface="Times New Roman" panose="02020603050405020304" pitchFamily="18" charset="0"/>
                <a:cs typeface="Times New Roman" panose="02020603050405020304" pitchFamily="18" charset="0"/>
              </a:rPr>
              <a:t>, Role of </a:t>
            </a:r>
            <a:r>
              <a:rPr lang="en-US" dirty="0" err="1">
                <a:latin typeface="Times" panose="02020603050405020304" pitchFamily="18" charset="0"/>
                <a:ea typeface="Times New Roman" panose="02020603050405020304" pitchFamily="18" charset="0"/>
                <a:cs typeface="Times New Roman" panose="02020603050405020304" pitchFamily="18" charset="0"/>
              </a:rPr>
              <a:t>QbD</a:t>
            </a:r>
            <a:r>
              <a:rPr lang="en-US" dirty="0">
                <a:latin typeface="Times" panose="02020603050405020304" pitchFamily="18" charset="0"/>
                <a:ea typeface="Times New Roman" panose="02020603050405020304" pitchFamily="18" charset="0"/>
                <a:cs typeface="Times New Roman" panose="02020603050405020304" pitchFamily="18" charset="0"/>
              </a:rPr>
              <a:t> in Pharmaceutical Industry, Benefits and Challenges of </a:t>
            </a:r>
            <a:r>
              <a:rPr lang="en-US" dirty="0" err="1">
                <a:latin typeface="Times" panose="02020603050405020304" pitchFamily="18" charset="0"/>
                <a:ea typeface="Times New Roman" panose="02020603050405020304" pitchFamily="18" charset="0"/>
                <a:cs typeface="Times New Roman" panose="02020603050405020304" pitchFamily="18" charset="0"/>
              </a:rPr>
              <a:t>QbD</a:t>
            </a:r>
            <a:r>
              <a:rPr lang="en-US" dirty="0">
                <a:latin typeface="Times" panose="02020603050405020304" pitchFamily="18" charset="0"/>
                <a:ea typeface="Times New Roman" panose="02020603050405020304" pitchFamily="18" charset="0"/>
                <a:cs typeface="Times New Roman" panose="02020603050405020304" pitchFamily="18" charset="0"/>
              </a:rPr>
              <a:t>.</a:t>
            </a:r>
          </a:p>
          <a:p>
            <a:pPr marL="0" indent="0">
              <a:buNone/>
            </a:pP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Environmental Management Systems (EMS): </a:t>
            </a:r>
          </a:p>
          <a:p>
            <a:pPr marL="0" indent="0" algn="just">
              <a:buNone/>
            </a:pPr>
            <a:r>
              <a:rPr lang="en-US" dirty="0">
                <a:latin typeface="Times" panose="02020603050405020304" pitchFamily="18" charset="0"/>
                <a:ea typeface="Times New Roman" panose="02020603050405020304" pitchFamily="18" charset="0"/>
                <a:cs typeface="Times New Roman" panose="02020603050405020304" pitchFamily="18" charset="0"/>
              </a:rPr>
              <a:t>Definition, Basic EMS, EMS under ISO 14001, Costs and Benefits of EMS</a:t>
            </a:r>
            <a:endParaRPr lang="en-IN" dirty="0">
              <a:latin typeface="Times"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4929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6"/>
            <a:ext cx="11611708" cy="1813114"/>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Relevant Industries For Corrective Maintenance </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Any industry may use corrective maintenance, including restaurants, gyms, retail stores, schools, and corporate offices.</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6165753"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Corrective Maintenance </a:t>
            </a:r>
          </a:p>
        </p:txBody>
      </p:sp>
      <p:sp>
        <p:nvSpPr>
          <p:cNvPr id="6" name="TextBox 5">
            <a:extLst>
              <a:ext uri="{FF2B5EF4-FFF2-40B4-BE49-F238E27FC236}">
                <a16:creationId xmlns:a16="http://schemas.microsoft.com/office/drawing/2014/main" id="{FBC3E40D-A0CE-46D6-8145-DA15036C2BA9}"/>
              </a:ext>
            </a:extLst>
          </p:cNvPr>
          <p:cNvSpPr txBox="1"/>
          <p:nvPr/>
        </p:nvSpPr>
        <p:spPr>
          <a:xfrm>
            <a:off x="98475" y="3158579"/>
            <a:ext cx="11995050" cy="2436564"/>
          </a:xfrm>
          <a:prstGeom prst="rect">
            <a:avLst/>
          </a:prstGeom>
          <a:noFill/>
        </p:spPr>
        <p:txBody>
          <a:bodyPr wrap="square">
            <a:spAutoFit/>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Case Study (example) for Corrective Maintenance </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If frost or ice builds up in a walk-in freezer, this can escalate into a costly consequence for a restaurant. Ice accumulation can interfere with optimal refrigeration, causing compressors to use more energy and run less efficiently. If ice has already built up in a commercial freezer, it should be thawed either by turning the system off temporarily, or by using a tool such as a hair dryer to expedite the process.</a:t>
            </a:r>
            <a:endParaRPr lang="en-IN"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54954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502491"/>
            <a:ext cx="11611708" cy="4462210"/>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Step A - PREPARATORY STAGE </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2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STEP 1 - Announcement by Management to all about TPM introduction in the organization :</a:t>
            </a:r>
          </a:p>
          <a:p>
            <a:pPr marL="0" indent="0" algn="just">
              <a:lnSpc>
                <a:spcPct val="100000"/>
              </a:lnSpc>
              <a:spcAft>
                <a:spcPts val="1000"/>
              </a:spcAft>
              <a:buNone/>
            </a:pPr>
            <a:r>
              <a:rPr lang="en-US" sz="2200" dirty="0">
                <a:solidFill>
                  <a:srgbClr val="CC0099"/>
                </a:solidFill>
                <a:effectLst/>
                <a:latin typeface="Times New Roman" panose="02020603050405020304" pitchFamily="18" charset="0"/>
                <a:ea typeface="Times New Roman" panose="02020603050405020304" pitchFamily="18" charset="0"/>
                <a:cs typeface="Times New Roman" panose="02020603050405020304" pitchFamily="18" charset="0"/>
              </a:rPr>
              <a:t>Proper understanding, commitment and active involvement of the top management is needed for this step. Senior management should have awareness </a:t>
            </a:r>
            <a:r>
              <a:rPr lang="en-US" sz="2200" dirty="0" err="1">
                <a:solidFill>
                  <a:srgbClr val="CC0099"/>
                </a:solidFill>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sz="2200" dirty="0">
                <a:solidFill>
                  <a:srgbClr val="CC0099"/>
                </a:solidFill>
                <a:effectLst/>
                <a:latin typeface="Times New Roman" panose="02020603050405020304" pitchFamily="18" charset="0"/>
                <a:ea typeface="Times New Roman" panose="02020603050405020304" pitchFamily="18" charset="0"/>
                <a:cs typeface="Times New Roman" panose="02020603050405020304" pitchFamily="18" charset="0"/>
              </a:rPr>
              <a:t>, after which announcement is made to all. Publish it in the house magazine and put it in the notice board. Send a letter to all concerned individuals if required.</a:t>
            </a:r>
          </a:p>
          <a:p>
            <a:pPr marL="0" indent="0" algn="just">
              <a:lnSpc>
                <a:spcPct val="100000"/>
              </a:lnSpc>
              <a:spcAft>
                <a:spcPts val="1000"/>
              </a:spcAft>
              <a:buNone/>
            </a:pPr>
            <a:r>
              <a:rPr lang="en-US" sz="2200" dirty="0">
                <a:solidFill>
                  <a:srgbClr val="0070C0"/>
                </a:solidFill>
                <a:latin typeface="Times New Roman" panose="02020603050405020304" pitchFamily="18" charset="0"/>
                <a:cs typeface="Times New Roman" panose="02020603050405020304" pitchFamily="18" charset="0"/>
              </a:rPr>
              <a:t>STEP 2 - Initial education and propaganda for TPM :</a:t>
            </a:r>
          </a:p>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Training is to be done based on the need. Some need intensive training and some just an awareness. Take people who matters to places where TPM already successfully implemented.</a:t>
            </a: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a:t>
            </a:r>
          </a:p>
        </p:txBody>
      </p:sp>
      <p:sp>
        <p:nvSpPr>
          <p:cNvPr id="4" name="TextBox 3">
            <a:extLst>
              <a:ext uri="{FF2B5EF4-FFF2-40B4-BE49-F238E27FC236}">
                <a16:creationId xmlns:a16="http://schemas.microsoft.com/office/drawing/2014/main" id="{124882E3-4B50-4674-BCF0-665AB9EC2BD5}"/>
              </a:ext>
            </a:extLst>
          </p:cNvPr>
          <p:cNvSpPr txBox="1"/>
          <p:nvPr/>
        </p:nvSpPr>
        <p:spPr>
          <a:xfrm>
            <a:off x="2489982" y="624242"/>
            <a:ext cx="8525022"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Steps in introduction of TPM in a organization</a:t>
            </a:r>
          </a:p>
        </p:txBody>
      </p:sp>
    </p:spTree>
    <p:extLst>
      <p:ext uri="{BB962C8B-B14F-4D97-AF65-F5344CB8AC3E}">
        <p14:creationId xmlns:p14="http://schemas.microsoft.com/office/powerpoint/2010/main" val="3463304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615032"/>
            <a:ext cx="11611708" cy="4335601"/>
          </a:xfrm>
        </p:spPr>
        <p:txBody>
          <a:bodyPr/>
          <a:lstStyle/>
          <a:p>
            <a:pPr marL="0" indent="0" algn="just">
              <a:lnSpc>
                <a:spcPct val="100000"/>
              </a:lnSpc>
              <a:spcAft>
                <a:spcPts val="1000"/>
              </a:spcAft>
              <a:buNone/>
            </a:pPr>
            <a:r>
              <a:rPr lang="en-US" sz="2200" dirty="0">
                <a:solidFill>
                  <a:srgbClr val="0070C0"/>
                </a:solidFill>
                <a:latin typeface="Times New Roman" panose="02020603050405020304" pitchFamily="18" charset="0"/>
                <a:cs typeface="Times New Roman" panose="02020603050405020304" pitchFamily="18" charset="0"/>
              </a:rPr>
              <a:t>STEP 3 - Setting up TPM and departmental committees :</a:t>
            </a:r>
          </a:p>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TPM includes improvement, autonomous maintenance, quality maintenance etc., as part of it. When committees are set up it should take care of all those needs.</a:t>
            </a:r>
          </a:p>
          <a:p>
            <a:pPr marL="0" indent="0" algn="just">
              <a:lnSpc>
                <a:spcPct val="100000"/>
              </a:lnSpc>
              <a:spcAft>
                <a:spcPts val="1000"/>
              </a:spcAft>
              <a:buNone/>
            </a:pPr>
            <a:r>
              <a:rPr lang="en-US" sz="2200" dirty="0">
                <a:solidFill>
                  <a:srgbClr val="0070C0"/>
                </a:solidFill>
                <a:latin typeface="Times New Roman" panose="02020603050405020304" pitchFamily="18" charset="0"/>
                <a:cs typeface="Times New Roman" panose="02020603050405020304" pitchFamily="18" charset="0"/>
              </a:rPr>
              <a:t>STEP 4 - Establishing the TPM working system and target :</a:t>
            </a:r>
          </a:p>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Now each area is benchmarked and fix up a target for achievement.</a:t>
            </a:r>
          </a:p>
          <a:p>
            <a:pPr marL="0" indent="0" algn="just">
              <a:lnSpc>
                <a:spcPct val="100000"/>
              </a:lnSpc>
              <a:spcAft>
                <a:spcPts val="1000"/>
              </a:spcAft>
              <a:buNone/>
            </a:pPr>
            <a:r>
              <a:rPr lang="en-US" sz="2200" dirty="0">
                <a:solidFill>
                  <a:srgbClr val="0070C0"/>
                </a:solidFill>
                <a:latin typeface="Times New Roman" panose="02020603050405020304" pitchFamily="18" charset="0"/>
                <a:cs typeface="Times New Roman" panose="02020603050405020304" pitchFamily="18" charset="0"/>
              </a:rPr>
              <a:t>STEP 5 - A master plan for institutionalizing :</a:t>
            </a:r>
          </a:p>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Next step is implementation leading to institutionalizing wherein TPM becomes an organizational culture. Achieving PM award is the proof of reaching a satisfactory level.</a:t>
            </a:r>
          </a:p>
        </p:txBody>
      </p:sp>
      <p:sp>
        <p:nvSpPr>
          <p:cNvPr id="4" name="TextBox 3">
            <a:extLst>
              <a:ext uri="{FF2B5EF4-FFF2-40B4-BE49-F238E27FC236}">
                <a16:creationId xmlns:a16="http://schemas.microsoft.com/office/drawing/2014/main" id="{124882E3-4B50-4674-BCF0-665AB9EC2BD5}"/>
              </a:ext>
            </a:extLst>
          </p:cNvPr>
          <p:cNvSpPr txBox="1"/>
          <p:nvPr/>
        </p:nvSpPr>
        <p:spPr>
          <a:xfrm>
            <a:off x="2489982" y="624242"/>
            <a:ext cx="8525022"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Steps in introduction of TPM in a organization</a:t>
            </a:r>
          </a:p>
        </p:txBody>
      </p:sp>
    </p:spTree>
    <p:extLst>
      <p:ext uri="{BB962C8B-B14F-4D97-AF65-F5344CB8AC3E}">
        <p14:creationId xmlns:p14="http://schemas.microsoft.com/office/powerpoint/2010/main" val="421415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462059"/>
            <a:ext cx="11611708" cy="4771699"/>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STEP B - INTRODUCTION STAGE</a:t>
            </a:r>
          </a:p>
          <a:p>
            <a:pPr marL="0" indent="0" algn="just">
              <a:lnSpc>
                <a:spcPct val="100000"/>
              </a:lnSpc>
              <a:spcAft>
                <a:spcPts val="1000"/>
              </a:spcAft>
              <a:buNone/>
            </a:pPr>
            <a:r>
              <a:rPr lang="en-US" sz="2200" dirty="0">
                <a:solidFill>
                  <a:srgbClr val="CC0099"/>
                </a:solidFill>
                <a:effectLst/>
                <a:latin typeface="Times New Roman" panose="02020603050405020304" pitchFamily="18" charset="0"/>
                <a:ea typeface="Times New Roman" panose="02020603050405020304" pitchFamily="18" charset="0"/>
                <a:cs typeface="Times New Roman" panose="02020603050405020304" pitchFamily="18" charset="0"/>
              </a:rPr>
              <a:t>Suppliers as they should know that we want quality supply from them. Related companies and affiliated companies who can be our customers, sisters concerns etc. Some may learn from us and some can help us and customers will get the communication from us that we care for quality output.</a:t>
            </a:r>
          </a:p>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STAGE C – IMPLEMENTATION</a:t>
            </a:r>
          </a:p>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In this stage eight activities are carried which are called eight pillars in the development of TPM activity. Of these four activities are for establishing the system for production efficiency, one for initial control system of new products and equipment, one for improving the efficiency of administration and are for control of safety, sanitation as working environment.</a:t>
            </a:r>
          </a:p>
          <a:p>
            <a:pPr marL="0" indent="0" algn="just">
              <a:lnSpc>
                <a:spcPct val="100000"/>
              </a:lnSpc>
              <a:spcAft>
                <a:spcPts val="1000"/>
              </a:spcAft>
              <a:buNone/>
            </a:pPr>
            <a:r>
              <a:rPr lang="en-IN" sz="2400" b="1" dirty="0">
                <a:solidFill>
                  <a:srgbClr val="FF0000"/>
                </a:solidFill>
                <a:latin typeface="Times New Roman" panose="02020603050405020304" pitchFamily="18" charset="0"/>
                <a:cs typeface="Times New Roman" panose="02020603050405020304" pitchFamily="18" charset="0"/>
              </a:rPr>
              <a:t>STAGE D - INSTITUTIONALISING STAGE</a:t>
            </a:r>
          </a:p>
          <a:p>
            <a:pPr marL="0" indent="0" algn="just">
              <a:lnSpc>
                <a:spcPct val="100000"/>
              </a:lnSpc>
              <a:spcAft>
                <a:spcPts val="1000"/>
              </a:spcAft>
              <a:buNone/>
            </a:pPr>
            <a:endParaRPr lang="en-US" sz="2200" dirty="0">
              <a:solidFill>
                <a:srgbClr val="CC0099"/>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24882E3-4B50-4674-BCF0-665AB9EC2BD5}"/>
              </a:ext>
            </a:extLst>
          </p:cNvPr>
          <p:cNvSpPr txBox="1"/>
          <p:nvPr/>
        </p:nvSpPr>
        <p:spPr>
          <a:xfrm>
            <a:off x="2489982" y="624242"/>
            <a:ext cx="8525022"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Steps in introduction of TPM in a organization</a:t>
            </a:r>
          </a:p>
        </p:txBody>
      </p:sp>
    </p:spTree>
    <p:extLst>
      <p:ext uri="{BB962C8B-B14F-4D97-AF65-F5344CB8AC3E}">
        <p14:creationId xmlns:p14="http://schemas.microsoft.com/office/powerpoint/2010/main" val="17953001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4882E3-4B50-4674-BCF0-665AB9EC2BD5}"/>
              </a:ext>
            </a:extLst>
          </p:cNvPr>
          <p:cNvSpPr txBox="1"/>
          <p:nvPr/>
        </p:nvSpPr>
        <p:spPr>
          <a:xfrm>
            <a:off x="4895558" y="482863"/>
            <a:ext cx="3390313" cy="678327"/>
          </a:xfrm>
          <a:prstGeom prst="rect">
            <a:avLst/>
          </a:prstGeom>
          <a:noFill/>
        </p:spPr>
        <p:txBody>
          <a:bodyPr wrap="square">
            <a:spAutoFit/>
          </a:bodyPr>
          <a:lstStyle/>
          <a:p>
            <a:pPr marL="0" indent="0">
              <a:lnSpc>
                <a:spcPct val="115000"/>
              </a:lnSpc>
              <a:spcAft>
                <a:spcPts val="1000"/>
              </a:spcAft>
              <a:buNone/>
            </a:pPr>
            <a:r>
              <a:rPr lang="en-US" sz="3600" b="1" dirty="0">
                <a:solidFill>
                  <a:schemeClr val="accent6">
                    <a:lumMod val="75000"/>
                  </a:schemeClr>
                </a:solidFill>
                <a:latin typeface="Times New Roman" pitchFamily="18" charset="0"/>
                <a:cs typeface="Times New Roman" pitchFamily="18" charset="0"/>
              </a:rPr>
              <a:t>Pillars of TPM</a:t>
            </a:r>
            <a:endParaRPr lang="en-US" sz="3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6" name="Picture 2">
            <a:extLst>
              <a:ext uri="{FF2B5EF4-FFF2-40B4-BE49-F238E27FC236}">
                <a16:creationId xmlns:a16="http://schemas.microsoft.com/office/drawing/2014/main" id="{E73B8AFA-7226-4299-A332-A05B1169F75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1415" y="1161190"/>
            <a:ext cx="8223341" cy="5305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86314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4882E3-4B50-4674-BCF0-665AB9EC2BD5}"/>
              </a:ext>
            </a:extLst>
          </p:cNvPr>
          <p:cNvSpPr txBox="1"/>
          <p:nvPr/>
        </p:nvSpPr>
        <p:spPr>
          <a:xfrm>
            <a:off x="1272980" y="1474346"/>
            <a:ext cx="5432474" cy="873701"/>
          </a:xfrm>
          <a:prstGeom prst="rect">
            <a:avLst/>
          </a:prstGeom>
          <a:noFill/>
        </p:spPr>
        <p:txBody>
          <a:bodyPr wrap="square">
            <a:spAutoFit/>
          </a:bodyPr>
          <a:lstStyle/>
          <a:p>
            <a:pPr marL="0" indent="0">
              <a:lnSpc>
                <a:spcPct val="115000"/>
              </a:lnSpc>
              <a:spcAft>
                <a:spcPts val="1000"/>
              </a:spcAft>
              <a:buNone/>
            </a:pPr>
            <a:r>
              <a:rPr lang="en-US" sz="4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5 S </a:t>
            </a:r>
            <a:r>
              <a:rPr lang="en-US" sz="24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{The foundation of TPM}</a:t>
            </a:r>
            <a:endParaRPr lang="en-US" sz="32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3DE5C8B-9697-440B-A06A-F7B2D7FBF4F8}"/>
              </a:ext>
            </a:extLst>
          </p:cNvPr>
          <p:cNvPicPr>
            <a:picLocks noChangeAspect="1"/>
          </p:cNvPicPr>
          <p:nvPr/>
        </p:nvPicPr>
        <p:blipFill>
          <a:blip r:embed="rId2"/>
          <a:stretch>
            <a:fillRect/>
          </a:stretch>
        </p:blipFill>
        <p:spPr>
          <a:xfrm>
            <a:off x="6460028" y="1294386"/>
            <a:ext cx="5191125" cy="4867275"/>
          </a:xfrm>
          <a:prstGeom prst="rect">
            <a:avLst/>
          </a:prstGeom>
        </p:spPr>
      </p:pic>
      <p:pic>
        <p:nvPicPr>
          <p:cNvPr id="7" name="Picture 6">
            <a:extLst>
              <a:ext uri="{FF2B5EF4-FFF2-40B4-BE49-F238E27FC236}">
                <a16:creationId xmlns:a16="http://schemas.microsoft.com/office/drawing/2014/main" id="{69F8DE41-FCD8-440F-8FB4-3D841E04ED6A}"/>
              </a:ext>
            </a:extLst>
          </p:cNvPr>
          <p:cNvPicPr>
            <a:picLocks noChangeAspect="1"/>
          </p:cNvPicPr>
          <p:nvPr/>
        </p:nvPicPr>
        <p:blipFill>
          <a:blip r:embed="rId3"/>
          <a:stretch>
            <a:fillRect/>
          </a:stretch>
        </p:blipFill>
        <p:spPr>
          <a:xfrm>
            <a:off x="540847" y="2528007"/>
            <a:ext cx="5555153" cy="2600544"/>
          </a:xfrm>
          <a:prstGeom prst="rect">
            <a:avLst/>
          </a:prstGeom>
        </p:spPr>
      </p:pic>
    </p:spTree>
    <p:extLst>
      <p:ext uri="{BB962C8B-B14F-4D97-AF65-F5344CB8AC3E}">
        <p14:creationId xmlns:p14="http://schemas.microsoft.com/office/powerpoint/2010/main" val="2931695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462059"/>
            <a:ext cx="11611708" cy="4771699"/>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SEIRI - Sort out</a:t>
            </a:r>
          </a:p>
          <a:p>
            <a:pPr marL="0" indent="0" algn="just">
              <a:lnSpc>
                <a:spcPct val="100000"/>
              </a:lnSpc>
              <a:spcAft>
                <a:spcPts val="1000"/>
              </a:spcAft>
              <a:buNone/>
            </a:pPr>
            <a:r>
              <a:rPr lang="en-US" sz="22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This means sorting and organizing the items as critical, important, frequently used items, useless, or items that are not need as of now. Unwanted items can be salvaged. Critical items should be kept for use nearby and items that are not be used in near future, should be stored in some place. For this step, the worth of the item should be decided based on utility and not cost. As a result of this step, the search time is reduced</a:t>
            </a:r>
          </a:p>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SEITON – </a:t>
            </a:r>
            <a:r>
              <a:rPr lang="en-US" sz="2400" b="1" dirty="0" err="1">
                <a:solidFill>
                  <a:srgbClr val="FF0000"/>
                </a:solidFill>
                <a:latin typeface="Times New Roman" panose="02020603050405020304" pitchFamily="18" charset="0"/>
                <a:cs typeface="Times New Roman" panose="02020603050405020304" pitchFamily="18" charset="0"/>
              </a:rPr>
              <a:t>Organise</a:t>
            </a:r>
            <a:endParaRPr lang="en-US" sz="2400" b="1" dirty="0">
              <a:solidFill>
                <a:srgbClr val="FF0000"/>
              </a:solidFill>
              <a:latin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200" dirty="0">
                <a:solidFill>
                  <a:srgbClr val="002060"/>
                </a:solidFill>
                <a:latin typeface="Times New Roman" panose="02020603050405020304" pitchFamily="18" charset="0"/>
                <a:cs typeface="Times New Roman" panose="02020603050405020304" pitchFamily="18" charset="0"/>
              </a:rPr>
              <a:t>The concept here is that "Each items has a place, and only one place". The items should be placed back after usage at the same place. To identify items easily, name plates and colored tags has to be used. Vertical racks can be used for this purpose, and heavy items occupy the bottom position in the racks.</a:t>
            </a:r>
          </a:p>
          <a:p>
            <a:pPr marL="0" indent="0" algn="just">
              <a:lnSpc>
                <a:spcPct val="100000"/>
              </a:lnSpc>
              <a:spcAft>
                <a:spcPts val="1000"/>
              </a:spcAft>
              <a:buNone/>
            </a:pPr>
            <a:endParaRPr lang="en-US" sz="2200" dirty="0">
              <a:solidFill>
                <a:srgbClr val="CC0099"/>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24882E3-4B50-4674-BCF0-665AB9EC2BD5}"/>
              </a:ext>
            </a:extLst>
          </p:cNvPr>
          <p:cNvSpPr txBox="1"/>
          <p:nvPr/>
        </p:nvSpPr>
        <p:spPr>
          <a:xfrm>
            <a:off x="4330505" y="413227"/>
            <a:ext cx="5432474" cy="873701"/>
          </a:xfrm>
          <a:prstGeom prst="rect">
            <a:avLst/>
          </a:prstGeom>
          <a:noFill/>
        </p:spPr>
        <p:txBody>
          <a:bodyPr wrap="square">
            <a:spAutoFit/>
          </a:bodyPr>
          <a:lstStyle/>
          <a:p>
            <a:pPr marL="0" indent="0">
              <a:lnSpc>
                <a:spcPct val="115000"/>
              </a:lnSpc>
              <a:spcAft>
                <a:spcPts val="1000"/>
              </a:spcAft>
              <a:buNone/>
            </a:pPr>
            <a:r>
              <a:rPr lang="en-US" sz="4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5 S </a:t>
            </a:r>
            <a:r>
              <a:rPr lang="en-US" sz="24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{The foundation of TPM}</a:t>
            </a:r>
            <a:endParaRPr lang="en-US" sz="32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3DE5C8B-9697-440B-A06A-F7B2D7FBF4F8}"/>
              </a:ext>
            </a:extLst>
          </p:cNvPr>
          <p:cNvPicPr>
            <a:picLocks noChangeAspect="1"/>
          </p:cNvPicPr>
          <p:nvPr/>
        </p:nvPicPr>
        <p:blipFill>
          <a:blip r:embed="rId2"/>
          <a:stretch>
            <a:fillRect/>
          </a:stretch>
        </p:blipFill>
        <p:spPr>
          <a:xfrm>
            <a:off x="9762979" y="653870"/>
            <a:ext cx="1273933" cy="1194458"/>
          </a:xfrm>
          <a:prstGeom prst="rect">
            <a:avLst/>
          </a:prstGeom>
        </p:spPr>
      </p:pic>
    </p:spTree>
    <p:extLst>
      <p:ext uri="{BB962C8B-B14F-4D97-AF65-F5344CB8AC3E}">
        <p14:creationId xmlns:p14="http://schemas.microsoft.com/office/powerpoint/2010/main" val="13640290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152569"/>
            <a:ext cx="11611708" cy="4771699"/>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SEISO - Shine the workplace</a:t>
            </a:r>
          </a:p>
          <a:p>
            <a:pPr marL="0" indent="0" algn="just">
              <a:lnSpc>
                <a:spcPct val="100000"/>
              </a:lnSpc>
              <a:spcAft>
                <a:spcPts val="1000"/>
              </a:spcAft>
              <a:buNone/>
            </a:pPr>
            <a:r>
              <a:rPr lang="en-US" sz="22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This involves cleaning the work place free of burrs, grease, oil, waste, scrap etc. No loosely hanging wires or oil leakage from machines.</a:t>
            </a:r>
          </a:p>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SEIKETSU – Standardization</a:t>
            </a:r>
          </a:p>
          <a:p>
            <a:pPr marL="0" indent="0" algn="just">
              <a:lnSpc>
                <a:spcPct val="100000"/>
              </a:lnSpc>
              <a:spcAft>
                <a:spcPts val="1000"/>
              </a:spcAft>
              <a:buNone/>
            </a:pPr>
            <a:r>
              <a:rPr lang="en-US" sz="2200" dirty="0">
                <a:solidFill>
                  <a:srgbClr val="002060"/>
                </a:solidFill>
                <a:latin typeface="Times New Roman" panose="02020603050405020304" pitchFamily="18" charset="0"/>
                <a:cs typeface="Times New Roman" panose="02020603050405020304" pitchFamily="18" charset="0"/>
              </a:rPr>
              <a:t>Employees has to discuss together and decide on standards for keeping the work place / Machines / pathways neat and clean. This standards are implemented for whole organization and are tested / Inspected randomly.</a:t>
            </a:r>
          </a:p>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SHITSUKE - Self discipline</a:t>
            </a:r>
          </a:p>
          <a:p>
            <a:pPr marL="0" indent="0" algn="just">
              <a:lnSpc>
                <a:spcPct val="100000"/>
              </a:lnSpc>
              <a:spcAft>
                <a:spcPts val="1000"/>
              </a:spcAft>
              <a:buNone/>
            </a:pPr>
            <a:r>
              <a:rPr lang="en-US" sz="2200" dirty="0">
                <a:solidFill>
                  <a:srgbClr val="002060"/>
                </a:solidFill>
                <a:latin typeface="Times New Roman" panose="02020603050405020304" pitchFamily="18" charset="0"/>
                <a:cs typeface="Times New Roman" panose="02020603050405020304" pitchFamily="18" charset="0"/>
              </a:rPr>
              <a:t>Considering 5S as a way of life and bring about self-discipline among the employees of the organization. This includes wearing badges, following work procedures, punctuality, dedication to the organization etc.</a:t>
            </a:r>
          </a:p>
        </p:txBody>
      </p:sp>
      <p:sp>
        <p:nvSpPr>
          <p:cNvPr id="4" name="TextBox 3">
            <a:extLst>
              <a:ext uri="{FF2B5EF4-FFF2-40B4-BE49-F238E27FC236}">
                <a16:creationId xmlns:a16="http://schemas.microsoft.com/office/drawing/2014/main" id="{124882E3-4B50-4674-BCF0-665AB9EC2BD5}"/>
              </a:ext>
            </a:extLst>
          </p:cNvPr>
          <p:cNvSpPr txBox="1"/>
          <p:nvPr/>
        </p:nvSpPr>
        <p:spPr>
          <a:xfrm>
            <a:off x="4330505" y="413227"/>
            <a:ext cx="5432474" cy="873701"/>
          </a:xfrm>
          <a:prstGeom prst="rect">
            <a:avLst/>
          </a:prstGeom>
          <a:noFill/>
        </p:spPr>
        <p:txBody>
          <a:bodyPr wrap="square">
            <a:spAutoFit/>
          </a:bodyPr>
          <a:lstStyle/>
          <a:p>
            <a:pPr marL="0" indent="0">
              <a:lnSpc>
                <a:spcPct val="115000"/>
              </a:lnSpc>
              <a:spcAft>
                <a:spcPts val="1000"/>
              </a:spcAft>
              <a:buNone/>
            </a:pPr>
            <a:r>
              <a:rPr lang="en-US" sz="4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5 S </a:t>
            </a:r>
            <a:r>
              <a:rPr lang="en-US" sz="24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{The foundation of TPM}</a:t>
            </a:r>
            <a:endParaRPr lang="en-US" sz="32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3DE5C8B-9697-440B-A06A-F7B2D7FBF4F8}"/>
              </a:ext>
            </a:extLst>
          </p:cNvPr>
          <p:cNvPicPr>
            <a:picLocks noChangeAspect="1"/>
          </p:cNvPicPr>
          <p:nvPr/>
        </p:nvPicPr>
        <p:blipFill>
          <a:blip r:embed="rId2"/>
          <a:stretch>
            <a:fillRect/>
          </a:stretch>
        </p:blipFill>
        <p:spPr>
          <a:xfrm>
            <a:off x="9762979" y="653870"/>
            <a:ext cx="1273933" cy="1194458"/>
          </a:xfrm>
          <a:prstGeom prst="rect">
            <a:avLst/>
          </a:prstGeom>
        </p:spPr>
      </p:pic>
    </p:spTree>
    <p:extLst>
      <p:ext uri="{BB962C8B-B14F-4D97-AF65-F5344CB8AC3E}">
        <p14:creationId xmlns:p14="http://schemas.microsoft.com/office/powerpoint/2010/main" val="568820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181416"/>
            <a:ext cx="11611708" cy="773993"/>
          </a:xfrm>
        </p:spPr>
        <p:txBody>
          <a:bodyPr/>
          <a:lstStyle/>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It is geared towards developing operators to be able to take care of small maintenance tasks, thus freeing up the skilled maintenance people to spend time on more value added activity and technical repairs. </a:t>
            </a:r>
          </a:p>
        </p:txBody>
      </p:sp>
      <p:sp>
        <p:nvSpPr>
          <p:cNvPr id="4" name="TextBox 3">
            <a:extLst>
              <a:ext uri="{FF2B5EF4-FFF2-40B4-BE49-F238E27FC236}">
                <a16:creationId xmlns:a16="http://schemas.microsoft.com/office/drawing/2014/main" id="{124882E3-4B50-4674-BCF0-665AB9EC2BD5}"/>
              </a:ext>
            </a:extLst>
          </p:cNvPr>
          <p:cNvSpPr txBox="1"/>
          <p:nvPr/>
        </p:nvSpPr>
        <p:spPr>
          <a:xfrm>
            <a:off x="3024555" y="633317"/>
            <a:ext cx="7287064"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JISHU HOZEN ( Autonomous maintenance )</a:t>
            </a:r>
          </a:p>
        </p:txBody>
      </p:sp>
      <p:sp>
        <p:nvSpPr>
          <p:cNvPr id="5" name="TextBox 4">
            <a:extLst>
              <a:ext uri="{FF2B5EF4-FFF2-40B4-BE49-F238E27FC236}">
                <a16:creationId xmlns:a16="http://schemas.microsoft.com/office/drawing/2014/main" id="{4AC2B0CA-22E6-4454-B805-DCF7024B3339}"/>
              </a:ext>
            </a:extLst>
          </p:cNvPr>
          <p:cNvSpPr txBox="1"/>
          <p:nvPr/>
        </p:nvSpPr>
        <p:spPr>
          <a:xfrm>
            <a:off x="290146" y="2335926"/>
            <a:ext cx="5688624" cy="3888757"/>
          </a:xfrm>
          <a:prstGeom prst="rect">
            <a:avLst/>
          </a:prstGeom>
          <a:noFill/>
        </p:spPr>
        <p:txBody>
          <a:bodyPr wrap="square">
            <a:spAutoFit/>
          </a:bodyPr>
          <a:lstStyle/>
          <a:p>
            <a:pPr marL="0" indent="0" algn="just">
              <a:lnSpc>
                <a:spcPct val="100000"/>
              </a:lnSpc>
              <a:spcAft>
                <a:spcPts val="1000"/>
              </a:spcAft>
              <a:buNone/>
            </a:pPr>
            <a:r>
              <a:rPr lang="en-US" sz="2300" b="1" dirty="0">
                <a:solidFill>
                  <a:srgbClr val="FF0000"/>
                </a:solidFill>
                <a:latin typeface="Times New Roman" panose="02020603050405020304" pitchFamily="18" charset="0"/>
                <a:cs typeface="Times New Roman" panose="02020603050405020304" pitchFamily="18" charset="0"/>
              </a:rPr>
              <a:t>Policy :</a:t>
            </a:r>
          </a:p>
          <a:p>
            <a:pPr marL="450850" indent="-450850" algn="just">
              <a:lnSpc>
                <a:spcPct val="150000"/>
              </a:lnSpc>
              <a:spcAft>
                <a:spcPts val="500"/>
              </a:spcAft>
              <a:buFont typeface="+mj-lt"/>
              <a:buAutoNum type="arabicPeriod"/>
            </a:pPr>
            <a:r>
              <a:rPr lang="en-US" sz="2300" dirty="0">
                <a:latin typeface="Times New Roman" panose="02020603050405020304" pitchFamily="18" charset="0"/>
                <a:cs typeface="Times New Roman" panose="02020603050405020304" pitchFamily="18" charset="0"/>
              </a:rPr>
              <a:t>Uninterrupted operation of </a:t>
            </a:r>
            <a:r>
              <a:rPr lang="en-US" sz="2300" dirty="0" err="1">
                <a:latin typeface="Times New Roman" panose="02020603050405020304" pitchFamily="18" charset="0"/>
                <a:cs typeface="Times New Roman" panose="02020603050405020304" pitchFamily="18" charset="0"/>
              </a:rPr>
              <a:t>equipments</a:t>
            </a:r>
            <a:r>
              <a:rPr lang="en-US" sz="2300" dirty="0">
                <a:latin typeface="Times New Roman" panose="02020603050405020304" pitchFamily="18" charset="0"/>
                <a:cs typeface="Times New Roman" panose="02020603050405020304" pitchFamily="18" charset="0"/>
              </a:rPr>
              <a:t>.</a:t>
            </a:r>
          </a:p>
          <a:p>
            <a:pPr marL="450850" indent="-450850" algn="just">
              <a:lnSpc>
                <a:spcPct val="150000"/>
              </a:lnSpc>
              <a:spcAft>
                <a:spcPts val="500"/>
              </a:spcAft>
              <a:buFont typeface="+mj-lt"/>
              <a:buAutoNum type="arabicPeriod"/>
            </a:pPr>
            <a:r>
              <a:rPr lang="en-US" sz="2300" dirty="0">
                <a:latin typeface="Times New Roman" panose="02020603050405020304" pitchFamily="18" charset="0"/>
                <a:cs typeface="Times New Roman" panose="02020603050405020304" pitchFamily="18" charset="0"/>
              </a:rPr>
              <a:t>Flexible operators to operate and maintain other </a:t>
            </a:r>
            <a:r>
              <a:rPr lang="en-US" sz="2300" dirty="0" err="1">
                <a:latin typeface="Times New Roman" panose="02020603050405020304" pitchFamily="18" charset="0"/>
                <a:cs typeface="Times New Roman" panose="02020603050405020304" pitchFamily="18" charset="0"/>
              </a:rPr>
              <a:t>equipments</a:t>
            </a:r>
            <a:r>
              <a:rPr lang="en-US" sz="2300" dirty="0">
                <a:latin typeface="Times New Roman" panose="02020603050405020304" pitchFamily="18" charset="0"/>
                <a:cs typeface="Times New Roman" panose="02020603050405020304" pitchFamily="18" charset="0"/>
              </a:rPr>
              <a:t>.</a:t>
            </a:r>
          </a:p>
          <a:p>
            <a:pPr marL="450850" indent="-450850" algn="just">
              <a:lnSpc>
                <a:spcPct val="150000"/>
              </a:lnSpc>
              <a:spcAft>
                <a:spcPts val="500"/>
              </a:spcAft>
              <a:buFont typeface="+mj-lt"/>
              <a:buAutoNum type="arabicPeriod"/>
            </a:pPr>
            <a:r>
              <a:rPr lang="en-US" sz="2300" dirty="0">
                <a:latin typeface="Times New Roman" panose="02020603050405020304" pitchFamily="18" charset="0"/>
                <a:cs typeface="Times New Roman" panose="02020603050405020304" pitchFamily="18" charset="0"/>
              </a:rPr>
              <a:t>Eliminating the defects at source through active employee participation.</a:t>
            </a:r>
          </a:p>
          <a:p>
            <a:pPr marL="450850" indent="-450850" algn="just">
              <a:lnSpc>
                <a:spcPct val="150000"/>
              </a:lnSpc>
              <a:spcAft>
                <a:spcPts val="500"/>
              </a:spcAft>
              <a:buFont typeface="+mj-lt"/>
              <a:buAutoNum type="arabicPeriod"/>
            </a:pPr>
            <a:r>
              <a:rPr lang="en-US" sz="2300" dirty="0">
                <a:latin typeface="Times New Roman" panose="02020603050405020304" pitchFamily="18" charset="0"/>
                <a:cs typeface="Times New Roman" panose="02020603050405020304" pitchFamily="18" charset="0"/>
              </a:rPr>
              <a:t>Stepwise implementation of JH activities.</a:t>
            </a:r>
          </a:p>
        </p:txBody>
      </p:sp>
      <p:sp>
        <p:nvSpPr>
          <p:cNvPr id="6" name="TextBox 5">
            <a:extLst>
              <a:ext uri="{FF2B5EF4-FFF2-40B4-BE49-F238E27FC236}">
                <a16:creationId xmlns:a16="http://schemas.microsoft.com/office/drawing/2014/main" id="{65E1D986-47C5-42CB-8AD3-407DC121E1CF}"/>
              </a:ext>
            </a:extLst>
          </p:cNvPr>
          <p:cNvSpPr txBox="1"/>
          <p:nvPr/>
        </p:nvSpPr>
        <p:spPr>
          <a:xfrm>
            <a:off x="6668087" y="2335926"/>
            <a:ext cx="5284763" cy="2375330"/>
          </a:xfrm>
          <a:prstGeom prst="rect">
            <a:avLst/>
          </a:prstGeom>
          <a:noFill/>
        </p:spPr>
        <p:txBody>
          <a:bodyPr wrap="square">
            <a:spAutoFit/>
          </a:bodyPr>
          <a:lstStyle/>
          <a:p>
            <a:pPr marL="0" indent="0" algn="just">
              <a:lnSpc>
                <a:spcPct val="100000"/>
              </a:lnSpc>
              <a:spcAft>
                <a:spcPts val="1000"/>
              </a:spcAft>
              <a:buNone/>
            </a:pPr>
            <a:r>
              <a:rPr lang="en-US" sz="2800" b="1" dirty="0">
                <a:solidFill>
                  <a:srgbClr val="FF0000"/>
                </a:solidFill>
                <a:latin typeface="Times New Roman" panose="02020603050405020304" pitchFamily="18" charset="0"/>
                <a:cs typeface="Times New Roman" panose="02020603050405020304" pitchFamily="18" charset="0"/>
              </a:rPr>
              <a:t>Target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 oil consumption by 50%</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 process time by 50%</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Increase use of JH by 50%</a:t>
            </a:r>
          </a:p>
        </p:txBody>
      </p:sp>
    </p:spTree>
    <p:extLst>
      <p:ext uri="{BB962C8B-B14F-4D97-AF65-F5344CB8AC3E}">
        <p14:creationId xmlns:p14="http://schemas.microsoft.com/office/powerpoint/2010/main" val="2546043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4569655" y="1333678"/>
            <a:ext cx="4422531" cy="4757633"/>
          </a:xfrm>
        </p:spPr>
        <p:txBody>
          <a:bodyPr/>
          <a:lstStyle/>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Preparation of employees.</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Initial cleanup of machines.</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Take counter measures</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Fix tentative JH standards</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General inspection</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Autonomous inspection</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Standardization and</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Autonomous management.</a:t>
            </a:r>
          </a:p>
        </p:txBody>
      </p:sp>
      <p:sp>
        <p:nvSpPr>
          <p:cNvPr id="4" name="TextBox 3">
            <a:extLst>
              <a:ext uri="{FF2B5EF4-FFF2-40B4-BE49-F238E27FC236}">
                <a16:creationId xmlns:a16="http://schemas.microsoft.com/office/drawing/2014/main" id="{124882E3-4B50-4674-BCF0-665AB9EC2BD5}"/>
              </a:ext>
            </a:extLst>
          </p:cNvPr>
          <p:cNvSpPr txBox="1"/>
          <p:nvPr/>
        </p:nvSpPr>
        <p:spPr>
          <a:xfrm>
            <a:off x="4745502" y="633317"/>
            <a:ext cx="4070838"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a:solidFill>
                  <a:srgbClr val="FF0000"/>
                </a:solidFill>
                <a:latin typeface="Times New Roman" panose="02020603050405020304" pitchFamily="18" charset="0"/>
                <a:cs typeface="Times New Roman" panose="02020603050405020304" pitchFamily="18" charset="0"/>
              </a:rPr>
              <a:t>Steps in </a:t>
            </a: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JISHU HOZEN </a:t>
            </a:r>
          </a:p>
        </p:txBody>
      </p:sp>
    </p:spTree>
    <p:extLst>
      <p:ext uri="{BB962C8B-B14F-4D97-AF65-F5344CB8AC3E}">
        <p14:creationId xmlns:p14="http://schemas.microsoft.com/office/powerpoint/2010/main" val="1286663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703385" y="997526"/>
            <a:ext cx="10888393" cy="5458691"/>
          </a:xfrm>
        </p:spPr>
        <p:txBody>
          <a:bodyPr/>
          <a:lstStyle/>
          <a:p>
            <a:pPr marL="0" indent="0" algn="ctr">
              <a:buNone/>
            </a:pP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Total Productive Maintenance (TPM) </a:t>
            </a:r>
          </a:p>
          <a:p>
            <a:pPr marL="0" indent="0" algn="just">
              <a:buNone/>
            </a:pPr>
            <a:r>
              <a:rPr lang="en-US" b="1"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Definition</a:t>
            </a:r>
          </a:p>
          <a:p>
            <a:pPr marL="0" indent="0" algn="just">
              <a:buNone/>
            </a:pPr>
            <a:r>
              <a:rPr lang="en-US" sz="2400" dirty="0">
                <a:latin typeface="Times" panose="02020603050405020304" pitchFamily="18" charset="0"/>
                <a:ea typeface="Times New Roman" panose="02020603050405020304" pitchFamily="18" charset="0"/>
                <a:cs typeface="Times New Roman" panose="02020603050405020304" pitchFamily="18" charset="0"/>
              </a:rPr>
              <a:t>TPM (Total Productive Maintenance) is a maintenance philosophy designed to integrate equipment maintenance into the manufacturing process. The goal of any TPM program is to eliminate losses tied to equipment maintenance or, in other words, keep equipment producing only good product, as fast as possible with no unplanned downtime.</a:t>
            </a:r>
          </a:p>
          <a:p>
            <a:pPr marL="0" indent="0" algn="just">
              <a:buNone/>
            </a:pPr>
            <a:endParaRPr lang="en-US" sz="2400" dirty="0">
              <a:latin typeface="Times" panose="02020603050405020304" pitchFamily="18" charset="0"/>
              <a:ea typeface="Times New Roman" panose="02020603050405020304" pitchFamily="18" charset="0"/>
              <a:cs typeface="Times New Roman" panose="02020603050405020304" pitchFamily="18" charset="0"/>
            </a:endParaRPr>
          </a:p>
          <a:p>
            <a:pPr algn="just"/>
            <a:r>
              <a:rPr lang="en-US" sz="2400" b="1" dirty="0">
                <a:solidFill>
                  <a:srgbClr val="CC0099"/>
                </a:solidFill>
                <a:latin typeface="Times" panose="02020603050405020304" pitchFamily="18" charset="0"/>
                <a:ea typeface="Times New Roman" panose="02020603050405020304" pitchFamily="18" charset="0"/>
                <a:cs typeface="Times New Roman" panose="02020603050405020304" pitchFamily="18" charset="0"/>
              </a:rPr>
              <a:t>Total - </a:t>
            </a:r>
            <a:r>
              <a:rPr lang="en-US" sz="2400" dirty="0">
                <a:solidFill>
                  <a:srgbClr val="CC0099"/>
                </a:solidFill>
                <a:latin typeface="Times" panose="02020603050405020304" pitchFamily="18" charset="0"/>
                <a:ea typeface="Times New Roman" panose="02020603050405020304" pitchFamily="18" charset="0"/>
                <a:cs typeface="Times New Roman" panose="02020603050405020304" pitchFamily="18" charset="0"/>
              </a:rPr>
              <a:t>All encompassing by maintenance and production individuals working together.</a:t>
            </a:r>
          </a:p>
          <a:p>
            <a:pPr algn="just"/>
            <a:r>
              <a:rPr lang="en-US" sz="2400" b="1" dirty="0">
                <a:solidFill>
                  <a:schemeClr val="accent6">
                    <a:lumMod val="50000"/>
                  </a:schemeClr>
                </a:solidFill>
                <a:latin typeface="Times" panose="02020603050405020304" pitchFamily="18" charset="0"/>
                <a:ea typeface="Times New Roman" panose="02020603050405020304" pitchFamily="18" charset="0"/>
                <a:cs typeface="Times New Roman" panose="02020603050405020304" pitchFamily="18" charset="0"/>
              </a:rPr>
              <a:t>Productive </a:t>
            </a:r>
            <a:r>
              <a:rPr lang="en-US" sz="2400" dirty="0">
                <a:solidFill>
                  <a:schemeClr val="accent6">
                    <a:lumMod val="50000"/>
                  </a:schemeClr>
                </a:solidFill>
                <a:latin typeface="Times" panose="02020603050405020304" pitchFamily="18" charset="0"/>
                <a:ea typeface="Times New Roman" panose="02020603050405020304" pitchFamily="18" charset="0"/>
                <a:cs typeface="Times New Roman" panose="02020603050405020304" pitchFamily="18" charset="0"/>
              </a:rPr>
              <a:t>- Production of goods and services that meet or exceed customers expectations</a:t>
            </a:r>
          </a:p>
          <a:p>
            <a:pPr algn="just"/>
            <a:r>
              <a:rPr lang="en-US" sz="2400" b="1" dirty="0">
                <a:solidFill>
                  <a:srgbClr val="0070C0"/>
                </a:solidFill>
                <a:latin typeface="Times" panose="02020603050405020304" pitchFamily="18" charset="0"/>
                <a:ea typeface="Times New Roman" panose="02020603050405020304" pitchFamily="18" charset="0"/>
                <a:cs typeface="Times New Roman" panose="02020603050405020304" pitchFamily="18" charset="0"/>
              </a:rPr>
              <a:t>Maintenance - </a:t>
            </a:r>
            <a:r>
              <a:rPr lang="en-US" sz="2400" dirty="0">
                <a:solidFill>
                  <a:srgbClr val="0070C0"/>
                </a:solidFill>
                <a:latin typeface="Times" panose="02020603050405020304" pitchFamily="18" charset="0"/>
                <a:ea typeface="Times New Roman" panose="02020603050405020304" pitchFamily="18" charset="0"/>
                <a:cs typeface="Times New Roman" panose="02020603050405020304" pitchFamily="18" charset="0"/>
              </a:rPr>
              <a:t>Keeping equipment and plant in as good as or better than the original condition at all times.</a:t>
            </a:r>
          </a:p>
        </p:txBody>
      </p:sp>
    </p:spTree>
    <p:extLst>
      <p:ext uri="{BB962C8B-B14F-4D97-AF65-F5344CB8AC3E}">
        <p14:creationId xmlns:p14="http://schemas.microsoft.com/office/powerpoint/2010/main" val="219241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00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500"/>
                                        <p:tgtEl>
                                          <p:spTgt spid="3">
                                            <p:txEl>
                                              <p:pRg st="4" end="4"/>
                                            </p:txEl>
                                          </p:spTgt>
                                        </p:tgtEl>
                                      </p:cBhvr>
                                    </p:animEffect>
                                    <p:anim calcmode="lin" valueType="num">
                                      <p:cBhvr>
                                        <p:cTn id="8" dur="1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10" fill="hold">
                            <p:stCondLst>
                              <p:cond delay="2500"/>
                            </p:stCondLst>
                            <p:childTnLst>
                              <p:par>
                                <p:cTn id="11" presetID="42" presetClass="entr" presetSubtype="0" fill="hold" nodeType="afterEffect">
                                  <p:stCondLst>
                                    <p:cond delay="100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1500"/>
                                        <p:tgtEl>
                                          <p:spTgt spid="3">
                                            <p:txEl>
                                              <p:pRg st="5" end="5"/>
                                            </p:txEl>
                                          </p:spTgt>
                                        </p:tgtEl>
                                      </p:cBhvr>
                                    </p:animEffect>
                                    <p:anim calcmode="lin" valueType="num">
                                      <p:cBhvr>
                                        <p:cTn id="14" dur="1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5" dur="1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16" fill="hold">
                            <p:stCondLst>
                              <p:cond delay="5000"/>
                            </p:stCondLst>
                            <p:childTnLst>
                              <p:par>
                                <p:cTn id="17" presetID="42" presetClass="entr" presetSubtype="0" fill="hold" nodeType="afterEffect">
                                  <p:stCondLst>
                                    <p:cond delay="100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500"/>
                                        <p:tgtEl>
                                          <p:spTgt spid="3">
                                            <p:txEl>
                                              <p:pRg st="6" end="6"/>
                                            </p:txEl>
                                          </p:spTgt>
                                        </p:tgtEl>
                                      </p:cBhvr>
                                    </p:animEffect>
                                    <p:anim calcmode="lin" valueType="num">
                                      <p:cBhvr>
                                        <p:cTn id="20" dur="1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1" dur="1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181416"/>
            <a:ext cx="11611708" cy="773993"/>
          </a:xfrm>
        </p:spPr>
        <p:txBody>
          <a:bodyPr/>
          <a:lstStyle/>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It is aimed to have trouble free machines and </a:t>
            </a:r>
            <a:r>
              <a:rPr lang="en-US" sz="2200" dirty="0" err="1">
                <a:solidFill>
                  <a:srgbClr val="CC0099"/>
                </a:solidFill>
                <a:latin typeface="Times New Roman" panose="02020603050405020304" pitchFamily="18" charset="0"/>
                <a:cs typeface="Times New Roman" panose="02020603050405020304" pitchFamily="18" charset="0"/>
              </a:rPr>
              <a:t>equipments</a:t>
            </a:r>
            <a:r>
              <a:rPr lang="en-US" sz="2200" dirty="0">
                <a:solidFill>
                  <a:srgbClr val="CC0099"/>
                </a:solidFill>
                <a:latin typeface="Times New Roman" panose="02020603050405020304" pitchFamily="18" charset="0"/>
                <a:cs typeface="Times New Roman" panose="02020603050405020304" pitchFamily="18" charset="0"/>
              </a:rPr>
              <a:t> producing defect free products for total customer satisfaction. This breaks maintenance down into groups</a:t>
            </a:r>
          </a:p>
        </p:txBody>
      </p:sp>
      <p:sp>
        <p:nvSpPr>
          <p:cNvPr id="4" name="TextBox 3">
            <a:extLst>
              <a:ext uri="{FF2B5EF4-FFF2-40B4-BE49-F238E27FC236}">
                <a16:creationId xmlns:a16="http://schemas.microsoft.com/office/drawing/2014/main" id="{124882E3-4B50-4674-BCF0-665AB9EC2BD5}"/>
              </a:ext>
            </a:extLst>
          </p:cNvPr>
          <p:cNvSpPr txBox="1"/>
          <p:nvPr/>
        </p:nvSpPr>
        <p:spPr>
          <a:xfrm>
            <a:off x="3826413" y="633317"/>
            <a:ext cx="489555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PLANNED MAINTENANCE</a:t>
            </a:r>
          </a:p>
        </p:txBody>
      </p:sp>
      <p:sp>
        <p:nvSpPr>
          <p:cNvPr id="5" name="TextBox 4">
            <a:extLst>
              <a:ext uri="{FF2B5EF4-FFF2-40B4-BE49-F238E27FC236}">
                <a16:creationId xmlns:a16="http://schemas.microsoft.com/office/drawing/2014/main" id="{4AC2B0CA-22E6-4454-B805-DCF7024B3339}"/>
              </a:ext>
            </a:extLst>
          </p:cNvPr>
          <p:cNvSpPr txBox="1"/>
          <p:nvPr/>
        </p:nvSpPr>
        <p:spPr>
          <a:xfrm>
            <a:off x="456399" y="1955409"/>
            <a:ext cx="4994619" cy="4101444"/>
          </a:xfrm>
          <a:prstGeom prst="rect">
            <a:avLst/>
          </a:prstGeom>
          <a:noFill/>
        </p:spPr>
        <p:txBody>
          <a:bodyPr wrap="square">
            <a:spAutoFit/>
          </a:bodyPr>
          <a:lstStyle/>
          <a:p>
            <a:pPr marL="0" indent="0" algn="just">
              <a:lnSpc>
                <a:spcPct val="100000"/>
              </a:lnSpc>
              <a:spcAft>
                <a:spcPts val="1000"/>
              </a:spcAft>
              <a:buNone/>
            </a:pPr>
            <a:r>
              <a:rPr lang="en-US" sz="2800" b="1" dirty="0">
                <a:solidFill>
                  <a:srgbClr val="FF0000"/>
                </a:solidFill>
                <a:latin typeface="Times New Roman" panose="02020603050405020304" pitchFamily="18" charset="0"/>
                <a:cs typeface="Times New Roman" panose="02020603050405020304" pitchFamily="18" charset="0"/>
              </a:rPr>
              <a:t>Policy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Achieve and sustain availability of machines</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Optimum maintenance cost.</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Reduces spares inventory.</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Improve reliability and maintainability of machines</a:t>
            </a:r>
          </a:p>
        </p:txBody>
      </p:sp>
      <p:sp>
        <p:nvSpPr>
          <p:cNvPr id="6" name="TextBox 5">
            <a:extLst>
              <a:ext uri="{FF2B5EF4-FFF2-40B4-BE49-F238E27FC236}">
                <a16:creationId xmlns:a16="http://schemas.microsoft.com/office/drawing/2014/main" id="{65E1D986-47C5-42CB-8AD3-407DC121E1CF}"/>
              </a:ext>
            </a:extLst>
          </p:cNvPr>
          <p:cNvSpPr txBox="1"/>
          <p:nvPr/>
        </p:nvSpPr>
        <p:spPr>
          <a:xfrm>
            <a:off x="6617091" y="1955409"/>
            <a:ext cx="5284763" cy="4655442"/>
          </a:xfrm>
          <a:prstGeom prst="rect">
            <a:avLst/>
          </a:prstGeom>
          <a:noFill/>
        </p:spPr>
        <p:txBody>
          <a:bodyPr wrap="square">
            <a:spAutoFit/>
          </a:bodyPr>
          <a:lstStyle/>
          <a:p>
            <a:pPr marL="0" indent="0" algn="just">
              <a:lnSpc>
                <a:spcPct val="100000"/>
              </a:lnSpc>
              <a:spcAft>
                <a:spcPts val="1000"/>
              </a:spcAft>
              <a:buNone/>
            </a:pPr>
            <a:r>
              <a:rPr lang="en-US" sz="2800" b="1" dirty="0">
                <a:solidFill>
                  <a:srgbClr val="FF0000"/>
                </a:solidFill>
                <a:latin typeface="Times New Roman" panose="02020603050405020304" pitchFamily="18" charset="0"/>
                <a:cs typeface="Times New Roman" panose="02020603050405020304" pitchFamily="18" charset="0"/>
              </a:rPr>
              <a:t>Target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Zero equipment failure and break down.</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Improve reliability and maintainability by 50 %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 maintenance cost by 20 %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Ensure availability of spares all the time.</a:t>
            </a:r>
          </a:p>
        </p:txBody>
      </p:sp>
    </p:spTree>
    <p:extLst>
      <p:ext uri="{BB962C8B-B14F-4D97-AF65-F5344CB8AC3E}">
        <p14:creationId xmlns:p14="http://schemas.microsoft.com/office/powerpoint/2010/main" val="535697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615032"/>
            <a:ext cx="11611708" cy="4335601"/>
          </a:xfrm>
        </p:spPr>
        <p:txBody>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Six steps in Planned maintenance :</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Equipment evaluation and recoding present status.</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Restore deterioration and improve weakness.</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Building up information management system.</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Prepare time based information system, select equipment, parts and members and map out plan.</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Prepare predictive maintenance system by introducing equipment diagnostic techniques and</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Evaluation of planned maintenance.</a:t>
            </a:r>
          </a:p>
        </p:txBody>
      </p:sp>
      <p:sp>
        <p:nvSpPr>
          <p:cNvPr id="4" name="TextBox 3">
            <a:extLst>
              <a:ext uri="{FF2B5EF4-FFF2-40B4-BE49-F238E27FC236}">
                <a16:creationId xmlns:a16="http://schemas.microsoft.com/office/drawing/2014/main" id="{124882E3-4B50-4674-BCF0-665AB9EC2BD5}"/>
              </a:ext>
            </a:extLst>
          </p:cNvPr>
          <p:cNvSpPr txBox="1"/>
          <p:nvPr/>
        </p:nvSpPr>
        <p:spPr>
          <a:xfrm>
            <a:off x="3826413" y="633317"/>
            <a:ext cx="489555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PLANNED MAINTENANCE</a:t>
            </a:r>
          </a:p>
        </p:txBody>
      </p:sp>
    </p:spTree>
    <p:extLst>
      <p:ext uri="{BB962C8B-B14F-4D97-AF65-F5344CB8AC3E}">
        <p14:creationId xmlns:p14="http://schemas.microsoft.com/office/powerpoint/2010/main" val="14375520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522692"/>
            <a:ext cx="11611708" cy="4343536"/>
          </a:xfrm>
        </p:spPr>
        <p:txBody>
          <a:bodyPr/>
          <a:lstStyle/>
          <a:p>
            <a:pPr algn="just">
              <a:lnSpc>
                <a:spcPct val="100000"/>
              </a:lnSpc>
              <a:spcAft>
                <a:spcPts val="1000"/>
              </a:spcAft>
              <a:buFont typeface="Wingdings" panose="05000000000000000000" pitchFamily="2" charset="2"/>
              <a:buChar char="Ø"/>
            </a:pPr>
            <a:r>
              <a:rPr lang="en-US" sz="2200" dirty="0">
                <a:solidFill>
                  <a:srgbClr val="CC0099"/>
                </a:solidFill>
                <a:latin typeface="Times New Roman" panose="02020603050405020304" pitchFamily="18" charset="0"/>
                <a:cs typeface="Times New Roman" panose="02020603050405020304" pitchFamily="18" charset="0"/>
              </a:rPr>
              <a:t>It is aimed towards customer delight through highest quality through defect free manufacturing.</a:t>
            </a:r>
          </a:p>
          <a:p>
            <a:pPr algn="just">
              <a:lnSpc>
                <a:spcPct val="100000"/>
              </a:lnSpc>
              <a:spcAft>
                <a:spcPts val="1000"/>
              </a:spcAft>
              <a:buFont typeface="Wingdings" panose="05000000000000000000" pitchFamily="2" charset="2"/>
              <a:buChar char="Ø"/>
            </a:pPr>
            <a:r>
              <a:rPr lang="en-US" sz="2200" dirty="0">
                <a:solidFill>
                  <a:srgbClr val="CC0099"/>
                </a:solidFill>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Focus is on eliminating non-conformances in a systematic manner, much like Focused Improvement. </a:t>
            </a:r>
          </a:p>
          <a:p>
            <a:pPr algn="just">
              <a:lnSpc>
                <a:spcPct val="100000"/>
              </a:lnSpc>
              <a:spcAft>
                <a:spcPts val="1000"/>
              </a:spcAft>
              <a:buFont typeface="Wingdings" panose="05000000000000000000" pitchFamily="2" charset="2"/>
              <a:buChar char="Ø"/>
            </a:pPr>
            <a:r>
              <a:rPr lang="en-US" sz="2200" dirty="0">
                <a:solidFill>
                  <a:srgbClr val="7030A0"/>
                </a:solidFill>
                <a:latin typeface="Times New Roman" panose="02020603050405020304" pitchFamily="18" charset="0"/>
                <a:cs typeface="Times New Roman" panose="02020603050405020304" pitchFamily="18" charset="0"/>
              </a:rPr>
              <a:t>QM activities is to set equipment conditions that preclude quality defects, based on the basic concept of maintaining perfect equipment to maintain perfect quality of products. </a:t>
            </a:r>
          </a:p>
          <a:p>
            <a:pPr algn="just">
              <a:lnSpc>
                <a:spcPct val="100000"/>
              </a:lnSpc>
              <a:spcAft>
                <a:spcPts val="1000"/>
              </a:spcAft>
              <a:buFont typeface="Wingdings" panose="05000000000000000000" pitchFamily="2" charset="2"/>
              <a:buChar char="Ø"/>
            </a:pPr>
            <a:r>
              <a:rPr lang="en-US" sz="2200" dirty="0">
                <a:solidFill>
                  <a:srgbClr val="C00000"/>
                </a:solidFill>
                <a:latin typeface="Times New Roman" panose="02020603050405020304" pitchFamily="18" charset="0"/>
                <a:cs typeface="Times New Roman" panose="02020603050405020304" pitchFamily="18" charset="0"/>
              </a:rPr>
              <a:t>The condition are checked and measured in time series to very that measure values are within standard values to prevent defects. </a:t>
            </a:r>
          </a:p>
          <a:p>
            <a:pPr algn="just">
              <a:lnSpc>
                <a:spcPct val="100000"/>
              </a:lnSpc>
              <a:spcAft>
                <a:spcPts val="1000"/>
              </a:spcAft>
              <a:buFont typeface="Wingdings" panose="05000000000000000000" pitchFamily="2" charset="2"/>
              <a:buChar char="Ø"/>
            </a:pPr>
            <a:r>
              <a:rPr lang="en-US" sz="2200" dirty="0">
                <a:solidFill>
                  <a:schemeClr val="accent6">
                    <a:lumMod val="50000"/>
                  </a:schemeClr>
                </a:solidFill>
                <a:latin typeface="Times New Roman" panose="02020603050405020304" pitchFamily="18" charset="0"/>
                <a:cs typeface="Times New Roman" panose="02020603050405020304" pitchFamily="18" charset="0"/>
              </a:rPr>
              <a:t>The transition of measured values is watched to predict possibilities of defects occurring and to take counter measures before hand.</a:t>
            </a:r>
          </a:p>
        </p:txBody>
      </p:sp>
      <p:sp>
        <p:nvSpPr>
          <p:cNvPr id="4" name="TextBox 3">
            <a:extLst>
              <a:ext uri="{FF2B5EF4-FFF2-40B4-BE49-F238E27FC236}">
                <a16:creationId xmlns:a16="http://schemas.microsoft.com/office/drawing/2014/main" id="{124882E3-4B50-4674-BCF0-665AB9EC2BD5}"/>
              </a:ext>
            </a:extLst>
          </p:cNvPr>
          <p:cNvSpPr txBox="1"/>
          <p:nvPr/>
        </p:nvSpPr>
        <p:spPr>
          <a:xfrm>
            <a:off x="3826413" y="745859"/>
            <a:ext cx="489555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QUALITY MAINTENANCE</a:t>
            </a:r>
          </a:p>
        </p:txBody>
      </p:sp>
    </p:spTree>
    <p:extLst>
      <p:ext uri="{BB962C8B-B14F-4D97-AF65-F5344CB8AC3E}">
        <p14:creationId xmlns:p14="http://schemas.microsoft.com/office/powerpoint/2010/main" val="1696687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1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1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1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1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2"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1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4882E3-4B50-4674-BCF0-665AB9EC2BD5}"/>
              </a:ext>
            </a:extLst>
          </p:cNvPr>
          <p:cNvSpPr txBox="1"/>
          <p:nvPr/>
        </p:nvSpPr>
        <p:spPr>
          <a:xfrm>
            <a:off x="3826413" y="633317"/>
            <a:ext cx="489555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QUALITY MAINTENANCE</a:t>
            </a:r>
          </a:p>
        </p:txBody>
      </p:sp>
      <p:sp>
        <p:nvSpPr>
          <p:cNvPr id="5" name="TextBox 4">
            <a:extLst>
              <a:ext uri="{FF2B5EF4-FFF2-40B4-BE49-F238E27FC236}">
                <a16:creationId xmlns:a16="http://schemas.microsoft.com/office/drawing/2014/main" id="{4AC2B0CA-22E6-4454-B805-DCF7024B3339}"/>
              </a:ext>
            </a:extLst>
          </p:cNvPr>
          <p:cNvSpPr txBox="1"/>
          <p:nvPr/>
        </p:nvSpPr>
        <p:spPr>
          <a:xfrm>
            <a:off x="290145" y="1209551"/>
            <a:ext cx="6054384" cy="5337680"/>
          </a:xfrm>
          <a:prstGeom prst="rect">
            <a:avLst/>
          </a:prstGeom>
          <a:noFill/>
        </p:spPr>
        <p:txBody>
          <a:bodyPr wrap="square">
            <a:spAutoFit/>
          </a:bodyPr>
          <a:lstStyle/>
          <a:p>
            <a:pPr marL="0" indent="0" algn="just">
              <a:lnSpc>
                <a:spcPct val="100000"/>
              </a:lnSpc>
              <a:spcAft>
                <a:spcPts val="1000"/>
              </a:spcAft>
              <a:buNone/>
            </a:pPr>
            <a:r>
              <a:rPr lang="en-US" sz="2800" b="1" dirty="0">
                <a:solidFill>
                  <a:srgbClr val="FF0000"/>
                </a:solidFill>
                <a:latin typeface="Times New Roman" panose="02020603050405020304" pitchFamily="18" charset="0"/>
                <a:cs typeface="Times New Roman" panose="02020603050405020304" pitchFamily="18" charset="0"/>
              </a:rPr>
              <a:t>Policy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Defect free conditions and control of </a:t>
            </a:r>
            <a:r>
              <a:rPr lang="en-US" sz="2400" dirty="0" err="1">
                <a:latin typeface="Times New Roman" panose="02020603050405020304" pitchFamily="18" charset="0"/>
                <a:cs typeface="Times New Roman" panose="02020603050405020304" pitchFamily="18" charset="0"/>
              </a:rPr>
              <a:t>equipments</a:t>
            </a:r>
            <a:r>
              <a:rPr lang="en-US" sz="2400" dirty="0">
                <a:latin typeface="Times New Roman" panose="02020603050405020304" pitchFamily="18" charset="0"/>
                <a:cs typeface="Times New Roman" panose="02020603050405020304" pitchFamily="18" charset="0"/>
              </a:rPr>
              <a:t>.</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QM activities to support quality assurance.</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Focus of prevention of defects at source</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Focus on poka-yoke. ( fool proof system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In-line detection and segregation of defects.</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Effective implementation of operator quality assurance.</a:t>
            </a:r>
          </a:p>
        </p:txBody>
      </p:sp>
      <p:sp>
        <p:nvSpPr>
          <p:cNvPr id="6" name="TextBox 5">
            <a:extLst>
              <a:ext uri="{FF2B5EF4-FFF2-40B4-BE49-F238E27FC236}">
                <a16:creationId xmlns:a16="http://schemas.microsoft.com/office/drawing/2014/main" id="{65E1D986-47C5-42CB-8AD3-407DC121E1CF}"/>
              </a:ext>
            </a:extLst>
          </p:cNvPr>
          <p:cNvSpPr txBox="1"/>
          <p:nvPr/>
        </p:nvSpPr>
        <p:spPr>
          <a:xfrm>
            <a:off x="6617092" y="1181416"/>
            <a:ext cx="5284763" cy="2929328"/>
          </a:xfrm>
          <a:prstGeom prst="rect">
            <a:avLst/>
          </a:prstGeom>
          <a:noFill/>
        </p:spPr>
        <p:txBody>
          <a:bodyPr wrap="square">
            <a:spAutoFit/>
          </a:bodyPr>
          <a:lstStyle/>
          <a:p>
            <a:pPr marL="0" indent="0" algn="just">
              <a:lnSpc>
                <a:spcPct val="100000"/>
              </a:lnSpc>
              <a:spcAft>
                <a:spcPts val="1000"/>
              </a:spcAft>
              <a:buNone/>
            </a:pPr>
            <a:r>
              <a:rPr lang="en-US" sz="2800" b="1" dirty="0">
                <a:solidFill>
                  <a:srgbClr val="FF0000"/>
                </a:solidFill>
                <a:latin typeface="Times New Roman" panose="02020603050405020304" pitchFamily="18" charset="0"/>
                <a:cs typeface="Times New Roman" panose="02020603050405020304" pitchFamily="18" charset="0"/>
              </a:rPr>
              <a:t>Target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Achieve and sustain customer complaints at zero</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 in-process defects by 50 %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 cost of quality by 50 %.</a:t>
            </a:r>
          </a:p>
        </p:txBody>
      </p:sp>
    </p:spTree>
    <p:extLst>
      <p:ext uri="{BB962C8B-B14F-4D97-AF65-F5344CB8AC3E}">
        <p14:creationId xmlns:p14="http://schemas.microsoft.com/office/powerpoint/2010/main" val="1635339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1062" y="681037"/>
            <a:ext cx="7879080" cy="1143000"/>
          </a:xfrm>
        </p:spPr>
        <p:txBody>
          <a:bodyPr/>
          <a:lstStyle/>
          <a:p>
            <a:pPr algn="ctr"/>
            <a:r>
              <a:rPr lang="en-US" b="1" dirty="0">
                <a:solidFill>
                  <a:schemeClr val="accent6">
                    <a:lumMod val="75000"/>
                  </a:schemeClr>
                </a:solidFill>
                <a:latin typeface="Times New Roman" pitchFamily="18" charset="0"/>
                <a:cs typeface="Times New Roman" pitchFamily="18" charset="0"/>
              </a:rPr>
              <a:t>Quality by Design</a:t>
            </a:r>
            <a:endParaRPr lang="en-IN" b="1" dirty="0">
              <a:solidFill>
                <a:schemeClr val="accent6">
                  <a:lumMod val="75000"/>
                </a:schemeClr>
              </a:solidFill>
              <a:latin typeface="Times New Roman" pitchFamily="18" charset="0"/>
              <a:cs typeface="Times New Roman" pitchFamily="18" charset="0"/>
            </a:endParaRPr>
          </a:p>
        </p:txBody>
      </p:sp>
      <p:sp>
        <p:nvSpPr>
          <p:cNvPr id="4" name="Content Placeholder 3"/>
          <p:cNvSpPr>
            <a:spLocks noGrp="1"/>
          </p:cNvSpPr>
          <p:nvPr>
            <p:ph idx="1"/>
          </p:nvPr>
        </p:nvSpPr>
        <p:spPr/>
        <p:txBody>
          <a:bodyPr/>
          <a:lstStyle/>
          <a:p>
            <a:endParaRPr lang="en-IN"/>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1062" y="1447800"/>
            <a:ext cx="8166938"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57354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0"/>
            <a:ext cx="7498080" cy="1143000"/>
          </a:xfrm>
        </p:spPr>
        <p:txBody>
          <a:bodyPr/>
          <a:lstStyle/>
          <a:p>
            <a:pPr algn="ctr"/>
            <a:r>
              <a:rPr lang="en-US" b="1" dirty="0">
                <a:solidFill>
                  <a:srgbClr val="A379BB">
                    <a:lumMod val="75000"/>
                  </a:srgbClr>
                </a:solidFill>
                <a:latin typeface="Times New Roman" pitchFamily="18" charset="0"/>
                <a:cs typeface="Times New Roman" pitchFamily="18" charset="0"/>
              </a:rPr>
              <a:t>Quality by Design</a:t>
            </a:r>
            <a:endParaRPr lang="en-IN"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24200" y="1295401"/>
            <a:ext cx="7010400" cy="5340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07915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27709"/>
            <a:ext cx="7498080" cy="1143000"/>
          </a:xfrm>
        </p:spPr>
        <p:txBody>
          <a:bodyPr/>
          <a:lstStyle/>
          <a:p>
            <a:pPr algn="ctr"/>
            <a:r>
              <a:rPr lang="en-US" b="1" dirty="0">
                <a:solidFill>
                  <a:srgbClr val="A379BB">
                    <a:lumMod val="75000"/>
                  </a:srgbClr>
                </a:solidFill>
                <a:latin typeface="Times New Roman" pitchFamily="18" charset="0"/>
                <a:cs typeface="Times New Roman" pitchFamily="18" charset="0"/>
              </a:rPr>
              <a:t>Quality by Design</a:t>
            </a:r>
            <a:endParaRPr lang="en-IN"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71800" y="1219200"/>
            <a:ext cx="7256494"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94927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0"/>
            <a:ext cx="7498080" cy="1143000"/>
          </a:xfrm>
        </p:spPr>
        <p:txBody>
          <a:bodyPr/>
          <a:lstStyle/>
          <a:p>
            <a:pPr algn="ctr"/>
            <a:r>
              <a:rPr lang="en-US" b="1" dirty="0">
                <a:solidFill>
                  <a:srgbClr val="A379BB">
                    <a:lumMod val="75000"/>
                  </a:srgbClr>
                </a:solidFill>
                <a:latin typeface="Times New Roman" pitchFamily="18" charset="0"/>
                <a:cs typeface="Times New Roman" pitchFamily="18" charset="0"/>
              </a:rPr>
              <a:t>Quality by Design</a:t>
            </a:r>
            <a:endParaRPr lang="en-IN" dirty="0"/>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1012234"/>
            <a:ext cx="5410200" cy="5845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5825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rgbClr val="A379BB">
                    <a:lumMod val="75000"/>
                  </a:srgbClr>
                </a:solidFill>
                <a:latin typeface="Times New Roman" pitchFamily="18" charset="0"/>
                <a:cs typeface="Times New Roman" pitchFamily="18" charset="0"/>
              </a:rPr>
              <a:t>Quality by Design</a:t>
            </a:r>
            <a:endParaRPr lang="en-IN" dirty="0"/>
          </a:p>
        </p:txBody>
      </p:sp>
      <p:sp>
        <p:nvSpPr>
          <p:cNvPr id="3" name="Content Placeholder 2"/>
          <p:cNvSpPr>
            <a:spLocks noGrp="1"/>
          </p:cNvSpPr>
          <p:nvPr>
            <p:ph idx="1"/>
          </p:nvPr>
        </p:nvSpPr>
        <p:spPr/>
        <p:txBody>
          <a:bodyPr/>
          <a:lstStyle/>
          <a:p>
            <a:endParaRPr lang="en-IN"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371600"/>
            <a:ext cx="7315200" cy="517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41266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7170" name="Picture 2" descr="Image result for quality by design in tqm 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7710"/>
            <a:ext cx="8153400" cy="6830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567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838200" y="658994"/>
            <a:ext cx="10515600" cy="4997520"/>
          </a:xfrm>
        </p:spPr>
        <p:txBody>
          <a:bodyPr/>
          <a:lstStyle/>
          <a:p>
            <a:pPr marL="0" indent="0" algn="ctr">
              <a:buNone/>
            </a:pPr>
            <a:r>
              <a:rPr lang="en-US" b="1" dirty="0">
                <a:solidFill>
                  <a:srgbClr val="FF0000"/>
                </a:solidFill>
                <a:latin typeface="Times" panose="02020603050405020304" pitchFamily="18" charset="0"/>
                <a:cs typeface="Times New Roman" panose="02020603050405020304" pitchFamily="18" charset="0"/>
              </a:rPr>
              <a:t>Objectives of TPM</a:t>
            </a:r>
          </a:p>
          <a:p>
            <a:pPr marL="0" indent="0">
              <a:buNone/>
            </a:pPr>
            <a:endParaRPr lang="en-IN" b="1" dirty="0">
              <a:solidFill>
                <a:srgbClr val="FF0000"/>
              </a:solidFill>
              <a:latin typeface="Times" panose="02020603050405020304" pitchFamily="18" charset="0"/>
              <a:cs typeface="Times New Roman" panose="02020603050405020304" pitchFamily="18" charset="0"/>
            </a:endParaRPr>
          </a:p>
        </p:txBody>
      </p:sp>
      <p:pic>
        <p:nvPicPr>
          <p:cNvPr id="4" name="Picture 2">
            <a:extLst>
              <a:ext uri="{FF2B5EF4-FFF2-40B4-BE49-F238E27FC236}">
                <a16:creationId xmlns:a16="http://schemas.microsoft.com/office/drawing/2014/main" id="{E7A67031-B350-4600-9991-56C11E7576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0756" y="1201486"/>
            <a:ext cx="10250487" cy="5245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63008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BC37D2C4-B21F-4149-AE03-4D04FEE00DA1}"/>
              </a:ext>
            </a:extLst>
          </p:cNvPr>
          <p:cNvSpPr txBox="1"/>
          <p:nvPr/>
        </p:nvSpPr>
        <p:spPr>
          <a:xfrm>
            <a:off x="3636706" y="2324075"/>
            <a:ext cx="4547122" cy="193899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CC0099"/>
                </a:solidFill>
                <a:effectLst/>
                <a:uLnTx/>
                <a:uFillTx/>
                <a:latin typeface="Oswald" panose="02000503000000000000" pitchFamily="2" charset="0"/>
                <a:ea typeface="+mn-ea"/>
                <a:cs typeface="+mn-cs"/>
              </a:rPr>
              <a:t>Types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solidFill>
                  <a:srgbClr val="CC0099"/>
                </a:solidFill>
                <a:latin typeface="Oswald" panose="02000503000000000000" pitchFamily="2" charset="0"/>
              </a:rPr>
              <a:t>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CC0099"/>
                </a:solidFill>
                <a:effectLst/>
                <a:uLnTx/>
                <a:uFillTx/>
                <a:latin typeface="Oswald" panose="02000503000000000000" pitchFamily="2" charset="0"/>
                <a:ea typeface="+mn-ea"/>
                <a:cs typeface="+mn-cs"/>
              </a:rPr>
              <a:t>Maintenance</a:t>
            </a:r>
          </a:p>
        </p:txBody>
      </p:sp>
      <p:grpSp>
        <p:nvGrpSpPr>
          <p:cNvPr id="3" name="Group 2">
            <a:extLst>
              <a:ext uri="{FF2B5EF4-FFF2-40B4-BE49-F238E27FC236}">
                <a16:creationId xmlns:a16="http://schemas.microsoft.com/office/drawing/2014/main" id="{EBE67B8F-2310-4E26-952C-3BBB4893BE79}"/>
              </a:ext>
            </a:extLst>
          </p:cNvPr>
          <p:cNvGrpSpPr/>
          <p:nvPr/>
        </p:nvGrpSpPr>
        <p:grpSpPr>
          <a:xfrm>
            <a:off x="779206" y="5154561"/>
            <a:ext cx="5223387" cy="1143000"/>
            <a:chOff x="779206" y="5154561"/>
            <a:chExt cx="5223387" cy="1143000"/>
          </a:xfrm>
        </p:grpSpPr>
        <p:sp>
          <p:nvSpPr>
            <p:cNvPr id="6" name="Rectangle 5">
              <a:extLst>
                <a:ext uri="{FF2B5EF4-FFF2-40B4-BE49-F238E27FC236}">
                  <a16:creationId xmlns:a16="http://schemas.microsoft.com/office/drawing/2014/main" id="{89768E1A-2FED-4E0B-8EA0-52F253F7C0FF}"/>
                </a:ext>
              </a:extLst>
            </p:cNvPr>
            <p:cNvSpPr/>
            <p:nvPr/>
          </p:nvSpPr>
          <p:spPr>
            <a:xfrm>
              <a:off x="1922206" y="5154561"/>
              <a:ext cx="3888658" cy="11430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Freeform: Shape 3">
              <a:extLst>
                <a:ext uri="{FF2B5EF4-FFF2-40B4-BE49-F238E27FC236}">
                  <a16:creationId xmlns:a16="http://schemas.microsoft.com/office/drawing/2014/main" id="{4D7330E6-6A04-46CC-86F2-33F90064E79A}"/>
                </a:ext>
              </a:extLst>
            </p:cNvPr>
            <p:cNvSpPr/>
            <p:nvPr/>
          </p:nvSpPr>
          <p:spPr>
            <a:xfrm>
              <a:off x="1922206" y="5154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99"/>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15092CF2-530F-47E5-97CF-90573B22F74D}"/>
                </a:ext>
              </a:extLst>
            </p:cNvPr>
            <p:cNvSpPr/>
            <p:nvPr/>
          </p:nvSpPr>
          <p:spPr>
            <a:xfrm flipH="1" flipV="1">
              <a:off x="779206" y="5154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00388E5A-C359-42F8-81CF-CED61C99D221}"/>
                </a:ext>
              </a:extLst>
            </p:cNvPr>
            <p:cNvSpPr/>
            <p:nvPr/>
          </p:nvSpPr>
          <p:spPr>
            <a:xfrm>
              <a:off x="5810864" y="5154561"/>
              <a:ext cx="191729" cy="1143000"/>
            </a:xfrm>
            <a:prstGeom prst="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FFFF99"/>
                </a:solidFill>
                <a:effectLst/>
                <a:uLnTx/>
                <a:uFillTx/>
                <a:latin typeface="Calibri" panose="020F0502020204030204"/>
                <a:ea typeface="+mn-ea"/>
                <a:cs typeface="+mn-cs"/>
              </a:endParaRPr>
            </a:p>
          </p:txBody>
        </p:sp>
      </p:grpSp>
      <p:grpSp>
        <p:nvGrpSpPr>
          <p:cNvPr id="5" name="Group 4">
            <a:extLst>
              <a:ext uri="{FF2B5EF4-FFF2-40B4-BE49-F238E27FC236}">
                <a16:creationId xmlns:a16="http://schemas.microsoft.com/office/drawing/2014/main" id="{F563CDBD-E26D-4BAF-AF5C-781338E72BE3}"/>
              </a:ext>
            </a:extLst>
          </p:cNvPr>
          <p:cNvGrpSpPr/>
          <p:nvPr/>
        </p:nvGrpSpPr>
        <p:grpSpPr>
          <a:xfrm>
            <a:off x="1922206" y="4011561"/>
            <a:ext cx="5223387" cy="1143000"/>
            <a:chOff x="1922206" y="4011561"/>
            <a:chExt cx="5223387" cy="1143000"/>
          </a:xfrm>
        </p:grpSpPr>
        <p:sp>
          <p:nvSpPr>
            <p:cNvPr id="11" name="Rectangle 10">
              <a:extLst>
                <a:ext uri="{FF2B5EF4-FFF2-40B4-BE49-F238E27FC236}">
                  <a16:creationId xmlns:a16="http://schemas.microsoft.com/office/drawing/2014/main" id="{497388B9-8491-4842-8245-A5B4B2942550}"/>
                </a:ext>
              </a:extLst>
            </p:cNvPr>
            <p:cNvSpPr/>
            <p:nvPr/>
          </p:nvSpPr>
          <p:spPr>
            <a:xfrm>
              <a:off x="3065206" y="4011561"/>
              <a:ext cx="3888658" cy="11430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B46B3C2C-5843-4058-A0A0-F5DAD4A95789}"/>
                </a:ext>
              </a:extLst>
            </p:cNvPr>
            <p:cNvSpPr/>
            <p:nvPr/>
          </p:nvSpPr>
          <p:spPr>
            <a:xfrm>
              <a:off x="3065206" y="4011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Freeform: Shape 12">
              <a:extLst>
                <a:ext uri="{FF2B5EF4-FFF2-40B4-BE49-F238E27FC236}">
                  <a16:creationId xmlns:a16="http://schemas.microsoft.com/office/drawing/2014/main" id="{DB0B219C-09A4-4FC3-9F87-03463F75E7FB}"/>
                </a:ext>
              </a:extLst>
            </p:cNvPr>
            <p:cNvSpPr/>
            <p:nvPr/>
          </p:nvSpPr>
          <p:spPr>
            <a:xfrm flipH="1" flipV="1">
              <a:off x="1922206" y="4011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E4003ABA-A661-41B9-9255-18B9BE0CF61A}"/>
                </a:ext>
              </a:extLst>
            </p:cNvPr>
            <p:cNvSpPr/>
            <p:nvPr/>
          </p:nvSpPr>
          <p:spPr>
            <a:xfrm>
              <a:off x="6953864" y="4011561"/>
              <a:ext cx="191729" cy="1143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 name="Group 8">
            <a:extLst>
              <a:ext uri="{FF2B5EF4-FFF2-40B4-BE49-F238E27FC236}">
                <a16:creationId xmlns:a16="http://schemas.microsoft.com/office/drawing/2014/main" id="{0CD25479-092E-4EB2-9620-7145CF7AB0EE}"/>
              </a:ext>
            </a:extLst>
          </p:cNvPr>
          <p:cNvGrpSpPr/>
          <p:nvPr/>
        </p:nvGrpSpPr>
        <p:grpSpPr>
          <a:xfrm>
            <a:off x="3065206" y="2868561"/>
            <a:ext cx="5223387" cy="1143000"/>
            <a:chOff x="3065206" y="2868561"/>
            <a:chExt cx="5223387" cy="1143000"/>
          </a:xfrm>
        </p:grpSpPr>
        <p:sp>
          <p:nvSpPr>
            <p:cNvPr id="16" name="Rectangle 15">
              <a:extLst>
                <a:ext uri="{FF2B5EF4-FFF2-40B4-BE49-F238E27FC236}">
                  <a16:creationId xmlns:a16="http://schemas.microsoft.com/office/drawing/2014/main" id="{30848FEE-6765-48C2-A59C-B43F98B220A3}"/>
                </a:ext>
              </a:extLst>
            </p:cNvPr>
            <p:cNvSpPr/>
            <p:nvPr/>
          </p:nvSpPr>
          <p:spPr>
            <a:xfrm>
              <a:off x="4208206" y="2868561"/>
              <a:ext cx="3888658" cy="11430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75DC2128-70E9-4955-BBC5-CB42F3D14847}"/>
                </a:ext>
              </a:extLst>
            </p:cNvPr>
            <p:cNvSpPr/>
            <p:nvPr/>
          </p:nvSpPr>
          <p:spPr>
            <a:xfrm>
              <a:off x="4208206" y="2868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2E9E3716-A7B0-4A5E-900B-08D83CFC877D}"/>
                </a:ext>
              </a:extLst>
            </p:cNvPr>
            <p:cNvSpPr/>
            <p:nvPr/>
          </p:nvSpPr>
          <p:spPr>
            <a:xfrm flipH="1" flipV="1">
              <a:off x="3065206" y="2868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A463779C-C234-40AB-9210-01C924D3C5A0}"/>
                </a:ext>
              </a:extLst>
            </p:cNvPr>
            <p:cNvSpPr/>
            <p:nvPr/>
          </p:nvSpPr>
          <p:spPr>
            <a:xfrm>
              <a:off x="8096864" y="2868561"/>
              <a:ext cx="191729" cy="11430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8" name="Group 27">
            <a:extLst>
              <a:ext uri="{FF2B5EF4-FFF2-40B4-BE49-F238E27FC236}">
                <a16:creationId xmlns:a16="http://schemas.microsoft.com/office/drawing/2014/main" id="{A7F97B53-71E0-4488-B806-FD6C325A3470}"/>
              </a:ext>
            </a:extLst>
          </p:cNvPr>
          <p:cNvGrpSpPr/>
          <p:nvPr/>
        </p:nvGrpSpPr>
        <p:grpSpPr>
          <a:xfrm>
            <a:off x="4205750" y="1725561"/>
            <a:ext cx="5223387" cy="1143000"/>
            <a:chOff x="4205750" y="1725561"/>
            <a:chExt cx="5223387" cy="1143000"/>
          </a:xfrm>
        </p:grpSpPr>
        <p:sp>
          <p:nvSpPr>
            <p:cNvPr id="21" name="Rectangle 20">
              <a:extLst>
                <a:ext uri="{FF2B5EF4-FFF2-40B4-BE49-F238E27FC236}">
                  <a16:creationId xmlns:a16="http://schemas.microsoft.com/office/drawing/2014/main" id="{4D8F42A3-261E-4C43-86E5-22475687303B}"/>
                </a:ext>
              </a:extLst>
            </p:cNvPr>
            <p:cNvSpPr/>
            <p:nvPr/>
          </p:nvSpPr>
          <p:spPr>
            <a:xfrm>
              <a:off x="5348750" y="1725561"/>
              <a:ext cx="3888658" cy="11430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Freeform: Shape 21">
              <a:extLst>
                <a:ext uri="{FF2B5EF4-FFF2-40B4-BE49-F238E27FC236}">
                  <a16:creationId xmlns:a16="http://schemas.microsoft.com/office/drawing/2014/main" id="{B1A3E853-9E09-46E5-83DC-C76809E98C4B}"/>
                </a:ext>
              </a:extLst>
            </p:cNvPr>
            <p:cNvSpPr/>
            <p:nvPr/>
          </p:nvSpPr>
          <p:spPr>
            <a:xfrm>
              <a:off x="5348750" y="1725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Shape 22">
              <a:extLst>
                <a:ext uri="{FF2B5EF4-FFF2-40B4-BE49-F238E27FC236}">
                  <a16:creationId xmlns:a16="http://schemas.microsoft.com/office/drawing/2014/main" id="{FD60FD69-5DA7-4EEB-87D8-431737324764}"/>
                </a:ext>
              </a:extLst>
            </p:cNvPr>
            <p:cNvSpPr/>
            <p:nvPr/>
          </p:nvSpPr>
          <p:spPr>
            <a:xfrm flipH="1" flipV="1">
              <a:off x="4205750" y="1725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CC00CC"/>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CD0BD4F9-7126-41B2-B2F4-1F8C6E670552}"/>
                </a:ext>
              </a:extLst>
            </p:cNvPr>
            <p:cNvSpPr/>
            <p:nvPr/>
          </p:nvSpPr>
          <p:spPr>
            <a:xfrm>
              <a:off x="9237408" y="1725561"/>
              <a:ext cx="191729" cy="1143000"/>
            </a:xfrm>
            <a:prstGeom prst="rect">
              <a:avLst/>
            </a:prstGeom>
            <a:solidFill>
              <a:srgbClr val="CC0066"/>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B28EFDB-DE33-4C46-81FA-652F809133F4}"/>
              </a:ext>
            </a:extLst>
          </p:cNvPr>
          <p:cNvGrpSpPr/>
          <p:nvPr/>
        </p:nvGrpSpPr>
        <p:grpSpPr>
          <a:xfrm>
            <a:off x="5346294" y="582561"/>
            <a:ext cx="5223387" cy="1143000"/>
            <a:chOff x="5346294" y="582561"/>
            <a:chExt cx="5223387" cy="1143000"/>
          </a:xfrm>
        </p:grpSpPr>
        <p:sp>
          <p:nvSpPr>
            <p:cNvPr id="20" name="Rectangle 19">
              <a:extLst>
                <a:ext uri="{FF2B5EF4-FFF2-40B4-BE49-F238E27FC236}">
                  <a16:creationId xmlns:a16="http://schemas.microsoft.com/office/drawing/2014/main" id="{867BE05B-F998-44EC-9BCD-BBA3642883B1}"/>
                </a:ext>
              </a:extLst>
            </p:cNvPr>
            <p:cNvSpPr/>
            <p:nvPr/>
          </p:nvSpPr>
          <p:spPr>
            <a:xfrm>
              <a:off x="6489294" y="582561"/>
              <a:ext cx="3888658" cy="11430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Freeform: Shape 24">
              <a:extLst>
                <a:ext uri="{FF2B5EF4-FFF2-40B4-BE49-F238E27FC236}">
                  <a16:creationId xmlns:a16="http://schemas.microsoft.com/office/drawing/2014/main" id="{512568EC-E7F7-4646-B05C-370723530833}"/>
                </a:ext>
              </a:extLst>
            </p:cNvPr>
            <p:cNvSpPr/>
            <p:nvPr/>
          </p:nvSpPr>
          <p:spPr>
            <a:xfrm>
              <a:off x="6489294" y="582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endParaRPr>
            </a:p>
          </p:txBody>
        </p:sp>
        <p:sp>
          <p:nvSpPr>
            <p:cNvPr id="26" name="Freeform: Shape 25">
              <a:extLst>
                <a:ext uri="{FF2B5EF4-FFF2-40B4-BE49-F238E27FC236}">
                  <a16:creationId xmlns:a16="http://schemas.microsoft.com/office/drawing/2014/main" id="{EB58B4FC-7E7E-44BB-9257-D70BCFFA0896}"/>
                </a:ext>
              </a:extLst>
            </p:cNvPr>
            <p:cNvSpPr/>
            <p:nvPr/>
          </p:nvSpPr>
          <p:spPr>
            <a:xfrm flipH="1" flipV="1">
              <a:off x="5346294" y="582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12058CE8-FB17-46CB-946E-5291918C0BA8}"/>
                </a:ext>
              </a:extLst>
            </p:cNvPr>
            <p:cNvSpPr/>
            <p:nvPr/>
          </p:nvSpPr>
          <p:spPr>
            <a:xfrm>
              <a:off x="10377952" y="582561"/>
              <a:ext cx="191729" cy="1143000"/>
            </a:xfrm>
            <a:prstGeom prst="rect">
              <a:avLst/>
            </a:prstGeom>
            <a:solidFill>
              <a:srgbClr val="00B050"/>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 name="TextBox 1">
            <a:extLst>
              <a:ext uri="{FF2B5EF4-FFF2-40B4-BE49-F238E27FC236}">
                <a16:creationId xmlns:a16="http://schemas.microsoft.com/office/drawing/2014/main" id="{D8423C75-A731-4761-B668-C4F1854B00B0}"/>
              </a:ext>
            </a:extLst>
          </p:cNvPr>
          <p:cNvSpPr txBox="1"/>
          <p:nvPr/>
        </p:nvSpPr>
        <p:spPr>
          <a:xfrm>
            <a:off x="5641258" y="2971800"/>
            <a:ext cx="914400" cy="9144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1E313576-406C-4CFB-ABF7-F52F30844853}"/>
              </a:ext>
            </a:extLst>
          </p:cNvPr>
          <p:cNvSpPr txBox="1"/>
          <p:nvPr/>
        </p:nvSpPr>
        <p:spPr>
          <a:xfrm>
            <a:off x="2110743" y="5402895"/>
            <a:ext cx="530915"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rPr>
              <a:t>01</a:t>
            </a:r>
            <a:endParaRPr kumimoji="0" lang="en-IN"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29" name="TextBox 28">
            <a:extLst>
              <a:ext uri="{FF2B5EF4-FFF2-40B4-BE49-F238E27FC236}">
                <a16:creationId xmlns:a16="http://schemas.microsoft.com/office/drawing/2014/main" id="{ACC20307-B382-42CC-9344-E24F71A58560}"/>
              </a:ext>
            </a:extLst>
          </p:cNvPr>
          <p:cNvSpPr txBox="1"/>
          <p:nvPr/>
        </p:nvSpPr>
        <p:spPr>
          <a:xfrm>
            <a:off x="3275384" y="4290673"/>
            <a:ext cx="607859"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rPr>
              <a:t>02</a:t>
            </a:r>
            <a:endParaRPr kumimoji="0" lang="en-IN"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30" name="TextBox 29">
            <a:extLst>
              <a:ext uri="{FF2B5EF4-FFF2-40B4-BE49-F238E27FC236}">
                <a16:creationId xmlns:a16="http://schemas.microsoft.com/office/drawing/2014/main" id="{C6D6C7D2-0F72-4AA5-9DDB-9285E5B4F976}"/>
              </a:ext>
            </a:extLst>
          </p:cNvPr>
          <p:cNvSpPr txBox="1"/>
          <p:nvPr/>
        </p:nvSpPr>
        <p:spPr>
          <a:xfrm>
            <a:off x="4369250" y="3147673"/>
            <a:ext cx="60946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rPr>
              <a:t>03</a:t>
            </a:r>
            <a:endParaRPr kumimoji="0" lang="en-IN"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31" name="TextBox 30">
            <a:extLst>
              <a:ext uri="{FF2B5EF4-FFF2-40B4-BE49-F238E27FC236}">
                <a16:creationId xmlns:a16="http://schemas.microsoft.com/office/drawing/2014/main" id="{9DD6E76C-BF4D-4B71-9E5B-AD9FA5E776B8}"/>
              </a:ext>
            </a:extLst>
          </p:cNvPr>
          <p:cNvSpPr txBox="1"/>
          <p:nvPr/>
        </p:nvSpPr>
        <p:spPr>
          <a:xfrm>
            <a:off x="5545406" y="2004673"/>
            <a:ext cx="62068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rPr>
              <a:t>04</a:t>
            </a:r>
            <a:endParaRPr kumimoji="0" lang="en-IN"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32" name="TextBox 31">
            <a:extLst>
              <a:ext uri="{FF2B5EF4-FFF2-40B4-BE49-F238E27FC236}">
                <a16:creationId xmlns:a16="http://schemas.microsoft.com/office/drawing/2014/main" id="{053CEBC6-F4D8-4BD6-B597-893CB97B2DCA}"/>
              </a:ext>
            </a:extLst>
          </p:cNvPr>
          <p:cNvSpPr txBox="1"/>
          <p:nvPr/>
        </p:nvSpPr>
        <p:spPr>
          <a:xfrm>
            <a:off x="6688406" y="863147"/>
            <a:ext cx="61266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rPr>
              <a:t>05</a:t>
            </a:r>
            <a:endParaRPr kumimoji="0" lang="en-IN"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15" name="TextBox 14">
            <a:extLst>
              <a:ext uri="{FF2B5EF4-FFF2-40B4-BE49-F238E27FC236}">
                <a16:creationId xmlns:a16="http://schemas.microsoft.com/office/drawing/2014/main" id="{AB3ED71E-96FB-4112-9A39-5592A3277845}"/>
              </a:ext>
            </a:extLst>
          </p:cNvPr>
          <p:cNvSpPr txBox="1"/>
          <p:nvPr/>
        </p:nvSpPr>
        <p:spPr>
          <a:xfrm>
            <a:off x="2768896" y="5279785"/>
            <a:ext cx="3327104" cy="892552"/>
          </a:xfrm>
          <a:prstGeom prst="rect">
            <a:avLst/>
          </a:prstGeom>
          <a:noFill/>
        </p:spPr>
        <p:txBody>
          <a:bodyPr wrap="square" rtlCol="0">
            <a:spAutoFit/>
          </a:bodyPr>
          <a:lstStyle/>
          <a:p>
            <a:pPr lvl="0" algn="ctr">
              <a:defRPr/>
            </a:pPr>
            <a:r>
              <a:rPr lang="en-US" sz="2600" dirty="0">
                <a:solidFill>
                  <a:srgbClr val="FFC000"/>
                </a:solidFill>
                <a:latin typeface="Oswald" panose="02000503000000000000" pitchFamily="2" charset="0"/>
              </a:rPr>
              <a:t>Preventive </a:t>
            </a:r>
          </a:p>
          <a:p>
            <a:pPr lvl="0" algn="ctr">
              <a:defRPr/>
            </a:pPr>
            <a:r>
              <a:rPr lang="en-US" sz="2600" dirty="0">
                <a:solidFill>
                  <a:srgbClr val="FFC000"/>
                </a:solidFill>
                <a:latin typeface="Oswald" panose="02000503000000000000" pitchFamily="2" charset="0"/>
              </a:rPr>
              <a:t>Maintenance</a:t>
            </a:r>
          </a:p>
        </p:txBody>
      </p:sp>
      <p:sp>
        <p:nvSpPr>
          <p:cNvPr id="34" name="TextBox 33">
            <a:extLst>
              <a:ext uri="{FF2B5EF4-FFF2-40B4-BE49-F238E27FC236}">
                <a16:creationId xmlns:a16="http://schemas.microsoft.com/office/drawing/2014/main" id="{CEFC52E4-C48F-4A56-8EF9-BE97E1FB2276}"/>
              </a:ext>
            </a:extLst>
          </p:cNvPr>
          <p:cNvSpPr txBox="1"/>
          <p:nvPr/>
        </p:nvSpPr>
        <p:spPr>
          <a:xfrm>
            <a:off x="4052764" y="4136785"/>
            <a:ext cx="2985284" cy="892552"/>
          </a:xfrm>
          <a:prstGeom prst="rect">
            <a:avLst/>
          </a:prstGeom>
          <a:noFill/>
        </p:spPr>
        <p:txBody>
          <a:bodyPr wrap="square" rtlCol="0">
            <a:spAutoFit/>
          </a:bodyPr>
          <a:lstStyle/>
          <a:p>
            <a:pPr lvl="0" algn="ctr">
              <a:defRPr/>
            </a:pPr>
            <a:r>
              <a:rPr lang="en-US" sz="2600" dirty="0">
                <a:solidFill>
                  <a:srgbClr val="FF3300"/>
                </a:solidFill>
                <a:latin typeface="Oswald" panose="02000503000000000000" pitchFamily="2" charset="0"/>
              </a:rPr>
              <a:t>Predictive </a:t>
            </a:r>
          </a:p>
          <a:p>
            <a:pPr lvl="0" algn="ctr">
              <a:defRPr/>
            </a:pPr>
            <a:r>
              <a:rPr lang="en-US" sz="2600" dirty="0">
                <a:solidFill>
                  <a:srgbClr val="FF3300"/>
                </a:solidFill>
                <a:latin typeface="Oswald" panose="02000503000000000000" pitchFamily="2" charset="0"/>
              </a:rPr>
              <a:t>Maintenance</a:t>
            </a:r>
          </a:p>
        </p:txBody>
      </p:sp>
      <p:sp>
        <p:nvSpPr>
          <p:cNvPr id="36" name="TextBox 35">
            <a:extLst>
              <a:ext uri="{FF2B5EF4-FFF2-40B4-BE49-F238E27FC236}">
                <a16:creationId xmlns:a16="http://schemas.microsoft.com/office/drawing/2014/main" id="{B1862223-2D23-4D81-83CE-B4B514A8A5F9}"/>
              </a:ext>
            </a:extLst>
          </p:cNvPr>
          <p:cNvSpPr txBox="1"/>
          <p:nvPr/>
        </p:nvSpPr>
        <p:spPr>
          <a:xfrm>
            <a:off x="5580295" y="2997757"/>
            <a:ext cx="2202847" cy="892552"/>
          </a:xfrm>
          <a:prstGeom prst="rect">
            <a:avLst/>
          </a:prstGeom>
          <a:noFill/>
        </p:spPr>
        <p:txBody>
          <a:bodyPr wrap="none" rtlCol="0">
            <a:spAutoFit/>
          </a:bodyPr>
          <a:lstStyle/>
          <a:p>
            <a:pPr lvl="0" algn="ctr">
              <a:defRPr/>
            </a:pPr>
            <a:r>
              <a:rPr lang="en-US" sz="2600" dirty="0">
                <a:solidFill>
                  <a:srgbClr val="0070C0"/>
                </a:solidFill>
                <a:latin typeface="Oswald" panose="02000503000000000000" pitchFamily="2" charset="0"/>
              </a:rPr>
              <a:t>Predetermined </a:t>
            </a:r>
          </a:p>
          <a:p>
            <a:pPr lvl="0" algn="ctr">
              <a:defRPr/>
            </a:pPr>
            <a:r>
              <a:rPr lang="en-US" sz="2600" dirty="0">
                <a:solidFill>
                  <a:srgbClr val="0070C0"/>
                </a:solidFill>
                <a:latin typeface="Oswald" panose="02000503000000000000" pitchFamily="2" charset="0"/>
              </a:rPr>
              <a:t>Maintenance</a:t>
            </a:r>
          </a:p>
        </p:txBody>
      </p:sp>
      <p:sp>
        <p:nvSpPr>
          <p:cNvPr id="38" name="TextBox 37">
            <a:extLst>
              <a:ext uri="{FF2B5EF4-FFF2-40B4-BE49-F238E27FC236}">
                <a16:creationId xmlns:a16="http://schemas.microsoft.com/office/drawing/2014/main" id="{3477D1E9-BD0C-4087-A303-B872837F72C8}"/>
              </a:ext>
            </a:extLst>
          </p:cNvPr>
          <p:cNvSpPr txBox="1"/>
          <p:nvPr/>
        </p:nvSpPr>
        <p:spPr>
          <a:xfrm>
            <a:off x="6575690" y="1881562"/>
            <a:ext cx="2563028" cy="830997"/>
          </a:xfrm>
          <a:prstGeom prst="rect">
            <a:avLst/>
          </a:prstGeom>
          <a:noFill/>
        </p:spPr>
        <p:txBody>
          <a:bodyPr wrap="square" rtlCol="0">
            <a:spAutoFit/>
          </a:bodyPr>
          <a:lstStyle/>
          <a:p>
            <a:pPr lvl="0" algn="ctr">
              <a:defRPr/>
            </a:pPr>
            <a:r>
              <a:rPr lang="en-US" sz="2400" dirty="0">
                <a:solidFill>
                  <a:srgbClr val="CC0066"/>
                </a:solidFill>
                <a:latin typeface="Oswald" panose="02000503000000000000" pitchFamily="2" charset="0"/>
              </a:rPr>
              <a:t>Condition based</a:t>
            </a:r>
          </a:p>
          <a:p>
            <a:pPr lvl="0" algn="ctr">
              <a:defRPr/>
            </a:pPr>
            <a:r>
              <a:rPr lang="en-US" sz="2400" dirty="0">
                <a:solidFill>
                  <a:srgbClr val="CC0066"/>
                </a:solidFill>
                <a:latin typeface="Oswald" panose="02000503000000000000" pitchFamily="2" charset="0"/>
              </a:rPr>
              <a:t>Maintenance</a:t>
            </a:r>
          </a:p>
        </p:txBody>
      </p:sp>
      <p:sp>
        <p:nvSpPr>
          <p:cNvPr id="40" name="TextBox 39">
            <a:extLst>
              <a:ext uri="{FF2B5EF4-FFF2-40B4-BE49-F238E27FC236}">
                <a16:creationId xmlns:a16="http://schemas.microsoft.com/office/drawing/2014/main" id="{0805DAFA-D3EB-40E1-8455-2005DCC191CF}"/>
              </a:ext>
            </a:extLst>
          </p:cNvPr>
          <p:cNvSpPr txBox="1"/>
          <p:nvPr/>
        </p:nvSpPr>
        <p:spPr>
          <a:xfrm>
            <a:off x="7438887" y="726808"/>
            <a:ext cx="2949674" cy="830997"/>
          </a:xfrm>
          <a:prstGeom prst="rect">
            <a:avLst/>
          </a:prstGeom>
          <a:noFill/>
        </p:spPr>
        <p:txBody>
          <a:bodyPr wrap="square" rtlCol="0">
            <a:spAutoFit/>
          </a:bodyPr>
          <a:lstStyle/>
          <a:p>
            <a:pPr lvl="0" algn="ctr">
              <a:defRPr/>
            </a:pPr>
            <a:r>
              <a:rPr lang="en-US" sz="2400" dirty="0">
                <a:solidFill>
                  <a:srgbClr val="00B050"/>
                </a:solidFill>
                <a:latin typeface="Oswald" panose="02000503000000000000" pitchFamily="2" charset="0"/>
              </a:rPr>
              <a:t>Corrective </a:t>
            </a:r>
          </a:p>
          <a:p>
            <a:pPr lvl="0" algn="ctr">
              <a:defRPr/>
            </a:pPr>
            <a:r>
              <a:rPr lang="en-US" sz="2400" dirty="0">
                <a:solidFill>
                  <a:srgbClr val="00B050"/>
                </a:solidFill>
                <a:latin typeface="Oswald" panose="02000503000000000000" pitchFamily="2" charset="0"/>
              </a:rPr>
              <a:t>Maintenance</a:t>
            </a:r>
          </a:p>
        </p:txBody>
      </p:sp>
    </p:spTree>
    <p:extLst>
      <p:ext uri="{BB962C8B-B14F-4D97-AF65-F5344CB8AC3E}">
        <p14:creationId xmlns:p14="http://schemas.microsoft.com/office/powerpoint/2010/main" val="3100172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5E-6 -4.81481E-6 L -0.30534 -0.24375 " pathEditMode="relative" rAng="0" ptsTypes="AA">
                                      <p:cBhvr>
                                        <p:cTn id="6" dur="2000" fill="hold"/>
                                        <p:tgtEl>
                                          <p:spTgt spid="39"/>
                                        </p:tgtEl>
                                        <p:attrNameLst>
                                          <p:attrName>ppt_x</p:attrName>
                                          <p:attrName>ppt_y</p:attrName>
                                        </p:attrNameLst>
                                      </p:cBhvr>
                                      <p:rCtr x="-14857" y="-15185"/>
                                    </p:animMotion>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ppt_w</p:attrName>
                                        </p:attrNameLst>
                                      </p:cBhvr>
                                      <p:tavLst>
                                        <p:tav tm="0">
                                          <p:val>
                                            <p:fltVal val="0"/>
                                          </p:val>
                                        </p:tav>
                                        <p:tav tm="100000">
                                          <p:val>
                                            <p:strVal val="#ppt_w"/>
                                          </p:val>
                                        </p:tav>
                                      </p:tavLst>
                                    </p:anim>
                                    <p:anim calcmode="lin" valueType="num">
                                      <p:cBhvr>
                                        <p:cTn id="18" dur="1000" fill="hold"/>
                                        <p:tgtEl>
                                          <p:spTgt spid="10"/>
                                        </p:tgtEl>
                                        <p:attrNameLst>
                                          <p:attrName>ppt_h</p:attrName>
                                        </p:attrNameLst>
                                      </p:cBhvr>
                                      <p:tavLst>
                                        <p:tav tm="0">
                                          <p:val>
                                            <p:fltVal val="0"/>
                                          </p:val>
                                        </p:tav>
                                        <p:tav tm="100000">
                                          <p:val>
                                            <p:strVal val="#ppt_h"/>
                                          </p:val>
                                        </p:tav>
                                      </p:tavLst>
                                    </p:anim>
                                    <p:animEffect transition="in" filter="fade">
                                      <p:cBhvr>
                                        <p:cTn id="19" dur="1000"/>
                                        <p:tgtEl>
                                          <p:spTgt spid="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fltVal val="0"/>
                                          </p:val>
                                        </p:tav>
                                        <p:tav tm="100000">
                                          <p:val>
                                            <p:strVal val="#ppt_w"/>
                                          </p:val>
                                        </p:tav>
                                      </p:tavLst>
                                    </p:anim>
                                    <p:anim calcmode="lin" valueType="num">
                                      <p:cBhvr>
                                        <p:cTn id="23" dur="1000" fill="hold"/>
                                        <p:tgtEl>
                                          <p:spTgt spid="15"/>
                                        </p:tgtEl>
                                        <p:attrNameLst>
                                          <p:attrName>ppt_h</p:attrName>
                                        </p:attrNameLst>
                                      </p:cBhvr>
                                      <p:tavLst>
                                        <p:tav tm="0">
                                          <p:val>
                                            <p:fltVal val="0"/>
                                          </p:val>
                                        </p:tav>
                                        <p:tav tm="100000">
                                          <p:val>
                                            <p:strVal val="#ppt_h"/>
                                          </p:val>
                                        </p:tav>
                                      </p:tavLst>
                                    </p:anim>
                                    <p:animEffect transition="in" filter="fade">
                                      <p:cBhvr>
                                        <p:cTn id="24" dur="10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53" presetClass="entr" presetSubtype="16"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1000" fill="hold"/>
                                        <p:tgtEl>
                                          <p:spTgt spid="34"/>
                                        </p:tgtEl>
                                        <p:attrNameLst>
                                          <p:attrName>ppt_w</p:attrName>
                                        </p:attrNameLst>
                                      </p:cBhvr>
                                      <p:tavLst>
                                        <p:tav tm="0">
                                          <p:val>
                                            <p:fltVal val="0"/>
                                          </p:val>
                                        </p:tav>
                                        <p:tav tm="100000">
                                          <p:val>
                                            <p:strVal val="#ppt_w"/>
                                          </p:val>
                                        </p:tav>
                                      </p:tavLst>
                                    </p:anim>
                                    <p:anim calcmode="lin" valueType="num">
                                      <p:cBhvr>
                                        <p:cTn id="36" dur="1000" fill="hold"/>
                                        <p:tgtEl>
                                          <p:spTgt spid="34"/>
                                        </p:tgtEl>
                                        <p:attrNameLst>
                                          <p:attrName>ppt_h</p:attrName>
                                        </p:attrNameLst>
                                      </p:cBhvr>
                                      <p:tavLst>
                                        <p:tav tm="0">
                                          <p:val>
                                            <p:fltVal val="0"/>
                                          </p:val>
                                        </p:tav>
                                        <p:tav tm="100000">
                                          <p:val>
                                            <p:strVal val="#ppt_h"/>
                                          </p:val>
                                        </p:tav>
                                      </p:tavLst>
                                    </p:anim>
                                    <p:animEffect transition="in" filter="fade">
                                      <p:cBhvr>
                                        <p:cTn id="37" dur="1000"/>
                                        <p:tgtEl>
                                          <p:spTgt spid="3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p:cTn id="40" dur="1000" fill="hold"/>
                                        <p:tgtEl>
                                          <p:spTgt spid="29"/>
                                        </p:tgtEl>
                                        <p:attrNameLst>
                                          <p:attrName>ppt_w</p:attrName>
                                        </p:attrNameLst>
                                      </p:cBhvr>
                                      <p:tavLst>
                                        <p:tav tm="0">
                                          <p:val>
                                            <p:fltVal val="0"/>
                                          </p:val>
                                        </p:tav>
                                        <p:tav tm="100000">
                                          <p:val>
                                            <p:strVal val="#ppt_w"/>
                                          </p:val>
                                        </p:tav>
                                      </p:tavLst>
                                    </p:anim>
                                    <p:anim calcmode="lin" valueType="num">
                                      <p:cBhvr>
                                        <p:cTn id="41" dur="1000" fill="hold"/>
                                        <p:tgtEl>
                                          <p:spTgt spid="29"/>
                                        </p:tgtEl>
                                        <p:attrNameLst>
                                          <p:attrName>ppt_h</p:attrName>
                                        </p:attrNameLst>
                                      </p:cBhvr>
                                      <p:tavLst>
                                        <p:tav tm="0">
                                          <p:val>
                                            <p:fltVal val="0"/>
                                          </p:val>
                                        </p:tav>
                                        <p:tav tm="100000">
                                          <p:val>
                                            <p:strVal val="#ppt_h"/>
                                          </p:val>
                                        </p:tav>
                                      </p:tavLst>
                                    </p:anim>
                                    <p:animEffect transition="in" filter="fade">
                                      <p:cBhvr>
                                        <p:cTn id="42" dur="10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53" presetClass="entr" presetSubtype="16"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1000" fill="hold"/>
                                        <p:tgtEl>
                                          <p:spTgt spid="36"/>
                                        </p:tgtEl>
                                        <p:attrNameLst>
                                          <p:attrName>ppt_w</p:attrName>
                                        </p:attrNameLst>
                                      </p:cBhvr>
                                      <p:tavLst>
                                        <p:tav tm="0">
                                          <p:val>
                                            <p:fltVal val="0"/>
                                          </p:val>
                                        </p:tav>
                                        <p:tav tm="100000">
                                          <p:val>
                                            <p:strVal val="#ppt_w"/>
                                          </p:val>
                                        </p:tav>
                                      </p:tavLst>
                                    </p:anim>
                                    <p:anim calcmode="lin" valueType="num">
                                      <p:cBhvr>
                                        <p:cTn id="54" dur="1000" fill="hold"/>
                                        <p:tgtEl>
                                          <p:spTgt spid="36"/>
                                        </p:tgtEl>
                                        <p:attrNameLst>
                                          <p:attrName>ppt_h</p:attrName>
                                        </p:attrNameLst>
                                      </p:cBhvr>
                                      <p:tavLst>
                                        <p:tav tm="0">
                                          <p:val>
                                            <p:fltVal val="0"/>
                                          </p:val>
                                        </p:tav>
                                        <p:tav tm="100000">
                                          <p:val>
                                            <p:strVal val="#ppt_h"/>
                                          </p:val>
                                        </p:tav>
                                      </p:tavLst>
                                    </p:anim>
                                    <p:animEffect transition="in" filter="fade">
                                      <p:cBhvr>
                                        <p:cTn id="55" dur="1000"/>
                                        <p:tgtEl>
                                          <p:spTgt spid="3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p:cTn id="58" dur="1000" fill="hold"/>
                                        <p:tgtEl>
                                          <p:spTgt spid="30"/>
                                        </p:tgtEl>
                                        <p:attrNameLst>
                                          <p:attrName>ppt_w</p:attrName>
                                        </p:attrNameLst>
                                      </p:cBhvr>
                                      <p:tavLst>
                                        <p:tav tm="0">
                                          <p:val>
                                            <p:fltVal val="0"/>
                                          </p:val>
                                        </p:tav>
                                        <p:tav tm="100000">
                                          <p:val>
                                            <p:strVal val="#ppt_w"/>
                                          </p:val>
                                        </p:tav>
                                      </p:tavLst>
                                    </p:anim>
                                    <p:anim calcmode="lin" valueType="num">
                                      <p:cBhvr>
                                        <p:cTn id="59" dur="1000" fill="hold"/>
                                        <p:tgtEl>
                                          <p:spTgt spid="30"/>
                                        </p:tgtEl>
                                        <p:attrNameLst>
                                          <p:attrName>ppt_h</p:attrName>
                                        </p:attrNameLst>
                                      </p:cBhvr>
                                      <p:tavLst>
                                        <p:tav tm="0">
                                          <p:val>
                                            <p:fltVal val="0"/>
                                          </p:val>
                                        </p:tav>
                                        <p:tav tm="100000">
                                          <p:val>
                                            <p:strVal val="#ppt_h"/>
                                          </p:val>
                                        </p:tav>
                                      </p:tavLst>
                                    </p:anim>
                                    <p:animEffect transition="in" filter="fade">
                                      <p:cBhvr>
                                        <p:cTn id="60" dur="1000"/>
                                        <p:tgtEl>
                                          <p:spTgt spid="30"/>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1000"/>
                                        <p:tgtEl>
                                          <p:spTgt spid="28"/>
                                        </p:tgtEl>
                                      </p:cBhvr>
                                    </p:animEffect>
                                    <p:anim calcmode="lin" valueType="num">
                                      <p:cBhvr>
                                        <p:cTn id="66" dur="1000" fill="hold"/>
                                        <p:tgtEl>
                                          <p:spTgt spid="28"/>
                                        </p:tgtEl>
                                        <p:attrNameLst>
                                          <p:attrName>ppt_x</p:attrName>
                                        </p:attrNameLst>
                                      </p:cBhvr>
                                      <p:tavLst>
                                        <p:tav tm="0">
                                          <p:val>
                                            <p:strVal val="#ppt_x"/>
                                          </p:val>
                                        </p:tav>
                                        <p:tav tm="100000">
                                          <p:val>
                                            <p:strVal val="#ppt_x"/>
                                          </p:val>
                                        </p:tav>
                                      </p:tavLst>
                                    </p:anim>
                                    <p:anim calcmode="lin" valueType="num">
                                      <p:cBhvr>
                                        <p:cTn id="67" dur="1000" fill="hold"/>
                                        <p:tgtEl>
                                          <p:spTgt spid="28"/>
                                        </p:tgtEl>
                                        <p:attrNameLst>
                                          <p:attrName>ppt_y</p:attrName>
                                        </p:attrNameLst>
                                      </p:cBhvr>
                                      <p:tavLst>
                                        <p:tav tm="0">
                                          <p:val>
                                            <p:strVal val="#ppt_y+.1"/>
                                          </p:val>
                                        </p:tav>
                                        <p:tav tm="100000">
                                          <p:val>
                                            <p:strVal val="#ppt_y"/>
                                          </p:val>
                                        </p:tav>
                                      </p:tavLst>
                                    </p:anim>
                                  </p:childTnLst>
                                </p:cTn>
                              </p:par>
                            </p:childTnLst>
                          </p:cTn>
                        </p:par>
                        <p:par>
                          <p:cTn id="68" fill="hold">
                            <p:stCondLst>
                              <p:cond delay="1000"/>
                            </p:stCondLst>
                            <p:childTnLst>
                              <p:par>
                                <p:cTn id="69" presetID="53" presetClass="entr" presetSubtype="16"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p:cTn id="71" dur="1000" fill="hold"/>
                                        <p:tgtEl>
                                          <p:spTgt spid="38"/>
                                        </p:tgtEl>
                                        <p:attrNameLst>
                                          <p:attrName>ppt_w</p:attrName>
                                        </p:attrNameLst>
                                      </p:cBhvr>
                                      <p:tavLst>
                                        <p:tav tm="0">
                                          <p:val>
                                            <p:fltVal val="0"/>
                                          </p:val>
                                        </p:tav>
                                        <p:tav tm="100000">
                                          <p:val>
                                            <p:strVal val="#ppt_w"/>
                                          </p:val>
                                        </p:tav>
                                      </p:tavLst>
                                    </p:anim>
                                    <p:anim calcmode="lin" valueType="num">
                                      <p:cBhvr>
                                        <p:cTn id="72" dur="1000" fill="hold"/>
                                        <p:tgtEl>
                                          <p:spTgt spid="38"/>
                                        </p:tgtEl>
                                        <p:attrNameLst>
                                          <p:attrName>ppt_h</p:attrName>
                                        </p:attrNameLst>
                                      </p:cBhvr>
                                      <p:tavLst>
                                        <p:tav tm="0">
                                          <p:val>
                                            <p:fltVal val="0"/>
                                          </p:val>
                                        </p:tav>
                                        <p:tav tm="100000">
                                          <p:val>
                                            <p:strVal val="#ppt_h"/>
                                          </p:val>
                                        </p:tav>
                                      </p:tavLst>
                                    </p:anim>
                                    <p:animEffect transition="in" filter="fade">
                                      <p:cBhvr>
                                        <p:cTn id="73" dur="1000"/>
                                        <p:tgtEl>
                                          <p:spTgt spid="38"/>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 calcmode="lin" valueType="num">
                                      <p:cBhvr>
                                        <p:cTn id="76" dur="1000" fill="hold"/>
                                        <p:tgtEl>
                                          <p:spTgt spid="31"/>
                                        </p:tgtEl>
                                        <p:attrNameLst>
                                          <p:attrName>ppt_w</p:attrName>
                                        </p:attrNameLst>
                                      </p:cBhvr>
                                      <p:tavLst>
                                        <p:tav tm="0">
                                          <p:val>
                                            <p:fltVal val="0"/>
                                          </p:val>
                                        </p:tav>
                                        <p:tav tm="100000">
                                          <p:val>
                                            <p:strVal val="#ppt_w"/>
                                          </p:val>
                                        </p:tav>
                                      </p:tavLst>
                                    </p:anim>
                                    <p:anim calcmode="lin" valueType="num">
                                      <p:cBhvr>
                                        <p:cTn id="77" dur="1000" fill="hold"/>
                                        <p:tgtEl>
                                          <p:spTgt spid="31"/>
                                        </p:tgtEl>
                                        <p:attrNameLst>
                                          <p:attrName>ppt_h</p:attrName>
                                        </p:attrNameLst>
                                      </p:cBhvr>
                                      <p:tavLst>
                                        <p:tav tm="0">
                                          <p:val>
                                            <p:fltVal val="0"/>
                                          </p:val>
                                        </p:tav>
                                        <p:tav tm="100000">
                                          <p:val>
                                            <p:strVal val="#ppt_h"/>
                                          </p:val>
                                        </p:tav>
                                      </p:tavLst>
                                    </p:anim>
                                    <p:animEffect transition="in" filter="fade">
                                      <p:cBhvr>
                                        <p:cTn id="78" dur="1000"/>
                                        <p:tgtEl>
                                          <p:spTgt spid="31"/>
                                        </p:tgtEl>
                                      </p:cBhvr>
                                    </p:animEffect>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1000"/>
                                        <p:tgtEl>
                                          <p:spTgt spid="42"/>
                                        </p:tgtEl>
                                      </p:cBhvr>
                                    </p:animEffect>
                                    <p:anim calcmode="lin" valueType="num">
                                      <p:cBhvr>
                                        <p:cTn id="84" dur="1000" fill="hold"/>
                                        <p:tgtEl>
                                          <p:spTgt spid="42"/>
                                        </p:tgtEl>
                                        <p:attrNameLst>
                                          <p:attrName>ppt_x</p:attrName>
                                        </p:attrNameLst>
                                      </p:cBhvr>
                                      <p:tavLst>
                                        <p:tav tm="0">
                                          <p:val>
                                            <p:strVal val="#ppt_x"/>
                                          </p:val>
                                        </p:tav>
                                        <p:tav tm="100000">
                                          <p:val>
                                            <p:strVal val="#ppt_x"/>
                                          </p:val>
                                        </p:tav>
                                      </p:tavLst>
                                    </p:anim>
                                    <p:anim calcmode="lin" valueType="num">
                                      <p:cBhvr>
                                        <p:cTn id="85" dur="1000" fill="hold"/>
                                        <p:tgtEl>
                                          <p:spTgt spid="42"/>
                                        </p:tgtEl>
                                        <p:attrNameLst>
                                          <p:attrName>ppt_y</p:attrName>
                                        </p:attrNameLst>
                                      </p:cBhvr>
                                      <p:tavLst>
                                        <p:tav tm="0">
                                          <p:val>
                                            <p:strVal val="#ppt_y+.1"/>
                                          </p:val>
                                        </p:tav>
                                        <p:tav tm="100000">
                                          <p:val>
                                            <p:strVal val="#ppt_y"/>
                                          </p:val>
                                        </p:tav>
                                      </p:tavLst>
                                    </p:anim>
                                  </p:childTnLst>
                                </p:cTn>
                              </p:par>
                            </p:childTnLst>
                          </p:cTn>
                        </p:par>
                        <p:par>
                          <p:cTn id="86" fill="hold">
                            <p:stCondLst>
                              <p:cond delay="1000"/>
                            </p:stCondLst>
                            <p:childTnLst>
                              <p:par>
                                <p:cTn id="87" presetID="53" presetClass="entr" presetSubtype="16" fill="hold" grpId="0" nodeType="after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p:cTn id="89" dur="1000" fill="hold"/>
                                        <p:tgtEl>
                                          <p:spTgt spid="40"/>
                                        </p:tgtEl>
                                        <p:attrNameLst>
                                          <p:attrName>ppt_w</p:attrName>
                                        </p:attrNameLst>
                                      </p:cBhvr>
                                      <p:tavLst>
                                        <p:tav tm="0">
                                          <p:val>
                                            <p:fltVal val="0"/>
                                          </p:val>
                                        </p:tav>
                                        <p:tav tm="100000">
                                          <p:val>
                                            <p:strVal val="#ppt_w"/>
                                          </p:val>
                                        </p:tav>
                                      </p:tavLst>
                                    </p:anim>
                                    <p:anim calcmode="lin" valueType="num">
                                      <p:cBhvr>
                                        <p:cTn id="90" dur="1000" fill="hold"/>
                                        <p:tgtEl>
                                          <p:spTgt spid="40"/>
                                        </p:tgtEl>
                                        <p:attrNameLst>
                                          <p:attrName>ppt_h</p:attrName>
                                        </p:attrNameLst>
                                      </p:cBhvr>
                                      <p:tavLst>
                                        <p:tav tm="0">
                                          <p:val>
                                            <p:fltVal val="0"/>
                                          </p:val>
                                        </p:tav>
                                        <p:tav tm="100000">
                                          <p:val>
                                            <p:strVal val="#ppt_h"/>
                                          </p:val>
                                        </p:tav>
                                      </p:tavLst>
                                    </p:anim>
                                    <p:animEffect transition="in" filter="fade">
                                      <p:cBhvr>
                                        <p:cTn id="91" dur="1000"/>
                                        <p:tgtEl>
                                          <p:spTgt spid="40"/>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1000" fill="hold"/>
                                        <p:tgtEl>
                                          <p:spTgt spid="32"/>
                                        </p:tgtEl>
                                        <p:attrNameLst>
                                          <p:attrName>ppt_w</p:attrName>
                                        </p:attrNameLst>
                                      </p:cBhvr>
                                      <p:tavLst>
                                        <p:tav tm="0">
                                          <p:val>
                                            <p:fltVal val="0"/>
                                          </p:val>
                                        </p:tav>
                                        <p:tav tm="100000">
                                          <p:val>
                                            <p:strVal val="#ppt_w"/>
                                          </p:val>
                                        </p:tav>
                                      </p:tavLst>
                                    </p:anim>
                                    <p:anim calcmode="lin" valueType="num">
                                      <p:cBhvr>
                                        <p:cTn id="95" dur="1000" fill="hold"/>
                                        <p:tgtEl>
                                          <p:spTgt spid="32"/>
                                        </p:tgtEl>
                                        <p:attrNameLst>
                                          <p:attrName>ppt_h</p:attrName>
                                        </p:attrNameLst>
                                      </p:cBhvr>
                                      <p:tavLst>
                                        <p:tav tm="0">
                                          <p:val>
                                            <p:fltVal val="0"/>
                                          </p:val>
                                        </p:tav>
                                        <p:tav tm="100000">
                                          <p:val>
                                            <p:strVal val="#ppt_h"/>
                                          </p:val>
                                        </p:tav>
                                      </p:tavLst>
                                    </p:anim>
                                    <p:animEffect transition="in" filter="fade">
                                      <p:cBhvr>
                                        <p:cTn id="96"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0" grpId="0"/>
      <p:bldP spid="29" grpId="0"/>
      <p:bldP spid="30" grpId="0"/>
      <p:bldP spid="31" grpId="0"/>
      <p:bldP spid="32" grpId="0"/>
      <p:bldP spid="15" grpId="0"/>
      <p:bldP spid="34" grpId="0"/>
      <p:bldP spid="36" grpId="0"/>
      <p:bldP spid="38" grpId="0"/>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7743093" cy="5214833"/>
          </a:xfrm>
        </p:spPr>
        <p:txBody>
          <a:bodyPr/>
          <a:lstStyle/>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Preventive maintenance is defined as taking precautionary steps or actions to prevent equipment failures before they actually occur. </a:t>
            </a:r>
          </a:p>
          <a:p>
            <a:pPr marL="0" indent="0" algn="just">
              <a:lnSpc>
                <a:spcPct val="100000"/>
              </a:lnSpc>
              <a:spcAft>
                <a:spcPts val="1000"/>
              </a:spcAft>
              <a:buNone/>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Preventive maintenance typically involves routine inspections, upgrades, proper lubrication (where applicable), adjustments, and replacement of outdated equipment or parts.</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Preventive maintenance can be implemented in many areas of your business, and includes any preventive action, such as changing water filters, regularly cleaning essential equipment, inspecting business vehicles (i.e. delivery vans), and checking grout and caulking to protect a property against water damage.</a:t>
            </a:r>
            <a:endParaRPr lang="en-IN" sz="2400" dirty="0">
              <a:solidFill>
                <a:srgbClr val="7030A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494127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 Preventive Maintenance</a:t>
            </a:r>
          </a:p>
        </p:txBody>
      </p:sp>
      <p:pic>
        <p:nvPicPr>
          <p:cNvPr id="8" name="Picture 7">
            <a:extLst>
              <a:ext uri="{FF2B5EF4-FFF2-40B4-BE49-F238E27FC236}">
                <a16:creationId xmlns:a16="http://schemas.microsoft.com/office/drawing/2014/main" id="{054F1FBC-3FB9-45B1-B72F-C246AE9F09A5}"/>
              </a:ext>
            </a:extLst>
          </p:cNvPr>
          <p:cNvPicPr>
            <a:picLocks noChangeAspect="1"/>
          </p:cNvPicPr>
          <p:nvPr/>
        </p:nvPicPr>
        <p:blipFill>
          <a:blip r:embed="rId2"/>
          <a:stretch>
            <a:fillRect/>
          </a:stretch>
        </p:blipFill>
        <p:spPr>
          <a:xfrm>
            <a:off x="7976382" y="1350065"/>
            <a:ext cx="4215618" cy="4157870"/>
          </a:xfrm>
          <a:prstGeom prst="rect">
            <a:avLst/>
          </a:prstGeom>
        </p:spPr>
      </p:pic>
    </p:spTree>
    <p:extLst>
      <p:ext uri="{BB962C8B-B14F-4D97-AF65-F5344CB8AC3E}">
        <p14:creationId xmlns:p14="http://schemas.microsoft.com/office/powerpoint/2010/main" val="1104034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595532" y="1530625"/>
            <a:ext cx="11000935" cy="5214833"/>
          </a:xfrm>
        </p:spPr>
        <p:txBody>
          <a:bodyPr/>
          <a:lstStyle/>
          <a:p>
            <a:pPr algn="just">
              <a:lnSpc>
                <a:spcPct val="100000"/>
              </a:lnSpc>
              <a:spcAft>
                <a:spcPts val="1000"/>
              </a:spcAft>
              <a:buFont typeface="Wingdings" panose="05000000000000000000" pitchFamily="2" charset="2"/>
              <a:buChar char="Ø"/>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Minimized downtime and business closures due to unexpected equipment failures – This will help you avoid financial loss, and protect your bottom line.</a:t>
            </a:r>
          </a:p>
          <a:p>
            <a:pPr algn="just">
              <a:lnSpc>
                <a:spcPct val="100000"/>
              </a:lnSpc>
              <a:spcAft>
                <a:spcPts val="1000"/>
              </a:spcAft>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Increased life expectancy of essential equipment and assets – Inspecting, updating, and caring for your business’s assets will result in less money spent on new equipment in the long run.</a:t>
            </a:r>
          </a:p>
          <a:p>
            <a:pPr algn="just">
              <a:lnSpc>
                <a:spcPct val="100000"/>
              </a:lnSpc>
              <a:spcAft>
                <a:spcPts val="1000"/>
              </a:spcAft>
              <a:buFont typeface="Wingdings" panose="05000000000000000000" pitchFamily="2" charset="2"/>
              <a:buChar char="Ø"/>
            </a:pPr>
            <a:r>
              <a:rPr lang="en-US" sz="2400" dirty="0">
                <a:solidFill>
                  <a:srgbClr val="7030A0"/>
                </a:solidFill>
                <a:latin typeface="Times New Roman" panose="02020603050405020304" pitchFamily="18" charset="0"/>
                <a:cs typeface="Times New Roman" panose="02020603050405020304" pitchFamily="18" charset="0"/>
              </a:rPr>
              <a:t>Decreased energy consumption for your business’s assets – When equipment runs optimally, less energy is required, which means lower utility bills for your business.</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742820"/>
            <a:ext cx="565931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Benefits of Preventive Maintenance</a:t>
            </a:r>
          </a:p>
        </p:txBody>
      </p:sp>
    </p:spTree>
    <p:extLst>
      <p:ext uri="{BB962C8B-B14F-4D97-AF65-F5344CB8AC3E}">
        <p14:creationId xmlns:p14="http://schemas.microsoft.com/office/powerpoint/2010/main" val="4939704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8854439" cy="2418301"/>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Relevant Industries For Preventive Maintenance</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Preventive maintenance is pretty universal, and should be considered in any industry, including but not limited to manufacturing, food production, oil &amp; gas, restaurants, gyms, retail, education, and healthcare.</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494127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Preventive Maintenance</a:t>
            </a:r>
          </a:p>
        </p:txBody>
      </p:sp>
      <p:pic>
        <p:nvPicPr>
          <p:cNvPr id="8" name="Picture 7">
            <a:extLst>
              <a:ext uri="{FF2B5EF4-FFF2-40B4-BE49-F238E27FC236}">
                <a16:creationId xmlns:a16="http://schemas.microsoft.com/office/drawing/2014/main" id="{054F1FBC-3FB9-45B1-B72F-C246AE9F09A5}"/>
              </a:ext>
            </a:extLst>
          </p:cNvPr>
          <p:cNvPicPr>
            <a:picLocks noChangeAspect="1"/>
          </p:cNvPicPr>
          <p:nvPr/>
        </p:nvPicPr>
        <p:blipFill>
          <a:blip r:embed="rId2"/>
          <a:stretch>
            <a:fillRect/>
          </a:stretch>
        </p:blipFill>
        <p:spPr>
          <a:xfrm>
            <a:off x="9087728" y="1018314"/>
            <a:ext cx="3005797" cy="2964622"/>
          </a:xfrm>
          <a:prstGeom prst="rect">
            <a:avLst/>
          </a:prstGeom>
        </p:spPr>
      </p:pic>
      <p:sp>
        <p:nvSpPr>
          <p:cNvPr id="6" name="TextBox 5">
            <a:extLst>
              <a:ext uri="{FF2B5EF4-FFF2-40B4-BE49-F238E27FC236}">
                <a16:creationId xmlns:a16="http://schemas.microsoft.com/office/drawing/2014/main" id="{FBC3E40D-A0CE-46D6-8145-DA15036C2BA9}"/>
              </a:ext>
            </a:extLst>
          </p:cNvPr>
          <p:cNvSpPr txBox="1"/>
          <p:nvPr/>
        </p:nvSpPr>
        <p:spPr>
          <a:xfrm>
            <a:off x="98475" y="3753411"/>
            <a:ext cx="11995050" cy="2436564"/>
          </a:xfrm>
          <a:prstGeom prst="rect">
            <a:avLst/>
          </a:prstGeom>
          <a:noFill/>
        </p:spPr>
        <p:txBody>
          <a:bodyPr wrap="square">
            <a:spAutoFit/>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Case Study (example) for Preventive Maintenance</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An unexpected refrigerator breakdown can leave a restaurant reeling, resulting in considerable food loss, closing for the rest of the day (or the time it takes to schedule and make repairs), and high repair costs. Performing regular inspections and cleaning of the condenser coils will help prevent such a costly incident from occurring,  and will mean less risk to your business in the long </a:t>
            </a:r>
            <a:r>
              <a:rPr lang="en-US" sz="2400" dirty="0" err="1">
                <a:solidFill>
                  <a:srgbClr val="7030A0"/>
                </a:solidFill>
                <a:latin typeface="Times New Roman" panose="02020603050405020304" pitchFamily="18" charset="0"/>
                <a:cs typeface="Times New Roman" panose="02020603050405020304" pitchFamily="18" charset="0"/>
              </a:rPr>
              <a:t>run.and</a:t>
            </a:r>
            <a:r>
              <a:rPr lang="en-US" sz="2400" dirty="0">
                <a:solidFill>
                  <a:srgbClr val="7030A0"/>
                </a:solidFill>
                <a:latin typeface="Times New Roman" panose="02020603050405020304" pitchFamily="18" charset="0"/>
                <a:cs typeface="Times New Roman" panose="02020603050405020304" pitchFamily="18" charset="0"/>
              </a:rPr>
              <a:t> checking grout and caulking to protect a property against water damage.</a:t>
            </a:r>
            <a:endParaRPr lang="en-IN"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70137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7743093" cy="5214833"/>
          </a:xfrm>
        </p:spPr>
        <p:txBody>
          <a:bodyPr/>
          <a:lstStyle/>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Predictive maintenance tracks the normal operation of an appliance or machine to detect possible defects before they pose a problem. This type of maintenance uses condition-monitoring technology to measure the performance of equipment, typically by way of IoT (the Internet of Things).</a:t>
            </a:r>
          </a:p>
          <a:p>
            <a:pPr marL="0" indent="0" algn="just">
              <a:lnSpc>
                <a:spcPct val="100000"/>
              </a:lnSpc>
              <a:spcAft>
                <a:spcPts val="1000"/>
              </a:spcAft>
              <a:buNone/>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IoT is more or less a system that connects electronic devices to mechanical and digital machines, and is equipped with the ability to detect and transfer data without requiring human interaction or interference. </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Predictive maintenance will alert to possible machine deficiencies without any prompting till end</a:t>
            </a:r>
            <a:endParaRPr lang="en-IN" sz="2400" dirty="0">
              <a:solidFill>
                <a:srgbClr val="7030A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494127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 Predictive Maintenance</a:t>
            </a:r>
          </a:p>
        </p:txBody>
      </p:sp>
      <p:pic>
        <p:nvPicPr>
          <p:cNvPr id="5" name="Picture 4">
            <a:extLst>
              <a:ext uri="{FF2B5EF4-FFF2-40B4-BE49-F238E27FC236}">
                <a16:creationId xmlns:a16="http://schemas.microsoft.com/office/drawing/2014/main" id="{CEBB64A4-269C-4422-A868-3FD25654783F}"/>
              </a:ext>
            </a:extLst>
          </p:cNvPr>
          <p:cNvPicPr>
            <a:picLocks noChangeAspect="1"/>
          </p:cNvPicPr>
          <p:nvPr/>
        </p:nvPicPr>
        <p:blipFill>
          <a:blip r:embed="rId2"/>
          <a:stretch>
            <a:fillRect/>
          </a:stretch>
        </p:blipFill>
        <p:spPr>
          <a:xfrm>
            <a:off x="7976382" y="2471737"/>
            <a:ext cx="4238625" cy="1914525"/>
          </a:xfrm>
          <a:prstGeom prst="rect">
            <a:avLst/>
          </a:prstGeom>
        </p:spPr>
      </p:pic>
    </p:spTree>
    <p:extLst>
      <p:ext uri="{BB962C8B-B14F-4D97-AF65-F5344CB8AC3E}">
        <p14:creationId xmlns:p14="http://schemas.microsoft.com/office/powerpoint/2010/main" val="15397612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2290</TotalTime>
  <Words>2767</Words>
  <Application>Microsoft Office PowerPoint</Application>
  <PresentationFormat>Widescreen</PresentationFormat>
  <Paragraphs>206</Paragraphs>
  <Slides>39</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39</vt:i4>
      </vt:variant>
    </vt:vector>
  </HeadingPairs>
  <TitlesOfParts>
    <vt:vector size="49" baseType="lpstr">
      <vt:lpstr>Arial</vt:lpstr>
      <vt:lpstr>Calibri</vt:lpstr>
      <vt:lpstr>Calibri Light</vt:lpstr>
      <vt:lpstr>Cambria</vt:lpstr>
      <vt:lpstr>Oswald</vt:lpstr>
      <vt:lpstr>Times</vt:lpstr>
      <vt:lpstr>Times New Roman</vt:lpstr>
      <vt:lpstr>Wingdings</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Quality by Design</vt:lpstr>
      <vt:lpstr>Quality by Design</vt:lpstr>
      <vt:lpstr>Quality by Design</vt:lpstr>
      <vt:lpstr>Quality by Design</vt:lpstr>
      <vt:lpstr>Quality by Design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Thejkumar J</dc:creator>
  <cp:lastModifiedBy>Dr. CHETHAN S</cp:lastModifiedBy>
  <cp:revision>243</cp:revision>
  <dcterms:created xsi:type="dcterms:W3CDTF">2020-09-02T14:22:46Z</dcterms:created>
  <dcterms:modified xsi:type="dcterms:W3CDTF">2022-12-22T04:28:19Z</dcterms:modified>
</cp:coreProperties>
</file>