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3"/>
  </p:notesMasterIdLst>
  <p:sldIdLst>
    <p:sldId id="256" r:id="rId2"/>
    <p:sldId id="332" r:id="rId3"/>
    <p:sldId id="333" r:id="rId4"/>
    <p:sldId id="334" r:id="rId5"/>
    <p:sldId id="335" r:id="rId6"/>
    <p:sldId id="336" r:id="rId7"/>
    <p:sldId id="337" r:id="rId8"/>
    <p:sldId id="338" r:id="rId9"/>
    <p:sldId id="397" r:id="rId10"/>
    <p:sldId id="399" r:id="rId11"/>
    <p:sldId id="401" r:id="rId12"/>
    <p:sldId id="345" r:id="rId13"/>
    <p:sldId id="346" r:id="rId14"/>
    <p:sldId id="404" r:id="rId15"/>
    <p:sldId id="348" r:id="rId16"/>
    <p:sldId id="403" r:id="rId17"/>
    <p:sldId id="402" r:id="rId18"/>
    <p:sldId id="349" r:id="rId19"/>
    <p:sldId id="350" r:id="rId20"/>
    <p:sldId id="351" r:id="rId21"/>
    <p:sldId id="352" r:id="rId22"/>
    <p:sldId id="353" r:id="rId23"/>
    <p:sldId id="354" r:id="rId24"/>
    <p:sldId id="355" r:id="rId25"/>
    <p:sldId id="359" r:id="rId26"/>
    <p:sldId id="360" r:id="rId27"/>
    <p:sldId id="361" r:id="rId28"/>
    <p:sldId id="362" r:id="rId29"/>
    <p:sldId id="363" r:id="rId30"/>
    <p:sldId id="364" r:id="rId31"/>
    <p:sldId id="365" r:id="rId32"/>
    <p:sldId id="366" r:id="rId33"/>
    <p:sldId id="367" r:id="rId34"/>
    <p:sldId id="368" r:id="rId35"/>
    <p:sldId id="369" r:id="rId36"/>
    <p:sldId id="370" r:id="rId37"/>
    <p:sldId id="371" r:id="rId38"/>
    <p:sldId id="372" r:id="rId39"/>
    <p:sldId id="373" r:id="rId40"/>
    <p:sldId id="374" r:id="rId41"/>
    <p:sldId id="376" r:id="rId42"/>
  </p:sldIdLst>
  <p:sldSz cx="11887200" cy="6400800"/>
  <p:notesSz cx="6858000" cy="9144000"/>
  <p:defaultTextStyle>
    <a:defPPr>
      <a:defRPr lang="en-US"/>
    </a:defPPr>
    <a:lvl1pPr marL="0" algn="l" defTabSz="914341" rtl="0" eaLnBrk="1" latinLnBrk="0" hangingPunct="1">
      <a:defRPr sz="1800" kern="1200">
        <a:solidFill>
          <a:schemeClr val="tx1"/>
        </a:solidFill>
        <a:latin typeface="+mn-lt"/>
        <a:ea typeface="+mn-ea"/>
        <a:cs typeface="+mn-cs"/>
      </a:defRPr>
    </a:lvl1pPr>
    <a:lvl2pPr marL="457171" algn="l" defTabSz="914341" rtl="0" eaLnBrk="1" latinLnBrk="0" hangingPunct="1">
      <a:defRPr sz="1800" kern="1200">
        <a:solidFill>
          <a:schemeClr val="tx1"/>
        </a:solidFill>
        <a:latin typeface="+mn-lt"/>
        <a:ea typeface="+mn-ea"/>
        <a:cs typeface="+mn-cs"/>
      </a:defRPr>
    </a:lvl2pPr>
    <a:lvl3pPr marL="914341" algn="l" defTabSz="914341" rtl="0" eaLnBrk="1" latinLnBrk="0" hangingPunct="1">
      <a:defRPr sz="1800" kern="1200">
        <a:solidFill>
          <a:schemeClr val="tx1"/>
        </a:solidFill>
        <a:latin typeface="+mn-lt"/>
        <a:ea typeface="+mn-ea"/>
        <a:cs typeface="+mn-cs"/>
      </a:defRPr>
    </a:lvl3pPr>
    <a:lvl4pPr marL="1371513" algn="l" defTabSz="914341" rtl="0" eaLnBrk="1" latinLnBrk="0" hangingPunct="1">
      <a:defRPr sz="1800" kern="1200">
        <a:solidFill>
          <a:schemeClr val="tx1"/>
        </a:solidFill>
        <a:latin typeface="+mn-lt"/>
        <a:ea typeface="+mn-ea"/>
        <a:cs typeface="+mn-cs"/>
      </a:defRPr>
    </a:lvl4pPr>
    <a:lvl5pPr marL="1828683" algn="l" defTabSz="914341" rtl="0" eaLnBrk="1" latinLnBrk="0" hangingPunct="1">
      <a:defRPr sz="1800" kern="1200">
        <a:solidFill>
          <a:schemeClr val="tx1"/>
        </a:solidFill>
        <a:latin typeface="+mn-lt"/>
        <a:ea typeface="+mn-ea"/>
        <a:cs typeface="+mn-cs"/>
      </a:defRPr>
    </a:lvl5pPr>
    <a:lvl6pPr marL="2285854" algn="l" defTabSz="914341" rtl="0" eaLnBrk="1" latinLnBrk="0" hangingPunct="1">
      <a:defRPr sz="1800" kern="1200">
        <a:solidFill>
          <a:schemeClr val="tx1"/>
        </a:solidFill>
        <a:latin typeface="+mn-lt"/>
        <a:ea typeface="+mn-ea"/>
        <a:cs typeface="+mn-cs"/>
      </a:defRPr>
    </a:lvl6pPr>
    <a:lvl7pPr marL="2743024" algn="l" defTabSz="914341" rtl="0" eaLnBrk="1" latinLnBrk="0" hangingPunct="1">
      <a:defRPr sz="1800" kern="1200">
        <a:solidFill>
          <a:schemeClr val="tx1"/>
        </a:solidFill>
        <a:latin typeface="+mn-lt"/>
        <a:ea typeface="+mn-ea"/>
        <a:cs typeface="+mn-cs"/>
      </a:defRPr>
    </a:lvl7pPr>
    <a:lvl8pPr marL="3200196" algn="l" defTabSz="914341" rtl="0" eaLnBrk="1" latinLnBrk="0" hangingPunct="1">
      <a:defRPr sz="1800" kern="1200">
        <a:solidFill>
          <a:schemeClr val="tx1"/>
        </a:solidFill>
        <a:latin typeface="+mn-lt"/>
        <a:ea typeface="+mn-ea"/>
        <a:cs typeface="+mn-cs"/>
      </a:defRPr>
    </a:lvl8pPr>
    <a:lvl9pPr marL="3657366" algn="l" defTabSz="914341"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16">
          <p15:clr>
            <a:srgbClr val="A4A3A4"/>
          </p15:clr>
        </p15:guide>
        <p15:guide id="2" pos="374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750" autoAdjust="0"/>
    <p:restoredTop sz="99288" autoAdjust="0"/>
  </p:normalViewPr>
  <p:slideViewPr>
    <p:cSldViewPr>
      <p:cViewPr varScale="1">
        <p:scale>
          <a:sx n="88" d="100"/>
          <a:sy n="88" d="100"/>
        </p:scale>
        <p:origin x="408" y="72"/>
      </p:cViewPr>
      <p:guideLst>
        <p:guide orient="horz" pos="2016"/>
        <p:guide pos="3744"/>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2CA4183-1534-40E2-B415-F085B33C010E}" type="datetimeFigureOut">
              <a:rPr lang="en-US" smtClean="0"/>
              <a:pPr/>
              <a:t>9/24/2024</a:t>
            </a:fld>
            <a:endParaRPr lang="en-US" dirty="0"/>
          </a:p>
        </p:txBody>
      </p:sp>
      <p:sp>
        <p:nvSpPr>
          <p:cNvPr id="4" name="Slide Image Placeholder 3"/>
          <p:cNvSpPr>
            <a:spLocks noGrp="1" noRot="1" noChangeAspect="1"/>
          </p:cNvSpPr>
          <p:nvPr>
            <p:ph type="sldImg" idx="2"/>
          </p:nvPr>
        </p:nvSpPr>
        <p:spPr>
          <a:xfrm>
            <a:off x="246063" y="685800"/>
            <a:ext cx="636587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A4C9F03-BE61-4939-B2EE-F56F1855A5F1}" type="slidenum">
              <a:rPr lang="en-US" smtClean="0"/>
              <a:pPr/>
              <a:t>‹#›</a:t>
            </a:fld>
            <a:endParaRPr lang="en-US" dirty="0"/>
          </a:p>
        </p:txBody>
      </p:sp>
    </p:spTree>
    <p:extLst>
      <p:ext uri="{BB962C8B-B14F-4D97-AF65-F5344CB8AC3E}">
        <p14:creationId xmlns:p14="http://schemas.microsoft.com/office/powerpoint/2010/main" val="1696426426"/>
      </p:ext>
    </p:extLst>
  </p:cSld>
  <p:clrMap bg1="lt1" tx1="dk1" bg2="lt2" tx2="dk2" accent1="accent1" accent2="accent2" accent3="accent3" accent4="accent4" accent5="accent5" accent6="accent6" hlink="hlink" folHlink="folHlink"/>
  <p:notesStyle>
    <a:lvl1pPr marL="0" algn="l" defTabSz="914341" rtl="0" eaLnBrk="1" latinLnBrk="0" hangingPunct="1">
      <a:defRPr sz="1200" kern="1200">
        <a:solidFill>
          <a:schemeClr val="tx1"/>
        </a:solidFill>
        <a:latin typeface="+mn-lt"/>
        <a:ea typeface="+mn-ea"/>
        <a:cs typeface="+mn-cs"/>
      </a:defRPr>
    </a:lvl1pPr>
    <a:lvl2pPr marL="457171" algn="l" defTabSz="914341" rtl="0" eaLnBrk="1" latinLnBrk="0" hangingPunct="1">
      <a:defRPr sz="1200" kern="1200">
        <a:solidFill>
          <a:schemeClr val="tx1"/>
        </a:solidFill>
        <a:latin typeface="+mn-lt"/>
        <a:ea typeface="+mn-ea"/>
        <a:cs typeface="+mn-cs"/>
      </a:defRPr>
    </a:lvl2pPr>
    <a:lvl3pPr marL="914341" algn="l" defTabSz="914341" rtl="0" eaLnBrk="1" latinLnBrk="0" hangingPunct="1">
      <a:defRPr sz="1200" kern="1200">
        <a:solidFill>
          <a:schemeClr val="tx1"/>
        </a:solidFill>
        <a:latin typeface="+mn-lt"/>
        <a:ea typeface="+mn-ea"/>
        <a:cs typeface="+mn-cs"/>
      </a:defRPr>
    </a:lvl3pPr>
    <a:lvl4pPr marL="1371513" algn="l" defTabSz="914341" rtl="0" eaLnBrk="1" latinLnBrk="0" hangingPunct="1">
      <a:defRPr sz="1200" kern="1200">
        <a:solidFill>
          <a:schemeClr val="tx1"/>
        </a:solidFill>
        <a:latin typeface="+mn-lt"/>
        <a:ea typeface="+mn-ea"/>
        <a:cs typeface="+mn-cs"/>
      </a:defRPr>
    </a:lvl4pPr>
    <a:lvl5pPr marL="1828683" algn="l" defTabSz="914341" rtl="0" eaLnBrk="1" latinLnBrk="0" hangingPunct="1">
      <a:defRPr sz="1200" kern="1200">
        <a:solidFill>
          <a:schemeClr val="tx1"/>
        </a:solidFill>
        <a:latin typeface="+mn-lt"/>
        <a:ea typeface="+mn-ea"/>
        <a:cs typeface="+mn-cs"/>
      </a:defRPr>
    </a:lvl5pPr>
    <a:lvl6pPr marL="2285854" algn="l" defTabSz="914341" rtl="0" eaLnBrk="1" latinLnBrk="0" hangingPunct="1">
      <a:defRPr sz="1200" kern="1200">
        <a:solidFill>
          <a:schemeClr val="tx1"/>
        </a:solidFill>
        <a:latin typeface="+mn-lt"/>
        <a:ea typeface="+mn-ea"/>
        <a:cs typeface="+mn-cs"/>
      </a:defRPr>
    </a:lvl6pPr>
    <a:lvl7pPr marL="2743024" algn="l" defTabSz="914341" rtl="0" eaLnBrk="1" latinLnBrk="0" hangingPunct="1">
      <a:defRPr sz="1200" kern="1200">
        <a:solidFill>
          <a:schemeClr val="tx1"/>
        </a:solidFill>
        <a:latin typeface="+mn-lt"/>
        <a:ea typeface="+mn-ea"/>
        <a:cs typeface="+mn-cs"/>
      </a:defRPr>
    </a:lvl7pPr>
    <a:lvl8pPr marL="3200196" algn="l" defTabSz="914341" rtl="0" eaLnBrk="1" latinLnBrk="0" hangingPunct="1">
      <a:defRPr sz="1200" kern="1200">
        <a:solidFill>
          <a:schemeClr val="tx1"/>
        </a:solidFill>
        <a:latin typeface="+mn-lt"/>
        <a:ea typeface="+mn-ea"/>
        <a:cs typeface="+mn-cs"/>
      </a:defRPr>
    </a:lvl8pPr>
    <a:lvl9pPr marL="3657366" algn="l" defTabSz="914341"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6063" y="685800"/>
            <a:ext cx="6365875"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A4C9F03-BE61-4939-B2EE-F56F1855A5F1}" type="slidenum">
              <a:rPr lang="en-US" smtClean="0"/>
              <a:pPr/>
              <a:t>1</a:t>
            </a:fld>
            <a:endParaRPr lang="en-US" dirty="0"/>
          </a:p>
        </p:txBody>
      </p:sp>
    </p:spTree>
    <p:extLst>
      <p:ext uri="{BB962C8B-B14F-4D97-AF65-F5344CB8AC3E}">
        <p14:creationId xmlns:p14="http://schemas.microsoft.com/office/powerpoint/2010/main" val="33994623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91540" y="1988398"/>
            <a:ext cx="10104120" cy="1372023"/>
          </a:xfrm>
        </p:spPr>
        <p:txBody>
          <a:bodyPr/>
          <a:lstStyle/>
          <a:p>
            <a:r>
              <a:rPr lang="en-US"/>
              <a:t>Click to edit Master title style</a:t>
            </a:r>
          </a:p>
        </p:txBody>
      </p:sp>
      <p:sp>
        <p:nvSpPr>
          <p:cNvPr id="3" name="Subtitle 2"/>
          <p:cNvSpPr>
            <a:spLocks noGrp="1"/>
          </p:cNvSpPr>
          <p:nvPr>
            <p:ph type="subTitle" idx="1"/>
          </p:nvPr>
        </p:nvSpPr>
        <p:spPr>
          <a:xfrm>
            <a:off x="1783080" y="3627120"/>
            <a:ext cx="8321040" cy="1635760"/>
          </a:xfrm>
        </p:spPr>
        <p:txBody>
          <a:bodyPr/>
          <a:lstStyle>
            <a:lvl1pPr marL="0" indent="0" algn="ctr">
              <a:buNone/>
              <a:defRPr>
                <a:solidFill>
                  <a:schemeClr val="tx1">
                    <a:tint val="75000"/>
                  </a:schemeClr>
                </a:solidFill>
              </a:defRPr>
            </a:lvl1pPr>
            <a:lvl2pPr marL="457171" indent="0" algn="ctr">
              <a:buNone/>
              <a:defRPr>
                <a:solidFill>
                  <a:schemeClr val="tx1">
                    <a:tint val="75000"/>
                  </a:schemeClr>
                </a:solidFill>
              </a:defRPr>
            </a:lvl2pPr>
            <a:lvl3pPr marL="914341" indent="0" algn="ctr">
              <a:buNone/>
              <a:defRPr>
                <a:solidFill>
                  <a:schemeClr val="tx1">
                    <a:tint val="75000"/>
                  </a:schemeClr>
                </a:solidFill>
              </a:defRPr>
            </a:lvl3pPr>
            <a:lvl4pPr marL="1371513" indent="0" algn="ctr">
              <a:buNone/>
              <a:defRPr>
                <a:solidFill>
                  <a:schemeClr val="tx1">
                    <a:tint val="75000"/>
                  </a:schemeClr>
                </a:solidFill>
              </a:defRPr>
            </a:lvl4pPr>
            <a:lvl5pPr marL="1828683" indent="0" algn="ctr">
              <a:buNone/>
              <a:defRPr>
                <a:solidFill>
                  <a:schemeClr val="tx1">
                    <a:tint val="75000"/>
                  </a:schemeClr>
                </a:solidFill>
              </a:defRPr>
            </a:lvl5pPr>
            <a:lvl6pPr marL="2285854" indent="0" algn="ctr">
              <a:buNone/>
              <a:defRPr>
                <a:solidFill>
                  <a:schemeClr val="tx1">
                    <a:tint val="75000"/>
                  </a:schemeClr>
                </a:solidFill>
              </a:defRPr>
            </a:lvl6pPr>
            <a:lvl7pPr marL="2743024" indent="0" algn="ctr">
              <a:buNone/>
              <a:defRPr>
                <a:solidFill>
                  <a:schemeClr val="tx1">
                    <a:tint val="75000"/>
                  </a:schemeClr>
                </a:solidFill>
              </a:defRPr>
            </a:lvl7pPr>
            <a:lvl8pPr marL="3200196" indent="0" algn="ctr">
              <a:buNone/>
              <a:defRPr>
                <a:solidFill>
                  <a:schemeClr val="tx1">
                    <a:tint val="75000"/>
                  </a:schemeClr>
                </a:solidFill>
              </a:defRPr>
            </a:lvl8pPr>
            <a:lvl9pPr marL="3657366"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5983FEC-7070-40BD-A788-937034C7A47F}" type="datetime1">
              <a:rPr lang="en-US" smtClean="0"/>
              <a:pPr/>
              <a:t>9/24/2024</a:t>
            </a:fld>
            <a:endParaRPr lang="en-US" dirty="0"/>
          </a:p>
        </p:txBody>
      </p:sp>
      <p:sp>
        <p:nvSpPr>
          <p:cNvPr id="5" name="Footer Placeholder 4"/>
          <p:cNvSpPr>
            <a:spLocks noGrp="1"/>
          </p:cNvSpPr>
          <p:nvPr>
            <p:ph type="ftr" sz="quarter" idx="11"/>
          </p:nvPr>
        </p:nvSpPr>
        <p:spPr/>
        <p:txBody>
          <a:bodyPr/>
          <a:lstStyle/>
          <a:p>
            <a:r>
              <a:rPr lang="en-US" dirty="0"/>
              <a:t>Department of Civil Engineering</a:t>
            </a:r>
          </a:p>
        </p:txBody>
      </p:sp>
      <p:sp>
        <p:nvSpPr>
          <p:cNvPr id="6" name="Slide Number Placeholder 5"/>
          <p:cNvSpPr>
            <a:spLocks noGrp="1"/>
          </p:cNvSpPr>
          <p:nvPr>
            <p:ph type="sldNum" sz="quarter" idx="12"/>
          </p:nvPr>
        </p:nvSpPr>
        <p:spPr/>
        <p:txBody>
          <a:bodyPr/>
          <a:lstStyle/>
          <a:p>
            <a:fld id="{11FE1162-7761-4A07-B25B-4AEB0639F1FB}" type="slidenum">
              <a:rPr lang="en-US" smtClean="0"/>
              <a:pPr/>
              <a:t>‹#›</a:t>
            </a:fld>
            <a:endParaRPr lang="en-US" dirty="0"/>
          </a:p>
        </p:txBody>
      </p:sp>
    </p:spTree>
    <p:extLst>
      <p:ext uri="{BB962C8B-B14F-4D97-AF65-F5344CB8AC3E}">
        <p14:creationId xmlns:p14="http://schemas.microsoft.com/office/powerpoint/2010/main" val="26857854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90080A1-EFC8-4F24-84AB-0343B3C67DA1}" type="datetime1">
              <a:rPr lang="en-US" smtClean="0"/>
              <a:pPr/>
              <a:t>9/24/2024</a:t>
            </a:fld>
            <a:endParaRPr lang="en-US" dirty="0"/>
          </a:p>
        </p:txBody>
      </p:sp>
      <p:sp>
        <p:nvSpPr>
          <p:cNvPr id="5" name="Footer Placeholder 4"/>
          <p:cNvSpPr>
            <a:spLocks noGrp="1"/>
          </p:cNvSpPr>
          <p:nvPr>
            <p:ph type="ftr" sz="quarter" idx="11"/>
          </p:nvPr>
        </p:nvSpPr>
        <p:spPr/>
        <p:txBody>
          <a:bodyPr/>
          <a:lstStyle/>
          <a:p>
            <a:r>
              <a:rPr lang="en-US" dirty="0"/>
              <a:t>Department of Civil Engineering</a:t>
            </a:r>
          </a:p>
        </p:txBody>
      </p:sp>
      <p:sp>
        <p:nvSpPr>
          <p:cNvPr id="6" name="Slide Number Placeholder 5"/>
          <p:cNvSpPr>
            <a:spLocks noGrp="1"/>
          </p:cNvSpPr>
          <p:nvPr>
            <p:ph type="sldNum" sz="quarter" idx="12"/>
          </p:nvPr>
        </p:nvSpPr>
        <p:spPr/>
        <p:txBody>
          <a:bodyPr/>
          <a:lstStyle/>
          <a:p>
            <a:fld id="{11FE1162-7761-4A07-B25B-4AEB0639F1FB}" type="slidenum">
              <a:rPr lang="en-US" smtClean="0"/>
              <a:pPr/>
              <a:t>‹#›</a:t>
            </a:fld>
            <a:endParaRPr lang="en-US" dirty="0"/>
          </a:p>
        </p:txBody>
      </p:sp>
    </p:spTree>
    <p:extLst>
      <p:ext uri="{BB962C8B-B14F-4D97-AF65-F5344CB8AC3E}">
        <p14:creationId xmlns:p14="http://schemas.microsoft.com/office/powerpoint/2010/main" val="26149909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39007" y="4113107"/>
            <a:ext cx="10104120" cy="127127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39007" y="2712932"/>
            <a:ext cx="10104120" cy="1400175"/>
          </a:xfrm>
        </p:spPr>
        <p:txBody>
          <a:bodyPr anchor="b"/>
          <a:lstStyle>
            <a:lvl1pPr marL="0" indent="0">
              <a:buNone/>
              <a:defRPr sz="2000">
                <a:solidFill>
                  <a:schemeClr val="tx1">
                    <a:tint val="75000"/>
                  </a:schemeClr>
                </a:solidFill>
              </a:defRPr>
            </a:lvl1pPr>
            <a:lvl2pPr marL="457171" indent="0">
              <a:buNone/>
              <a:defRPr sz="1800">
                <a:solidFill>
                  <a:schemeClr val="tx1">
                    <a:tint val="75000"/>
                  </a:schemeClr>
                </a:solidFill>
              </a:defRPr>
            </a:lvl2pPr>
            <a:lvl3pPr marL="914341" indent="0">
              <a:buNone/>
              <a:defRPr sz="1600">
                <a:solidFill>
                  <a:schemeClr val="tx1">
                    <a:tint val="75000"/>
                  </a:schemeClr>
                </a:solidFill>
              </a:defRPr>
            </a:lvl3pPr>
            <a:lvl4pPr marL="1371513" indent="0">
              <a:buNone/>
              <a:defRPr sz="1400">
                <a:solidFill>
                  <a:schemeClr val="tx1">
                    <a:tint val="75000"/>
                  </a:schemeClr>
                </a:solidFill>
              </a:defRPr>
            </a:lvl4pPr>
            <a:lvl5pPr marL="1828683" indent="0">
              <a:buNone/>
              <a:defRPr sz="1400">
                <a:solidFill>
                  <a:schemeClr val="tx1">
                    <a:tint val="75000"/>
                  </a:schemeClr>
                </a:solidFill>
              </a:defRPr>
            </a:lvl5pPr>
            <a:lvl6pPr marL="2285854" indent="0">
              <a:buNone/>
              <a:defRPr sz="1400">
                <a:solidFill>
                  <a:schemeClr val="tx1">
                    <a:tint val="75000"/>
                  </a:schemeClr>
                </a:solidFill>
              </a:defRPr>
            </a:lvl6pPr>
            <a:lvl7pPr marL="2743024" indent="0">
              <a:buNone/>
              <a:defRPr sz="1400">
                <a:solidFill>
                  <a:schemeClr val="tx1">
                    <a:tint val="75000"/>
                  </a:schemeClr>
                </a:solidFill>
              </a:defRPr>
            </a:lvl7pPr>
            <a:lvl8pPr marL="3200196" indent="0">
              <a:buNone/>
              <a:defRPr sz="1400">
                <a:solidFill>
                  <a:schemeClr val="tx1">
                    <a:tint val="75000"/>
                  </a:schemeClr>
                </a:solidFill>
              </a:defRPr>
            </a:lvl8pPr>
            <a:lvl9pPr marL="3657366"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0571FDB-4AE1-4E9E-8A25-6A96A4FA7DA0}" type="datetime1">
              <a:rPr lang="en-US" smtClean="0"/>
              <a:pPr/>
              <a:t>9/24/2024</a:t>
            </a:fld>
            <a:endParaRPr lang="en-US" dirty="0"/>
          </a:p>
        </p:txBody>
      </p:sp>
      <p:sp>
        <p:nvSpPr>
          <p:cNvPr id="5" name="Footer Placeholder 4"/>
          <p:cNvSpPr>
            <a:spLocks noGrp="1"/>
          </p:cNvSpPr>
          <p:nvPr>
            <p:ph type="ftr" sz="quarter" idx="11"/>
          </p:nvPr>
        </p:nvSpPr>
        <p:spPr/>
        <p:txBody>
          <a:bodyPr/>
          <a:lstStyle/>
          <a:p>
            <a:r>
              <a:rPr lang="en-US" dirty="0"/>
              <a:t>Department of Civil Engineering</a:t>
            </a:r>
          </a:p>
        </p:txBody>
      </p:sp>
      <p:sp>
        <p:nvSpPr>
          <p:cNvPr id="6" name="Slide Number Placeholder 5"/>
          <p:cNvSpPr>
            <a:spLocks noGrp="1"/>
          </p:cNvSpPr>
          <p:nvPr>
            <p:ph type="sldNum" sz="quarter" idx="12"/>
          </p:nvPr>
        </p:nvSpPr>
        <p:spPr/>
        <p:txBody>
          <a:bodyPr/>
          <a:lstStyle/>
          <a:p>
            <a:fld id="{11FE1162-7761-4A07-B25B-4AEB0639F1FB}" type="slidenum">
              <a:rPr lang="en-US" smtClean="0"/>
              <a:pPr/>
              <a:t>‹#›</a:t>
            </a:fld>
            <a:endParaRPr lang="en-US" dirty="0"/>
          </a:p>
        </p:txBody>
      </p:sp>
    </p:spTree>
    <p:extLst>
      <p:ext uri="{BB962C8B-B14F-4D97-AF65-F5344CB8AC3E}">
        <p14:creationId xmlns:p14="http://schemas.microsoft.com/office/powerpoint/2010/main" val="3266021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71844" y="1394250"/>
            <a:ext cx="6855778" cy="394271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7825740" y="1394250"/>
            <a:ext cx="6855778" cy="394271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E6725CC-9373-49A1-8806-F484FAC406B1}" type="datetime1">
              <a:rPr lang="en-US" smtClean="0"/>
              <a:pPr/>
              <a:t>9/24/2024</a:t>
            </a:fld>
            <a:endParaRPr lang="en-US" dirty="0"/>
          </a:p>
        </p:txBody>
      </p:sp>
      <p:sp>
        <p:nvSpPr>
          <p:cNvPr id="6" name="Footer Placeholder 5"/>
          <p:cNvSpPr>
            <a:spLocks noGrp="1"/>
          </p:cNvSpPr>
          <p:nvPr>
            <p:ph type="ftr" sz="quarter" idx="11"/>
          </p:nvPr>
        </p:nvSpPr>
        <p:spPr/>
        <p:txBody>
          <a:bodyPr/>
          <a:lstStyle/>
          <a:p>
            <a:r>
              <a:rPr lang="en-US" dirty="0"/>
              <a:t>Department of Civil Engineering</a:t>
            </a:r>
          </a:p>
        </p:txBody>
      </p:sp>
      <p:sp>
        <p:nvSpPr>
          <p:cNvPr id="7" name="Slide Number Placeholder 6"/>
          <p:cNvSpPr>
            <a:spLocks noGrp="1"/>
          </p:cNvSpPr>
          <p:nvPr>
            <p:ph type="sldNum" sz="quarter" idx="12"/>
          </p:nvPr>
        </p:nvSpPr>
        <p:spPr/>
        <p:txBody>
          <a:bodyPr/>
          <a:lstStyle/>
          <a:p>
            <a:fld id="{11FE1162-7761-4A07-B25B-4AEB0639F1FB}" type="slidenum">
              <a:rPr lang="en-US" smtClean="0"/>
              <a:pPr/>
              <a:t>‹#›</a:t>
            </a:fld>
            <a:endParaRPr lang="en-US" dirty="0"/>
          </a:p>
        </p:txBody>
      </p:sp>
    </p:spTree>
    <p:extLst>
      <p:ext uri="{BB962C8B-B14F-4D97-AF65-F5344CB8AC3E}">
        <p14:creationId xmlns:p14="http://schemas.microsoft.com/office/powerpoint/2010/main" val="10184490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94360" y="256329"/>
            <a:ext cx="10698480" cy="10668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94361" y="1432772"/>
            <a:ext cx="5252244" cy="597111"/>
          </a:xfrm>
        </p:spPr>
        <p:txBody>
          <a:bodyPr anchor="b"/>
          <a:lstStyle>
            <a:lvl1pPr marL="0" indent="0">
              <a:buNone/>
              <a:defRPr sz="2400" b="1"/>
            </a:lvl1pPr>
            <a:lvl2pPr marL="457171" indent="0">
              <a:buNone/>
              <a:defRPr sz="2000" b="1"/>
            </a:lvl2pPr>
            <a:lvl3pPr marL="914341" indent="0">
              <a:buNone/>
              <a:defRPr sz="1800" b="1"/>
            </a:lvl3pPr>
            <a:lvl4pPr marL="1371513" indent="0">
              <a:buNone/>
              <a:defRPr sz="1600" b="1"/>
            </a:lvl4pPr>
            <a:lvl5pPr marL="1828683" indent="0">
              <a:buNone/>
              <a:defRPr sz="1600" b="1"/>
            </a:lvl5pPr>
            <a:lvl6pPr marL="2285854" indent="0">
              <a:buNone/>
              <a:defRPr sz="1600" b="1"/>
            </a:lvl6pPr>
            <a:lvl7pPr marL="2743024" indent="0">
              <a:buNone/>
              <a:defRPr sz="1600" b="1"/>
            </a:lvl7pPr>
            <a:lvl8pPr marL="3200196" indent="0">
              <a:buNone/>
              <a:defRPr sz="1600" b="1"/>
            </a:lvl8pPr>
            <a:lvl9pPr marL="3657366" indent="0">
              <a:buNone/>
              <a:defRPr sz="1600" b="1"/>
            </a:lvl9pPr>
          </a:lstStyle>
          <a:p>
            <a:pPr lvl="0"/>
            <a:r>
              <a:rPr lang="en-US"/>
              <a:t>Click to edit Master text styles</a:t>
            </a:r>
          </a:p>
        </p:txBody>
      </p:sp>
      <p:sp>
        <p:nvSpPr>
          <p:cNvPr id="4" name="Content Placeholder 3"/>
          <p:cNvSpPr>
            <a:spLocks noGrp="1"/>
          </p:cNvSpPr>
          <p:nvPr>
            <p:ph sz="half" idx="2"/>
          </p:nvPr>
        </p:nvSpPr>
        <p:spPr>
          <a:xfrm>
            <a:off x="594361" y="2029883"/>
            <a:ext cx="5252244" cy="368786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038533" y="1432772"/>
            <a:ext cx="5254308" cy="597111"/>
          </a:xfrm>
        </p:spPr>
        <p:txBody>
          <a:bodyPr anchor="b"/>
          <a:lstStyle>
            <a:lvl1pPr marL="0" indent="0">
              <a:buNone/>
              <a:defRPr sz="2400" b="1"/>
            </a:lvl1pPr>
            <a:lvl2pPr marL="457171" indent="0">
              <a:buNone/>
              <a:defRPr sz="2000" b="1"/>
            </a:lvl2pPr>
            <a:lvl3pPr marL="914341" indent="0">
              <a:buNone/>
              <a:defRPr sz="1800" b="1"/>
            </a:lvl3pPr>
            <a:lvl4pPr marL="1371513" indent="0">
              <a:buNone/>
              <a:defRPr sz="1600" b="1"/>
            </a:lvl4pPr>
            <a:lvl5pPr marL="1828683" indent="0">
              <a:buNone/>
              <a:defRPr sz="1600" b="1"/>
            </a:lvl5pPr>
            <a:lvl6pPr marL="2285854" indent="0">
              <a:buNone/>
              <a:defRPr sz="1600" b="1"/>
            </a:lvl6pPr>
            <a:lvl7pPr marL="2743024" indent="0">
              <a:buNone/>
              <a:defRPr sz="1600" b="1"/>
            </a:lvl7pPr>
            <a:lvl8pPr marL="3200196" indent="0">
              <a:buNone/>
              <a:defRPr sz="1600" b="1"/>
            </a:lvl8pPr>
            <a:lvl9pPr marL="3657366"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038533" y="2029883"/>
            <a:ext cx="5254308" cy="368786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53055FC-9C5E-4D52-90CF-DB61004423CF}" type="datetime1">
              <a:rPr lang="en-US" smtClean="0"/>
              <a:pPr/>
              <a:t>9/24/2024</a:t>
            </a:fld>
            <a:endParaRPr lang="en-US" dirty="0"/>
          </a:p>
        </p:txBody>
      </p:sp>
      <p:sp>
        <p:nvSpPr>
          <p:cNvPr id="8" name="Footer Placeholder 7"/>
          <p:cNvSpPr>
            <a:spLocks noGrp="1"/>
          </p:cNvSpPr>
          <p:nvPr>
            <p:ph type="ftr" sz="quarter" idx="11"/>
          </p:nvPr>
        </p:nvSpPr>
        <p:spPr/>
        <p:txBody>
          <a:bodyPr/>
          <a:lstStyle/>
          <a:p>
            <a:r>
              <a:rPr lang="en-US" dirty="0"/>
              <a:t>Department of Civil Engineering</a:t>
            </a:r>
          </a:p>
        </p:txBody>
      </p:sp>
      <p:sp>
        <p:nvSpPr>
          <p:cNvPr id="9" name="Slide Number Placeholder 8"/>
          <p:cNvSpPr>
            <a:spLocks noGrp="1"/>
          </p:cNvSpPr>
          <p:nvPr>
            <p:ph type="sldNum" sz="quarter" idx="12"/>
          </p:nvPr>
        </p:nvSpPr>
        <p:spPr/>
        <p:txBody>
          <a:bodyPr/>
          <a:lstStyle/>
          <a:p>
            <a:fld id="{11FE1162-7761-4A07-B25B-4AEB0639F1FB}" type="slidenum">
              <a:rPr lang="en-US" smtClean="0"/>
              <a:pPr/>
              <a:t>‹#›</a:t>
            </a:fld>
            <a:endParaRPr lang="en-US" dirty="0"/>
          </a:p>
        </p:txBody>
      </p:sp>
    </p:spTree>
    <p:extLst>
      <p:ext uri="{BB962C8B-B14F-4D97-AF65-F5344CB8AC3E}">
        <p14:creationId xmlns:p14="http://schemas.microsoft.com/office/powerpoint/2010/main" val="20413181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993E2C3-4FF1-4B4A-8E47-E16A098395BC}" type="datetime1">
              <a:rPr lang="en-US" smtClean="0"/>
              <a:pPr/>
              <a:t>9/24/2024</a:t>
            </a:fld>
            <a:endParaRPr lang="en-US" dirty="0"/>
          </a:p>
        </p:txBody>
      </p:sp>
      <p:sp>
        <p:nvSpPr>
          <p:cNvPr id="4" name="Footer Placeholder 3"/>
          <p:cNvSpPr>
            <a:spLocks noGrp="1"/>
          </p:cNvSpPr>
          <p:nvPr>
            <p:ph type="ftr" sz="quarter" idx="11"/>
          </p:nvPr>
        </p:nvSpPr>
        <p:spPr/>
        <p:txBody>
          <a:bodyPr/>
          <a:lstStyle/>
          <a:p>
            <a:r>
              <a:rPr lang="en-US" dirty="0"/>
              <a:t>Department of Civil Engineering</a:t>
            </a:r>
          </a:p>
        </p:txBody>
      </p:sp>
      <p:sp>
        <p:nvSpPr>
          <p:cNvPr id="5" name="Slide Number Placeholder 4"/>
          <p:cNvSpPr>
            <a:spLocks noGrp="1"/>
          </p:cNvSpPr>
          <p:nvPr>
            <p:ph type="sldNum" sz="quarter" idx="12"/>
          </p:nvPr>
        </p:nvSpPr>
        <p:spPr/>
        <p:txBody>
          <a:bodyPr/>
          <a:lstStyle/>
          <a:p>
            <a:fld id="{11FE1162-7761-4A07-B25B-4AEB0639F1FB}" type="slidenum">
              <a:rPr lang="en-US" smtClean="0"/>
              <a:pPr/>
              <a:t>‹#›</a:t>
            </a:fld>
            <a:endParaRPr lang="en-US" dirty="0"/>
          </a:p>
        </p:txBody>
      </p:sp>
    </p:spTree>
    <p:extLst>
      <p:ext uri="{BB962C8B-B14F-4D97-AF65-F5344CB8AC3E}">
        <p14:creationId xmlns:p14="http://schemas.microsoft.com/office/powerpoint/2010/main" val="10868673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485BB3-6D23-49A7-99A3-FA6882582342}" type="datetime1">
              <a:rPr lang="en-US" smtClean="0"/>
              <a:pPr/>
              <a:t>9/24/2024</a:t>
            </a:fld>
            <a:endParaRPr lang="en-US" dirty="0"/>
          </a:p>
        </p:txBody>
      </p:sp>
      <p:sp>
        <p:nvSpPr>
          <p:cNvPr id="3" name="Footer Placeholder 2"/>
          <p:cNvSpPr>
            <a:spLocks noGrp="1"/>
          </p:cNvSpPr>
          <p:nvPr>
            <p:ph type="ftr" sz="quarter" idx="11"/>
          </p:nvPr>
        </p:nvSpPr>
        <p:spPr/>
        <p:txBody>
          <a:bodyPr/>
          <a:lstStyle/>
          <a:p>
            <a:r>
              <a:rPr lang="en-US" dirty="0"/>
              <a:t>Department of Civil Engineering</a:t>
            </a:r>
          </a:p>
        </p:txBody>
      </p:sp>
      <p:sp>
        <p:nvSpPr>
          <p:cNvPr id="4" name="Slide Number Placeholder 3"/>
          <p:cNvSpPr>
            <a:spLocks noGrp="1"/>
          </p:cNvSpPr>
          <p:nvPr>
            <p:ph type="sldNum" sz="quarter" idx="12"/>
          </p:nvPr>
        </p:nvSpPr>
        <p:spPr/>
        <p:txBody>
          <a:bodyPr/>
          <a:lstStyle/>
          <a:p>
            <a:fld id="{11FE1162-7761-4A07-B25B-4AEB0639F1FB}" type="slidenum">
              <a:rPr lang="en-US" smtClean="0"/>
              <a:pPr/>
              <a:t>‹#›</a:t>
            </a:fld>
            <a:endParaRPr lang="en-US" dirty="0"/>
          </a:p>
        </p:txBody>
      </p:sp>
    </p:spTree>
    <p:extLst>
      <p:ext uri="{BB962C8B-B14F-4D97-AF65-F5344CB8AC3E}">
        <p14:creationId xmlns:p14="http://schemas.microsoft.com/office/powerpoint/2010/main" val="33809873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62" y="254847"/>
            <a:ext cx="3910807" cy="108458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647566" y="254848"/>
            <a:ext cx="6645275" cy="546290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94362" y="1339428"/>
            <a:ext cx="3910807" cy="4378325"/>
          </a:xfrm>
        </p:spPr>
        <p:txBody>
          <a:bodyPr/>
          <a:lstStyle>
            <a:lvl1pPr marL="0" indent="0">
              <a:buNone/>
              <a:defRPr sz="1400"/>
            </a:lvl1pPr>
            <a:lvl2pPr marL="457171" indent="0">
              <a:buNone/>
              <a:defRPr sz="1200"/>
            </a:lvl2pPr>
            <a:lvl3pPr marL="914341" indent="0">
              <a:buNone/>
              <a:defRPr sz="1000"/>
            </a:lvl3pPr>
            <a:lvl4pPr marL="1371513" indent="0">
              <a:buNone/>
              <a:defRPr sz="900"/>
            </a:lvl4pPr>
            <a:lvl5pPr marL="1828683" indent="0">
              <a:buNone/>
              <a:defRPr sz="900"/>
            </a:lvl5pPr>
            <a:lvl6pPr marL="2285854" indent="0">
              <a:buNone/>
              <a:defRPr sz="900"/>
            </a:lvl6pPr>
            <a:lvl7pPr marL="2743024" indent="0">
              <a:buNone/>
              <a:defRPr sz="900"/>
            </a:lvl7pPr>
            <a:lvl8pPr marL="3200196" indent="0">
              <a:buNone/>
              <a:defRPr sz="900"/>
            </a:lvl8pPr>
            <a:lvl9pPr marL="3657366"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D0D6903-29E3-4B06-9B9B-9E16C9B5664F}" type="datetime1">
              <a:rPr lang="en-US" smtClean="0"/>
              <a:pPr/>
              <a:t>9/24/2024</a:t>
            </a:fld>
            <a:endParaRPr lang="en-US" dirty="0"/>
          </a:p>
        </p:txBody>
      </p:sp>
      <p:sp>
        <p:nvSpPr>
          <p:cNvPr id="6" name="Footer Placeholder 5"/>
          <p:cNvSpPr>
            <a:spLocks noGrp="1"/>
          </p:cNvSpPr>
          <p:nvPr>
            <p:ph type="ftr" sz="quarter" idx="11"/>
          </p:nvPr>
        </p:nvSpPr>
        <p:spPr/>
        <p:txBody>
          <a:bodyPr/>
          <a:lstStyle/>
          <a:p>
            <a:r>
              <a:rPr lang="en-US" dirty="0"/>
              <a:t>Department of Civil Engineering</a:t>
            </a:r>
          </a:p>
        </p:txBody>
      </p:sp>
      <p:sp>
        <p:nvSpPr>
          <p:cNvPr id="7" name="Slide Number Placeholder 6"/>
          <p:cNvSpPr>
            <a:spLocks noGrp="1"/>
          </p:cNvSpPr>
          <p:nvPr>
            <p:ph type="sldNum" sz="quarter" idx="12"/>
          </p:nvPr>
        </p:nvSpPr>
        <p:spPr/>
        <p:txBody>
          <a:bodyPr/>
          <a:lstStyle/>
          <a:p>
            <a:fld id="{11FE1162-7761-4A07-B25B-4AEB0639F1FB}" type="slidenum">
              <a:rPr lang="en-US" smtClean="0"/>
              <a:pPr/>
              <a:t>‹#›</a:t>
            </a:fld>
            <a:endParaRPr lang="en-US" dirty="0"/>
          </a:p>
        </p:txBody>
      </p:sp>
    </p:spTree>
    <p:extLst>
      <p:ext uri="{BB962C8B-B14F-4D97-AF65-F5344CB8AC3E}">
        <p14:creationId xmlns:p14="http://schemas.microsoft.com/office/powerpoint/2010/main" val="26646554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29974" y="4480560"/>
            <a:ext cx="7132320" cy="52895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29974" y="571923"/>
            <a:ext cx="7132320" cy="3840480"/>
          </a:xfrm>
        </p:spPr>
        <p:txBody>
          <a:bodyPr/>
          <a:lstStyle>
            <a:lvl1pPr marL="0" indent="0">
              <a:buNone/>
              <a:defRPr sz="3200"/>
            </a:lvl1pPr>
            <a:lvl2pPr marL="457171" indent="0">
              <a:buNone/>
              <a:defRPr sz="2800"/>
            </a:lvl2pPr>
            <a:lvl3pPr marL="914341" indent="0">
              <a:buNone/>
              <a:defRPr sz="2400"/>
            </a:lvl3pPr>
            <a:lvl4pPr marL="1371513" indent="0">
              <a:buNone/>
              <a:defRPr sz="2000"/>
            </a:lvl4pPr>
            <a:lvl5pPr marL="1828683" indent="0">
              <a:buNone/>
              <a:defRPr sz="2000"/>
            </a:lvl5pPr>
            <a:lvl6pPr marL="2285854" indent="0">
              <a:buNone/>
              <a:defRPr sz="2000"/>
            </a:lvl6pPr>
            <a:lvl7pPr marL="2743024" indent="0">
              <a:buNone/>
              <a:defRPr sz="2000"/>
            </a:lvl7pPr>
            <a:lvl8pPr marL="3200196" indent="0">
              <a:buNone/>
              <a:defRPr sz="2000"/>
            </a:lvl8pPr>
            <a:lvl9pPr marL="3657366" indent="0">
              <a:buNone/>
              <a:defRPr sz="2000"/>
            </a:lvl9pPr>
          </a:lstStyle>
          <a:p>
            <a:endParaRPr lang="en-US" dirty="0"/>
          </a:p>
        </p:txBody>
      </p:sp>
      <p:sp>
        <p:nvSpPr>
          <p:cNvPr id="4" name="Text Placeholder 3"/>
          <p:cNvSpPr>
            <a:spLocks noGrp="1"/>
          </p:cNvSpPr>
          <p:nvPr>
            <p:ph type="body" sz="half" idx="2"/>
          </p:nvPr>
        </p:nvSpPr>
        <p:spPr>
          <a:xfrm>
            <a:off x="2329974" y="5009516"/>
            <a:ext cx="7132320" cy="751205"/>
          </a:xfrm>
        </p:spPr>
        <p:txBody>
          <a:bodyPr/>
          <a:lstStyle>
            <a:lvl1pPr marL="0" indent="0">
              <a:buNone/>
              <a:defRPr sz="1400"/>
            </a:lvl1pPr>
            <a:lvl2pPr marL="457171" indent="0">
              <a:buNone/>
              <a:defRPr sz="1200"/>
            </a:lvl2pPr>
            <a:lvl3pPr marL="914341" indent="0">
              <a:buNone/>
              <a:defRPr sz="1000"/>
            </a:lvl3pPr>
            <a:lvl4pPr marL="1371513" indent="0">
              <a:buNone/>
              <a:defRPr sz="900"/>
            </a:lvl4pPr>
            <a:lvl5pPr marL="1828683" indent="0">
              <a:buNone/>
              <a:defRPr sz="900"/>
            </a:lvl5pPr>
            <a:lvl6pPr marL="2285854" indent="0">
              <a:buNone/>
              <a:defRPr sz="900"/>
            </a:lvl6pPr>
            <a:lvl7pPr marL="2743024" indent="0">
              <a:buNone/>
              <a:defRPr sz="900"/>
            </a:lvl7pPr>
            <a:lvl8pPr marL="3200196" indent="0">
              <a:buNone/>
              <a:defRPr sz="900"/>
            </a:lvl8pPr>
            <a:lvl9pPr marL="3657366"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56C8534-0107-4B53-81D9-E68B849C42CD}" type="datetime1">
              <a:rPr lang="en-US" smtClean="0"/>
              <a:pPr/>
              <a:t>9/24/2024</a:t>
            </a:fld>
            <a:endParaRPr lang="en-US" dirty="0"/>
          </a:p>
        </p:txBody>
      </p:sp>
      <p:sp>
        <p:nvSpPr>
          <p:cNvPr id="6" name="Footer Placeholder 5"/>
          <p:cNvSpPr>
            <a:spLocks noGrp="1"/>
          </p:cNvSpPr>
          <p:nvPr>
            <p:ph type="ftr" sz="quarter" idx="11"/>
          </p:nvPr>
        </p:nvSpPr>
        <p:spPr/>
        <p:txBody>
          <a:bodyPr/>
          <a:lstStyle/>
          <a:p>
            <a:r>
              <a:rPr lang="en-US" dirty="0"/>
              <a:t>Department of Civil Engineering</a:t>
            </a:r>
          </a:p>
        </p:txBody>
      </p:sp>
      <p:sp>
        <p:nvSpPr>
          <p:cNvPr id="7" name="Slide Number Placeholder 6"/>
          <p:cNvSpPr>
            <a:spLocks noGrp="1"/>
          </p:cNvSpPr>
          <p:nvPr>
            <p:ph type="sldNum" sz="quarter" idx="12"/>
          </p:nvPr>
        </p:nvSpPr>
        <p:spPr/>
        <p:txBody>
          <a:bodyPr/>
          <a:lstStyle/>
          <a:p>
            <a:fld id="{11FE1162-7761-4A07-B25B-4AEB0639F1FB}" type="slidenum">
              <a:rPr lang="en-US" smtClean="0"/>
              <a:pPr/>
              <a:t>‹#›</a:t>
            </a:fld>
            <a:endParaRPr lang="en-US" dirty="0"/>
          </a:p>
        </p:txBody>
      </p:sp>
    </p:spTree>
    <p:extLst>
      <p:ext uri="{BB962C8B-B14F-4D97-AF65-F5344CB8AC3E}">
        <p14:creationId xmlns:p14="http://schemas.microsoft.com/office/powerpoint/2010/main" val="3037744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2C28FF9-2598-4831-869C-61ED423F3989}" type="datetime1">
              <a:rPr lang="en-US" smtClean="0"/>
              <a:pPr/>
              <a:t>9/24/2024</a:t>
            </a:fld>
            <a:endParaRPr lang="en-US" dirty="0"/>
          </a:p>
        </p:txBody>
      </p:sp>
      <p:sp>
        <p:nvSpPr>
          <p:cNvPr id="5" name="Footer Placeholder 4"/>
          <p:cNvSpPr>
            <a:spLocks noGrp="1"/>
          </p:cNvSpPr>
          <p:nvPr>
            <p:ph type="ftr" sz="quarter" idx="11"/>
          </p:nvPr>
        </p:nvSpPr>
        <p:spPr/>
        <p:txBody>
          <a:bodyPr/>
          <a:lstStyle/>
          <a:p>
            <a:r>
              <a:rPr lang="en-US" dirty="0"/>
              <a:t>Department of Civil Engineering</a:t>
            </a:r>
          </a:p>
        </p:txBody>
      </p:sp>
      <p:sp>
        <p:nvSpPr>
          <p:cNvPr id="6" name="Slide Number Placeholder 5"/>
          <p:cNvSpPr>
            <a:spLocks noGrp="1"/>
          </p:cNvSpPr>
          <p:nvPr>
            <p:ph type="sldNum" sz="quarter" idx="12"/>
          </p:nvPr>
        </p:nvSpPr>
        <p:spPr/>
        <p:txBody>
          <a:bodyPr/>
          <a:lstStyle/>
          <a:p>
            <a:fld id="{11FE1162-7761-4A07-B25B-4AEB0639F1FB}" type="slidenum">
              <a:rPr lang="en-US" smtClean="0"/>
              <a:pPr/>
              <a:t>‹#›</a:t>
            </a:fld>
            <a:endParaRPr lang="en-US" dirty="0"/>
          </a:p>
        </p:txBody>
      </p:sp>
    </p:spTree>
    <p:extLst>
      <p:ext uri="{BB962C8B-B14F-4D97-AF65-F5344CB8AC3E}">
        <p14:creationId xmlns:p14="http://schemas.microsoft.com/office/powerpoint/2010/main" val="12257225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204100" y="238549"/>
            <a:ext cx="3477418" cy="509841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71844" y="238549"/>
            <a:ext cx="10234137" cy="509841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872726A-F417-4123-A6AC-8309B3E7E084}" type="datetime1">
              <a:rPr lang="en-US" smtClean="0"/>
              <a:pPr/>
              <a:t>9/24/2024</a:t>
            </a:fld>
            <a:endParaRPr lang="en-US" dirty="0"/>
          </a:p>
        </p:txBody>
      </p:sp>
      <p:sp>
        <p:nvSpPr>
          <p:cNvPr id="5" name="Footer Placeholder 4"/>
          <p:cNvSpPr>
            <a:spLocks noGrp="1"/>
          </p:cNvSpPr>
          <p:nvPr>
            <p:ph type="ftr" sz="quarter" idx="11"/>
          </p:nvPr>
        </p:nvSpPr>
        <p:spPr/>
        <p:txBody>
          <a:bodyPr/>
          <a:lstStyle/>
          <a:p>
            <a:r>
              <a:rPr lang="en-US" dirty="0"/>
              <a:t>Department of Civil Engineering</a:t>
            </a:r>
          </a:p>
        </p:txBody>
      </p:sp>
      <p:sp>
        <p:nvSpPr>
          <p:cNvPr id="6" name="Slide Number Placeholder 5"/>
          <p:cNvSpPr>
            <a:spLocks noGrp="1"/>
          </p:cNvSpPr>
          <p:nvPr>
            <p:ph type="sldNum" sz="quarter" idx="12"/>
          </p:nvPr>
        </p:nvSpPr>
        <p:spPr/>
        <p:txBody>
          <a:bodyPr/>
          <a:lstStyle/>
          <a:p>
            <a:fld id="{11FE1162-7761-4A07-B25B-4AEB0639F1FB}" type="slidenum">
              <a:rPr lang="en-US" smtClean="0"/>
              <a:pPr/>
              <a:t>‹#›</a:t>
            </a:fld>
            <a:endParaRPr lang="en-US" dirty="0"/>
          </a:p>
        </p:txBody>
      </p:sp>
    </p:spTree>
    <p:extLst>
      <p:ext uri="{BB962C8B-B14F-4D97-AF65-F5344CB8AC3E}">
        <p14:creationId xmlns:p14="http://schemas.microsoft.com/office/powerpoint/2010/main" val="33569030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png"/><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5000"/>
            <a:lum/>
          </a:blip>
          <a:srcRect/>
          <a:stretch>
            <a:fillRect l="20000" t="30000" r="20000" b="30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94360" y="256329"/>
            <a:ext cx="10698480" cy="1066800"/>
          </a:xfrm>
          <a:prstGeom prst="rect">
            <a:avLst/>
          </a:prstGeom>
        </p:spPr>
        <p:txBody>
          <a:bodyPr vert="horz" lIns="91434" tIns="45717" rIns="91434" bIns="45717" rtlCol="0" anchor="ctr">
            <a:normAutofit/>
          </a:bodyPr>
          <a:lstStyle/>
          <a:p>
            <a:r>
              <a:rPr lang="en-US" dirty="0"/>
              <a:t>Click to edit Master title style</a:t>
            </a:r>
          </a:p>
        </p:txBody>
      </p:sp>
      <p:sp>
        <p:nvSpPr>
          <p:cNvPr id="3" name="Text Placeholder 2"/>
          <p:cNvSpPr>
            <a:spLocks noGrp="1"/>
          </p:cNvSpPr>
          <p:nvPr>
            <p:ph type="body" idx="1"/>
          </p:nvPr>
        </p:nvSpPr>
        <p:spPr>
          <a:xfrm>
            <a:off x="594360" y="1493521"/>
            <a:ext cx="10698480" cy="4224232"/>
          </a:xfrm>
          <a:prstGeom prst="rect">
            <a:avLst/>
          </a:prstGeom>
        </p:spPr>
        <p:txBody>
          <a:bodyPr vert="horz" lIns="91434" tIns="45717" rIns="91434" bIns="45717"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594360" y="5932595"/>
            <a:ext cx="2773680" cy="340783"/>
          </a:xfrm>
          <a:prstGeom prst="rect">
            <a:avLst/>
          </a:prstGeom>
        </p:spPr>
        <p:txBody>
          <a:bodyPr vert="horz" lIns="91434" tIns="45717" rIns="91434" bIns="45717" rtlCol="0" anchor="ctr"/>
          <a:lstStyle>
            <a:lvl1pPr algn="l">
              <a:defRPr sz="1200">
                <a:solidFill>
                  <a:schemeClr val="tx1">
                    <a:tint val="75000"/>
                  </a:schemeClr>
                </a:solidFill>
              </a:defRPr>
            </a:lvl1pPr>
          </a:lstStyle>
          <a:p>
            <a:fld id="{93B14203-6B9D-46B2-A6E0-90B615BD06C5}" type="datetime1">
              <a:rPr lang="en-US" smtClean="0"/>
              <a:pPr/>
              <a:t>9/24/2024</a:t>
            </a:fld>
            <a:endParaRPr lang="en-US" dirty="0"/>
          </a:p>
        </p:txBody>
      </p:sp>
      <p:sp>
        <p:nvSpPr>
          <p:cNvPr id="5" name="Footer Placeholder 4"/>
          <p:cNvSpPr>
            <a:spLocks noGrp="1"/>
          </p:cNvSpPr>
          <p:nvPr>
            <p:ph type="ftr" sz="quarter" idx="3"/>
          </p:nvPr>
        </p:nvSpPr>
        <p:spPr>
          <a:xfrm>
            <a:off x="4061460" y="5932595"/>
            <a:ext cx="3764280" cy="340783"/>
          </a:xfrm>
          <a:prstGeom prst="rect">
            <a:avLst/>
          </a:prstGeom>
        </p:spPr>
        <p:txBody>
          <a:bodyPr vert="horz" lIns="91434" tIns="45717" rIns="91434" bIns="45717" rtlCol="0" anchor="ctr"/>
          <a:lstStyle>
            <a:lvl1pPr algn="ctr">
              <a:defRPr sz="1200">
                <a:solidFill>
                  <a:schemeClr val="tx1">
                    <a:tint val="75000"/>
                  </a:schemeClr>
                </a:solidFill>
              </a:defRPr>
            </a:lvl1pPr>
          </a:lstStyle>
          <a:p>
            <a:r>
              <a:rPr lang="en-US" dirty="0"/>
              <a:t>Department of Civil Engineering</a:t>
            </a:r>
          </a:p>
        </p:txBody>
      </p:sp>
      <p:sp>
        <p:nvSpPr>
          <p:cNvPr id="6" name="Slide Number Placeholder 5"/>
          <p:cNvSpPr>
            <a:spLocks noGrp="1"/>
          </p:cNvSpPr>
          <p:nvPr>
            <p:ph type="sldNum" sz="quarter" idx="4"/>
          </p:nvPr>
        </p:nvSpPr>
        <p:spPr>
          <a:xfrm>
            <a:off x="8519160" y="5932595"/>
            <a:ext cx="2773680" cy="340783"/>
          </a:xfrm>
          <a:prstGeom prst="rect">
            <a:avLst/>
          </a:prstGeom>
        </p:spPr>
        <p:txBody>
          <a:bodyPr vert="horz" lIns="91434" tIns="45717" rIns="91434" bIns="45717" rtlCol="0" anchor="ctr"/>
          <a:lstStyle>
            <a:lvl1pPr algn="r">
              <a:defRPr sz="1200">
                <a:solidFill>
                  <a:schemeClr val="tx1">
                    <a:tint val="75000"/>
                  </a:schemeClr>
                </a:solidFill>
              </a:defRPr>
            </a:lvl1pPr>
          </a:lstStyle>
          <a:p>
            <a:fld id="{11FE1162-7761-4A07-B25B-4AEB0639F1FB}" type="slidenum">
              <a:rPr lang="en-US" smtClean="0"/>
              <a:pPr/>
              <a:t>‹#›</a:t>
            </a:fld>
            <a:endParaRPr lang="en-US" dirty="0"/>
          </a:p>
        </p:txBody>
      </p:sp>
      <p:pic>
        <p:nvPicPr>
          <p:cNvPr id="7" name="Picture 6" descr="BANNER7672-ATME Logo Banner 1600 x 380.jpg"/>
          <p:cNvPicPr>
            <a:picLocks noChangeAspect="1"/>
          </p:cNvPicPr>
          <p:nvPr userDrawn="1"/>
        </p:nvPicPr>
        <p:blipFill>
          <a:blip r:embed="rId14" cstate="print"/>
          <a:stretch>
            <a:fillRect/>
          </a:stretch>
        </p:blipFill>
        <p:spPr>
          <a:xfrm>
            <a:off x="228600" y="152400"/>
            <a:ext cx="2514600" cy="783819"/>
          </a:xfrm>
          <a:prstGeom prst="rect">
            <a:avLst/>
          </a:prstGeom>
        </p:spPr>
      </p:pic>
      <p:pic>
        <p:nvPicPr>
          <p:cNvPr id="8" name="Picture 7"/>
          <p:cNvPicPr/>
          <p:nvPr userDrawn="1"/>
        </p:nvPicPr>
        <p:blipFill>
          <a:blip r:embed="rId15" cstate="print"/>
          <a:srcRect/>
          <a:stretch>
            <a:fillRect/>
          </a:stretch>
        </p:blipFill>
        <p:spPr bwMode="auto">
          <a:xfrm>
            <a:off x="8382000" y="152400"/>
            <a:ext cx="914400" cy="828553"/>
          </a:xfrm>
          <a:prstGeom prst="rect">
            <a:avLst/>
          </a:prstGeom>
          <a:noFill/>
          <a:ln w="9525">
            <a:noFill/>
            <a:miter lim="800000"/>
            <a:headEnd/>
            <a:tailEnd/>
          </a:ln>
        </p:spPr>
      </p:pic>
      <p:pic>
        <p:nvPicPr>
          <p:cNvPr id="9" name="Google Shape;55;p13"/>
          <p:cNvPicPr/>
          <p:nvPr userDrawn="1"/>
        </p:nvPicPr>
        <p:blipFill>
          <a:blip r:embed="rId16">
            <a:alphaModFix/>
          </a:blip>
          <a:stretch>
            <a:fillRect/>
          </a:stretch>
        </p:blipFill>
        <p:spPr>
          <a:xfrm>
            <a:off x="9372600" y="152400"/>
            <a:ext cx="824043" cy="838200"/>
          </a:xfrm>
          <a:prstGeom prst="rect">
            <a:avLst/>
          </a:prstGeom>
          <a:noFill/>
          <a:ln>
            <a:noFill/>
          </a:ln>
        </p:spPr>
      </p:pic>
      <p:pic>
        <p:nvPicPr>
          <p:cNvPr id="10" name="Picture 9"/>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10363200" y="228600"/>
            <a:ext cx="1189452" cy="762000"/>
          </a:xfrm>
          <a:prstGeom prst="rect">
            <a:avLst/>
          </a:prstGeom>
          <a:noFill/>
        </p:spPr>
      </p:pic>
    </p:spTree>
    <p:extLst>
      <p:ext uri="{BB962C8B-B14F-4D97-AF65-F5344CB8AC3E}">
        <p14:creationId xmlns:p14="http://schemas.microsoft.com/office/powerpoint/2010/main" val="12999617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341" rtl="0" eaLnBrk="1" latinLnBrk="0" hangingPunct="1">
        <a:spcBef>
          <a:spcPct val="0"/>
        </a:spcBef>
        <a:buNone/>
        <a:defRPr sz="4400" kern="1200">
          <a:solidFill>
            <a:schemeClr val="tx1"/>
          </a:solidFill>
          <a:latin typeface="+mj-lt"/>
          <a:ea typeface="+mj-ea"/>
          <a:cs typeface="+mj-cs"/>
        </a:defRPr>
      </a:lvl1pPr>
    </p:titleStyle>
    <p:bodyStyle>
      <a:lvl1pPr marL="342878" indent="-342878" algn="l" defTabSz="914341"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03" indent="-285732" algn="l" defTabSz="914341"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927" indent="-228586" algn="l" defTabSz="914341"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097" indent="-228586" algn="l" defTabSz="914341"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268" indent="-228586" algn="l" defTabSz="914341"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439" indent="-228586" algn="l" defTabSz="914341"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10" indent="-228586" algn="l" defTabSz="914341"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780" indent="-228586" algn="l" defTabSz="914341"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951" indent="-228586" algn="l" defTabSz="914341"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41" rtl="0" eaLnBrk="1" latinLnBrk="0" hangingPunct="1">
        <a:defRPr sz="1800" kern="1200">
          <a:solidFill>
            <a:schemeClr val="tx1"/>
          </a:solidFill>
          <a:latin typeface="+mn-lt"/>
          <a:ea typeface="+mn-ea"/>
          <a:cs typeface="+mn-cs"/>
        </a:defRPr>
      </a:lvl1pPr>
      <a:lvl2pPr marL="457171" algn="l" defTabSz="914341" rtl="0" eaLnBrk="1" latinLnBrk="0" hangingPunct="1">
        <a:defRPr sz="1800" kern="1200">
          <a:solidFill>
            <a:schemeClr val="tx1"/>
          </a:solidFill>
          <a:latin typeface="+mn-lt"/>
          <a:ea typeface="+mn-ea"/>
          <a:cs typeface="+mn-cs"/>
        </a:defRPr>
      </a:lvl2pPr>
      <a:lvl3pPr marL="914341" algn="l" defTabSz="914341" rtl="0" eaLnBrk="1" latinLnBrk="0" hangingPunct="1">
        <a:defRPr sz="1800" kern="1200">
          <a:solidFill>
            <a:schemeClr val="tx1"/>
          </a:solidFill>
          <a:latin typeface="+mn-lt"/>
          <a:ea typeface="+mn-ea"/>
          <a:cs typeface="+mn-cs"/>
        </a:defRPr>
      </a:lvl3pPr>
      <a:lvl4pPr marL="1371513" algn="l" defTabSz="914341" rtl="0" eaLnBrk="1" latinLnBrk="0" hangingPunct="1">
        <a:defRPr sz="1800" kern="1200">
          <a:solidFill>
            <a:schemeClr val="tx1"/>
          </a:solidFill>
          <a:latin typeface="+mn-lt"/>
          <a:ea typeface="+mn-ea"/>
          <a:cs typeface="+mn-cs"/>
        </a:defRPr>
      </a:lvl4pPr>
      <a:lvl5pPr marL="1828683" algn="l" defTabSz="914341" rtl="0" eaLnBrk="1" latinLnBrk="0" hangingPunct="1">
        <a:defRPr sz="1800" kern="1200">
          <a:solidFill>
            <a:schemeClr val="tx1"/>
          </a:solidFill>
          <a:latin typeface="+mn-lt"/>
          <a:ea typeface="+mn-ea"/>
          <a:cs typeface="+mn-cs"/>
        </a:defRPr>
      </a:lvl5pPr>
      <a:lvl6pPr marL="2285854" algn="l" defTabSz="914341" rtl="0" eaLnBrk="1" latinLnBrk="0" hangingPunct="1">
        <a:defRPr sz="1800" kern="1200">
          <a:solidFill>
            <a:schemeClr val="tx1"/>
          </a:solidFill>
          <a:latin typeface="+mn-lt"/>
          <a:ea typeface="+mn-ea"/>
          <a:cs typeface="+mn-cs"/>
        </a:defRPr>
      </a:lvl6pPr>
      <a:lvl7pPr marL="2743024" algn="l" defTabSz="914341" rtl="0" eaLnBrk="1" latinLnBrk="0" hangingPunct="1">
        <a:defRPr sz="1800" kern="1200">
          <a:solidFill>
            <a:schemeClr val="tx1"/>
          </a:solidFill>
          <a:latin typeface="+mn-lt"/>
          <a:ea typeface="+mn-ea"/>
          <a:cs typeface="+mn-cs"/>
        </a:defRPr>
      </a:lvl7pPr>
      <a:lvl8pPr marL="3200196" algn="l" defTabSz="914341" rtl="0" eaLnBrk="1" latinLnBrk="0" hangingPunct="1">
        <a:defRPr sz="1800" kern="1200">
          <a:solidFill>
            <a:schemeClr val="tx1"/>
          </a:solidFill>
          <a:latin typeface="+mn-lt"/>
          <a:ea typeface="+mn-ea"/>
          <a:cs typeface="+mn-cs"/>
        </a:defRPr>
      </a:lvl8pPr>
      <a:lvl9pPr marL="3657366" algn="l" defTabSz="914341"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AutoShape 2" descr="Image result for automobile assembly line"/>
          <p:cNvSpPr>
            <a:spLocks noChangeAspect="1" noChangeArrowheads="1"/>
          </p:cNvSpPr>
          <p:nvPr/>
        </p:nvSpPr>
        <p:spPr bwMode="auto">
          <a:xfrm>
            <a:off x="155575" y="-144463"/>
            <a:ext cx="304800" cy="304801"/>
          </a:xfrm>
          <a:prstGeom prst="rect">
            <a:avLst/>
          </a:prstGeom>
          <a:noFill/>
        </p:spPr>
        <p:txBody>
          <a:bodyPr vert="horz" wrap="square" lIns="91434" tIns="45717" rIns="91434" bIns="45717" numCol="1" anchor="t" anchorCtr="0" compatLnSpc="1">
            <a:prstTxWarp prst="textNoShape">
              <a:avLst/>
            </a:prstTxWarp>
          </a:bodyPr>
          <a:lstStyle/>
          <a:p>
            <a:endParaRPr lang="en-US" dirty="0"/>
          </a:p>
        </p:txBody>
      </p:sp>
      <p:sp>
        <p:nvSpPr>
          <p:cNvPr id="102407" name="AutoShape 7" descr="Image result for automobile assembly line"/>
          <p:cNvSpPr>
            <a:spLocks noChangeAspect="1" noChangeArrowheads="1"/>
          </p:cNvSpPr>
          <p:nvPr/>
        </p:nvSpPr>
        <p:spPr bwMode="auto">
          <a:xfrm>
            <a:off x="155575" y="-144463"/>
            <a:ext cx="304800" cy="304801"/>
          </a:xfrm>
          <a:prstGeom prst="rect">
            <a:avLst/>
          </a:prstGeom>
          <a:noFill/>
        </p:spPr>
        <p:txBody>
          <a:bodyPr vert="horz" wrap="square" lIns="91434" tIns="45717" rIns="91434" bIns="45717" numCol="1" anchor="t" anchorCtr="0" compatLnSpc="1">
            <a:prstTxWarp prst="textNoShape">
              <a:avLst/>
            </a:prstTxWarp>
          </a:bodyPr>
          <a:lstStyle/>
          <a:p>
            <a:endParaRPr lang="en-US" dirty="0"/>
          </a:p>
        </p:txBody>
      </p:sp>
      <p:sp>
        <p:nvSpPr>
          <p:cNvPr id="3" name="Title 2"/>
          <p:cNvSpPr>
            <a:spLocks noGrp="1"/>
          </p:cNvSpPr>
          <p:nvPr>
            <p:ph type="ctrTitle"/>
          </p:nvPr>
        </p:nvSpPr>
        <p:spPr>
          <a:xfrm>
            <a:off x="533400" y="1905000"/>
            <a:ext cx="10972800" cy="3048000"/>
          </a:xfrm>
        </p:spPr>
        <p:txBody>
          <a:bodyPr>
            <a:normAutofit fontScale="90000"/>
          </a:bodyPr>
          <a:lstStyle/>
          <a:p>
            <a:pPr>
              <a:lnSpc>
                <a:spcPct val="150000"/>
              </a:lnSpc>
            </a:pPr>
            <a:r>
              <a:rPr lang="en-US" b="1" u="sng" dirty="0">
                <a:latin typeface="Cambria" pitchFamily="18" charset="0"/>
              </a:rPr>
              <a:t>SUB</a:t>
            </a:r>
            <a:r>
              <a:rPr lang="en-US" b="1" dirty="0">
                <a:latin typeface="Cambria" pitchFamily="18" charset="0"/>
              </a:rPr>
              <a:t>: “CONSTRUCTION TECHNOLOGY FOR SUB STRUCTURES AND SUPERSTRUCTURES”</a:t>
            </a:r>
            <a:br>
              <a:rPr lang="en-US" b="1" dirty="0">
                <a:latin typeface="Cambria" pitchFamily="18" charset="0"/>
              </a:rPr>
            </a:br>
            <a:r>
              <a:rPr lang="en-US" b="1" u="sng" dirty="0">
                <a:latin typeface="Cambria" pitchFamily="18" charset="0"/>
              </a:rPr>
              <a:t>SUB CODE</a:t>
            </a:r>
            <a:r>
              <a:rPr lang="en-US" b="1" dirty="0">
                <a:latin typeface="Cambria" pitchFamily="18" charset="0"/>
              </a:rPr>
              <a:t>:21CV72</a:t>
            </a:r>
            <a:endParaRPr lang="en-US" dirty="0">
              <a:latin typeface="Cambria" pitchFamily="18" charset="0"/>
            </a:endParaRPr>
          </a:p>
        </p:txBody>
      </p:sp>
    </p:spTree>
    <p:extLst>
      <p:ext uri="{BB962C8B-B14F-4D97-AF65-F5344CB8AC3E}">
        <p14:creationId xmlns:p14="http://schemas.microsoft.com/office/powerpoint/2010/main" val="27060973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latin typeface="Cambria" pitchFamily="18" charset="0"/>
              </a:rPr>
              <a:t>MODULE 1</a:t>
            </a:r>
          </a:p>
        </p:txBody>
      </p:sp>
      <p:sp>
        <p:nvSpPr>
          <p:cNvPr id="3" name="Content Placeholder 2"/>
          <p:cNvSpPr>
            <a:spLocks noGrp="1"/>
          </p:cNvSpPr>
          <p:nvPr>
            <p:ph idx="1"/>
          </p:nvPr>
        </p:nvSpPr>
        <p:spPr>
          <a:xfrm>
            <a:off x="463887" y="1158825"/>
            <a:ext cx="10698480" cy="4422353"/>
          </a:xfrm>
        </p:spPr>
        <p:txBody>
          <a:bodyPr>
            <a:noAutofit/>
          </a:bodyPr>
          <a:lstStyle/>
          <a:p>
            <a:pPr algn="just">
              <a:lnSpc>
                <a:spcPct val="150000"/>
              </a:lnSpc>
            </a:pPr>
            <a:r>
              <a:rPr lang="en-US" b="1" dirty="0">
                <a:latin typeface="Times New Roman" panose="02020603050405020304" pitchFamily="18" charset="0"/>
                <a:cs typeface="Times New Roman" panose="02020603050405020304" pitchFamily="18" charset="0"/>
              </a:rPr>
              <a:t>Underground Construction : </a:t>
            </a:r>
            <a:r>
              <a:rPr lang="en-US" dirty="0">
                <a:latin typeface="Times New Roman" panose="02020603050405020304" pitchFamily="18" charset="0"/>
                <a:cs typeface="Times New Roman" panose="02020603050405020304" pitchFamily="18" charset="0"/>
              </a:rPr>
              <a:t>Underground– Tunnel-Shaft, Sinking and construction, Micro Tunneling, Tunnel driving in hard and soft strata, bedding of conduits, Soil excavation and Compaction Technology</a:t>
            </a:r>
            <a:endParaRPr lang="en-US" sz="4800" dirty="0">
              <a:latin typeface="Times New Roman" panose="02020603050405020304" pitchFamily="18" charset="0"/>
              <a:cs typeface="Times New Roman" pitchFamily="18" charset="0"/>
            </a:endParaRPr>
          </a:p>
        </p:txBody>
      </p:sp>
      <p:pic>
        <p:nvPicPr>
          <p:cNvPr id="1026" name="Picture 2" descr="Deep Thinking – Underground Solutions">
            <a:extLst>
              <a:ext uri="{FF2B5EF4-FFF2-40B4-BE49-F238E27FC236}">
                <a16:creationId xmlns:a16="http://schemas.microsoft.com/office/drawing/2014/main" id="{F1B24D84-F5DF-436A-95A4-8264AECCEA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5688" y="3526091"/>
            <a:ext cx="4426679" cy="261838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771844" y="1394250"/>
            <a:ext cx="6855778" cy="3942715"/>
          </a:xfrm>
        </p:spPr>
        <p:txBody>
          <a:bodyPr>
            <a:normAutofit/>
          </a:bodyPr>
          <a:lstStyle/>
          <a:p>
            <a:pPr algn="just"/>
            <a:r>
              <a:rPr lang="en-US" sz="2600" b="0" i="0" dirty="0">
                <a:effectLst/>
              </a:rPr>
              <a:t>Tunnel shafts are vertical passages that connect the ground surface to the tunnel roof. </a:t>
            </a:r>
          </a:p>
          <a:p>
            <a:pPr algn="just"/>
            <a:r>
              <a:rPr lang="en-US" sz="2600" b="0" i="0" dirty="0">
                <a:effectLst/>
              </a:rPr>
              <a:t>Shafts have many advantages and are used in constructing tunnels. When the position and course of the tunnel are correctly aligned and accordingly set out on the surface, shafts are sunk at defined points on the tunnel line to aid tunneling operations.</a:t>
            </a:r>
            <a:endParaRPr lang="en-US" sz="2600" dirty="0"/>
          </a:p>
        </p:txBody>
      </p:sp>
      <p:pic>
        <p:nvPicPr>
          <p:cNvPr id="2050" name="Picture 2" descr="Tunnel Shafts: Types, Construction, and Advantages ...">
            <a:extLst>
              <a:ext uri="{FF2B5EF4-FFF2-40B4-BE49-F238E27FC236}">
                <a16:creationId xmlns:a16="http://schemas.microsoft.com/office/drawing/2014/main" id="{6B29FEBB-5FE5-9CD9-D7E3-30E57D302EA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726303" y="1616224"/>
            <a:ext cx="2611274" cy="3942715"/>
          </a:xfrm>
          <a:prstGeom prst="rect">
            <a:avLst/>
          </a:prstGeom>
          <a:solidFill>
            <a:srgbClr val="FFFFFF"/>
          </a:solidFill>
        </p:spPr>
      </p:pic>
    </p:spTree>
    <p:extLst>
      <p:ext uri="{BB962C8B-B14F-4D97-AF65-F5344CB8AC3E}">
        <p14:creationId xmlns:p14="http://schemas.microsoft.com/office/powerpoint/2010/main" val="21657836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4360" y="1295400"/>
            <a:ext cx="10698480" cy="4422353"/>
          </a:xfrm>
        </p:spPr>
        <p:txBody>
          <a:bodyPr>
            <a:noAutofit/>
          </a:bodyPr>
          <a:lstStyle/>
          <a:p>
            <a:pPr algn="just">
              <a:lnSpc>
                <a:spcPct val="150000"/>
              </a:lnSpc>
            </a:pPr>
            <a:r>
              <a:rPr lang="en-IN" sz="3200" b="1" i="0" dirty="0">
                <a:solidFill>
                  <a:srgbClr val="272930"/>
                </a:solidFill>
                <a:effectLst/>
                <a:latin typeface="Domine"/>
              </a:rPr>
              <a:t>Shapes of Tunnel Shafts</a:t>
            </a:r>
          </a:p>
          <a:p>
            <a:pPr marL="0" indent="0" algn="just">
              <a:lnSpc>
                <a:spcPct val="150000"/>
              </a:lnSpc>
              <a:buNone/>
            </a:pPr>
            <a:r>
              <a:rPr lang="en-US" sz="3200" b="0" i="0" dirty="0">
                <a:solidFill>
                  <a:srgbClr val="000000"/>
                </a:solidFill>
                <a:effectLst/>
                <a:latin typeface="Domine"/>
              </a:rPr>
              <a:t>The tunnel shafts are generally circular or rectangular in shape. The rectangular shape may be adopted for temporary shafts, which are filled up after the </a:t>
            </a:r>
            <a:r>
              <a:rPr lang="en-US" sz="3200" b="0" i="0" u="none" strike="noStrike" dirty="0">
                <a:effectLst/>
                <a:latin typeface="Domine"/>
              </a:rPr>
              <a:t>tunnel's construction</a:t>
            </a:r>
            <a:r>
              <a:rPr lang="en-US" sz="3200" b="0" i="0" dirty="0">
                <a:solidFill>
                  <a:srgbClr val="000000"/>
                </a:solidFill>
                <a:effectLst/>
                <a:latin typeface="Domine"/>
              </a:rPr>
              <a:t>. The permanent shafts are lined with pressed steel linear plates or concrete of circular shape.</a:t>
            </a:r>
            <a:endParaRPr lang="en-US" sz="4800" dirty="0">
              <a:latin typeface="Times New Roman" panose="02020603050405020304" pitchFamily="18" charset="0"/>
              <a:cs typeface="Times New Roman" pitchFamily="18" charset="0"/>
            </a:endParaRPr>
          </a:p>
        </p:txBody>
      </p:sp>
    </p:spTree>
    <p:extLst>
      <p:ext uri="{BB962C8B-B14F-4D97-AF65-F5344CB8AC3E}">
        <p14:creationId xmlns:p14="http://schemas.microsoft.com/office/powerpoint/2010/main" val="37856307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4360" y="1295400"/>
            <a:ext cx="10698480" cy="4422353"/>
          </a:xfrm>
        </p:spPr>
        <p:txBody>
          <a:bodyPr>
            <a:noAutofit/>
          </a:bodyPr>
          <a:lstStyle/>
          <a:p>
            <a:pPr marL="0" indent="0" algn="just">
              <a:lnSpc>
                <a:spcPct val="150000"/>
              </a:lnSpc>
              <a:buNone/>
            </a:pPr>
            <a:r>
              <a:rPr lang="en-IN" sz="3200" b="1" i="0" dirty="0">
                <a:solidFill>
                  <a:srgbClr val="272930"/>
                </a:solidFill>
                <a:effectLst/>
                <a:latin typeface="Times New Roman" panose="02020603050405020304" pitchFamily="18" charset="0"/>
                <a:cs typeface="Times New Roman" panose="02020603050405020304" pitchFamily="18" charset="0"/>
              </a:rPr>
              <a:t>Types of Shafts</a:t>
            </a:r>
          </a:p>
          <a:p>
            <a:pPr marL="514350" indent="-514350" algn="just">
              <a:lnSpc>
                <a:spcPct val="150000"/>
              </a:lnSpc>
              <a:buAutoNum type="arabicPeriod"/>
            </a:pPr>
            <a:r>
              <a:rPr lang="en-IN" sz="3200" b="1" i="0" dirty="0">
                <a:solidFill>
                  <a:srgbClr val="272930"/>
                </a:solidFill>
                <a:effectLst/>
                <a:latin typeface="Times New Roman" panose="02020603050405020304" pitchFamily="18" charset="0"/>
                <a:cs typeface="Times New Roman" panose="02020603050405020304" pitchFamily="18" charset="0"/>
              </a:rPr>
              <a:t>Inclined Shafts</a:t>
            </a:r>
          </a:p>
          <a:p>
            <a:pPr marL="514350" indent="-514350" algn="just">
              <a:lnSpc>
                <a:spcPct val="150000"/>
              </a:lnSpc>
              <a:buFont typeface="Arial" pitchFamily="34" charset="0"/>
              <a:buAutoNum type="arabicPeriod"/>
            </a:pPr>
            <a:r>
              <a:rPr lang="en-IN" b="1" i="0" dirty="0">
                <a:solidFill>
                  <a:srgbClr val="272930"/>
                </a:solidFill>
                <a:effectLst/>
                <a:latin typeface="Times New Roman" panose="02020603050405020304" pitchFamily="18" charset="0"/>
                <a:cs typeface="Times New Roman" panose="02020603050405020304" pitchFamily="18" charset="0"/>
              </a:rPr>
              <a:t>Vertical Shafts</a:t>
            </a:r>
          </a:p>
          <a:p>
            <a:pPr marL="514350" indent="-514350" algn="just">
              <a:lnSpc>
                <a:spcPct val="150000"/>
              </a:lnSpc>
              <a:buFont typeface="Arial" pitchFamily="34" charset="0"/>
              <a:buAutoNum type="arabicPeriod"/>
            </a:pPr>
            <a:r>
              <a:rPr lang="en-IN" b="1" i="0" dirty="0">
                <a:solidFill>
                  <a:srgbClr val="272930"/>
                </a:solidFill>
                <a:effectLst/>
                <a:latin typeface="Times New Roman" panose="02020603050405020304" pitchFamily="18" charset="0"/>
                <a:cs typeface="Times New Roman" panose="02020603050405020304" pitchFamily="18" charset="0"/>
              </a:rPr>
              <a:t>Circular Shafts</a:t>
            </a:r>
          </a:p>
          <a:p>
            <a:pPr marL="514350" indent="-514350" algn="just">
              <a:lnSpc>
                <a:spcPct val="150000"/>
              </a:lnSpc>
              <a:buAutoNum type="arabicPeriod"/>
            </a:pPr>
            <a:endParaRPr lang="en-IN" sz="3200" b="1" i="0" dirty="0">
              <a:solidFill>
                <a:srgbClr val="272930"/>
              </a:solidFill>
              <a:effectLst/>
              <a:latin typeface="Domine"/>
            </a:endParaRPr>
          </a:p>
          <a:p>
            <a:pPr algn="just">
              <a:lnSpc>
                <a:spcPct val="150000"/>
              </a:lnSpc>
            </a:pPr>
            <a:endParaRPr lang="en-US" sz="4800" dirty="0">
              <a:latin typeface="Times New Roman" panose="02020603050405020304" pitchFamily="18" charset="0"/>
              <a:cs typeface="Times New Roman" pitchFamily="18" charset="0"/>
            </a:endParaRPr>
          </a:p>
        </p:txBody>
      </p:sp>
    </p:spTree>
    <p:extLst>
      <p:ext uri="{BB962C8B-B14F-4D97-AF65-F5344CB8AC3E}">
        <p14:creationId xmlns:p14="http://schemas.microsoft.com/office/powerpoint/2010/main" val="9577378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4360" y="256329"/>
            <a:ext cx="10698480" cy="1066800"/>
          </a:xfrm>
        </p:spPr>
        <p:txBody>
          <a:bodyPr anchor="ctr">
            <a:normAutofit/>
          </a:bodyPr>
          <a:lstStyle/>
          <a:p>
            <a:pPr>
              <a:lnSpc>
                <a:spcPct val="90000"/>
              </a:lnSpc>
            </a:pPr>
            <a:r>
              <a:rPr lang="en-IN" sz="3400" b="1" i="0">
                <a:effectLst/>
              </a:rPr>
              <a:t> Inclined Shafts</a:t>
            </a:r>
            <a:br>
              <a:rPr lang="en-IN" sz="3400" b="1" i="0">
                <a:effectLst/>
              </a:rPr>
            </a:br>
            <a:endParaRPr lang="en-US" sz="3400" b="1"/>
          </a:p>
        </p:txBody>
      </p:sp>
      <p:sp>
        <p:nvSpPr>
          <p:cNvPr id="3" name="Content Placeholder 2"/>
          <p:cNvSpPr>
            <a:spLocks noGrp="1"/>
          </p:cNvSpPr>
          <p:nvPr>
            <p:ph sz="half" idx="1"/>
          </p:nvPr>
        </p:nvSpPr>
        <p:spPr>
          <a:xfrm>
            <a:off x="771844" y="1394250"/>
            <a:ext cx="6855778" cy="3942715"/>
          </a:xfrm>
        </p:spPr>
        <p:txBody>
          <a:bodyPr>
            <a:normAutofit/>
          </a:bodyPr>
          <a:lstStyle/>
          <a:p>
            <a:pPr algn="just"/>
            <a:r>
              <a:rPr lang="en-US" b="0" i="0" dirty="0">
                <a:effectLst/>
              </a:rPr>
              <a:t>These shafts are used when the shaft depth is less. The excavation of such shafts proceeds in the upward direction. The excavated material falls downward and is removed from the tunnel. The removal of muck by gravity is achieved by using a suitable gradient of 45 degrees or less.</a:t>
            </a:r>
            <a:endParaRPr lang="en-US" dirty="0"/>
          </a:p>
        </p:txBody>
      </p:sp>
      <p:pic>
        <p:nvPicPr>
          <p:cNvPr id="3074" name="Picture 2" descr="Sustainability | Free Full-Text | Research on the Design and ...">
            <a:extLst>
              <a:ext uri="{FF2B5EF4-FFF2-40B4-BE49-F238E27FC236}">
                <a16:creationId xmlns:a16="http://schemas.microsoft.com/office/drawing/2014/main" id="{7FBD894B-FB92-07EE-C927-5C3991695BC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627622" y="3838398"/>
            <a:ext cx="3972494" cy="2336304"/>
          </a:xfrm>
          <a:prstGeom prst="rect">
            <a:avLst/>
          </a:prstGeom>
          <a:solidFill>
            <a:srgbClr val="FFFFFF"/>
          </a:solidFill>
        </p:spPr>
      </p:pic>
    </p:spTree>
    <p:extLst>
      <p:ext uri="{BB962C8B-B14F-4D97-AF65-F5344CB8AC3E}">
        <p14:creationId xmlns:p14="http://schemas.microsoft.com/office/powerpoint/2010/main" val="6635386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sz="4900" b="1" i="0" dirty="0">
                <a:solidFill>
                  <a:srgbClr val="272930"/>
                </a:solidFill>
                <a:effectLst/>
                <a:latin typeface="Domine"/>
              </a:rPr>
              <a:t>Vertical Shafts</a:t>
            </a:r>
            <a:br>
              <a:rPr lang="en-IN" sz="1400" b="1" i="0" dirty="0">
                <a:solidFill>
                  <a:srgbClr val="272930"/>
                </a:solidFill>
                <a:effectLst/>
                <a:latin typeface="Domine"/>
              </a:rPr>
            </a:br>
            <a:endParaRPr lang="en-US" sz="3600" b="1" dirty="0">
              <a:latin typeface="Cambria" pitchFamily="18" charset="0"/>
            </a:endParaRPr>
          </a:p>
        </p:txBody>
      </p:sp>
      <p:sp>
        <p:nvSpPr>
          <p:cNvPr id="3" name="Content Placeholder 2"/>
          <p:cNvSpPr>
            <a:spLocks noGrp="1"/>
          </p:cNvSpPr>
          <p:nvPr>
            <p:ph idx="1"/>
          </p:nvPr>
        </p:nvSpPr>
        <p:spPr>
          <a:xfrm>
            <a:off x="594360" y="1295400"/>
            <a:ext cx="10698480" cy="4422353"/>
          </a:xfrm>
        </p:spPr>
        <p:txBody>
          <a:bodyPr>
            <a:noAutofit/>
          </a:bodyPr>
          <a:lstStyle/>
          <a:p>
            <a:pPr algn="just">
              <a:lnSpc>
                <a:spcPct val="150000"/>
              </a:lnSpc>
            </a:pPr>
            <a:r>
              <a:rPr lang="en-US" sz="3200" b="0" i="0" dirty="0">
                <a:solidFill>
                  <a:srgbClr val="000000"/>
                </a:solidFill>
                <a:effectLst/>
                <a:latin typeface="Domine"/>
              </a:rPr>
              <a:t>This type of tunnel shaft is usually easier and more economical to excavate when compared to the inclined shaft. In some cases, a pilot shaft is first driven upward before the shaft is excavated to the full section in the downward direction. </a:t>
            </a:r>
            <a:endParaRPr lang="en-US" sz="4800" dirty="0">
              <a:latin typeface="Times New Roman" panose="02020603050405020304" pitchFamily="18" charset="0"/>
              <a:cs typeface="Times New Roman" pitchFamily="18" charset="0"/>
            </a:endParaRPr>
          </a:p>
        </p:txBody>
      </p:sp>
    </p:spTree>
    <p:extLst>
      <p:ext uri="{BB962C8B-B14F-4D97-AF65-F5344CB8AC3E}">
        <p14:creationId xmlns:p14="http://schemas.microsoft.com/office/powerpoint/2010/main" val="2012637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sz="4900" b="1" i="0" dirty="0">
                <a:solidFill>
                  <a:srgbClr val="272930"/>
                </a:solidFill>
                <a:effectLst/>
                <a:latin typeface="Domine"/>
              </a:rPr>
              <a:t>Circular Shafts</a:t>
            </a:r>
            <a:br>
              <a:rPr lang="en-IN" sz="1400" b="1" i="0" dirty="0">
                <a:solidFill>
                  <a:srgbClr val="272930"/>
                </a:solidFill>
                <a:effectLst/>
                <a:latin typeface="Domine"/>
              </a:rPr>
            </a:br>
            <a:endParaRPr lang="en-US" sz="3600" b="1" dirty="0">
              <a:latin typeface="Cambria" pitchFamily="18" charset="0"/>
            </a:endParaRPr>
          </a:p>
        </p:txBody>
      </p:sp>
      <p:sp>
        <p:nvSpPr>
          <p:cNvPr id="3" name="Content Placeholder 2"/>
          <p:cNvSpPr>
            <a:spLocks noGrp="1"/>
          </p:cNvSpPr>
          <p:nvPr>
            <p:ph idx="1"/>
          </p:nvPr>
        </p:nvSpPr>
        <p:spPr>
          <a:xfrm>
            <a:off x="528206" y="1323129"/>
            <a:ext cx="10552655" cy="3240493"/>
          </a:xfrm>
        </p:spPr>
        <p:txBody>
          <a:bodyPr>
            <a:noAutofit/>
          </a:bodyPr>
          <a:lstStyle/>
          <a:p>
            <a:pPr algn="just">
              <a:lnSpc>
                <a:spcPct val="150000"/>
              </a:lnSpc>
            </a:pPr>
            <a:r>
              <a:rPr lang="en-US" sz="3200" b="0" i="0" dirty="0">
                <a:solidFill>
                  <a:srgbClr val="000000"/>
                </a:solidFill>
                <a:effectLst/>
                <a:latin typeface="Domine"/>
              </a:rPr>
              <a:t>These shafts are usually circular and are lined with pre-stressed steel liner plates or concrete.</a:t>
            </a:r>
            <a:endParaRPr lang="en-US" sz="4800" dirty="0">
              <a:latin typeface="Times New Roman" panose="02020603050405020304" pitchFamily="18" charset="0"/>
              <a:cs typeface="Times New Roman" pitchFamily="18" charset="0"/>
            </a:endParaRPr>
          </a:p>
        </p:txBody>
      </p:sp>
      <p:pic>
        <p:nvPicPr>
          <p:cNvPr id="4098" name="Picture 2" descr="Most Popular 8 Tunnel Construction Methods - Civilverse">
            <a:extLst>
              <a:ext uri="{FF2B5EF4-FFF2-40B4-BE49-F238E27FC236}">
                <a16:creationId xmlns:a16="http://schemas.microsoft.com/office/drawing/2014/main" id="{B1BDC0CB-7E00-F3B0-63A8-C51A8D3602F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04030" y="3416424"/>
            <a:ext cx="3854964" cy="25636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88377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4360" y="1295400"/>
            <a:ext cx="10698480" cy="4422353"/>
          </a:xfrm>
        </p:spPr>
        <p:txBody>
          <a:bodyPr>
            <a:noAutofit/>
          </a:bodyPr>
          <a:lstStyle/>
          <a:p>
            <a:pPr marL="0" indent="0" algn="ctr">
              <a:lnSpc>
                <a:spcPct val="150000"/>
              </a:lnSpc>
              <a:buNone/>
            </a:pPr>
            <a:r>
              <a:rPr lang="en-IN" b="1" dirty="0">
                <a:effectLst/>
                <a:latin typeface="Times New Roman" panose="02020603050405020304" pitchFamily="18" charset="0"/>
                <a:ea typeface="Times New Roman" panose="02020603050405020304" pitchFamily="18" charset="0"/>
                <a:cs typeface="Times New Roman" panose="02020603050405020304" pitchFamily="18" charset="0"/>
              </a:rPr>
              <a:t>Tunnel-Shaft Sinking and Construction</a:t>
            </a:r>
          </a:p>
          <a:p>
            <a:pPr marL="342900" lvl="0" indent="-342900">
              <a:lnSpc>
                <a:spcPct val="115000"/>
              </a:lnSpc>
              <a:spcAft>
                <a:spcPts val="1000"/>
              </a:spcAft>
              <a:buSzPts val="1000"/>
              <a:buFont typeface="Symbol" panose="05050102010706020507" pitchFamily="18" charset="2"/>
              <a:buChar char=""/>
              <a:tabLst>
                <a:tab pos="457200" algn="l"/>
              </a:tabLst>
            </a:pPr>
            <a:r>
              <a:rPr lang="en-IN" sz="2000" b="1" dirty="0">
                <a:effectLst/>
                <a:latin typeface="Times New Roman" panose="02020603050405020304" pitchFamily="18" charset="0"/>
                <a:ea typeface="Times New Roman" panose="02020603050405020304" pitchFamily="18" charset="0"/>
                <a:cs typeface="Times New Roman" panose="02020603050405020304" pitchFamily="18" charset="0"/>
              </a:rPr>
              <a:t>Shaft Sinking</a:t>
            </a:r>
            <a:r>
              <a:rPr lang="en-IN" sz="2000" dirty="0">
                <a:effectLst/>
                <a:latin typeface="Times New Roman" panose="02020603050405020304" pitchFamily="18" charset="0"/>
                <a:ea typeface="Times New Roman" panose="02020603050405020304" pitchFamily="18" charset="0"/>
                <a:cs typeface="Times New Roman" panose="02020603050405020304" pitchFamily="18" charset="0"/>
              </a:rPr>
              <a:t>: This is the process of excavating vertical or near-vertical tunnels (shafts) to reach underground resources or to provide access for tunnel construction. Techniques include:</a:t>
            </a:r>
            <a:endParaRPr lang="en-IN"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742950" lvl="1" indent="-285750">
              <a:lnSpc>
                <a:spcPct val="115000"/>
              </a:lnSpc>
              <a:spcAft>
                <a:spcPts val="1000"/>
              </a:spcAft>
              <a:buSzPts val="1000"/>
              <a:buFont typeface="Courier New" panose="02070309020205020404" pitchFamily="49" charset="0"/>
              <a:buChar char="o"/>
              <a:tabLst>
                <a:tab pos="914400" algn="l"/>
              </a:tabLst>
            </a:pPr>
            <a:r>
              <a:rPr lang="en-IN" sz="2000" b="1" dirty="0">
                <a:effectLst/>
                <a:latin typeface="Times New Roman" panose="02020603050405020304" pitchFamily="18" charset="0"/>
                <a:ea typeface="Times New Roman" panose="02020603050405020304" pitchFamily="18" charset="0"/>
                <a:cs typeface="Times New Roman" panose="02020603050405020304" pitchFamily="18" charset="0"/>
              </a:rPr>
              <a:t>Drill and Blast</a:t>
            </a:r>
            <a:r>
              <a:rPr lang="en-IN" sz="2000" dirty="0">
                <a:effectLst/>
                <a:latin typeface="Times New Roman" panose="02020603050405020304" pitchFamily="18" charset="0"/>
                <a:ea typeface="Times New Roman" panose="02020603050405020304" pitchFamily="18" charset="0"/>
                <a:cs typeface="Times New Roman" panose="02020603050405020304" pitchFamily="18" charset="0"/>
              </a:rPr>
              <a:t>: Used for hard rock where explosives are employed to break up the rock.</a:t>
            </a:r>
            <a:endParaRPr lang="en-IN"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742950" lvl="1" indent="-285750">
              <a:lnSpc>
                <a:spcPct val="115000"/>
              </a:lnSpc>
              <a:spcAft>
                <a:spcPts val="1000"/>
              </a:spcAft>
              <a:buSzPts val="1000"/>
              <a:buFont typeface="Courier New" panose="02070309020205020404" pitchFamily="49" charset="0"/>
              <a:buChar char="o"/>
              <a:tabLst>
                <a:tab pos="914400" algn="l"/>
              </a:tabLst>
            </a:pPr>
            <a:r>
              <a:rPr lang="en-IN" sz="2000" b="1" dirty="0">
                <a:effectLst/>
                <a:latin typeface="Times New Roman" panose="02020603050405020304" pitchFamily="18" charset="0"/>
                <a:ea typeface="Times New Roman" panose="02020603050405020304" pitchFamily="18" charset="0"/>
                <a:cs typeface="Times New Roman" panose="02020603050405020304" pitchFamily="18" charset="0"/>
              </a:rPr>
              <a:t>Mechanized Methods</a:t>
            </a:r>
            <a:r>
              <a:rPr lang="en-IN" sz="2000" dirty="0">
                <a:effectLst/>
                <a:latin typeface="Times New Roman" panose="02020603050405020304" pitchFamily="18" charset="0"/>
                <a:ea typeface="Times New Roman" panose="02020603050405020304" pitchFamily="18" charset="0"/>
                <a:cs typeface="Times New Roman" panose="02020603050405020304" pitchFamily="18" charset="0"/>
              </a:rPr>
              <a:t>: Using machines like tunnel boring machines (TBMs) for softer ground or large-diameter shafts.</a:t>
            </a:r>
            <a:endParaRPr lang="en-IN"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742950" lvl="1" indent="-285750">
              <a:lnSpc>
                <a:spcPct val="115000"/>
              </a:lnSpc>
              <a:spcAft>
                <a:spcPts val="1000"/>
              </a:spcAft>
              <a:buSzPts val="1000"/>
              <a:buFont typeface="Courier New" panose="02070309020205020404" pitchFamily="49" charset="0"/>
              <a:buChar char="o"/>
              <a:tabLst>
                <a:tab pos="914400" algn="l"/>
              </a:tabLst>
            </a:pPr>
            <a:r>
              <a:rPr lang="en-IN" sz="2000" b="1" dirty="0">
                <a:effectLst/>
                <a:latin typeface="Times New Roman" panose="02020603050405020304" pitchFamily="18" charset="0"/>
                <a:ea typeface="Times New Roman" panose="02020603050405020304" pitchFamily="18" charset="0"/>
                <a:cs typeface="Times New Roman" panose="02020603050405020304" pitchFamily="18" charset="0"/>
              </a:rPr>
              <a:t>Caisson Method</a:t>
            </a:r>
            <a:r>
              <a:rPr lang="en-IN" sz="2000" dirty="0">
                <a:effectLst/>
                <a:latin typeface="Times New Roman" panose="02020603050405020304" pitchFamily="18" charset="0"/>
                <a:ea typeface="Times New Roman" panose="02020603050405020304" pitchFamily="18" charset="0"/>
                <a:cs typeface="Times New Roman" panose="02020603050405020304" pitchFamily="18" charset="0"/>
              </a:rPr>
              <a:t>: A water-tight structure (caisson) is sunk into place, and excavation is done inside the caisson</a:t>
            </a:r>
            <a:r>
              <a:rPr lang="en-IN" sz="14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IN"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lnSpc>
                <a:spcPct val="150000"/>
              </a:lnSpc>
              <a:buNone/>
            </a:pPr>
            <a:endParaRPr lang="en-IN"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pPr>
            <a:endParaRPr lang="en-US" sz="4800" dirty="0">
              <a:latin typeface="Times New Roman" panose="02020603050405020304" pitchFamily="18" charset="0"/>
              <a:cs typeface="Times New Roman" pitchFamily="18" charset="0"/>
            </a:endParaRPr>
          </a:p>
        </p:txBody>
      </p:sp>
    </p:spTree>
    <p:extLst>
      <p:ext uri="{BB962C8B-B14F-4D97-AF65-F5344CB8AC3E}">
        <p14:creationId xmlns:p14="http://schemas.microsoft.com/office/powerpoint/2010/main" val="280988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771844" y="1394250"/>
            <a:ext cx="6855778" cy="3942715"/>
          </a:xfrm>
        </p:spPr>
        <p:txBody>
          <a:bodyPr>
            <a:normAutofit/>
          </a:bodyPr>
          <a:lstStyle/>
          <a:p>
            <a:pPr marL="0" indent="0" algn="ctr">
              <a:lnSpc>
                <a:spcPct val="90000"/>
              </a:lnSpc>
              <a:buNone/>
            </a:pPr>
            <a:r>
              <a:rPr lang="en-US" sz="2200" b="1" dirty="0">
                <a:latin typeface="Times New Roman" panose="02020603050405020304" pitchFamily="18" charset="0"/>
                <a:cs typeface="Times New Roman" panose="02020603050405020304" pitchFamily="18" charset="0"/>
              </a:rPr>
              <a:t>MICRO TUNNELING</a:t>
            </a:r>
            <a:endParaRPr lang="en-US" sz="2200" b="1" dirty="0">
              <a:effectLst/>
              <a:latin typeface="Times New Roman" panose="02020603050405020304" pitchFamily="18" charset="0"/>
              <a:cs typeface="Times New Roman" panose="02020603050405020304" pitchFamily="18" charset="0"/>
            </a:endParaRPr>
          </a:p>
          <a:p>
            <a:pPr algn="just">
              <a:lnSpc>
                <a:spcPct val="90000"/>
              </a:lnSpc>
              <a:buFont typeface="Wingdings" panose="05000000000000000000" pitchFamily="2" charset="2"/>
              <a:buChar char="§"/>
            </a:pPr>
            <a:r>
              <a:rPr lang="en-US" sz="2200" dirty="0">
                <a:effectLst/>
                <a:latin typeface="Times New Roman" panose="02020603050405020304" pitchFamily="18" charset="0"/>
                <a:cs typeface="Times New Roman" panose="02020603050405020304" pitchFamily="18" charset="0"/>
              </a:rPr>
              <a:t>Microtunneling is used for constructing small cross-sections under roads, rivers and railways.</a:t>
            </a:r>
          </a:p>
          <a:p>
            <a:pPr algn="just">
              <a:lnSpc>
                <a:spcPct val="90000"/>
              </a:lnSpc>
              <a:buFont typeface="Wingdings" panose="05000000000000000000" pitchFamily="2" charset="2"/>
              <a:buChar char="§"/>
            </a:pPr>
            <a:r>
              <a:rPr lang="en-US" sz="2200" b="0" i="0" dirty="0">
                <a:effectLst/>
                <a:latin typeface="Times New Roman" panose="02020603050405020304" pitchFamily="18" charset="0"/>
                <a:cs typeface="Times New Roman" panose="02020603050405020304" pitchFamily="18" charset="0"/>
              </a:rPr>
              <a:t>Microtunneling is a trenchless construction method used to cross section tunnels without disturbing the surface above. This method is particularly valuable in urban areas where densely populated infrastructure makes traditional open-cut methods challenging. This trenchless construction method is used to install utility pipelines, such as water, sewage, or gas, with reduced impact on surrounding infrastructure and the environment.</a:t>
            </a:r>
            <a:endParaRPr lang="en-IN" sz="2200" dirty="0">
              <a:effectLst/>
              <a:latin typeface="Times New Roman" panose="02020603050405020304" pitchFamily="18" charset="0"/>
              <a:cs typeface="Times New Roman" panose="02020603050405020304" pitchFamily="18" charset="0"/>
            </a:endParaRPr>
          </a:p>
          <a:p>
            <a:pPr>
              <a:lnSpc>
                <a:spcPct val="90000"/>
              </a:lnSpc>
            </a:pPr>
            <a:endParaRPr lang="en-US" sz="2200" dirty="0"/>
          </a:p>
        </p:txBody>
      </p:sp>
      <p:pic>
        <p:nvPicPr>
          <p:cNvPr id="4" name="Picture 3">
            <a:extLst>
              <a:ext uri="{FF2B5EF4-FFF2-40B4-BE49-F238E27FC236}">
                <a16:creationId xmlns:a16="http://schemas.microsoft.com/office/drawing/2014/main" id="{422FC93D-2B4C-C8B2-BB8E-A207DC5FD99B}"/>
              </a:ext>
            </a:extLst>
          </p:cNvPr>
          <p:cNvPicPr>
            <a:picLocks noChangeAspect="1"/>
          </p:cNvPicPr>
          <p:nvPr/>
        </p:nvPicPr>
        <p:blipFill>
          <a:blip r:embed="rId2"/>
          <a:srcRect r="-3" b="7983"/>
          <a:stretch/>
        </p:blipFill>
        <p:spPr>
          <a:xfrm>
            <a:off x="7743800" y="1760240"/>
            <a:ext cx="3955085" cy="2274545"/>
          </a:xfrm>
          <a:prstGeom prst="rect">
            <a:avLst/>
          </a:prstGeom>
          <a:noFill/>
        </p:spPr>
      </p:pic>
    </p:spTree>
    <p:extLst>
      <p:ext uri="{BB962C8B-B14F-4D97-AF65-F5344CB8AC3E}">
        <p14:creationId xmlns:p14="http://schemas.microsoft.com/office/powerpoint/2010/main" val="29283697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4360" y="1295400"/>
            <a:ext cx="10698480" cy="4422353"/>
          </a:xfrm>
        </p:spPr>
        <p:txBody>
          <a:bodyPr>
            <a:noAutofit/>
          </a:bodyPr>
          <a:lstStyle/>
          <a:p>
            <a:pPr marL="0" indent="0" algn="ctr">
              <a:buNone/>
            </a:pPr>
            <a:r>
              <a:rPr lang="en-US" b="1" i="0" dirty="0">
                <a:effectLst/>
                <a:latin typeface="Times New Roman" panose="02020603050405020304" pitchFamily="18" charset="0"/>
                <a:cs typeface="Times New Roman" panose="02020603050405020304" pitchFamily="18" charset="0"/>
              </a:rPr>
              <a:t>How does the </a:t>
            </a:r>
            <a:r>
              <a:rPr lang="en-US" b="1" i="0" dirty="0" err="1">
                <a:effectLst/>
                <a:latin typeface="Times New Roman" panose="02020603050405020304" pitchFamily="18" charset="0"/>
                <a:cs typeface="Times New Roman" panose="02020603050405020304" pitchFamily="18" charset="0"/>
              </a:rPr>
              <a:t>microtunneling</a:t>
            </a:r>
            <a:r>
              <a:rPr lang="en-US" b="1" i="0" dirty="0">
                <a:effectLst/>
                <a:latin typeface="Times New Roman" panose="02020603050405020304" pitchFamily="18" charset="0"/>
                <a:cs typeface="Times New Roman" panose="02020603050405020304" pitchFamily="18" charset="0"/>
              </a:rPr>
              <a:t> method work?</a:t>
            </a:r>
            <a:endParaRPr lang="en-US" b="0" i="0" dirty="0">
              <a:effectLst/>
              <a:latin typeface="Times New Roman" panose="02020603050405020304" pitchFamily="18" charset="0"/>
              <a:cs typeface="Times New Roman" panose="02020603050405020304" pitchFamily="18" charset="0"/>
            </a:endParaRPr>
          </a:p>
          <a:p>
            <a:pPr marL="0" indent="0">
              <a:buNone/>
            </a:pPr>
            <a:r>
              <a:rPr lang="en-US" sz="1800" b="0" i="0" dirty="0">
                <a:effectLst/>
                <a:latin typeface="Times New Roman" panose="02020603050405020304" pitchFamily="18" charset="0"/>
                <a:cs typeface="Times New Roman" panose="02020603050405020304" pitchFamily="18" charset="0"/>
              </a:rPr>
              <a:t>The method involves using a </a:t>
            </a:r>
            <a:r>
              <a:rPr lang="en-US" sz="1800" b="0" i="0" dirty="0" err="1">
                <a:effectLst/>
                <a:latin typeface="Times New Roman" panose="02020603050405020304" pitchFamily="18" charset="0"/>
                <a:cs typeface="Times New Roman" panose="02020603050405020304" pitchFamily="18" charset="0"/>
              </a:rPr>
              <a:t>microtunnel</a:t>
            </a:r>
            <a:r>
              <a:rPr lang="en-US" sz="1800" b="0" i="0" dirty="0">
                <a:effectLst/>
                <a:latin typeface="Times New Roman" panose="02020603050405020304" pitchFamily="18" charset="0"/>
                <a:cs typeface="Times New Roman" panose="02020603050405020304" pitchFamily="18" charset="0"/>
              </a:rPr>
              <a:t> boring machine (MTBM) to excavate the tunnel while simultaneously installing the pipeline. The MTBM is guided by a laser system, ensuring precision in tunnel alignment and grade. Spoil (excavated material) is typically removed through a slurry system or a pipe conveyor to the surface. An overview of the method is given below;</a:t>
            </a:r>
          </a:p>
          <a:p>
            <a:pPr marL="0" indent="0" algn="l">
              <a:buNone/>
            </a:pPr>
            <a:endParaRPr lang="en-US" sz="1200" b="0" i="0" dirty="0">
              <a:effectLst/>
              <a:latin typeface="Times New Roman" panose="02020603050405020304" pitchFamily="18" charset="0"/>
              <a:cs typeface="Times New Roman" panose="02020603050405020304" pitchFamily="18" charset="0"/>
            </a:endParaRPr>
          </a:p>
          <a:p>
            <a:pPr marL="0" indent="0" algn="l">
              <a:buNone/>
            </a:pPr>
            <a:r>
              <a:rPr lang="en-US" sz="1800" b="0" i="0" dirty="0">
                <a:effectLst/>
                <a:latin typeface="Times New Roman" panose="02020603050405020304" pitchFamily="18" charset="0"/>
                <a:cs typeface="Times New Roman" panose="02020603050405020304" pitchFamily="18" charset="0"/>
              </a:rPr>
              <a:t>1. Site Preparation:</a:t>
            </a:r>
          </a:p>
          <a:p>
            <a:pPr marL="0" indent="0" algn="l">
              <a:buNone/>
            </a:pPr>
            <a:r>
              <a:rPr lang="en-US" sz="1800" b="0" i="0" dirty="0">
                <a:effectLst/>
                <a:latin typeface="Times New Roman" panose="02020603050405020304" pitchFamily="18" charset="0"/>
                <a:cs typeface="Times New Roman" panose="02020603050405020304" pitchFamily="18" charset="0"/>
              </a:rPr>
              <a:t>   – Identify the entry and exit points for the </a:t>
            </a:r>
            <a:r>
              <a:rPr lang="en-US" sz="1800" b="0" i="0" dirty="0" err="1">
                <a:effectLst/>
                <a:latin typeface="Times New Roman" panose="02020603050405020304" pitchFamily="18" charset="0"/>
                <a:cs typeface="Times New Roman" panose="02020603050405020304" pitchFamily="18" charset="0"/>
              </a:rPr>
              <a:t>microtunneling</a:t>
            </a:r>
            <a:r>
              <a:rPr lang="en-US" sz="1800" b="0" i="0" dirty="0">
                <a:effectLst/>
                <a:latin typeface="Times New Roman" panose="02020603050405020304" pitchFamily="18" charset="0"/>
                <a:cs typeface="Times New Roman" panose="02020603050405020304" pitchFamily="18" charset="0"/>
              </a:rPr>
              <a:t> machine.</a:t>
            </a:r>
          </a:p>
          <a:p>
            <a:pPr marL="0" indent="0" algn="l">
              <a:buNone/>
            </a:pPr>
            <a:r>
              <a:rPr lang="en-US" sz="1800" b="0" i="0" dirty="0">
                <a:effectLst/>
                <a:latin typeface="Times New Roman" panose="02020603050405020304" pitchFamily="18" charset="0"/>
                <a:cs typeface="Times New Roman" panose="02020603050405020304" pitchFamily="18" charset="0"/>
              </a:rPr>
              <a:t>   – Ensure proper access and clearance for the equipment.</a:t>
            </a:r>
          </a:p>
          <a:p>
            <a:pPr marL="0" indent="0" algn="l">
              <a:buNone/>
            </a:pPr>
            <a:r>
              <a:rPr lang="en-US" sz="1800" b="0" i="0" dirty="0">
                <a:effectLst/>
                <a:latin typeface="Times New Roman" panose="02020603050405020304" pitchFamily="18" charset="0"/>
                <a:cs typeface="Times New Roman" panose="02020603050405020304" pitchFamily="18" charset="0"/>
              </a:rPr>
              <a:t>2. Pilot Bore:</a:t>
            </a:r>
          </a:p>
          <a:p>
            <a:pPr marL="0" indent="0" algn="l">
              <a:buNone/>
            </a:pPr>
            <a:r>
              <a:rPr lang="en-US" sz="1800" b="0" i="0" dirty="0">
                <a:effectLst/>
                <a:latin typeface="Times New Roman" panose="02020603050405020304" pitchFamily="18" charset="0"/>
                <a:cs typeface="Times New Roman" panose="02020603050405020304" pitchFamily="18" charset="0"/>
              </a:rPr>
              <a:t> – Use a pilot drill to create a small-diameter hole along the desired tunnel path.</a:t>
            </a:r>
          </a:p>
          <a:p>
            <a:pPr marL="0" indent="0" algn="l">
              <a:buNone/>
            </a:pPr>
            <a:r>
              <a:rPr lang="en-US" sz="1800" b="0" i="0" dirty="0">
                <a:effectLst/>
                <a:latin typeface="Times New Roman" panose="02020603050405020304" pitchFamily="18" charset="0"/>
                <a:cs typeface="Times New Roman" panose="02020603050405020304" pitchFamily="18" charset="0"/>
              </a:rPr>
              <a:t> – The pilot bore establishes the tunnel alignment for the larger </a:t>
            </a:r>
            <a:r>
              <a:rPr lang="en-US" sz="1800" b="0" i="0" dirty="0" err="1">
                <a:effectLst/>
                <a:latin typeface="Times New Roman" panose="02020603050405020304" pitchFamily="18" charset="0"/>
                <a:cs typeface="Times New Roman" panose="02020603050405020304" pitchFamily="18" charset="0"/>
              </a:rPr>
              <a:t>microtunneling</a:t>
            </a:r>
            <a:r>
              <a:rPr lang="en-US" sz="1800" b="0" i="0" dirty="0">
                <a:effectLst/>
                <a:latin typeface="Times New Roman" panose="02020603050405020304" pitchFamily="18" charset="0"/>
                <a:cs typeface="Times New Roman" panose="02020603050405020304" pitchFamily="18" charset="0"/>
              </a:rPr>
              <a:t> machine.</a:t>
            </a:r>
          </a:p>
          <a:p>
            <a:pPr algn="just">
              <a:lnSpc>
                <a:spcPct val="150000"/>
              </a:lnSpc>
            </a:pPr>
            <a:endParaRPr lang="en-US" sz="1200" dirty="0">
              <a:latin typeface="Times New Roman" panose="02020603050405020304" pitchFamily="18" charset="0"/>
              <a:cs typeface="Times New Roman" pitchFamily="18" charset="0"/>
            </a:endParaRPr>
          </a:p>
        </p:txBody>
      </p:sp>
    </p:spTree>
    <p:extLst>
      <p:ext uri="{BB962C8B-B14F-4D97-AF65-F5344CB8AC3E}">
        <p14:creationId xmlns:p14="http://schemas.microsoft.com/office/powerpoint/2010/main" val="40194054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4360" y="1295400"/>
            <a:ext cx="10698480" cy="4422353"/>
          </a:xfrm>
        </p:spPr>
        <p:txBody>
          <a:bodyPr>
            <a:noAutofit/>
          </a:bodyPr>
          <a:lstStyle/>
          <a:p>
            <a:pPr marL="0" indent="0" algn="l">
              <a:buNone/>
            </a:pPr>
            <a:r>
              <a:rPr lang="en-US" sz="1600" b="0" i="0" dirty="0">
                <a:effectLst/>
                <a:latin typeface="Times New Roman" panose="02020603050405020304" pitchFamily="18" charset="0"/>
                <a:cs typeface="Times New Roman" panose="02020603050405020304" pitchFamily="18" charset="0"/>
              </a:rPr>
              <a:t>3. Assembly of Microtunneling Machine:</a:t>
            </a:r>
          </a:p>
          <a:p>
            <a:pPr marL="0" indent="0" algn="l">
              <a:buNone/>
            </a:pPr>
            <a:r>
              <a:rPr lang="en-US" sz="1600" b="0" i="0" dirty="0">
                <a:effectLst/>
                <a:latin typeface="Times New Roman" panose="02020603050405020304" pitchFamily="18" charset="0"/>
                <a:cs typeface="Times New Roman" panose="02020603050405020304" pitchFamily="18" charset="0"/>
              </a:rPr>
              <a:t>  – Set up and assemble the </a:t>
            </a:r>
            <a:r>
              <a:rPr lang="en-US" sz="1600" b="0" i="0" dirty="0" err="1">
                <a:effectLst/>
                <a:latin typeface="Times New Roman" panose="02020603050405020304" pitchFamily="18" charset="0"/>
                <a:cs typeface="Times New Roman" panose="02020603050405020304" pitchFamily="18" charset="0"/>
              </a:rPr>
              <a:t>microtunneling</a:t>
            </a:r>
            <a:r>
              <a:rPr lang="en-US" sz="1600" b="0" i="0" dirty="0">
                <a:effectLst/>
                <a:latin typeface="Times New Roman" panose="02020603050405020304" pitchFamily="18" charset="0"/>
                <a:cs typeface="Times New Roman" panose="02020603050405020304" pitchFamily="18" charset="0"/>
              </a:rPr>
              <a:t> machine, including the cutting head, jacking system, and pipe-handling equipment.</a:t>
            </a:r>
          </a:p>
          <a:p>
            <a:pPr marL="0" indent="0" algn="l">
              <a:buNone/>
            </a:pPr>
            <a:r>
              <a:rPr lang="en-US" sz="1600" b="0" i="0" dirty="0">
                <a:effectLst/>
                <a:latin typeface="Times New Roman" panose="02020603050405020304" pitchFamily="18" charset="0"/>
                <a:cs typeface="Times New Roman" panose="02020603050405020304" pitchFamily="18" charset="0"/>
              </a:rPr>
              <a:t>4. Launch Shaft Construction:</a:t>
            </a:r>
          </a:p>
          <a:p>
            <a:pPr marL="0" indent="0" algn="l">
              <a:buNone/>
            </a:pPr>
            <a:r>
              <a:rPr lang="en-US" sz="1600" b="0" i="0" dirty="0">
                <a:effectLst/>
                <a:latin typeface="Times New Roman" panose="02020603050405020304" pitchFamily="18" charset="0"/>
                <a:cs typeface="Times New Roman" panose="02020603050405020304" pitchFamily="18" charset="0"/>
              </a:rPr>
              <a:t>  – Build a launch shaft at the starting point, providing access for the </a:t>
            </a:r>
            <a:r>
              <a:rPr lang="en-US" sz="1600" b="0" i="0" dirty="0" err="1">
                <a:effectLst/>
                <a:latin typeface="Times New Roman" panose="02020603050405020304" pitchFamily="18" charset="0"/>
                <a:cs typeface="Times New Roman" panose="02020603050405020304" pitchFamily="18" charset="0"/>
              </a:rPr>
              <a:t>microtunneling</a:t>
            </a:r>
            <a:r>
              <a:rPr lang="en-US" sz="1600" b="0" i="0" dirty="0">
                <a:effectLst/>
                <a:latin typeface="Times New Roman" panose="02020603050405020304" pitchFamily="18" charset="0"/>
                <a:cs typeface="Times New Roman" panose="02020603050405020304" pitchFamily="18" charset="0"/>
              </a:rPr>
              <a:t> machine.</a:t>
            </a:r>
          </a:p>
          <a:p>
            <a:pPr marL="0" indent="0" algn="l">
              <a:buNone/>
            </a:pPr>
            <a:r>
              <a:rPr lang="en-US" sz="1600" b="0" i="0" dirty="0">
                <a:effectLst/>
                <a:latin typeface="Times New Roman" panose="02020603050405020304" pitchFamily="18" charset="0"/>
                <a:cs typeface="Times New Roman" panose="02020603050405020304" pitchFamily="18" charset="0"/>
              </a:rPr>
              <a:t>5. Installation of Pipe Sections:</a:t>
            </a:r>
          </a:p>
          <a:p>
            <a:pPr marL="0" indent="0" algn="l">
              <a:buNone/>
            </a:pPr>
            <a:r>
              <a:rPr lang="en-US" sz="1600" b="0" i="0" dirty="0">
                <a:effectLst/>
                <a:latin typeface="Times New Roman" panose="02020603050405020304" pitchFamily="18" charset="0"/>
                <a:cs typeface="Times New Roman" panose="02020603050405020304" pitchFamily="18" charset="0"/>
              </a:rPr>
              <a:t>  – Connect pipe sections at the launch shaft.</a:t>
            </a:r>
          </a:p>
          <a:p>
            <a:pPr marL="0" indent="0" algn="l">
              <a:buNone/>
            </a:pPr>
            <a:r>
              <a:rPr lang="en-US" sz="1600" b="0" i="0" dirty="0">
                <a:effectLst/>
                <a:latin typeface="Times New Roman" panose="02020603050405020304" pitchFamily="18" charset="0"/>
                <a:cs typeface="Times New Roman" panose="02020603050405020304" pitchFamily="18" charset="0"/>
              </a:rPr>
              <a:t>  – These pipes are pushed into the ground as the </a:t>
            </a:r>
            <a:r>
              <a:rPr lang="en-US" sz="1600" b="0" i="0" dirty="0" err="1">
                <a:effectLst/>
                <a:latin typeface="Times New Roman" panose="02020603050405020304" pitchFamily="18" charset="0"/>
                <a:cs typeface="Times New Roman" panose="02020603050405020304" pitchFamily="18" charset="0"/>
              </a:rPr>
              <a:t>microtunneling</a:t>
            </a:r>
            <a:r>
              <a:rPr lang="en-US" sz="1600" b="0" i="0" dirty="0">
                <a:effectLst/>
                <a:latin typeface="Times New Roman" panose="02020603050405020304" pitchFamily="18" charset="0"/>
                <a:cs typeface="Times New Roman" panose="02020603050405020304" pitchFamily="18" charset="0"/>
              </a:rPr>
              <a:t> machine progresses.</a:t>
            </a:r>
          </a:p>
          <a:p>
            <a:pPr marL="0" indent="0" algn="l">
              <a:buNone/>
            </a:pPr>
            <a:r>
              <a:rPr lang="en-US" sz="1600" b="0" i="0" dirty="0">
                <a:effectLst/>
                <a:latin typeface="Times New Roman" panose="02020603050405020304" pitchFamily="18" charset="0"/>
                <a:cs typeface="Times New Roman" panose="02020603050405020304" pitchFamily="18" charset="0"/>
              </a:rPr>
              <a:t>6. Microtunneling Machine Operation:</a:t>
            </a:r>
          </a:p>
          <a:p>
            <a:pPr marL="0" indent="0" algn="l">
              <a:buNone/>
            </a:pPr>
            <a:r>
              <a:rPr lang="en-US" sz="1600" b="0" i="0" dirty="0">
                <a:effectLst/>
                <a:latin typeface="Times New Roman" panose="02020603050405020304" pitchFamily="18" charset="0"/>
                <a:cs typeface="Times New Roman" panose="02020603050405020304" pitchFamily="18" charset="0"/>
              </a:rPr>
              <a:t> – Start the </a:t>
            </a:r>
            <a:r>
              <a:rPr lang="en-US" sz="1600" b="0" i="0" dirty="0" err="1">
                <a:effectLst/>
                <a:latin typeface="Times New Roman" panose="02020603050405020304" pitchFamily="18" charset="0"/>
                <a:cs typeface="Times New Roman" panose="02020603050405020304" pitchFamily="18" charset="0"/>
              </a:rPr>
              <a:t>microtunneling</a:t>
            </a:r>
            <a:r>
              <a:rPr lang="en-US" sz="1600" b="0" i="0" dirty="0">
                <a:effectLst/>
                <a:latin typeface="Times New Roman" panose="02020603050405020304" pitchFamily="18" charset="0"/>
                <a:cs typeface="Times New Roman" panose="02020603050405020304" pitchFamily="18" charset="0"/>
              </a:rPr>
              <a:t> machine, which excavates soil using a cutting head and simultaneously installs the pipe.</a:t>
            </a:r>
          </a:p>
          <a:p>
            <a:pPr marL="0" indent="0" algn="l">
              <a:buNone/>
            </a:pPr>
            <a:r>
              <a:rPr lang="en-US" sz="1600" b="0" i="0" dirty="0">
                <a:effectLst/>
                <a:latin typeface="Times New Roman" panose="02020603050405020304" pitchFamily="18" charset="0"/>
                <a:cs typeface="Times New Roman" panose="02020603050405020304" pitchFamily="18" charset="0"/>
              </a:rPr>
              <a:t>7. Jacking System:</a:t>
            </a:r>
          </a:p>
          <a:p>
            <a:pPr marL="0" indent="0" algn="l">
              <a:buNone/>
            </a:pPr>
            <a:r>
              <a:rPr lang="en-US" sz="1600" b="0" i="0" dirty="0">
                <a:effectLst/>
                <a:latin typeface="Times New Roman" panose="02020603050405020304" pitchFamily="18" charset="0"/>
                <a:cs typeface="Times New Roman" panose="02020603050405020304" pitchFamily="18" charset="0"/>
              </a:rPr>
              <a:t> – Utilize hydraulic jacks or other systems to push the </a:t>
            </a:r>
            <a:r>
              <a:rPr lang="en-US" sz="1600" b="0" i="0" dirty="0" err="1">
                <a:effectLst/>
                <a:latin typeface="Times New Roman" panose="02020603050405020304" pitchFamily="18" charset="0"/>
                <a:cs typeface="Times New Roman" panose="02020603050405020304" pitchFamily="18" charset="0"/>
              </a:rPr>
              <a:t>microtunneling</a:t>
            </a:r>
            <a:r>
              <a:rPr lang="en-US" sz="1600" b="0" i="0" dirty="0">
                <a:effectLst/>
                <a:latin typeface="Times New Roman" panose="02020603050405020304" pitchFamily="18" charset="0"/>
                <a:cs typeface="Times New Roman" panose="02020603050405020304" pitchFamily="18" charset="0"/>
              </a:rPr>
              <a:t> machine forward.</a:t>
            </a:r>
          </a:p>
          <a:p>
            <a:pPr marL="0" indent="0" algn="l">
              <a:buNone/>
            </a:pPr>
            <a:r>
              <a:rPr lang="en-US" sz="1600" b="0" i="0" dirty="0">
                <a:effectLst/>
                <a:latin typeface="Times New Roman" panose="02020603050405020304" pitchFamily="18" charset="0"/>
                <a:cs typeface="Times New Roman" panose="02020603050405020304" pitchFamily="18" charset="0"/>
              </a:rPr>
              <a:t>– The jacking force is carefully controlled to prevent excessive soil displacement.</a:t>
            </a:r>
          </a:p>
          <a:p>
            <a:pPr marL="0" indent="0" algn="l">
              <a:buNone/>
            </a:pPr>
            <a:r>
              <a:rPr lang="en-US" sz="1600" b="0" i="0" dirty="0">
                <a:effectLst/>
                <a:latin typeface="Times New Roman" panose="02020603050405020304" pitchFamily="18" charset="0"/>
                <a:cs typeface="Times New Roman" panose="02020603050405020304" pitchFamily="18" charset="0"/>
              </a:rPr>
              <a:t>8. Spoil Removal:</a:t>
            </a:r>
          </a:p>
          <a:p>
            <a:pPr marL="0" indent="0" algn="l">
              <a:buNone/>
            </a:pPr>
            <a:r>
              <a:rPr lang="en-US" sz="1600" b="0" i="0" dirty="0">
                <a:effectLst/>
                <a:latin typeface="Times New Roman" panose="02020603050405020304" pitchFamily="18" charset="0"/>
                <a:cs typeface="Times New Roman" panose="02020603050405020304" pitchFamily="18" charset="0"/>
              </a:rPr>
              <a:t>  – Transport excavated soil (spoils) through the tunnel to the launch shaft using a slurry or other appropriate conveyance system</a:t>
            </a:r>
          </a:p>
          <a:p>
            <a:pPr algn="l"/>
            <a:endParaRPr lang="en-US" sz="1600" b="0" i="0" dirty="0">
              <a:solidFill>
                <a:srgbClr val="222222"/>
              </a:solidFill>
              <a:effectLst/>
              <a:latin typeface="Verdana" panose="020B0604030504040204" pitchFamily="34" charset="0"/>
            </a:endParaRPr>
          </a:p>
          <a:p>
            <a:pPr algn="l"/>
            <a:endParaRPr lang="en-US" sz="1600" b="0" i="0" dirty="0">
              <a:solidFill>
                <a:srgbClr val="222222"/>
              </a:solidFill>
              <a:effectLst/>
              <a:latin typeface="Verdana" panose="020B0604030504040204" pitchFamily="34" charset="0"/>
            </a:endParaRPr>
          </a:p>
          <a:p>
            <a:pPr algn="just">
              <a:lnSpc>
                <a:spcPct val="150000"/>
              </a:lnSpc>
            </a:pPr>
            <a:endParaRPr lang="en-US" sz="1400" dirty="0">
              <a:latin typeface="Times New Roman" panose="02020603050405020304" pitchFamily="18" charset="0"/>
              <a:cs typeface="Times New Roman" pitchFamily="18" charset="0"/>
            </a:endParaRPr>
          </a:p>
        </p:txBody>
      </p:sp>
    </p:spTree>
    <p:extLst>
      <p:ext uri="{BB962C8B-B14F-4D97-AF65-F5344CB8AC3E}">
        <p14:creationId xmlns:p14="http://schemas.microsoft.com/office/powerpoint/2010/main" val="8484058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4360" y="1295400"/>
            <a:ext cx="10698480" cy="4422353"/>
          </a:xfrm>
        </p:spPr>
        <p:txBody>
          <a:bodyPr>
            <a:noAutofit/>
          </a:bodyPr>
          <a:lstStyle/>
          <a:p>
            <a:pPr marL="0" indent="0" algn="l">
              <a:buNone/>
            </a:pPr>
            <a:r>
              <a:rPr lang="en-US" sz="1800" b="0" i="0" dirty="0">
                <a:effectLst/>
                <a:latin typeface="Times New Roman" panose="02020603050405020304" pitchFamily="18" charset="0"/>
                <a:cs typeface="Times New Roman" panose="02020603050405020304" pitchFamily="18" charset="0"/>
              </a:rPr>
              <a:t>9. Monitoring and Guidance:</a:t>
            </a:r>
          </a:p>
          <a:p>
            <a:pPr marL="0" indent="0" algn="l">
              <a:buNone/>
            </a:pPr>
            <a:r>
              <a:rPr lang="en-US" sz="1800" b="0" i="0" dirty="0">
                <a:effectLst/>
                <a:latin typeface="Times New Roman" panose="02020603050405020304" pitchFamily="18" charset="0"/>
                <a:cs typeface="Times New Roman" panose="02020603050405020304" pitchFamily="18" charset="0"/>
              </a:rPr>
              <a:t>  – Continuously monitor the machine’s position, alignment, and performance.</a:t>
            </a:r>
          </a:p>
          <a:p>
            <a:pPr marL="0" indent="0" algn="l">
              <a:buNone/>
            </a:pPr>
            <a:r>
              <a:rPr lang="en-US" sz="1800" b="0" i="0" dirty="0">
                <a:effectLst/>
                <a:latin typeface="Times New Roman" panose="02020603050405020304" pitchFamily="18" charset="0"/>
                <a:cs typeface="Times New Roman" panose="02020603050405020304" pitchFamily="18" charset="0"/>
              </a:rPr>
              <a:t>   – Adjust the direction and angle as needed to maintain accuracy.</a:t>
            </a:r>
          </a:p>
          <a:p>
            <a:pPr marL="0" indent="0" algn="l">
              <a:buNone/>
            </a:pPr>
            <a:r>
              <a:rPr lang="en-US" sz="1800" b="0" i="0" dirty="0">
                <a:effectLst/>
                <a:latin typeface="Times New Roman" panose="02020603050405020304" pitchFamily="18" charset="0"/>
                <a:cs typeface="Times New Roman" panose="02020603050405020304" pitchFamily="18" charset="0"/>
              </a:rPr>
              <a:t>10. Reception Shaft:</a:t>
            </a:r>
          </a:p>
          <a:p>
            <a:pPr marL="0" indent="0" algn="l">
              <a:buNone/>
            </a:pPr>
            <a:r>
              <a:rPr lang="en-US" sz="1800" b="0" i="0" dirty="0">
                <a:effectLst/>
                <a:latin typeface="Times New Roman" panose="02020603050405020304" pitchFamily="18" charset="0"/>
                <a:cs typeface="Times New Roman" panose="02020603050405020304" pitchFamily="18" charset="0"/>
              </a:rPr>
              <a:t> --Construct a reception shaft at the tunnel exit point to retrieve the </a:t>
            </a:r>
            <a:r>
              <a:rPr lang="en-US" sz="1800" b="0" i="0" dirty="0" err="1">
                <a:effectLst/>
                <a:latin typeface="Times New Roman" panose="02020603050405020304" pitchFamily="18" charset="0"/>
                <a:cs typeface="Times New Roman" panose="02020603050405020304" pitchFamily="18" charset="0"/>
              </a:rPr>
              <a:t>microtunneling</a:t>
            </a:r>
            <a:r>
              <a:rPr lang="en-US" sz="1800" b="0" i="0" dirty="0">
                <a:effectLst/>
                <a:latin typeface="Times New Roman" panose="02020603050405020304" pitchFamily="18" charset="0"/>
                <a:cs typeface="Times New Roman" panose="02020603050405020304" pitchFamily="18" charset="0"/>
              </a:rPr>
              <a:t> machine and complete the pipe installation.</a:t>
            </a:r>
          </a:p>
          <a:p>
            <a:pPr marL="0" indent="0" algn="l">
              <a:buNone/>
            </a:pPr>
            <a:r>
              <a:rPr lang="en-US" sz="1800" b="0" i="0" dirty="0">
                <a:effectLst/>
                <a:latin typeface="Times New Roman" panose="02020603050405020304" pitchFamily="18" charset="0"/>
                <a:cs typeface="Times New Roman" panose="02020603050405020304" pitchFamily="18" charset="0"/>
              </a:rPr>
              <a:t>11. Pipe Connection and Testing:</a:t>
            </a:r>
          </a:p>
          <a:p>
            <a:pPr marL="0" indent="0" algn="l">
              <a:buNone/>
            </a:pPr>
            <a:r>
              <a:rPr lang="en-US" sz="1800" b="0" i="0" dirty="0">
                <a:effectLst/>
                <a:latin typeface="Times New Roman" panose="02020603050405020304" pitchFamily="18" charset="0"/>
                <a:cs typeface="Times New Roman" panose="02020603050405020304" pitchFamily="18" charset="0"/>
              </a:rPr>
              <a:t> --Connect the installed pipe to the existing network or infrastructure.</a:t>
            </a:r>
          </a:p>
          <a:p>
            <a:pPr marL="0" indent="0" algn="l">
              <a:buNone/>
            </a:pPr>
            <a:r>
              <a:rPr lang="en-US" sz="1800" b="0" i="0" dirty="0">
                <a:effectLst/>
                <a:latin typeface="Times New Roman" panose="02020603050405020304" pitchFamily="18" charset="0"/>
                <a:cs typeface="Times New Roman" panose="02020603050405020304" pitchFamily="18" charset="0"/>
              </a:rPr>
              <a:t>--Perform tests to ensure the integrity and functionality of the newly installed pipeline.</a:t>
            </a:r>
          </a:p>
          <a:p>
            <a:pPr marL="0" indent="0" algn="l">
              <a:buNone/>
            </a:pPr>
            <a:r>
              <a:rPr lang="en-US" sz="1800" b="0" i="0" dirty="0">
                <a:effectLst/>
                <a:latin typeface="Times New Roman" panose="02020603050405020304" pitchFamily="18" charset="0"/>
                <a:cs typeface="Times New Roman" panose="02020603050405020304" pitchFamily="18" charset="0"/>
              </a:rPr>
              <a:t>12. Site Restoration:</a:t>
            </a:r>
          </a:p>
          <a:p>
            <a:pPr marL="0" indent="0" algn="l">
              <a:buNone/>
            </a:pPr>
            <a:r>
              <a:rPr lang="en-US" sz="1800" b="0" i="0" dirty="0">
                <a:effectLst/>
                <a:latin typeface="Times New Roman" panose="02020603050405020304" pitchFamily="18" charset="0"/>
                <a:cs typeface="Times New Roman" panose="02020603050405020304" pitchFamily="18" charset="0"/>
              </a:rPr>
              <a:t> --Backfill the launch and reception shafts, restoring the surface to its original condition.</a:t>
            </a:r>
          </a:p>
          <a:p>
            <a:pPr marL="0" indent="0" algn="l">
              <a:buNone/>
            </a:pPr>
            <a:r>
              <a:rPr lang="en-US" sz="1800" b="0" i="0" dirty="0">
                <a:effectLst/>
                <a:latin typeface="Times New Roman" panose="02020603050405020304" pitchFamily="18" charset="0"/>
                <a:cs typeface="Times New Roman" panose="02020603050405020304" pitchFamily="18" charset="0"/>
              </a:rPr>
              <a:t>--Ensure proper site cleanup and restoration.</a:t>
            </a:r>
          </a:p>
          <a:p>
            <a:pPr algn="just">
              <a:lnSpc>
                <a:spcPct val="150000"/>
              </a:lnSpc>
            </a:pPr>
            <a:endParaRPr lang="en-US" sz="1400" dirty="0">
              <a:latin typeface="Times New Roman" panose="02020603050405020304" pitchFamily="18" charset="0"/>
              <a:cs typeface="Times New Roman" pitchFamily="18" charset="0"/>
            </a:endParaRPr>
          </a:p>
        </p:txBody>
      </p:sp>
    </p:spTree>
    <p:extLst>
      <p:ext uri="{BB962C8B-B14F-4D97-AF65-F5344CB8AC3E}">
        <p14:creationId xmlns:p14="http://schemas.microsoft.com/office/powerpoint/2010/main" val="17732137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E50FAEB-962F-A914-66EC-16F407439FF7}"/>
              </a:ext>
            </a:extLst>
          </p:cNvPr>
          <p:cNvSpPr>
            <a:spLocks noGrp="1"/>
          </p:cNvSpPr>
          <p:nvPr>
            <p:ph idx="1"/>
          </p:nvPr>
        </p:nvSpPr>
        <p:spPr/>
        <p:txBody>
          <a:bodyPr/>
          <a:lstStyle/>
          <a:p>
            <a:pPr marL="0" indent="0" algn="ctr">
              <a:lnSpc>
                <a:spcPct val="150000"/>
              </a:lnSpc>
              <a:buNone/>
            </a:pPr>
            <a:r>
              <a:rPr lang="en-US" sz="3200" b="1" i="0" dirty="0">
                <a:solidFill>
                  <a:srgbClr val="272930"/>
                </a:solidFill>
                <a:effectLst/>
                <a:latin typeface="Domine"/>
              </a:rPr>
              <a:t>Types of Tunnel Shafts based on Nature of Soil</a:t>
            </a:r>
          </a:p>
          <a:p>
            <a:pPr marL="0" indent="0">
              <a:lnSpc>
                <a:spcPct val="150000"/>
              </a:lnSpc>
              <a:buNone/>
            </a:pPr>
            <a:r>
              <a:rPr lang="en-US" b="0" i="0" dirty="0">
                <a:solidFill>
                  <a:srgbClr val="000000"/>
                </a:solidFill>
                <a:effectLst/>
                <a:latin typeface="Domine"/>
              </a:rPr>
              <a:t>1. Shafts in rock/hard soil</a:t>
            </a:r>
            <a:br>
              <a:rPr lang="en-US" dirty="0"/>
            </a:br>
            <a:r>
              <a:rPr lang="en-US" b="0" i="0" dirty="0">
                <a:solidFill>
                  <a:srgbClr val="000000"/>
                </a:solidFill>
                <a:effectLst/>
                <a:latin typeface="Domine"/>
              </a:rPr>
              <a:t>2. Shafts in soft ground</a:t>
            </a:r>
            <a:endParaRPr lang="en-US" sz="3200" b="1" i="0" dirty="0">
              <a:solidFill>
                <a:srgbClr val="272930"/>
              </a:solidFill>
              <a:effectLst/>
              <a:latin typeface="Domine"/>
            </a:endParaRPr>
          </a:p>
          <a:p>
            <a:endParaRPr lang="en-IN" dirty="0"/>
          </a:p>
        </p:txBody>
      </p:sp>
    </p:spTree>
    <p:extLst>
      <p:ext uri="{BB962C8B-B14F-4D97-AF65-F5344CB8AC3E}">
        <p14:creationId xmlns:p14="http://schemas.microsoft.com/office/powerpoint/2010/main" val="2086102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4360" y="256329"/>
            <a:ext cx="10698480" cy="1066800"/>
          </a:xfrm>
        </p:spPr>
        <p:txBody>
          <a:bodyPr anchor="ctr">
            <a:normAutofit/>
          </a:bodyPr>
          <a:lstStyle/>
          <a:p>
            <a:r>
              <a:rPr lang="en-IN" b="1">
                <a:effectLst/>
              </a:rPr>
              <a:t>Tunnel Driving in Hard and Soft Strata</a:t>
            </a:r>
            <a:endParaRPr lang="en-US" b="1"/>
          </a:p>
        </p:txBody>
      </p:sp>
      <p:pic>
        <p:nvPicPr>
          <p:cNvPr id="5" name="Content Placeholder 4">
            <a:extLst>
              <a:ext uri="{FF2B5EF4-FFF2-40B4-BE49-F238E27FC236}">
                <a16:creationId xmlns:a16="http://schemas.microsoft.com/office/drawing/2014/main" id="{7305CDC2-4A4B-A76E-74E4-7F1574AF5BFF}"/>
              </a:ext>
            </a:extLst>
          </p:cNvPr>
          <p:cNvPicPr>
            <a:picLocks noGrp="1" noChangeAspect="1"/>
          </p:cNvPicPr>
          <p:nvPr>
            <p:ph idx="1"/>
          </p:nvPr>
        </p:nvPicPr>
        <p:blipFill>
          <a:blip r:embed="rId2"/>
          <a:stretch>
            <a:fillRect/>
          </a:stretch>
        </p:blipFill>
        <p:spPr>
          <a:xfrm>
            <a:off x="1977186" y="1493521"/>
            <a:ext cx="7932827" cy="4224232"/>
          </a:xfrm>
          <a:noFill/>
        </p:spPr>
      </p:pic>
    </p:spTree>
    <p:extLst>
      <p:ext uri="{BB962C8B-B14F-4D97-AF65-F5344CB8AC3E}">
        <p14:creationId xmlns:p14="http://schemas.microsoft.com/office/powerpoint/2010/main" val="571990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C669CFBD-B925-B9D4-1AAA-919E8FBEC482}"/>
              </a:ext>
            </a:extLst>
          </p:cNvPr>
          <p:cNvPicPr>
            <a:picLocks noGrp="1" noChangeAspect="1"/>
          </p:cNvPicPr>
          <p:nvPr>
            <p:ph idx="1"/>
          </p:nvPr>
        </p:nvPicPr>
        <p:blipFill>
          <a:blip r:embed="rId2"/>
          <a:stretch>
            <a:fillRect/>
          </a:stretch>
        </p:blipFill>
        <p:spPr>
          <a:xfrm>
            <a:off x="543000" y="1291424"/>
            <a:ext cx="7776864" cy="4739914"/>
          </a:xfrm>
        </p:spPr>
      </p:pic>
    </p:spTree>
    <p:extLst>
      <p:ext uri="{BB962C8B-B14F-4D97-AF65-F5344CB8AC3E}">
        <p14:creationId xmlns:p14="http://schemas.microsoft.com/office/powerpoint/2010/main" val="38035907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A96D954B-E9BF-B91E-E2F6-B3F5A07B3419}"/>
              </a:ext>
            </a:extLst>
          </p:cNvPr>
          <p:cNvPicPr>
            <a:picLocks noGrp="1" noChangeAspect="1"/>
          </p:cNvPicPr>
          <p:nvPr>
            <p:ph idx="1"/>
          </p:nvPr>
        </p:nvPicPr>
        <p:blipFill>
          <a:blip r:embed="rId2"/>
          <a:stretch>
            <a:fillRect/>
          </a:stretch>
        </p:blipFill>
        <p:spPr>
          <a:xfrm>
            <a:off x="398984" y="1180924"/>
            <a:ext cx="8856984" cy="5091325"/>
          </a:xfrm>
        </p:spPr>
      </p:pic>
    </p:spTree>
    <p:extLst>
      <p:ext uri="{BB962C8B-B14F-4D97-AF65-F5344CB8AC3E}">
        <p14:creationId xmlns:p14="http://schemas.microsoft.com/office/powerpoint/2010/main" val="36192774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latin typeface="Cambria" pitchFamily="18" charset="0"/>
              </a:rPr>
              <a:t>Methods of Tunneling Soft soil</a:t>
            </a:r>
          </a:p>
        </p:txBody>
      </p:sp>
      <p:pic>
        <p:nvPicPr>
          <p:cNvPr id="5" name="Content Placeholder 4">
            <a:extLst>
              <a:ext uri="{FF2B5EF4-FFF2-40B4-BE49-F238E27FC236}">
                <a16:creationId xmlns:a16="http://schemas.microsoft.com/office/drawing/2014/main" id="{A2382C2B-2846-A696-5A13-96E29FFE4B79}"/>
              </a:ext>
            </a:extLst>
          </p:cNvPr>
          <p:cNvPicPr>
            <a:picLocks noGrp="1" noChangeAspect="1"/>
          </p:cNvPicPr>
          <p:nvPr>
            <p:ph idx="1"/>
          </p:nvPr>
        </p:nvPicPr>
        <p:blipFill>
          <a:blip r:embed="rId2"/>
          <a:stretch>
            <a:fillRect/>
          </a:stretch>
        </p:blipFill>
        <p:spPr>
          <a:xfrm>
            <a:off x="629630" y="1323128"/>
            <a:ext cx="3873810" cy="3965503"/>
          </a:xfrm>
        </p:spPr>
      </p:pic>
    </p:spTree>
    <p:extLst>
      <p:ext uri="{BB962C8B-B14F-4D97-AF65-F5344CB8AC3E}">
        <p14:creationId xmlns:p14="http://schemas.microsoft.com/office/powerpoint/2010/main" val="27750424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771844" y="1394250"/>
            <a:ext cx="6855778" cy="3942715"/>
          </a:xfrm>
        </p:spPr>
        <p:txBody>
          <a:bodyPr>
            <a:normAutofit/>
          </a:bodyPr>
          <a:lstStyle/>
          <a:p>
            <a:r>
              <a:rPr lang="en-US" dirty="0"/>
              <a:t>Fore Polling Method:</a:t>
            </a:r>
          </a:p>
          <a:p>
            <a:endParaRPr lang="en-US" dirty="0"/>
          </a:p>
        </p:txBody>
      </p:sp>
      <p:pic>
        <p:nvPicPr>
          <p:cNvPr id="5" name="Picture 4">
            <a:extLst>
              <a:ext uri="{FF2B5EF4-FFF2-40B4-BE49-F238E27FC236}">
                <a16:creationId xmlns:a16="http://schemas.microsoft.com/office/drawing/2014/main" id="{5B133CDE-939B-2C6E-7C83-47869FE1D260}"/>
              </a:ext>
            </a:extLst>
          </p:cNvPr>
          <p:cNvPicPr>
            <a:picLocks noChangeAspect="1"/>
          </p:cNvPicPr>
          <p:nvPr/>
        </p:nvPicPr>
        <p:blipFill>
          <a:blip r:embed="rId2"/>
          <a:srcRect t="18846" r="-3" b="3699"/>
          <a:stretch/>
        </p:blipFill>
        <p:spPr>
          <a:xfrm>
            <a:off x="6663680" y="1544216"/>
            <a:ext cx="5055578" cy="2907431"/>
          </a:xfrm>
          <a:prstGeom prst="rect">
            <a:avLst/>
          </a:prstGeom>
          <a:noFill/>
        </p:spPr>
      </p:pic>
      <p:pic>
        <p:nvPicPr>
          <p:cNvPr id="7" name="Picture 6">
            <a:extLst>
              <a:ext uri="{FF2B5EF4-FFF2-40B4-BE49-F238E27FC236}">
                <a16:creationId xmlns:a16="http://schemas.microsoft.com/office/drawing/2014/main" id="{5E438F8D-068F-6BEA-7F5B-20870F65E945}"/>
              </a:ext>
            </a:extLst>
          </p:cNvPr>
          <p:cNvPicPr>
            <a:picLocks noChangeAspect="1"/>
          </p:cNvPicPr>
          <p:nvPr/>
        </p:nvPicPr>
        <p:blipFill>
          <a:blip r:embed="rId3"/>
          <a:stretch>
            <a:fillRect/>
          </a:stretch>
        </p:blipFill>
        <p:spPr>
          <a:xfrm>
            <a:off x="398985" y="2110978"/>
            <a:ext cx="6192688" cy="3375953"/>
          </a:xfrm>
          <a:prstGeom prst="rect">
            <a:avLst/>
          </a:prstGeom>
        </p:spPr>
      </p:pic>
    </p:spTree>
    <p:extLst>
      <p:ext uri="{BB962C8B-B14F-4D97-AF65-F5344CB8AC3E}">
        <p14:creationId xmlns:p14="http://schemas.microsoft.com/office/powerpoint/2010/main" val="39893081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771844" y="1394250"/>
            <a:ext cx="6855778" cy="3942715"/>
          </a:xfrm>
        </p:spPr>
        <p:txBody>
          <a:bodyPr>
            <a:normAutofit/>
          </a:bodyPr>
          <a:lstStyle/>
          <a:p>
            <a:pPr>
              <a:lnSpc>
                <a:spcPct val="90000"/>
              </a:lnSpc>
              <a:buFont typeface="Wingdings" panose="05000000000000000000" pitchFamily="2" charset="2"/>
              <a:buChar char="§"/>
            </a:pPr>
            <a:r>
              <a:rPr lang="en-IN" sz="1500"/>
              <a:t>Timber laid at the end of all splices</a:t>
            </a:r>
          </a:p>
          <a:p>
            <a:pPr>
              <a:lnSpc>
                <a:spcPct val="90000"/>
              </a:lnSpc>
              <a:buFont typeface="Wingdings" panose="05000000000000000000" pitchFamily="2" charset="2"/>
              <a:buChar char="§"/>
            </a:pPr>
            <a:r>
              <a:rPr lang="en-IN" sz="1500"/>
              <a:t>Face sheeting, broken out and ground</a:t>
            </a:r>
            <a:r>
              <a:rPr lang="en-US" sz="1500"/>
              <a:t> is</a:t>
            </a:r>
            <a:r>
              <a:rPr lang="en-IN" sz="1500"/>
              <a:t> allowed to run.</a:t>
            </a:r>
          </a:p>
          <a:p>
            <a:pPr>
              <a:lnSpc>
                <a:spcPct val="90000"/>
              </a:lnSpc>
              <a:buFont typeface="Wingdings" panose="05000000000000000000" pitchFamily="2" charset="2"/>
              <a:buChar char="§"/>
            </a:pPr>
            <a:r>
              <a:rPr lang="en-IN" sz="1500"/>
              <a:t>Put temporary supports at end called Horsehead.</a:t>
            </a:r>
            <a:endParaRPr lang="en-US" sz="1500"/>
          </a:p>
          <a:p>
            <a:pPr>
              <a:lnSpc>
                <a:spcPct val="90000"/>
              </a:lnSpc>
              <a:buFont typeface="Wingdings" panose="05000000000000000000" pitchFamily="2" charset="2"/>
              <a:buChar char="§"/>
            </a:pPr>
            <a:r>
              <a:rPr lang="en-IN" sz="1500"/>
              <a:t>And the other end of  </a:t>
            </a:r>
            <a:r>
              <a:rPr lang="en-IN" sz="1500" err="1"/>
              <a:t>forepole</a:t>
            </a:r>
            <a:r>
              <a:rPr lang="en-IN" sz="1500"/>
              <a:t> is supported with board of size 45 centimetre.</a:t>
            </a:r>
          </a:p>
          <a:p>
            <a:pPr>
              <a:lnSpc>
                <a:spcPct val="90000"/>
              </a:lnSpc>
              <a:buFont typeface="Wingdings" panose="05000000000000000000" pitchFamily="2" charset="2"/>
              <a:buChar char="§"/>
            </a:pPr>
            <a:r>
              <a:rPr lang="en-IN" sz="1500"/>
              <a:t>Now repeat the procedure and inserted boom for the support of board.</a:t>
            </a:r>
          </a:p>
          <a:p>
            <a:pPr>
              <a:lnSpc>
                <a:spcPct val="90000"/>
              </a:lnSpc>
              <a:buFont typeface="Wingdings" panose="05000000000000000000" pitchFamily="2" charset="2"/>
              <a:buChar char="§"/>
            </a:pPr>
            <a:endParaRPr lang="en-IN" sz="1500"/>
          </a:p>
          <a:p>
            <a:pPr marL="0" indent="0">
              <a:lnSpc>
                <a:spcPct val="90000"/>
              </a:lnSpc>
              <a:buNone/>
            </a:pPr>
            <a:r>
              <a:rPr lang="en-IN" sz="1500"/>
              <a:t>MERITS:</a:t>
            </a:r>
          </a:p>
          <a:p>
            <a:pPr>
              <a:lnSpc>
                <a:spcPct val="90000"/>
              </a:lnSpc>
            </a:pPr>
            <a:r>
              <a:rPr lang="en-IN" sz="1500"/>
              <a:t>Used without compressed air.</a:t>
            </a:r>
            <a:endParaRPr lang="en-US" sz="1500"/>
          </a:p>
          <a:p>
            <a:pPr>
              <a:lnSpc>
                <a:spcPct val="90000"/>
              </a:lnSpc>
            </a:pPr>
            <a:r>
              <a:rPr lang="en-IN" sz="1500"/>
              <a:t> Used for small dimensions in running ground.</a:t>
            </a:r>
          </a:p>
          <a:p>
            <a:pPr marL="0" indent="0">
              <a:lnSpc>
                <a:spcPct val="90000"/>
              </a:lnSpc>
              <a:buNone/>
            </a:pPr>
            <a:r>
              <a:rPr lang="en-IN" sz="1500"/>
              <a:t>DMERITS:</a:t>
            </a:r>
          </a:p>
          <a:p>
            <a:pPr>
              <a:lnSpc>
                <a:spcPct val="90000"/>
              </a:lnSpc>
            </a:pPr>
            <a:r>
              <a:rPr lang="en-IN" sz="1500"/>
              <a:t>Slow process.</a:t>
            </a:r>
            <a:endParaRPr lang="en-US" sz="1500"/>
          </a:p>
          <a:p>
            <a:pPr>
              <a:lnSpc>
                <a:spcPct val="90000"/>
              </a:lnSpc>
            </a:pPr>
            <a:r>
              <a:rPr lang="en-IN" sz="1500"/>
              <a:t>Used only for small cross section.</a:t>
            </a:r>
            <a:endParaRPr lang="en-US" sz="1500"/>
          </a:p>
          <a:p>
            <a:pPr marL="0" indent="0">
              <a:lnSpc>
                <a:spcPct val="90000"/>
              </a:lnSpc>
              <a:buNone/>
            </a:pPr>
            <a:endParaRPr lang="en-US" sz="1500"/>
          </a:p>
          <a:p>
            <a:pPr>
              <a:lnSpc>
                <a:spcPct val="90000"/>
              </a:lnSpc>
              <a:buFont typeface="Wingdings" panose="05000000000000000000" pitchFamily="2" charset="2"/>
              <a:buChar char="§"/>
            </a:pPr>
            <a:endParaRPr lang="en-US" sz="1500"/>
          </a:p>
          <a:p>
            <a:pPr>
              <a:lnSpc>
                <a:spcPct val="90000"/>
              </a:lnSpc>
              <a:buFont typeface="Wingdings" panose="05000000000000000000" pitchFamily="2" charset="2"/>
              <a:buChar char="§"/>
            </a:pPr>
            <a:endParaRPr lang="en-US" sz="1500"/>
          </a:p>
          <a:p>
            <a:pPr>
              <a:lnSpc>
                <a:spcPct val="90000"/>
              </a:lnSpc>
              <a:buFont typeface="Wingdings" panose="05000000000000000000" pitchFamily="2" charset="2"/>
              <a:buChar char="§"/>
            </a:pPr>
            <a:endParaRPr lang="en-IN" sz="1500"/>
          </a:p>
          <a:p>
            <a:pPr>
              <a:lnSpc>
                <a:spcPct val="90000"/>
              </a:lnSpc>
              <a:buFont typeface="Wingdings" panose="05000000000000000000" pitchFamily="2" charset="2"/>
              <a:buChar char="§"/>
            </a:pPr>
            <a:endParaRPr lang="en-US" sz="1500"/>
          </a:p>
        </p:txBody>
      </p:sp>
      <p:pic>
        <p:nvPicPr>
          <p:cNvPr id="5" name="Picture 4">
            <a:extLst>
              <a:ext uri="{FF2B5EF4-FFF2-40B4-BE49-F238E27FC236}">
                <a16:creationId xmlns:a16="http://schemas.microsoft.com/office/drawing/2014/main" id="{2BEE4646-B21C-AA1A-6B97-F2B3686E0775}"/>
              </a:ext>
            </a:extLst>
          </p:cNvPr>
          <p:cNvPicPr>
            <a:picLocks noChangeAspect="1"/>
          </p:cNvPicPr>
          <p:nvPr/>
        </p:nvPicPr>
        <p:blipFill>
          <a:blip r:embed="rId2"/>
          <a:stretch>
            <a:fillRect/>
          </a:stretch>
        </p:blipFill>
        <p:spPr>
          <a:xfrm>
            <a:off x="6375648" y="2912368"/>
            <a:ext cx="5128408" cy="3078273"/>
          </a:xfrm>
          <a:prstGeom prst="rect">
            <a:avLst/>
          </a:prstGeom>
          <a:noFill/>
        </p:spPr>
      </p:pic>
    </p:spTree>
    <p:extLst>
      <p:ext uri="{BB962C8B-B14F-4D97-AF65-F5344CB8AC3E}">
        <p14:creationId xmlns:p14="http://schemas.microsoft.com/office/powerpoint/2010/main" val="3381690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latin typeface="Cambria" pitchFamily="18" charset="0"/>
              </a:rPr>
              <a:t>NEEDLE BEAM</a:t>
            </a:r>
          </a:p>
        </p:txBody>
      </p:sp>
      <p:pic>
        <p:nvPicPr>
          <p:cNvPr id="5" name="Content Placeholder 4">
            <a:extLst>
              <a:ext uri="{FF2B5EF4-FFF2-40B4-BE49-F238E27FC236}">
                <a16:creationId xmlns:a16="http://schemas.microsoft.com/office/drawing/2014/main" id="{DBED671A-8F4C-8A01-1F44-4CFB158DF3C1}"/>
              </a:ext>
            </a:extLst>
          </p:cNvPr>
          <p:cNvPicPr>
            <a:picLocks noGrp="1" noChangeAspect="1"/>
          </p:cNvPicPr>
          <p:nvPr>
            <p:ph idx="1"/>
          </p:nvPr>
        </p:nvPicPr>
        <p:blipFill>
          <a:blip r:embed="rId2"/>
          <a:stretch>
            <a:fillRect/>
          </a:stretch>
        </p:blipFill>
        <p:spPr>
          <a:xfrm>
            <a:off x="1716382" y="1712122"/>
            <a:ext cx="8835730" cy="4080566"/>
          </a:xfrm>
        </p:spPr>
      </p:pic>
    </p:spTree>
    <p:extLst>
      <p:ext uri="{BB962C8B-B14F-4D97-AF65-F5344CB8AC3E}">
        <p14:creationId xmlns:p14="http://schemas.microsoft.com/office/powerpoint/2010/main" val="34720398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4360" y="1295400"/>
            <a:ext cx="10698480" cy="4422353"/>
          </a:xfrm>
        </p:spPr>
        <p:txBody>
          <a:bodyPr>
            <a:noAutofit/>
          </a:bodyPr>
          <a:lstStyle/>
          <a:p>
            <a:pPr algn="just">
              <a:lnSpc>
                <a:spcPct val="150000"/>
              </a:lnSpc>
            </a:pPr>
            <a:r>
              <a:rPr lang="en-IN" sz="1800" dirty="0">
                <a:latin typeface="Times New Roman" panose="02020603050405020304" pitchFamily="18" charset="0"/>
                <a:cs typeface="Times New Roman" pitchFamily="18" charset="0"/>
              </a:rPr>
              <a:t>It consists of stout timber beam from main temporary support.</a:t>
            </a:r>
          </a:p>
          <a:p>
            <a:pPr algn="just">
              <a:lnSpc>
                <a:spcPct val="150000"/>
              </a:lnSpc>
            </a:pPr>
            <a:r>
              <a:rPr lang="en-IN" sz="1800" dirty="0">
                <a:latin typeface="Times New Roman" panose="02020603050405020304" pitchFamily="18" charset="0"/>
                <a:cs typeface="Times New Roman" pitchFamily="18" charset="0"/>
              </a:rPr>
              <a:t>It is used when the soil roof can stand for a few minutes.</a:t>
            </a:r>
            <a:endParaRPr lang="en-US" sz="1800" dirty="0">
              <a:latin typeface="Times New Roman" panose="02020603050405020304" pitchFamily="18" charset="0"/>
              <a:cs typeface="Times New Roman" pitchFamily="18" charset="0"/>
            </a:endParaRPr>
          </a:p>
          <a:p>
            <a:pPr algn="just">
              <a:lnSpc>
                <a:spcPct val="150000"/>
              </a:lnSpc>
            </a:pPr>
            <a:endParaRPr lang="en-US" sz="1600" dirty="0">
              <a:latin typeface="Times New Roman" panose="02020603050405020304" pitchFamily="18" charset="0"/>
              <a:cs typeface="Times New Roman" pitchFamily="18" charset="0"/>
            </a:endParaRPr>
          </a:p>
          <a:p>
            <a:pPr algn="just">
              <a:lnSpc>
                <a:spcPct val="150000"/>
              </a:lnSpc>
            </a:pPr>
            <a:endParaRPr lang="en-US" sz="1200" dirty="0">
              <a:latin typeface="Times New Roman" panose="02020603050405020304" pitchFamily="18" charset="0"/>
              <a:cs typeface="Times New Roman" pitchFamily="18" charset="0"/>
            </a:endParaRPr>
          </a:p>
        </p:txBody>
      </p:sp>
      <p:pic>
        <p:nvPicPr>
          <p:cNvPr id="5" name="Picture 4">
            <a:extLst>
              <a:ext uri="{FF2B5EF4-FFF2-40B4-BE49-F238E27FC236}">
                <a16:creationId xmlns:a16="http://schemas.microsoft.com/office/drawing/2014/main" id="{98B5FD13-8FFE-1C38-3DC4-70E3C4EE3C23}"/>
              </a:ext>
            </a:extLst>
          </p:cNvPr>
          <p:cNvPicPr>
            <a:picLocks noChangeAspect="1"/>
          </p:cNvPicPr>
          <p:nvPr/>
        </p:nvPicPr>
        <p:blipFill>
          <a:blip r:embed="rId2"/>
          <a:stretch>
            <a:fillRect/>
          </a:stretch>
        </p:blipFill>
        <p:spPr>
          <a:xfrm>
            <a:off x="594360" y="2265594"/>
            <a:ext cx="6873836" cy="3452159"/>
          </a:xfrm>
          <a:prstGeom prst="rect">
            <a:avLst/>
          </a:prstGeom>
        </p:spPr>
      </p:pic>
    </p:spTree>
    <p:extLst>
      <p:ext uri="{BB962C8B-B14F-4D97-AF65-F5344CB8AC3E}">
        <p14:creationId xmlns:p14="http://schemas.microsoft.com/office/powerpoint/2010/main" val="26723622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4360" y="256329"/>
            <a:ext cx="10698480" cy="1066800"/>
          </a:xfrm>
        </p:spPr>
        <p:txBody>
          <a:bodyPr anchor="ctr">
            <a:normAutofit/>
          </a:bodyPr>
          <a:lstStyle/>
          <a:p>
            <a:r>
              <a:rPr lang="en-US" b="1"/>
              <a:t>BELGIAN METHOD</a:t>
            </a:r>
          </a:p>
        </p:txBody>
      </p:sp>
      <p:pic>
        <p:nvPicPr>
          <p:cNvPr id="5" name="Content Placeholder 4">
            <a:extLst>
              <a:ext uri="{FF2B5EF4-FFF2-40B4-BE49-F238E27FC236}">
                <a16:creationId xmlns:a16="http://schemas.microsoft.com/office/drawing/2014/main" id="{DA0FC514-263C-C0F5-51B5-264AE0EBC4E9}"/>
              </a:ext>
            </a:extLst>
          </p:cNvPr>
          <p:cNvPicPr>
            <a:picLocks noGrp="1" noChangeAspect="1"/>
          </p:cNvPicPr>
          <p:nvPr>
            <p:ph idx="1"/>
          </p:nvPr>
        </p:nvPicPr>
        <p:blipFill>
          <a:blip r:embed="rId2"/>
          <a:stretch>
            <a:fillRect/>
          </a:stretch>
        </p:blipFill>
        <p:spPr>
          <a:xfrm>
            <a:off x="2238134" y="1493520"/>
            <a:ext cx="7593898" cy="4328523"/>
          </a:xfrm>
          <a:noFill/>
        </p:spPr>
      </p:pic>
    </p:spTree>
    <p:extLst>
      <p:ext uri="{BB962C8B-B14F-4D97-AF65-F5344CB8AC3E}">
        <p14:creationId xmlns:p14="http://schemas.microsoft.com/office/powerpoint/2010/main" val="17096250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9C2E3C8-CC11-E5A0-7A67-C6F4F3AAFE1D}"/>
              </a:ext>
            </a:extLst>
          </p:cNvPr>
          <p:cNvPicPr>
            <a:picLocks noGrp="1" noChangeAspect="1"/>
          </p:cNvPicPr>
          <p:nvPr>
            <p:ph idx="1"/>
          </p:nvPr>
        </p:nvPicPr>
        <p:blipFill>
          <a:blip r:embed="rId2"/>
          <a:stretch>
            <a:fillRect/>
          </a:stretch>
        </p:blipFill>
        <p:spPr>
          <a:xfrm>
            <a:off x="398984" y="1158062"/>
            <a:ext cx="9649072" cy="4996841"/>
          </a:xfrm>
        </p:spPr>
      </p:pic>
    </p:spTree>
    <p:extLst>
      <p:ext uri="{BB962C8B-B14F-4D97-AF65-F5344CB8AC3E}">
        <p14:creationId xmlns:p14="http://schemas.microsoft.com/office/powerpoint/2010/main" val="17414763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4360" y="1295400"/>
            <a:ext cx="10698480" cy="4422353"/>
          </a:xfrm>
        </p:spPr>
        <p:txBody>
          <a:bodyPr>
            <a:noAutofit/>
          </a:bodyPr>
          <a:lstStyle/>
          <a:p>
            <a:pPr marL="0" indent="0" algn="ctr">
              <a:lnSpc>
                <a:spcPct val="200000"/>
              </a:lnSpc>
              <a:spcAft>
                <a:spcPts val="1000"/>
              </a:spcAft>
              <a:buNone/>
            </a:pPr>
            <a:r>
              <a:rPr lang="en-IN" sz="2800" b="1" dirty="0">
                <a:effectLst/>
                <a:latin typeface="Times New Roman" panose="02020603050405020304" pitchFamily="18" charset="0"/>
                <a:ea typeface="Times New Roman" panose="02020603050405020304" pitchFamily="18" charset="0"/>
                <a:cs typeface="Times New Roman" panose="02020603050405020304" pitchFamily="18" charset="0"/>
              </a:rPr>
              <a:t>Bedding of Conduits</a:t>
            </a:r>
            <a:endParaRPr lang="en-IN" sz="2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nSpc>
                <a:spcPct val="200000"/>
              </a:lnSpc>
              <a:spcAft>
                <a:spcPts val="1000"/>
              </a:spcAft>
              <a:buSzPts val="1000"/>
              <a:buFont typeface="Symbol" panose="05050102010706020507" pitchFamily="18" charset="2"/>
              <a:buChar char=""/>
              <a:tabLst>
                <a:tab pos="457200" algn="l"/>
              </a:tabLst>
            </a:pPr>
            <a:r>
              <a:rPr lang="en-IN" sz="1600" b="1" dirty="0">
                <a:effectLst/>
                <a:latin typeface="Times New Roman" panose="02020603050405020304" pitchFamily="18" charset="0"/>
                <a:ea typeface="Times New Roman" panose="02020603050405020304" pitchFamily="18" charset="0"/>
                <a:cs typeface="Times New Roman" panose="02020603050405020304" pitchFamily="18" charset="0"/>
              </a:rPr>
              <a:t>Conduit Bedding</a:t>
            </a:r>
            <a:r>
              <a:rPr lang="en-IN" sz="1600" dirty="0">
                <a:effectLst/>
                <a:latin typeface="Times New Roman" panose="02020603050405020304" pitchFamily="18" charset="0"/>
                <a:ea typeface="Times New Roman" panose="02020603050405020304" pitchFamily="18" charset="0"/>
                <a:cs typeface="Times New Roman" panose="02020603050405020304" pitchFamily="18" charset="0"/>
              </a:rPr>
              <a:t>: Involves placing and securing pipes or other conduits in trenches or tunnels to ensure stability and longevity. Bedding materials typically include:</a:t>
            </a:r>
          </a:p>
          <a:p>
            <a:pPr marL="742950" lvl="1" indent="-285750">
              <a:lnSpc>
                <a:spcPct val="200000"/>
              </a:lnSpc>
              <a:spcAft>
                <a:spcPts val="1000"/>
              </a:spcAft>
              <a:buSzPts val="1000"/>
              <a:buFont typeface="Courier New" panose="02070309020205020404" pitchFamily="49" charset="0"/>
              <a:buChar char="o"/>
              <a:tabLst>
                <a:tab pos="914400" algn="l"/>
              </a:tabLst>
            </a:pPr>
            <a:r>
              <a:rPr lang="en-IN" sz="1600" b="1" dirty="0">
                <a:effectLst/>
                <a:latin typeface="Times New Roman" panose="02020603050405020304" pitchFamily="18" charset="0"/>
                <a:ea typeface="Times New Roman" panose="02020603050405020304" pitchFamily="18" charset="0"/>
                <a:cs typeface="Times New Roman" panose="02020603050405020304" pitchFamily="18" charset="0"/>
              </a:rPr>
              <a:t>Gravel</a:t>
            </a:r>
            <a:r>
              <a:rPr lang="en-IN" sz="1600" dirty="0">
                <a:effectLst/>
                <a:latin typeface="Times New Roman" panose="02020603050405020304" pitchFamily="18" charset="0"/>
                <a:ea typeface="Times New Roman" panose="02020603050405020304" pitchFamily="18" charset="0"/>
                <a:cs typeface="Times New Roman" panose="02020603050405020304" pitchFamily="18" charset="0"/>
              </a:rPr>
              <a:t>: Provides support and drainage.</a:t>
            </a:r>
          </a:p>
          <a:p>
            <a:pPr marL="742950" lvl="1" indent="-285750">
              <a:lnSpc>
                <a:spcPct val="200000"/>
              </a:lnSpc>
              <a:spcAft>
                <a:spcPts val="1000"/>
              </a:spcAft>
              <a:buSzPts val="1000"/>
              <a:buFont typeface="Courier New" panose="02070309020205020404" pitchFamily="49" charset="0"/>
              <a:buChar char="o"/>
              <a:tabLst>
                <a:tab pos="914400" algn="l"/>
              </a:tabLst>
            </a:pPr>
            <a:r>
              <a:rPr lang="en-IN" sz="1600" b="1" dirty="0">
                <a:effectLst/>
                <a:latin typeface="Times New Roman" panose="02020603050405020304" pitchFamily="18" charset="0"/>
                <a:ea typeface="Times New Roman" panose="02020603050405020304" pitchFamily="18" charset="0"/>
                <a:cs typeface="Times New Roman" panose="02020603050405020304" pitchFamily="18" charset="0"/>
              </a:rPr>
              <a:t>Sand</a:t>
            </a:r>
            <a:r>
              <a:rPr lang="en-IN" sz="1600" dirty="0">
                <a:effectLst/>
                <a:latin typeface="Times New Roman" panose="02020603050405020304" pitchFamily="18" charset="0"/>
                <a:ea typeface="Times New Roman" panose="02020603050405020304" pitchFamily="18" charset="0"/>
                <a:cs typeface="Times New Roman" panose="02020603050405020304" pitchFamily="18" charset="0"/>
              </a:rPr>
              <a:t>: Used for its ability to provide a firm base while allowing minor adjustments in the conduit alignment.</a:t>
            </a:r>
          </a:p>
          <a:p>
            <a:pPr marL="342900" lvl="0" indent="-342900">
              <a:lnSpc>
                <a:spcPct val="200000"/>
              </a:lnSpc>
              <a:spcAft>
                <a:spcPts val="1000"/>
              </a:spcAft>
              <a:buSzPts val="1000"/>
              <a:buFont typeface="Symbol" panose="05050102010706020507" pitchFamily="18" charset="2"/>
              <a:buChar char=""/>
              <a:tabLst>
                <a:tab pos="457200" algn="l"/>
              </a:tabLst>
            </a:pPr>
            <a:r>
              <a:rPr lang="en-IN" sz="1600" b="1" dirty="0">
                <a:effectLst/>
                <a:latin typeface="Times New Roman" panose="02020603050405020304" pitchFamily="18" charset="0"/>
                <a:ea typeface="Times New Roman" panose="02020603050405020304" pitchFamily="18" charset="0"/>
                <a:cs typeface="Times New Roman" panose="02020603050405020304" pitchFamily="18" charset="0"/>
              </a:rPr>
              <a:t>Compaction</a:t>
            </a:r>
            <a:r>
              <a:rPr lang="en-IN" sz="1600" dirty="0">
                <a:effectLst/>
                <a:latin typeface="Times New Roman" panose="02020603050405020304" pitchFamily="18" charset="0"/>
                <a:ea typeface="Times New Roman" panose="02020603050405020304" pitchFamily="18" charset="0"/>
                <a:cs typeface="Times New Roman" panose="02020603050405020304" pitchFamily="18" charset="0"/>
              </a:rPr>
              <a:t>: The process of compressing the bedding material to remove air pockets and increase its load-bearing capacity.</a:t>
            </a:r>
          </a:p>
          <a:p>
            <a:pPr algn="just">
              <a:lnSpc>
                <a:spcPct val="200000"/>
              </a:lnSpc>
            </a:pPr>
            <a:endParaRPr lang="en-US" sz="1400" dirty="0">
              <a:latin typeface="Times New Roman" panose="02020603050405020304" pitchFamily="18" charset="0"/>
              <a:cs typeface="Times New Roman" pitchFamily="18" charset="0"/>
            </a:endParaRPr>
          </a:p>
        </p:txBody>
      </p:sp>
    </p:spTree>
    <p:extLst>
      <p:ext uri="{BB962C8B-B14F-4D97-AF65-F5344CB8AC3E}">
        <p14:creationId xmlns:p14="http://schemas.microsoft.com/office/powerpoint/2010/main" val="34655561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4360" y="1295400"/>
            <a:ext cx="10698480" cy="4422353"/>
          </a:xfrm>
        </p:spPr>
        <p:txBody>
          <a:bodyPr>
            <a:noAutofit/>
          </a:bodyPr>
          <a:lstStyle/>
          <a:p>
            <a:pPr marL="0" indent="0" algn="ctr">
              <a:lnSpc>
                <a:spcPct val="115000"/>
              </a:lnSpc>
              <a:spcAft>
                <a:spcPts val="1000"/>
              </a:spcAft>
              <a:buNone/>
            </a:pPr>
            <a:r>
              <a:rPr lang="en-IN" sz="1600" b="1" dirty="0">
                <a:effectLst/>
                <a:latin typeface="Times New Roman" panose="02020603050405020304" pitchFamily="18" charset="0"/>
                <a:ea typeface="Times New Roman" panose="02020603050405020304" pitchFamily="18" charset="0"/>
                <a:cs typeface="Times New Roman" panose="02020603050405020304" pitchFamily="18" charset="0"/>
              </a:rPr>
              <a:t>Soil Excavation and Compaction Technology</a:t>
            </a:r>
            <a:endParaRPr lang="en-IN" sz="1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nSpc>
                <a:spcPct val="115000"/>
              </a:lnSpc>
              <a:spcAft>
                <a:spcPts val="1000"/>
              </a:spcAft>
              <a:buSzPts val="1000"/>
              <a:buFont typeface="Symbol" panose="05050102010706020507" pitchFamily="18" charset="2"/>
              <a:buChar char=""/>
              <a:tabLst>
                <a:tab pos="457200" algn="l"/>
              </a:tabLst>
            </a:pPr>
            <a:r>
              <a:rPr lang="en-IN" sz="1600" b="1" dirty="0">
                <a:effectLst/>
                <a:latin typeface="Times New Roman" panose="02020603050405020304" pitchFamily="18" charset="0"/>
                <a:ea typeface="Times New Roman" panose="02020603050405020304" pitchFamily="18" charset="0"/>
                <a:cs typeface="Times New Roman" panose="02020603050405020304" pitchFamily="18" charset="0"/>
              </a:rPr>
              <a:t>Soil Excavation</a:t>
            </a:r>
            <a:r>
              <a:rPr lang="en-IN" sz="1600" dirty="0">
                <a:effectLst/>
                <a:latin typeface="Times New Roman" panose="02020603050405020304" pitchFamily="18" charset="0"/>
                <a:ea typeface="Times New Roman" panose="02020603050405020304" pitchFamily="18" charset="0"/>
                <a:cs typeface="Times New Roman" panose="02020603050405020304" pitchFamily="18" charset="0"/>
              </a:rPr>
              <a:t>: The removal of soil to create a space for underground construction. Techniques include:</a:t>
            </a:r>
            <a:endParaRPr lang="en-IN" sz="1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742950" lvl="1" indent="-285750">
              <a:lnSpc>
                <a:spcPct val="115000"/>
              </a:lnSpc>
              <a:spcAft>
                <a:spcPts val="1000"/>
              </a:spcAft>
              <a:buSzPts val="1000"/>
              <a:buFont typeface="Courier New" panose="02070309020205020404" pitchFamily="49" charset="0"/>
              <a:buChar char="o"/>
              <a:tabLst>
                <a:tab pos="914400" algn="l"/>
              </a:tabLst>
            </a:pPr>
            <a:r>
              <a:rPr lang="en-IN" sz="1600" b="1" dirty="0">
                <a:effectLst/>
                <a:latin typeface="Times New Roman" panose="02020603050405020304" pitchFamily="18" charset="0"/>
                <a:ea typeface="Times New Roman" panose="02020603050405020304" pitchFamily="18" charset="0"/>
                <a:cs typeface="Times New Roman" panose="02020603050405020304" pitchFamily="18" charset="0"/>
              </a:rPr>
              <a:t>Hand Tools</a:t>
            </a:r>
            <a:r>
              <a:rPr lang="en-IN" sz="1600" dirty="0">
                <a:effectLst/>
                <a:latin typeface="Times New Roman" panose="02020603050405020304" pitchFamily="18" charset="0"/>
                <a:ea typeface="Times New Roman" panose="02020603050405020304" pitchFamily="18" charset="0"/>
                <a:cs typeface="Times New Roman" panose="02020603050405020304" pitchFamily="18" charset="0"/>
              </a:rPr>
              <a:t>: For precise excavation in small or sensitive areas.</a:t>
            </a:r>
            <a:endParaRPr lang="en-IN" sz="1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742950" lvl="1" indent="-285750">
              <a:lnSpc>
                <a:spcPct val="115000"/>
              </a:lnSpc>
              <a:spcAft>
                <a:spcPts val="1000"/>
              </a:spcAft>
              <a:buSzPts val="1000"/>
              <a:buFont typeface="Courier New" panose="02070309020205020404" pitchFamily="49" charset="0"/>
              <a:buChar char="o"/>
              <a:tabLst>
                <a:tab pos="914400" algn="l"/>
              </a:tabLst>
            </a:pPr>
            <a:r>
              <a:rPr lang="en-IN" sz="1600" b="1" dirty="0">
                <a:effectLst/>
                <a:latin typeface="Times New Roman" panose="02020603050405020304" pitchFamily="18" charset="0"/>
                <a:ea typeface="Times New Roman" panose="02020603050405020304" pitchFamily="18" charset="0"/>
                <a:cs typeface="Times New Roman" panose="02020603050405020304" pitchFamily="18" charset="0"/>
              </a:rPr>
              <a:t>Excavators</a:t>
            </a:r>
            <a:r>
              <a:rPr lang="en-IN" sz="1600" dirty="0">
                <a:effectLst/>
                <a:latin typeface="Times New Roman" panose="02020603050405020304" pitchFamily="18" charset="0"/>
                <a:ea typeface="Times New Roman" panose="02020603050405020304" pitchFamily="18" charset="0"/>
                <a:cs typeface="Times New Roman" panose="02020603050405020304" pitchFamily="18" charset="0"/>
              </a:rPr>
              <a:t>: Heavy machinery for large-scale excavation.</a:t>
            </a:r>
            <a:endParaRPr lang="en-IN" sz="1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742950" lvl="1" indent="-285750">
              <a:lnSpc>
                <a:spcPct val="115000"/>
              </a:lnSpc>
              <a:spcAft>
                <a:spcPts val="1000"/>
              </a:spcAft>
              <a:buSzPts val="1000"/>
              <a:buFont typeface="Courier New" panose="02070309020205020404" pitchFamily="49" charset="0"/>
              <a:buChar char="o"/>
              <a:tabLst>
                <a:tab pos="914400" algn="l"/>
              </a:tabLst>
            </a:pPr>
            <a:r>
              <a:rPr lang="en-IN" sz="1600" b="1" dirty="0">
                <a:effectLst/>
                <a:latin typeface="Times New Roman" panose="02020603050405020304" pitchFamily="18" charset="0"/>
                <a:ea typeface="Times New Roman" panose="02020603050405020304" pitchFamily="18" charset="0"/>
                <a:cs typeface="Times New Roman" panose="02020603050405020304" pitchFamily="18" charset="0"/>
              </a:rPr>
              <a:t>Hydro Excavation</a:t>
            </a:r>
            <a:r>
              <a:rPr lang="en-IN" sz="1600" dirty="0">
                <a:effectLst/>
                <a:latin typeface="Times New Roman" panose="02020603050405020304" pitchFamily="18" charset="0"/>
                <a:ea typeface="Times New Roman" panose="02020603050405020304" pitchFamily="18" charset="0"/>
                <a:cs typeface="Times New Roman" panose="02020603050405020304" pitchFamily="18" charset="0"/>
              </a:rPr>
              <a:t>: Uses pressurized water to break up soil, which is then vacuumed away.</a:t>
            </a:r>
            <a:endParaRPr lang="en-IN" sz="1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nSpc>
                <a:spcPct val="115000"/>
              </a:lnSpc>
              <a:spcAft>
                <a:spcPts val="1000"/>
              </a:spcAft>
              <a:buSzPts val="1000"/>
              <a:buFont typeface="Symbol" panose="05050102010706020507" pitchFamily="18" charset="2"/>
              <a:buChar char=""/>
              <a:tabLst>
                <a:tab pos="457200" algn="l"/>
              </a:tabLst>
            </a:pPr>
            <a:r>
              <a:rPr lang="en-IN" sz="1600" b="1" dirty="0">
                <a:effectLst/>
                <a:latin typeface="Times New Roman" panose="02020603050405020304" pitchFamily="18" charset="0"/>
                <a:ea typeface="Times New Roman" panose="02020603050405020304" pitchFamily="18" charset="0"/>
                <a:cs typeface="Times New Roman" panose="02020603050405020304" pitchFamily="18" charset="0"/>
              </a:rPr>
              <a:t>Soil Compaction</a:t>
            </a:r>
            <a:r>
              <a:rPr lang="en-IN" sz="1600" dirty="0">
                <a:effectLst/>
                <a:latin typeface="Times New Roman" panose="02020603050405020304" pitchFamily="18" charset="0"/>
                <a:ea typeface="Times New Roman" panose="02020603050405020304" pitchFamily="18" charset="0"/>
                <a:cs typeface="Times New Roman" panose="02020603050405020304" pitchFamily="18" charset="0"/>
              </a:rPr>
              <a:t>: The process of increasing the density of soil by reducing the air gaps, making it more stable. Methods include:</a:t>
            </a:r>
            <a:endParaRPr lang="en-IN" sz="1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742950" lvl="1" indent="-285750">
              <a:lnSpc>
                <a:spcPct val="115000"/>
              </a:lnSpc>
              <a:spcAft>
                <a:spcPts val="1000"/>
              </a:spcAft>
              <a:buSzPts val="1000"/>
              <a:buFont typeface="Courier New" panose="02070309020205020404" pitchFamily="49" charset="0"/>
              <a:buChar char="o"/>
              <a:tabLst>
                <a:tab pos="914400" algn="l"/>
              </a:tabLst>
            </a:pPr>
            <a:r>
              <a:rPr lang="en-IN" sz="1600" b="1" dirty="0">
                <a:effectLst/>
                <a:latin typeface="Times New Roman" panose="02020603050405020304" pitchFamily="18" charset="0"/>
                <a:ea typeface="Times New Roman" panose="02020603050405020304" pitchFamily="18" charset="0"/>
                <a:cs typeface="Times New Roman" panose="02020603050405020304" pitchFamily="18" charset="0"/>
              </a:rPr>
              <a:t>Vibratory Compaction</a:t>
            </a:r>
            <a:r>
              <a:rPr lang="en-IN" sz="1600" dirty="0">
                <a:effectLst/>
                <a:latin typeface="Times New Roman" panose="02020603050405020304" pitchFamily="18" charset="0"/>
                <a:ea typeface="Times New Roman" panose="02020603050405020304" pitchFamily="18" charset="0"/>
                <a:cs typeface="Times New Roman" panose="02020603050405020304" pitchFamily="18" charset="0"/>
              </a:rPr>
              <a:t>: Using a vibrating roller or plate to compact soil.</a:t>
            </a:r>
            <a:endParaRPr lang="en-IN" sz="1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742950" lvl="1" indent="-285750">
              <a:lnSpc>
                <a:spcPct val="115000"/>
              </a:lnSpc>
              <a:spcAft>
                <a:spcPts val="1000"/>
              </a:spcAft>
              <a:buSzPts val="1000"/>
              <a:buFont typeface="Courier New" panose="02070309020205020404" pitchFamily="49" charset="0"/>
              <a:buChar char="o"/>
              <a:tabLst>
                <a:tab pos="914400" algn="l"/>
              </a:tabLst>
            </a:pPr>
            <a:r>
              <a:rPr lang="en-IN" sz="1600" b="1" dirty="0">
                <a:effectLst/>
                <a:latin typeface="Times New Roman" panose="02020603050405020304" pitchFamily="18" charset="0"/>
                <a:ea typeface="Times New Roman" panose="02020603050405020304" pitchFamily="18" charset="0"/>
                <a:cs typeface="Times New Roman" panose="02020603050405020304" pitchFamily="18" charset="0"/>
              </a:rPr>
              <a:t>Static Compaction</a:t>
            </a:r>
            <a:r>
              <a:rPr lang="en-IN" sz="1600" dirty="0">
                <a:effectLst/>
                <a:latin typeface="Times New Roman" panose="02020603050405020304" pitchFamily="18" charset="0"/>
                <a:ea typeface="Times New Roman" panose="02020603050405020304" pitchFamily="18" charset="0"/>
                <a:cs typeface="Times New Roman" panose="02020603050405020304" pitchFamily="18" charset="0"/>
              </a:rPr>
              <a:t>: Using the weight of the machinery to compress the soil.</a:t>
            </a:r>
            <a:endParaRPr lang="en-IN" sz="1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742950" lvl="1" indent="-285750">
              <a:lnSpc>
                <a:spcPct val="115000"/>
              </a:lnSpc>
              <a:spcAft>
                <a:spcPts val="1000"/>
              </a:spcAft>
              <a:buSzPts val="1000"/>
              <a:buFont typeface="Courier New" panose="02070309020205020404" pitchFamily="49" charset="0"/>
              <a:buChar char="o"/>
              <a:tabLst>
                <a:tab pos="914400" algn="l"/>
              </a:tabLst>
            </a:pPr>
            <a:r>
              <a:rPr lang="en-IN" sz="1600" b="1" dirty="0">
                <a:effectLst/>
                <a:latin typeface="Times New Roman" panose="02020603050405020304" pitchFamily="18" charset="0"/>
                <a:ea typeface="Times New Roman" panose="02020603050405020304" pitchFamily="18" charset="0"/>
                <a:cs typeface="Times New Roman" panose="02020603050405020304" pitchFamily="18" charset="0"/>
              </a:rPr>
              <a:t>Dynamic Compaction</a:t>
            </a:r>
            <a:r>
              <a:rPr lang="en-IN" sz="1600" dirty="0">
                <a:effectLst/>
                <a:latin typeface="Times New Roman" panose="02020603050405020304" pitchFamily="18" charset="0"/>
                <a:ea typeface="Times New Roman" panose="02020603050405020304" pitchFamily="18" charset="0"/>
                <a:cs typeface="Times New Roman" panose="02020603050405020304" pitchFamily="18" charset="0"/>
              </a:rPr>
              <a:t>: Dropping heavy weights onto the soil surface to increase density.</a:t>
            </a:r>
            <a:endParaRPr lang="en-IN" sz="1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50000"/>
              </a:lnSpc>
            </a:pPr>
            <a:endParaRPr lang="en-US" sz="1400" dirty="0">
              <a:latin typeface="Times New Roman" panose="02020603050405020304" pitchFamily="18" charset="0"/>
              <a:cs typeface="Times New Roman" pitchFamily="18" charset="0"/>
            </a:endParaRPr>
          </a:p>
        </p:txBody>
      </p:sp>
    </p:spTree>
    <p:extLst>
      <p:ext uri="{BB962C8B-B14F-4D97-AF65-F5344CB8AC3E}">
        <p14:creationId xmlns:p14="http://schemas.microsoft.com/office/powerpoint/2010/main" val="41324298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2400" b="1" dirty="0">
                <a:effectLst/>
                <a:latin typeface="Times New Roman" panose="02020603050405020304" pitchFamily="18" charset="0"/>
                <a:ea typeface="Times New Roman" panose="02020603050405020304" pitchFamily="18" charset="0"/>
                <a:cs typeface="Times New Roman" panose="02020603050405020304" pitchFamily="18" charset="0"/>
              </a:rPr>
              <a:t>Sinking and Construction of Tunnel Shafts</a:t>
            </a:r>
            <a:br>
              <a:rPr lang="en-IN" sz="1800" b="1" dirty="0">
                <a:solidFill>
                  <a:srgbClr val="4F81BD"/>
                </a:solidFill>
                <a:effectLst/>
                <a:latin typeface="Cambria" panose="02040503050406030204" pitchFamily="18" charset="0"/>
                <a:ea typeface="Times New Roman" panose="02020603050405020304" pitchFamily="18" charset="0"/>
                <a:cs typeface="Times New Roman" panose="02020603050405020304" pitchFamily="18" charset="0"/>
              </a:rPr>
            </a:br>
            <a:endParaRPr lang="en-US" sz="3600" b="1" dirty="0">
              <a:latin typeface="Cambria" pitchFamily="18" charset="0"/>
            </a:endParaRPr>
          </a:p>
        </p:txBody>
      </p:sp>
      <p:sp>
        <p:nvSpPr>
          <p:cNvPr id="3" name="Content Placeholder 2"/>
          <p:cNvSpPr>
            <a:spLocks noGrp="1"/>
          </p:cNvSpPr>
          <p:nvPr>
            <p:ph idx="1"/>
          </p:nvPr>
        </p:nvSpPr>
        <p:spPr>
          <a:xfrm>
            <a:off x="594360" y="1295400"/>
            <a:ext cx="10698480" cy="4422353"/>
          </a:xfrm>
        </p:spPr>
        <p:txBody>
          <a:bodyPr>
            <a:noAutofit/>
          </a:bodyPr>
          <a:lstStyle/>
          <a:p>
            <a:pPr lvl="1" algn="just">
              <a:lnSpc>
                <a:spcPct val="150000"/>
              </a:lnSpc>
            </a:pPr>
            <a:r>
              <a:rPr lang="en-IN" sz="2000" b="1" dirty="0">
                <a:effectLst/>
                <a:latin typeface="Times New Roman" panose="02020603050405020304" pitchFamily="18" charset="0"/>
                <a:ea typeface="Times New Roman" panose="02020603050405020304" pitchFamily="18" charset="0"/>
                <a:cs typeface="Times New Roman" panose="02020603050405020304" pitchFamily="18" charset="0"/>
              </a:rPr>
              <a:t>Shaft sinking</a:t>
            </a:r>
            <a:r>
              <a:rPr lang="en-IN" sz="2000" dirty="0">
                <a:effectLst/>
                <a:latin typeface="Times New Roman" panose="02020603050405020304" pitchFamily="18" charset="0"/>
                <a:ea typeface="Times New Roman" panose="02020603050405020304" pitchFamily="18" charset="0"/>
                <a:cs typeface="Times New Roman" panose="02020603050405020304" pitchFamily="18" charset="0"/>
              </a:rPr>
              <a:t> is the process of excavating vertical or near-vertical tunnels, called shafts, from the surface to underground workspaces, which are used for access, ventilation, drainage, or material removal during underground tunnel construction. </a:t>
            </a:r>
          </a:p>
          <a:p>
            <a:pPr lvl="1" algn="just">
              <a:lnSpc>
                <a:spcPct val="150000"/>
              </a:lnSpc>
            </a:pPr>
            <a:r>
              <a:rPr lang="en-IN" sz="2000" dirty="0">
                <a:effectLst/>
                <a:latin typeface="Times New Roman" panose="02020603050405020304" pitchFamily="18" charset="0"/>
                <a:ea typeface="Times New Roman" panose="02020603050405020304" pitchFamily="18" charset="0"/>
                <a:cs typeface="Times New Roman" panose="02020603050405020304" pitchFamily="18" charset="0"/>
              </a:rPr>
              <a:t>This is a critical part of underground infrastructure development, such as for mining, civil works, or transportation systems</a:t>
            </a:r>
            <a:endParaRPr lang="en-US" sz="1400" dirty="0">
              <a:latin typeface="Times New Roman" panose="02020603050405020304" pitchFamily="18" charset="0"/>
              <a:cs typeface="Times New Roman" pitchFamily="18" charset="0"/>
            </a:endParaRPr>
          </a:p>
        </p:txBody>
      </p:sp>
    </p:spTree>
    <p:extLst>
      <p:ext uri="{BB962C8B-B14F-4D97-AF65-F5344CB8AC3E}">
        <p14:creationId xmlns:p14="http://schemas.microsoft.com/office/powerpoint/2010/main" val="4480114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2000" b="1" dirty="0">
                <a:latin typeface="Times New Roman" panose="02020603050405020304" pitchFamily="18" charset="0"/>
                <a:ea typeface="Times New Roman" panose="02020603050405020304" pitchFamily="18" charset="0"/>
                <a:cs typeface="Times New Roman" panose="02020603050405020304" pitchFamily="18" charset="0"/>
              </a:rPr>
              <a:t>D</a:t>
            </a:r>
            <a:r>
              <a:rPr lang="en-IN" sz="2000" b="1" dirty="0">
                <a:effectLst/>
                <a:latin typeface="Times New Roman" panose="02020603050405020304" pitchFamily="18" charset="0"/>
                <a:ea typeface="Times New Roman" panose="02020603050405020304" pitchFamily="18" charset="0"/>
                <a:cs typeface="Times New Roman" panose="02020603050405020304" pitchFamily="18" charset="0"/>
              </a:rPr>
              <a:t>etailed look at the sinking and construction process </a:t>
            </a:r>
            <a:endParaRPr lang="en-US" sz="40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94360" y="1295400"/>
            <a:ext cx="10698480" cy="4422353"/>
          </a:xfrm>
        </p:spPr>
        <p:txBody>
          <a:bodyPr>
            <a:noAutofit/>
          </a:bodyPr>
          <a:lstStyle/>
          <a:p>
            <a:pPr marL="0" indent="0" algn="just">
              <a:lnSpc>
                <a:spcPct val="150000"/>
              </a:lnSpc>
              <a:buNone/>
            </a:pPr>
            <a:r>
              <a:rPr lang="en-IN" sz="1800" b="1" dirty="0">
                <a:effectLst/>
                <a:latin typeface="Times New Roman" panose="02020603050405020304" pitchFamily="18" charset="0"/>
                <a:ea typeface="Times New Roman" panose="02020603050405020304" pitchFamily="18" charset="0"/>
                <a:cs typeface="Times New Roman" panose="02020603050405020304" pitchFamily="18" charset="0"/>
              </a:rPr>
              <a:t>1. Preparation for Shaft Sinking:</a:t>
            </a:r>
          </a:p>
          <a:p>
            <a:pPr marL="0" indent="0" algn="just">
              <a:lnSpc>
                <a:spcPct val="150000"/>
              </a:lnSpc>
              <a:buNone/>
            </a:pPr>
            <a:r>
              <a:rPr lang="en-IN" sz="1800" dirty="0">
                <a:effectLst/>
                <a:latin typeface="Times New Roman" panose="02020603050405020304" pitchFamily="18" charset="0"/>
                <a:ea typeface="Times New Roman" panose="02020603050405020304" pitchFamily="18" charset="0"/>
                <a:cs typeface="Times New Roman" panose="02020603050405020304" pitchFamily="18" charset="0"/>
              </a:rPr>
              <a:t>Before sinking begins, several factors are carefully considered:</a:t>
            </a:r>
          </a:p>
          <a:p>
            <a:pPr marL="342900" lvl="0" indent="-342900">
              <a:lnSpc>
                <a:spcPct val="115000"/>
              </a:lnSpc>
              <a:spcAft>
                <a:spcPts val="1000"/>
              </a:spcAft>
              <a:buSzPts val="1000"/>
              <a:buFont typeface="Symbol" panose="05050102010706020507" pitchFamily="18" charset="2"/>
              <a:buChar char=""/>
              <a:tabLst>
                <a:tab pos="457200" algn="l"/>
              </a:tabLst>
            </a:pPr>
            <a:r>
              <a:rPr lang="en-IN" sz="1800" b="1" dirty="0">
                <a:effectLst/>
                <a:latin typeface="Times New Roman" panose="02020603050405020304" pitchFamily="18" charset="0"/>
                <a:ea typeface="Times New Roman" panose="02020603050405020304" pitchFamily="18" charset="0"/>
                <a:cs typeface="Times New Roman" panose="02020603050405020304" pitchFamily="18" charset="0"/>
              </a:rPr>
              <a:t>Geological Survey</a:t>
            </a:r>
            <a:r>
              <a:rPr lang="en-IN"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IN" sz="1800" dirty="0" err="1">
                <a:effectLst/>
                <a:latin typeface="Times New Roman" panose="02020603050405020304" pitchFamily="18" charset="0"/>
                <a:ea typeface="Times New Roman" panose="02020603050405020304" pitchFamily="18" charset="0"/>
                <a:cs typeface="Times New Roman" panose="02020603050405020304" pitchFamily="18" charset="0"/>
              </a:rPr>
              <a:t>Analyzing</a:t>
            </a:r>
            <a:r>
              <a:rPr lang="en-IN" sz="1800" dirty="0">
                <a:effectLst/>
                <a:latin typeface="Times New Roman" panose="02020603050405020304" pitchFamily="18" charset="0"/>
                <a:ea typeface="Times New Roman" panose="02020603050405020304" pitchFamily="18" charset="0"/>
                <a:cs typeface="Times New Roman" panose="02020603050405020304" pitchFamily="18" charset="0"/>
              </a:rPr>
              <a:t> ground conditions (soil, rock, water table) to plan the excavation method and the support systems required.</a:t>
            </a:r>
          </a:p>
          <a:p>
            <a:pPr marL="342900" lvl="0" indent="-342900">
              <a:lnSpc>
                <a:spcPct val="115000"/>
              </a:lnSpc>
              <a:spcAft>
                <a:spcPts val="1000"/>
              </a:spcAft>
              <a:buSzPts val="1000"/>
              <a:buFont typeface="Symbol" panose="05050102010706020507" pitchFamily="18" charset="2"/>
              <a:buChar char=""/>
              <a:tabLst>
                <a:tab pos="457200" algn="l"/>
              </a:tabLst>
            </a:pPr>
            <a:r>
              <a:rPr lang="en-IN" sz="1800" b="1" dirty="0">
                <a:effectLst/>
                <a:latin typeface="Times New Roman" panose="02020603050405020304" pitchFamily="18" charset="0"/>
                <a:ea typeface="Times New Roman" panose="02020603050405020304" pitchFamily="18" charset="0"/>
                <a:cs typeface="Times New Roman" panose="02020603050405020304" pitchFamily="18" charset="0"/>
              </a:rPr>
              <a:t>Design and Planning</a:t>
            </a:r>
            <a:r>
              <a:rPr lang="en-IN" sz="1800" dirty="0">
                <a:effectLst/>
                <a:latin typeface="Times New Roman" panose="02020603050405020304" pitchFamily="18" charset="0"/>
                <a:ea typeface="Times New Roman" panose="02020603050405020304" pitchFamily="18" charset="0"/>
                <a:cs typeface="Times New Roman" panose="02020603050405020304" pitchFamily="18" charset="0"/>
              </a:rPr>
              <a:t>: Designing the size, shape, and lining of the shaft, accounting for its purpose, depth, and anticipated loads.</a:t>
            </a:r>
          </a:p>
          <a:p>
            <a:pPr marL="342900" lvl="0" indent="-342900">
              <a:lnSpc>
                <a:spcPct val="115000"/>
              </a:lnSpc>
              <a:spcAft>
                <a:spcPts val="1000"/>
              </a:spcAft>
              <a:buSzPts val="1000"/>
              <a:buFont typeface="Symbol" panose="05050102010706020507" pitchFamily="18" charset="2"/>
              <a:buChar char=""/>
              <a:tabLst>
                <a:tab pos="457200" algn="l"/>
              </a:tabLst>
            </a:pPr>
            <a:r>
              <a:rPr lang="en-IN" sz="1800" b="1" dirty="0">
                <a:effectLst/>
                <a:latin typeface="Times New Roman" panose="02020603050405020304" pitchFamily="18" charset="0"/>
                <a:ea typeface="Times New Roman" panose="02020603050405020304" pitchFamily="18" charset="0"/>
                <a:cs typeface="Times New Roman" panose="02020603050405020304" pitchFamily="18" charset="0"/>
              </a:rPr>
              <a:t>Safety Precautions</a:t>
            </a:r>
            <a:r>
              <a:rPr lang="en-IN" sz="1800" dirty="0">
                <a:effectLst/>
                <a:latin typeface="Times New Roman" panose="02020603050405020304" pitchFamily="18" charset="0"/>
                <a:ea typeface="Times New Roman" panose="02020603050405020304" pitchFamily="18" charset="0"/>
                <a:cs typeface="Times New Roman" panose="02020603050405020304" pitchFamily="18" charset="0"/>
              </a:rPr>
              <a:t>: Identifying potential hazards like water inflow, gas pockets, or unstable ground and planning mitigation strategies.</a:t>
            </a:r>
          </a:p>
          <a:p>
            <a:pPr marL="0" indent="0" algn="just">
              <a:lnSpc>
                <a:spcPct val="150000"/>
              </a:lnSpc>
              <a:buNone/>
            </a:pPr>
            <a:endParaRPr lang="en-IN"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lgn="just">
              <a:lnSpc>
                <a:spcPct val="150000"/>
              </a:lnSpc>
              <a:buNone/>
            </a:pPr>
            <a:endParaRPr lang="en-US" sz="1800" dirty="0">
              <a:latin typeface="Times New Roman" panose="02020603050405020304" pitchFamily="18" charset="0"/>
              <a:cs typeface="Times New Roman" pitchFamily="18" charset="0"/>
            </a:endParaRPr>
          </a:p>
        </p:txBody>
      </p:sp>
    </p:spTree>
    <p:extLst>
      <p:ext uri="{BB962C8B-B14F-4D97-AF65-F5344CB8AC3E}">
        <p14:creationId xmlns:p14="http://schemas.microsoft.com/office/powerpoint/2010/main" val="30241476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4360" y="1295400"/>
            <a:ext cx="10698480" cy="4422353"/>
          </a:xfrm>
        </p:spPr>
        <p:txBody>
          <a:bodyPr>
            <a:noAutofit/>
          </a:bodyPr>
          <a:lstStyle/>
          <a:p>
            <a:pPr marL="0" indent="0" algn="just">
              <a:lnSpc>
                <a:spcPct val="150000"/>
              </a:lnSpc>
              <a:buNone/>
            </a:pPr>
            <a:r>
              <a:rPr lang="en-IN" sz="2000" b="1" dirty="0">
                <a:effectLst/>
                <a:latin typeface="Times New Roman" panose="02020603050405020304" pitchFamily="18" charset="0"/>
                <a:ea typeface="Times New Roman" panose="02020603050405020304" pitchFamily="18" charset="0"/>
                <a:cs typeface="Times New Roman" panose="02020603050405020304" pitchFamily="18" charset="0"/>
              </a:rPr>
              <a:t>2. Shaft Sinking Methods</a:t>
            </a:r>
          </a:p>
          <a:p>
            <a:pPr marL="0" indent="0">
              <a:lnSpc>
                <a:spcPct val="115000"/>
              </a:lnSpc>
              <a:spcBef>
                <a:spcPts val="200"/>
              </a:spcBef>
              <a:buNone/>
            </a:pPr>
            <a:r>
              <a:rPr lang="en-IN" sz="1600" b="1" i="0" dirty="0">
                <a:effectLst/>
                <a:latin typeface="Times New Roman" panose="02020603050405020304" pitchFamily="18" charset="0"/>
                <a:ea typeface="Times New Roman" panose="02020603050405020304" pitchFamily="18" charset="0"/>
                <a:cs typeface="Times New Roman" panose="02020603050405020304" pitchFamily="18" charset="0"/>
              </a:rPr>
              <a:t> a. Drill and Blast Method</a:t>
            </a:r>
            <a:endParaRPr lang="en-IN" sz="1600" b="1" i="1"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nSpc>
                <a:spcPct val="115000"/>
              </a:lnSpc>
              <a:spcAft>
                <a:spcPts val="1000"/>
              </a:spcAft>
              <a:buSzPts val="1000"/>
              <a:buFont typeface="Symbol" panose="05050102010706020507" pitchFamily="18" charset="2"/>
              <a:buChar char=""/>
              <a:tabLst>
                <a:tab pos="457200" algn="l"/>
              </a:tabLst>
            </a:pPr>
            <a:r>
              <a:rPr lang="en-IN" sz="1600" b="1" dirty="0">
                <a:effectLst/>
                <a:latin typeface="Times New Roman" panose="02020603050405020304" pitchFamily="18" charset="0"/>
                <a:ea typeface="Times New Roman" panose="02020603050405020304" pitchFamily="18" charset="0"/>
                <a:cs typeface="Times New Roman" panose="02020603050405020304" pitchFamily="18" charset="0"/>
              </a:rPr>
              <a:t>Description</a:t>
            </a:r>
            <a:r>
              <a:rPr lang="en-IN" sz="1600" dirty="0">
                <a:effectLst/>
                <a:latin typeface="Times New Roman" panose="02020603050405020304" pitchFamily="18" charset="0"/>
                <a:ea typeface="Times New Roman" panose="02020603050405020304" pitchFamily="18" charset="0"/>
                <a:cs typeface="Times New Roman" panose="02020603050405020304" pitchFamily="18" charset="0"/>
              </a:rPr>
              <a:t>: This traditional method is used in hard rock formations. Holes are drilled into the rock face of the shaft, explosives are inserted, and the rock is blasted. The broken rock is removed (called mucking), and then the walls of the shaft are supported temporarily.</a:t>
            </a:r>
          </a:p>
          <a:p>
            <a:pPr marL="342900" lvl="0" indent="-342900">
              <a:lnSpc>
                <a:spcPct val="115000"/>
              </a:lnSpc>
              <a:spcAft>
                <a:spcPts val="1000"/>
              </a:spcAft>
              <a:buSzPts val="1000"/>
              <a:buFont typeface="Symbol" panose="05050102010706020507" pitchFamily="18" charset="2"/>
              <a:buChar char=""/>
              <a:tabLst>
                <a:tab pos="457200" algn="l"/>
              </a:tabLst>
            </a:pPr>
            <a:r>
              <a:rPr lang="en-IN" sz="1600" b="1" dirty="0">
                <a:effectLst/>
                <a:latin typeface="Times New Roman" panose="02020603050405020304" pitchFamily="18" charset="0"/>
                <a:ea typeface="Times New Roman" panose="02020603050405020304" pitchFamily="18" charset="0"/>
                <a:cs typeface="Times New Roman" panose="02020603050405020304" pitchFamily="18" charset="0"/>
              </a:rPr>
              <a:t>Process</a:t>
            </a:r>
            <a:r>
              <a:rPr lang="en-IN" sz="1600" dirty="0">
                <a:effectLst/>
                <a:latin typeface="Times New Roman" panose="02020603050405020304" pitchFamily="18" charset="0"/>
                <a:ea typeface="Times New Roman" panose="02020603050405020304" pitchFamily="18" charset="0"/>
                <a:cs typeface="Times New Roman" panose="02020603050405020304" pitchFamily="18" charset="0"/>
              </a:rPr>
              <a:t>:</a:t>
            </a:r>
          </a:p>
          <a:p>
            <a:pPr marL="742950" lvl="1" indent="-285750">
              <a:lnSpc>
                <a:spcPct val="115000"/>
              </a:lnSpc>
              <a:spcAft>
                <a:spcPts val="1000"/>
              </a:spcAft>
              <a:buFont typeface="+mj-lt"/>
              <a:buAutoNum type="arabicPeriod"/>
              <a:tabLst>
                <a:tab pos="914400" algn="l"/>
              </a:tabLst>
            </a:pPr>
            <a:r>
              <a:rPr lang="en-IN" sz="1600" dirty="0">
                <a:effectLst/>
                <a:latin typeface="Times New Roman" panose="02020603050405020304" pitchFamily="18" charset="0"/>
                <a:ea typeface="Times New Roman" panose="02020603050405020304" pitchFamily="18" charset="0"/>
                <a:cs typeface="Times New Roman" panose="02020603050405020304" pitchFamily="18" charset="0"/>
              </a:rPr>
              <a:t>Drill blast holes into the shaft’s excavation face.</a:t>
            </a:r>
          </a:p>
          <a:p>
            <a:pPr marL="742950" lvl="1" indent="-285750">
              <a:lnSpc>
                <a:spcPct val="115000"/>
              </a:lnSpc>
              <a:spcAft>
                <a:spcPts val="1000"/>
              </a:spcAft>
              <a:buFont typeface="+mj-lt"/>
              <a:buAutoNum type="arabicPeriod"/>
              <a:tabLst>
                <a:tab pos="914400" algn="l"/>
              </a:tabLst>
            </a:pPr>
            <a:r>
              <a:rPr lang="en-IN" sz="1600" dirty="0">
                <a:effectLst/>
                <a:latin typeface="Times New Roman" panose="02020603050405020304" pitchFamily="18" charset="0"/>
                <a:ea typeface="Times New Roman" panose="02020603050405020304" pitchFamily="18" charset="0"/>
                <a:cs typeface="Times New Roman" panose="02020603050405020304" pitchFamily="18" charset="0"/>
              </a:rPr>
              <a:t>Load explosives and detonate in a controlled manner.</a:t>
            </a:r>
          </a:p>
          <a:p>
            <a:pPr marL="742950" lvl="1" indent="-285750">
              <a:lnSpc>
                <a:spcPct val="115000"/>
              </a:lnSpc>
              <a:spcAft>
                <a:spcPts val="1000"/>
              </a:spcAft>
              <a:buFont typeface="+mj-lt"/>
              <a:buAutoNum type="arabicPeriod"/>
              <a:tabLst>
                <a:tab pos="914400" algn="l"/>
              </a:tabLst>
            </a:pPr>
            <a:r>
              <a:rPr lang="en-IN" sz="1600" dirty="0">
                <a:effectLst/>
                <a:latin typeface="Times New Roman" panose="02020603050405020304" pitchFamily="18" charset="0"/>
                <a:ea typeface="Times New Roman" panose="02020603050405020304" pitchFamily="18" charset="0"/>
                <a:cs typeface="Times New Roman" panose="02020603050405020304" pitchFamily="18" charset="0"/>
              </a:rPr>
              <a:t>Remove the debris (mucking) using winches, buckets, or mechanical devices.</a:t>
            </a:r>
          </a:p>
          <a:p>
            <a:pPr marL="742950" lvl="1" indent="-285750">
              <a:lnSpc>
                <a:spcPct val="115000"/>
              </a:lnSpc>
              <a:spcAft>
                <a:spcPts val="1000"/>
              </a:spcAft>
              <a:buFont typeface="+mj-lt"/>
              <a:buAutoNum type="arabicPeriod"/>
              <a:tabLst>
                <a:tab pos="914400" algn="l"/>
              </a:tabLst>
            </a:pPr>
            <a:r>
              <a:rPr lang="en-IN" sz="1600" dirty="0">
                <a:effectLst/>
                <a:latin typeface="Times New Roman" panose="02020603050405020304" pitchFamily="18" charset="0"/>
                <a:ea typeface="Times New Roman" panose="02020603050405020304" pitchFamily="18" charset="0"/>
                <a:cs typeface="Times New Roman" panose="02020603050405020304" pitchFamily="18" charset="0"/>
              </a:rPr>
              <a:t>Install temporary support structures (steel rings or shotcrete) to stabilize the shaft walls.</a:t>
            </a:r>
          </a:p>
          <a:p>
            <a:pPr marL="342900" lvl="0" indent="-342900">
              <a:lnSpc>
                <a:spcPct val="115000"/>
              </a:lnSpc>
              <a:spcAft>
                <a:spcPts val="1000"/>
              </a:spcAft>
              <a:buSzPts val="1000"/>
              <a:buFont typeface="Symbol" panose="05050102010706020507" pitchFamily="18" charset="2"/>
              <a:buChar char=""/>
              <a:tabLst>
                <a:tab pos="457200" algn="l"/>
              </a:tabLst>
            </a:pPr>
            <a:r>
              <a:rPr lang="en-IN" sz="1600" b="1" dirty="0">
                <a:effectLst/>
                <a:latin typeface="Times New Roman" panose="02020603050405020304" pitchFamily="18" charset="0"/>
                <a:ea typeface="Times New Roman" panose="02020603050405020304" pitchFamily="18" charset="0"/>
                <a:cs typeface="Times New Roman" panose="02020603050405020304" pitchFamily="18" charset="0"/>
              </a:rPr>
              <a:t>Challenges</a:t>
            </a:r>
            <a:r>
              <a:rPr lang="en-IN" sz="1600" dirty="0">
                <a:effectLst/>
                <a:latin typeface="Times New Roman" panose="02020603050405020304" pitchFamily="18" charset="0"/>
                <a:ea typeface="Times New Roman" panose="02020603050405020304" pitchFamily="18" charset="0"/>
                <a:cs typeface="Times New Roman" panose="02020603050405020304" pitchFamily="18" charset="0"/>
              </a:rPr>
              <a:t>: Vibration, noise, and potential damage to surrounding structures, especially in urban environments.</a:t>
            </a:r>
          </a:p>
          <a:p>
            <a:pPr marL="0" indent="0" algn="just">
              <a:lnSpc>
                <a:spcPct val="150000"/>
              </a:lnSpc>
              <a:buNone/>
            </a:pPr>
            <a:endParaRPr lang="en-IN" sz="2000" b="1" dirty="0">
              <a:latin typeface="Times New Roman" panose="02020603050405020304" pitchFamily="18" charset="0"/>
              <a:cs typeface="Times New Roman" pitchFamily="18" charset="0"/>
            </a:endParaRPr>
          </a:p>
          <a:p>
            <a:pPr marL="0" indent="0" algn="just">
              <a:lnSpc>
                <a:spcPct val="150000"/>
              </a:lnSpc>
              <a:buNone/>
            </a:pPr>
            <a:endParaRPr lang="en-US" sz="1800" dirty="0">
              <a:latin typeface="Times New Roman" panose="02020603050405020304" pitchFamily="18" charset="0"/>
              <a:cs typeface="Times New Roman" pitchFamily="18" charset="0"/>
            </a:endParaRPr>
          </a:p>
        </p:txBody>
      </p:sp>
    </p:spTree>
    <p:extLst>
      <p:ext uri="{BB962C8B-B14F-4D97-AF65-F5344CB8AC3E}">
        <p14:creationId xmlns:p14="http://schemas.microsoft.com/office/powerpoint/2010/main" val="18823501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4360" y="1295400"/>
            <a:ext cx="10698480" cy="4422353"/>
          </a:xfrm>
        </p:spPr>
        <p:txBody>
          <a:bodyPr>
            <a:noAutofit/>
          </a:bodyPr>
          <a:lstStyle/>
          <a:p>
            <a:pPr marL="0" indent="0">
              <a:lnSpc>
                <a:spcPct val="115000"/>
              </a:lnSpc>
              <a:spcBef>
                <a:spcPts val="200"/>
              </a:spcBef>
              <a:buNone/>
            </a:pPr>
            <a:r>
              <a:rPr lang="en-IN" sz="1400" b="1" i="0" dirty="0">
                <a:effectLst/>
                <a:latin typeface="Times New Roman" panose="02020603050405020304" pitchFamily="18" charset="0"/>
                <a:ea typeface="Times New Roman" panose="02020603050405020304" pitchFamily="18" charset="0"/>
                <a:cs typeface="Times New Roman" panose="02020603050405020304" pitchFamily="18" charset="0"/>
              </a:rPr>
              <a:t>B .   Mechanical Sinking (Shaft Boring Machine - SBM)</a:t>
            </a:r>
            <a:endParaRPr lang="en-IN" sz="1400" b="1" i="1"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nSpc>
                <a:spcPct val="115000"/>
              </a:lnSpc>
              <a:spcAft>
                <a:spcPts val="1000"/>
              </a:spcAft>
              <a:buSzPts val="1000"/>
              <a:buFont typeface="Symbol" panose="05050102010706020507" pitchFamily="18" charset="2"/>
              <a:buChar char=""/>
              <a:tabLst>
                <a:tab pos="457200" algn="l"/>
              </a:tabLst>
            </a:pPr>
            <a:r>
              <a:rPr lang="en-IN" sz="1400" b="1" dirty="0">
                <a:effectLst/>
                <a:latin typeface="Times New Roman" panose="02020603050405020304" pitchFamily="18" charset="0"/>
                <a:ea typeface="Times New Roman" panose="02020603050405020304" pitchFamily="18" charset="0"/>
                <a:cs typeface="Times New Roman" panose="02020603050405020304" pitchFamily="18" charset="0"/>
              </a:rPr>
              <a:t>Description</a:t>
            </a:r>
            <a:r>
              <a:rPr lang="en-IN" sz="1400" dirty="0">
                <a:effectLst/>
                <a:latin typeface="Times New Roman" panose="02020603050405020304" pitchFamily="18" charset="0"/>
                <a:ea typeface="Times New Roman" panose="02020603050405020304" pitchFamily="18" charset="0"/>
                <a:cs typeface="Times New Roman" panose="02020603050405020304" pitchFamily="18" charset="0"/>
              </a:rPr>
              <a:t>: In this modern approach, a Shaft Boring Machine (SBM) is used to excavate through softer soils or rocks. It works similarly to a Tunnel Boring Machine (TBM) but is designed for vertical shafts.</a:t>
            </a:r>
          </a:p>
          <a:p>
            <a:pPr marL="342900" lvl="0" indent="-342900">
              <a:lnSpc>
                <a:spcPct val="115000"/>
              </a:lnSpc>
              <a:spcAft>
                <a:spcPts val="1000"/>
              </a:spcAft>
              <a:buSzPts val="1000"/>
              <a:buFont typeface="Symbol" panose="05050102010706020507" pitchFamily="18" charset="2"/>
              <a:buChar char=""/>
              <a:tabLst>
                <a:tab pos="457200" algn="l"/>
              </a:tabLst>
            </a:pPr>
            <a:r>
              <a:rPr lang="en-IN" sz="1400" b="1" dirty="0">
                <a:effectLst/>
                <a:latin typeface="Times New Roman" panose="02020603050405020304" pitchFamily="18" charset="0"/>
                <a:ea typeface="Times New Roman" panose="02020603050405020304" pitchFamily="18" charset="0"/>
                <a:cs typeface="Times New Roman" panose="02020603050405020304" pitchFamily="18" charset="0"/>
              </a:rPr>
              <a:t>Process</a:t>
            </a:r>
            <a:r>
              <a:rPr lang="en-IN" sz="1400" dirty="0">
                <a:effectLst/>
                <a:latin typeface="Times New Roman" panose="02020603050405020304" pitchFamily="18" charset="0"/>
                <a:ea typeface="Times New Roman" panose="02020603050405020304" pitchFamily="18" charset="0"/>
                <a:cs typeface="Times New Roman" panose="02020603050405020304" pitchFamily="18" charset="0"/>
              </a:rPr>
              <a:t>:</a:t>
            </a:r>
          </a:p>
          <a:p>
            <a:pPr marL="742950" lvl="1" indent="-285750">
              <a:lnSpc>
                <a:spcPct val="115000"/>
              </a:lnSpc>
              <a:spcAft>
                <a:spcPts val="1000"/>
              </a:spcAft>
              <a:buFont typeface="+mj-lt"/>
              <a:buAutoNum type="arabicPeriod"/>
              <a:tabLst>
                <a:tab pos="914400" algn="l"/>
              </a:tabLst>
            </a:pPr>
            <a:r>
              <a:rPr lang="en-IN" sz="1400" dirty="0">
                <a:effectLst/>
                <a:latin typeface="Times New Roman" panose="02020603050405020304" pitchFamily="18" charset="0"/>
                <a:ea typeface="Times New Roman" panose="02020603050405020304" pitchFamily="18" charset="0"/>
                <a:cs typeface="Times New Roman" panose="02020603050405020304" pitchFamily="18" charset="0"/>
              </a:rPr>
              <a:t>The SBM is lowered into the shaft and starts drilling vertically, removing soil or rock as it advances.</a:t>
            </a:r>
          </a:p>
          <a:p>
            <a:pPr marL="742950" lvl="1" indent="-285750">
              <a:lnSpc>
                <a:spcPct val="115000"/>
              </a:lnSpc>
              <a:spcAft>
                <a:spcPts val="1000"/>
              </a:spcAft>
              <a:buFont typeface="+mj-lt"/>
              <a:buAutoNum type="arabicPeriod"/>
              <a:tabLst>
                <a:tab pos="914400" algn="l"/>
              </a:tabLst>
            </a:pPr>
            <a:r>
              <a:rPr lang="en-IN" sz="1400" dirty="0">
                <a:effectLst/>
                <a:latin typeface="Times New Roman" panose="02020603050405020304" pitchFamily="18" charset="0"/>
                <a:ea typeface="Times New Roman" panose="02020603050405020304" pitchFamily="18" charset="0"/>
                <a:cs typeface="Times New Roman" panose="02020603050405020304" pitchFamily="18" charset="0"/>
              </a:rPr>
              <a:t>The machine simultaneously installs concrete or steel segments to line the shaft.</a:t>
            </a:r>
          </a:p>
          <a:p>
            <a:pPr marL="742950" lvl="1" indent="-285750">
              <a:lnSpc>
                <a:spcPct val="115000"/>
              </a:lnSpc>
              <a:spcAft>
                <a:spcPts val="1000"/>
              </a:spcAft>
              <a:buFont typeface="+mj-lt"/>
              <a:buAutoNum type="arabicPeriod"/>
              <a:tabLst>
                <a:tab pos="914400" algn="l"/>
              </a:tabLst>
            </a:pPr>
            <a:r>
              <a:rPr lang="en-IN" sz="1400" dirty="0">
                <a:effectLst/>
                <a:latin typeface="Times New Roman" panose="02020603050405020304" pitchFamily="18" charset="0"/>
                <a:ea typeface="Times New Roman" panose="02020603050405020304" pitchFamily="18" charset="0"/>
                <a:cs typeface="Times New Roman" panose="02020603050405020304" pitchFamily="18" charset="0"/>
              </a:rPr>
              <a:t>Continuous removal of muck through conveyor belts or elevators.</a:t>
            </a:r>
          </a:p>
          <a:p>
            <a:pPr marL="342900" lvl="0" indent="-342900">
              <a:lnSpc>
                <a:spcPct val="115000"/>
              </a:lnSpc>
              <a:spcAft>
                <a:spcPts val="1000"/>
              </a:spcAft>
              <a:buSzPts val="1000"/>
              <a:buFont typeface="Symbol" panose="05050102010706020507" pitchFamily="18" charset="2"/>
              <a:buChar char=""/>
              <a:tabLst>
                <a:tab pos="457200" algn="l"/>
              </a:tabLst>
            </a:pPr>
            <a:r>
              <a:rPr lang="en-IN" sz="1400" b="1" dirty="0">
                <a:effectLst/>
                <a:latin typeface="Times New Roman" panose="02020603050405020304" pitchFamily="18" charset="0"/>
                <a:ea typeface="Times New Roman" panose="02020603050405020304" pitchFamily="18" charset="0"/>
                <a:cs typeface="Times New Roman" panose="02020603050405020304" pitchFamily="18" charset="0"/>
              </a:rPr>
              <a:t>Advantages</a:t>
            </a:r>
            <a:r>
              <a:rPr lang="en-IN" sz="1400" dirty="0">
                <a:effectLst/>
                <a:latin typeface="Times New Roman" panose="02020603050405020304" pitchFamily="18" charset="0"/>
                <a:ea typeface="Times New Roman" panose="02020603050405020304" pitchFamily="18" charset="0"/>
                <a:cs typeface="Times New Roman" panose="02020603050405020304" pitchFamily="18" charset="0"/>
              </a:rPr>
              <a:t>: Quicker and safer than drill and blast, especially in soft or mixed ground conditions.</a:t>
            </a:r>
          </a:p>
          <a:p>
            <a:pPr algn="just">
              <a:lnSpc>
                <a:spcPct val="150000"/>
              </a:lnSpc>
            </a:pPr>
            <a:endParaRPr lang="en-US" sz="1600" dirty="0">
              <a:latin typeface="Times New Roman" panose="02020603050405020304" pitchFamily="18" charset="0"/>
              <a:cs typeface="Times New Roman" pitchFamily="18" charset="0"/>
            </a:endParaRPr>
          </a:p>
        </p:txBody>
      </p:sp>
    </p:spTree>
    <p:extLst>
      <p:ext uri="{BB962C8B-B14F-4D97-AF65-F5344CB8AC3E}">
        <p14:creationId xmlns:p14="http://schemas.microsoft.com/office/powerpoint/2010/main" val="39060061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4360" y="1295400"/>
            <a:ext cx="10698480" cy="4422353"/>
          </a:xfrm>
        </p:spPr>
        <p:txBody>
          <a:bodyPr>
            <a:noAutofit/>
          </a:bodyPr>
          <a:lstStyle/>
          <a:p>
            <a:pPr marL="0" indent="0">
              <a:lnSpc>
                <a:spcPct val="115000"/>
              </a:lnSpc>
              <a:spcBef>
                <a:spcPts val="200"/>
              </a:spcBef>
              <a:buNone/>
            </a:pPr>
            <a:r>
              <a:rPr lang="en-IN" sz="1600" b="1" dirty="0">
                <a:latin typeface="Times New Roman" panose="02020603050405020304" pitchFamily="18" charset="0"/>
                <a:ea typeface="Times New Roman" panose="02020603050405020304" pitchFamily="18" charset="0"/>
                <a:cs typeface="Times New Roman" panose="02020603050405020304" pitchFamily="18" charset="0"/>
              </a:rPr>
              <a:t>C.    </a:t>
            </a:r>
            <a:r>
              <a:rPr lang="en-IN" sz="1600" b="1" i="0" dirty="0">
                <a:effectLst/>
                <a:latin typeface="Times New Roman" panose="02020603050405020304" pitchFamily="18" charset="0"/>
                <a:ea typeface="Times New Roman" panose="02020603050405020304" pitchFamily="18" charset="0"/>
                <a:cs typeface="Times New Roman" panose="02020603050405020304" pitchFamily="18" charset="0"/>
              </a:rPr>
              <a:t>Caisson Sinking (for Waterlogged or Soft Soils)</a:t>
            </a:r>
            <a:endParaRPr lang="en-IN" sz="1600" b="1" i="1"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nSpc>
                <a:spcPct val="115000"/>
              </a:lnSpc>
              <a:spcAft>
                <a:spcPts val="1000"/>
              </a:spcAft>
              <a:buSzPts val="1000"/>
              <a:buFont typeface="Symbol" panose="05050102010706020507" pitchFamily="18" charset="2"/>
              <a:buChar char=""/>
              <a:tabLst>
                <a:tab pos="457200" algn="l"/>
              </a:tabLst>
            </a:pPr>
            <a:r>
              <a:rPr lang="en-IN" sz="1600" b="1" dirty="0">
                <a:effectLst/>
                <a:latin typeface="Times New Roman" panose="02020603050405020304" pitchFamily="18" charset="0"/>
                <a:ea typeface="Times New Roman" panose="02020603050405020304" pitchFamily="18" charset="0"/>
                <a:cs typeface="Times New Roman" panose="02020603050405020304" pitchFamily="18" charset="0"/>
              </a:rPr>
              <a:t>Description</a:t>
            </a:r>
            <a:r>
              <a:rPr lang="en-IN" sz="1600" dirty="0">
                <a:effectLst/>
                <a:latin typeface="Times New Roman" panose="02020603050405020304" pitchFamily="18" charset="0"/>
                <a:ea typeface="Times New Roman" panose="02020603050405020304" pitchFamily="18" charset="0"/>
                <a:cs typeface="Times New Roman" panose="02020603050405020304" pitchFamily="18" charset="0"/>
              </a:rPr>
              <a:t>: A caisson is a watertight, pre-cast structure that is sunk into the ground as excavation is performed. This method is often used in wet or soft soil conditions where ground stability is a concern.</a:t>
            </a:r>
          </a:p>
          <a:p>
            <a:pPr marL="342900" lvl="0" indent="-342900">
              <a:lnSpc>
                <a:spcPct val="115000"/>
              </a:lnSpc>
              <a:spcAft>
                <a:spcPts val="1000"/>
              </a:spcAft>
              <a:buSzPts val="1000"/>
              <a:buFont typeface="Symbol" panose="05050102010706020507" pitchFamily="18" charset="2"/>
              <a:buChar char=""/>
              <a:tabLst>
                <a:tab pos="457200" algn="l"/>
              </a:tabLst>
            </a:pPr>
            <a:r>
              <a:rPr lang="en-IN" sz="1600" b="1" dirty="0">
                <a:effectLst/>
                <a:latin typeface="Times New Roman" panose="02020603050405020304" pitchFamily="18" charset="0"/>
                <a:ea typeface="Times New Roman" panose="02020603050405020304" pitchFamily="18" charset="0"/>
                <a:cs typeface="Times New Roman" panose="02020603050405020304" pitchFamily="18" charset="0"/>
              </a:rPr>
              <a:t>Process</a:t>
            </a:r>
            <a:r>
              <a:rPr lang="en-IN" sz="1600" dirty="0">
                <a:effectLst/>
                <a:latin typeface="Times New Roman" panose="02020603050405020304" pitchFamily="18" charset="0"/>
                <a:ea typeface="Times New Roman" panose="02020603050405020304" pitchFamily="18" charset="0"/>
                <a:cs typeface="Times New Roman" panose="02020603050405020304" pitchFamily="18" charset="0"/>
              </a:rPr>
              <a:t>:</a:t>
            </a:r>
          </a:p>
          <a:p>
            <a:pPr marL="742950" lvl="1" indent="-285750">
              <a:lnSpc>
                <a:spcPct val="115000"/>
              </a:lnSpc>
              <a:spcAft>
                <a:spcPts val="1000"/>
              </a:spcAft>
              <a:buFont typeface="+mj-lt"/>
              <a:buAutoNum type="arabicPeriod"/>
              <a:tabLst>
                <a:tab pos="914400" algn="l"/>
              </a:tabLst>
            </a:pPr>
            <a:r>
              <a:rPr lang="en-IN" sz="1600" dirty="0">
                <a:effectLst/>
                <a:latin typeface="Times New Roman" panose="02020603050405020304" pitchFamily="18" charset="0"/>
                <a:ea typeface="Times New Roman" panose="02020603050405020304" pitchFamily="18" charset="0"/>
                <a:cs typeface="Times New Roman" panose="02020603050405020304" pitchFamily="18" charset="0"/>
              </a:rPr>
              <a:t>A large, open-bottomed caisson is placed on the ground surface.</a:t>
            </a:r>
          </a:p>
          <a:p>
            <a:pPr marL="742950" lvl="1" indent="-285750">
              <a:lnSpc>
                <a:spcPct val="115000"/>
              </a:lnSpc>
              <a:spcAft>
                <a:spcPts val="1000"/>
              </a:spcAft>
              <a:buFont typeface="+mj-lt"/>
              <a:buAutoNum type="arabicPeriod"/>
              <a:tabLst>
                <a:tab pos="914400" algn="l"/>
              </a:tabLst>
            </a:pPr>
            <a:r>
              <a:rPr lang="en-IN" sz="1600" dirty="0">
                <a:effectLst/>
                <a:latin typeface="Times New Roman" panose="02020603050405020304" pitchFamily="18" charset="0"/>
                <a:ea typeface="Times New Roman" panose="02020603050405020304" pitchFamily="18" charset="0"/>
                <a:cs typeface="Times New Roman" panose="02020603050405020304" pitchFamily="18" charset="0"/>
              </a:rPr>
              <a:t>Soil is excavated from inside the caisson, causing it to sink under its own weight.</a:t>
            </a:r>
          </a:p>
          <a:p>
            <a:pPr marL="742950" lvl="1" indent="-285750">
              <a:lnSpc>
                <a:spcPct val="115000"/>
              </a:lnSpc>
              <a:spcAft>
                <a:spcPts val="1000"/>
              </a:spcAft>
              <a:buFont typeface="+mj-lt"/>
              <a:buAutoNum type="arabicPeriod"/>
              <a:tabLst>
                <a:tab pos="914400" algn="l"/>
              </a:tabLst>
            </a:pPr>
            <a:r>
              <a:rPr lang="en-IN" sz="1600" dirty="0">
                <a:effectLst/>
                <a:latin typeface="Times New Roman" panose="02020603050405020304" pitchFamily="18" charset="0"/>
                <a:ea typeface="Times New Roman" panose="02020603050405020304" pitchFamily="18" charset="0"/>
                <a:cs typeface="Times New Roman" panose="02020603050405020304" pitchFamily="18" charset="0"/>
              </a:rPr>
              <a:t>The caisson sinks deeper as more soil is removed, and additional sections are added if necessary.</a:t>
            </a:r>
          </a:p>
          <a:p>
            <a:pPr marL="742950" lvl="1" indent="-285750">
              <a:lnSpc>
                <a:spcPct val="115000"/>
              </a:lnSpc>
              <a:spcAft>
                <a:spcPts val="1000"/>
              </a:spcAft>
              <a:buFont typeface="+mj-lt"/>
              <a:buAutoNum type="arabicPeriod"/>
              <a:tabLst>
                <a:tab pos="914400" algn="l"/>
              </a:tabLst>
            </a:pPr>
            <a:r>
              <a:rPr lang="en-IN" sz="1600" dirty="0">
                <a:effectLst/>
                <a:latin typeface="Times New Roman" panose="02020603050405020304" pitchFamily="18" charset="0"/>
                <a:ea typeface="Times New Roman" panose="02020603050405020304" pitchFamily="18" charset="0"/>
                <a:cs typeface="Times New Roman" panose="02020603050405020304" pitchFamily="18" charset="0"/>
              </a:rPr>
              <a:t>Once the final depth is reached, the base is sealed with concrete.</a:t>
            </a:r>
          </a:p>
          <a:p>
            <a:pPr marL="342900" lvl="0" indent="-342900">
              <a:lnSpc>
                <a:spcPct val="115000"/>
              </a:lnSpc>
              <a:spcAft>
                <a:spcPts val="1000"/>
              </a:spcAft>
              <a:buSzPts val="1000"/>
              <a:buFont typeface="Symbol" panose="05050102010706020507" pitchFamily="18" charset="2"/>
              <a:buChar char=""/>
              <a:tabLst>
                <a:tab pos="457200" algn="l"/>
              </a:tabLst>
            </a:pPr>
            <a:r>
              <a:rPr lang="en-IN" sz="1600" b="1" dirty="0">
                <a:effectLst/>
                <a:latin typeface="Times New Roman" panose="02020603050405020304" pitchFamily="18" charset="0"/>
                <a:ea typeface="Times New Roman" panose="02020603050405020304" pitchFamily="18" charset="0"/>
                <a:cs typeface="Times New Roman" panose="02020603050405020304" pitchFamily="18" charset="0"/>
              </a:rPr>
              <a:t>Applications</a:t>
            </a:r>
            <a:r>
              <a:rPr lang="en-IN" sz="1600" dirty="0">
                <a:effectLst/>
                <a:latin typeface="Times New Roman" panose="02020603050405020304" pitchFamily="18" charset="0"/>
                <a:ea typeface="Times New Roman" panose="02020603050405020304" pitchFamily="18" charset="0"/>
                <a:cs typeface="Times New Roman" panose="02020603050405020304" pitchFamily="18" charset="0"/>
              </a:rPr>
              <a:t>: Ideal for shafts in sandy, clayey, or waterlogged soils.</a:t>
            </a:r>
          </a:p>
          <a:p>
            <a:pPr algn="just">
              <a:lnSpc>
                <a:spcPct val="150000"/>
              </a:lnSpc>
            </a:pPr>
            <a:endParaRPr lang="en-US" sz="2000" dirty="0">
              <a:latin typeface="Times New Roman" panose="02020603050405020304" pitchFamily="18" charset="0"/>
              <a:cs typeface="Times New Roman" pitchFamily="18" charset="0"/>
            </a:endParaRPr>
          </a:p>
        </p:txBody>
      </p:sp>
    </p:spTree>
    <p:extLst>
      <p:ext uri="{BB962C8B-B14F-4D97-AF65-F5344CB8AC3E}">
        <p14:creationId xmlns:p14="http://schemas.microsoft.com/office/powerpoint/2010/main" val="41964163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4360" y="1295400"/>
            <a:ext cx="10698480" cy="4422353"/>
          </a:xfrm>
        </p:spPr>
        <p:txBody>
          <a:bodyPr>
            <a:noAutofit/>
          </a:bodyPr>
          <a:lstStyle/>
          <a:p>
            <a:pPr marL="0" indent="0">
              <a:lnSpc>
                <a:spcPct val="115000"/>
              </a:lnSpc>
              <a:spcBef>
                <a:spcPts val="200"/>
              </a:spcBef>
              <a:buNone/>
            </a:pPr>
            <a:r>
              <a:rPr lang="en-IN" sz="1600" b="1" dirty="0">
                <a:latin typeface="Times New Roman" panose="02020603050405020304" pitchFamily="18" charset="0"/>
                <a:ea typeface="Times New Roman" panose="02020603050405020304" pitchFamily="18" charset="0"/>
                <a:cs typeface="Times New Roman" panose="02020603050405020304" pitchFamily="18" charset="0"/>
              </a:rPr>
              <a:t>D. </a:t>
            </a:r>
            <a:r>
              <a:rPr lang="en-IN" sz="1600" b="1" i="0" dirty="0">
                <a:effectLst/>
                <a:latin typeface="Times New Roman" panose="02020603050405020304" pitchFamily="18" charset="0"/>
                <a:ea typeface="Times New Roman" panose="02020603050405020304" pitchFamily="18" charset="0"/>
                <a:cs typeface="Times New Roman" panose="02020603050405020304" pitchFamily="18" charset="0"/>
              </a:rPr>
              <a:t>Freezing Method (for Unstable Ground or High-Water Inflow)</a:t>
            </a:r>
            <a:endParaRPr lang="en-IN" sz="1600" b="1" i="1"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nSpc>
                <a:spcPct val="115000"/>
              </a:lnSpc>
              <a:spcAft>
                <a:spcPts val="1000"/>
              </a:spcAft>
              <a:buSzPts val="1000"/>
              <a:buFont typeface="Symbol" panose="05050102010706020507" pitchFamily="18" charset="2"/>
              <a:buChar char=""/>
              <a:tabLst>
                <a:tab pos="457200" algn="l"/>
              </a:tabLst>
            </a:pPr>
            <a:r>
              <a:rPr lang="en-IN" sz="1600" b="1" dirty="0">
                <a:effectLst/>
                <a:latin typeface="Times New Roman" panose="02020603050405020304" pitchFamily="18" charset="0"/>
                <a:ea typeface="Times New Roman" panose="02020603050405020304" pitchFamily="18" charset="0"/>
                <a:cs typeface="Times New Roman" panose="02020603050405020304" pitchFamily="18" charset="0"/>
              </a:rPr>
              <a:t>Description</a:t>
            </a:r>
            <a:r>
              <a:rPr lang="en-IN" sz="1600" dirty="0">
                <a:effectLst/>
                <a:latin typeface="Times New Roman" panose="02020603050405020304" pitchFamily="18" charset="0"/>
                <a:ea typeface="Times New Roman" panose="02020603050405020304" pitchFamily="18" charset="0"/>
                <a:cs typeface="Times New Roman" panose="02020603050405020304" pitchFamily="18" charset="0"/>
              </a:rPr>
              <a:t>: In this method, the soil around the shaft is artificially frozen to provide temporary support and prevent water from flowing into the excavation.</a:t>
            </a:r>
          </a:p>
          <a:p>
            <a:pPr marL="342900" lvl="0" indent="-342900">
              <a:lnSpc>
                <a:spcPct val="115000"/>
              </a:lnSpc>
              <a:spcAft>
                <a:spcPts val="1000"/>
              </a:spcAft>
              <a:buSzPts val="1000"/>
              <a:buFont typeface="Symbol" panose="05050102010706020507" pitchFamily="18" charset="2"/>
              <a:buChar char=""/>
              <a:tabLst>
                <a:tab pos="457200" algn="l"/>
              </a:tabLst>
            </a:pPr>
            <a:r>
              <a:rPr lang="en-IN" sz="1600" b="1" dirty="0">
                <a:effectLst/>
                <a:latin typeface="Times New Roman" panose="02020603050405020304" pitchFamily="18" charset="0"/>
                <a:ea typeface="Times New Roman" panose="02020603050405020304" pitchFamily="18" charset="0"/>
                <a:cs typeface="Times New Roman" panose="02020603050405020304" pitchFamily="18" charset="0"/>
              </a:rPr>
              <a:t>Process</a:t>
            </a:r>
            <a:r>
              <a:rPr lang="en-IN" sz="1600" dirty="0">
                <a:effectLst/>
                <a:latin typeface="Times New Roman" panose="02020603050405020304" pitchFamily="18" charset="0"/>
                <a:ea typeface="Times New Roman" panose="02020603050405020304" pitchFamily="18" charset="0"/>
                <a:cs typeface="Times New Roman" panose="02020603050405020304" pitchFamily="18" charset="0"/>
              </a:rPr>
              <a:t>:</a:t>
            </a:r>
          </a:p>
          <a:p>
            <a:pPr marL="742950" lvl="1" indent="-285750">
              <a:lnSpc>
                <a:spcPct val="115000"/>
              </a:lnSpc>
              <a:spcAft>
                <a:spcPts val="1000"/>
              </a:spcAft>
              <a:buFont typeface="+mj-lt"/>
              <a:buAutoNum type="arabicPeriod"/>
              <a:tabLst>
                <a:tab pos="914400" algn="l"/>
              </a:tabLst>
            </a:pPr>
            <a:r>
              <a:rPr lang="en-IN" sz="1600" dirty="0">
                <a:effectLst/>
                <a:latin typeface="Times New Roman" panose="02020603050405020304" pitchFamily="18" charset="0"/>
                <a:ea typeface="Times New Roman" panose="02020603050405020304" pitchFamily="18" charset="0"/>
                <a:cs typeface="Times New Roman" panose="02020603050405020304" pitchFamily="18" charset="0"/>
              </a:rPr>
              <a:t>A series of pipes (freeze pipes) are drilled around the perimeter of the shaft.</a:t>
            </a:r>
          </a:p>
          <a:p>
            <a:pPr marL="742950" lvl="1" indent="-285750">
              <a:lnSpc>
                <a:spcPct val="115000"/>
              </a:lnSpc>
              <a:spcAft>
                <a:spcPts val="1000"/>
              </a:spcAft>
              <a:buFont typeface="+mj-lt"/>
              <a:buAutoNum type="arabicPeriod"/>
              <a:tabLst>
                <a:tab pos="914400" algn="l"/>
              </a:tabLst>
            </a:pPr>
            <a:r>
              <a:rPr lang="en-IN" sz="1600" dirty="0">
                <a:effectLst/>
                <a:latin typeface="Times New Roman" panose="02020603050405020304" pitchFamily="18" charset="0"/>
                <a:ea typeface="Times New Roman" panose="02020603050405020304" pitchFamily="18" charset="0"/>
                <a:cs typeface="Times New Roman" panose="02020603050405020304" pitchFamily="18" charset="0"/>
              </a:rPr>
              <a:t>A freezing agent (liquid nitrogen or brine) is circulated through the pipes, freezing the surrounding soil.</a:t>
            </a:r>
          </a:p>
          <a:p>
            <a:pPr marL="742950" lvl="1" indent="-285750">
              <a:lnSpc>
                <a:spcPct val="115000"/>
              </a:lnSpc>
              <a:spcAft>
                <a:spcPts val="1000"/>
              </a:spcAft>
              <a:buFont typeface="+mj-lt"/>
              <a:buAutoNum type="arabicPeriod"/>
              <a:tabLst>
                <a:tab pos="914400" algn="l"/>
              </a:tabLst>
            </a:pPr>
            <a:r>
              <a:rPr lang="en-IN" sz="1600" dirty="0">
                <a:effectLst/>
                <a:latin typeface="Times New Roman" panose="02020603050405020304" pitchFamily="18" charset="0"/>
                <a:ea typeface="Times New Roman" panose="02020603050405020304" pitchFamily="18" charset="0"/>
                <a:cs typeface="Times New Roman" panose="02020603050405020304" pitchFamily="18" charset="0"/>
              </a:rPr>
              <a:t>Excavation proceeds within the frozen ring of soil, which remains stable during the sinking.</a:t>
            </a:r>
          </a:p>
          <a:p>
            <a:pPr marL="742950" lvl="1" indent="-285750">
              <a:lnSpc>
                <a:spcPct val="115000"/>
              </a:lnSpc>
              <a:spcAft>
                <a:spcPts val="1000"/>
              </a:spcAft>
              <a:buFont typeface="+mj-lt"/>
              <a:buAutoNum type="arabicPeriod"/>
              <a:tabLst>
                <a:tab pos="914400" algn="l"/>
              </a:tabLst>
            </a:pPr>
            <a:r>
              <a:rPr lang="en-IN" sz="1600" dirty="0">
                <a:effectLst/>
                <a:latin typeface="Times New Roman" panose="02020603050405020304" pitchFamily="18" charset="0"/>
                <a:ea typeface="Times New Roman" panose="02020603050405020304" pitchFamily="18" charset="0"/>
                <a:cs typeface="Times New Roman" panose="02020603050405020304" pitchFamily="18" charset="0"/>
              </a:rPr>
              <a:t>After reaching the desired depth, the shaft is lined and the soil is thawed.</a:t>
            </a:r>
          </a:p>
          <a:p>
            <a:pPr marL="342900" lvl="0" indent="-342900">
              <a:lnSpc>
                <a:spcPct val="115000"/>
              </a:lnSpc>
              <a:spcAft>
                <a:spcPts val="1000"/>
              </a:spcAft>
              <a:buSzPts val="1000"/>
              <a:buFont typeface="Symbol" panose="05050102010706020507" pitchFamily="18" charset="2"/>
              <a:buChar char=""/>
              <a:tabLst>
                <a:tab pos="457200" algn="l"/>
              </a:tabLst>
            </a:pPr>
            <a:r>
              <a:rPr lang="en-IN" sz="1600" b="1" dirty="0">
                <a:effectLst/>
                <a:latin typeface="Times New Roman" panose="02020603050405020304" pitchFamily="18" charset="0"/>
                <a:ea typeface="Times New Roman" panose="02020603050405020304" pitchFamily="18" charset="0"/>
                <a:cs typeface="Times New Roman" panose="02020603050405020304" pitchFamily="18" charset="0"/>
              </a:rPr>
              <a:t>Applications</a:t>
            </a:r>
            <a:r>
              <a:rPr lang="en-IN" sz="1600" dirty="0">
                <a:effectLst/>
                <a:latin typeface="Times New Roman" panose="02020603050405020304" pitchFamily="18" charset="0"/>
                <a:ea typeface="Times New Roman" panose="02020603050405020304" pitchFamily="18" charset="0"/>
                <a:cs typeface="Times New Roman" panose="02020603050405020304" pitchFamily="18" charset="0"/>
              </a:rPr>
              <a:t>: Used in shafts with unstable soils or high groundwater levels.</a:t>
            </a:r>
          </a:p>
          <a:p>
            <a:pPr algn="just">
              <a:lnSpc>
                <a:spcPct val="150000"/>
              </a:lnSpc>
            </a:pPr>
            <a:endParaRPr lang="en-US" sz="2400" dirty="0">
              <a:latin typeface="Times New Roman" panose="02020603050405020304" pitchFamily="18" charset="0"/>
              <a:cs typeface="Times New Roman" pitchFamily="18" charset="0"/>
            </a:endParaRPr>
          </a:p>
        </p:txBody>
      </p:sp>
    </p:spTree>
    <p:extLst>
      <p:ext uri="{BB962C8B-B14F-4D97-AF65-F5344CB8AC3E}">
        <p14:creationId xmlns:p14="http://schemas.microsoft.com/office/powerpoint/2010/main" val="22275813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4360" y="1295400"/>
            <a:ext cx="10698480" cy="4422353"/>
          </a:xfrm>
        </p:spPr>
        <p:txBody>
          <a:bodyPr>
            <a:noAutofit/>
          </a:bodyPr>
          <a:lstStyle/>
          <a:p>
            <a:pPr marL="0" indent="0">
              <a:lnSpc>
                <a:spcPct val="115000"/>
              </a:lnSpc>
              <a:spcBef>
                <a:spcPts val="1000"/>
              </a:spcBef>
              <a:buNone/>
            </a:pPr>
            <a:r>
              <a:rPr lang="en-IN" sz="1600" b="0" dirty="0">
                <a:effectLst/>
                <a:latin typeface="Times New Roman" panose="02020603050405020304" pitchFamily="18" charset="0"/>
                <a:ea typeface="Times New Roman" panose="02020603050405020304" pitchFamily="18" charset="0"/>
                <a:cs typeface="Times New Roman" panose="02020603050405020304" pitchFamily="18" charset="0"/>
              </a:rPr>
              <a:t>3.   Muck Removal</a:t>
            </a:r>
            <a:endParaRPr lang="en-IN" sz="1600" b="1" dirty="0">
              <a:effectLst/>
              <a:latin typeface="Times New Roman" panose="02020603050405020304" pitchFamily="18" charset="0"/>
              <a:ea typeface="Times New Roman" panose="02020603050405020304" pitchFamily="18" charset="0"/>
              <a:cs typeface="Times New Roman" panose="02020603050405020304" pitchFamily="18" charset="0"/>
            </a:endParaRPr>
          </a:p>
          <a:p>
            <a:r>
              <a:rPr lang="en-IN" sz="1600" dirty="0">
                <a:effectLst/>
                <a:latin typeface="Times New Roman" panose="02020603050405020304" pitchFamily="18" charset="0"/>
                <a:ea typeface="Times New Roman" panose="02020603050405020304" pitchFamily="18" charset="0"/>
                <a:cs typeface="Times New Roman" panose="02020603050405020304" pitchFamily="18" charset="0"/>
              </a:rPr>
              <a:t>Muck removal (or mucking) is the process of removing excavated material (rock, soil, etc.) from the shaft. This is typically done using:</a:t>
            </a:r>
          </a:p>
          <a:p>
            <a:pPr marL="342900" lvl="0" indent="-342900">
              <a:lnSpc>
                <a:spcPct val="115000"/>
              </a:lnSpc>
              <a:spcAft>
                <a:spcPts val="1000"/>
              </a:spcAft>
              <a:buSzPts val="1000"/>
              <a:buFont typeface="Symbol" panose="05050102010706020507" pitchFamily="18" charset="2"/>
              <a:buChar char=""/>
              <a:tabLst>
                <a:tab pos="457200" algn="l"/>
              </a:tabLst>
            </a:pPr>
            <a:r>
              <a:rPr lang="en-IN" sz="1600" b="1" dirty="0">
                <a:effectLst/>
                <a:latin typeface="Times New Roman" panose="02020603050405020304" pitchFamily="18" charset="0"/>
                <a:ea typeface="Times New Roman" panose="02020603050405020304" pitchFamily="18" charset="0"/>
                <a:cs typeface="Times New Roman" panose="02020603050405020304" pitchFamily="18" charset="0"/>
              </a:rPr>
              <a:t>Buckets or Skips</a:t>
            </a:r>
            <a:r>
              <a:rPr lang="en-IN" sz="1600" dirty="0">
                <a:effectLst/>
                <a:latin typeface="Times New Roman" panose="02020603050405020304" pitchFamily="18" charset="0"/>
                <a:ea typeface="Times New Roman" panose="02020603050405020304" pitchFamily="18" charset="0"/>
                <a:cs typeface="Times New Roman" panose="02020603050405020304" pitchFamily="18" charset="0"/>
              </a:rPr>
              <a:t>: Attached to winches or cranes, these buckets carry muck to the surface.</a:t>
            </a:r>
          </a:p>
          <a:p>
            <a:pPr marL="342900" lvl="0" indent="-342900">
              <a:lnSpc>
                <a:spcPct val="115000"/>
              </a:lnSpc>
              <a:spcAft>
                <a:spcPts val="1000"/>
              </a:spcAft>
              <a:buSzPts val="1000"/>
              <a:buFont typeface="Symbol" panose="05050102010706020507" pitchFamily="18" charset="2"/>
              <a:buChar char=""/>
              <a:tabLst>
                <a:tab pos="457200" algn="l"/>
              </a:tabLst>
            </a:pPr>
            <a:r>
              <a:rPr lang="en-IN" sz="1600" b="1" dirty="0">
                <a:effectLst/>
                <a:latin typeface="Times New Roman" panose="02020603050405020304" pitchFamily="18" charset="0"/>
                <a:ea typeface="Times New Roman" panose="02020603050405020304" pitchFamily="18" charset="0"/>
                <a:cs typeface="Times New Roman" panose="02020603050405020304" pitchFamily="18" charset="0"/>
              </a:rPr>
              <a:t>Conveyor Belts</a:t>
            </a:r>
            <a:r>
              <a:rPr lang="en-IN" sz="1600" dirty="0">
                <a:effectLst/>
                <a:latin typeface="Times New Roman" panose="02020603050405020304" pitchFamily="18" charset="0"/>
                <a:ea typeface="Times New Roman" panose="02020603050405020304" pitchFamily="18" charset="0"/>
                <a:cs typeface="Times New Roman" panose="02020603050405020304" pitchFamily="18" charset="0"/>
              </a:rPr>
              <a:t>: In mechanized shaft sinking, muck can be continuously removed via conveyor systems.</a:t>
            </a:r>
          </a:p>
          <a:p>
            <a:pPr marL="342900" lvl="0" indent="-342900">
              <a:lnSpc>
                <a:spcPct val="115000"/>
              </a:lnSpc>
              <a:spcAft>
                <a:spcPts val="1000"/>
              </a:spcAft>
              <a:buSzPts val="1000"/>
              <a:buFont typeface="Symbol" panose="05050102010706020507" pitchFamily="18" charset="2"/>
              <a:buChar char=""/>
              <a:tabLst>
                <a:tab pos="457200" algn="l"/>
              </a:tabLst>
            </a:pPr>
            <a:r>
              <a:rPr lang="en-IN" sz="1600" b="1" dirty="0">
                <a:effectLst/>
                <a:latin typeface="Times New Roman" panose="02020603050405020304" pitchFamily="18" charset="0"/>
                <a:ea typeface="Times New Roman" panose="02020603050405020304" pitchFamily="18" charset="0"/>
                <a:cs typeface="Times New Roman" panose="02020603050405020304" pitchFamily="18" charset="0"/>
              </a:rPr>
              <a:t>Elevators</a:t>
            </a:r>
            <a:r>
              <a:rPr lang="en-IN" sz="1600" dirty="0">
                <a:effectLst/>
                <a:latin typeface="Times New Roman" panose="02020603050405020304" pitchFamily="18" charset="0"/>
                <a:ea typeface="Times New Roman" panose="02020603050405020304" pitchFamily="18" charset="0"/>
                <a:cs typeface="Times New Roman" panose="02020603050405020304" pitchFamily="18" charset="0"/>
              </a:rPr>
              <a:t>: Used to transport muck to the surface in larger projects.</a:t>
            </a:r>
          </a:p>
          <a:p>
            <a:pPr algn="just">
              <a:lnSpc>
                <a:spcPct val="150000"/>
              </a:lnSpc>
            </a:pPr>
            <a:endParaRPr lang="en-US" sz="2400" dirty="0">
              <a:latin typeface="Times New Roman" panose="02020603050405020304" pitchFamily="18" charset="0"/>
              <a:cs typeface="Times New Roman" pitchFamily="18" charset="0"/>
            </a:endParaRPr>
          </a:p>
        </p:txBody>
      </p:sp>
    </p:spTree>
    <p:extLst>
      <p:ext uri="{BB962C8B-B14F-4D97-AF65-F5344CB8AC3E}">
        <p14:creationId xmlns:p14="http://schemas.microsoft.com/office/powerpoint/2010/main" val="37674751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4360" y="1295400"/>
            <a:ext cx="10698480" cy="4422353"/>
          </a:xfrm>
        </p:spPr>
        <p:txBody>
          <a:bodyPr>
            <a:noAutofit/>
          </a:bodyPr>
          <a:lstStyle/>
          <a:p>
            <a:pPr marL="0" indent="0">
              <a:lnSpc>
                <a:spcPct val="115000"/>
              </a:lnSpc>
              <a:spcBef>
                <a:spcPts val="1000"/>
              </a:spcBef>
              <a:buNone/>
            </a:pPr>
            <a:r>
              <a:rPr lang="en-IN" sz="1800" b="0" dirty="0">
                <a:effectLst/>
                <a:latin typeface="Times New Roman" panose="02020603050405020304" pitchFamily="18" charset="0"/>
                <a:ea typeface="Times New Roman" panose="02020603050405020304" pitchFamily="18" charset="0"/>
                <a:cs typeface="Times New Roman" panose="02020603050405020304" pitchFamily="18" charset="0"/>
              </a:rPr>
              <a:t>4.  Groundwater Control and Dewatering</a:t>
            </a:r>
            <a:endParaRPr lang="en-IN"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p>
            <a:r>
              <a:rPr lang="en-IN" sz="1800" dirty="0">
                <a:effectLst/>
                <a:latin typeface="Times New Roman" panose="02020603050405020304" pitchFamily="18" charset="0"/>
                <a:ea typeface="Times New Roman" panose="02020603050405020304" pitchFamily="18" charset="0"/>
                <a:cs typeface="Times New Roman" panose="02020603050405020304" pitchFamily="18" charset="0"/>
              </a:rPr>
              <a:t>Groundwater can be a major issue in shaft sinking, especially if the shaft is below the water table. </a:t>
            </a:r>
            <a:r>
              <a:rPr lang="en-IN" sz="1800" b="1" dirty="0">
                <a:effectLst/>
                <a:latin typeface="Times New Roman" panose="02020603050405020304" pitchFamily="18" charset="0"/>
                <a:ea typeface="Times New Roman" panose="02020603050405020304" pitchFamily="18" charset="0"/>
                <a:cs typeface="Times New Roman" panose="02020603050405020304" pitchFamily="18" charset="0"/>
              </a:rPr>
              <a:t>Dewatering</a:t>
            </a:r>
            <a:r>
              <a:rPr lang="en-IN" sz="1800" dirty="0">
                <a:effectLst/>
                <a:latin typeface="Times New Roman" panose="02020603050405020304" pitchFamily="18" charset="0"/>
                <a:ea typeface="Times New Roman" panose="02020603050405020304" pitchFamily="18" charset="0"/>
                <a:cs typeface="Times New Roman" panose="02020603050405020304" pitchFamily="18" charset="0"/>
              </a:rPr>
              <a:t> techniques are used to control water inflow:</a:t>
            </a:r>
          </a:p>
          <a:p>
            <a:pPr marL="342900" lvl="0" indent="-342900">
              <a:lnSpc>
                <a:spcPct val="115000"/>
              </a:lnSpc>
              <a:spcAft>
                <a:spcPts val="1000"/>
              </a:spcAft>
              <a:buSzPts val="1000"/>
              <a:buFont typeface="Symbol" panose="05050102010706020507" pitchFamily="18" charset="2"/>
              <a:buChar char=""/>
              <a:tabLst>
                <a:tab pos="457200" algn="l"/>
              </a:tabLst>
            </a:pPr>
            <a:r>
              <a:rPr lang="en-IN" sz="1800" b="1" dirty="0">
                <a:effectLst/>
                <a:latin typeface="Times New Roman" panose="02020603050405020304" pitchFamily="18" charset="0"/>
                <a:ea typeface="Times New Roman" panose="02020603050405020304" pitchFamily="18" charset="0"/>
                <a:cs typeface="Times New Roman" panose="02020603050405020304" pitchFamily="18" charset="0"/>
              </a:rPr>
              <a:t>Well Points</a:t>
            </a:r>
            <a:r>
              <a:rPr lang="en-IN" sz="1800" dirty="0">
                <a:effectLst/>
                <a:latin typeface="Times New Roman" panose="02020603050405020304" pitchFamily="18" charset="0"/>
                <a:ea typeface="Times New Roman" panose="02020603050405020304" pitchFamily="18" charset="0"/>
                <a:cs typeface="Times New Roman" panose="02020603050405020304" pitchFamily="18" charset="0"/>
              </a:rPr>
              <a:t>: Multiple small wells are drilled around the shaft, and water is pumped out to lower the water table.</a:t>
            </a:r>
          </a:p>
          <a:p>
            <a:pPr marL="342900" lvl="0" indent="-342900">
              <a:lnSpc>
                <a:spcPct val="115000"/>
              </a:lnSpc>
              <a:spcAft>
                <a:spcPts val="1000"/>
              </a:spcAft>
              <a:buSzPts val="1000"/>
              <a:buFont typeface="Symbol" panose="05050102010706020507" pitchFamily="18" charset="2"/>
              <a:buChar char=""/>
              <a:tabLst>
                <a:tab pos="457200" algn="l"/>
              </a:tabLst>
            </a:pPr>
            <a:r>
              <a:rPr lang="en-IN" sz="1800" b="1" dirty="0">
                <a:effectLst/>
                <a:latin typeface="Times New Roman" panose="02020603050405020304" pitchFamily="18" charset="0"/>
                <a:ea typeface="Times New Roman" panose="02020603050405020304" pitchFamily="18" charset="0"/>
                <a:cs typeface="Times New Roman" panose="02020603050405020304" pitchFamily="18" charset="0"/>
              </a:rPr>
              <a:t>Sump Pumps</a:t>
            </a:r>
            <a:r>
              <a:rPr lang="en-IN" sz="1800" dirty="0">
                <a:effectLst/>
                <a:latin typeface="Times New Roman" panose="02020603050405020304" pitchFamily="18" charset="0"/>
                <a:ea typeface="Times New Roman" panose="02020603050405020304" pitchFamily="18" charset="0"/>
                <a:cs typeface="Times New Roman" panose="02020603050405020304" pitchFamily="18" charset="0"/>
              </a:rPr>
              <a:t>: Water collecting at the base of the shaft is pumped out using sump pumps.</a:t>
            </a:r>
          </a:p>
          <a:p>
            <a:pPr marL="342900" lvl="0" indent="-342900">
              <a:lnSpc>
                <a:spcPct val="115000"/>
              </a:lnSpc>
              <a:spcAft>
                <a:spcPts val="1000"/>
              </a:spcAft>
              <a:buSzPts val="1000"/>
              <a:buFont typeface="Symbol" panose="05050102010706020507" pitchFamily="18" charset="2"/>
              <a:buChar char=""/>
              <a:tabLst>
                <a:tab pos="457200" algn="l"/>
              </a:tabLst>
            </a:pPr>
            <a:r>
              <a:rPr lang="en-IN" sz="1800" b="1" dirty="0">
                <a:effectLst/>
                <a:latin typeface="Times New Roman" panose="02020603050405020304" pitchFamily="18" charset="0"/>
                <a:ea typeface="Times New Roman" panose="02020603050405020304" pitchFamily="18" charset="0"/>
                <a:cs typeface="Times New Roman" panose="02020603050405020304" pitchFamily="18" charset="0"/>
              </a:rPr>
              <a:t>Grouting</a:t>
            </a:r>
            <a:r>
              <a:rPr lang="en-IN" sz="1800" dirty="0">
                <a:effectLst/>
                <a:latin typeface="Times New Roman" panose="02020603050405020304" pitchFamily="18" charset="0"/>
                <a:ea typeface="Times New Roman" panose="02020603050405020304" pitchFamily="18" charset="0"/>
                <a:cs typeface="Times New Roman" panose="02020603050405020304" pitchFamily="18" charset="0"/>
              </a:rPr>
              <a:t>: In cases of water inflow, cement or chemical grout can be injected into surrounding soils to form a barrier against water ingress.</a:t>
            </a:r>
          </a:p>
          <a:p>
            <a:pPr algn="just">
              <a:lnSpc>
                <a:spcPct val="150000"/>
              </a:lnSpc>
            </a:pPr>
            <a:endParaRPr lang="en-US" sz="1600" dirty="0">
              <a:latin typeface="Times New Roman" panose="02020603050405020304" pitchFamily="18" charset="0"/>
              <a:cs typeface="Times New Roman" pitchFamily="18" charset="0"/>
            </a:endParaRPr>
          </a:p>
        </p:txBody>
      </p:sp>
    </p:spTree>
    <p:extLst>
      <p:ext uri="{BB962C8B-B14F-4D97-AF65-F5344CB8AC3E}">
        <p14:creationId xmlns:p14="http://schemas.microsoft.com/office/powerpoint/2010/main" val="28665172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4360" y="1295400"/>
            <a:ext cx="10698480" cy="4422353"/>
          </a:xfrm>
        </p:spPr>
        <p:txBody>
          <a:bodyPr>
            <a:noAutofit/>
          </a:bodyPr>
          <a:lstStyle/>
          <a:p>
            <a:pPr marL="0" indent="0">
              <a:lnSpc>
                <a:spcPct val="115000"/>
              </a:lnSpc>
              <a:spcBef>
                <a:spcPts val="1000"/>
              </a:spcBef>
              <a:buNone/>
            </a:pPr>
            <a:r>
              <a:rPr lang="en-IN" sz="1800" b="0" dirty="0">
                <a:effectLst/>
                <a:latin typeface="Times New Roman" panose="02020603050405020304" pitchFamily="18" charset="0"/>
                <a:ea typeface="Times New Roman" panose="02020603050405020304" pitchFamily="18" charset="0"/>
                <a:cs typeface="Times New Roman" panose="02020603050405020304" pitchFamily="18" charset="0"/>
              </a:rPr>
              <a:t>5.   Shaft Lining</a:t>
            </a:r>
            <a:endParaRPr lang="en-IN"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p>
            <a:r>
              <a:rPr lang="en-IN" sz="1800" dirty="0">
                <a:effectLst/>
                <a:latin typeface="Times New Roman" panose="02020603050405020304" pitchFamily="18" charset="0"/>
                <a:ea typeface="Times New Roman" panose="02020603050405020304" pitchFamily="18" charset="0"/>
                <a:cs typeface="Times New Roman" panose="02020603050405020304" pitchFamily="18" charset="0"/>
              </a:rPr>
              <a:t>Once the shaft is excavated, </a:t>
            </a:r>
            <a:r>
              <a:rPr lang="en-IN" sz="1800" b="1" dirty="0">
                <a:effectLst/>
                <a:latin typeface="Times New Roman" panose="02020603050405020304" pitchFamily="18" charset="0"/>
                <a:ea typeface="Times New Roman" panose="02020603050405020304" pitchFamily="18" charset="0"/>
                <a:cs typeface="Times New Roman" panose="02020603050405020304" pitchFamily="18" charset="0"/>
              </a:rPr>
              <a:t>permanent lining</a:t>
            </a:r>
            <a:r>
              <a:rPr lang="en-IN" sz="1800" dirty="0">
                <a:effectLst/>
                <a:latin typeface="Times New Roman" panose="02020603050405020304" pitchFamily="18" charset="0"/>
                <a:ea typeface="Times New Roman" panose="02020603050405020304" pitchFamily="18" charset="0"/>
                <a:cs typeface="Times New Roman" panose="02020603050405020304" pitchFamily="18" charset="0"/>
              </a:rPr>
              <a:t> is installed to ensure the long-term stability of the structure. This lining is also important to prevent groundwater from entering the shaft. Common materials used for lining include:</a:t>
            </a:r>
          </a:p>
          <a:p>
            <a:pPr marL="342900" lvl="0" indent="-342900">
              <a:lnSpc>
                <a:spcPct val="115000"/>
              </a:lnSpc>
              <a:spcAft>
                <a:spcPts val="1000"/>
              </a:spcAft>
              <a:buSzPts val="1000"/>
              <a:buFont typeface="Symbol" panose="05050102010706020507" pitchFamily="18" charset="2"/>
              <a:buChar char=""/>
              <a:tabLst>
                <a:tab pos="457200" algn="l"/>
              </a:tabLst>
            </a:pPr>
            <a:r>
              <a:rPr lang="en-IN" sz="1800" b="1" dirty="0">
                <a:effectLst/>
                <a:latin typeface="Times New Roman" panose="02020603050405020304" pitchFamily="18" charset="0"/>
                <a:ea typeface="Times New Roman" panose="02020603050405020304" pitchFamily="18" charset="0"/>
                <a:cs typeface="Times New Roman" panose="02020603050405020304" pitchFamily="18" charset="0"/>
              </a:rPr>
              <a:t>Concrete Segments</a:t>
            </a:r>
            <a:r>
              <a:rPr lang="en-IN" sz="1800" dirty="0">
                <a:effectLst/>
                <a:latin typeface="Times New Roman" panose="02020603050405020304" pitchFamily="18" charset="0"/>
                <a:ea typeface="Times New Roman" panose="02020603050405020304" pitchFamily="18" charset="0"/>
                <a:cs typeface="Times New Roman" panose="02020603050405020304" pitchFamily="18" charset="0"/>
              </a:rPr>
              <a:t>: Precast concrete rings are lowered into the shaft and assembled to line the walls.</a:t>
            </a:r>
          </a:p>
          <a:p>
            <a:pPr marL="342900" lvl="0" indent="-342900">
              <a:lnSpc>
                <a:spcPct val="115000"/>
              </a:lnSpc>
              <a:spcAft>
                <a:spcPts val="1000"/>
              </a:spcAft>
              <a:buSzPts val="1000"/>
              <a:buFont typeface="Symbol" panose="05050102010706020507" pitchFamily="18" charset="2"/>
              <a:buChar char=""/>
              <a:tabLst>
                <a:tab pos="457200" algn="l"/>
              </a:tabLst>
            </a:pPr>
            <a:r>
              <a:rPr lang="en-IN" sz="1800" b="1" dirty="0">
                <a:effectLst/>
                <a:latin typeface="Times New Roman" panose="02020603050405020304" pitchFamily="18" charset="0"/>
                <a:ea typeface="Times New Roman" panose="02020603050405020304" pitchFamily="18" charset="0"/>
                <a:cs typeface="Times New Roman" panose="02020603050405020304" pitchFamily="18" charset="0"/>
              </a:rPr>
              <a:t>Shotcrete</a:t>
            </a:r>
            <a:r>
              <a:rPr lang="en-IN" sz="1800" dirty="0">
                <a:effectLst/>
                <a:latin typeface="Times New Roman" panose="02020603050405020304" pitchFamily="18" charset="0"/>
                <a:ea typeface="Times New Roman" panose="02020603050405020304" pitchFamily="18" charset="0"/>
                <a:cs typeface="Times New Roman" panose="02020603050405020304" pitchFamily="18" charset="0"/>
              </a:rPr>
              <a:t>: Sprayed concrete is applied to the walls for quick, strong support.</a:t>
            </a:r>
          </a:p>
          <a:p>
            <a:r>
              <a:rPr lang="en-IN" sz="1800" b="1" dirty="0">
                <a:effectLst/>
                <a:latin typeface="Times New Roman" panose="02020603050405020304" pitchFamily="18" charset="0"/>
                <a:ea typeface="Times New Roman" panose="02020603050405020304" pitchFamily="18" charset="0"/>
                <a:cs typeface="Times New Roman" panose="02020603050405020304" pitchFamily="18" charset="0"/>
              </a:rPr>
              <a:t>Steel Liners</a:t>
            </a:r>
            <a:r>
              <a:rPr lang="en-IN" sz="1800" dirty="0">
                <a:effectLst/>
                <a:latin typeface="Times New Roman" panose="02020603050405020304" pitchFamily="18" charset="0"/>
                <a:ea typeface="Times New Roman" panose="02020603050405020304" pitchFamily="18" charset="0"/>
                <a:cs typeface="Times New Roman" panose="02020603050405020304" pitchFamily="18" charset="0"/>
              </a:rPr>
              <a:t>: In some cases, steel panels or rings are used, particularly in high-pressure or deep shafts</a:t>
            </a:r>
            <a:endParaRPr lang="en-US" sz="1600" dirty="0">
              <a:latin typeface="Times New Roman" panose="02020603050405020304" pitchFamily="18" charset="0"/>
              <a:cs typeface="Times New Roman" pitchFamily="18" charset="0"/>
            </a:endParaRPr>
          </a:p>
        </p:txBody>
      </p:sp>
    </p:spTree>
    <p:extLst>
      <p:ext uri="{BB962C8B-B14F-4D97-AF65-F5344CB8AC3E}">
        <p14:creationId xmlns:p14="http://schemas.microsoft.com/office/powerpoint/2010/main" val="20192131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4360" y="1295400"/>
            <a:ext cx="10698480" cy="4422353"/>
          </a:xfrm>
        </p:spPr>
        <p:txBody>
          <a:bodyPr>
            <a:noAutofit/>
          </a:bodyPr>
          <a:lstStyle/>
          <a:p>
            <a:pPr marL="0" indent="0">
              <a:lnSpc>
                <a:spcPct val="115000"/>
              </a:lnSpc>
              <a:spcBef>
                <a:spcPts val="1000"/>
              </a:spcBef>
              <a:buNone/>
            </a:pPr>
            <a:r>
              <a:rPr lang="en-IN" sz="1800" b="1" dirty="0">
                <a:effectLst/>
                <a:latin typeface="Times New Roman" panose="02020603050405020304" pitchFamily="18" charset="0"/>
                <a:ea typeface="Times New Roman" panose="02020603050405020304" pitchFamily="18" charset="0"/>
                <a:cs typeface="Times New Roman" panose="02020603050405020304" pitchFamily="18" charset="0"/>
              </a:rPr>
              <a:t>    6. </a:t>
            </a:r>
            <a:r>
              <a:rPr lang="en-IN" sz="1800" b="0" dirty="0">
                <a:effectLst/>
                <a:latin typeface="Times New Roman" panose="02020603050405020304" pitchFamily="18" charset="0"/>
                <a:ea typeface="Times New Roman" panose="02020603050405020304" pitchFamily="18" charset="0"/>
                <a:cs typeface="Times New Roman" panose="02020603050405020304" pitchFamily="18" charset="0"/>
              </a:rPr>
              <a:t>Finishing and Maintenance</a:t>
            </a:r>
            <a:endParaRPr lang="en-IN"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p>
            <a:r>
              <a:rPr lang="en-IN" sz="1800" dirty="0">
                <a:effectLst/>
                <a:latin typeface="Times New Roman" panose="02020603050405020304" pitchFamily="18" charset="0"/>
                <a:ea typeface="Times New Roman" panose="02020603050405020304" pitchFamily="18" charset="0"/>
                <a:cs typeface="Times New Roman" panose="02020603050405020304" pitchFamily="18" charset="0"/>
              </a:rPr>
              <a:t>Once the shaft has been fully sunk and lined, it is equipped with ladders, elevators, ventilation systems, and other utilities necessary for its intended use. </a:t>
            </a:r>
          </a:p>
          <a:p>
            <a:r>
              <a:rPr lang="en-IN" sz="1800" dirty="0">
                <a:effectLst/>
                <a:latin typeface="Times New Roman" panose="02020603050405020304" pitchFamily="18" charset="0"/>
                <a:ea typeface="Times New Roman" panose="02020603050405020304" pitchFamily="18" charset="0"/>
                <a:cs typeface="Times New Roman" panose="02020603050405020304" pitchFamily="18" charset="0"/>
              </a:rPr>
              <a:t>Proper maintenance is required to prevent corrosion, water ingress, or structural failure over time.</a:t>
            </a:r>
          </a:p>
          <a:p>
            <a:pPr algn="just">
              <a:lnSpc>
                <a:spcPct val="150000"/>
              </a:lnSpc>
            </a:pPr>
            <a:endParaRPr lang="en-US" sz="1600" dirty="0">
              <a:latin typeface="Times New Roman" panose="02020603050405020304" pitchFamily="18" charset="0"/>
              <a:cs typeface="Times New Roman" pitchFamily="18" charset="0"/>
            </a:endParaRPr>
          </a:p>
        </p:txBody>
      </p:sp>
    </p:spTree>
    <p:extLst>
      <p:ext uri="{BB962C8B-B14F-4D97-AF65-F5344CB8AC3E}">
        <p14:creationId xmlns:p14="http://schemas.microsoft.com/office/powerpoint/2010/main" val="6238990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4360" y="1295400"/>
            <a:ext cx="10698480" cy="4422353"/>
          </a:xfrm>
        </p:spPr>
        <p:txBody>
          <a:bodyPr>
            <a:noAutofit/>
          </a:bodyPr>
          <a:lstStyle/>
          <a:p>
            <a:pPr marL="0" indent="0">
              <a:lnSpc>
                <a:spcPct val="115000"/>
              </a:lnSpc>
              <a:spcBef>
                <a:spcPts val="1000"/>
              </a:spcBef>
              <a:buNone/>
            </a:pPr>
            <a:r>
              <a:rPr lang="en-IN" sz="1800" b="1" dirty="0">
                <a:effectLst/>
                <a:latin typeface="Times New Roman" panose="02020603050405020304" pitchFamily="18" charset="0"/>
                <a:ea typeface="Times New Roman" panose="02020603050405020304" pitchFamily="18" charset="0"/>
                <a:cs typeface="Times New Roman" panose="02020603050405020304" pitchFamily="18" charset="0"/>
              </a:rPr>
              <a:t>    Applications of Shaft Sinking</a:t>
            </a:r>
          </a:p>
          <a:p>
            <a:pPr marL="342900" lvl="0" indent="-342900">
              <a:lnSpc>
                <a:spcPct val="115000"/>
              </a:lnSpc>
              <a:spcAft>
                <a:spcPts val="1000"/>
              </a:spcAft>
              <a:buSzPts val="1000"/>
              <a:buFont typeface="Symbol" panose="05050102010706020507" pitchFamily="18" charset="2"/>
              <a:buChar char=""/>
              <a:tabLst>
                <a:tab pos="457200" algn="l"/>
              </a:tabLst>
            </a:pPr>
            <a:r>
              <a:rPr lang="en-IN" sz="1800" b="1" dirty="0">
                <a:effectLst/>
                <a:latin typeface="Times New Roman" panose="02020603050405020304" pitchFamily="18" charset="0"/>
                <a:ea typeface="Times New Roman" panose="02020603050405020304" pitchFamily="18" charset="0"/>
                <a:cs typeface="Times New Roman" panose="02020603050405020304" pitchFamily="18" charset="0"/>
              </a:rPr>
              <a:t>Mining</a:t>
            </a:r>
            <a:r>
              <a:rPr lang="en-IN" sz="1800" dirty="0">
                <a:effectLst/>
                <a:latin typeface="Times New Roman" panose="02020603050405020304" pitchFamily="18" charset="0"/>
                <a:ea typeface="Times New Roman" panose="02020603050405020304" pitchFamily="18" charset="0"/>
                <a:cs typeface="Times New Roman" panose="02020603050405020304" pitchFamily="18" charset="0"/>
              </a:rPr>
              <a:t>: Vertical shafts provide access to underground ore deposits.</a:t>
            </a:r>
          </a:p>
          <a:p>
            <a:pPr marL="342900" lvl="0" indent="-342900">
              <a:lnSpc>
                <a:spcPct val="115000"/>
              </a:lnSpc>
              <a:spcAft>
                <a:spcPts val="1000"/>
              </a:spcAft>
              <a:buSzPts val="1000"/>
              <a:buFont typeface="Symbol" panose="05050102010706020507" pitchFamily="18" charset="2"/>
              <a:buChar char=""/>
              <a:tabLst>
                <a:tab pos="457200" algn="l"/>
              </a:tabLst>
            </a:pPr>
            <a:r>
              <a:rPr lang="en-IN" sz="1800" b="1" dirty="0">
                <a:effectLst/>
                <a:latin typeface="Times New Roman" panose="02020603050405020304" pitchFamily="18" charset="0"/>
                <a:ea typeface="Times New Roman" panose="02020603050405020304" pitchFamily="18" charset="0"/>
                <a:cs typeface="Times New Roman" panose="02020603050405020304" pitchFamily="18" charset="0"/>
              </a:rPr>
              <a:t>Metro/Subway Construction</a:t>
            </a:r>
            <a:r>
              <a:rPr lang="en-IN" sz="1800" dirty="0">
                <a:effectLst/>
                <a:latin typeface="Times New Roman" panose="02020603050405020304" pitchFamily="18" charset="0"/>
                <a:ea typeface="Times New Roman" panose="02020603050405020304" pitchFamily="18" charset="0"/>
                <a:cs typeface="Times New Roman" panose="02020603050405020304" pitchFamily="18" charset="0"/>
              </a:rPr>
              <a:t>: Shafts are used to access tunnels during excavation, as well as for ventilation and emergency exits.</a:t>
            </a:r>
          </a:p>
          <a:p>
            <a:pPr marL="342900" lvl="0" indent="-342900">
              <a:lnSpc>
                <a:spcPct val="115000"/>
              </a:lnSpc>
              <a:spcAft>
                <a:spcPts val="1000"/>
              </a:spcAft>
              <a:buSzPts val="1000"/>
              <a:buFont typeface="Symbol" panose="05050102010706020507" pitchFamily="18" charset="2"/>
              <a:buChar char=""/>
              <a:tabLst>
                <a:tab pos="457200" algn="l"/>
              </a:tabLst>
            </a:pPr>
            <a:r>
              <a:rPr lang="en-IN" sz="1800" b="1" dirty="0">
                <a:effectLst/>
                <a:latin typeface="Times New Roman" panose="02020603050405020304" pitchFamily="18" charset="0"/>
                <a:ea typeface="Times New Roman" panose="02020603050405020304" pitchFamily="18" charset="0"/>
                <a:cs typeface="Times New Roman" panose="02020603050405020304" pitchFamily="18" charset="0"/>
              </a:rPr>
              <a:t>Utility Tunnels</a:t>
            </a:r>
            <a:r>
              <a:rPr lang="en-IN" sz="1800" dirty="0">
                <a:effectLst/>
                <a:latin typeface="Times New Roman" panose="02020603050405020304" pitchFamily="18" charset="0"/>
                <a:ea typeface="Times New Roman" panose="02020603050405020304" pitchFamily="18" charset="0"/>
                <a:cs typeface="Times New Roman" panose="02020603050405020304" pitchFamily="18" charset="0"/>
              </a:rPr>
              <a:t>: Used for infrastructure like water, sewage, and energy lines.</a:t>
            </a:r>
          </a:p>
          <a:p>
            <a:pPr algn="just">
              <a:lnSpc>
                <a:spcPct val="150000"/>
              </a:lnSpc>
            </a:pPr>
            <a:endParaRPr lang="en-US" sz="1400" dirty="0">
              <a:latin typeface="Times New Roman" panose="02020603050405020304" pitchFamily="18" charset="0"/>
              <a:cs typeface="Times New Roman" pitchFamily="18" charset="0"/>
            </a:endParaRPr>
          </a:p>
        </p:txBody>
      </p:sp>
    </p:spTree>
    <p:extLst>
      <p:ext uri="{BB962C8B-B14F-4D97-AF65-F5344CB8AC3E}">
        <p14:creationId xmlns:p14="http://schemas.microsoft.com/office/powerpoint/2010/main" val="7679066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4360" y="1295400"/>
            <a:ext cx="10698480" cy="4422353"/>
          </a:xfrm>
        </p:spPr>
        <p:txBody>
          <a:bodyPr>
            <a:noAutofit/>
          </a:bodyPr>
          <a:lstStyle/>
          <a:p>
            <a:pPr marL="0" indent="0">
              <a:lnSpc>
                <a:spcPct val="115000"/>
              </a:lnSpc>
              <a:spcBef>
                <a:spcPts val="1000"/>
              </a:spcBef>
              <a:buNone/>
            </a:pPr>
            <a:r>
              <a:rPr lang="en-IN" sz="1800" b="1" dirty="0">
                <a:effectLst/>
                <a:latin typeface="Times New Roman" panose="02020603050405020304" pitchFamily="18" charset="0"/>
                <a:ea typeface="Times New Roman" panose="02020603050405020304" pitchFamily="18" charset="0"/>
                <a:cs typeface="Times New Roman" panose="02020603050405020304" pitchFamily="18" charset="0"/>
              </a:rPr>
              <a:t>    Challenges in Shaft Sinking</a:t>
            </a:r>
          </a:p>
          <a:p>
            <a:pPr marL="342900" lvl="0" indent="-342900">
              <a:lnSpc>
                <a:spcPct val="115000"/>
              </a:lnSpc>
              <a:spcAft>
                <a:spcPts val="1000"/>
              </a:spcAft>
              <a:buSzPts val="1000"/>
              <a:buFont typeface="Symbol" panose="05050102010706020507" pitchFamily="18" charset="2"/>
              <a:buChar char=""/>
              <a:tabLst>
                <a:tab pos="457200" algn="l"/>
              </a:tabLst>
            </a:pPr>
            <a:r>
              <a:rPr lang="en-IN" sz="1800" b="1" dirty="0">
                <a:effectLst/>
                <a:latin typeface="Times New Roman" panose="02020603050405020304" pitchFamily="18" charset="0"/>
                <a:ea typeface="Times New Roman" panose="02020603050405020304" pitchFamily="18" charset="0"/>
                <a:cs typeface="Times New Roman" panose="02020603050405020304" pitchFamily="18" charset="0"/>
              </a:rPr>
              <a:t>Water Ingress</a:t>
            </a:r>
            <a:r>
              <a:rPr lang="en-IN" sz="1800" dirty="0">
                <a:effectLst/>
                <a:latin typeface="Times New Roman" panose="02020603050405020304" pitchFamily="18" charset="0"/>
                <a:ea typeface="Times New Roman" panose="02020603050405020304" pitchFamily="18" charset="0"/>
                <a:cs typeface="Times New Roman" panose="02020603050405020304" pitchFamily="18" charset="0"/>
              </a:rPr>
              <a:t>: One of the biggest issues, especially when shafts extend below the water table.</a:t>
            </a:r>
          </a:p>
          <a:p>
            <a:pPr marL="342900" lvl="0" indent="-342900">
              <a:lnSpc>
                <a:spcPct val="115000"/>
              </a:lnSpc>
              <a:spcAft>
                <a:spcPts val="1000"/>
              </a:spcAft>
              <a:buSzPts val="1000"/>
              <a:buFont typeface="Symbol" panose="05050102010706020507" pitchFamily="18" charset="2"/>
              <a:buChar char=""/>
              <a:tabLst>
                <a:tab pos="457200" algn="l"/>
              </a:tabLst>
            </a:pPr>
            <a:r>
              <a:rPr lang="en-IN" sz="1800" b="1" dirty="0">
                <a:effectLst/>
                <a:latin typeface="Times New Roman" panose="02020603050405020304" pitchFamily="18" charset="0"/>
                <a:ea typeface="Times New Roman" panose="02020603050405020304" pitchFamily="18" charset="0"/>
                <a:cs typeface="Times New Roman" panose="02020603050405020304" pitchFamily="18" charset="0"/>
              </a:rPr>
              <a:t>Ground Stability</a:t>
            </a:r>
            <a:r>
              <a:rPr lang="en-IN" sz="1800" dirty="0">
                <a:effectLst/>
                <a:latin typeface="Times New Roman" panose="02020603050405020304" pitchFamily="18" charset="0"/>
                <a:ea typeface="Times New Roman" panose="02020603050405020304" pitchFamily="18" charset="0"/>
                <a:cs typeface="Times New Roman" panose="02020603050405020304" pitchFamily="18" charset="0"/>
              </a:rPr>
              <a:t>: Unstable soils or rock layers may require additional support systems.</a:t>
            </a:r>
          </a:p>
          <a:p>
            <a:pPr marL="342900" lvl="0" indent="-342900">
              <a:lnSpc>
                <a:spcPct val="115000"/>
              </a:lnSpc>
              <a:spcAft>
                <a:spcPts val="1000"/>
              </a:spcAft>
              <a:buSzPts val="1000"/>
              <a:buFont typeface="Symbol" panose="05050102010706020507" pitchFamily="18" charset="2"/>
              <a:buChar char=""/>
              <a:tabLst>
                <a:tab pos="457200" algn="l"/>
              </a:tabLst>
            </a:pPr>
            <a:r>
              <a:rPr lang="en-IN" sz="1800" b="1" dirty="0">
                <a:effectLst/>
                <a:latin typeface="Times New Roman" panose="02020603050405020304" pitchFamily="18" charset="0"/>
                <a:ea typeface="Times New Roman" panose="02020603050405020304" pitchFamily="18" charset="0"/>
                <a:cs typeface="Times New Roman" panose="02020603050405020304" pitchFamily="18" charset="0"/>
              </a:rPr>
              <a:t>Environmental Concerns</a:t>
            </a:r>
            <a:r>
              <a:rPr lang="en-IN" sz="1800" dirty="0">
                <a:effectLst/>
                <a:latin typeface="Times New Roman" panose="02020603050405020304" pitchFamily="18" charset="0"/>
                <a:ea typeface="Times New Roman" panose="02020603050405020304" pitchFamily="18" charset="0"/>
                <a:cs typeface="Times New Roman" panose="02020603050405020304" pitchFamily="18" charset="0"/>
              </a:rPr>
              <a:t>: Blasting and drilling can cause vibration, noise, and potential damage to nearby structures.</a:t>
            </a:r>
          </a:p>
          <a:p>
            <a:pPr algn="just">
              <a:lnSpc>
                <a:spcPct val="150000"/>
              </a:lnSpc>
            </a:pPr>
            <a:endParaRPr lang="en-US" sz="4800" dirty="0">
              <a:latin typeface="Times New Roman" panose="02020603050405020304" pitchFamily="18" charset="0"/>
              <a:cs typeface="Times New Roman" pitchFamily="18" charset="0"/>
            </a:endParaRPr>
          </a:p>
        </p:txBody>
      </p:sp>
    </p:spTree>
    <p:extLst>
      <p:ext uri="{BB962C8B-B14F-4D97-AF65-F5344CB8AC3E}">
        <p14:creationId xmlns:p14="http://schemas.microsoft.com/office/powerpoint/2010/main" val="23637760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4360" y="1295400"/>
            <a:ext cx="10698480" cy="4422353"/>
          </a:xfrm>
        </p:spPr>
        <p:txBody>
          <a:bodyPr>
            <a:noAutofit/>
          </a:bodyPr>
          <a:lstStyle/>
          <a:p>
            <a:pPr marL="0" indent="0">
              <a:lnSpc>
                <a:spcPct val="115000"/>
              </a:lnSpc>
              <a:spcBef>
                <a:spcPts val="1000"/>
              </a:spcBef>
              <a:buNone/>
            </a:pPr>
            <a:r>
              <a:rPr lang="en-IN" sz="1400" b="0" dirty="0">
                <a:effectLst/>
                <a:latin typeface="Times New Roman" panose="02020603050405020304" pitchFamily="18" charset="0"/>
                <a:ea typeface="Times New Roman" panose="02020603050405020304" pitchFamily="18" charset="0"/>
                <a:cs typeface="Times New Roman" panose="02020603050405020304" pitchFamily="18" charset="0"/>
              </a:rPr>
              <a:t>Tunnel Driving in Hard and Soft Strata</a:t>
            </a:r>
            <a:endParaRPr lang="en-IN"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p>
            <a:r>
              <a:rPr lang="en-IN" sz="1600" dirty="0">
                <a:effectLst/>
                <a:latin typeface="Times New Roman" panose="02020603050405020304" pitchFamily="18" charset="0"/>
                <a:ea typeface="Times New Roman" panose="02020603050405020304" pitchFamily="18" charset="0"/>
                <a:cs typeface="Times New Roman" panose="02020603050405020304" pitchFamily="18" charset="0"/>
              </a:rPr>
              <a:t>Tunnel driving methods vary based on the type of ground (strata) encountered:</a:t>
            </a:r>
          </a:p>
          <a:p>
            <a:pPr>
              <a:lnSpc>
                <a:spcPct val="115000"/>
              </a:lnSpc>
              <a:spcBef>
                <a:spcPts val="200"/>
              </a:spcBef>
            </a:pPr>
            <a:r>
              <a:rPr lang="en-IN" sz="1400" b="1" i="0" dirty="0">
                <a:effectLst/>
                <a:latin typeface="Times New Roman" panose="02020603050405020304" pitchFamily="18" charset="0"/>
                <a:ea typeface="Times New Roman" panose="02020603050405020304" pitchFamily="18" charset="0"/>
                <a:cs typeface="Times New Roman" panose="02020603050405020304" pitchFamily="18" charset="0"/>
              </a:rPr>
              <a:t>Tunnel Driving in Hard Strata (Rock Tunneling</a:t>
            </a:r>
            <a:r>
              <a:rPr lang="en-IN" sz="1400" b="1" i="1" dirty="0">
                <a:effectLst/>
                <a:latin typeface="Times New Roman" panose="02020603050405020304" pitchFamily="18" charset="0"/>
                <a:ea typeface="Times New Roman" panose="02020603050405020304" pitchFamily="18" charset="0"/>
                <a:cs typeface="Times New Roman" panose="02020603050405020304" pitchFamily="18" charset="0"/>
              </a:rPr>
              <a:t>)</a:t>
            </a:r>
          </a:p>
          <a:p>
            <a:pPr marL="342900" lvl="0" indent="-342900">
              <a:lnSpc>
                <a:spcPct val="115000"/>
              </a:lnSpc>
              <a:spcAft>
                <a:spcPts val="1000"/>
              </a:spcAft>
              <a:buSzPts val="1000"/>
              <a:buFont typeface="Symbol" panose="05050102010706020507" pitchFamily="18" charset="2"/>
              <a:buChar char=""/>
              <a:tabLst>
                <a:tab pos="457200" algn="l"/>
              </a:tabLst>
            </a:pPr>
            <a:r>
              <a:rPr lang="en-IN" sz="1400" b="1" dirty="0">
                <a:effectLst/>
                <a:latin typeface="Times New Roman" panose="02020603050405020304" pitchFamily="18" charset="0"/>
                <a:ea typeface="Times New Roman" panose="02020603050405020304" pitchFamily="18" charset="0"/>
                <a:cs typeface="Times New Roman" panose="02020603050405020304" pitchFamily="18" charset="0"/>
              </a:rPr>
              <a:t>Methods</a:t>
            </a:r>
            <a:r>
              <a:rPr lang="en-IN" sz="1400" dirty="0">
                <a:effectLst/>
                <a:latin typeface="Times New Roman" panose="02020603050405020304" pitchFamily="18" charset="0"/>
                <a:ea typeface="Times New Roman" panose="02020603050405020304" pitchFamily="18" charset="0"/>
                <a:cs typeface="Times New Roman" panose="02020603050405020304" pitchFamily="18" charset="0"/>
              </a:rPr>
              <a:t>:</a:t>
            </a:r>
          </a:p>
          <a:p>
            <a:pPr marL="742950" lvl="1" indent="-285750">
              <a:lnSpc>
                <a:spcPct val="115000"/>
              </a:lnSpc>
              <a:spcAft>
                <a:spcPts val="1000"/>
              </a:spcAft>
              <a:buSzPts val="1000"/>
              <a:buFont typeface="Courier New" panose="02070309020205020404" pitchFamily="49" charset="0"/>
              <a:buChar char="o"/>
              <a:tabLst>
                <a:tab pos="914400" algn="l"/>
              </a:tabLst>
            </a:pPr>
            <a:r>
              <a:rPr lang="en-IN" sz="1400" b="1" dirty="0">
                <a:effectLst/>
                <a:latin typeface="Times New Roman" panose="02020603050405020304" pitchFamily="18" charset="0"/>
                <a:ea typeface="Times New Roman" panose="02020603050405020304" pitchFamily="18" charset="0"/>
                <a:cs typeface="Times New Roman" panose="02020603050405020304" pitchFamily="18" charset="0"/>
              </a:rPr>
              <a:t>Drill and Blast</a:t>
            </a:r>
            <a:r>
              <a:rPr lang="en-IN" sz="1400" dirty="0">
                <a:effectLst/>
                <a:latin typeface="Times New Roman" panose="02020603050405020304" pitchFamily="18" charset="0"/>
                <a:ea typeface="Times New Roman" panose="02020603050405020304" pitchFamily="18" charset="0"/>
                <a:cs typeface="Times New Roman" panose="02020603050405020304" pitchFamily="18" charset="0"/>
              </a:rPr>
              <a:t>: A traditional technique where holes are drilled into the rock face, filled with explosives, and blasted to create the tunnel.</a:t>
            </a:r>
          </a:p>
          <a:p>
            <a:pPr marL="742950" lvl="1" indent="-285750">
              <a:lnSpc>
                <a:spcPct val="115000"/>
              </a:lnSpc>
              <a:spcAft>
                <a:spcPts val="1000"/>
              </a:spcAft>
              <a:buSzPts val="1000"/>
              <a:buFont typeface="Courier New" panose="02070309020205020404" pitchFamily="49" charset="0"/>
              <a:buChar char="o"/>
              <a:tabLst>
                <a:tab pos="914400" algn="l"/>
              </a:tabLst>
            </a:pPr>
            <a:r>
              <a:rPr lang="en-IN" sz="1400" b="1" dirty="0">
                <a:effectLst/>
                <a:latin typeface="Times New Roman" panose="02020603050405020304" pitchFamily="18" charset="0"/>
                <a:ea typeface="Times New Roman" panose="02020603050405020304" pitchFamily="18" charset="0"/>
                <a:cs typeface="Times New Roman" panose="02020603050405020304" pitchFamily="18" charset="0"/>
              </a:rPr>
              <a:t>Tunnel Boring Machine (TBM)</a:t>
            </a:r>
            <a:r>
              <a:rPr lang="en-IN" sz="1400" dirty="0">
                <a:effectLst/>
                <a:latin typeface="Times New Roman" panose="02020603050405020304" pitchFamily="18" charset="0"/>
                <a:ea typeface="Times New Roman" panose="02020603050405020304" pitchFamily="18" charset="0"/>
                <a:cs typeface="Times New Roman" panose="02020603050405020304" pitchFamily="18" charset="0"/>
              </a:rPr>
              <a:t>: A mechanized system that cuts through rock using a rotating cutterhead equipped with cutting tools (discs or rollers). TBMs are designed for long tunnels in hard rock with minimal need for support during excavation.</a:t>
            </a:r>
          </a:p>
          <a:p>
            <a:pPr marL="342900" lvl="0" indent="-342900">
              <a:lnSpc>
                <a:spcPct val="115000"/>
              </a:lnSpc>
              <a:spcAft>
                <a:spcPts val="1000"/>
              </a:spcAft>
              <a:buSzPts val="1000"/>
              <a:buFont typeface="Symbol" panose="05050102010706020507" pitchFamily="18" charset="2"/>
              <a:buChar char=""/>
              <a:tabLst>
                <a:tab pos="457200" algn="l"/>
              </a:tabLst>
            </a:pPr>
            <a:r>
              <a:rPr lang="en-IN" sz="1400" b="1" dirty="0">
                <a:effectLst/>
                <a:latin typeface="Times New Roman" panose="02020603050405020304" pitchFamily="18" charset="0"/>
                <a:ea typeface="Times New Roman" panose="02020603050405020304" pitchFamily="18" charset="0"/>
                <a:cs typeface="Times New Roman" panose="02020603050405020304" pitchFamily="18" charset="0"/>
              </a:rPr>
              <a:t>Challenges in Hard Strata</a:t>
            </a:r>
            <a:r>
              <a:rPr lang="en-IN" sz="1400" dirty="0">
                <a:effectLst/>
                <a:latin typeface="Times New Roman" panose="02020603050405020304" pitchFamily="18" charset="0"/>
                <a:ea typeface="Times New Roman" panose="02020603050405020304" pitchFamily="18" charset="0"/>
                <a:cs typeface="Times New Roman" panose="02020603050405020304" pitchFamily="18" charset="0"/>
              </a:rPr>
              <a:t>:</a:t>
            </a:r>
          </a:p>
          <a:p>
            <a:pPr marL="742950" lvl="1" indent="-285750">
              <a:lnSpc>
                <a:spcPct val="115000"/>
              </a:lnSpc>
              <a:spcAft>
                <a:spcPts val="1000"/>
              </a:spcAft>
              <a:buSzPts val="1000"/>
              <a:buFont typeface="Courier New" panose="02070309020205020404" pitchFamily="49" charset="0"/>
              <a:buChar char="o"/>
              <a:tabLst>
                <a:tab pos="914400" algn="l"/>
              </a:tabLst>
            </a:pPr>
            <a:r>
              <a:rPr lang="en-IN" sz="1400" dirty="0">
                <a:effectLst/>
                <a:latin typeface="Times New Roman" panose="02020603050405020304" pitchFamily="18" charset="0"/>
                <a:ea typeface="Times New Roman" panose="02020603050405020304" pitchFamily="18" charset="0"/>
                <a:cs typeface="Times New Roman" panose="02020603050405020304" pitchFamily="18" charset="0"/>
              </a:rPr>
              <a:t>High stress and vibrations during blasting can affect nearby structures.</a:t>
            </a:r>
          </a:p>
          <a:p>
            <a:pPr marL="742950" lvl="1" indent="-285750">
              <a:lnSpc>
                <a:spcPct val="115000"/>
              </a:lnSpc>
              <a:spcAft>
                <a:spcPts val="1000"/>
              </a:spcAft>
              <a:buSzPts val="1000"/>
              <a:buFont typeface="Courier New" panose="02070309020205020404" pitchFamily="49" charset="0"/>
              <a:buChar char="o"/>
              <a:tabLst>
                <a:tab pos="914400" algn="l"/>
              </a:tabLst>
            </a:pPr>
            <a:r>
              <a:rPr lang="en-IN" sz="1400" dirty="0">
                <a:effectLst/>
                <a:latin typeface="Times New Roman" panose="02020603050405020304" pitchFamily="18" charset="0"/>
                <a:ea typeface="Times New Roman" panose="02020603050405020304" pitchFamily="18" charset="0"/>
                <a:cs typeface="Times New Roman" panose="02020603050405020304" pitchFamily="18" charset="0"/>
              </a:rPr>
              <a:t>Water inflow from fractures or faults in the rock.</a:t>
            </a:r>
          </a:p>
          <a:p>
            <a:pPr marL="742950" lvl="1" indent="-285750">
              <a:lnSpc>
                <a:spcPct val="115000"/>
              </a:lnSpc>
              <a:spcAft>
                <a:spcPts val="1000"/>
              </a:spcAft>
              <a:buSzPts val="1000"/>
              <a:buFont typeface="Courier New" panose="02070309020205020404" pitchFamily="49" charset="0"/>
              <a:buChar char="o"/>
              <a:tabLst>
                <a:tab pos="914400" algn="l"/>
              </a:tabLst>
            </a:pPr>
            <a:r>
              <a:rPr lang="en-IN" sz="1400" dirty="0">
                <a:effectLst/>
                <a:latin typeface="Times New Roman" panose="02020603050405020304" pitchFamily="18" charset="0"/>
                <a:ea typeface="Times New Roman" panose="02020603050405020304" pitchFamily="18" charset="0"/>
                <a:cs typeface="Times New Roman" panose="02020603050405020304" pitchFamily="18" charset="0"/>
              </a:rPr>
              <a:t>Difficulties in transporting large pieces of rock from the excavation.</a:t>
            </a:r>
          </a:p>
        </p:txBody>
      </p:sp>
    </p:spTree>
    <p:extLst>
      <p:ext uri="{BB962C8B-B14F-4D97-AF65-F5344CB8AC3E}">
        <p14:creationId xmlns:p14="http://schemas.microsoft.com/office/powerpoint/2010/main" val="16575099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4360" y="1295400"/>
            <a:ext cx="10698480" cy="4422353"/>
          </a:xfrm>
        </p:spPr>
        <p:txBody>
          <a:bodyPr>
            <a:noAutofit/>
          </a:bodyPr>
          <a:lstStyle/>
          <a:p>
            <a:pPr>
              <a:lnSpc>
                <a:spcPct val="115000"/>
              </a:lnSpc>
              <a:spcBef>
                <a:spcPts val="200"/>
              </a:spcBef>
            </a:pPr>
            <a:r>
              <a:rPr lang="en-IN" sz="1400" b="1" i="0" dirty="0">
                <a:effectLst/>
                <a:latin typeface="Times New Roman" panose="02020603050405020304" pitchFamily="18" charset="0"/>
                <a:ea typeface="Times New Roman" panose="02020603050405020304" pitchFamily="18" charset="0"/>
                <a:cs typeface="Times New Roman" panose="02020603050405020304" pitchFamily="18" charset="0"/>
              </a:rPr>
              <a:t>Tunnel Driving in Soft Strata (Soil Tunneling)</a:t>
            </a:r>
            <a:endParaRPr lang="en-IN" sz="1400" b="1" i="1"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buSzPts val="1000"/>
              <a:buFont typeface="Symbol" panose="05050102010706020507" pitchFamily="18" charset="2"/>
              <a:buChar char=""/>
              <a:tabLst>
                <a:tab pos="457200" algn="l"/>
              </a:tabLst>
            </a:pPr>
            <a:r>
              <a:rPr lang="en-IN" sz="1600" b="1" dirty="0">
                <a:effectLst/>
                <a:latin typeface="Times New Roman" panose="02020603050405020304" pitchFamily="18" charset="0"/>
                <a:ea typeface="Times New Roman" panose="02020603050405020304" pitchFamily="18" charset="0"/>
                <a:cs typeface="Times New Roman" panose="02020603050405020304" pitchFamily="18" charset="0"/>
              </a:rPr>
              <a:t>Methods</a:t>
            </a:r>
            <a:r>
              <a:rPr lang="en-IN" sz="1600" dirty="0">
                <a:effectLst/>
                <a:latin typeface="Times New Roman" panose="02020603050405020304" pitchFamily="18" charset="0"/>
                <a:ea typeface="Times New Roman" panose="02020603050405020304" pitchFamily="18" charset="0"/>
                <a:cs typeface="Times New Roman" panose="02020603050405020304" pitchFamily="18" charset="0"/>
              </a:rPr>
              <a:t>:</a:t>
            </a:r>
          </a:p>
          <a:p>
            <a:pPr marL="742950" lvl="1" indent="-285750">
              <a:lnSpc>
                <a:spcPct val="115000"/>
              </a:lnSpc>
              <a:spcAft>
                <a:spcPts val="1000"/>
              </a:spcAft>
              <a:buSzPts val="1000"/>
              <a:buFont typeface="Courier New" panose="02070309020205020404" pitchFamily="49" charset="0"/>
              <a:buChar char="o"/>
              <a:tabLst>
                <a:tab pos="914400" algn="l"/>
              </a:tabLst>
            </a:pPr>
            <a:r>
              <a:rPr lang="en-IN" sz="1400" b="1" dirty="0">
                <a:effectLst/>
                <a:latin typeface="Times New Roman" panose="02020603050405020304" pitchFamily="18" charset="0"/>
                <a:ea typeface="Times New Roman" panose="02020603050405020304" pitchFamily="18" charset="0"/>
                <a:cs typeface="Times New Roman" panose="02020603050405020304" pitchFamily="18" charset="0"/>
              </a:rPr>
              <a:t>Shield Tunneling</a:t>
            </a:r>
            <a:r>
              <a:rPr lang="en-IN" sz="1400" dirty="0">
                <a:effectLst/>
                <a:latin typeface="Times New Roman" panose="02020603050405020304" pitchFamily="18" charset="0"/>
                <a:ea typeface="Times New Roman" panose="02020603050405020304" pitchFamily="18" charset="0"/>
                <a:cs typeface="Times New Roman" panose="02020603050405020304" pitchFamily="18" charset="0"/>
              </a:rPr>
              <a:t>: A protective shield is used to support the tunnel face during excavation, preventing collapse in soft soils.</a:t>
            </a:r>
          </a:p>
          <a:p>
            <a:pPr marL="742950" lvl="1" indent="-285750">
              <a:lnSpc>
                <a:spcPct val="115000"/>
              </a:lnSpc>
              <a:spcAft>
                <a:spcPts val="1000"/>
              </a:spcAft>
              <a:buSzPts val="1000"/>
              <a:buFont typeface="Courier New" panose="02070309020205020404" pitchFamily="49" charset="0"/>
              <a:buChar char="o"/>
              <a:tabLst>
                <a:tab pos="914400" algn="l"/>
              </a:tabLst>
            </a:pPr>
            <a:r>
              <a:rPr lang="en-IN" sz="1400" b="1" dirty="0">
                <a:effectLst/>
                <a:latin typeface="Times New Roman" panose="02020603050405020304" pitchFamily="18" charset="0"/>
                <a:ea typeface="Times New Roman" panose="02020603050405020304" pitchFamily="18" charset="0"/>
                <a:cs typeface="Times New Roman" panose="02020603050405020304" pitchFamily="18" charset="0"/>
              </a:rPr>
              <a:t>Earth Pressure Balance (EPB) TBM</a:t>
            </a:r>
            <a:r>
              <a:rPr lang="en-IN" sz="1400" dirty="0">
                <a:effectLst/>
                <a:latin typeface="Times New Roman" panose="02020603050405020304" pitchFamily="18" charset="0"/>
                <a:ea typeface="Times New Roman" panose="02020603050405020304" pitchFamily="18" charset="0"/>
                <a:cs typeface="Times New Roman" panose="02020603050405020304" pitchFamily="18" charset="0"/>
              </a:rPr>
              <a:t>: Commonly used for soft ground tunneling. The machine maintains stability by balancing the pressure at the tunnel face with excavated soil to prevent collapse.</a:t>
            </a:r>
          </a:p>
          <a:p>
            <a:pPr marL="742950" lvl="1" indent="-285750">
              <a:lnSpc>
                <a:spcPct val="115000"/>
              </a:lnSpc>
              <a:spcAft>
                <a:spcPts val="1000"/>
              </a:spcAft>
              <a:buSzPts val="1000"/>
              <a:buFont typeface="Courier New" panose="02070309020205020404" pitchFamily="49" charset="0"/>
              <a:buChar char="o"/>
              <a:tabLst>
                <a:tab pos="914400" algn="l"/>
              </a:tabLst>
            </a:pPr>
            <a:r>
              <a:rPr lang="en-IN" sz="1400" b="1" dirty="0">
                <a:effectLst/>
                <a:latin typeface="Times New Roman" panose="02020603050405020304" pitchFamily="18" charset="0"/>
                <a:ea typeface="Times New Roman" panose="02020603050405020304" pitchFamily="18" charset="0"/>
                <a:cs typeface="Times New Roman" panose="02020603050405020304" pitchFamily="18" charset="0"/>
              </a:rPr>
              <a:t>Slurry Shield TBM</a:t>
            </a:r>
            <a:r>
              <a:rPr lang="en-IN" sz="1400" dirty="0">
                <a:effectLst/>
                <a:latin typeface="Times New Roman" panose="02020603050405020304" pitchFamily="18" charset="0"/>
                <a:ea typeface="Times New Roman" panose="02020603050405020304" pitchFamily="18" charset="0"/>
                <a:cs typeface="Times New Roman" panose="02020603050405020304" pitchFamily="18" charset="0"/>
              </a:rPr>
              <a:t>: Uses a slurry (bentonite) to support the tunnel face, commonly used in waterlogged soils or weak strata.</a:t>
            </a:r>
          </a:p>
          <a:p>
            <a:pPr marL="342900" lvl="0" indent="-342900">
              <a:buSzPts val="1000"/>
              <a:buFont typeface="Symbol" panose="05050102010706020507" pitchFamily="18" charset="2"/>
              <a:buChar char=""/>
              <a:tabLst>
                <a:tab pos="457200" algn="l"/>
              </a:tabLst>
            </a:pPr>
            <a:r>
              <a:rPr lang="en-IN" sz="1600" b="1" dirty="0">
                <a:effectLst/>
                <a:latin typeface="Times New Roman" panose="02020603050405020304" pitchFamily="18" charset="0"/>
                <a:ea typeface="Times New Roman" panose="02020603050405020304" pitchFamily="18" charset="0"/>
                <a:cs typeface="Times New Roman" panose="02020603050405020304" pitchFamily="18" charset="0"/>
              </a:rPr>
              <a:t>Challenges in Soft Strata</a:t>
            </a:r>
            <a:r>
              <a:rPr lang="en-IN" sz="1600" dirty="0">
                <a:effectLst/>
                <a:latin typeface="Times New Roman" panose="02020603050405020304" pitchFamily="18" charset="0"/>
                <a:ea typeface="Times New Roman" panose="02020603050405020304" pitchFamily="18" charset="0"/>
                <a:cs typeface="Times New Roman" panose="02020603050405020304" pitchFamily="18" charset="0"/>
              </a:rPr>
              <a:t>:</a:t>
            </a:r>
          </a:p>
          <a:p>
            <a:pPr marL="742950" lvl="1" indent="-285750">
              <a:lnSpc>
                <a:spcPct val="115000"/>
              </a:lnSpc>
              <a:spcAft>
                <a:spcPts val="1000"/>
              </a:spcAft>
              <a:buSzPts val="1000"/>
              <a:buFont typeface="Courier New" panose="02070309020205020404" pitchFamily="49" charset="0"/>
              <a:buChar char="o"/>
              <a:tabLst>
                <a:tab pos="914400" algn="l"/>
              </a:tabLst>
            </a:pPr>
            <a:r>
              <a:rPr lang="en-IN" sz="1400" dirty="0">
                <a:effectLst/>
                <a:latin typeface="Times New Roman" panose="02020603050405020304" pitchFamily="18" charset="0"/>
                <a:ea typeface="Times New Roman" panose="02020603050405020304" pitchFamily="18" charset="0"/>
                <a:cs typeface="Times New Roman" panose="02020603050405020304" pitchFamily="18" charset="0"/>
              </a:rPr>
              <a:t>Soil instability and collapse.</a:t>
            </a:r>
          </a:p>
          <a:p>
            <a:pPr marL="742950" lvl="1" indent="-285750">
              <a:lnSpc>
                <a:spcPct val="115000"/>
              </a:lnSpc>
              <a:spcAft>
                <a:spcPts val="1000"/>
              </a:spcAft>
              <a:buSzPts val="1000"/>
              <a:buFont typeface="Courier New" panose="02070309020205020404" pitchFamily="49" charset="0"/>
              <a:buChar char="o"/>
              <a:tabLst>
                <a:tab pos="914400" algn="l"/>
              </a:tabLst>
            </a:pPr>
            <a:r>
              <a:rPr lang="en-IN" sz="1400" dirty="0">
                <a:effectLst/>
                <a:latin typeface="Times New Roman" panose="02020603050405020304" pitchFamily="18" charset="0"/>
                <a:ea typeface="Times New Roman" panose="02020603050405020304" pitchFamily="18" charset="0"/>
                <a:cs typeface="Times New Roman" panose="02020603050405020304" pitchFamily="18" charset="0"/>
              </a:rPr>
              <a:t>Managing groundwater inflows.</a:t>
            </a:r>
          </a:p>
          <a:p>
            <a:pPr marL="742950" lvl="1" indent="-285750">
              <a:lnSpc>
                <a:spcPct val="115000"/>
              </a:lnSpc>
              <a:spcAft>
                <a:spcPts val="1000"/>
              </a:spcAft>
              <a:buSzPts val="1000"/>
              <a:buFont typeface="Courier New" panose="02070309020205020404" pitchFamily="49" charset="0"/>
              <a:buChar char="o"/>
              <a:tabLst>
                <a:tab pos="914400" algn="l"/>
              </a:tabLst>
            </a:pPr>
            <a:r>
              <a:rPr lang="en-IN" sz="1400" dirty="0">
                <a:effectLst/>
                <a:latin typeface="Times New Roman" panose="02020603050405020304" pitchFamily="18" charset="0"/>
                <a:ea typeface="Times New Roman" panose="02020603050405020304" pitchFamily="18" charset="0"/>
                <a:cs typeface="Times New Roman" panose="02020603050405020304" pitchFamily="18" charset="0"/>
              </a:rPr>
              <a:t>Settlement or ground displacement at the surface, which can affect structures above.</a:t>
            </a:r>
          </a:p>
          <a:p>
            <a:r>
              <a:rPr lang="en-IN" sz="1400" b="1" dirty="0">
                <a:effectLst/>
                <a:latin typeface="Times New Roman" panose="02020603050405020304" pitchFamily="18" charset="0"/>
                <a:ea typeface="Times New Roman" panose="02020603050405020304" pitchFamily="18" charset="0"/>
                <a:cs typeface="Times New Roman" panose="02020603050405020304" pitchFamily="18" charset="0"/>
              </a:rPr>
              <a:t>Ground Support</a:t>
            </a:r>
            <a:r>
              <a:rPr lang="en-IN" sz="1400" dirty="0">
                <a:effectLst/>
                <a:latin typeface="Times New Roman" panose="02020603050405020304" pitchFamily="18" charset="0"/>
                <a:ea typeface="Times New Roman" panose="02020603050405020304" pitchFamily="18" charset="0"/>
                <a:cs typeface="Times New Roman" panose="02020603050405020304" pitchFamily="18" charset="0"/>
              </a:rPr>
              <a:t>: In soft ground, immediate support such as shotcrete (sprayed concrete), rock bolts, or steel ribs may be required to prevent collapse during excavation</a:t>
            </a:r>
            <a:endParaRPr lang="en-US" sz="6000" dirty="0">
              <a:latin typeface="Times New Roman" panose="02020603050405020304" pitchFamily="18" charset="0"/>
              <a:cs typeface="Times New Roman" pitchFamily="18" charset="0"/>
            </a:endParaRPr>
          </a:p>
          <a:p>
            <a:pPr algn="just">
              <a:lnSpc>
                <a:spcPct val="150000"/>
              </a:lnSpc>
            </a:pPr>
            <a:endParaRPr lang="en-US" sz="4400" dirty="0">
              <a:latin typeface="Times New Roman" panose="02020603050405020304" pitchFamily="18" charset="0"/>
              <a:cs typeface="Times New Roman" pitchFamily="18" charset="0"/>
            </a:endParaRPr>
          </a:p>
        </p:txBody>
      </p:sp>
    </p:spTree>
    <p:extLst>
      <p:ext uri="{BB962C8B-B14F-4D97-AF65-F5344CB8AC3E}">
        <p14:creationId xmlns:p14="http://schemas.microsoft.com/office/powerpoint/2010/main" val="2706514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4360" y="1295400"/>
            <a:ext cx="10698480" cy="4422353"/>
          </a:xfrm>
        </p:spPr>
        <p:txBody>
          <a:bodyPr>
            <a:noAutofit/>
          </a:bodyPr>
          <a:lstStyle/>
          <a:p>
            <a:pPr marL="0" indent="0" algn="ctr">
              <a:lnSpc>
                <a:spcPct val="150000"/>
              </a:lnSpc>
              <a:buNone/>
            </a:pPr>
            <a:endParaRPr lang="en-US" sz="4800" dirty="0">
              <a:latin typeface="Times New Roman" panose="02020603050405020304" pitchFamily="18" charset="0"/>
              <a:cs typeface="Times New Roman" pitchFamily="18" charset="0"/>
            </a:endParaRPr>
          </a:p>
          <a:p>
            <a:pPr marL="0" indent="0" algn="ctr">
              <a:lnSpc>
                <a:spcPct val="150000"/>
              </a:lnSpc>
              <a:buNone/>
            </a:pPr>
            <a:r>
              <a:rPr lang="en-US" sz="4800" dirty="0">
                <a:latin typeface="Times New Roman" panose="02020603050405020304" pitchFamily="18" charset="0"/>
                <a:cs typeface="Times New Roman" pitchFamily="18" charset="0"/>
              </a:rPr>
              <a:t>THANK YOU</a:t>
            </a:r>
          </a:p>
        </p:txBody>
      </p:sp>
    </p:spTree>
    <p:extLst>
      <p:ext uri="{BB962C8B-B14F-4D97-AF65-F5344CB8AC3E}">
        <p14:creationId xmlns:p14="http://schemas.microsoft.com/office/powerpoint/2010/main" val="26629221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4491561</TotalTime>
  <Words>2659</Words>
  <Application>Microsoft Office PowerPoint</Application>
  <PresentationFormat>Custom</PresentationFormat>
  <Paragraphs>188</Paragraphs>
  <Slides>41</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41</vt:i4>
      </vt:variant>
    </vt:vector>
  </HeadingPairs>
  <TitlesOfParts>
    <vt:vector size="51" baseType="lpstr">
      <vt:lpstr>Arial</vt:lpstr>
      <vt:lpstr>Calibri</vt:lpstr>
      <vt:lpstr>Cambria</vt:lpstr>
      <vt:lpstr>Courier New</vt:lpstr>
      <vt:lpstr>Domine</vt:lpstr>
      <vt:lpstr>Symbol</vt:lpstr>
      <vt:lpstr>Times New Roman</vt:lpstr>
      <vt:lpstr>Verdana</vt:lpstr>
      <vt:lpstr>Wingdings</vt:lpstr>
      <vt:lpstr>Office Theme</vt:lpstr>
      <vt:lpstr>SUB: “CONSTRUCTION TECHNOLOGY FOR SUB STRUCTURES AND SUPERSTRUCTURES” SUB CODE:21CV72</vt:lpstr>
      <vt:lpstr>MODULE 1</vt:lpstr>
      <vt:lpstr>PowerPoint Presentation</vt:lpstr>
      <vt:lpstr>PowerPoint Presentation</vt:lpstr>
      <vt:lpstr>PowerPoint Presentation</vt:lpstr>
      <vt:lpstr> Inclined Shafts </vt:lpstr>
      <vt:lpstr>Vertical Shafts </vt:lpstr>
      <vt:lpstr>Circular Shafts </vt:lpstr>
      <vt:lpstr>PowerPoint Presentation</vt:lpstr>
      <vt:lpstr>PowerPoint Presentation</vt:lpstr>
      <vt:lpstr>PowerPoint Presentation</vt:lpstr>
      <vt:lpstr>PowerPoint Presentation</vt:lpstr>
      <vt:lpstr>PowerPoint Presentation</vt:lpstr>
      <vt:lpstr>PowerPoint Presentation</vt:lpstr>
      <vt:lpstr>Tunnel Driving in Hard and Soft Strata</vt:lpstr>
      <vt:lpstr>PowerPoint Presentation</vt:lpstr>
      <vt:lpstr>PowerPoint Presentation</vt:lpstr>
      <vt:lpstr>Methods of Tunneling Soft soil</vt:lpstr>
      <vt:lpstr>PowerPoint Presentation</vt:lpstr>
      <vt:lpstr>PowerPoint Presentation</vt:lpstr>
      <vt:lpstr>NEEDLE BEAM</vt:lpstr>
      <vt:lpstr>PowerPoint Presentation</vt:lpstr>
      <vt:lpstr>BELGIAN METHOD</vt:lpstr>
      <vt:lpstr>PowerPoint Presentation</vt:lpstr>
      <vt:lpstr>PowerPoint Presentation</vt:lpstr>
      <vt:lpstr>PowerPoint Presentation</vt:lpstr>
      <vt:lpstr>Sinking and Construction of Tunnel Shafts </vt:lpstr>
      <vt:lpstr>Detailed look at the sinking and construction process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Shashank Gowda</cp:lastModifiedBy>
  <cp:revision>2115</cp:revision>
  <dcterms:created xsi:type="dcterms:W3CDTF">2018-07-11T04:11:02Z</dcterms:created>
  <dcterms:modified xsi:type="dcterms:W3CDTF">2024-09-24T06:09:50Z</dcterms:modified>
</cp:coreProperties>
</file>