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68" r:id="rId5"/>
    <p:sldId id="259" r:id="rId6"/>
    <p:sldId id="260" r:id="rId7"/>
    <p:sldId id="261" r:id="rId8"/>
    <p:sldId id="262" r:id="rId9"/>
    <p:sldId id="263" r:id="rId10"/>
    <p:sldId id="264" r:id="rId11"/>
    <p:sldId id="265" r:id="rId12"/>
    <p:sldId id="266" r:id="rId13"/>
    <p:sldId id="269" r:id="rId14"/>
    <p:sldId id="270" r:id="rId15"/>
    <p:sldId id="271" r:id="rId16"/>
    <p:sldId id="272" r:id="rId17"/>
    <p:sldId id="273" r:id="rId18"/>
    <p:sldId id="274" r:id="rId19"/>
    <p:sldId id="275" r:id="rId20"/>
    <p:sldId id="276" r:id="rId21"/>
    <p:sldId id="277" r:id="rId22"/>
    <p:sldId id="278" r:id="rId23"/>
    <p:sldId id="279" r:id="rId24"/>
  </p:sldIdLst>
  <p:sldSz cx="123444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792" y="54"/>
      </p:cViewPr>
      <p:guideLst>
        <p:guide orient="horz" pos="2160"/>
        <p:guide pos="388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F12260-202B-4471-A914-319AF071B8B8}" type="datetimeFigureOut">
              <a:rPr lang="en-US" smtClean="0"/>
              <a:t>8/18/2024</a:t>
            </a:fld>
            <a:endParaRPr lang="en-US"/>
          </a:p>
        </p:txBody>
      </p:sp>
      <p:sp>
        <p:nvSpPr>
          <p:cNvPr id="4" name="Slide Image Placeholder 3"/>
          <p:cNvSpPr>
            <a:spLocks noGrp="1" noRot="1" noChangeAspect="1"/>
          </p:cNvSpPr>
          <p:nvPr>
            <p:ph type="sldImg" idx="2"/>
          </p:nvPr>
        </p:nvSpPr>
        <p:spPr>
          <a:xfrm>
            <a:off x="342900" y="685800"/>
            <a:ext cx="61722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1CD819-CC67-4ED8-BA67-5E3C7A30D019}" type="slidenum">
              <a:rPr lang="en-US" smtClean="0"/>
              <a:t>‹#›</a:t>
            </a:fld>
            <a:endParaRPr lang="en-US"/>
          </a:p>
        </p:txBody>
      </p:sp>
    </p:spTree>
    <p:extLst>
      <p:ext uri="{BB962C8B-B14F-4D97-AF65-F5344CB8AC3E}">
        <p14:creationId xmlns:p14="http://schemas.microsoft.com/office/powerpoint/2010/main" val="2104196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31CD819-CC67-4ED8-BA67-5E3C7A30D019}" type="slidenum">
              <a:rPr lang="en-US" smtClean="0"/>
              <a:t>1</a:t>
            </a:fld>
            <a:endParaRPr lang="en-US"/>
          </a:p>
        </p:txBody>
      </p:sp>
    </p:spTree>
    <p:extLst>
      <p:ext uri="{BB962C8B-B14F-4D97-AF65-F5344CB8AC3E}">
        <p14:creationId xmlns:p14="http://schemas.microsoft.com/office/powerpoint/2010/main" val="13752584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0" y="0"/>
            <a:ext cx="3200400" cy="952500"/>
          </a:xfrm>
          <a:prstGeom prst="rect">
            <a:avLst/>
          </a:prstGeom>
        </p:spPr>
      </p:pic>
      <p:pic>
        <p:nvPicPr>
          <p:cNvPr id="9" name="Picture 2" descr="C:\Users\Admin\Desktop\NAACAlogo-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401" y="17463"/>
            <a:ext cx="1066800" cy="88226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458202" y="0"/>
            <a:ext cx="1066798" cy="899729"/>
          </a:xfrm>
          <a:prstGeom prst="rect">
            <a:avLst/>
          </a:prstGeom>
        </p:spPr>
      </p:pic>
      <p:pic>
        <p:nvPicPr>
          <p:cNvPr id="11" name="Picture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25000" y="74915"/>
            <a:ext cx="1338262" cy="839485"/>
          </a:xfrm>
          <a:prstGeom prst="rect">
            <a:avLst/>
          </a:prstGeom>
        </p:spPr>
      </p:pic>
      <p:pic>
        <p:nvPicPr>
          <p:cNvPr id="12" name="Picture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820400" y="16285"/>
            <a:ext cx="1057275" cy="898115"/>
          </a:xfrm>
          <a:prstGeom prst="rect">
            <a:avLst/>
          </a:prstGeom>
        </p:spPr>
      </p:pic>
      <p:sp>
        <p:nvSpPr>
          <p:cNvPr id="13" name="Rectangle 12"/>
          <p:cNvSpPr/>
          <p:nvPr userDrawn="1"/>
        </p:nvSpPr>
        <p:spPr>
          <a:xfrm>
            <a:off x="0" y="6470276"/>
            <a:ext cx="12344400" cy="381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e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228600"/>
            <a:ext cx="12344400" cy="381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1000" y="0"/>
            <a:ext cx="3200400" cy="952500"/>
          </a:xfrm>
          <a:prstGeom prst="rect">
            <a:avLst/>
          </a:prstGeom>
        </p:spPr>
      </p:pic>
      <p:pic>
        <p:nvPicPr>
          <p:cNvPr id="9" name="Picture 2" descr="C:\Users\Admin\Desktop\NAACAlogo-1.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391401" y="17463"/>
            <a:ext cx="1066800" cy="88226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458202" y="0"/>
            <a:ext cx="1066798" cy="899729"/>
          </a:xfrm>
          <a:prstGeom prst="rect">
            <a:avLst/>
          </a:prstGeom>
        </p:spPr>
      </p:pic>
      <p:pic>
        <p:nvPicPr>
          <p:cNvPr id="11" name="Picture 10"/>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525000" y="74915"/>
            <a:ext cx="1338262" cy="839485"/>
          </a:xfrm>
          <a:prstGeom prst="rect">
            <a:avLst/>
          </a:prstGeom>
        </p:spPr>
      </p:pic>
      <p:pic>
        <p:nvPicPr>
          <p:cNvPr id="12" name="Picture 1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0820400" y="16285"/>
            <a:ext cx="1057275" cy="898115"/>
          </a:xfrm>
          <a:prstGeom prst="rect">
            <a:avLst/>
          </a:prstGeom>
        </p:spPr>
      </p:pic>
      <p:sp>
        <p:nvSpPr>
          <p:cNvPr id="13" name="Rectangle 12"/>
          <p:cNvSpPr/>
          <p:nvPr userDrawn="1"/>
        </p:nvSpPr>
        <p:spPr>
          <a:xfrm>
            <a:off x="0" y="6470276"/>
            <a:ext cx="12344400" cy="381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yogeshn_cg@atme.edu.in" TargetMode="External"/><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hyperlink" Target="file:///C:\Users\YOGESH\Desktop\Yogesh%20N%20Profile_as%20on%2017.8.2024.pdf" TargetMode="External"/><Relationship Id="rId4" Type="http://schemas.openxmlformats.org/officeDocument/2006/relationships/hyperlink" Target="mailto:yogeshneelappa@gmail.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M41M9ATm49M"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cse11-iiith.vlabs.ac.in/" TargetMode="Externa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g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29000" y="6454877"/>
            <a:ext cx="4953000" cy="369332"/>
          </a:xfrm>
          <a:prstGeom prst="rect">
            <a:avLst/>
          </a:prstGeom>
          <a:noFill/>
        </p:spPr>
        <p:txBody>
          <a:bodyPr wrap="square" rtlCol="0">
            <a:spAutoFit/>
          </a:bodyPr>
          <a:lstStyle/>
          <a:p>
            <a:pPr algn="ctr"/>
            <a:r>
              <a:rPr lang="en-US" b="1" dirty="0" smtClean="0">
                <a:solidFill>
                  <a:schemeClr val="bg1"/>
                </a:solidFill>
                <a:latin typeface="Cambria" pitchFamily="18" charset="0"/>
              </a:rPr>
              <a:t>Prof. Yogesh N, Dept. of CSD, ATMECE</a:t>
            </a:r>
            <a:endParaRPr lang="en-US" b="1" dirty="0">
              <a:solidFill>
                <a:schemeClr val="bg1"/>
              </a:solidFill>
              <a:latin typeface="Cambria" pitchFamily="18" charset="0"/>
            </a:endParaRPr>
          </a:p>
        </p:txBody>
      </p:sp>
      <p:sp>
        <p:nvSpPr>
          <p:cNvPr id="5" name="TextBox 4"/>
          <p:cNvSpPr txBox="1"/>
          <p:nvPr/>
        </p:nvSpPr>
        <p:spPr>
          <a:xfrm>
            <a:off x="0" y="6457890"/>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YN</a:t>
            </a:r>
            <a:endParaRPr lang="en-US" sz="2000" b="1" dirty="0">
              <a:solidFill>
                <a:schemeClr val="bg1"/>
              </a:solidFill>
              <a:latin typeface="Cambria" pitchFamily="18" charset="0"/>
            </a:endParaRPr>
          </a:p>
        </p:txBody>
      </p:sp>
      <p:sp>
        <p:nvSpPr>
          <p:cNvPr id="6" name="TextBox 5"/>
          <p:cNvSpPr txBox="1"/>
          <p:nvPr/>
        </p:nvSpPr>
        <p:spPr>
          <a:xfrm>
            <a:off x="9906000" y="6424099"/>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1</a:t>
            </a:r>
            <a:endParaRPr lang="en-US" sz="2000" b="1" dirty="0">
              <a:solidFill>
                <a:schemeClr val="bg1"/>
              </a:solidFill>
              <a:latin typeface="Cambria" pitchFamily="18" charset="0"/>
            </a:endParaRPr>
          </a:p>
        </p:txBody>
      </p:sp>
      <p:sp>
        <p:nvSpPr>
          <p:cNvPr id="7" name="Title 5"/>
          <p:cNvSpPr txBox="1">
            <a:spLocks/>
          </p:cNvSpPr>
          <p:nvPr/>
        </p:nvSpPr>
        <p:spPr>
          <a:xfrm>
            <a:off x="0" y="1752600"/>
            <a:ext cx="12344400" cy="928688"/>
          </a:xfrm>
          <a:prstGeom prst="rect">
            <a:avLst/>
          </a:prstGeom>
        </p:spPr>
        <p:txBody>
          <a:bodyPr vert="horz" lIns="109715" tIns="54858" rIns="109715" bIns="54858" rtlCol="0" anchor="ctr">
            <a:noAutofit/>
          </a:bodyPr>
          <a:lstStyle>
            <a:lvl1pPr algn="ctr" defTabSz="1201704" rtl="0" eaLnBrk="1" latinLnBrk="0" hangingPunct="1">
              <a:spcBef>
                <a:spcPct val="0"/>
              </a:spcBef>
              <a:buNone/>
              <a:defRPr sz="5800" kern="1200">
                <a:solidFill>
                  <a:schemeClr val="tx1"/>
                </a:solidFill>
                <a:latin typeface="+mj-lt"/>
                <a:ea typeface="+mj-ea"/>
                <a:cs typeface="+mj-cs"/>
              </a:defRPr>
            </a:lvl1pPr>
          </a:lstStyle>
          <a:p>
            <a:r>
              <a:rPr lang="en-GB" sz="3700" b="1" dirty="0" smtClean="0">
                <a:solidFill>
                  <a:srgbClr val="002060"/>
                </a:solidFill>
                <a:latin typeface="Cambria" pitchFamily="18" charset="0"/>
              </a:rPr>
              <a:t>Digital Design and Computer Organization – </a:t>
            </a:r>
            <a:r>
              <a:rPr lang="en-GB" sz="3700" b="1" dirty="0" smtClean="0">
                <a:solidFill>
                  <a:srgbClr val="D60093"/>
                </a:solidFill>
                <a:latin typeface="Cambria" pitchFamily="18" charset="0"/>
              </a:rPr>
              <a:t>BCS302</a:t>
            </a:r>
            <a:endParaRPr lang="en-US" b="1" dirty="0">
              <a:solidFill>
                <a:srgbClr val="D60093"/>
              </a:solidFill>
              <a:latin typeface="Cambria" pitchFamily="18" charset="0"/>
            </a:endParaRPr>
          </a:p>
        </p:txBody>
      </p:sp>
      <p:sp>
        <p:nvSpPr>
          <p:cNvPr id="8" name="Subtitle 6"/>
          <p:cNvSpPr txBox="1">
            <a:spLocks/>
          </p:cNvSpPr>
          <p:nvPr/>
        </p:nvSpPr>
        <p:spPr>
          <a:xfrm>
            <a:off x="6602732" y="3581400"/>
            <a:ext cx="5741668" cy="2133600"/>
          </a:xfrm>
          <a:prstGeom prst="rect">
            <a:avLst/>
          </a:prstGeom>
        </p:spPr>
        <p:txBody>
          <a:bodyPr vert="horz" lIns="0" tIns="45720" rIns="0" bIns="45720" rtlCol="0">
            <a:noAutofit/>
          </a:bodyPr>
          <a:lstStyle>
            <a:lvl1pPr marL="0" indent="0" algn="l" defTabSz="685800" rtl="0" eaLnBrk="1" latinLnBrk="0" hangingPunct="1">
              <a:lnSpc>
                <a:spcPct val="90000"/>
              </a:lnSpc>
              <a:spcBef>
                <a:spcPts val="0"/>
              </a:spcBef>
              <a:buFont typeface="Wingdings" panose="05000000000000000000" pitchFamily="2" charset="2"/>
              <a:buNone/>
              <a:defRPr sz="1350" kern="1200">
                <a:solidFill>
                  <a:schemeClr val="tx1"/>
                </a:solidFill>
                <a:latin typeface="+mn-lt"/>
                <a:ea typeface="+mn-ea"/>
                <a:cs typeface="+mn-cs"/>
              </a:defRPr>
            </a:lvl1pPr>
            <a:lvl2pPr marL="342900" indent="0" algn="ctr" defTabSz="685800" rtl="0" eaLnBrk="1" latinLnBrk="0" hangingPunct="1">
              <a:lnSpc>
                <a:spcPct val="90000"/>
              </a:lnSpc>
              <a:spcBef>
                <a:spcPts val="450"/>
              </a:spcBef>
              <a:buFont typeface="Wingdings" panose="05000000000000000000" pitchFamily="2" charset="2"/>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450"/>
              </a:spcBef>
              <a:buFont typeface="Wingdings" panose="05000000000000000000" pitchFamily="2" charset="2"/>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450"/>
              </a:spcBef>
              <a:buFont typeface="Wingdings" panose="05000000000000000000" pitchFamily="2" charset="2"/>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450"/>
              </a:spcBef>
              <a:buFont typeface="Wingdings" panose="05000000000000000000" pitchFamily="2" charset="2"/>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Wingdings" panose="05000000000000000000" pitchFamily="2" charset="2"/>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Wingdings" panose="05000000000000000000" pitchFamily="2" charset="2"/>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Wingdings" panose="05000000000000000000" pitchFamily="2" charset="2"/>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Wingdings" panose="05000000000000000000" pitchFamily="2" charset="2"/>
              <a:buNone/>
              <a:defRPr sz="1200" kern="1200">
                <a:solidFill>
                  <a:schemeClr val="tx1"/>
                </a:solidFill>
                <a:latin typeface="+mn-lt"/>
                <a:ea typeface="+mn-ea"/>
                <a:cs typeface="+mn-cs"/>
              </a:defRPr>
            </a:lvl9pPr>
          </a:lstStyle>
          <a:p>
            <a:pPr marL="1150938" lvl="8" algn="l">
              <a:lnSpc>
                <a:spcPct val="150000"/>
              </a:lnSpc>
            </a:pPr>
            <a:r>
              <a:rPr lang="en-US" sz="2400" b="1" dirty="0" smtClean="0">
                <a:solidFill>
                  <a:srgbClr val="002060"/>
                </a:solidFill>
                <a:latin typeface="Cambria" pitchFamily="18" charset="0"/>
              </a:rPr>
              <a:t> Course Coordinator:</a:t>
            </a:r>
          </a:p>
          <a:p>
            <a:pPr marL="1150938" lvl="8" algn="l">
              <a:lnSpc>
                <a:spcPct val="100000"/>
              </a:lnSpc>
            </a:pPr>
            <a:r>
              <a:rPr lang="en-US" sz="2000" b="1" dirty="0" smtClean="0">
                <a:solidFill>
                  <a:srgbClr val="002060"/>
                </a:solidFill>
                <a:latin typeface="Cambria" pitchFamily="18" charset="0"/>
              </a:rPr>
              <a:t>                      </a:t>
            </a:r>
            <a:r>
              <a:rPr lang="en-US" sz="2400" b="1" dirty="0" smtClean="0">
                <a:solidFill>
                  <a:srgbClr val="002060"/>
                </a:solidFill>
                <a:latin typeface="Cambria" pitchFamily="18" charset="0"/>
              </a:rPr>
              <a:t>Prof. Yogesh N</a:t>
            </a:r>
          </a:p>
          <a:p>
            <a:pPr marL="1150938" lvl="8" algn="l">
              <a:lnSpc>
                <a:spcPct val="100000"/>
              </a:lnSpc>
            </a:pPr>
            <a:r>
              <a:rPr lang="en-US" sz="2000" dirty="0" smtClean="0">
                <a:solidFill>
                  <a:srgbClr val="002060"/>
                </a:solidFill>
                <a:latin typeface="Cambria" pitchFamily="18" charset="0"/>
              </a:rPr>
              <a:t>                      </a:t>
            </a:r>
            <a:r>
              <a:rPr lang="en-US" sz="2100" i="1" dirty="0" smtClean="0">
                <a:solidFill>
                  <a:srgbClr val="D60093"/>
                </a:solidFill>
                <a:latin typeface="Cambria" pitchFamily="18" charset="0"/>
              </a:rPr>
              <a:t>Assistant Professor</a:t>
            </a:r>
          </a:p>
          <a:p>
            <a:pPr marL="1150938" lvl="8" algn="l">
              <a:lnSpc>
                <a:spcPct val="100000"/>
              </a:lnSpc>
            </a:pPr>
            <a:r>
              <a:rPr lang="en-US" sz="2100" i="1" dirty="0" smtClean="0">
                <a:solidFill>
                  <a:srgbClr val="D60093"/>
                </a:solidFill>
                <a:latin typeface="Cambria" pitchFamily="18" charset="0"/>
              </a:rPr>
              <a:t>                     Dept. of CSD</a:t>
            </a:r>
          </a:p>
          <a:p>
            <a:pPr marL="1150938" lvl="8" algn="l">
              <a:lnSpc>
                <a:spcPct val="100000"/>
              </a:lnSpc>
            </a:pPr>
            <a:r>
              <a:rPr lang="en-US" sz="2100" i="1" dirty="0">
                <a:solidFill>
                  <a:srgbClr val="D60093"/>
                </a:solidFill>
                <a:latin typeface="Cambria" pitchFamily="18" charset="0"/>
              </a:rPr>
              <a:t> </a:t>
            </a:r>
            <a:r>
              <a:rPr lang="en-US" sz="2100" i="1" dirty="0" smtClean="0">
                <a:solidFill>
                  <a:srgbClr val="D60093"/>
                </a:solidFill>
                <a:latin typeface="Cambria" pitchFamily="18" charset="0"/>
              </a:rPr>
              <a:t>                    ATMECE, Mysuru</a:t>
            </a:r>
          </a:p>
          <a:p>
            <a:pPr marL="1150938" lvl="8" algn="l">
              <a:lnSpc>
                <a:spcPct val="100000"/>
              </a:lnSpc>
            </a:pPr>
            <a:r>
              <a:rPr lang="en-US" sz="2100" i="1" dirty="0">
                <a:solidFill>
                  <a:srgbClr val="D60093"/>
                </a:solidFill>
                <a:latin typeface="Cambria" pitchFamily="18" charset="0"/>
              </a:rPr>
              <a:t> </a:t>
            </a:r>
            <a:r>
              <a:rPr lang="en-US" sz="2100" i="1" dirty="0" smtClean="0">
                <a:solidFill>
                  <a:srgbClr val="D60093"/>
                </a:solidFill>
                <a:latin typeface="Cambria" pitchFamily="18" charset="0"/>
              </a:rPr>
              <a:t>                                         </a:t>
            </a:r>
            <a:endParaRPr lang="en-US" sz="2100" b="1" i="1" dirty="0">
              <a:solidFill>
                <a:srgbClr val="D60093"/>
              </a:solidFill>
              <a:latin typeface="+mj-lt"/>
            </a:endParaRPr>
          </a:p>
        </p:txBody>
      </p:sp>
      <p:pic>
        <p:nvPicPr>
          <p:cNvPr id="1026" name="Picture 2" descr="Digital Circuit Introduction for Beginners and Bystanders"/>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rot="20037788">
            <a:off x="1535854" y="3389860"/>
            <a:ext cx="3677741" cy="2293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43002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0" y="6454877"/>
            <a:ext cx="4953000" cy="369332"/>
          </a:xfrm>
          <a:prstGeom prst="rect">
            <a:avLst/>
          </a:prstGeom>
          <a:noFill/>
        </p:spPr>
        <p:txBody>
          <a:bodyPr wrap="square" rtlCol="0">
            <a:spAutoFit/>
          </a:bodyPr>
          <a:lstStyle/>
          <a:p>
            <a:pPr algn="ctr"/>
            <a:r>
              <a:rPr lang="en-US" b="1" dirty="0" smtClean="0">
                <a:solidFill>
                  <a:schemeClr val="bg1"/>
                </a:solidFill>
                <a:latin typeface="Cambria" pitchFamily="18" charset="0"/>
              </a:rPr>
              <a:t>Prof. Yogesh N, Dept. of CSD, ATMECE</a:t>
            </a:r>
            <a:endParaRPr lang="en-US" b="1" dirty="0">
              <a:solidFill>
                <a:schemeClr val="bg1"/>
              </a:solidFill>
              <a:latin typeface="Cambria" pitchFamily="18" charset="0"/>
            </a:endParaRPr>
          </a:p>
        </p:txBody>
      </p:sp>
      <p:sp>
        <p:nvSpPr>
          <p:cNvPr id="3" name="TextBox 2"/>
          <p:cNvSpPr txBox="1"/>
          <p:nvPr/>
        </p:nvSpPr>
        <p:spPr>
          <a:xfrm>
            <a:off x="0" y="6457890"/>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YN</a:t>
            </a:r>
            <a:endParaRPr lang="en-US" sz="2000" b="1" dirty="0">
              <a:solidFill>
                <a:schemeClr val="bg1"/>
              </a:solidFill>
              <a:latin typeface="Cambria" pitchFamily="18" charset="0"/>
            </a:endParaRPr>
          </a:p>
        </p:txBody>
      </p:sp>
      <p:sp>
        <p:nvSpPr>
          <p:cNvPr id="4" name="TextBox 3"/>
          <p:cNvSpPr txBox="1"/>
          <p:nvPr/>
        </p:nvSpPr>
        <p:spPr>
          <a:xfrm>
            <a:off x="9906000" y="6424099"/>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2</a:t>
            </a:r>
            <a:endParaRPr lang="en-US" sz="2000" b="1" dirty="0">
              <a:solidFill>
                <a:schemeClr val="bg1"/>
              </a:solidFill>
              <a:latin typeface="Cambria" pitchFamily="18" charset="0"/>
            </a:endParaRPr>
          </a:p>
        </p:txBody>
      </p:sp>
      <p:sp>
        <p:nvSpPr>
          <p:cNvPr id="5" name="Rounded Rectangle 4"/>
          <p:cNvSpPr/>
          <p:nvPr/>
        </p:nvSpPr>
        <p:spPr>
          <a:xfrm>
            <a:off x="3714750" y="1143000"/>
            <a:ext cx="4914900" cy="533400"/>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002060"/>
                </a:solidFill>
                <a:latin typeface="Cambria" pitchFamily="18" charset="0"/>
              </a:rPr>
              <a:t>Course Instructor Profile</a:t>
            </a:r>
            <a:r>
              <a:rPr lang="en-US" sz="2400" dirty="0" smtClean="0"/>
              <a:t> </a:t>
            </a:r>
            <a:endParaRPr lang="en-US" sz="2400" dirty="0"/>
          </a:p>
        </p:txBody>
      </p:sp>
      <p:pic>
        <p:nvPicPr>
          <p:cNvPr id="6" name="Picture 2" descr="E:\Department\Editorial\Faculty photos\Yogesh N (Photo).jpg"/>
          <p:cNvPicPr>
            <a:picLocks noChangeAspect="1" noChangeArrowheads="1"/>
          </p:cNvPicPr>
          <p:nvPr/>
        </p:nvPicPr>
        <p:blipFill>
          <a:blip r:embed="rId2"/>
          <a:srcRect/>
          <a:stretch>
            <a:fillRect/>
          </a:stretch>
        </p:blipFill>
        <p:spPr bwMode="auto">
          <a:xfrm>
            <a:off x="941439" y="2221173"/>
            <a:ext cx="2209800" cy="2350827"/>
          </a:xfrm>
          <a:prstGeom prst="rect">
            <a:avLst/>
          </a:prstGeom>
          <a:ln>
            <a:noFill/>
          </a:ln>
          <a:effectLst>
            <a:outerShdw blurRad="292100" dist="139700" dir="2700000" algn="tl" rotWithShape="0">
              <a:srgbClr val="333333">
                <a:alpha val="65000"/>
              </a:srgbClr>
            </a:outerShdw>
          </a:effectLst>
        </p:spPr>
      </p:pic>
      <p:graphicFrame>
        <p:nvGraphicFramePr>
          <p:cNvPr id="7" name="Table 6"/>
          <p:cNvGraphicFramePr>
            <a:graphicFrameLocks noGrp="1"/>
          </p:cNvGraphicFramePr>
          <p:nvPr>
            <p:extLst>
              <p:ext uri="{D42A27DB-BD31-4B8C-83A1-F6EECF244321}">
                <p14:modId xmlns:p14="http://schemas.microsoft.com/office/powerpoint/2010/main" val="1807417293"/>
              </p:ext>
            </p:extLst>
          </p:nvPr>
        </p:nvGraphicFramePr>
        <p:xfrm>
          <a:off x="3657600" y="2133600"/>
          <a:ext cx="7391400" cy="3216345"/>
        </p:xfrm>
        <a:graphic>
          <a:graphicData uri="http://schemas.openxmlformats.org/drawingml/2006/table">
            <a:tbl>
              <a:tblPr firstRow="1" bandRow="1">
                <a:tableStyleId>{00A15C55-8517-42AA-B614-E9B94910E393}</a:tableStyleId>
              </a:tblPr>
              <a:tblGrid>
                <a:gridCol w="2745375">
                  <a:extLst>
                    <a:ext uri="{9D8B030D-6E8A-4147-A177-3AD203B41FA5}">
                      <a16:colId xmlns:a16="http://schemas.microsoft.com/office/drawing/2014/main" val="20000"/>
                    </a:ext>
                  </a:extLst>
                </a:gridCol>
                <a:gridCol w="4646025">
                  <a:extLst>
                    <a:ext uri="{9D8B030D-6E8A-4147-A177-3AD203B41FA5}">
                      <a16:colId xmlns:a16="http://schemas.microsoft.com/office/drawing/2014/main" val="20001"/>
                    </a:ext>
                  </a:extLst>
                </a:gridCol>
              </a:tblGrid>
              <a:tr h="441859">
                <a:tc gridSpan="2">
                  <a:txBody>
                    <a:bodyPr/>
                    <a:lstStyle/>
                    <a:p>
                      <a:pPr algn="ctr"/>
                      <a:r>
                        <a:rPr lang="en-US" sz="2400" dirty="0" smtClean="0">
                          <a:latin typeface="Cambria" pitchFamily="18" charset="0"/>
                        </a:rPr>
                        <a:t>Prof. Yogesh N</a:t>
                      </a:r>
                      <a:endParaRPr lang="en-US" sz="2400" dirty="0">
                        <a:solidFill>
                          <a:schemeClr val="bg1"/>
                        </a:solidFill>
                        <a:latin typeface="Cambria" pitchFamily="18" charset="0"/>
                      </a:endParaRPr>
                    </a:p>
                  </a:txBody>
                  <a:tcPr anchor="ctr">
                    <a:solidFill>
                      <a:srgbClr val="002060"/>
                    </a:solidFill>
                  </a:tcPr>
                </a:tc>
                <a:tc hMerge="1">
                  <a:txBody>
                    <a:bodyPr/>
                    <a:lstStyle/>
                    <a:p>
                      <a:endParaRPr lang="en-US" dirty="0"/>
                    </a:p>
                  </a:txBody>
                  <a:tcPr/>
                </a:tc>
                <a:extLst>
                  <a:ext uri="{0D108BD9-81ED-4DB2-BD59-A6C34878D82A}">
                    <a16:rowId xmlns:a16="http://schemas.microsoft.com/office/drawing/2014/main" val="10000"/>
                  </a:ext>
                </a:extLst>
              </a:tr>
              <a:tr h="441859">
                <a:tc>
                  <a:txBody>
                    <a:bodyPr/>
                    <a:lstStyle/>
                    <a:p>
                      <a:r>
                        <a:rPr lang="en-US" sz="1900" dirty="0" smtClean="0">
                          <a:solidFill>
                            <a:srgbClr val="002060"/>
                          </a:solidFill>
                          <a:latin typeface="Cambria" pitchFamily="18" charset="0"/>
                        </a:rPr>
                        <a:t>Designation</a:t>
                      </a:r>
                      <a:endParaRPr lang="en-US" sz="1900" dirty="0">
                        <a:solidFill>
                          <a:srgbClr val="002060"/>
                        </a:solidFill>
                        <a:latin typeface="Cambria" pitchFamily="18" charset="0"/>
                      </a:endParaRPr>
                    </a:p>
                  </a:txBody>
                  <a:tcPr anchor="ctr"/>
                </a:tc>
                <a:tc>
                  <a:txBody>
                    <a:bodyPr/>
                    <a:lstStyle/>
                    <a:p>
                      <a:r>
                        <a:rPr lang="en-US" sz="1900" dirty="0" smtClean="0">
                          <a:solidFill>
                            <a:srgbClr val="002060"/>
                          </a:solidFill>
                          <a:latin typeface="Cambria" pitchFamily="18" charset="0"/>
                        </a:rPr>
                        <a:t>Assistant </a:t>
                      </a:r>
                      <a:r>
                        <a:rPr lang="en-US" sz="1900" baseline="0" dirty="0" smtClean="0">
                          <a:solidFill>
                            <a:srgbClr val="002060"/>
                          </a:solidFill>
                          <a:latin typeface="Cambria" pitchFamily="18" charset="0"/>
                        </a:rPr>
                        <a:t> Professor</a:t>
                      </a:r>
                      <a:endParaRPr lang="en-US" sz="1900" dirty="0">
                        <a:solidFill>
                          <a:srgbClr val="002060"/>
                        </a:solidFill>
                        <a:latin typeface="Cambria" pitchFamily="18" charset="0"/>
                      </a:endParaRPr>
                    </a:p>
                  </a:txBody>
                  <a:tcPr anchor="ctr"/>
                </a:tc>
                <a:extLst>
                  <a:ext uri="{0D108BD9-81ED-4DB2-BD59-A6C34878D82A}">
                    <a16:rowId xmlns:a16="http://schemas.microsoft.com/office/drawing/2014/main" val="10001"/>
                  </a:ext>
                </a:extLst>
              </a:tr>
              <a:tr h="441859">
                <a:tc>
                  <a:txBody>
                    <a:bodyPr/>
                    <a:lstStyle/>
                    <a:p>
                      <a:r>
                        <a:rPr lang="en-US" sz="1900" dirty="0" smtClean="0">
                          <a:solidFill>
                            <a:srgbClr val="002060"/>
                          </a:solidFill>
                          <a:latin typeface="Cambria" pitchFamily="18" charset="0"/>
                        </a:rPr>
                        <a:t>Qualification</a:t>
                      </a:r>
                      <a:endParaRPr lang="en-US" sz="1900" dirty="0">
                        <a:solidFill>
                          <a:srgbClr val="002060"/>
                        </a:solidFill>
                        <a:latin typeface="Cambria" pitchFamily="18" charset="0"/>
                      </a:endParaRPr>
                    </a:p>
                  </a:txBody>
                  <a:tcPr anchor="ctr"/>
                </a:tc>
                <a:tc>
                  <a:txBody>
                    <a:bodyPr/>
                    <a:lstStyle/>
                    <a:p>
                      <a:r>
                        <a:rPr lang="en-US" sz="1900" dirty="0" smtClean="0">
                          <a:solidFill>
                            <a:srgbClr val="002060"/>
                          </a:solidFill>
                          <a:latin typeface="Cambria" pitchFamily="18" charset="0"/>
                        </a:rPr>
                        <a:t>B.E, MTech., </a:t>
                      </a:r>
                      <a:r>
                        <a:rPr lang="en-US" sz="1900" dirty="0" smtClean="0">
                          <a:solidFill>
                            <a:srgbClr val="002060"/>
                          </a:solidFill>
                          <a:latin typeface="Cambria" pitchFamily="18" charset="0"/>
                        </a:rPr>
                        <a:t>PGDAC, (</a:t>
                      </a:r>
                      <a:r>
                        <a:rPr lang="en-US" sz="1900" dirty="0" err="1" smtClean="0">
                          <a:solidFill>
                            <a:srgbClr val="002060"/>
                          </a:solidFill>
                          <a:latin typeface="Cambria" pitchFamily="18" charset="0"/>
                        </a:rPr>
                        <a:t>Ph.D</a:t>
                      </a:r>
                      <a:r>
                        <a:rPr lang="en-US" sz="1900" dirty="0" smtClean="0">
                          <a:solidFill>
                            <a:srgbClr val="002060"/>
                          </a:solidFill>
                          <a:latin typeface="Cambria" pitchFamily="18" charset="0"/>
                        </a:rPr>
                        <a:t>)</a:t>
                      </a:r>
                      <a:endParaRPr lang="en-US" sz="1900" dirty="0">
                        <a:solidFill>
                          <a:srgbClr val="002060"/>
                        </a:solidFill>
                        <a:latin typeface="Cambria" pitchFamily="18" charset="0"/>
                      </a:endParaRPr>
                    </a:p>
                  </a:txBody>
                  <a:tcPr anchor="ctr"/>
                </a:tc>
                <a:extLst>
                  <a:ext uri="{0D108BD9-81ED-4DB2-BD59-A6C34878D82A}">
                    <a16:rowId xmlns:a16="http://schemas.microsoft.com/office/drawing/2014/main" val="10002"/>
                  </a:ext>
                </a:extLst>
              </a:tr>
              <a:tr h="441859">
                <a:tc>
                  <a:txBody>
                    <a:bodyPr/>
                    <a:lstStyle/>
                    <a:p>
                      <a:r>
                        <a:rPr lang="en-US" sz="1900" dirty="0" smtClean="0">
                          <a:solidFill>
                            <a:srgbClr val="002060"/>
                          </a:solidFill>
                          <a:latin typeface="Cambria" pitchFamily="18" charset="0"/>
                        </a:rPr>
                        <a:t>Email Id</a:t>
                      </a:r>
                      <a:endParaRPr lang="en-US" sz="1900" dirty="0">
                        <a:solidFill>
                          <a:srgbClr val="002060"/>
                        </a:solidFill>
                        <a:latin typeface="Cambria" pitchFamily="18" charset="0"/>
                      </a:endParaRPr>
                    </a:p>
                  </a:txBody>
                  <a:tcPr anchor="ctr"/>
                </a:tc>
                <a:tc>
                  <a:txBody>
                    <a:bodyPr/>
                    <a:lstStyle/>
                    <a:p>
                      <a:r>
                        <a:rPr lang="en-US" sz="1900" dirty="0" smtClean="0">
                          <a:solidFill>
                            <a:srgbClr val="002060"/>
                          </a:solidFill>
                          <a:latin typeface="Cambria" pitchFamily="18" charset="0"/>
                          <a:hlinkClick r:id="rId3"/>
                        </a:rPr>
                        <a:t>yogeshn_cg@atme.edu.in</a:t>
                      </a:r>
                      <a:endParaRPr lang="en-US" sz="1900" dirty="0" smtClean="0">
                        <a:solidFill>
                          <a:srgbClr val="002060"/>
                        </a:solidFill>
                        <a:latin typeface="Cambria" pitchFamily="18" charset="0"/>
                      </a:endParaRPr>
                    </a:p>
                    <a:p>
                      <a:r>
                        <a:rPr lang="en-US" sz="1900" dirty="0" smtClean="0">
                          <a:solidFill>
                            <a:srgbClr val="002060"/>
                          </a:solidFill>
                          <a:latin typeface="Cambria" pitchFamily="18" charset="0"/>
                          <a:hlinkClick r:id="rId4"/>
                        </a:rPr>
                        <a:t>yogeshneelappa.atme@gmail.com</a:t>
                      </a:r>
                      <a:r>
                        <a:rPr lang="en-US" sz="1900" baseline="0" dirty="0" smtClean="0">
                          <a:solidFill>
                            <a:srgbClr val="002060"/>
                          </a:solidFill>
                          <a:latin typeface="Cambria" pitchFamily="18" charset="0"/>
                        </a:rPr>
                        <a:t> </a:t>
                      </a:r>
                      <a:endParaRPr lang="en-US" sz="1900" dirty="0">
                        <a:solidFill>
                          <a:srgbClr val="002060"/>
                        </a:solidFill>
                        <a:latin typeface="Cambria" pitchFamily="18" charset="0"/>
                      </a:endParaRPr>
                    </a:p>
                  </a:txBody>
                  <a:tcPr anchor="ctr"/>
                </a:tc>
                <a:extLst>
                  <a:ext uri="{0D108BD9-81ED-4DB2-BD59-A6C34878D82A}">
                    <a16:rowId xmlns:a16="http://schemas.microsoft.com/office/drawing/2014/main" val="10003"/>
                  </a:ext>
                </a:extLst>
              </a:tr>
              <a:tr h="441859">
                <a:tc>
                  <a:txBody>
                    <a:bodyPr/>
                    <a:lstStyle/>
                    <a:p>
                      <a:r>
                        <a:rPr lang="en-US" sz="1900" dirty="0" smtClean="0">
                          <a:solidFill>
                            <a:srgbClr val="002060"/>
                          </a:solidFill>
                          <a:latin typeface="Cambria" pitchFamily="18" charset="0"/>
                        </a:rPr>
                        <a:t>Contact Number</a:t>
                      </a:r>
                      <a:endParaRPr lang="en-US" sz="1900" dirty="0">
                        <a:solidFill>
                          <a:srgbClr val="002060"/>
                        </a:solidFill>
                        <a:latin typeface="Cambria" pitchFamily="18" charset="0"/>
                      </a:endParaRPr>
                    </a:p>
                  </a:txBody>
                  <a:tcPr anchor="ctr"/>
                </a:tc>
                <a:tc>
                  <a:txBody>
                    <a:bodyPr/>
                    <a:lstStyle/>
                    <a:p>
                      <a:r>
                        <a:rPr lang="en-US" sz="1900" dirty="0" smtClean="0">
                          <a:solidFill>
                            <a:srgbClr val="002060"/>
                          </a:solidFill>
                          <a:latin typeface="Cambria" pitchFamily="18" charset="0"/>
                        </a:rPr>
                        <a:t>9663170150</a:t>
                      </a:r>
                      <a:endParaRPr lang="en-US" sz="1900" dirty="0">
                        <a:solidFill>
                          <a:srgbClr val="002060"/>
                        </a:solidFill>
                        <a:latin typeface="Cambria" pitchFamily="18" charset="0"/>
                      </a:endParaRPr>
                    </a:p>
                  </a:txBody>
                  <a:tcPr anchor="ctr"/>
                </a:tc>
                <a:extLst>
                  <a:ext uri="{0D108BD9-81ED-4DB2-BD59-A6C34878D82A}">
                    <a16:rowId xmlns:a16="http://schemas.microsoft.com/office/drawing/2014/main" val="10004"/>
                  </a:ext>
                </a:extLst>
              </a:tr>
              <a:tr h="381504">
                <a:tc>
                  <a:txBody>
                    <a:bodyPr/>
                    <a:lstStyle/>
                    <a:p>
                      <a:r>
                        <a:rPr lang="en-US" sz="1900" dirty="0" smtClean="0">
                          <a:solidFill>
                            <a:srgbClr val="002060"/>
                          </a:solidFill>
                          <a:latin typeface="Cambria" pitchFamily="18" charset="0"/>
                        </a:rPr>
                        <a:t>Office hours</a:t>
                      </a:r>
                      <a:endParaRPr lang="en-US" sz="1900" dirty="0">
                        <a:solidFill>
                          <a:srgbClr val="002060"/>
                        </a:solidFill>
                        <a:latin typeface="Cambria" pitchFamily="18" charset="0"/>
                      </a:endParaRPr>
                    </a:p>
                  </a:txBody>
                  <a:tcPr anchor="ctr"/>
                </a:tc>
                <a:tc>
                  <a:txBody>
                    <a:bodyPr/>
                    <a:lstStyle/>
                    <a:p>
                      <a:r>
                        <a:rPr lang="en-US" sz="1900" dirty="0" smtClean="0">
                          <a:solidFill>
                            <a:srgbClr val="002060"/>
                          </a:solidFill>
                          <a:latin typeface="Cambria" pitchFamily="18" charset="0"/>
                        </a:rPr>
                        <a:t>9am – 5pm</a:t>
                      </a:r>
                      <a:endParaRPr lang="en-US" sz="1900" dirty="0">
                        <a:solidFill>
                          <a:srgbClr val="002060"/>
                        </a:solidFill>
                        <a:latin typeface="Cambria" pitchFamily="18" charset="0"/>
                      </a:endParaRPr>
                    </a:p>
                  </a:txBody>
                  <a:tcPr anchor="ctr"/>
                </a:tc>
                <a:extLst>
                  <a:ext uri="{0D108BD9-81ED-4DB2-BD59-A6C34878D82A}">
                    <a16:rowId xmlns:a16="http://schemas.microsoft.com/office/drawing/2014/main" val="10005"/>
                  </a:ext>
                </a:extLst>
              </a:tr>
              <a:tr h="381504">
                <a:tc>
                  <a:txBody>
                    <a:bodyPr/>
                    <a:lstStyle/>
                    <a:p>
                      <a:r>
                        <a:rPr lang="en-US" sz="1900" dirty="0" smtClean="0">
                          <a:solidFill>
                            <a:srgbClr val="002060"/>
                          </a:solidFill>
                          <a:latin typeface="Cambria" pitchFamily="18" charset="0"/>
                        </a:rPr>
                        <a:t>Virtual Office hours</a:t>
                      </a:r>
                      <a:endParaRPr lang="en-US" sz="1900" dirty="0">
                        <a:solidFill>
                          <a:srgbClr val="002060"/>
                        </a:solidFill>
                        <a:latin typeface="Cambria" pitchFamily="18" charset="0"/>
                      </a:endParaRPr>
                    </a:p>
                  </a:txBody>
                  <a:tcPr anchor="ctr"/>
                </a:tc>
                <a:tc>
                  <a:txBody>
                    <a:bodyPr/>
                    <a:lstStyle/>
                    <a:p>
                      <a:r>
                        <a:rPr lang="en-US" sz="1900" dirty="0" smtClean="0">
                          <a:solidFill>
                            <a:srgbClr val="002060"/>
                          </a:solidFill>
                          <a:latin typeface="Cambria" pitchFamily="18" charset="0"/>
                        </a:rPr>
                        <a:t>6pm – 8pm</a:t>
                      </a:r>
                      <a:endParaRPr lang="en-US" sz="1900" dirty="0">
                        <a:solidFill>
                          <a:srgbClr val="002060"/>
                        </a:solidFill>
                        <a:latin typeface="Cambria" pitchFamily="18" charset="0"/>
                      </a:endParaRPr>
                    </a:p>
                  </a:txBody>
                  <a:tcPr anchor="ctr"/>
                </a:tc>
                <a:extLst>
                  <a:ext uri="{0D108BD9-81ED-4DB2-BD59-A6C34878D82A}">
                    <a16:rowId xmlns:a16="http://schemas.microsoft.com/office/drawing/2014/main" val="10006"/>
                  </a:ext>
                </a:extLst>
              </a:tr>
            </a:tbl>
          </a:graphicData>
        </a:graphic>
      </p:graphicFrame>
      <p:sp>
        <p:nvSpPr>
          <p:cNvPr id="8" name="Rectangle 7"/>
          <p:cNvSpPr/>
          <p:nvPr/>
        </p:nvSpPr>
        <p:spPr>
          <a:xfrm>
            <a:off x="4876800" y="5717745"/>
            <a:ext cx="1762021" cy="369332"/>
          </a:xfrm>
          <a:prstGeom prst="rect">
            <a:avLst/>
          </a:prstGeom>
        </p:spPr>
        <p:txBody>
          <a:bodyPr wrap="none">
            <a:spAutoFit/>
          </a:bodyPr>
          <a:lstStyle/>
          <a:p>
            <a:r>
              <a:rPr lang="en-US" dirty="0" err="1">
                <a:solidFill>
                  <a:srgbClr val="FF0000"/>
                </a:solidFill>
                <a:latin typeface="Baskerville Old Face" panose="02020602080505020303" pitchFamily="18" charset="0"/>
                <a:hlinkClick r:id="rId5" action="ppaction://hlinkfile"/>
              </a:rPr>
              <a:t>Yogesh</a:t>
            </a:r>
            <a:r>
              <a:rPr lang="en-US" dirty="0">
                <a:solidFill>
                  <a:srgbClr val="FF0000"/>
                </a:solidFill>
                <a:latin typeface="Baskerville Old Face" panose="02020602080505020303" pitchFamily="18" charset="0"/>
                <a:hlinkClick r:id="rId5" action="ppaction://hlinkfile"/>
              </a:rPr>
              <a:t> N </a:t>
            </a:r>
            <a:r>
              <a:rPr lang="en-US" dirty="0" smtClean="0">
                <a:solidFill>
                  <a:srgbClr val="FF0000"/>
                </a:solidFill>
                <a:latin typeface="Baskerville Old Face" panose="02020602080505020303" pitchFamily="18" charset="0"/>
                <a:hlinkClick r:id="rId5" action="ppaction://hlinkfile"/>
              </a:rPr>
              <a:t>Profile</a:t>
            </a:r>
            <a:endParaRPr lang="en-US" dirty="0">
              <a:solidFill>
                <a:srgbClr val="FF0000"/>
              </a:solidFill>
              <a:latin typeface="Baskerville Old Face" panose="02020602080505020303" pitchFamily="18" charset="0"/>
            </a:endParaRPr>
          </a:p>
        </p:txBody>
      </p:sp>
    </p:spTree>
    <p:extLst>
      <p:ext uri="{BB962C8B-B14F-4D97-AF65-F5344CB8AC3E}">
        <p14:creationId xmlns:p14="http://schemas.microsoft.com/office/powerpoint/2010/main" val="32697686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0" y="6454877"/>
            <a:ext cx="4953000" cy="369332"/>
          </a:xfrm>
          <a:prstGeom prst="rect">
            <a:avLst/>
          </a:prstGeom>
          <a:noFill/>
        </p:spPr>
        <p:txBody>
          <a:bodyPr wrap="square" rtlCol="0">
            <a:spAutoFit/>
          </a:bodyPr>
          <a:lstStyle/>
          <a:p>
            <a:pPr algn="ctr"/>
            <a:r>
              <a:rPr lang="en-US" b="1" dirty="0" smtClean="0">
                <a:solidFill>
                  <a:schemeClr val="bg1"/>
                </a:solidFill>
                <a:latin typeface="Cambria" pitchFamily="18" charset="0"/>
              </a:rPr>
              <a:t>Prof. Yogesh N, Dept. of CSD, ATMECE</a:t>
            </a:r>
            <a:endParaRPr lang="en-US" b="1" dirty="0">
              <a:solidFill>
                <a:schemeClr val="bg1"/>
              </a:solidFill>
              <a:latin typeface="Cambria" pitchFamily="18" charset="0"/>
            </a:endParaRPr>
          </a:p>
        </p:txBody>
      </p:sp>
      <p:sp>
        <p:nvSpPr>
          <p:cNvPr id="3" name="TextBox 2"/>
          <p:cNvSpPr txBox="1"/>
          <p:nvPr/>
        </p:nvSpPr>
        <p:spPr>
          <a:xfrm>
            <a:off x="0" y="6457890"/>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YN</a:t>
            </a:r>
            <a:endParaRPr lang="en-US" sz="2000" b="1" dirty="0">
              <a:solidFill>
                <a:schemeClr val="bg1"/>
              </a:solidFill>
              <a:latin typeface="Cambria" pitchFamily="18" charset="0"/>
            </a:endParaRPr>
          </a:p>
        </p:txBody>
      </p:sp>
      <p:sp>
        <p:nvSpPr>
          <p:cNvPr id="4" name="TextBox 3"/>
          <p:cNvSpPr txBox="1"/>
          <p:nvPr/>
        </p:nvSpPr>
        <p:spPr>
          <a:xfrm>
            <a:off x="9906000" y="6424099"/>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3</a:t>
            </a:r>
            <a:endParaRPr lang="en-US" sz="2000" b="1" dirty="0">
              <a:solidFill>
                <a:schemeClr val="bg1"/>
              </a:solidFill>
              <a:latin typeface="Cambria" pitchFamily="18" charset="0"/>
            </a:endParaRPr>
          </a:p>
        </p:txBody>
      </p:sp>
      <p:sp>
        <p:nvSpPr>
          <p:cNvPr id="5" name="Rounded Rectangle 4"/>
          <p:cNvSpPr/>
          <p:nvPr/>
        </p:nvSpPr>
        <p:spPr>
          <a:xfrm>
            <a:off x="3714750" y="1066800"/>
            <a:ext cx="4914900" cy="533400"/>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002060"/>
                </a:solidFill>
                <a:latin typeface="Cambria" pitchFamily="18" charset="0"/>
              </a:rPr>
              <a:t>Course </a:t>
            </a:r>
            <a:r>
              <a:rPr lang="en-GB" sz="2400" b="1" dirty="0" smtClean="0">
                <a:solidFill>
                  <a:srgbClr val="002060"/>
                </a:solidFill>
                <a:latin typeface="Cambria" pitchFamily="18" charset="0"/>
              </a:rPr>
              <a:t>Overview</a:t>
            </a:r>
            <a:r>
              <a:rPr lang="en-US" sz="2400" dirty="0" smtClean="0"/>
              <a:t> </a:t>
            </a:r>
            <a:endParaRPr lang="en-US" sz="2400" dirty="0"/>
          </a:p>
        </p:txBody>
      </p:sp>
      <p:sp>
        <p:nvSpPr>
          <p:cNvPr id="6" name="Rectangle 5"/>
          <p:cNvSpPr/>
          <p:nvPr/>
        </p:nvSpPr>
        <p:spPr>
          <a:xfrm>
            <a:off x="685800" y="1981200"/>
            <a:ext cx="11277600" cy="2862322"/>
          </a:xfrm>
          <a:prstGeom prst="rect">
            <a:avLst/>
          </a:prstGeom>
        </p:spPr>
        <p:txBody>
          <a:bodyPr wrap="square">
            <a:spAutoFit/>
          </a:bodyPr>
          <a:lstStyle/>
          <a:p>
            <a:pPr marL="457200" indent="-457200" algn="just">
              <a:buFont typeface="Arial" pitchFamily="34" charset="0"/>
              <a:buChar char="•"/>
            </a:pPr>
            <a:r>
              <a:rPr lang="en-US" sz="2000" dirty="0" smtClean="0">
                <a:solidFill>
                  <a:srgbClr val="002060"/>
                </a:solidFill>
                <a:latin typeface="Cambria" pitchFamily="18" charset="0"/>
              </a:rPr>
              <a:t>Everything </a:t>
            </a:r>
            <a:r>
              <a:rPr lang="en-US" sz="2000" dirty="0">
                <a:solidFill>
                  <a:srgbClr val="002060"/>
                </a:solidFill>
                <a:latin typeface="Cambria" pitchFamily="18" charset="0"/>
              </a:rPr>
              <a:t>that works on batteries around you; and everything that can have a circuit board, is built by using principles of Digital electronics and Digital Logic design. </a:t>
            </a:r>
            <a:endParaRPr lang="en-US" sz="2000" dirty="0" smtClean="0">
              <a:solidFill>
                <a:srgbClr val="002060"/>
              </a:solidFill>
              <a:latin typeface="Cambria" pitchFamily="18" charset="0"/>
            </a:endParaRPr>
          </a:p>
          <a:p>
            <a:pPr marL="457200" indent="-457200" algn="just">
              <a:buFont typeface="Arial" pitchFamily="34" charset="0"/>
              <a:buChar char="•"/>
            </a:pPr>
            <a:endParaRPr lang="en-US" sz="2000" dirty="0">
              <a:solidFill>
                <a:srgbClr val="002060"/>
              </a:solidFill>
              <a:latin typeface="Cambria" pitchFamily="18" charset="0"/>
            </a:endParaRPr>
          </a:p>
          <a:p>
            <a:pPr marL="457200" indent="-457200" algn="just">
              <a:buFont typeface="Arial" pitchFamily="34" charset="0"/>
              <a:buChar char="•"/>
            </a:pPr>
            <a:r>
              <a:rPr lang="en-US" sz="2000" dirty="0" smtClean="0">
                <a:solidFill>
                  <a:srgbClr val="002060"/>
                </a:solidFill>
                <a:latin typeface="Cambria" pitchFamily="18" charset="0"/>
              </a:rPr>
              <a:t>Digital </a:t>
            </a:r>
            <a:r>
              <a:rPr lang="en-US" sz="2000" dirty="0">
                <a:solidFill>
                  <a:srgbClr val="002060"/>
                </a:solidFill>
                <a:latin typeface="Cambria" pitchFamily="18" charset="0"/>
              </a:rPr>
              <a:t>electronics deals with circuits that operate on digital inputs and outputs. </a:t>
            </a:r>
            <a:endParaRPr lang="en-US" sz="2000" dirty="0" smtClean="0">
              <a:solidFill>
                <a:srgbClr val="002060"/>
              </a:solidFill>
              <a:latin typeface="Cambria" pitchFamily="18" charset="0"/>
            </a:endParaRPr>
          </a:p>
          <a:p>
            <a:pPr marL="457200" indent="-457200" algn="just">
              <a:buFont typeface="Arial" pitchFamily="34" charset="0"/>
              <a:buChar char="•"/>
            </a:pPr>
            <a:endParaRPr lang="en-US" sz="2000" dirty="0">
              <a:solidFill>
                <a:srgbClr val="002060"/>
              </a:solidFill>
              <a:latin typeface="Cambria" pitchFamily="18" charset="0"/>
            </a:endParaRPr>
          </a:p>
          <a:p>
            <a:pPr marL="457200" indent="-457200" algn="just">
              <a:buFont typeface="Arial" pitchFamily="34" charset="0"/>
              <a:buChar char="•"/>
            </a:pPr>
            <a:r>
              <a:rPr lang="en-US" sz="2000" dirty="0" smtClean="0">
                <a:solidFill>
                  <a:srgbClr val="002060"/>
                </a:solidFill>
                <a:latin typeface="Cambria" pitchFamily="18" charset="0"/>
              </a:rPr>
              <a:t>In </a:t>
            </a:r>
            <a:r>
              <a:rPr lang="en-US" sz="2000" dirty="0">
                <a:solidFill>
                  <a:srgbClr val="002060"/>
                </a:solidFill>
                <a:latin typeface="Cambria" pitchFamily="18" charset="0"/>
              </a:rPr>
              <a:t>this course, we will begin by getting to the bottom of what it means to be digital. How digital values are manipulated by circuits. </a:t>
            </a:r>
            <a:r>
              <a:rPr lang="en-US" sz="2000" dirty="0" smtClean="0">
                <a:solidFill>
                  <a:srgbClr val="002060"/>
                </a:solidFill>
                <a:latin typeface="Cambria" pitchFamily="18" charset="0"/>
              </a:rPr>
              <a:t>Eventually, we will progress to the memory aspect of digital electronics. We </a:t>
            </a:r>
            <a:r>
              <a:rPr lang="en-US" sz="2000" dirty="0">
                <a:solidFill>
                  <a:srgbClr val="002060"/>
                </a:solidFill>
                <a:latin typeface="Cambria" pitchFamily="18" charset="0"/>
              </a:rPr>
              <a:t>will understand the function of basic digital circuits like </a:t>
            </a:r>
            <a:r>
              <a:rPr lang="en-US" sz="2000" dirty="0" smtClean="0">
                <a:solidFill>
                  <a:srgbClr val="002060"/>
                </a:solidFill>
                <a:latin typeface="Cambria" pitchFamily="18" charset="0"/>
              </a:rPr>
              <a:t>adders, </a:t>
            </a:r>
            <a:r>
              <a:rPr lang="en-US" sz="2000" dirty="0" err="1" smtClean="0">
                <a:solidFill>
                  <a:srgbClr val="002060"/>
                </a:solidFill>
                <a:latin typeface="Cambria" pitchFamily="18" charset="0"/>
              </a:rPr>
              <a:t>subtractors</a:t>
            </a:r>
            <a:r>
              <a:rPr lang="en-US" sz="2000" dirty="0" smtClean="0">
                <a:solidFill>
                  <a:srgbClr val="002060"/>
                </a:solidFill>
                <a:latin typeface="Cambria" pitchFamily="18" charset="0"/>
              </a:rPr>
              <a:t>, multiplexers, decoders, encoders, latches, flip flops, etc.</a:t>
            </a:r>
            <a:endParaRPr lang="en-US" sz="2000" dirty="0">
              <a:solidFill>
                <a:srgbClr val="002060"/>
              </a:solidFill>
              <a:latin typeface="Cambria" pitchFamily="18" charset="0"/>
            </a:endParaRPr>
          </a:p>
        </p:txBody>
      </p:sp>
    </p:spTree>
    <p:extLst>
      <p:ext uri="{BB962C8B-B14F-4D97-AF65-F5344CB8AC3E}">
        <p14:creationId xmlns:p14="http://schemas.microsoft.com/office/powerpoint/2010/main" val="1324557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0" y="6454877"/>
            <a:ext cx="4953000" cy="369332"/>
          </a:xfrm>
          <a:prstGeom prst="rect">
            <a:avLst/>
          </a:prstGeom>
          <a:noFill/>
        </p:spPr>
        <p:txBody>
          <a:bodyPr wrap="square" rtlCol="0">
            <a:spAutoFit/>
          </a:bodyPr>
          <a:lstStyle/>
          <a:p>
            <a:pPr algn="ctr"/>
            <a:r>
              <a:rPr lang="en-US" b="1" dirty="0" smtClean="0">
                <a:solidFill>
                  <a:schemeClr val="bg1"/>
                </a:solidFill>
                <a:latin typeface="Cambria" pitchFamily="18" charset="0"/>
              </a:rPr>
              <a:t>Prof. Yogesh N, Dept. of CSD, ATMECE</a:t>
            </a:r>
            <a:endParaRPr lang="en-US" b="1" dirty="0">
              <a:solidFill>
                <a:schemeClr val="bg1"/>
              </a:solidFill>
              <a:latin typeface="Cambria" pitchFamily="18" charset="0"/>
            </a:endParaRPr>
          </a:p>
        </p:txBody>
      </p:sp>
      <p:sp>
        <p:nvSpPr>
          <p:cNvPr id="3" name="TextBox 2"/>
          <p:cNvSpPr txBox="1"/>
          <p:nvPr/>
        </p:nvSpPr>
        <p:spPr>
          <a:xfrm>
            <a:off x="0" y="6457890"/>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YN</a:t>
            </a:r>
            <a:endParaRPr lang="en-US" sz="2000" b="1" dirty="0">
              <a:solidFill>
                <a:schemeClr val="bg1"/>
              </a:solidFill>
              <a:latin typeface="Cambria" pitchFamily="18" charset="0"/>
            </a:endParaRPr>
          </a:p>
        </p:txBody>
      </p:sp>
      <p:sp>
        <p:nvSpPr>
          <p:cNvPr id="4" name="TextBox 3"/>
          <p:cNvSpPr txBox="1"/>
          <p:nvPr/>
        </p:nvSpPr>
        <p:spPr>
          <a:xfrm>
            <a:off x="9906000" y="6424099"/>
            <a:ext cx="2438400" cy="400110"/>
          </a:xfrm>
          <a:prstGeom prst="rect">
            <a:avLst/>
          </a:prstGeom>
          <a:noFill/>
        </p:spPr>
        <p:txBody>
          <a:bodyPr wrap="square" rtlCol="0">
            <a:spAutoFit/>
          </a:bodyPr>
          <a:lstStyle/>
          <a:p>
            <a:pPr algn="ctr"/>
            <a:r>
              <a:rPr lang="en-US" sz="2000" b="1" dirty="0">
                <a:solidFill>
                  <a:schemeClr val="bg1"/>
                </a:solidFill>
                <a:latin typeface="Cambria" pitchFamily="18" charset="0"/>
              </a:rPr>
              <a:t>4</a:t>
            </a:r>
          </a:p>
        </p:txBody>
      </p:sp>
      <p:sp>
        <p:nvSpPr>
          <p:cNvPr id="5" name="Rounded Rectangle 4"/>
          <p:cNvSpPr/>
          <p:nvPr/>
        </p:nvSpPr>
        <p:spPr>
          <a:xfrm>
            <a:off x="3714750" y="1066800"/>
            <a:ext cx="4914900" cy="533400"/>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002060"/>
                </a:solidFill>
                <a:latin typeface="Cambria" pitchFamily="18" charset="0"/>
              </a:rPr>
              <a:t>Course </a:t>
            </a:r>
            <a:r>
              <a:rPr lang="en-GB" sz="2400" b="1" dirty="0" smtClean="0">
                <a:solidFill>
                  <a:srgbClr val="002060"/>
                </a:solidFill>
                <a:latin typeface="Cambria" pitchFamily="18" charset="0"/>
              </a:rPr>
              <a:t>Overview</a:t>
            </a:r>
            <a:r>
              <a:rPr lang="en-US" sz="2400" dirty="0" smtClean="0"/>
              <a:t> </a:t>
            </a:r>
            <a:endParaRPr lang="en-US" sz="2400" dirty="0"/>
          </a:p>
        </p:txBody>
      </p:sp>
      <p:sp>
        <p:nvSpPr>
          <p:cNvPr id="6" name="Rectangle 5"/>
          <p:cNvSpPr/>
          <p:nvPr/>
        </p:nvSpPr>
        <p:spPr>
          <a:xfrm>
            <a:off x="685800" y="1981200"/>
            <a:ext cx="11277600" cy="3170099"/>
          </a:xfrm>
          <a:prstGeom prst="rect">
            <a:avLst/>
          </a:prstGeom>
        </p:spPr>
        <p:txBody>
          <a:bodyPr wrap="square">
            <a:spAutoFit/>
          </a:bodyPr>
          <a:lstStyle/>
          <a:p>
            <a:pPr marL="457200" indent="-457200" algn="just">
              <a:buFont typeface="Arial" pitchFamily="34" charset="0"/>
              <a:buChar char="•"/>
            </a:pPr>
            <a:r>
              <a:rPr lang="en-US" sz="2000" dirty="0" smtClean="0">
                <a:solidFill>
                  <a:srgbClr val="002060"/>
                </a:solidFill>
                <a:latin typeface="Cambria" pitchFamily="18" charset="0"/>
              </a:rPr>
              <a:t>The second part of the course </a:t>
            </a:r>
            <a:r>
              <a:rPr lang="en-US" sz="2000" dirty="0">
                <a:solidFill>
                  <a:srgbClr val="002060"/>
                </a:solidFill>
                <a:latin typeface="Cambria" pitchFamily="18" charset="0"/>
              </a:rPr>
              <a:t>will discuss the basic concepts of computer architecture and organization that can help the </a:t>
            </a:r>
            <a:r>
              <a:rPr lang="en-US" sz="2000" dirty="0" smtClean="0">
                <a:solidFill>
                  <a:srgbClr val="002060"/>
                </a:solidFill>
                <a:latin typeface="Cambria" pitchFamily="18" charset="0"/>
              </a:rPr>
              <a:t>students </a:t>
            </a:r>
            <a:r>
              <a:rPr lang="en-US" sz="2000" dirty="0">
                <a:solidFill>
                  <a:srgbClr val="002060"/>
                </a:solidFill>
                <a:latin typeface="Cambria" pitchFamily="18" charset="0"/>
              </a:rPr>
              <a:t>to have a clear view as to how a computer system works. </a:t>
            </a:r>
            <a:endParaRPr lang="en-US" sz="2000" dirty="0" smtClean="0">
              <a:solidFill>
                <a:srgbClr val="002060"/>
              </a:solidFill>
              <a:latin typeface="Cambria" pitchFamily="18" charset="0"/>
            </a:endParaRPr>
          </a:p>
          <a:p>
            <a:pPr marL="457200" indent="-457200" algn="just">
              <a:buFont typeface="Arial" pitchFamily="34" charset="0"/>
              <a:buChar char="•"/>
            </a:pPr>
            <a:endParaRPr lang="en-US" sz="2000" dirty="0">
              <a:solidFill>
                <a:srgbClr val="002060"/>
              </a:solidFill>
              <a:latin typeface="Cambria" pitchFamily="18" charset="0"/>
            </a:endParaRPr>
          </a:p>
          <a:p>
            <a:pPr marL="457200" indent="-457200" algn="just">
              <a:buFont typeface="Arial" pitchFamily="34" charset="0"/>
              <a:buChar char="•"/>
            </a:pPr>
            <a:r>
              <a:rPr lang="en-US" sz="2000" dirty="0">
                <a:solidFill>
                  <a:srgbClr val="002060"/>
                </a:solidFill>
                <a:latin typeface="Cambria" pitchFamily="18" charset="0"/>
              </a:rPr>
              <a:t>Computer Organization is the way in which a system has to structure </a:t>
            </a:r>
            <a:r>
              <a:rPr lang="en-US" sz="2000" dirty="0" smtClean="0">
                <a:solidFill>
                  <a:srgbClr val="002060"/>
                </a:solidFill>
                <a:latin typeface="Cambria" pitchFamily="18" charset="0"/>
              </a:rPr>
              <a:t>its operational </a:t>
            </a:r>
            <a:r>
              <a:rPr lang="en-US" sz="2000" dirty="0">
                <a:solidFill>
                  <a:srgbClr val="002060"/>
                </a:solidFill>
                <a:latin typeface="Cambria" pitchFamily="18" charset="0"/>
              </a:rPr>
              <a:t>units and the interconnections between them that achieve the architectural </a:t>
            </a:r>
            <a:r>
              <a:rPr lang="en-US" sz="2000" dirty="0" smtClean="0">
                <a:solidFill>
                  <a:srgbClr val="002060"/>
                </a:solidFill>
                <a:latin typeface="Cambria" pitchFamily="18" charset="0"/>
              </a:rPr>
              <a:t>specifications. </a:t>
            </a:r>
            <a:r>
              <a:rPr lang="en-US" sz="2000" dirty="0">
                <a:solidFill>
                  <a:srgbClr val="002060"/>
                </a:solidFill>
                <a:latin typeface="Cambria" pitchFamily="18" charset="0"/>
              </a:rPr>
              <a:t>It is the realization of the abstract model, and </a:t>
            </a:r>
            <a:r>
              <a:rPr lang="en-US" sz="2000" dirty="0" smtClean="0">
                <a:solidFill>
                  <a:srgbClr val="002060"/>
                </a:solidFill>
                <a:latin typeface="Cambria" pitchFamily="18" charset="0"/>
              </a:rPr>
              <a:t>it </a:t>
            </a:r>
            <a:r>
              <a:rPr lang="en-US" sz="2000" dirty="0">
                <a:solidFill>
                  <a:srgbClr val="002060"/>
                </a:solidFill>
                <a:latin typeface="Cambria" pitchFamily="18" charset="0"/>
              </a:rPr>
              <a:t>deals with </a:t>
            </a:r>
            <a:r>
              <a:rPr lang="en-US" sz="2000" dirty="0" smtClean="0">
                <a:solidFill>
                  <a:srgbClr val="002060"/>
                </a:solidFill>
                <a:latin typeface="Cambria" pitchFamily="18" charset="0"/>
              </a:rPr>
              <a:t>how </a:t>
            </a:r>
            <a:r>
              <a:rPr lang="en-US" sz="2000" dirty="0">
                <a:solidFill>
                  <a:srgbClr val="002060"/>
                </a:solidFill>
                <a:latin typeface="Cambria" pitchFamily="18" charset="0"/>
              </a:rPr>
              <a:t>to implement the system</a:t>
            </a:r>
            <a:r>
              <a:rPr lang="en-US" sz="2000" dirty="0" smtClean="0">
                <a:solidFill>
                  <a:srgbClr val="002060"/>
                </a:solidFill>
                <a:latin typeface="Cambria" pitchFamily="18" charset="0"/>
              </a:rPr>
              <a:t>. </a:t>
            </a:r>
          </a:p>
          <a:p>
            <a:pPr marL="457200" indent="-457200" algn="just">
              <a:buFont typeface="Arial" pitchFamily="34" charset="0"/>
              <a:buChar char="•"/>
            </a:pPr>
            <a:endParaRPr lang="en-US" sz="2000" dirty="0">
              <a:solidFill>
                <a:srgbClr val="002060"/>
              </a:solidFill>
              <a:latin typeface="Cambria" pitchFamily="18" charset="0"/>
            </a:endParaRPr>
          </a:p>
          <a:p>
            <a:pPr marL="457200" indent="-457200" algn="just">
              <a:buFont typeface="Arial" pitchFamily="34" charset="0"/>
              <a:buChar char="•"/>
            </a:pPr>
            <a:r>
              <a:rPr lang="en-US" sz="2000" dirty="0">
                <a:solidFill>
                  <a:srgbClr val="002060"/>
                </a:solidFill>
                <a:latin typeface="Cambria" pitchFamily="18" charset="0"/>
              </a:rPr>
              <a:t>In this </a:t>
            </a:r>
            <a:r>
              <a:rPr lang="en-US" sz="2000" dirty="0" smtClean="0">
                <a:solidFill>
                  <a:srgbClr val="002060"/>
                </a:solidFill>
                <a:latin typeface="Cambria" pitchFamily="18" charset="0"/>
              </a:rPr>
              <a:t>course, all </a:t>
            </a:r>
            <a:r>
              <a:rPr lang="en-US" sz="2000" dirty="0">
                <a:solidFill>
                  <a:srgbClr val="002060"/>
                </a:solidFill>
                <a:latin typeface="Cambria" pitchFamily="18" charset="0"/>
              </a:rPr>
              <a:t>the basic to advanced concepts like pipelining, </a:t>
            </a:r>
            <a:r>
              <a:rPr lang="en-US" sz="2000" dirty="0" err="1">
                <a:solidFill>
                  <a:srgbClr val="002060"/>
                </a:solidFill>
                <a:latin typeface="Cambria" pitchFamily="18" charset="0"/>
              </a:rPr>
              <a:t>microprogrammed</a:t>
            </a:r>
            <a:r>
              <a:rPr lang="en-US" sz="2000" dirty="0">
                <a:solidFill>
                  <a:srgbClr val="002060"/>
                </a:solidFill>
                <a:latin typeface="Cambria" pitchFamily="18" charset="0"/>
              </a:rPr>
              <a:t> control, computer architecture, instruction </a:t>
            </a:r>
            <a:r>
              <a:rPr lang="en-US" sz="2000" dirty="0" smtClean="0">
                <a:solidFill>
                  <a:srgbClr val="002060"/>
                </a:solidFill>
                <a:latin typeface="Cambria" pitchFamily="18" charset="0"/>
              </a:rPr>
              <a:t>design, </a:t>
            </a:r>
            <a:r>
              <a:rPr lang="en-US" sz="2000" dirty="0" err="1" smtClean="0">
                <a:solidFill>
                  <a:srgbClr val="002060"/>
                </a:solidFill>
                <a:latin typeface="Cambria" pitchFamily="18" charset="0"/>
              </a:rPr>
              <a:t>etc</a:t>
            </a:r>
            <a:r>
              <a:rPr lang="en-US" sz="2000" dirty="0" smtClean="0">
                <a:solidFill>
                  <a:srgbClr val="002060"/>
                </a:solidFill>
                <a:latin typeface="Cambria" pitchFamily="18" charset="0"/>
              </a:rPr>
              <a:t> will be discussed. </a:t>
            </a:r>
          </a:p>
          <a:p>
            <a:pPr marL="457200" indent="-457200" algn="just">
              <a:buFont typeface="Arial" pitchFamily="34" charset="0"/>
              <a:buChar char="•"/>
            </a:pPr>
            <a:endParaRPr lang="en-US" sz="2000" dirty="0">
              <a:solidFill>
                <a:srgbClr val="002060"/>
              </a:solidFill>
              <a:latin typeface="Cambria" pitchFamily="18" charset="0"/>
            </a:endParaRPr>
          </a:p>
        </p:txBody>
      </p:sp>
    </p:spTree>
    <p:extLst>
      <p:ext uri="{BB962C8B-B14F-4D97-AF65-F5344CB8AC3E}">
        <p14:creationId xmlns:p14="http://schemas.microsoft.com/office/powerpoint/2010/main" val="15798789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0" y="6454877"/>
            <a:ext cx="4953000" cy="369332"/>
          </a:xfrm>
          <a:prstGeom prst="rect">
            <a:avLst/>
          </a:prstGeom>
          <a:noFill/>
        </p:spPr>
        <p:txBody>
          <a:bodyPr wrap="square" rtlCol="0">
            <a:spAutoFit/>
          </a:bodyPr>
          <a:lstStyle/>
          <a:p>
            <a:pPr algn="ctr"/>
            <a:r>
              <a:rPr lang="en-US" b="1" dirty="0" smtClean="0">
                <a:solidFill>
                  <a:schemeClr val="bg1"/>
                </a:solidFill>
                <a:latin typeface="Cambria" pitchFamily="18" charset="0"/>
              </a:rPr>
              <a:t>Prof. Yogesh N, Dept. of CSD, ATMECE</a:t>
            </a:r>
            <a:endParaRPr lang="en-US" b="1" dirty="0">
              <a:solidFill>
                <a:schemeClr val="bg1"/>
              </a:solidFill>
              <a:latin typeface="Cambria" pitchFamily="18" charset="0"/>
            </a:endParaRPr>
          </a:p>
        </p:txBody>
      </p:sp>
      <p:sp>
        <p:nvSpPr>
          <p:cNvPr id="3" name="TextBox 2"/>
          <p:cNvSpPr txBox="1"/>
          <p:nvPr/>
        </p:nvSpPr>
        <p:spPr>
          <a:xfrm>
            <a:off x="0" y="6457890"/>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YN</a:t>
            </a:r>
            <a:endParaRPr lang="en-US" sz="2000" b="1" dirty="0">
              <a:solidFill>
                <a:schemeClr val="bg1"/>
              </a:solidFill>
              <a:latin typeface="Cambria" pitchFamily="18" charset="0"/>
            </a:endParaRPr>
          </a:p>
        </p:txBody>
      </p:sp>
      <p:sp>
        <p:nvSpPr>
          <p:cNvPr id="4" name="TextBox 3"/>
          <p:cNvSpPr txBox="1"/>
          <p:nvPr/>
        </p:nvSpPr>
        <p:spPr>
          <a:xfrm>
            <a:off x="9906000" y="6424099"/>
            <a:ext cx="2438400" cy="400110"/>
          </a:xfrm>
          <a:prstGeom prst="rect">
            <a:avLst/>
          </a:prstGeom>
          <a:noFill/>
        </p:spPr>
        <p:txBody>
          <a:bodyPr wrap="square" rtlCol="0">
            <a:spAutoFit/>
          </a:bodyPr>
          <a:lstStyle/>
          <a:p>
            <a:pPr algn="ctr"/>
            <a:r>
              <a:rPr lang="en-US" sz="2000" b="1" dirty="0">
                <a:solidFill>
                  <a:schemeClr val="bg1"/>
                </a:solidFill>
                <a:latin typeface="Cambria" pitchFamily="18" charset="0"/>
              </a:rPr>
              <a:t>5</a:t>
            </a:r>
          </a:p>
        </p:txBody>
      </p:sp>
      <p:sp>
        <p:nvSpPr>
          <p:cNvPr id="5" name="Rounded Rectangle 4"/>
          <p:cNvSpPr/>
          <p:nvPr/>
        </p:nvSpPr>
        <p:spPr>
          <a:xfrm>
            <a:off x="3714750" y="1066800"/>
            <a:ext cx="4914900" cy="533400"/>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solidFill>
                  <a:srgbClr val="002060"/>
                </a:solidFill>
                <a:latin typeface="Cambria" pitchFamily="18" charset="0"/>
              </a:rPr>
              <a:t>Why this Course?</a:t>
            </a:r>
            <a:r>
              <a:rPr lang="en-US" sz="2400" dirty="0" smtClean="0"/>
              <a:t> </a:t>
            </a:r>
            <a:endParaRPr lang="en-US" sz="2400" dirty="0"/>
          </a:p>
        </p:txBody>
      </p:sp>
      <p:sp>
        <p:nvSpPr>
          <p:cNvPr id="7" name="Rectangle 6"/>
          <p:cNvSpPr/>
          <p:nvPr/>
        </p:nvSpPr>
        <p:spPr>
          <a:xfrm>
            <a:off x="3006108" y="5029200"/>
            <a:ext cx="6332183" cy="369332"/>
          </a:xfrm>
          <a:prstGeom prst="rect">
            <a:avLst/>
          </a:prstGeom>
        </p:spPr>
        <p:txBody>
          <a:bodyPr wrap="none">
            <a:spAutoFit/>
          </a:bodyPr>
          <a:lstStyle/>
          <a:p>
            <a:r>
              <a:rPr lang="en-US" dirty="0" smtClean="0">
                <a:latin typeface="Bookman Old Style" pitchFamily="18" charset="0"/>
                <a:hlinkClick r:id="rId2"/>
              </a:rPr>
              <a:t>https</a:t>
            </a:r>
            <a:r>
              <a:rPr lang="en-US" dirty="0">
                <a:latin typeface="Bookman Old Style" pitchFamily="18" charset="0"/>
                <a:hlinkClick r:id="rId2"/>
              </a:rPr>
              <a:t>://</a:t>
            </a:r>
            <a:r>
              <a:rPr lang="en-US" dirty="0" smtClean="0">
                <a:latin typeface="Bookman Old Style" pitchFamily="18" charset="0"/>
                <a:hlinkClick r:id="rId2"/>
              </a:rPr>
              <a:t>www.youtube.com/watch?v=M41M9ATm49M</a:t>
            </a:r>
            <a:r>
              <a:rPr lang="en-US" dirty="0" smtClean="0">
                <a:latin typeface="Bookman Old Style" pitchFamily="18" charset="0"/>
              </a:rPr>
              <a:t> </a:t>
            </a:r>
            <a:endParaRPr lang="en-US" dirty="0">
              <a:latin typeface="Bookman Old Style" pitchFamily="18" charset="0"/>
            </a:endParaRPr>
          </a:p>
        </p:txBody>
      </p:sp>
      <p:sp>
        <p:nvSpPr>
          <p:cNvPr id="8" name="Rectangle 7"/>
          <p:cNvSpPr/>
          <p:nvPr/>
        </p:nvSpPr>
        <p:spPr>
          <a:xfrm>
            <a:off x="914400" y="2133600"/>
            <a:ext cx="10972800" cy="1323439"/>
          </a:xfrm>
          <a:prstGeom prst="rect">
            <a:avLst/>
          </a:prstGeom>
        </p:spPr>
        <p:txBody>
          <a:bodyPr wrap="square">
            <a:spAutoFit/>
          </a:bodyPr>
          <a:lstStyle/>
          <a:p>
            <a:pPr algn="just"/>
            <a:r>
              <a:rPr lang="en-US" sz="2000" i="1" dirty="0">
                <a:solidFill>
                  <a:srgbClr val="002060"/>
                </a:solidFill>
                <a:latin typeface="Bookman Old Style" pitchFamily="18" charset="0"/>
              </a:rPr>
              <a:t>Digital Design and Computer Organization introduces digital design as it applies to the creation of computer systems. It summarizes the tools of logic design and their mathematical basis, along with in depth coverage of combinational and sequential circuits. </a:t>
            </a:r>
          </a:p>
        </p:txBody>
      </p:sp>
      <p:sp>
        <p:nvSpPr>
          <p:cNvPr id="9" name="Rectangle 8"/>
          <p:cNvSpPr/>
          <p:nvPr/>
        </p:nvSpPr>
        <p:spPr>
          <a:xfrm>
            <a:off x="4038600" y="3733800"/>
            <a:ext cx="3962400" cy="400110"/>
          </a:xfrm>
          <a:prstGeom prst="rect">
            <a:avLst/>
          </a:prstGeom>
        </p:spPr>
        <p:txBody>
          <a:bodyPr wrap="square">
            <a:spAutoFit/>
          </a:bodyPr>
          <a:lstStyle/>
          <a:p>
            <a:pPr algn="just"/>
            <a:r>
              <a:rPr lang="en-US" sz="2000" i="1" dirty="0" smtClean="0">
                <a:solidFill>
                  <a:srgbClr val="002060"/>
                </a:solidFill>
                <a:latin typeface="Bookman Old Style" pitchFamily="18" charset="0"/>
              </a:rPr>
              <a:t>Why Digital system is used?</a:t>
            </a:r>
            <a:endParaRPr lang="en-US" sz="2000" i="1" dirty="0">
              <a:solidFill>
                <a:srgbClr val="002060"/>
              </a:solidFill>
              <a:latin typeface="Bookman Old Style" pitchFamily="18" charset="0"/>
            </a:endParaRPr>
          </a:p>
        </p:txBody>
      </p:sp>
      <p:sp>
        <p:nvSpPr>
          <p:cNvPr id="6" name="Down Arrow 5"/>
          <p:cNvSpPr/>
          <p:nvPr/>
        </p:nvSpPr>
        <p:spPr>
          <a:xfrm>
            <a:off x="5791200" y="4267200"/>
            <a:ext cx="3048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89740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0" y="6454877"/>
            <a:ext cx="4953000" cy="369332"/>
          </a:xfrm>
          <a:prstGeom prst="rect">
            <a:avLst/>
          </a:prstGeom>
          <a:noFill/>
        </p:spPr>
        <p:txBody>
          <a:bodyPr wrap="square" rtlCol="0">
            <a:spAutoFit/>
          </a:bodyPr>
          <a:lstStyle/>
          <a:p>
            <a:pPr algn="ctr"/>
            <a:r>
              <a:rPr lang="en-US" b="1" dirty="0" smtClean="0">
                <a:solidFill>
                  <a:schemeClr val="bg1"/>
                </a:solidFill>
                <a:latin typeface="Cambria" pitchFamily="18" charset="0"/>
              </a:rPr>
              <a:t>Prof. Yogesh N, Dept. of CSD, ATMECE</a:t>
            </a:r>
            <a:endParaRPr lang="en-US" b="1" dirty="0">
              <a:solidFill>
                <a:schemeClr val="bg1"/>
              </a:solidFill>
              <a:latin typeface="Cambria" pitchFamily="18" charset="0"/>
            </a:endParaRPr>
          </a:p>
        </p:txBody>
      </p:sp>
      <p:sp>
        <p:nvSpPr>
          <p:cNvPr id="3" name="TextBox 2"/>
          <p:cNvSpPr txBox="1"/>
          <p:nvPr/>
        </p:nvSpPr>
        <p:spPr>
          <a:xfrm>
            <a:off x="0" y="6457890"/>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YN</a:t>
            </a:r>
            <a:endParaRPr lang="en-US" sz="2000" b="1" dirty="0">
              <a:solidFill>
                <a:schemeClr val="bg1"/>
              </a:solidFill>
              <a:latin typeface="Cambria" pitchFamily="18" charset="0"/>
            </a:endParaRPr>
          </a:p>
        </p:txBody>
      </p:sp>
      <p:sp>
        <p:nvSpPr>
          <p:cNvPr id="4" name="TextBox 3"/>
          <p:cNvSpPr txBox="1"/>
          <p:nvPr/>
        </p:nvSpPr>
        <p:spPr>
          <a:xfrm>
            <a:off x="9906000" y="6424099"/>
            <a:ext cx="2438400" cy="707886"/>
          </a:xfrm>
          <a:prstGeom prst="rect">
            <a:avLst/>
          </a:prstGeom>
          <a:noFill/>
        </p:spPr>
        <p:txBody>
          <a:bodyPr wrap="square" rtlCol="0">
            <a:spAutoFit/>
          </a:bodyPr>
          <a:lstStyle/>
          <a:p>
            <a:pPr algn="ctr"/>
            <a:r>
              <a:rPr lang="en-US" sz="2000" b="1" dirty="0" smtClean="0">
                <a:solidFill>
                  <a:schemeClr val="bg1"/>
                </a:solidFill>
                <a:latin typeface="Cambria" pitchFamily="18" charset="0"/>
              </a:rPr>
              <a:t>6</a:t>
            </a:r>
          </a:p>
          <a:p>
            <a:pPr algn="ctr"/>
            <a:endParaRPr lang="en-US" sz="2000" b="1" dirty="0">
              <a:solidFill>
                <a:schemeClr val="bg1"/>
              </a:solidFill>
              <a:latin typeface="Cambria" pitchFamily="18" charset="0"/>
            </a:endParaRPr>
          </a:p>
        </p:txBody>
      </p:sp>
      <p:sp>
        <p:nvSpPr>
          <p:cNvPr id="5" name="Rounded Rectangle 4"/>
          <p:cNvSpPr/>
          <p:nvPr/>
        </p:nvSpPr>
        <p:spPr>
          <a:xfrm>
            <a:off x="3714750" y="1066800"/>
            <a:ext cx="4914900" cy="533400"/>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002060"/>
                </a:solidFill>
                <a:latin typeface="Cambria" pitchFamily="18" charset="0"/>
              </a:rPr>
              <a:t>Course  Information</a:t>
            </a:r>
            <a:r>
              <a:rPr lang="en-US" sz="2400" dirty="0" smtClean="0"/>
              <a:t> </a:t>
            </a:r>
            <a:endParaRPr lang="en-US" sz="2400" dirty="0"/>
          </a:p>
        </p:txBody>
      </p:sp>
      <p:graphicFrame>
        <p:nvGraphicFramePr>
          <p:cNvPr id="7" name="Table 6"/>
          <p:cNvGraphicFramePr>
            <a:graphicFrameLocks noGrp="1"/>
          </p:cNvGraphicFramePr>
          <p:nvPr>
            <p:extLst>
              <p:ext uri="{D42A27DB-BD31-4B8C-83A1-F6EECF244321}">
                <p14:modId xmlns:p14="http://schemas.microsoft.com/office/powerpoint/2010/main" val="985839642"/>
              </p:ext>
            </p:extLst>
          </p:nvPr>
        </p:nvGraphicFramePr>
        <p:xfrm>
          <a:off x="1979612" y="1752601"/>
          <a:ext cx="8381999" cy="4469075"/>
        </p:xfrm>
        <a:graphic>
          <a:graphicData uri="http://schemas.openxmlformats.org/drawingml/2006/table">
            <a:tbl>
              <a:tblPr firstRow="1" bandRow="1">
                <a:tableStyleId>{5C22544A-7EE6-4342-B048-85BDC9FD1C3A}</a:tableStyleId>
              </a:tblPr>
              <a:tblGrid>
                <a:gridCol w="4116388">
                  <a:extLst>
                    <a:ext uri="{9D8B030D-6E8A-4147-A177-3AD203B41FA5}">
                      <a16:colId xmlns:a16="http://schemas.microsoft.com/office/drawing/2014/main" val="20000"/>
                    </a:ext>
                  </a:extLst>
                </a:gridCol>
                <a:gridCol w="4265611">
                  <a:extLst>
                    <a:ext uri="{9D8B030D-6E8A-4147-A177-3AD203B41FA5}">
                      <a16:colId xmlns:a16="http://schemas.microsoft.com/office/drawing/2014/main" val="20001"/>
                    </a:ext>
                  </a:extLst>
                </a:gridCol>
              </a:tblGrid>
              <a:tr h="414337">
                <a:tc gridSpan="2">
                  <a:txBody>
                    <a:bodyPr/>
                    <a:lstStyle/>
                    <a:p>
                      <a:pPr algn="ctr"/>
                      <a:r>
                        <a:rPr lang="en-US" sz="2400" dirty="0" smtClean="0">
                          <a:latin typeface="Cambria" pitchFamily="18" charset="0"/>
                        </a:rPr>
                        <a:t>Digital  Design  and  Computer</a:t>
                      </a:r>
                      <a:r>
                        <a:rPr lang="en-US" sz="2400" baseline="0" dirty="0" smtClean="0">
                          <a:latin typeface="Cambria" pitchFamily="18" charset="0"/>
                        </a:rPr>
                        <a:t>  Organization</a:t>
                      </a:r>
                      <a:endParaRPr lang="en-US" sz="2400" dirty="0">
                        <a:latin typeface="Cambria" pitchFamily="18" charset="0"/>
                      </a:endParaRPr>
                    </a:p>
                  </a:txBody>
                  <a:tcPr anchor="ctr">
                    <a:solidFill>
                      <a:srgbClr val="002060"/>
                    </a:solidFill>
                  </a:tcPr>
                </a:tc>
                <a:tc hMerge="1">
                  <a:txBody>
                    <a:bodyPr/>
                    <a:lstStyle/>
                    <a:p>
                      <a:endParaRPr lang="en-US" dirty="0"/>
                    </a:p>
                  </a:txBody>
                  <a:tcPr/>
                </a:tc>
                <a:extLst>
                  <a:ext uri="{0D108BD9-81ED-4DB2-BD59-A6C34878D82A}">
                    <a16:rowId xmlns:a16="http://schemas.microsoft.com/office/drawing/2014/main" val="10000"/>
                  </a:ext>
                </a:extLst>
              </a:tr>
              <a:tr h="395505">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000" kern="1200" baseline="0" dirty="0" smtClean="0">
                          <a:solidFill>
                            <a:srgbClr val="002060"/>
                          </a:solidFill>
                          <a:latin typeface="Cambria" pitchFamily="18" charset="0"/>
                        </a:rPr>
                        <a:t>Course Code</a:t>
                      </a:r>
                      <a:endParaRPr lang="en-US" sz="2000" dirty="0">
                        <a:solidFill>
                          <a:srgbClr val="002060"/>
                        </a:solidFill>
                        <a:latin typeface="Cambria" pitchFamily="18" charset="0"/>
                      </a:endParaRPr>
                    </a:p>
                  </a:txBody>
                  <a:tcPr anchor="ct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000" kern="1200" baseline="0" dirty="0" smtClean="0">
                          <a:solidFill>
                            <a:srgbClr val="002060"/>
                          </a:solidFill>
                          <a:latin typeface="Cambria" pitchFamily="18" charset="0"/>
                        </a:rPr>
                        <a:t>BCS302</a:t>
                      </a:r>
                      <a:endParaRPr lang="en-US" sz="2000" dirty="0">
                        <a:solidFill>
                          <a:srgbClr val="002060"/>
                        </a:solidFill>
                        <a:latin typeface="Cambria" pitchFamily="18" charset="0"/>
                      </a:endParaRPr>
                    </a:p>
                  </a:txBody>
                  <a:tcPr anchor="ctr"/>
                </a:tc>
                <a:extLst>
                  <a:ext uri="{0D108BD9-81ED-4DB2-BD59-A6C34878D82A}">
                    <a16:rowId xmlns:a16="http://schemas.microsoft.com/office/drawing/2014/main" val="10001"/>
                  </a:ext>
                </a:extLst>
              </a:tr>
              <a:tr h="395505">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000" dirty="0" smtClean="0">
                          <a:solidFill>
                            <a:srgbClr val="002060"/>
                          </a:solidFill>
                          <a:latin typeface="Cambria" pitchFamily="18" charset="0"/>
                        </a:rPr>
                        <a:t>Semester</a:t>
                      </a:r>
                      <a:endParaRPr lang="en-US" sz="2000" dirty="0">
                        <a:solidFill>
                          <a:srgbClr val="002060"/>
                        </a:solidFill>
                        <a:latin typeface="Cambria" pitchFamily="18" charset="0"/>
                      </a:endParaRPr>
                    </a:p>
                  </a:txBody>
                  <a:tcPr anchor="ct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000" dirty="0" smtClean="0">
                          <a:solidFill>
                            <a:srgbClr val="002060"/>
                          </a:solidFill>
                          <a:latin typeface="Cambria" pitchFamily="18" charset="0"/>
                        </a:rPr>
                        <a:t>III Semester</a:t>
                      </a:r>
                      <a:endParaRPr lang="en-US" sz="2000" dirty="0">
                        <a:solidFill>
                          <a:srgbClr val="002060"/>
                        </a:solidFill>
                        <a:latin typeface="Cambria" pitchFamily="18" charset="0"/>
                      </a:endParaRPr>
                    </a:p>
                  </a:txBody>
                  <a:tcPr anchor="ctr"/>
                </a:tc>
                <a:extLst>
                  <a:ext uri="{0D108BD9-81ED-4DB2-BD59-A6C34878D82A}">
                    <a16:rowId xmlns:a16="http://schemas.microsoft.com/office/drawing/2014/main" val="10002"/>
                  </a:ext>
                </a:extLst>
              </a:tr>
              <a:tr h="395505">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000" dirty="0" smtClean="0">
                          <a:solidFill>
                            <a:srgbClr val="002060"/>
                          </a:solidFill>
                          <a:latin typeface="Cambria" pitchFamily="18" charset="0"/>
                        </a:rPr>
                        <a:t>Course Scheme</a:t>
                      </a:r>
                      <a:endParaRPr lang="en-US" sz="2000" dirty="0">
                        <a:solidFill>
                          <a:srgbClr val="002060"/>
                        </a:solidFill>
                        <a:latin typeface="Cambria" pitchFamily="18" charset="0"/>
                      </a:endParaRPr>
                    </a:p>
                  </a:txBody>
                  <a:tcPr anchor="ct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000" dirty="0" smtClean="0">
                          <a:solidFill>
                            <a:srgbClr val="002060"/>
                          </a:solidFill>
                          <a:latin typeface="Cambria" pitchFamily="18" charset="0"/>
                        </a:rPr>
                        <a:t>2022 Scheme</a:t>
                      </a:r>
                      <a:endParaRPr lang="en-US" sz="2000" dirty="0">
                        <a:solidFill>
                          <a:srgbClr val="002060"/>
                        </a:solidFill>
                        <a:latin typeface="Cambria" pitchFamily="18" charset="0"/>
                      </a:endParaRPr>
                    </a:p>
                  </a:txBody>
                  <a:tcPr anchor="ctr"/>
                </a:tc>
                <a:extLst>
                  <a:ext uri="{0D108BD9-81ED-4DB2-BD59-A6C34878D82A}">
                    <a16:rowId xmlns:a16="http://schemas.microsoft.com/office/drawing/2014/main" val="10003"/>
                  </a:ext>
                </a:extLst>
              </a:tr>
              <a:tr h="395505">
                <a:tc>
                  <a:txBody>
                    <a:bodyPr/>
                    <a:lstStyle/>
                    <a:p>
                      <a:r>
                        <a:rPr lang="en-US" sz="2000" kern="1200" baseline="0" dirty="0" smtClean="0">
                          <a:solidFill>
                            <a:srgbClr val="002060"/>
                          </a:solidFill>
                          <a:latin typeface="Cambria" pitchFamily="18" charset="0"/>
                        </a:rPr>
                        <a:t>Teaching Hours/Week (L:T:P:S)</a:t>
                      </a:r>
                      <a:endParaRPr lang="en-US" sz="2000" dirty="0">
                        <a:solidFill>
                          <a:srgbClr val="002060"/>
                        </a:solidFill>
                        <a:latin typeface="Cambria" pitchFamily="18" charset="0"/>
                      </a:endParaRPr>
                    </a:p>
                  </a:txBody>
                  <a:tcPr anchor="ctr"/>
                </a:tc>
                <a:tc>
                  <a:txBody>
                    <a:bodyPr/>
                    <a:lstStyle/>
                    <a:p>
                      <a:r>
                        <a:rPr lang="en-US" sz="2000" kern="1200" baseline="0" dirty="0" smtClean="0">
                          <a:solidFill>
                            <a:srgbClr val="002060"/>
                          </a:solidFill>
                          <a:latin typeface="Cambria" pitchFamily="18" charset="0"/>
                        </a:rPr>
                        <a:t>03  (Lecture) + 02 (Practical)</a:t>
                      </a:r>
                      <a:endParaRPr lang="en-US" sz="2000" dirty="0">
                        <a:solidFill>
                          <a:srgbClr val="002060"/>
                        </a:solidFill>
                        <a:latin typeface="Cambria" pitchFamily="18" charset="0"/>
                      </a:endParaRPr>
                    </a:p>
                  </a:txBody>
                  <a:tcPr anchor="ctr"/>
                </a:tc>
                <a:extLst>
                  <a:ext uri="{0D108BD9-81ED-4DB2-BD59-A6C34878D82A}">
                    <a16:rowId xmlns:a16="http://schemas.microsoft.com/office/drawing/2014/main" val="10004"/>
                  </a:ext>
                </a:extLst>
              </a:tr>
              <a:tr h="44571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solidFill>
                            <a:srgbClr val="002060"/>
                          </a:solidFill>
                          <a:latin typeface="Cambria" pitchFamily="18" charset="0"/>
                        </a:rPr>
                        <a:t>Total Number of Pedagogy</a:t>
                      </a:r>
                      <a:endParaRPr lang="en-US" sz="2000" dirty="0">
                        <a:solidFill>
                          <a:srgbClr val="002060"/>
                        </a:solidFill>
                        <a:latin typeface="Cambria" pitchFamily="18"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solidFill>
                            <a:srgbClr val="002060"/>
                          </a:solidFill>
                          <a:latin typeface="Cambria" pitchFamily="18" charset="0"/>
                        </a:rPr>
                        <a:t>40 hours</a:t>
                      </a:r>
                      <a:r>
                        <a:rPr lang="en-US" sz="2000" baseline="0" dirty="0" smtClean="0">
                          <a:solidFill>
                            <a:srgbClr val="002060"/>
                          </a:solidFill>
                          <a:latin typeface="Cambria" pitchFamily="18" charset="0"/>
                        </a:rPr>
                        <a:t> (L) + 20 hours (P)</a:t>
                      </a:r>
                      <a:endParaRPr lang="en-US" sz="2000" dirty="0">
                        <a:solidFill>
                          <a:srgbClr val="002060"/>
                        </a:solidFill>
                        <a:latin typeface="Cambria" pitchFamily="18" charset="0"/>
                      </a:endParaRPr>
                    </a:p>
                  </a:txBody>
                  <a:tcPr anchor="ctr"/>
                </a:tc>
                <a:extLst>
                  <a:ext uri="{0D108BD9-81ED-4DB2-BD59-A6C34878D82A}">
                    <a16:rowId xmlns:a16="http://schemas.microsoft.com/office/drawing/2014/main" val="10005"/>
                  </a:ext>
                </a:extLst>
              </a:tr>
              <a:tr h="395505">
                <a:tc>
                  <a:txBody>
                    <a:bodyPr/>
                    <a:lstStyle/>
                    <a:p>
                      <a:r>
                        <a:rPr lang="en-US" sz="2000" dirty="0" smtClean="0">
                          <a:solidFill>
                            <a:srgbClr val="002060"/>
                          </a:solidFill>
                          <a:latin typeface="Cambria" pitchFamily="18" charset="0"/>
                        </a:rPr>
                        <a:t>Credits</a:t>
                      </a:r>
                      <a:endParaRPr lang="en-US" sz="2000" dirty="0">
                        <a:solidFill>
                          <a:srgbClr val="002060"/>
                        </a:solidFill>
                        <a:latin typeface="Cambria" pitchFamily="18" charset="0"/>
                      </a:endParaRPr>
                    </a:p>
                  </a:txBody>
                  <a:tcPr anchor="ctr"/>
                </a:tc>
                <a:tc>
                  <a:txBody>
                    <a:bodyPr/>
                    <a:lstStyle/>
                    <a:p>
                      <a:r>
                        <a:rPr lang="en-US" sz="2000" dirty="0" smtClean="0">
                          <a:solidFill>
                            <a:srgbClr val="002060"/>
                          </a:solidFill>
                          <a:latin typeface="Cambria" pitchFamily="18" charset="0"/>
                        </a:rPr>
                        <a:t>04</a:t>
                      </a:r>
                      <a:endParaRPr lang="en-US" sz="2000" dirty="0">
                        <a:solidFill>
                          <a:srgbClr val="002060"/>
                        </a:solidFill>
                        <a:latin typeface="Cambria" pitchFamily="18" charset="0"/>
                      </a:endParaRPr>
                    </a:p>
                  </a:txBody>
                  <a:tcPr anchor="ctr"/>
                </a:tc>
                <a:extLst>
                  <a:ext uri="{0D108BD9-81ED-4DB2-BD59-A6C34878D82A}">
                    <a16:rowId xmlns:a16="http://schemas.microsoft.com/office/drawing/2014/main" val="10006"/>
                  </a:ext>
                </a:extLst>
              </a:tr>
              <a:tr h="395505">
                <a:tc>
                  <a:txBody>
                    <a:bodyPr/>
                    <a:lstStyle/>
                    <a:p>
                      <a:r>
                        <a:rPr lang="en-US" sz="2000" kern="1200" baseline="0" dirty="0" smtClean="0">
                          <a:solidFill>
                            <a:srgbClr val="002060"/>
                          </a:solidFill>
                          <a:latin typeface="Cambria" pitchFamily="18" charset="0"/>
                        </a:rPr>
                        <a:t>CIE Marks</a:t>
                      </a:r>
                      <a:endParaRPr lang="en-US" sz="2000" dirty="0">
                        <a:solidFill>
                          <a:srgbClr val="002060"/>
                        </a:solidFill>
                        <a:latin typeface="Cambria" pitchFamily="18" charset="0"/>
                      </a:endParaRPr>
                    </a:p>
                  </a:txBody>
                  <a:tcPr anchor="ctr"/>
                </a:tc>
                <a:tc>
                  <a:txBody>
                    <a:bodyPr/>
                    <a:lstStyle/>
                    <a:p>
                      <a:r>
                        <a:rPr lang="en-US" sz="2000" kern="1200" baseline="0" dirty="0" smtClean="0">
                          <a:solidFill>
                            <a:srgbClr val="002060"/>
                          </a:solidFill>
                          <a:latin typeface="Cambria" pitchFamily="18" charset="0"/>
                        </a:rPr>
                        <a:t>50</a:t>
                      </a:r>
                      <a:endParaRPr lang="en-US" sz="2000" dirty="0">
                        <a:solidFill>
                          <a:srgbClr val="002060"/>
                        </a:solidFill>
                        <a:latin typeface="Cambria" pitchFamily="18" charset="0"/>
                      </a:endParaRPr>
                    </a:p>
                  </a:txBody>
                  <a:tcPr anchor="ctr"/>
                </a:tc>
                <a:extLst>
                  <a:ext uri="{0D108BD9-81ED-4DB2-BD59-A6C34878D82A}">
                    <a16:rowId xmlns:a16="http://schemas.microsoft.com/office/drawing/2014/main" val="10007"/>
                  </a:ext>
                </a:extLst>
              </a:tr>
              <a:tr h="395505">
                <a:tc>
                  <a:txBody>
                    <a:bodyPr/>
                    <a:lstStyle/>
                    <a:p>
                      <a:r>
                        <a:rPr lang="en-US" sz="2000" kern="1200" baseline="0" dirty="0" smtClean="0">
                          <a:solidFill>
                            <a:srgbClr val="002060"/>
                          </a:solidFill>
                          <a:latin typeface="Cambria" pitchFamily="18" charset="0"/>
                        </a:rPr>
                        <a:t>SEE Marks</a:t>
                      </a:r>
                      <a:endParaRPr lang="en-US" sz="2000" dirty="0">
                        <a:solidFill>
                          <a:srgbClr val="002060"/>
                        </a:solidFill>
                        <a:latin typeface="Cambria" pitchFamily="18" charset="0"/>
                      </a:endParaRPr>
                    </a:p>
                  </a:txBody>
                  <a:tcPr anchor="ctr"/>
                </a:tc>
                <a:tc>
                  <a:txBody>
                    <a:bodyPr/>
                    <a:lstStyle/>
                    <a:p>
                      <a:r>
                        <a:rPr lang="en-US" sz="2000" kern="1200" baseline="0" dirty="0" smtClean="0">
                          <a:solidFill>
                            <a:srgbClr val="002060"/>
                          </a:solidFill>
                          <a:latin typeface="Cambria" pitchFamily="18" charset="0"/>
                        </a:rPr>
                        <a:t>50</a:t>
                      </a:r>
                      <a:endParaRPr lang="en-US" sz="2000" dirty="0">
                        <a:solidFill>
                          <a:srgbClr val="002060"/>
                        </a:solidFill>
                        <a:latin typeface="Cambria" pitchFamily="18" charset="0"/>
                      </a:endParaRPr>
                    </a:p>
                  </a:txBody>
                  <a:tcPr anchor="ctr"/>
                </a:tc>
                <a:extLst>
                  <a:ext uri="{0D108BD9-81ED-4DB2-BD59-A6C34878D82A}">
                    <a16:rowId xmlns:a16="http://schemas.microsoft.com/office/drawing/2014/main" val="10008"/>
                  </a:ext>
                </a:extLst>
              </a:tr>
              <a:tr h="395505">
                <a:tc>
                  <a:txBody>
                    <a:bodyPr/>
                    <a:lstStyle/>
                    <a:p>
                      <a:r>
                        <a:rPr lang="en-US" sz="2000" dirty="0" smtClean="0">
                          <a:solidFill>
                            <a:srgbClr val="002060"/>
                          </a:solidFill>
                          <a:latin typeface="Cambria" pitchFamily="18" charset="0"/>
                        </a:rPr>
                        <a:t>Total</a:t>
                      </a:r>
                      <a:r>
                        <a:rPr lang="en-US" sz="2000" baseline="0" dirty="0" smtClean="0">
                          <a:solidFill>
                            <a:srgbClr val="002060"/>
                          </a:solidFill>
                          <a:latin typeface="Cambria" pitchFamily="18" charset="0"/>
                        </a:rPr>
                        <a:t> Marks</a:t>
                      </a:r>
                      <a:endParaRPr lang="en-US" sz="2000" dirty="0">
                        <a:solidFill>
                          <a:srgbClr val="002060"/>
                        </a:solidFill>
                        <a:latin typeface="Cambria" pitchFamily="18" charset="0"/>
                      </a:endParaRPr>
                    </a:p>
                  </a:txBody>
                  <a:tcPr anchor="ctr"/>
                </a:tc>
                <a:tc>
                  <a:txBody>
                    <a:bodyPr/>
                    <a:lstStyle/>
                    <a:p>
                      <a:r>
                        <a:rPr lang="en-US" sz="2000" dirty="0" smtClean="0">
                          <a:solidFill>
                            <a:srgbClr val="002060"/>
                          </a:solidFill>
                          <a:latin typeface="Cambria" pitchFamily="18" charset="0"/>
                        </a:rPr>
                        <a:t>100</a:t>
                      </a:r>
                      <a:endParaRPr lang="en-US" sz="2000" dirty="0">
                        <a:solidFill>
                          <a:srgbClr val="002060"/>
                        </a:solidFill>
                        <a:latin typeface="Cambria" pitchFamily="18" charset="0"/>
                      </a:endParaRPr>
                    </a:p>
                  </a:txBody>
                  <a:tcPr anchor="ctr"/>
                </a:tc>
                <a:extLst>
                  <a:ext uri="{0D108BD9-81ED-4DB2-BD59-A6C34878D82A}">
                    <a16:rowId xmlns:a16="http://schemas.microsoft.com/office/drawing/2014/main" val="10009"/>
                  </a:ext>
                </a:extLst>
              </a:tr>
              <a:tr h="395505">
                <a:tc>
                  <a:txBody>
                    <a:bodyPr/>
                    <a:lstStyle/>
                    <a:p>
                      <a:r>
                        <a:rPr lang="en-US" sz="2000" kern="1200" baseline="0" dirty="0" smtClean="0">
                          <a:solidFill>
                            <a:srgbClr val="002060"/>
                          </a:solidFill>
                          <a:latin typeface="Cambria" pitchFamily="18" charset="0"/>
                        </a:rPr>
                        <a:t>Exam Hours</a:t>
                      </a:r>
                      <a:endParaRPr lang="en-US" sz="2000" dirty="0">
                        <a:solidFill>
                          <a:srgbClr val="002060"/>
                        </a:solidFill>
                        <a:latin typeface="Cambria" pitchFamily="18" charset="0"/>
                      </a:endParaRPr>
                    </a:p>
                  </a:txBody>
                  <a:tcPr anchor="ctr"/>
                </a:tc>
                <a:tc>
                  <a:txBody>
                    <a:bodyPr/>
                    <a:lstStyle/>
                    <a:p>
                      <a:r>
                        <a:rPr lang="en-US" sz="2000" kern="1200" baseline="0" dirty="0" smtClean="0">
                          <a:solidFill>
                            <a:srgbClr val="002060"/>
                          </a:solidFill>
                          <a:latin typeface="Cambria" pitchFamily="18" charset="0"/>
                        </a:rPr>
                        <a:t>03</a:t>
                      </a:r>
                      <a:endParaRPr lang="en-US" sz="2000" dirty="0">
                        <a:solidFill>
                          <a:srgbClr val="002060"/>
                        </a:solidFill>
                        <a:latin typeface="Cambria" pitchFamily="18" charset="0"/>
                      </a:endParaRPr>
                    </a:p>
                  </a:txBody>
                  <a:tcPr anchor="ct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8261242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0" y="6454877"/>
            <a:ext cx="4953000" cy="369332"/>
          </a:xfrm>
          <a:prstGeom prst="rect">
            <a:avLst/>
          </a:prstGeom>
          <a:noFill/>
        </p:spPr>
        <p:txBody>
          <a:bodyPr wrap="square" rtlCol="0">
            <a:spAutoFit/>
          </a:bodyPr>
          <a:lstStyle/>
          <a:p>
            <a:pPr algn="ctr"/>
            <a:r>
              <a:rPr lang="en-US" b="1" dirty="0" smtClean="0">
                <a:solidFill>
                  <a:schemeClr val="bg1"/>
                </a:solidFill>
                <a:latin typeface="Cambria" pitchFamily="18" charset="0"/>
              </a:rPr>
              <a:t>Prof. Yogesh N, Dept. of CSD, ATMECE</a:t>
            </a:r>
            <a:endParaRPr lang="en-US" b="1" dirty="0">
              <a:solidFill>
                <a:schemeClr val="bg1"/>
              </a:solidFill>
              <a:latin typeface="Cambria" pitchFamily="18" charset="0"/>
            </a:endParaRPr>
          </a:p>
        </p:txBody>
      </p:sp>
      <p:sp>
        <p:nvSpPr>
          <p:cNvPr id="3" name="TextBox 2"/>
          <p:cNvSpPr txBox="1"/>
          <p:nvPr/>
        </p:nvSpPr>
        <p:spPr>
          <a:xfrm>
            <a:off x="0" y="6457890"/>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YN</a:t>
            </a:r>
            <a:endParaRPr lang="en-US" sz="2000" b="1" dirty="0">
              <a:solidFill>
                <a:schemeClr val="bg1"/>
              </a:solidFill>
              <a:latin typeface="Cambria" pitchFamily="18" charset="0"/>
            </a:endParaRPr>
          </a:p>
        </p:txBody>
      </p:sp>
      <p:sp>
        <p:nvSpPr>
          <p:cNvPr id="4" name="TextBox 3"/>
          <p:cNvSpPr txBox="1"/>
          <p:nvPr/>
        </p:nvSpPr>
        <p:spPr>
          <a:xfrm>
            <a:off x="9906000" y="6424099"/>
            <a:ext cx="2438400" cy="400110"/>
          </a:xfrm>
          <a:prstGeom prst="rect">
            <a:avLst/>
          </a:prstGeom>
          <a:noFill/>
        </p:spPr>
        <p:txBody>
          <a:bodyPr wrap="square" rtlCol="0">
            <a:spAutoFit/>
          </a:bodyPr>
          <a:lstStyle/>
          <a:p>
            <a:pPr algn="ctr"/>
            <a:r>
              <a:rPr lang="en-US" sz="2000" b="1" dirty="0">
                <a:solidFill>
                  <a:schemeClr val="bg1"/>
                </a:solidFill>
                <a:latin typeface="Cambria" pitchFamily="18" charset="0"/>
              </a:rPr>
              <a:t>7</a:t>
            </a:r>
          </a:p>
        </p:txBody>
      </p:sp>
      <p:sp>
        <p:nvSpPr>
          <p:cNvPr id="5" name="Rounded Rectangle 4"/>
          <p:cNvSpPr/>
          <p:nvPr/>
        </p:nvSpPr>
        <p:spPr>
          <a:xfrm>
            <a:off x="3714750" y="1066800"/>
            <a:ext cx="4914900" cy="533400"/>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002060"/>
                </a:solidFill>
                <a:latin typeface="Cambria" pitchFamily="18" charset="0"/>
              </a:rPr>
              <a:t>Course  </a:t>
            </a:r>
            <a:r>
              <a:rPr lang="en-US" sz="2400" b="1" dirty="0" smtClean="0">
                <a:solidFill>
                  <a:srgbClr val="002060"/>
                </a:solidFill>
                <a:latin typeface="Cambria" pitchFamily="18" charset="0"/>
              </a:rPr>
              <a:t>Syllabus</a:t>
            </a:r>
            <a:endParaRPr lang="en-US" sz="2400" dirty="0"/>
          </a:p>
        </p:txBody>
      </p:sp>
      <p:graphicFrame>
        <p:nvGraphicFramePr>
          <p:cNvPr id="8" name="Table 7"/>
          <p:cNvGraphicFramePr>
            <a:graphicFrameLocks noGrp="1"/>
          </p:cNvGraphicFramePr>
          <p:nvPr>
            <p:extLst>
              <p:ext uri="{D42A27DB-BD31-4B8C-83A1-F6EECF244321}">
                <p14:modId xmlns:p14="http://schemas.microsoft.com/office/powerpoint/2010/main" val="3087393882"/>
              </p:ext>
            </p:extLst>
          </p:nvPr>
        </p:nvGraphicFramePr>
        <p:xfrm>
          <a:off x="381000" y="1717040"/>
          <a:ext cx="11582400" cy="4333240"/>
        </p:xfrm>
        <a:graphic>
          <a:graphicData uri="http://schemas.openxmlformats.org/drawingml/2006/table">
            <a:tbl>
              <a:tblPr firstRow="1" bandRow="1">
                <a:tableStyleId>{ED083AE6-46FA-4A59-8FB0-9F97EB10719F}</a:tableStyleId>
              </a:tblPr>
              <a:tblGrid>
                <a:gridCol w="11582400">
                  <a:extLst>
                    <a:ext uri="{9D8B030D-6E8A-4147-A177-3AD203B41FA5}">
                      <a16:colId xmlns:a16="http://schemas.microsoft.com/office/drawing/2014/main" val="20000"/>
                    </a:ext>
                  </a:extLst>
                </a:gridCol>
              </a:tblGrid>
              <a:tr h="370840">
                <a:tc>
                  <a:txBody>
                    <a:bodyPr/>
                    <a:lstStyle/>
                    <a:p>
                      <a:pPr algn="ctr"/>
                      <a:r>
                        <a:rPr lang="en-US" sz="1800" dirty="0" smtClean="0">
                          <a:solidFill>
                            <a:schemeClr val="bg1"/>
                          </a:solidFill>
                          <a:latin typeface="Cambria" pitchFamily="18" charset="0"/>
                        </a:rPr>
                        <a:t>Module</a:t>
                      </a:r>
                      <a:r>
                        <a:rPr lang="en-US" sz="1800" baseline="0" dirty="0" smtClean="0">
                          <a:solidFill>
                            <a:schemeClr val="bg1"/>
                          </a:solidFill>
                          <a:latin typeface="Cambria" pitchFamily="18" charset="0"/>
                        </a:rPr>
                        <a:t>s</a:t>
                      </a:r>
                      <a:endParaRPr lang="en-US" sz="1800" dirty="0">
                        <a:solidFill>
                          <a:schemeClr val="bg1"/>
                        </a:solidFill>
                        <a:latin typeface="Cambria" pitchFamily="18" charset="0"/>
                      </a:endParaRPr>
                    </a:p>
                  </a:txBody>
                  <a:tcPr>
                    <a:solidFill>
                      <a:srgbClr val="002060"/>
                    </a:solidFill>
                  </a:tcPr>
                </a:tc>
                <a:extLst>
                  <a:ext uri="{0D108BD9-81ED-4DB2-BD59-A6C34878D82A}">
                    <a16:rowId xmlns:a16="http://schemas.microsoft.com/office/drawing/2014/main" val="10000"/>
                  </a:ext>
                </a:extLst>
              </a:tr>
              <a:tr h="127000">
                <a:tc>
                  <a:txBody>
                    <a:bodyPr/>
                    <a:lstStyle/>
                    <a:p>
                      <a:pPr algn="ctr"/>
                      <a:r>
                        <a:rPr lang="en-US" sz="1600" b="1" kern="1200" baseline="0" dirty="0" smtClean="0">
                          <a:solidFill>
                            <a:srgbClr val="002060"/>
                          </a:solidFill>
                          <a:latin typeface="Cambria" pitchFamily="18" charset="0"/>
                          <a:ea typeface="+mn-ea"/>
                          <a:cs typeface="+mn-cs"/>
                        </a:rPr>
                        <a:t>Module-1</a:t>
                      </a:r>
                      <a:endParaRPr lang="en-US" sz="1600" dirty="0">
                        <a:solidFill>
                          <a:srgbClr val="002060"/>
                        </a:solidFill>
                        <a:latin typeface="Cambria" pitchFamily="18" charset="0"/>
                      </a:endParaRPr>
                    </a:p>
                  </a:txBody>
                  <a:tcPr/>
                </a:tc>
                <a:extLst>
                  <a:ext uri="{0D108BD9-81ED-4DB2-BD59-A6C34878D82A}">
                    <a16:rowId xmlns:a16="http://schemas.microsoft.com/office/drawing/2014/main" val="10001"/>
                  </a:ext>
                </a:extLst>
              </a:tr>
              <a:tr h="370840">
                <a:tc>
                  <a:txBody>
                    <a:bodyPr/>
                    <a:lstStyle/>
                    <a:p>
                      <a:pPr algn="just"/>
                      <a:r>
                        <a:rPr lang="en-US" sz="1600" b="1" kern="1200" baseline="0" dirty="0" smtClean="0">
                          <a:solidFill>
                            <a:srgbClr val="002060"/>
                          </a:solidFill>
                          <a:latin typeface="Cambria" pitchFamily="18" charset="0"/>
                          <a:ea typeface="+mn-ea"/>
                          <a:cs typeface="+mn-cs"/>
                        </a:rPr>
                        <a:t>Introduction to Digital Design: </a:t>
                      </a:r>
                      <a:r>
                        <a:rPr lang="en-US" sz="1600" b="0" kern="1200" baseline="0" dirty="0" smtClean="0">
                          <a:solidFill>
                            <a:srgbClr val="002060"/>
                          </a:solidFill>
                          <a:latin typeface="Cambria" pitchFamily="18" charset="0"/>
                          <a:ea typeface="+mn-ea"/>
                          <a:cs typeface="+mn-cs"/>
                        </a:rPr>
                        <a:t>Binary Logic, Basic Theorems And Properties Of Boolean Algebra, Boolean Functions, Digital Logic Gates, Introduction, The Map Method, Four-Variable Map, Don’t-Care Conditions, NAND and NOR Implementation, Other Hardware Description Language – Verilog Model of a simple circuit.   </a:t>
                      </a:r>
                      <a:r>
                        <a:rPr lang="en-US" sz="1600" b="1" kern="1200" baseline="0" dirty="0" smtClean="0">
                          <a:solidFill>
                            <a:srgbClr val="002060"/>
                          </a:solidFill>
                          <a:latin typeface="Cambria" pitchFamily="18" charset="0"/>
                          <a:ea typeface="+mn-ea"/>
                          <a:cs typeface="+mn-cs"/>
                        </a:rPr>
                        <a:t>(Text book 1: 1.9, 2.4, 2.5, 2.8, 3.1, 3.2, 3.3, 3.5, 3.6, 3.9)</a:t>
                      </a:r>
                      <a:endParaRPr lang="en-US" sz="1600" b="1" dirty="0">
                        <a:solidFill>
                          <a:srgbClr val="002060"/>
                        </a:solidFill>
                        <a:latin typeface="Cambria" pitchFamily="18" charset="0"/>
                      </a:endParaRPr>
                    </a:p>
                  </a:txBody>
                  <a:tcPr/>
                </a:tc>
                <a:extLst>
                  <a:ext uri="{0D108BD9-81ED-4DB2-BD59-A6C34878D82A}">
                    <a16:rowId xmlns:a16="http://schemas.microsoft.com/office/drawing/2014/main" val="10002"/>
                  </a:ext>
                </a:extLst>
              </a:tr>
              <a:tr h="248920">
                <a:tc>
                  <a:txBody>
                    <a:bodyPr/>
                    <a:lstStyle/>
                    <a:p>
                      <a:pPr marL="0" algn="ctr" defTabSz="685800" rtl="0" eaLnBrk="1" latinLnBrk="0" hangingPunct="1"/>
                      <a:r>
                        <a:rPr lang="en-US" sz="1600" b="1" kern="1200" baseline="0" dirty="0" smtClean="0">
                          <a:solidFill>
                            <a:srgbClr val="002060"/>
                          </a:solidFill>
                          <a:latin typeface="Cambria" pitchFamily="18" charset="0"/>
                          <a:ea typeface="+mn-ea"/>
                          <a:cs typeface="+mn-cs"/>
                        </a:rPr>
                        <a:t>Module-2</a:t>
                      </a:r>
                    </a:p>
                  </a:txBody>
                  <a:tcPr/>
                </a:tc>
                <a:extLst>
                  <a:ext uri="{0D108BD9-81ED-4DB2-BD59-A6C34878D82A}">
                    <a16:rowId xmlns:a16="http://schemas.microsoft.com/office/drawing/2014/main" val="10003"/>
                  </a:ext>
                </a:extLst>
              </a:tr>
              <a:tr h="370840">
                <a:tc>
                  <a:txBody>
                    <a:bodyPr/>
                    <a:lstStyle/>
                    <a:p>
                      <a:pPr algn="just"/>
                      <a:r>
                        <a:rPr lang="en-US" sz="1600" b="1" kern="1200" baseline="0" dirty="0" smtClean="0">
                          <a:solidFill>
                            <a:srgbClr val="002060"/>
                          </a:solidFill>
                          <a:latin typeface="Cambria" pitchFamily="18" charset="0"/>
                          <a:ea typeface="+mn-ea"/>
                          <a:cs typeface="+mn-cs"/>
                        </a:rPr>
                        <a:t>Combinational Logic: </a:t>
                      </a:r>
                      <a:r>
                        <a:rPr lang="en-US" sz="1600" b="0" kern="1200" baseline="0" dirty="0" smtClean="0">
                          <a:solidFill>
                            <a:srgbClr val="002060"/>
                          </a:solidFill>
                          <a:latin typeface="Cambria" pitchFamily="18" charset="0"/>
                          <a:ea typeface="+mn-ea"/>
                          <a:cs typeface="+mn-cs"/>
                        </a:rPr>
                        <a:t>Introduction, Combinational Circuits, Design Procedure, Binary Adder- </a:t>
                      </a:r>
                      <a:r>
                        <a:rPr lang="en-US" sz="1600" b="0" kern="1200" baseline="0" dirty="0" err="1" smtClean="0">
                          <a:solidFill>
                            <a:srgbClr val="002060"/>
                          </a:solidFill>
                          <a:latin typeface="Cambria" pitchFamily="18" charset="0"/>
                          <a:ea typeface="+mn-ea"/>
                          <a:cs typeface="+mn-cs"/>
                        </a:rPr>
                        <a:t>Subtractor</a:t>
                      </a:r>
                      <a:r>
                        <a:rPr lang="en-US" sz="1600" b="0" kern="1200" baseline="0" dirty="0" smtClean="0">
                          <a:solidFill>
                            <a:srgbClr val="002060"/>
                          </a:solidFill>
                          <a:latin typeface="Cambria" pitchFamily="18" charset="0"/>
                          <a:ea typeface="+mn-ea"/>
                          <a:cs typeface="+mn-cs"/>
                        </a:rPr>
                        <a:t>, Decoders, Encoders, Multiplexers. HDL Models of Combinational Circuits – Adder, Multiplexer, Encoder.</a:t>
                      </a:r>
                    </a:p>
                    <a:p>
                      <a:pPr algn="just"/>
                      <a:r>
                        <a:rPr lang="en-US" sz="1600" b="1" kern="1200" baseline="0" dirty="0" smtClean="0">
                          <a:solidFill>
                            <a:srgbClr val="002060"/>
                          </a:solidFill>
                          <a:latin typeface="Cambria" pitchFamily="18" charset="0"/>
                          <a:ea typeface="+mn-ea"/>
                          <a:cs typeface="+mn-cs"/>
                        </a:rPr>
                        <a:t>Sequential Logic: </a:t>
                      </a:r>
                      <a:r>
                        <a:rPr lang="en-US" sz="1600" b="0" kern="1200" baseline="0" dirty="0" smtClean="0">
                          <a:solidFill>
                            <a:srgbClr val="002060"/>
                          </a:solidFill>
                          <a:latin typeface="Cambria" pitchFamily="18" charset="0"/>
                          <a:ea typeface="+mn-ea"/>
                          <a:cs typeface="+mn-cs"/>
                        </a:rPr>
                        <a:t>Introduction, Sequential Circuits, Storage Elements: Latches, Flip-Flops.</a:t>
                      </a:r>
                    </a:p>
                    <a:p>
                      <a:pPr algn="just"/>
                      <a:r>
                        <a:rPr lang="en-US" sz="1600" b="1" kern="1200" baseline="0" dirty="0" smtClean="0">
                          <a:solidFill>
                            <a:srgbClr val="002060"/>
                          </a:solidFill>
                          <a:latin typeface="Cambria" pitchFamily="18" charset="0"/>
                          <a:ea typeface="+mn-ea"/>
                          <a:cs typeface="+mn-cs"/>
                        </a:rPr>
                        <a:t>(Text book 1: 4.1, 4.2, 4.4, 4.5, 4.9, 4.10, 4.11, 4.12, 5.1, 5.2, 5.3, 5.4)</a:t>
                      </a:r>
                      <a:endParaRPr lang="en-US" sz="2000" b="1" kern="1200" baseline="0" dirty="0" smtClean="0">
                        <a:solidFill>
                          <a:srgbClr val="002060"/>
                        </a:solidFill>
                        <a:latin typeface="Cambria" pitchFamily="18" charset="0"/>
                        <a:ea typeface="+mn-ea"/>
                        <a:cs typeface="+mn-cs"/>
                      </a:endParaRPr>
                    </a:p>
                  </a:txBody>
                  <a:tcPr/>
                </a:tc>
                <a:extLst>
                  <a:ext uri="{0D108BD9-81ED-4DB2-BD59-A6C34878D82A}">
                    <a16:rowId xmlns:a16="http://schemas.microsoft.com/office/drawing/2014/main" val="10004"/>
                  </a:ext>
                </a:extLst>
              </a:tr>
              <a:tr h="218440">
                <a:tc>
                  <a:txBody>
                    <a:bodyPr/>
                    <a:lstStyle/>
                    <a:p>
                      <a:pPr algn="ctr"/>
                      <a:r>
                        <a:rPr lang="en-US" sz="1600" b="1" kern="1200" baseline="0" dirty="0" smtClean="0">
                          <a:solidFill>
                            <a:srgbClr val="002060"/>
                          </a:solidFill>
                          <a:latin typeface="Cambria" pitchFamily="18" charset="0"/>
                          <a:ea typeface="+mn-ea"/>
                          <a:cs typeface="+mn-cs"/>
                        </a:rPr>
                        <a:t>Module-3</a:t>
                      </a:r>
                      <a:endParaRPr lang="en-US" sz="1400" dirty="0">
                        <a:solidFill>
                          <a:srgbClr val="002060"/>
                        </a:solidFill>
                        <a:latin typeface="Cambria" pitchFamily="18" charset="0"/>
                      </a:endParaRPr>
                    </a:p>
                  </a:txBody>
                  <a:tcPr/>
                </a:tc>
                <a:extLst>
                  <a:ext uri="{0D108BD9-81ED-4DB2-BD59-A6C34878D82A}">
                    <a16:rowId xmlns:a16="http://schemas.microsoft.com/office/drawing/2014/main" val="10005"/>
                  </a:ext>
                </a:extLst>
              </a:tr>
              <a:tr h="370840">
                <a:tc>
                  <a:txBody>
                    <a:bodyPr/>
                    <a:lstStyle/>
                    <a:p>
                      <a:pPr algn="just"/>
                      <a:r>
                        <a:rPr lang="en-US" sz="1600" b="1" kern="1200" baseline="0" dirty="0" smtClean="0">
                          <a:solidFill>
                            <a:srgbClr val="002060"/>
                          </a:solidFill>
                          <a:latin typeface="Cambria" pitchFamily="18" charset="0"/>
                          <a:ea typeface="+mn-ea"/>
                          <a:cs typeface="+mn-cs"/>
                        </a:rPr>
                        <a:t>Basic Structure of Computers: </a:t>
                      </a:r>
                      <a:r>
                        <a:rPr lang="en-US" sz="1600" b="0" kern="1200" baseline="0" dirty="0" smtClean="0">
                          <a:solidFill>
                            <a:srgbClr val="002060"/>
                          </a:solidFill>
                          <a:latin typeface="Cambria" pitchFamily="18" charset="0"/>
                          <a:ea typeface="+mn-ea"/>
                          <a:cs typeface="+mn-cs"/>
                        </a:rPr>
                        <a:t>Functional Units, Basic Operational Concepts, Bus structure, Performance – Processor Clock, Basic Performance Equation, Clock Rate, Performance Measurement.</a:t>
                      </a:r>
                    </a:p>
                    <a:p>
                      <a:pPr algn="just"/>
                      <a:r>
                        <a:rPr lang="en-US" sz="1600" b="1" kern="1200" baseline="0" dirty="0" smtClean="0">
                          <a:solidFill>
                            <a:srgbClr val="002060"/>
                          </a:solidFill>
                          <a:latin typeface="Cambria" pitchFamily="18" charset="0"/>
                          <a:ea typeface="+mn-ea"/>
                          <a:cs typeface="+mn-cs"/>
                        </a:rPr>
                        <a:t>Machine Instructions and Programs: </a:t>
                      </a:r>
                      <a:r>
                        <a:rPr lang="en-US" sz="1600" b="0" kern="1200" baseline="0" dirty="0" smtClean="0">
                          <a:solidFill>
                            <a:srgbClr val="002060"/>
                          </a:solidFill>
                          <a:latin typeface="Cambria" pitchFamily="18" charset="0"/>
                          <a:ea typeface="+mn-ea"/>
                          <a:cs typeface="+mn-cs"/>
                        </a:rPr>
                        <a:t>Memory Location and Addresses, Memory Operations, Instruction and Instruction sequencing, Addressing Modes.  </a:t>
                      </a:r>
                      <a:r>
                        <a:rPr lang="en-US" sz="1600" b="1" kern="1200" baseline="0" dirty="0" smtClean="0">
                          <a:solidFill>
                            <a:srgbClr val="002060"/>
                          </a:solidFill>
                          <a:latin typeface="Cambria" pitchFamily="18" charset="0"/>
                          <a:ea typeface="+mn-ea"/>
                          <a:cs typeface="+mn-cs"/>
                        </a:rPr>
                        <a:t>(Text book 2: 1.2, 1.3, 1.4, 1.6, 2.2, 2.3, 2.4, 2.5)</a:t>
                      </a:r>
                      <a:endParaRPr lang="en-US" sz="2000" b="1" dirty="0">
                        <a:solidFill>
                          <a:srgbClr val="002060"/>
                        </a:solidFill>
                        <a:latin typeface="Cambria" pitchFamily="18" charset="0"/>
                      </a:endParaRP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4755660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0" y="6454877"/>
            <a:ext cx="4953000" cy="369332"/>
          </a:xfrm>
          <a:prstGeom prst="rect">
            <a:avLst/>
          </a:prstGeom>
          <a:noFill/>
        </p:spPr>
        <p:txBody>
          <a:bodyPr wrap="square" rtlCol="0">
            <a:spAutoFit/>
          </a:bodyPr>
          <a:lstStyle/>
          <a:p>
            <a:pPr algn="ctr"/>
            <a:r>
              <a:rPr lang="en-US" b="1" dirty="0" smtClean="0">
                <a:solidFill>
                  <a:schemeClr val="bg1"/>
                </a:solidFill>
                <a:latin typeface="Cambria" pitchFamily="18" charset="0"/>
              </a:rPr>
              <a:t>Prof. Yogesh N, Dept. of CSD, ATMECE</a:t>
            </a:r>
            <a:endParaRPr lang="en-US" b="1" dirty="0">
              <a:solidFill>
                <a:schemeClr val="bg1"/>
              </a:solidFill>
              <a:latin typeface="Cambria" pitchFamily="18" charset="0"/>
            </a:endParaRPr>
          </a:p>
        </p:txBody>
      </p:sp>
      <p:sp>
        <p:nvSpPr>
          <p:cNvPr id="3" name="TextBox 2"/>
          <p:cNvSpPr txBox="1"/>
          <p:nvPr/>
        </p:nvSpPr>
        <p:spPr>
          <a:xfrm>
            <a:off x="0" y="6457890"/>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YN</a:t>
            </a:r>
            <a:endParaRPr lang="en-US" sz="2000" b="1" dirty="0">
              <a:solidFill>
                <a:schemeClr val="bg1"/>
              </a:solidFill>
              <a:latin typeface="Cambria" pitchFamily="18" charset="0"/>
            </a:endParaRPr>
          </a:p>
        </p:txBody>
      </p:sp>
      <p:sp>
        <p:nvSpPr>
          <p:cNvPr id="4" name="TextBox 3"/>
          <p:cNvSpPr txBox="1"/>
          <p:nvPr/>
        </p:nvSpPr>
        <p:spPr>
          <a:xfrm>
            <a:off x="9906000" y="6424099"/>
            <a:ext cx="2438400" cy="400110"/>
          </a:xfrm>
          <a:prstGeom prst="rect">
            <a:avLst/>
          </a:prstGeom>
          <a:noFill/>
        </p:spPr>
        <p:txBody>
          <a:bodyPr wrap="square" rtlCol="0">
            <a:spAutoFit/>
          </a:bodyPr>
          <a:lstStyle/>
          <a:p>
            <a:pPr algn="ctr"/>
            <a:r>
              <a:rPr lang="en-US" sz="2000" b="1" dirty="0">
                <a:solidFill>
                  <a:schemeClr val="bg1"/>
                </a:solidFill>
                <a:latin typeface="Cambria" pitchFamily="18" charset="0"/>
              </a:rPr>
              <a:t>8</a:t>
            </a:r>
          </a:p>
        </p:txBody>
      </p:sp>
      <p:sp>
        <p:nvSpPr>
          <p:cNvPr id="5" name="Rounded Rectangle 4"/>
          <p:cNvSpPr/>
          <p:nvPr/>
        </p:nvSpPr>
        <p:spPr>
          <a:xfrm>
            <a:off x="3714750" y="1066800"/>
            <a:ext cx="4914900" cy="533400"/>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002060"/>
                </a:solidFill>
                <a:latin typeface="Cambria" pitchFamily="18" charset="0"/>
              </a:rPr>
              <a:t>Course  </a:t>
            </a:r>
            <a:r>
              <a:rPr lang="en-US" sz="2400" b="1" dirty="0" smtClean="0">
                <a:solidFill>
                  <a:srgbClr val="002060"/>
                </a:solidFill>
                <a:latin typeface="Cambria" pitchFamily="18" charset="0"/>
              </a:rPr>
              <a:t>Syllabus</a:t>
            </a:r>
            <a:endParaRPr lang="en-US" sz="2400" dirty="0"/>
          </a:p>
        </p:txBody>
      </p:sp>
      <p:graphicFrame>
        <p:nvGraphicFramePr>
          <p:cNvPr id="9" name="Table 8"/>
          <p:cNvGraphicFramePr>
            <a:graphicFrameLocks noGrp="1"/>
          </p:cNvGraphicFramePr>
          <p:nvPr>
            <p:extLst>
              <p:ext uri="{D42A27DB-BD31-4B8C-83A1-F6EECF244321}">
                <p14:modId xmlns:p14="http://schemas.microsoft.com/office/powerpoint/2010/main" val="2352348564"/>
              </p:ext>
            </p:extLst>
          </p:nvPr>
        </p:nvGraphicFramePr>
        <p:xfrm>
          <a:off x="381000" y="1717040"/>
          <a:ext cx="11582400" cy="2687320"/>
        </p:xfrm>
        <a:graphic>
          <a:graphicData uri="http://schemas.openxmlformats.org/drawingml/2006/table">
            <a:tbl>
              <a:tblPr firstRow="1" bandRow="1">
                <a:tableStyleId>{ED083AE6-46FA-4A59-8FB0-9F97EB10719F}</a:tableStyleId>
              </a:tblPr>
              <a:tblGrid>
                <a:gridCol w="11582400">
                  <a:extLst>
                    <a:ext uri="{9D8B030D-6E8A-4147-A177-3AD203B41FA5}">
                      <a16:colId xmlns:a16="http://schemas.microsoft.com/office/drawing/2014/main" val="20000"/>
                    </a:ext>
                  </a:extLst>
                </a:gridCol>
              </a:tblGrid>
              <a:tr h="370840">
                <a:tc>
                  <a:txBody>
                    <a:bodyPr/>
                    <a:lstStyle/>
                    <a:p>
                      <a:pPr algn="ctr"/>
                      <a:r>
                        <a:rPr lang="en-US" sz="1800" dirty="0" smtClean="0">
                          <a:solidFill>
                            <a:schemeClr val="bg1"/>
                          </a:solidFill>
                          <a:latin typeface="Cambria" pitchFamily="18" charset="0"/>
                        </a:rPr>
                        <a:t>Module</a:t>
                      </a:r>
                      <a:r>
                        <a:rPr lang="en-US" sz="1800" baseline="0" dirty="0" smtClean="0">
                          <a:solidFill>
                            <a:schemeClr val="bg1"/>
                          </a:solidFill>
                          <a:latin typeface="Cambria" pitchFamily="18" charset="0"/>
                        </a:rPr>
                        <a:t>s</a:t>
                      </a:r>
                      <a:endParaRPr lang="en-US" sz="1800" dirty="0">
                        <a:solidFill>
                          <a:schemeClr val="bg1"/>
                        </a:solidFill>
                        <a:latin typeface="Cambria" pitchFamily="18" charset="0"/>
                      </a:endParaRPr>
                    </a:p>
                  </a:txBody>
                  <a:tcPr>
                    <a:solidFill>
                      <a:srgbClr val="002060"/>
                    </a:solidFill>
                  </a:tcPr>
                </a:tc>
                <a:extLst>
                  <a:ext uri="{0D108BD9-81ED-4DB2-BD59-A6C34878D82A}">
                    <a16:rowId xmlns:a16="http://schemas.microsoft.com/office/drawing/2014/main" val="10000"/>
                  </a:ext>
                </a:extLst>
              </a:tr>
              <a:tr h="127000">
                <a:tc>
                  <a:txBody>
                    <a:bodyPr/>
                    <a:lstStyle/>
                    <a:p>
                      <a:pPr algn="ctr"/>
                      <a:r>
                        <a:rPr lang="en-US" sz="1600" b="1" kern="1200" baseline="0" dirty="0" smtClean="0">
                          <a:solidFill>
                            <a:srgbClr val="002060"/>
                          </a:solidFill>
                          <a:latin typeface="Cambria" pitchFamily="18" charset="0"/>
                          <a:ea typeface="+mn-ea"/>
                          <a:cs typeface="+mn-cs"/>
                        </a:rPr>
                        <a:t>Module-4</a:t>
                      </a:r>
                      <a:endParaRPr lang="en-US" sz="1600" dirty="0">
                        <a:solidFill>
                          <a:srgbClr val="002060"/>
                        </a:solidFill>
                        <a:latin typeface="Cambria" pitchFamily="18" charset="0"/>
                      </a:endParaRPr>
                    </a:p>
                  </a:txBody>
                  <a:tcPr/>
                </a:tc>
                <a:extLst>
                  <a:ext uri="{0D108BD9-81ED-4DB2-BD59-A6C34878D82A}">
                    <a16:rowId xmlns:a16="http://schemas.microsoft.com/office/drawing/2014/main" val="10001"/>
                  </a:ext>
                </a:extLst>
              </a:tr>
              <a:tr h="370840">
                <a:tc>
                  <a:txBody>
                    <a:bodyPr/>
                    <a:lstStyle/>
                    <a:p>
                      <a:pPr algn="just"/>
                      <a:r>
                        <a:rPr lang="en-US" sz="1600" b="1" kern="1200" baseline="0" dirty="0" smtClean="0">
                          <a:solidFill>
                            <a:srgbClr val="002060"/>
                          </a:solidFill>
                          <a:latin typeface="Cambria" pitchFamily="18" charset="0"/>
                          <a:ea typeface="+mn-ea"/>
                          <a:cs typeface="+mn-cs"/>
                        </a:rPr>
                        <a:t>Input/output Organization: </a:t>
                      </a:r>
                      <a:r>
                        <a:rPr lang="en-US" sz="1600" b="0" kern="1200" baseline="0" dirty="0" smtClean="0">
                          <a:solidFill>
                            <a:srgbClr val="002060"/>
                          </a:solidFill>
                          <a:latin typeface="Cambria" pitchFamily="18" charset="0"/>
                          <a:ea typeface="+mn-ea"/>
                          <a:cs typeface="+mn-cs"/>
                        </a:rPr>
                        <a:t>Accessing I/O Devices, Interrupts – Interrupt Hardware, Enabling and Disabling Interrupts, Handling Multiple Devices, Direct Memory Access: Bus Arbitration, Speed, size and Cost of memory systems. Cache Memories – Mapping Functions.  </a:t>
                      </a:r>
                      <a:r>
                        <a:rPr lang="en-US" sz="1600" b="1" kern="1200" baseline="0" dirty="0" smtClean="0">
                          <a:solidFill>
                            <a:srgbClr val="002060"/>
                          </a:solidFill>
                          <a:latin typeface="Cambria" pitchFamily="18" charset="0"/>
                          <a:ea typeface="+mn-ea"/>
                          <a:cs typeface="+mn-cs"/>
                        </a:rPr>
                        <a:t>(Text book 2: 4.1, 4.2.1, 4.2.2, 4.2.3, 4.4, 5.4, 5.5.1)</a:t>
                      </a:r>
                      <a:endParaRPr lang="en-US" sz="1600" b="1" dirty="0">
                        <a:solidFill>
                          <a:srgbClr val="002060"/>
                        </a:solidFill>
                        <a:latin typeface="Cambria" pitchFamily="18" charset="0"/>
                      </a:endParaRPr>
                    </a:p>
                  </a:txBody>
                  <a:tcPr/>
                </a:tc>
                <a:extLst>
                  <a:ext uri="{0D108BD9-81ED-4DB2-BD59-A6C34878D82A}">
                    <a16:rowId xmlns:a16="http://schemas.microsoft.com/office/drawing/2014/main" val="10002"/>
                  </a:ext>
                </a:extLst>
              </a:tr>
              <a:tr h="248920">
                <a:tc>
                  <a:txBody>
                    <a:bodyPr/>
                    <a:lstStyle/>
                    <a:p>
                      <a:pPr marL="0" algn="ctr" defTabSz="685800" rtl="0" eaLnBrk="1" latinLnBrk="0" hangingPunct="1"/>
                      <a:r>
                        <a:rPr lang="en-US" sz="1600" b="1" kern="1200" baseline="0" dirty="0" smtClean="0">
                          <a:solidFill>
                            <a:srgbClr val="002060"/>
                          </a:solidFill>
                          <a:latin typeface="Cambria" pitchFamily="18" charset="0"/>
                          <a:ea typeface="+mn-ea"/>
                          <a:cs typeface="+mn-cs"/>
                        </a:rPr>
                        <a:t>Module-5</a:t>
                      </a:r>
                    </a:p>
                  </a:txBody>
                  <a:tcPr/>
                </a:tc>
                <a:extLst>
                  <a:ext uri="{0D108BD9-81ED-4DB2-BD59-A6C34878D82A}">
                    <a16:rowId xmlns:a16="http://schemas.microsoft.com/office/drawing/2014/main" val="10003"/>
                  </a:ext>
                </a:extLst>
              </a:tr>
              <a:tr h="370840">
                <a:tc>
                  <a:txBody>
                    <a:bodyPr/>
                    <a:lstStyle/>
                    <a:p>
                      <a:pPr algn="just"/>
                      <a:r>
                        <a:rPr lang="en-US" sz="1600" b="1" kern="1200" baseline="0" dirty="0" smtClean="0">
                          <a:solidFill>
                            <a:srgbClr val="002060"/>
                          </a:solidFill>
                          <a:latin typeface="Cambria" pitchFamily="18" charset="0"/>
                          <a:ea typeface="+mn-ea"/>
                          <a:cs typeface="+mn-cs"/>
                        </a:rPr>
                        <a:t>Basic Processing Unit: </a:t>
                      </a:r>
                      <a:r>
                        <a:rPr lang="en-US" sz="1600" b="0" kern="1200" baseline="0" dirty="0" smtClean="0">
                          <a:solidFill>
                            <a:srgbClr val="002060"/>
                          </a:solidFill>
                          <a:latin typeface="Cambria" pitchFamily="18" charset="0"/>
                          <a:ea typeface="+mn-ea"/>
                          <a:cs typeface="+mn-cs"/>
                        </a:rPr>
                        <a:t>Some Fundamental Concepts: Register Transfers, Performing ALU operations, fetching a word from Memory, Storing a word in memory. Execution of a Complete Instruction. </a:t>
                      </a:r>
                    </a:p>
                    <a:p>
                      <a:pPr algn="just"/>
                      <a:r>
                        <a:rPr lang="en-US" sz="1600" b="1" kern="1200" baseline="0" dirty="0" smtClean="0">
                          <a:solidFill>
                            <a:srgbClr val="002060"/>
                          </a:solidFill>
                          <a:latin typeface="Cambria" pitchFamily="18" charset="0"/>
                          <a:ea typeface="+mn-ea"/>
                          <a:cs typeface="+mn-cs"/>
                        </a:rPr>
                        <a:t>Pipelining: </a:t>
                      </a:r>
                      <a:r>
                        <a:rPr lang="en-US" sz="1600" b="0" kern="1200" baseline="0" dirty="0" smtClean="0">
                          <a:solidFill>
                            <a:srgbClr val="002060"/>
                          </a:solidFill>
                          <a:latin typeface="Cambria" pitchFamily="18" charset="0"/>
                          <a:ea typeface="+mn-ea"/>
                          <a:cs typeface="+mn-cs"/>
                        </a:rPr>
                        <a:t>Basic concepts, Role of Cache memory, Pipeline Performance. </a:t>
                      </a:r>
                      <a:r>
                        <a:rPr lang="en-US" sz="1600" b="1" kern="1200" baseline="0" dirty="0" smtClean="0">
                          <a:solidFill>
                            <a:srgbClr val="002060"/>
                          </a:solidFill>
                          <a:latin typeface="Cambria" pitchFamily="18" charset="0"/>
                          <a:ea typeface="+mn-ea"/>
                          <a:cs typeface="+mn-cs"/>
                        </a:rPr>
                        <a:t>(Text book 2: 7.1, 7.2, 8.1)</a:t>
                      </a:r>
                      <a:endParaRPr lang="en-US" sz="2000" b="1" kern="1200" baseline="0" dirty="0" smtClean="0">
                        <a:solidFill>
                          <a:srgbClr val="002060"/>
                        </a:solidFill>
                        <a:latin typeface="Cambria" pitchFamily="18" charset="0"/>
                        <a:ea typeface="+mn-ea"/>
                        <a:cs typeface="+mn-cs"/>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739053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0" y="6454877"/>
            <a:ext cx="4953000" cy="369332"/>
          </a:xfrm>
          <a:prstGeom prst="rect">
            <a:avLst/>
          </a:prstGeom>
          <a:noFill/>
        </p:spPr>
        <p:txBody>
          <a:bodyPr wrap="square" rtlCol="0">
            <a:spAutoFit/>
          </a:bodyPr>
          <a:lstStyle/>
          <a:p>
            <a:pPr algn="ctr"/>
            <a:r>
              <a:rPr lang="en-US" b="1" dirty="0" smtClean="0">
                <a:solidFill>
                  <a:schemeClr val="bg1"/>
                </a:solidFill>
                <a:latin typeface="Cambria" pitchFamily="18" charset="0"/>
              </a:rPr>
              <a:t>Prof. Yogesh N, Dept. of CSD, ATMECE</a:t>
            </a:r>
            <a:endParaRPr lang="en-US" b="1" dirty="0">
              <a:solidFill>
                <a:schemeClr val="bg1"/>
              </a:solidFill>
              <a:latin typeface="Cambria" pitchFamily="18" charset="0"/>
            </a:endParaRPr>
          </a:p>
        </p:txBody>
      </p:sp>
      <p:sp>
        <p:nvSpPr>
          <p:cNvPr id="3" name="TextBox 2"/>
          <p:cNvSpPr txBox="1"/>
          <p:nvPr/>
        </p:nvSpPr>
        <p:spPr>
          <a:xfrm>
            <a:off x="0" y="6457890"/>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YN</a:t>
            </a:r>
            <a:endParaRPr lang="en-US" sz="2000" b="1" dirty="0">
              <a:solidFill>
                <a:schemeClr val="bg1"/>
              </a:solidFill>
              <a:latin typeface="Cambria" pitchFamily="18" charset="0"/>
            </a:endParaRPr>
          </a:p>
        </p:txBody>
      </p:sp>
      <p:sp>
        <p:nvSpPr>
          <p:cNvPr id="4" name="TextBox 3"/>
          <p:cNvSpPr txBox="1"/>
          <p:nvPr/>
        </p:nvSpPr>
        <p:spPr>
          <a:xfrm>
            <a:off x="9906000" y="6424099"/>
            <a:ext cx="2438400" cy="400110"/>
          </a:xfrm>
          <a:prstGeom prst="rect">
            <a:avLst/>
          </a:prstGeom>
          <a:noFill/>
        </p:spPr>
        <p:txBody>
          <a:bodyPr wrap="square" rtlCol="0">
            <a:spAutoFit/>
          </a:bodyPr>
          <a:lstStyle/>
          <a:p>
            <a:pPr algn="ctr"/>
            <a:r>
              <a:rPr lang="en-US" sz="2000" b="1" dirty="0">
                <a:solidFill>
                  <a:schemeClr val="bg1"/>
                </a:solidFill>
                <a:latin typeface="Cambria" pitchFamily="18" charset="0"/>
              </a:rPr>
              <a:t>9</a:t>
            </a:r>
          </a:p>
        </p:txBody>
      </p:sp>
      <p:sp>
        <p:nvSpPr>
          <p:cNvPr id="5" name="Rounded Rectangle 4"/>
          <p:cNvSpPr/>
          <p:nvPr/>
        </p:nvSpPr>
        <p:spPr>
          <a:xfrm>
            <a:off x="3714750" y="1066800"/>
            <a:ext cx="4914900" cy="533400"/>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002060"/>
                </a:solidFill>
                <a:latin typeface="Cambria" pitchFamily="18" charset="0"/>
              </a:rPr>
              <a:t>Suggested  Learning  Resources</a:t>
            </a:r>
            <a:endParaRPr lang="en-US" sz="2400" dirty="0"/>
          </a:p>
        </p:txBody>
      </p:sp>
      <p:sp>
        <p:nvSpPr>
          <p:cNvPr id="7" name="Rectangle 6"/>
          <p:cNvSpPr/>
          <p:nvPr/>
        </p:nvSpPr>
        <p:spPr>
          <a:xfrm>
            <a:off x="762000" y="1905000"/>
            <a:ext cx="5410200" cy="3924151"/>
          </a:xfrm>
          <a:prstGeom prst="rect">
            <a:avLst/>
          </a:prstGeom>
        </p:spPr>
        <p:txBody>
          <a:bodyPr wrap="square">
            <a:spAutoFit/>
          </a:bodyPr>
          <a:lstStyle/>
          <a:p>
            <a:pPr algn="just"/>
            <a:r>
              <a:rPr lang="en-US" sz="2000" b="1" u="sng" dirty="0" smtClean="0">
                <a:solidFill>
                  <a:srgbClr val="002060"/>
                </a:solidFill>
                <a:latin typeface="Cambria" pitchFamily="18" charset="0"/>
              </a:rPr>
              <a:t>Text Books</a:t>
            </a:r>
            <a:endParaRPr lang="en-US" sz="2000" u="sng" dirty="0">
              <a:solidFill>
                <a:srgbClr val="002060"/>
              </a:solidFill>
              <a:latin typeface="Cambria" pitchFamily="18" charset="0"/>
            </a:endParaRPr>
          </a:p>
          <a:p>
            <a:pPr marL="574675" lvl="0" indent="-342900" algn="just">
              <a:lnSpc>
                <a:spcPct val="150000"/>
              </a:lnSpc>
              <a:buFont typeface="+mj-lt"/>
              <a:buAutoNum type="arabicPeriod"/>
            </a:pPr>
            <a:r>
              <a:rPr lang="en-US" dirty="0">
                <a:solidFill>
                  <a:srgbClr val="002060"/>
                </a:solidFill>
                <a:latin typeface="Cambria" pitchFamily="18" charset="0"/>
              </a:rPr>
              <a:t>M. Morris Mano &amp; Michael D. </a:t>
            </a:r>
            <a:r>
              <a:rPr lang="en-US" dirty="0" err="1">
                <a:solidFill>
                  <a:srgbClr val="002060"/>
                </a:solidFill>
                <a:latin typeface="Cambria" pitchFamily="18" charset="0"/>
              </a:rPr>
              <a:t>Ciletti</a:t>
            </a:r>
            <a:r>
              <a:rPr lang="en-US" dirty="0">
                <a:solidFill>
                  <a:srgbClr val="002060"/>
                </a:solidFill>
                <a:latin typeface="Cambria" pitchFamily="18" charset="0"/>
              </a:rPr>
              <a:t>, Digital Design With an Introduction to Verilog Design, 5e</a:t>
            </a:r>
            <a:r>
              <a:rPr lang="en-US" dirty="0" smtClean="0">
                <a:solidFill>
                  <a:srgbClr val="002060"/>
                </a:solidFill>
                <a:latin typeface="Cambria" pitchFamily="18" charset="0"/>
              </a:rPr>
              <a:t>, Pearson </a:t>
            </a:r>
            <a:r>
              <a:rPr lang="en-US" dirty="0">
                <a:solidFill>
                  <a:srgbClr val="002060"/>
                </a:solidFill>
                <a:latin typeface="Cambria" pitchFamily="18" charset="0"/>
              </a:rPr>
              <a:t>Education</a:t>
            </a:r>
            <a:r>
              <a:rPr lang="en-US" dirty="0" smtClean="0">
                <a:solidFill>
                  <a:srgbClr val="002060"/>
                </a:solidFill>
                <a:latin typeface="Cambria" pitchFamily="18" charset="0"/>
              </a:rPr>
              <a:t>.</a:t>
            </a:r>
            <a:endParaRPr lang="en-US" dirty="0">
              <a:solidFill>
                <a:srgbClr val="002060"/>
              </a:solidFill>
              <a:latin typeface="Cambria" pitchFamily="18" charset="0"/>
            </a:endParaRPr>
          </a:p>
          <a:p>
            <a:pPr marL="574675" lvl="0" indent="-342900" algn="just">
              <a:lnSpc>
                <a:spcPct val="150000"/>
              </a:lnSpc>
              <a:buFont typeface="+mj-lt"/>
              <a:buAutoNum type="arabicPeriod"/>
            </a:pPr>
            <a:r>
              <a:rPr lang="en-US" dirty="0">
                <a:solidFill>
                  <a:srgbClr val="002060"/>
                </a:solidFill>
                <a:latin typeface="Cambria" pitchFamily="18" charset="0"/>
              </a:rPr>
              <a:t>Carl </a:t>
            </a:r>
            <a:r>
              <a:rPr lang="en-US" dirty="0" err="1">
                <a:solidFill>
                  <a:srgbClr val="002060"/>
                </a:solidFill>
                <a:latin typeface="Cambria" pitchFamily="18" charset="0"/>
              </a:rPr>
              <a:t>Hamacher</a:t>
            </a:r>
            <a:r>
              <a:rPr lang="en-US" dirty="0">
                <a:solidFill>
                  <a:srgbClr val="002060"/>
                </a:solidFill>
                <a:latin typeface="Cambria" pitchFamily="18" charset="0"/>
              </a:rPr>
              <a:t>, </a:t>
            </a:r>
            <a:r>
              <a:rPr lang="en-US" dirty="0" err="1">
                <a:solidFill>
                  <a:srgbClr val="002060"/>
                </a:solidFill>
                <a:latin typeface="Cambria" pitchFamily="18" charset="0"/>
              </a:rPr>
              <a:t>ZvonkoVranesic</a:t>
            </a:r>
            <a:r>
              <a:rPr lang="en-US" dirty="0">
                <a:solidFill>
                  <a:srgbClr val="002060"/>
                </a:solidFill>
                <a:latin typeface="Cambria" pitchFamily="18" charset="0"/>
              </a:rPr>
              <a:t>, </a:t>
            </a:r>
            <a:r>
              <a:rPr lang="en-US" dirty="0" err="1">
                <a:solidFill>
                  <a:srgbClr val="002060"/>
                </a:solidFill>
                <a:latin typeface="Cambria" pitchFamily="18" charset="0"/>
              </a:rPr>
              <a:t>SafwatZaky</a:t>
            </a:r>
            <a:r>
              <a:rPr lang="en-US" dirty="0">
                <a:solidFill>
                  <a:srgbClr val="002060"/>
                </a:solidFill>
                <a:latin typeface="Cambria" pitchFamily="18" charset="0"/>
              </a:rPr>
              <a:t>, Computer Organization, 5th Edition, Tata </a:t>
            </a:r>
            <a:r>
              <a:rPr lang="en-US" dirty="0" smtClean="0">
                <a:solidFill>
                  <a:srgbClr val="002060"/>
                </a:solidFill>
                <a:latin typeface="Cambria" pitchFamily="18" charset="0"/>
              </a:rPr>
              <a:t>McGraw Hill</a:t>
            </a:r>
            <a:r>
              <a:rPr lang="en-US" dirty="0">
                <a:solidFill>
                  <a:srgbClr val="002060"/>
                </a:solidFill>
                <a:latin typeface="Cambria" pitchFamily="18" charset="0"/>
              </a:rPr>
              <a:t>.</a:t>
            </a:r>
            <a:endParaRPr lang="en-US" b="1" dirty="0" smtClean="0">
              <a:solidFill>
                <a:srgbClr val="002060"/>
              </a:solidFill>
              <a:latin typeface="Cambria" pitchFamily="18" charset="0"/>
            </a:endParaRPr>
          </a:p>
          <a:p>
            <a:pPr algn="just"/>
            <a:endParaRPr lang="en-US" sz="2000" b="1" u="sng" dirty="0" smtClean="0">
              <a:solidFill>
                <a:srgbClr val="002060"/>
              </a:solidFill>
              <a:latin typeface="Cambria" pitchFamily="18" charset="0"/>
            </a:endParaRPr>
          </a:p>
          <a:p>
            <a:r>
              <a:rPr lang="en-US" sz="2000" b="1" u="sng" dirty="0">
                <a:solidFill>
                  <a:srgbClr val="002060"/>
                </a:solidFill>
                <a:latin typeface="Cambria" pitchFamily="18" charset="0"/>
              </a:rPr>
              <a:t>Web links and Video Lectures (e-Resources</a:t>
            </a:r>
            <a:r>
              <a:rPr lang="en-US" sz="2000" b="1" u="sng" dirty="0" smtClean="0">
                <a:solidFill>
                  <a:srgbClr val="002060"/>
                </a:solidFill>
                <a:latin typeface="Cambria" pitchFamily="18" charset="0"/>
              </a:rPr>
              <a:t>)</a:t>
            </a:r>
          </a:p>
          <a:p>
            <a:pPr marL="231775" lvl="0" algn="just">
              <a:lnSpc>
                <a:spcPct val="150000"/>
              </a:lnSpc>
            </a:pPr>
            <a:r>
              <a:rPr lang="en-US" dirty="0" smtClean="0">
                <a:solidFill>
                  <a:srgbClr val="002060"/>
                </a:solidFill>
                <a:latin typeface="Cambria" pitchFamily="18" charset="0"/>
                <a:hlinkClick r:id="rId2"/>
              </a:rPr>
              <a:t>https</a:t>
            </a:r>
            <a:r>
              <a:rPr lang="en-US" dirty="0">
                <a:solidFill>
                  <a:srgbClr val="002060"/>
                </a:solidFill>
                <a:latin typeface="Cambria" pitchFamily="18" charset="0"/>
                <a:hlinkClick r:id="rId2"/>
              </a:rPr>
              <a:t>://cse11-iiith.vlabs.ac.in</a:t>
            </a:r>
            <a:r>
              <a:rPr lang="en-US" dirty="0" smtClean="0">
                <a:solidFill>
                  <a:srgbClr val="002060"/>
                </a:solidFill>
                <a:latin typeface="Cambria" pitchFamily="18" charset="0"/>
                <a:hlinkClick r:id="rId2"/>
              </a:rPr>
              <a:t>/</a:t>
            </a:r>
            <a:r>
              <a:rPr lang="en-US" dirty="0" smtClean="0">
                <a:solidFill>
                  <a:srgbClr val="002060"/>
                </a:solidFill>
                <a:latin typeface="Cambria" pitchFamily="18" charset="0"/>
              </a:rPr>
              <a:t> </a:t>
            </a:r>
            <a:endParaRPr lang="en-US" dirty="0">
              <a:solidFill>
                <a:srgbClr val="002060"/>
              </a:solidFill>
              <a:latin typeface="Cambria" pitchFamily="18" charset="0"/>
            </a:endParaRPr>
          </a:p>
        </p:txBody>
      </p:sp>
      <p:pic>
        <p:nvPicPr>
          <p:cNvPr id="1030" name="Picture 6" descr="Digital Design with verilog Hdl : Morris M.Mano: Amazon.in: Book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7000" y="2180305"/>
            <a:ext cx="2819400" cy="362195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omputer Organization Paperback – By -Hamacher Carl,Zvonko Vranesic,Safwat  Zaky- 9789339212131- McGraw Hill Education: Buy Computer Organization  Paperback – By -Hamacher Carl,Zvonko Vranesic,Safwat Zaky- 9789339212131- McGraw  Hill Education by Hamacher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72600" y="2180304"/>
            <a:ext cx="2821781" cy="3621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58449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0" y="6454877"/>
            <a:ext cx="4953000" cy="369332"/>
          </a:xfrm>
          <a:prstGeom prst="rect">
            <a:avLst/>
          </a:prstGeom>
          <a:noFill/>
        </p:spPr>
        <p:txBody>
          <a:bodyPr wrap="square" rtlCol="0">
            <a:spAutoFit/>
          </a:bodyPr>
          <a:lstStyle/>
          <a:p>
            <a:pPr algn="ctr"/>
            <a:r>
              <a:rPr lang="en-US" b="1" dirty="0" smtClean="0">
                <a:solidFill>
                  <a:schemeClr val="bg1"/>
                </a:solidFill>
                <a:latin typeface="Cambria" pitchFamily="18" charset="0"/>
              </a:rPr>
              <a:t>Prof. Yogesh N, Dept. of CSD, ATMECE</a:t>
            </a:r>
            <a:endParaRPr lang="en-US" b="1" dirty="0">
              <a:solidFill>
                <a:schemeClr val="bg1"/>
              </a:solidFill>
              <a:latin typeface="Cambria" pitchFamily="18" charset="0"/>
            </a:endParaRPr>
          </a:p>
        </p:txBody>
      </p:sp>
      <p:sp>
        <p:nvSpPr>
          <p:cNvPr id="3" name="TextBox 2"/>
          <p:cNvSpPr txBox="1"/>
          <p:nvPr/>
        </p:nvSpPr>
        <p:spPr>
          <a:xfrm>
            <a:off x="0" y="6457890"/>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YN</a:t>
            </a:r>
            <a:endParaRPr lang="en-US" sz="2000" b="1" dirty="0">
              <a:solidFill>
                <a:schemeClr val="bg1"/>
              </a:solidFill>
              <a:latin typeface="Cambria" pitchFamily="18" charset="0"/>
            </a:endParaRPr>
          </a:p>
        </p:txBody>
      </p:sp>
      <p:sp>
        <p:nvSpPr>
          <p:cNvPr id="4" name="TextBox 3"/>
          <p:cNvSpPr txBox="1"/>
          <p:nvPr/>
        </p:nvSpPr>
        <p:spPr>
          <a:xfrm>
            <a:off x="9906000" y="6424099"/>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10</a:t>
            </a:r>
            <a:endParaRPr lang="en-US" sz="2000" b="1" dirty="0">
              <a:solidFill>
                <a:schemeClr val="bg1"/>
              </a:solidFill>
              <a:latin typeface="Cambria" pitchFamily="18" charset="0"/>
            </a:endParaRPr>
          </a:p>
        </p:txBody>
      </p:sp>
      <p:sp>
        <p:nvSpPr>
          <p:cNvPr id="5" name="Rounded Rectangle 4"/>
          <p:cNvSpPr/>
          <p:nvPr/>
        </p:nvSpPr>
        <p:spPr>
          <a:xfrm>
            <a:off x="3390900" y="1066800"/>
            <a:ext cx="5562600" cy="533400"/>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2060"/>
                </a:solidFill>
                <a:latin typeface="Cambria" pitchFamily="18" charset="0"/>
              </a:rPr>
              <a:t>Course  Learning  Objectives (CLOs)</a:t>
            </a:r>
            <a:endParaRPr lang="en-US" sz="2400" dirty="0"/>
          </a:p>
        </p:txBody>
      </p:sp>
      <p:sp>
        <p:nvSpPr>
          <p:cNvPr id="8" name="Rectangle 7"/>
          <p:cNvSpPr/>
          <p:nvPr/>
        </p:nvSpPr>
        <p:spPr>
          <a:xfrm>
            <a:off x="762000" y="1905000"/>
            <a:ext cx="11049000" cy="2677656"/>
          </a:xfrm>
          <a:prstGeom prst="rect">
            <a:avLst/>
          </a:prstGeom>
        </p:spPr>
        <p:txBody>
          <a:bodyPr wrap="square">
            <a:spAutoFit/>
          </a:bodyPr>
          <a:lstStyle/>
          <a:p>
            <a:pPr>
              <a:lnSpc>
                <a:spcPct val="150000"/>
              </a:lnSpc>
            </a:pPr>
            <a:r>
              <a:rPr lang="en-US" sz="2000" b="1" dirty="0">
                <a:solidFill>
                  <a:srgbClr val="002060"/>
                </a:solidFill>
                <a:latin typeface="Cambria" pitchFamily="18" charset="0"/>
              </a:rPr>
              <a:t>This course will enable students </a:t>
            </a:r>
            <a:r>
              <a:rPr lang="en-US" sz="2000" b="1" dirty="0" smtClean="0">
                <a:solidFill>
                  <a:srgbClr val="002060"/>
                </a:solidFill>
                <a:latin typeface="Cambria" pitchFamily="18" charset="0"/>
              </a:rPr>
              <a:t>to</a:t>
            </a:r>
          </a:p>
          <a:p>
            <a:pPr marL="804863" indent="-804863" algn="just">
              <a:lnSpc>
                <a:spcPct val="150000"/>
              </a:lnSpc>
              <a:tabLst>
                <a:tab pos="0" algn="l"/>
              </a:tabLst>
            </a:pPr>
            <a:r>
              <a:rPr lang="en-US" dirty="0">
                <a:solidFill>
                  <a:srgbClr val="002060"/>
                </a:solidFill>
                <a:latin typeface="Cambria" pitchFamily="18" charset="0"/>
              </a:rPr>
              <a:t>CLO 1: To demonstrate the functionalities of binary logic system.</a:t>
            </a:r>
          </a:p>
          <a:p>
            <a:pPr algn="just">
              <a:lnSpc>
                <a:spcPct val="150000"/>
              </a:lnSpc>
            </a:pPr>
            <a:r>
              <a:rPr lang="en-US" dirty="0">
                <a:solidFill>
                  <a:srgbClr val="002060"/>
                </a:solidFill>
                <a:latin typeface="Cambria" pitchFamily="18" charset="0"/>
              </a:rPr>
              <a:t>CLO 2: To explain the working of combinational and sequential logic system.</a:t>
            </a:r>
          </a:p>
          <a:p>
            <a:pPr algn="just">
              <a:lnSpc>
                <a:spcPct val="150000"/>
              </a:lnSpc>
            </a:pPr>
            <a:r>
              <a:rPr lang="en-US" dirty="0">
                <a:solidFill>
                  <a:srgbClr val="002060"/>
                </a:solidFill>
                <a:latin typeface="Cambria" pitchFamily="18" charset="0"/>
              </a:rPr>
              <a:t>CLO 3: To realize the basic structure of computer system.</a:t>
            </a:r>
          </a:p>
          <a:p>
            <a:pPr marL="736600" indent="-736600" algn="just">
              <a:lnSpc>
                <a:spcPct val="150000"/>
              </a:lnSpc>
            </a:pPr>
            <a:r>
              <a:rPr lang="en-US" dirty="0" smtClean="0">
                <a:solidFill>
                  <a:srgbClr val="002060"/>
                </a:solidFill>
                <a:latin typeface="Cambria" pitchFamily="18" charset="0"/>
              </a:rPr>
              <a:t>CLO 4: </a:t>
            </a:r>
            <a:r>
              <a:rPr lang="en-US" dirty="0">
                <a:solidFill>
                  <a:srgbClr val="002060"/>
                </a:solidFill>
                <a:latin typeface="Cambria" pitchFamily="18" charset="0"/>
              </a:rPr>
              <a:t>To illustrate the working of I/O operations and processing unit.</a:t>
            </a:r>
          </a:p>
          <a:p>
            <a:pPr>
              <a:lnSpc>
                <a:spcPct val="150000"/>
              </a:lnSpc>
            </a:pPr>
            <a:endParaRPr lang="en-US" sz="2000" b="1" dirty="0">
              <a:solidFill>
                <a:srgbClr val="002060"/>
              </a:solidFill>
              <a:latin typeface="Cambria" pitchFamily="18" charset="0"/>
            </a:endParaRPr>
          </a:p>
        </p:txBody>
      </p:sp>
    </p:spTree>
    <p:extLst>
      <p:ext uri="{BB962C8B-B14F-4D97-AF65-F5344CB8AC3E}">
        <p14:creationId xmlns:p14="http://schemas.microsoft.com/office/powerpoint/2010/main" val="38517784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0" y="6454877"/>
            <a:ext cx="4953000" cy="369332"/>
          </a:xfrm>
          <a:prstGeom prst="rect">
            <a:avLst/>
          </a:prstGeom>
          <a:noFill/>
        </p:spPr>
        <p:txBody>
          <a:bodyPr wrap="square" rtlCol="0">
            <a:spAutoFit/>
          </a:bodyPr>
          <a:lstStyle/>
          <a:p>
            <a:pPr algn="ctr"/>
            <a:r>
              <a:rPr lang="en-US" b="1" dirty="0" smtClean="0">
                <a:solidFill>
                  <a:schemeClr val="bg1"/>
                </a:solidFill>
                <a:latin typeface="Cambria" pitchFamily="18" charset="0"/>
              </a:rPr>
              <a:t>Prof. Yogesh N, Dept. of CSD, ATMECE</a:t>
            </a:r>
            <a:endParaRPr lang="en-US" b="1" dirty="0">
              <a:solidFill>
                <a:schemeClr val="bg1"/>
              </a:solidFill>
              <a:latin typeface="Cambria" pitchFamily="18" charset="0"/>
            </a:endParaRPr>
          </a:p>
        </p:txBody>
      </p:sp>
      <p:sp>
        <p:nvSpPr>
          <p:cNvPr id="3" name="TextBox 2"/>
          <p:cNvSpPr txBox="1"/>
          <p:nvPr/>
        </p:nvSpPr>
        <p:spPr>
          <a:xfrm>
            <a:off x="0" y="6457890"/>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YN</a:t>
            </a:r>
            <a:endParaRPr lang="en-US" sz="2000" b="1" dirty="0">
              <a:solidFill>
                <a:schemeClr val="bg1"/>
              </a:solidFill>
              <a:latin typeface="Cambria" pitchFamily="18" charset="0"/>
            </a:endParaRPr>
          </a:p>
        </p:txBody>
      </p:sp>
      <p:sp>
        <p:nvSpPr>
          <p:cNvPr id="4" name="TextBox 3"/>
          <p:cNvSpPr txBox="1"/>
          <p:nvPr/>
        </p:nvSpPr>
        <p:spPr>
          <a:xfrm>
            <a:off x="9906000" y="6424099"/>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11</a:t>
            </a:r>
            <a:endParaRPr lang="en-US" sz="2000" b="1" dirty="0">
              <a:solidFill>
                <a:schemeClr val="bg1"/>
              </a:solidFill>
              <a:latin typeface="Cambria" pitchFamily="18" charset="0"/>
            </a:endParaRPr>
          </a:p>
        </p:txBody>
      </p:sp>
      <p:sp>
        <p:nvSpPr>
          <p:cNvPr id="5" name="Rounded Rectangle 4"/>
          <p:cNvSpPr/>
          <p:nvPr/>
        </p:nvSpPr>
        <p:spPr>
          <a:xfrm>
            <a:off x="3676650" y="1066800"/>
            <a:ext cx="4991100" cy="533400"/>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2060"/>
                </a:solidFill>
                <a:latin typeface="Cambria" pitchFamily="18" charset="0"/>
              </a:rPr>
              <a:t>Course  Outcomes (COs)</a:t>
            </a:r>
            <a:endParaRPr lang="en-US" sz="2400" dirty="0"/>
          </a:p>
        </p:txBody>
      </p:sp>
      <p:sp>
        <p:nvSpPr>
          <p:cNvPr id="8" name="Rectangle 7"/>
          <p:cNvSpPr/>
          <p:nvPr/>
        </p:nvSpPr>
        <p:spPr>
          <a:xfrm>
            <a:off x="609600" y="1905000"/>
            <a:ext cx="11506200" cy="3323987"/>
          </a:xfrm>
          <a:prstGeom prst="rect">
            <a:avLst/>
          </a:prstGeom>
        </p:spPr>
        <p:txBody>
          <a:bodyPr wrap="square">
            <a:spAutoFit/>
          </a:bodyPr>
          <a:lstStyle/>
          <a:p>
            <a:pPr>
              <a:lnSpc>
                <a:spcPct val="150000"/>
              </a:lnSpc>
            </a:pPr>
            <a:r>
              <a:rPr lang="en-US" sz="2000" b="1" dirty="0">
                <a:solidFill>
                  <a:srgbClr val="002060"/>
                </a:solidFill>
                <a:latin typeface="Cambria" pitchFamily="18" charset="0"/>
              </a:rPr>
              <a:t>At the end of the course, the student will be able to:</a:t>
            </a:r>
          </a:p>
          <a:p>
            <a:pPr algn="just">
              <a:lnSpc>
                <a:spcPct val="150000"/>
              </a:lnSpc>
            </a:pPr>
            <a:r>
              <a:rPr lang="en-US" sz="2000" dirty="0" smtClean="0">
                <a:solidFill>
                  <a:srgbClr val="002060"/>
                </a:solidFill>
                <a:latin typeface="Cambria" pitchFamily="18" charset="0"/>
              </a:rPr>
              <a:t>CO1</a:t>
            </a:r>
            <a:r>
              <a:rPr lang="en-US" sz="2000" dirty="0">
                <a:solidFill>
                  <a:srgbClr val="002060"/>
                </a:solidFill>
                <a:latin typeface="Cambria" pitchFamily="18" charset="0"/>
              </a:rPr>
              <a:t>: Apply the K–Map techniques to simplify various Boolean expressions.</a:t>
            </a:r>
          </a:p>
          <a:p>
            <a:pPr algn="just">
              <a:lnSpc>
                <a:spcPct val="150000"/>
              </a:lnSpc>
            </a:pPr>
            <a:r>
              <a:rPr lang="en-US" sz="2000" dirty="0" smtClean="0">
                <a:solidFill>
                  <a:srgbClr val="002060"/>
                </a:solidFill>
                <a:latin typeface="Cambria" pitchFamily="18" charset="0"/>
              </a:rPr>
              <a:t>CO2</a:t>
            </a:r>
            <a:r>
              <a:rPr lang="en-US" sz="2000" dirty="0">
                <a:solidFill>
                  <a:srgbClr val="002060"/>
                </a:solidFill>
                <a:latin typeface="Cambria" pitchFamily="18" charset="0"/>
              </a:rPr>
              <a:t>: Design different types of combinational and sequential circuits along with Verilog programs. </a:t>
            </a:r>
          </a:p>
          <a:p>
            <a:pPr algn="just">
              <a:lnSpc>
                <a:spcPct val="150000"/>
              </a:lnSpc>
            </a:pPr>
            <a:r>
              <a:rPr lang="en-US" sz="2000" dirty="0" smtClean="0">
                <a:solidFill>
                  <a:srgbClr val="002060"/>
                </a:solidFill>
                <a:latin typeface="Cambria" pitchFamily="18" charset="0"/>
              </a:rPr>
              <a:t>CO3</a:t>
            </a:r>
            <a:r>
              <a:rPr lang="en-US" sz="2000" dirty="0">
                <a:solidFill>
                  <a:srgbClr val="002060"/>
                </a:solidFill>
                <a:latin typeface="Cambria" pitchFamily="18" charset="0"/>
              </a:rPr>
              <a:t>: Describe the fundamentals of machine instructions, addressing modes and Processor performance. </a:t>
            </a:r>
          </a:p>
          <a:p>
            <a:pPr algn="just">
              <a:lnSpc>
                <a:spcPct val="150000"/>
              </a:lnSpc>
            </a:pPr>
            <a:r>
              <a:rPr lang="en-US" sz="2000" dirty="0" smtClean="0">
                <a:solidFill>
                  <a:srgbClr val="002060"/>
                </a:solidFill>
                <a:latin typeface="Cambria" pitchFamily="18" charset="0"/>
              </a:rPr>
              <a:t>CO4</a:t>
            </a:r>
            <a:r>
              <a:rPr lang="en-US" sz="2000" dirty="0">
                <a:solidFill>
                  <a:srgbClr val="002060"/>
                </a:solidFill>
                <a:latin typeface="Cambria" pitchFamily="18" charset="0"/>
              </a:rPr>
              <a:t>: Explain the approaches involved in achieving communication between processor and I/O devices.</a:t>
            </a:r>
          </a:p>
          <a:p>
            <a:pPr marL="574675" indent="-574675" algn="just">
              <a:lnSpc>
                <a:spcPct val="150000"/>
              </a:lnSpc>
            </a:pPr>
            <a:r>
              <a:rPr lang="en-US" sz="2000" dirty="0" smtClean="0">
                <a:solidFill>
                  <a:srgbClr val="002060"/>
                </a:solidFill>
                <a:latin typeface="Cambria" pitchFamily="18" charset="0"/>
              </a:rPr>
              <a:t>CO5: Analyze </a:t>
            </a:r>
            <a:r>
              <a:rPr lang="en-US" sz="2000" dirty="0">
                <a:solidFill>
                  <a:srgbClr val="002060"/>
                </a:solidFill>
                <a:latin typeface="Cambria" pitchFamily="18" charset="0"/>
              </a:rPr>
              <a:t>internal Organization of Memory and Impact of cache/Pipelining on Processor </a:t>
            </a:r>
            <a:r>
              <a:rPr lang="en-US" sz="2000" dirty="0" smtClean="0">
                <a:solidFill>
                  <a:srgbClr val="002060"/>
                </a:solidFill>
                <a:latin typeface="Cambria" pitchFamily="18" charset="0"/>
              </a:rPr>
              <a:t>Performance.</a:t>
            </a:r>
            <a:endParaRPr lang="en-US" sz="2000" dirty="0">
              <a:solidFill>
                <a:srgbClr val="002060"/>
              </a:solidFill>
              <a:latin typeface="Cambria" pitchFamily="18" charset="0"/>
            </a:endParaRPr>
          </a:p>
        </p:txBody>
      </p:sp>
    </p:spTree>
    <p:extLst>
      <p:ext uri="{BB962C8B-B14F-4D97-AF65-F5344CB8AC3E}">
        <p14:creationId xmlns:p14="http://schemas.microsoft.com/office/powerpoint/2010/main" val="27742535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0" y="6454877"/>
            <a:ext cx="4953000" cy="369332"/>
          </a:xfrm>
          <a:prstGeom prst="rect">
            <a:avLst/>
          </a:prstGeom>
          <a:noFill/>
        </p:spPr>
        <p:txBody>
          <a:bodyPr wrap="square" rtlCol="0">
            <a:spAutoFit/>
          </a:bodyPr>
          <a:lstStyle/>
          <a:p>
            <a:pPr algn="ctr"/>
            <a:r>
              <a:rPr lang="en-US" b="1" dirty="0" smtClean="0">
                <a:solidFill>
                  <a:schemeClr val="bg1"/>
                </a:solidFill>
                <a:latin typeface="Cambria" pitchFamily="18" charset="0"/>
              </a:rPr>
              <a:t>Prof. Yogesh N, Dept. of CSD, ATMECE</a:t>
            </a:r>
            <a:endParaRPr lang="en-US" b="1" dirty="0">
              <a:solidFill>
                <a:schemeClr val="bg1"/>
              </a:solidFill>
              <a:latin typeface="Cambria" pitchFamily="18" charset="0"/>
            </a:endParaRPr>
          </a:p>
        </p:txBody>
      </p:sp>
      <p:sp>
        <p:nvSpPr>
          <p:cNvPr id="3" name="TextBox 2"/>
          <p:cNvSpPr txBox="1"/>
          <p:nvPr/>
        </p:nvSpPr>
        <p:spPr>
          <a:xfrm>
            <a:off x="0" y="6457890"/>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YN</a:t>
            </a:r>
            <a:endParaRPr lang="en-US" sz="2000" b="1" dirty="0">
              <a:solidFill>
                <a:schemeClr val="bg1"/>
              </a:solidFill>
              <a:latin typeface="Cambria" pitchFamily="18" charset="0"/>
            </a:endParaRPr>
          </a:p>
        </p:txBody>
      </p:sp>
      <p:sp>
        <p:nvSpPr>
          <p:cNvPr id="4" name="TextBox 3"/>
          <p:cNvSpPr txBox="1"/>
          <p:nvPr/>
        </p:nvSpPr>
        <p:spPr>
          <a:xfrm>
            <a:off x="9906000" y="6424099"/>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12</a:t>
            </a:r>
            <a:endParaRPr lang="en-US" sz="2000" b="1" dirty="0">
              <a:solidFill>
                <a:schemeClr val="bg1"/>
              </a:solidFill>
              <a:latin typeface="Cambria" pitchFamily="18" charset="0"/>
            </a:endParaRPr>
          </a:p>
        </p:txBody>
      </p:sp>
      <p:sp>
        <p:nvSpPr>
          <p:cNvPr id="5" name="Rounded Rectangle 4"/>
          <p:cNvSpPr/>
          <p:nvPr/>
        </p:nvSpPr>
        <p:spPr>
          <a:xfrm>
            <a:off x="3676650" y="1066800"/>
            <a:ext cx="4991100" cy="533400"/>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2060"/>
                </a:solidFill>
                <a:latin typeface="Cambria" pitchFamily="18" charset="0"/>
              </a:rPr>
              <a:t>IPCC Course Structure</a:t>
            </a:r>
            <a:endParaRPr lang="en-US" sz="2400" dirty="0"/>
          </a:p>
        </p:txBody>
      </p:sp>
      <p:sp>
        <p:nvSpPr>
          <p:cNvPr id="7" name="Rectangle 6"/>
          <p:cNvSpPr/>
          <p:nvPr/>
        </p:nvSpPr>
        <p:spPr>
          <a:xfrm>
            <a:off x="762000" y="1905000"/>
            <a:ext cx="11049000" cy="3185487"/>
          </a:xfrm>
          <a:prstGeom prst="rect">
            <a:avLst/>
          </a:prstGeom>
        </p:spPr>
        <p:txBody>
          <a:bodyPr wrap="square">
            <a:spAutoFit/>
          </a:bodyPr>
          <a:lstStyle/>
          <a:p>
            <a:pPr marL="342900" indent="-342900" algn="just">
              <a:lnSpc>
                <a:spcPct val="150000"/>
              </a:lnSpc>
              <a:buFont typeface="Arial" pitchFamily="34" charset="0"/>
              <a:buChar char="•"/>
            </a:pPr>
            <a:r>
              <a:rPr lang="en-US" sz="1900" dirty="0">
                <a:solidFill>
                  <a:srgbClr val="002060"/>
                </a:solidFill>
                <a:latin typeface="Cambria" pitchFamily="18" charset="0"/>
              </a:rPr>
              <a:t>IPCC stands for </a:t>
            </a:r>
            <a:r>
              <a:rPr lang="en-US" sz="1900" b="1" i="1" dirty="0">
                <a:solidFill>
                  <a:srgbClr val="002060"/>
                </a:solidFill>
                <a:latin typeface="Cambria" pitchFamily="18" charset="0"/>
              </a:rPr>
              <a:t>Integrated Professional Core Course</a:t>
            </a:r>
            <a:r>
              <a:rPr lang="en-US" sz="1900" dirty="0">
                <a:solidFill>
                  <a:srgbClr val="002060"/>
                </a:solidFill>
                <a:latin typeface="Cambria" pitchFamily="18" charset="0"/>
              </a:rPr>
              <a:t>.</a:t>
            </a:r>
          </a:p>
          <a:p>
            <a:pPr marL="342900" indent="-342900" algn="just">
              <a:lnSpc>
                <a:spcPct val="150000"/>
              </a:lnSpc>
              <a:buFont typeface="Arial" pitchFamily="34" charset="0"/>
              <a:buChar char="•"/>
            </a:pPr>
            <a:r>
              <a:rPr lang="en-US" sz="1900" dirty="0">
                <a:solidFill>
                  <a:srgbClr val="002060"/>
                </a:solidFill>
                <a:latin typeface="Cambria" pitchFamily="18" charset="0"/>
              </a:rPr>
              <a:t>Integration of both theory and practical in one course.</a:t>
            </a:r>
          </a:p>
          <a:p>
            <a:pPr marL="342900" indent="-342900" algn="just">
              <a:lnSpc>
                <a:spcPct val="150000"/>
              </a:lnSpc>
              <a:buFont typeface="Arial" pitchFamily="34" charset="0"/>
              <a:buChar char="•"/>
            </a:pPr>
            <a:r>
              <a:rPr lang="en-US" sz="1900" dirty="0">
                <a:solidFill>
                  <a:srgbClr val="002060"/>
                </a:solidFill>
                <a:latin typeface="Cambria" pitchFamily="18" charset="0"/>
              </a:rPr>
              <a:t>Dedicated 40 hours (3 hours /week) and 20 hours (2 hours /week) is allotted in the integrated course.</a:t>
            </a:r>
          </a:p>
          <a:p>
            <a:pPr marL="342900" indent="-342900" algn="just">
              <a:lnSpc>
                <a:spcPct val="150000"/>
              </a:lnSpc>
              <a:buFont typeface="Arial" pitchFamily="34" charset="0"/>
              <a:buChar char="•"/>
            </a:pPr>
            <a:r>
              <a:rPr lang="en-US" sz="1900" dirty="0">
                <a:solidFill>
                  <a:srgbClr val="002060"/>
                </a:solidFill>
                <a:latin typeface="Cambria" pitchFamily="18" charset="0"/>
              </a:rPr>
              <a:t>Each module in the course is connected with a laboratory component.</a:t>
            </a:r>
          </a:p>
          <a:p>
            <a:pPr marL="342900" indent="-342900" algn="just">
              <a:lnSpc>
                <a:spcPct val="150000"/>
              </a:lnSpc>
              <a:buFont typeface="Arial" pitchFamily="34" charset="0"/>
              <a:buChar char="•"/>
            </a:pPr>
            <a:r>
              <a:rPr lang="en-US" sz="1900" dirty="0">
                <a:solidFill>
                  <a:srgbClr val="002060"/>
                </a:solidFill>
                <a:latin typeface="Cambria" pitchFamily="18" charset="0"/>
              </a:rPr>
              <a:t>To conduct Practical sessions, the </a:t>
            </a:r>
            <a:r>
              <a:rPr lang="en-US" sz="1900" dirty="0" err="1" smtClean="0">
                <a:solidFill>
                  <a:srgbClr val="002060"/>
                </a:solidFill>
                <a:latin typeface="Cambria" pitchFamily="18" charset="0"/>
              </a:rPr>
              <a:t>Multisim</a:t>
            </a:r>
            <a:r>
              <a:rPr lang="en-US" sz="1900" dirty="0" smtClean="0">
                <a:solidFill>
                  <a:srgbClr val="002060"/>
                </a:solidFill>
                <a:latin typeface="Cambria" pitchFamily="18" charset="0"/>
              </a:rPr>
              <a:t>, </a:t>
            </a:r>
            <a:r>
              <a:rPr lang="en-US" sz="1900" dirty="0" err="1" smtClean="0">
                <a:solidFill>
                  <a:srgbClr val="002060"/>
                </a:solidFill>
                <a:latin typeface="Cambria" pitchFamily="18" charset="0"/>
              </a:rPr>
              <a:t>Modelsim</a:t>
            </a:r>
            <a:r>
              <a:rPr lang="en-US" sz="1900" dirty="0" smtClean="0">
                <a:solidFill>
                  <a:srgbClr val="002060"/>
                </a:solidFill>
                <a:latin typeface="Cambria" pitchFamily="18" charset="0"/>
              </a:rPr>
              <a:t>, </a:t>
            </a:r>
            <a:r>
              <a:rPr lang="en-US" sz="1900" dirty="0" err="1" smtClean="0">
                <a:solidFill>
                  <a:srgbClr val="002060"/>
                </a:solidFill>
                <a:latin typeface="Cambria" pitchFamily="18" charset="0"/>
              </a:rPr>
              <a:t>PSpice</a:t>
            </a:r>
            <a:r>
              <a:rPr lang="en-US" sz="1900" dirty="0" smtClean="0">
                <a:solidFill>
                  <a:srgbClr val="002060"/>
                </a:solidFill>
                <a:latin typeface="Cambria" pitchFamily="18" charset="0"/>
              </a:rPr>
              <a:t> or any relevant softwares </a:t>
            </a:r>
            <a:r>
              <a:rPr lang="en-US" sz="1900" dirty="0">
                <a:solidFill>
                  <a:srgbClr val="002060"/>
                </a:solidFill>
                <a:latin typeface="Cambria" pitchFamily="18" charset="0"/>
              </a:rPr>
              <a:t>are used. </a:t>
            </a:r>
          </a:p>
          <a:p>
            <a:pPr marL="342900" indent="-342900" algn="just">
              <a:lnSpc>
                <a:spcPct val="150000"/>
              </a:lnSpc>
              <a:buFont typeface="Arial" pitchFamily="34" charset="0"/>
              <a:buChar char="•"/>
            </a:pPr>
            <a:r>
              <a:rPr lang="en-US" sz="1900" dirty="0">
                <a:solidFill>
                  <a:srgbClr val="002060"/>
                </a:solidFill>
                <a:latin typeface="Cambria" pitchFamily="18" charset="0"/>
              </a:rPr>
              <a:t>S</a:t>
            </a:r>
            <a:r>
              <a:rPr lang="en-US" sz="1900" dirty="0" smtClean="0">
                <a:solidFill>
                  <a:srgbClr val="002060"/>
                </a:solidFill>
                <a:latin typeface="Cambria" pitchFamily="18" charset="0"/>
              </a:rPr>
              <a:t>oftwares </a:t>
            </a:r>
            <a:r>
              <a:rPr lang="en-US" sz="1900" dirty="0">
                <a:solidFill>
                  <a:srgbClr val="002060"/>
                </a:solidFill>
                <a:latin typeface="Cambria" pitchFamily="18" charset="0"/>
              </a:rPr>
              <a:t>are </a:t>
            </a:r>
            <a:r>
              <a:rPr lang="en-US" sz="1900" dirty="0" smtClean="0">
                <a:solidFill>
                  <a:srgbClr val="002060"/>
                </a:solidFill>
                <a:latin typeface="Cambria" pitchFamily="18" charset="0"/>
              </a:rPr>
              <a:t>available with license or as an open </a:t>
            </a:r>
            <a:r>
              <a:rPr lang="en-US" sz="1900" dirty="0">
                <a:solidFill>
                  <a:srgbClr val="002060"/>
                </a:solidFill>
                <a:latin typeface="Cambria" pitchFamily="18" charset="0"/>
              </a:rPr>
              <a:t>source softwares.</a:t>
            </a:r>
          </a:p>
          <a:p>
            <a:pPr>
              <a:lnSpc>
                <a:spcPct val="150000"/>
              </a:lnSpc>
            </a:pPr>
            <a:endParaRPr lang="en-US" sz="2000" b="1" dirty="0">
              <a:solidFill>
                <a:srgbClr val="002060"/>
              </a:solidFill>
              <a:latin typeface="Cambria" pitchFamily="18" charset="0"/>
            </a:endParaRPr>
          </a:p>
        </p:txBody>
      </p:sp>
    </p:spTree>
    <p:extLst>
      <p:ext uri="{BB962C8B-B14F-4D97-AF65-F5344CB8AC3E}">
        <p14:creationId xmlns:p14="http://schemas.microsoft.com/office/powerpoint/2010/main" val="21924019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0" y="6454877"/>
            <a:ext cx="4953000" cy="369332"/>
          </a:xfrm>
          <a:prstGeom prst="rect">
            <a:avLst/>
          </a:prstGeom>
          <a:noFill/>
        </p:spPr>
        <p:txBody>
          <a:bodyPr wrap="square" rtlCol="0">
            <a:spAutoFit/>
          </a:bodyPr>
          <a:lstStyle/>
          <a:p>
            <a:pPr algn="ctr"/>
            <a:r>
              <a:rPr lang="en-US" b="1" dirty="0" smtClean="0">
                <a:solidFill>
                  <a:schemeClr val="bg1"/>
                </a:solidFill>
                <a:latin typeface="Cambria" pitchFamily="18" charset="0"/>
              </a:rPr>
              <a:t>Prof. Yogesh N, Dept. of CSD, ATMECE</a:t>
            </a:r>
            <a:endParaRPr lang="en-US" b="1" dirty="0">
              <a:solidFill>
                <a:schemeClr val="bg1"/>
              </a:solidFill>
              <a:latin typeface="Cambria" pitchFamily="18" charset="0"/>
            </a:endParaRPr>
          </a:p>
        </p:txBody>
      </p:sp>
      <p:sp>
        <p:nvSpPr>
          <p:cNvPr id="3" name="TextBox 2"/>
          <p:cNvSpPr txBox="1"/>
          <p:nvPr/>
        </p:nvSpPr>
        <p:spPr>
          <a:xfrm>
            <a:off x="0" y="6457890"/>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YN</a:t>
            </a:r>
            <a:endParaRPr lang="en-US" sz="2000" b="1" dirty="0">
              <a:solidFill>
                <a:schemeClr val="bg1"/>
              </a:solidFill>
              <a:latin typeface="Cambria" pitchFamily="18" charset="0"/>
            </a:endParaRPr>
          </a:p>
        </p:txBody>
      </p:sp>
      <p:sp>
        <p:nvSpPr>
          <p:cNvPr id="4" name="TextBox 3"/>
          <p:cNvSpPr txBox="1"/>
          <p:nvPr/>
        </p:nvSpPr>
        <p:spPr>
          <a:xfrm>
            <a:off x="9906000" y="6424099"/>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13</a:t>
            </a:r>
            <a:endParaRPr lang="en-US" sz="2000" b="1" dirty="0">
              <a:solidFill>
                <a:schemeClr val="bg1"/>
              </a:solidFill>
              <a:latin typeface="Cambria" pitchFamily="18" charset="0"/>
            </a:endParaRPr>
          </a:p>
        </p:txBody>
      </p:sp>
      <p:sp>
        <p:nvSpPr>
          <p:cNvPr id="5" name="Rounded Rectangle 4"/>
          <p:cNvSpPr/>
          <p:nvPr/>
        </p:nvSpPr>
        <p:spPr>
          <a:xfrm>
            <a:off x="3676650" y="1066800"/>
            <a:ext cx="4991100" cy="533400"/>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2060"/>
                </a:solidFill>
                <a:latin typeface="Cambria" pitchFamily="18" charset="0"/>
              </a:rPr>
              <a:t>Laboratory Component</a:t>
            </a:r>
            <a:endParaRPr lang="en-US" sz="2400" dirty="0"/>
          </a:p>
        </p:txBody>
      </p:sp>
      <p:graphicFrame>
        <p:nvGraphicFramePr>
          <p:cNvPr id="8" name="Table 7"/>
          <p:cNvGraphicFramePr>
            <a:graphicFrameLocks noGrp="1"/>
          </p:cNvGraphicFramePr>
          <p:nvPr>
            <p:extLst>
              <p:ext uri="{D42A27DB-BD31-4B8C-83A1-F6EECF244321}">
                <p14:modId xmlns:p14="http://schemas.microsoft.com/office/powerpoint/2010/main" val="1523085736"/>
              </p:ext>
            </p:extLst>
          </p:nvPr>
        </p:nvGraphicFramePr>
        <p:xfrm>
          <a:off x="430776" y="1844040"/>
          <a:ext cx="11608824" cy="4328163"/>
        </p:xfrm>
        <a:graphic>
          <a:graphicData uri="http://schemas.openxmlformats.org/drawingml/2006/table">
            <a:tbl>
              <a:tblPr firstRow="1" bandRow="1">
                <a:tableStyleId>{5C22544A-7EE6-4342-B048-85BDC9FD1C3A}</a:tableStyleId>
              </a:tblPr>
              <a:tblGrid>
                <a:gridCol w="940824">
                  <a:extLst>
                    <a:ext uri="{9D8B030D-6E8A-4147-A177-3AD203B41FA5}">
                      <a16:colId xmlns:a16="http://schemas.microsoft.com/office/drawing/2014/main" val="20000"/>
                    </a:ext>
                  </a:extLst>
                </a:gridCol>
                <a:gridCol w="10668000">
                  <a:extLst>
                    <a:ext uri="{9D8B030D-6E8A-4147-A177-3AD203B41FA5}">
                      <a16:colId xmlns:a16="http://schemas.microsoft.com/office/drawing/2014/main" val="20001"/>
                    </a:ext>
                  </a:extLst>
                </a:gridCol>
              </a:tblGrid>
              <a:tr h="714742">
                <a:tc>
                  <a:txBody>
                    <a:bodyPr/>
                    <a:lstStyle/>
                    <a:p>
                      <a:pPr algn="ctr"/>
                      <a:r>
                        <a:rPr lang="en-US" dirty="0" smtClean="0">
                          <a:solidFill>
                            <a:schemeClr val="bg1"/>
                          </a:solidFill>
                          <a:latin typeface="Cambria" pitchFamily="18" charset="0"/>
                        </a:rPr>
                        <a:t>Sl. No.</a:t>
                      </a:r>
                      <a:endParaRPr lang="en-US" dirty="0">
                        <a:solidFill>
                          <a:schemeClr val="bg1"/>
                        </a:solidFill>
                        <a:latin typeface="Cambria" pitchFamily="18" charset="0"/>
                      </a:endParaRPr>
                    </a:p>
                  </a:txBody>
                  <a:tcPr/>
                </a:tc>
                <a:tc>
                  <a:txBody>
                    <a:bodyPr/>
                    <a:lstStyle/>
                    <a:p>
                      <a:pPr algn="ctr"/>
                      <a:r>
                        <a:rPr lang="en-US" sz="1800" b="1" i="0" u="none" strike="noStrike" kern="1200" baseline="0" dirty="0" smtClean="0">
                          <a:solidFill>
                            <a:schemeClr val="bg1"/>
                          </a:solidFill>
                          <a:latin typeface="Cambria" pitchFamily="18" charset="0"/>
                          <a:ea typeface="+mn-ea"/>
                          <a:cs typeface="+mn-cs"/>
                        </a:rPr>
                        <a:t>Experiments</a:t>
                      </a:r>
                    </a:p>
                    <a:p>
                      <a:r>
                        <a:rPr lang="en-US" sz="1800" b="1" i="0" u="none" strike="noStrike" kern="1200" baseline="0" dirty="0" smtClean="0">
                          <a:solidFill>
                            <a:schemeClr val="bg1"/>
                          </a:solidFill>
                          <a:latin typeface="Cambria" pitchFamily="18" charset="0"/>
                          <a:ea typeface="+mn-ea"/>
                          <a:cs typeface="+mn-cs"/>
                        </a:rPr>
                        <a:t>Simulation packages preferred: </a:t>
                      </a:r>
                      <a:r>
                        <a:rPr lang="en-US" sz="1800" b="1" i="0" u="none" strike="noStrike" kern="1200" baseline="0" dirty="0" err="1" smtClean="0">
                          <a:solidFill>
                            <a:schemeClr val="bg1"/>
                          </a:solidFill>
                          <a:latin typeface="Cambria" pitchFamily="18" charset="0"/>
                          <a:ea typeface="+mn-ea"/>
                          <a:cs typeface="+mn-cs"/>
                        </a:rPr>
                        <a:t>Multisim</a:t>
                      </a:r>
                      <a:r>
                        <a:rPr lang="en-US" sz="1800" b="1" i="0" u="none" strike="noStrike" kern="1200" baseline="0" dirty="0" smtClean="0">
                          <a:solidFill>
                            <a:schemeClr val="bg1"/>
                          </a:solidFill>
                          <a:latin typeface="Cambria" pitchFamily="18" charset="0"/>
                          <a:ea typeface="+mn-ea"/>
                          <a:cs typeface="+mn-cs"/>
                        </a:rPr>
                        <a:t>, </a:t>
                      </a:r>
                      <a:r>
                        <a:rPr lang="en-US" sz="1800" b="1" i="0" u="none" strike="noStrike" kern="1200" baseline="0" dirty="0" err="1" smtClean="0">
                          <a:solidFill>
                            <a:schemeClr val="bg1"/>
                          </a:solidFill>
                          <a:latin typeface="Cambria" pitchFamily="18" charset="0"/>
                          <a:ea typeface="+mn-ea"/>
                          <a:cs typeface="+mn-cs"/>
                        </a:rPr>
                        <a:t>Modelsim</a:t>
                      </a:r>
                      <a:r>
                        <a:rPr lang="en-US" sz="1800" b="1" i="0" u="none" strike="noStrike" kern="1200" baseline="0" dirty="0" smtClean="0">
                          <a:solidFill>
                            <a:schemeClr val="bg1"/>
                          </a:solidFill>
                          <a:latin typeface="Cambria" pitchFamily="18" charset="0"/>
                          <a:ea typeface="+mn-ea"/>
                          <a:cs typeface="+mn-cs"/>
                        </a:rPr>
                        <a:t>, </a:t>
                      </a:r>
                      <a:r>
                        <a:rPr lang="en-US" sz="1800" b="1" i="0" u="none" strike="noStrike" kern="1200" baseline="0" dirty="0" err="1" smtClean="0">
                          <a:solidFill>
                            <a:schemeClr val="bg1"/>
                          </a:solidFill>
                          <a:latin typeface="Cambria" pitchFamily="18" charset="0"/>
                          <a:ea typeface="+mn-ea"/>
                          <a:cs typeface="+mn-cs"/>
                        </a:rPr>
                        <a:t>PSpice</a:t>
                      </a:r>
                      <a:r>
                        <a:rPr lang="en-US" sz="1800" b="1" i="0" u="none" strike="noStrike" kern="1200" baseline="0" dirty="0" smtClean="0">
                          <a:solidFill>
                            <a:schemeClr val="bg1"/>
                          </a:solidFill>
                          <a:latin typeface="Cambria" pitchFamily="18" charset="0"/>
                          <a:ea typeface="+mn-ea"/>
                          <a:cs typeface="+mn-cs"/>
                        </a:rPr>
                        <a:t> or any other relevant</a:t>
                      </a:r>
                      <a:endParaRPr lang="en-US" dirty="0">
                        <a:solidFill>
                          <a:schemeClr val="bg1"/>
                        </a:solidFill>
                        <a:latin typeface="Cambria" pitchFamily="18" charset="0"/>
                      </a:endParaRPr>
                    </a:p>
                  </a:txBody>
                  <a:tcPr/>
                </a:tc>
                <a:extLst>
                  <a:ext uri="{0D108BD9-81ED-4DB2-BD59-A6C34878D82A}">
                    <a16:rowId xmlns:a16="http://schemas.microsoft.com/office/drawing/2014/main" val="10000"/>
                  </a:ext>
                </a:extLst>
              </a:tr>
              <a:tr h="714742">
                <a:tc>
                  <a:txBody>
                    <a:bodyPr/>
                    <a:lstStyle/>
                    <a:p>
                      <a:pPr algn="ctr"/>
                      <a:r>
                        <a:rPr lang="en-US" dirty="0" smtClean="0">
                          <a:solidFill>
                            <a:srgbClr val="002060"/>
                          </a:solidFill>
                          <a:latin typeface="Cambria" pitchFamily="18" charset="0"/>
                        </a:rPr>
                        <a:t>1</a:t>
                      </a:r>
                      <a:endParaRPr lang="en-US" dirty="0">
                        <a:solidFill>
                          <a:srgbClr val="002060"/>
                        </a:solidFill>
                        <a:latin typeface="Cambria" pitchFamily="18" charset="0"/>
                      </a:endParaRPr>
                    </a:p>
                  </a:txBody>
                  <a:tcPr/>
                </a:tc>
                <a:tc>
                  <a:txBody>
                    <a:bodyPr/>
                    <a:lstStyle/>
                    <a:p>
                      <a:r>
                        <a:rPr lang="en-US" sz="1800" b="0" i="0" u="none" strike="noStrike" kern="1200" baseline="0" smtClean="0">
                          <a:solidFill>
                            <a:srgbClr val="002060"/>
                          </a:solidFill>
                          <a:latin typeface="Cambria" pitchFamily="18" charset="0"/>
                          <a:ea typeface="+mn-ea"/>
                          <a:cs typeface="+mn-cs"/>
                        </a:rPr>
                        <a:t>Given a 4-variable logic expression, simplify it using appropriate technique and simulate the same using basic gates.</a:t>
                      </a:r>
                      <a:endParaRPr lang="en-US" dirty="0">
                        <a:solidFill>
                          <a:srgbClr val="002060"/>
                        </a:solidFill>
                        <a:latin typeface="Cambria" pitchFamily="18" charset="0"/>
                      </a:endParaRPr>
                    </a:p>
                  </a:txBody>
                  <a:tcPr/>
                </a:tc>
                <a:extLst>
                  <a:ext uri="{0D108BD9-81ED-4DB2-BD59-A6C34878D82A}">
                    <a16:rowId xmlns:a16="http://schemas.microsoft.com/office/drawing/2014/main" val="10001"/>
                  </a:ext>
                </a:extLst>
              </a:tr>
              <a:tr h="414097">
                <a:tc>
                  <a:txBody>
                    <a:bodyPr/>
                    <a:lstStyle/>
                    <a:p>
                      <a:pPr algn="ctr"/>
                      <a:r>
                        <a:rPr lang="en-US" dirty="0" smtClean="0">
                          <a:solidFill>
                            <a:srgbClr val="002060"/>
                          </a:solidFill>
                          <a:latin typeface="Cambria" pitchFamily="18" charset="0"/>
                        </a:rPr>
                        <a:t>2</a:t>
                      </a:r>
                      <a:endParaRPr lang="en-US" dirty="0">
                        <a:solidFill>
                          <a:srgbClr val="002060"/>
                        </a:solidFill>
                        <a:latin typeface="Cambria" pitchFamily="18" charset="0"/>
                      </a:endParaRPr>
                    </a:p>
                  </a:txBody>
                  <a:tcPr/>
                </a:tc>
                <a:tc>
                  <a:txBody>
                    <a:bodyPr/>
                    <a:lstStyle/>
                    <a:p>
                      <a:r>
                        <a:rPr lang="en-US" sz="1800" b="0" i="0" u="none" strike="noStrike" kern="1200" baseline="0" dirty="0" smtClean="0">
                          <a:solidFill>
                            <a:srgbClr val="002060"/>
                          </a:solidFill>
                          <a:latin typeface="Cambria" pitchFamily="18" charset="0"/>
                          <a:ea typeface="+mn-ea"/>
                          <a:cs typeface="+mn-cs"/>
                        </a:rPr>
                        <a:t>Design a 4 bit full adder and </a:t>
                      </a:r>
                      <a:r>
                        <a:rPr lang="en-US" sz="1800" b="0" i="0" u="none" strike="noStrike" kern="1200" baseline="0" dirty="0" err="1" smtClean="0">
                          <a:solidFill>
                            <a:srgbClr val="002060"/>
                          </a:solidFill>
                          <a:latin typeface="Cambria" pitchFamily="18" charset="0"/>
                          <a:ea typeface="+mn-ea"/>
                          <a:cs typeface="+mn-cs"/>
                        </a:rPr>
                        <a:t>subtractor</a:t>
                      </a:r>
                      <a:r>
                        <a:rPr lang="en-US" sz="1800" b="0" i="0" u="none" strike="noStrike" kern="1200" baseline="0" dirty="0" smtClean="0">
                          <a:solidFill>
                            <a:srgbClr val="002060"/>
                          </a:solidFill>
                          <a:latin typeface="Cambria" pitchFamily="18" charset="0"/>
                          <a:ea typeface="+mn-ea"/>
                          <a:cs typeface="+mn-cs"/>
                        </a:rPr>
                        <a:t> and simulate the same using basic gates.</a:t>
                      </a:r>
                      <a:endParaRPr lang="en-US" dirty="0">
                        <a:solidFill>
                          <a:srgbClr val="002060"/>
                        </a:solidFill>
                        <a:latin typeface="Cambria" pitchFamily="18" charset="0"/>
                      </a:endParaRPr>
                    </a:p>
                  </a:txBody>
                  <a:tcPr/>
                </a:tc>
                <a:extLst>
                  <a:ext uri="{0D108BD9-81ED-4DB2-BD59-A6C34878D82A}">
                    <a16:rowId xmlns:a16="http://schemas.microsoft.com/office/drawing/2014/main" val="10002"/>
                  </a:ext>
                </a:extLst>
              </a:tr>
              <a:tr h="414097">
                <a:tc>
                  <a:txBody>
                    <a:bodyPr/>
                    <a:lstStyle/>
                    <a:p>
                      <a:pPr algn="ctr"/>
                      <a:r>
                        <a:rPr lang="en-US" dirty="0" smtClean="0">
                          <a:solidFill>
                            <a:srgbClr val="002060"/>
                          </a:solidFill>
                          <a:latin typeface="Cambria" pitchFamily="18" charset="0"/>
                        </a:rPr>
                        <a:t>3</a:t>
                      </a:r>
                      <a:endParaRPr lang="en-US" dirty="0">
                        <a:solidFill>
                          <a:srgbClr val="002060"/>
                        </a:solidFill>
                        <a:latin typeface="Cambria" pitchFamily="18" charset="0"/>
                      </a:endParaRPr>
                    </a:p>
                  </a:txBody>
                  <a:tcPr/>
                </a:tc>
                <a:tc>
                  <a:txBody>
                    <a:bodyPr/>
                    <a:lstStyle/>
                    <a:p>
                      <a:r>
                        <a:rPr lang="en-US" sz="1800" b="0" i="0" u="none" strike="noStrike" kern="1200" baseline="0" dirty="0" smtClean="0">
                          <a:solidFill>
                            <a:srgbClr val="002060"/>
                          </a:solidFill>
                          <a:latin typeface="Cambria" pitchFamily="18" charset="0"/>
                          <a:ea typeface="+mn-ea"/>
                          <a:cs typeface="+mn-cs"/>
                        </a:rPr>
                        <a:t>Design Verilog HDL to implement simple circuits using structural, Data flow and </a:t>
                      </a:r>
                      <a:r>
                        <a:rPr lang="en-US" sz="1800" b="0" i="0" u="none" strike="noStrike" kern="1200" baseline="0" dirty="0" err="1" smtClean="0">
                          <a:solidFill>
                            <a:srgbClr val="002060"/>
                          </a:solidFill>
                          <a:latin typeface="Cambria" pitchFamily="18" charset="0"/>
                          <a:ea typeface="+mn-ea"/>
                          <a:cs typeface="+mn-cs"/>
                        </a:rPr>
                        <a:t>Behavioural</a:t>
                      </a:r>
                      <a:r>
                        <a:rPr lang="en-US" sz="1800" b="0" i="0" u="none" strike="noStrike" kern="1200" baseline="0" dirty="0" smtClean="0">
                          <a:solidFill>
                            <a:srgbClr val="002060"/>
                          </a:solidFill>
                          <a:latin typeface="Cambria" pitchFamily="18" charset="0"/>
                          <a:ea typeface="+mn-ea"/>
                          <a:cs typeface="+mn-cs"/>
                        </a:rPr>
                        <a:t> model.</a:t>
                      </a:r>
                      <a:endParaRPr lang="en-US" dirty="0">
                        <a:solidFill>
                          <a:srgbClr val="002060"/>
                        </a:solidFill>
                        <a:latin typeface="Cambria" pitchFamily="18" charset="0"/>
                      </a:endParaRPr>
                    </a:p>
                  </a:txBody>
                  <a:tcPr/>
                </a:tc>
                <a:extLst>
                  <a:ext uri="{0D108BD9-81ED-4DB2-BD59-A6C34878D82A}">
                    <a16:rowId xmlns:a16="http://schemas.microsoft.com/office/drawing/2014/main" val="10003"/>
                  </a:ext>
                </a:extLst>
              </a:tr>
              <a:tr h="414097">
                <a:tc>
                  <a:txBody>
                    <a:bodyPr/>
                    <a:lstStyle/>
                    <a:p>
                      <a:pPr algn="ctr"/>
                      <a:r>
                        <a:rPr lang="en-US" dirty="0" smtClean="0">
                          <a:solidFill>
                            <a:srgbClr val="002060"/>
                          </a:solidFill>
                          <a:latin typeface="Cambria" pitchFamily="18" charset="0"/>
                        </a:rPr>
                        <a:t>4</a:t>
                      </a:r>
                      <a:endParaRPr lang="en-US" dirty="0">
                        <a:solidFill>
                          <a:srgbClr val="002060"/>
                        </a:solidFill>
                        <a:latin typeface="Cambria" pitchFamily="18" charset="0"/>
                      </a:endParaRPr>
                    </a:p>
                  </a:txBody>
                  <a:tcPr/>
                </a:tc>
                <a:tc>
                  <a:txBody>
                    <a:bodyPr/>
                    <a:lstStyle/>
                    <a:p>
                      <a:r>
                        <a:rPr lang="en-US" sz="1800" b="0" i="0" u="none" strike="noStrike" kern="1200" baseline="0" dirty="0" smtClean="0">
                          <a:solidFill>
                            <a:srgbClr val="002060"/>
                          </a:solidFill>
                          <a:latin typeface="Cambria" pitchFamily="18" charset="0"/>
                          <a:ea typeface="+mn-ea"/>
                          <a:cs typeface="+mn-cs"/>
                        </a:rPr>
                        <a:t>Design Verilog HDL to implement Binary Adder-</a:t>
                      </a:r>
                      <a:r>
                        <a:rPr lang="en-US" sz="1800" b="0" i="0" u="none" strike="noStrike" kern="1200" baseline="0" dirty="0" err="1" smtClean="0">
                          <a:solidFill>
                            <a:srgbClr val="002060"/>
                          </a:solidFill>
                          <a:latin typeface="Cambria" pitchFamily="18" charset="0"/>
                          <a:ea typeface="+mn-ea"/>
                          <a:cs typeface="+mn-cs"/>
                        </a:rPr>
                        <a:t>Subtractor</a:t>
                      </a:r>
                      <a:r>
                        <a:rPr lang="en-US" sz="1800" b="0" i="0" u="none" strike="noStrike" kern="1200" baseline="0" dirty="0" smtClean="0">
                          <a:solidFill>
                            <a:srgbClr val="002060"/>
                          </a:solidFill>
                          <a:latin typeface="Cambria" pitchFamily="18" charset="0"/>
                          <a:ea typeface="+mn-ea"/>
                          <a:cs typeface="+mn-cs"/>
                        </a:rPr>
                        <a:t> – Half and Full Adder, Half and Full </a:t>
                      </a:r>
                      <a:r>
                        <a:rPr lang="en-US" sz="1800" b="0" i="0" u="none" strike="noStrike" kern="1200" baseline="0" dirty="0" err="1" smtClean="0">
                          <a:solidFill>
                            <a:srgbClr val="002060"/>
                          </a:solidFill>
                          <a:latin typeface="Cambria" pitchFamily="18" charset="0"/>
                          <a:ea typeface="+mn-ea"/>
                          <a:cs typeface="+mn-cs"/>
                        </a:rPr>
                        <a:t>Subtractor</a:t>
                      </a:r>
                      <a:r>
                        <a:rPr lang="en-US" sz="1800" b="0" i="0" u="none" strike="noStrike" kern="1200" baseline="0" dirty="0" smtClean="0">
                          <a:solidFill>
                            <a:srgbClr val="002060"/>
                          </a:solidFill>
                          <a:latin typeface="Cambria" pitchFamily="18" charset="0"/>
                          <a:ea typeface="+mn-ea"/>
                          <a:cs typeface="+mn-cs"/>
                        </a:rPr>
                        <a:t>.</a:t>
                      </a:r>
                      <a:endParaRPr lang="en-US" dirty="0">
                        <a:solidFill>
                          <a:srgbClr val="002060"/>
                        </a:solidFill>
                        <a:latin typeface="Cambria" pitchFamily="18" charset="0"/>
                      </a:endParaRPr>
                    </a:p>
                  </a:txBody>
                  <a:tcPr/>
                </a:tc>
                <a:extLst>
                  <a:ext uri="{0D108BD9-81ED-4DB2-BD59-A6C34878D82A}">
                    <a16:rowId xmlns:a16="http://schemas.microsoft.com/office/drawing/2014/main" val="10004"/>
                  </a:ext>
                </a:extLst>
              </a:tr>
              <a:tr h="414097">
                <a:tc>
                  <a:txBody>
                    <a:bodyPr/>
                    <a:lstStyle/>
                    <a:p>
                      <a:pPr algn="ctr"/>
                      <a:r>
                        <a:rPr lang="en-US" dirty="0" smtClean="0">
                          <a:solidFill>
                            <a:srgbClr val="002060"/>
                          </a:solidFill>
                          <a:latin typeface="Cambria" pitchFamily="18" charset="0"/>
                        </a:rPr>
                        <a:t>5</a:t>
                      </a:r>
                      <a:endParaRPr lang="en-US" dirty="0">
                        <a:solidFill>
                          <a:srgbClr val="002060"/>
                        </a:solidFill>
                        <a:latin typeface="Cambria" pitchFamily="18" charset="0"/>
                      </a:endParaRPr>
                    </a:p>
                  </a:txBody>
                  <a:tcPr/>
                </a:tc>
                <a:tc>
                  <a:txBody>
                    <a:bodyPr/>
                    <a:lstStyle/>
                    <a:p>
                      <a:r>
                        <a:rPr lang="en-US" sz="1800" b="0" i="0" u="none" strike="noStrike" kern="1200" baseline="0" dirty="0" smtClean="0">
                          <a:solidFill>
                            <a:srgbClr val="002060"/>
                          </a:solidFill>
                          <a:latin typeface="Cambria" pitchFamily="18" charset="0"/>
                          <a:ea typeface="+mn-ea"/>
                          <a:cs typeface="+mn-cs"/>
                        </a:rPr>
                        <a:t>Design Verilog HDL to implement Decimal adder.</a:t>
                      </a:r>
                      <a:endParaRPr lang="en-US" dirty="0">
                        <a:solidFill>
                          <a:srgbClr val="002060"/>
                        </a:solidFill>
                        <a:latin typeface="Cambria" pitchFamily="18" charset="0"/>
                      </a:endParaRPr>
                    </a:p>
                  </a:txBody>
                  <a:tcPr/>
                </a:tc>
                <a:extLst>
                  <a:ext uri="{0D108BD9-81ED-4DB2-BD59-A6C34878D82A}">
                    <a16:rowId xmlns:a16="http://schemas.microsoft.com/office/drawing/2014/main" val="10005"/>
                  </a:ext>
                </a:extLst>
              </a:tr>
              <a:tr h="414097">
                <a:tc>
                  <a:txBody>
                    <a:bodyPr/>
                    <a:lstStyle/>
                    <a:p>
                      <a:pPr algn="ctr"/>
                      <a:r>
                        <a:rPr lang="en-US" dirty="0" smtClean="0">
                          <a:solidFill>
                            <a:srgbClr val="002060"/>
                          </a:solidFill>
                          <a:latin typeface="Cambria" pitchFamily="18" charset="0"/>
                        </a:rPr>
                        <a:t>6</a:t>
                      </a:r>
                      <a:endParaRPr lang="en-US" dirty="0">
                        <a:solidFill>
                          <a:srgbClr val="002060"/>
                        </a:solidFill>
                        <a:latin typeface="Cambria" pitchFamily="18" charset="0"/>
                      </a:endParaRPr>
                    </a:p>
                  </a:txBody>
                  <a:tcPr/>
                </a:tc>
                <a:tc>
                  <a:txBody>
                    <a:bodyPr/>
                    <a:lstStyle/>
                    <a:p>
                      <a:r>
                        <a:rPr lang="en-US" sz="1800" b="0" i="0" u="none" strike="noStrike" kern="1200" baseline="0" dirty="0" smtClean="0">
                          <a:solidFill>
                            <a:srgbClr val="002060"/>
                          </a:solidFill>
                          <a:latin typeface="Cambria" pitchFamily="18" charset="0"/>
                          <a:ea typeface="+mn-ea"/>
                          <a:cs typeface="+mn-cs"/>
                        </a:rPr>
                        <a:t>Design Verilog program to implement Different types of multiplexer like 2:1, 4:1 and 8:1.</a:t>
                      </a:r>
                      <a:endParaRPr lang="en-US" dirty="0">
                        <a:solidFill>
                          <a:srgbClr val="002060"/>
                        </a:solidFill>
                        <a:latin typeface="Cambria" pitchFamily="18" charset="0"/>
                      </a:endParaRPr>
                    </a:p>
                  </a:txBody>
                  <a:tcPr/>
                </a:tc>
                <a:extLst>
                  <a:ext uri="{0D108BD9-81ED-4DB2-BD59-A6C34878D82A}">
                    <a16:rowId xmlns:a16="http://schemas.microsoft.com/office/drawing/2014/main" val="10006"/>
                  </a:ext>
                </a:extLst>
              </a:tr>
              <a:tr h="414097">
                <a:tc>
                  <a:txBody>
                    <a:bodyPr/>
                    <a:lstStyle/>
                    <a:p>
                      <a:pPr algn="ctr"/>
                      <a:r>
                        <a:rPr lang="en-US" dirty="0" smtClean="0">
                          <a:solidFill>
                            <a:srgbClr val="002060"/>
                          </a:solidFill>
                          <a:latin typeface="Cambria" pitchFamily="18" charset="0"/>
                        </a:rPr>
                        <a:t>7</a:t>
                      </a:r>
                      <a:endParaRPr lang="en-US" dirty="0">
                        <a:solidFill>
                          <a:srgbClr val="002060"/>
                        </a:solidFill>
                        <a:latin typeface="Cambria" pitchFamily="18" charset="0"/>
                      </a:endParaRPr>
                    </a:p>
                  </a:txBody>
                  <a:tcPr/>
                </a:tc>
                <a:tc>
                  <a:txBody>
                    <a:bodyPr/>
                    <a:lstStyle/>
                    <a:p>
                      <a:r>
                        <a:rPr lang="en-US" sz="1800" b="0" i="0" u="none" strike="noStrike" kern="1200" baseline="0" smtClean="0">
                          <a:solidFill>
                            <a:srgbClr val="002060"/>
                          </a:solidFill>
                          <a:latin typeface="Cambria" pitchFamily="18" charset="0"/>
                          <a:ea typeface="+mn-ea"/>
                          <a:cs typeface="+mn-cs"/>
                        </a:rPr>
                        <a:t>Design Verilog program to implement types of De-Multiplexer.</a:t>
                      </a:r>
                      <a:endParaRPr lang="en-US">
                        <a:solidFill>
                          <a:srgbClr val="002060"/>
                        </a:solidFill>
                        <a:latin typeface="Cambria" pitchFamily="18" charset="0"/>
                      </a:endParaRPr>
                    </a:p>
                  </a:txBody>
                  <a:tcPr/>
                </a:tc>
                <a:extLst>
                  <a:ext uri="{0D108BD9-81ED-4DB2-BD59-A6C34878D82A}">
                    <a16:rowId xmlns:a16="http://schemas.microsoft.com/office/drawing/2014/main" val="10007"/>
                  </a:ext>
                </a:extLst>
              </a:tr>
              <a:tr h="414097">
                <a:tc>
                  <a:txBody>
                    <a:bodyPr/>
                    <a:lstStyle/>
                    <a:p>
                      <a:pPr algn="ctr"/>
                      <a:r>
                        <a:rPr lang="en-US" dirty="0" smtClean="0">
                          <a:solidFill>
                            <a:srgbClr val="002060"/>
                          </a:solidFill>
                          <a:latin typeface="Cambria" pitchFamily="18" charset="0"/>
                        </a:rPr>
                        <a:t>8</a:t>
                      </a:r>
                      <a:endParaRPr lang="en-US" dirty="0">
                        <a:solidFill>
                          <a:srgbClr val="002060"/>
                        </a:solidFill>
                        <a:latin typeface="Cambria" pitchFamily="18" charset="0"/>
                      </a:endParaRPr>
                    </a:p>
                  </a:txBody>
                  <a:tcPr/>
                </a:tc>
                <a:tc>
                  <a:txBody>
                    <a:bodyPr/>
                    <a:lstStyle/>
                    <a:p>
                      <a:r>
                        <a:rPr lang="en-US" sz="1800" b="0" i="0" u="none" strike="noStrike" kern="1200" baseline="0" dirty="0" smtClean="0">
                          <a:solidFill>
                            <a:srgbClr val="002060"/>
                          </a:solidFill>
                          <a:latin typeface="Cambria" pitchFamily="18" charset="0"/>
                          <a:ea typeface="+mn-ea"/>
                          <a:cs typeface="+mn-cs"/>
                        </a:rPr>
                        <a:t>Design Verilog program for implementing various types of Flip-Flops such as SR, JK and D.</a:t>
                      </a:r>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9679182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0" y="6454877"/>
            <a:ext cx="4953000" cy="369332"/>
          </a:xfrm>
          <a:prstGeom prst="rect">
            <a:avLst/>
          </a:prstGeom>
          <a:noFill/>
        </p:spPr>
        <p:txBody>
          <a:bodyPr wrap="square" rtlCol="0">
            <a:spAutoFit/>
          </a:bodyPr>
          <a:lstStyle/>
          <a:p>
            <a:pPr algn="ctr"/>
            <a:r>
              <a:rPr lang="en-US" b="1" dirty="0" smtClean="0">
                <a:solidFill>
                  <a:schemeClr val="bg1"/>
                </a:solidFill>
                <a:latin typeface="Cambria" pitchFamily="18" charset="0"/>
              </a:rPr>
              <a:t>Prof. Yogesh N, Dept. of CSD, ATMECE</a:t>
            </a:r>
            <a:endParaRPr lang="en-US" b="1" dirty="0">
              <a:solidFill>
                <a:schemeClr val="bg1"/>
              </a:solidFill>
              <a:latin typeface="Cambria" pitchFamily="18" charset="0"/>
            </a:endParaRPr>
          </a:p>
        </p:txBody>
      </p:sp>
      <p:sp>
        <p:nvSpPr>
          <p:cNvPr id="3" name="TextBox 2"/>
          <p:cNvSpPr txBox="1"/>
          <p:nvPr/>
        </p:nvSpPr>
        <p:spPr>
          <a:xfrm>
            <a:off x="0" y="6457890"/>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YN</a:t>
            </a:r>
            <a:endParaRPr lang="en-US" sz="2000" b="1" dirty="0">
              <a:solidFill>
                <a:schemeClr val="bg1"/>
              </a:solidFill>
              <a:latin typeface="Cambria" pitchFamily="18" charset="0"/>
            </a:endParaRPr>
          </a:p>
        </p:txBody>
      </p:sp>
      <p:sp>
        <p:nvSpPr>
          <p:cNvPr id="4" name="TextBox 3"/>
          <p:cNvSpPr txBox="1"/>
          <p:nvPr/>
        </p:nvSpPr>
        <p:spPr>
          <a:xfrm>
            <a:off x="9906000" y="6424099"/>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14</a:t>
            </a:r>
            <a:endParaRPr lang="en-US" sz="2000" b="1" dirty="0">
              <a:solidFill>
                <a:schemeClr val="bg1"/>
              </a:solidFill>
              <a:latin typeface="Cambria" pitchFamily="18" charset="0"/>
            </a:endParaRPr>
          </a:p>
        </p:txBody>
      </p:sp>
      <p:sp>
        <p:nvSpPr>
          <p:cNvPr id="5" name="Rounded Rectangle 4"/>
          <p:cNvSpPr/>
          <p:nvPr/>
        </p:nvSpPr>
        <p:spPr>
          <a:xfrm>
            <a:off x="3676650" y="1066800"/>
            <a:ext cx="4991100" cy="533400"/>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2060"/>
                </a:solidFill>
                <a:latin typeface="Cambria" pitchFamily="18" charset="0"/>
              </a:rPr>
              <a:t>Course  Assessment  Policy</a:t>
            </a:r>
            <a:endParaRPr lang="en-US" sz="2400" dirty="0"/>
          </a:p>
        </p:txBody>
      </p:sp>
      <p:sp>
        <p:nvSpPr>
          <p:cNvPr id="7" name="Rectangle 6"/>
          <p:cNvSpPr/>
          <p:nvPr/>
        </p:nvSpPr>
        <p:spPr>
          <a:xfrm>
            <a:off x="762000" y="1905000"/>
            <a:ext cx="11049000" cy="3162404"/>
          </a:xfrm>
          <a:prstGeom prst="rect">
            <a:avLst/>
          </a:prstGeom>
        </p:spPr>
        <p:txBody>
          <a:bodyPr wrap="square">
            <a:spAutoFit/>
          </a:bodyPr>
          <a:lstStyle/>
          <a:p>
            <a:pPr marL="342900" indent="-342900" algn="just">
              <a:lnSpc>
                <a:spcPct val="150000"/>
              </a:lnSpc>
              <a:buFont typeface="Arial" pitchFamily="34" charset="0"/>
              <a:buChar char="•"/>
            </a:pPr>
            <a:r>
              <a:rPr lang="en-US" sz="1900" dirty="0">
                <a:solidFill>
                  <a:srgbClr val="002060"/>
                </a:solidFill>
                <a:latin typeface="Cambria" pitchFamily="18" charset="0"/>
              </a:rPr>
              <a:t>The weightage of Continuous Internal Evaluation (CIE) is 50% and for Semester End Exam (SEE) is 50%.</a:t>
            </a:r>
          </a:p>
          <a:p>
            <a:pPr marL="342900" indent="-342900" algn="just">
              <a:lnSpc>
                <a:spcPct val="150000"/>
              </a:lnSpc>
              <a:buFont typeface="Arial" pitchFamily="34" charset="0"/>
              <a:buChar char="•"/>
            </a:pPr>
            <a:r>
              <a:rPr lang="en-US" sz="1900" dirty="0">
                <a:solidFill>
                  <a:srgbClr val="002060"/>
                </a:solidFill>
                <a:latin typeface="Cambria" pitchFamily="18" charset="0"/>
              </a:rPr>
              <a:t>The minimum passing mark for the CIE is </a:t>
            </a:r>
            <a:r>
              <a:rPr lang="en-US" sz="1900" b="1" dirty="0">
                <a:solidFill>
                  <a:srgbClr val="002060"/>
                </a:solidFill>
                <a:latin typeface="Cambria" pitchFamily="18" charset="0"/>
              </a:rPr>
              <a:t>40%</a:t>
            </a:r>
            <a:r>
              <a:rPr lang="en-US" sz="1900" dirty="0">
                <a:solidFill>
                  <a:srgbClr val="002060"/>
                </a:solidFill>
                <a:latin typeface="Cambria" pitchFamily="18" charset="0"/>
              </a:rPr>
              <a:t> of the maximum marks (</a:t>
            </a:r>
            <a:r>
              <a:rPr lang="en-US" sz="1900" b="1" dirty="0">
                <a:solidFill>
                  <a:srgbClr val="002060"/>
                </a:solidFill>
                <a:latin typeface="Cambria" pitchFamily="18" charset="0"/>
              </a:rPr>
              <a:t>20 marks out of 50</a:t>
            </a:r>
            <a:r>
              <a:rPr lang="en-US" sz="1900" dirty="0">
                <a:solidFill>
                  <a:srgbClr val="002060"/>
                </a:solidFill>
                <a:latin typeface="Cambria" pitchFamily="18" charset="0"/>
              </a:rPr>
              <a:t>) and for </a:t>
            </a:r>
            <a:r>
              <a:rPr lang="en-US" sz="1900" dirty="0" smtClean="0">
                <a:solidFill>
                  <a:srgbClr val="002060"/>
                </a:solidFill>
                <a:latin typeface="Cambria" pitchFamily="18" charset="0"/>
              </a:rPr>
              <a:t>the SEE </a:t>
            </a:r>
            <a:r>
              <a:rPr lang="en-US" sz="1900" dirty="0">
                <a:solidFill>
                  <a:srgbClr val="002060"/>
                </a:solidFill>
                <a:latin typeface="Cambria" pitchFamily="18" charset="0"/>
              </a:rPr>
              <a:t>minimum passing mark is </a:t>
            </a:r>
            <a:r>
              <a:rPr lang="en-US" sz="1900" b="1" dirty="0">
                <a:solidFill>
                  <a:srgbClr val="002060"/>
                </a:solidFill>
                <a:latin typeface="Cambria" pitchFamily="18" charset="0"/>
              </a:rPr>
              <a:t>35%</a:t>
            </a:r>
            <a:r>
              <a:rPr lang="en-US" sz="1900" dirty="0">
                <a:solidFill>
                  <a:srgbClr val="002060"/>
                </a:solidFill>
                <a:latin typeface="Cambria" pitchFamily="18" charset="0"/>
              </a:rPr>
              <a:t> of the maximum marks (</a:t>
            </a:r>
            <a:r>
              <a:rPr lang="en-US" sz="1900" b="1" dirty="0">
                <a:solidFill>
                  <a:srgbClr val="002060"/>
                </a:solidFill>
                <a:latin typeface="Cambria" pitchFamily="18" charset="0"/>
              </a:rPr>
              <a:t>18 out of 50 marks</a:t>
            </a:r>
            <a:r>
              <a:rPr lang="en-US" sz="1900" dirty="0">
                <a:solidFill>
                  <a:srgbClr val="002060"/>
                </a:solidFill>
                <a:latin typeface="Cambria" pitchFamily="18" charset="0"/>
              </a:rPr>
              <a:t>). </a:t>
            </a:r>
            <a:endParaRPr lang="en-US" sz="1900" dirty="0" smtClean="0">
              <a:solidFill>
                <a:srgbClr val="002060"/>
              </a:solidFill>
              <a:latin typeface="Cambria" pitchFamily="18" charset="0"/>
            </a:endParaRPr>
          </a:p>
          <a:p>
            <a:pPr marL="342900" indent="-342900" algn="just">
              <a:lnSpc>
                <a:spcPct val="150000"/>
              </a:lnSpc>
              <a:buFont typeface="Arial" pitchFamily="34" charset="0"/>
              <a:buChar char="•"/>
            </a:pPr>
            <a:r>
              <a:rPr lang="en-US" sz="1900" dirty="0" smtClean="0">
                <a:solidFill>
                  <a:srgbClr val="002060"/>
                </a:solidFill>
                <a:latin typeface="Cambria" pitchFamily="18" charset="0"/>
              </a:rPr>
              <a:t>A </a:t>
            </a:r>
            <a:r>
              <a:rPr lang="en-US" sz="1900" dirty="0">
                <a:solidFill>
                  <a:srgbClr val="002060"/>
                </a:solidFill>
                <a:latin typeface="Cambria" pitchFamily="18" charset="0"/>
              </a:rPr>
              <a:t>student shall </a:t>
            </a:r>
            <a:r>
              <a:rPr lang="en-US" sz="1900" dirty="0" smtClean="0">
                <a:solidFill>
                  <a:srgbClr val="002060"/>
                </a:solidFill>
                <a:latin typeface="Cambria" pitchFamily="18" charset="0"/>
              </a:rPr>
              <a:t>be deemed </a:t>
            </a:r>
            <a:r>
              <a:rPr lang="en-US" sz="1900" dirty="0">
                <a:solidFill>
                  <a:srgbClr val="002060"/>
                </a:solidFill>
                <a:latin typeface="Cambria" pitchFamily="18" charset="0"/>
              </a:rPr>
              <a:t>to have satisfied the academic requirements and earned the credits allotted to each </a:t>
            </a:r>
            <a:r>
              <a:rPr lang="en-US" sz="1900" dirty="0" smtClean="0">
                <a:solidFill>
                  <a:srgbClr val="002060"/>
                </a:solidFill>
                <a:latin typeface="Cambria" pitchFamily="18" charset="0"/>
              </a:rPr>
              <a:t>subject/course </a:t>
            </a:r>
            <a:r>
              <a:rPr lang="en-US" sz="1900" dirty="0">
                <a:solidFill>
                  <a:srgbClr val="002060"/>
                </a:solidFill>
                <a:latin typeface="Cambria" pitchFamily="18" charset="0"/>
              </a:rPr>
              <a:t>if the student secures a minimum of </a:t>
            </a:r>
            <a:r>
              <a:rPr lang="en-US" sz="1900" b="1" dirty="0">
                <a:solidFill>
                  <a:srgbClr val="002060"/>
                </a:solidFill>
                <a:latin typeface="Cambria" pitchFamily="18" charset="0"/>
              </a:rPr>
              <a:t>40%</a:t>
            </a:r>
            <a:r>
              <a:rPr lang="en-US" sz="1900" dirty="0">
                <a:solidFill>
                  <a:srgbClr val="002060"/>
                </a:solidFill>
                <a:latin typeface="Cambria" pitchFamily="18" charset="0"/>
              </a:rPr>
              <a:t> (</a:t>
            </a:r>
            <a:r>
              <a:rPr lang="en-US" sz="1900" b="1" dirty="0">
                <a:solidFill>
                  <a:srgbClr val="002060"/>
                </a:solidFill>
                <a:latin typeface="Cambria" pitchFamily="18" charset="0"/>
              </a:rPr>
              <a:t>40 marks out of 100</a:t>
            </a:r>
            <a:r>
              <a:rPr lang="en-US" sz="1900" dirty="0">
                <a:solidFill>
                  <a:srgbClr val="002060"/>
                </a:solidFill>
                <a:latin typeface="Cambria" pitchFamily="18" charset="0"/>
              </a:rPr>
              <a:t>) in the sum total of the </a:t>
            </a:r>
            <a:r>
              <a:rPr lang="en-US" sz="1900" dirty="0" smtClean="0">
                <a:solidFill>
                  <a:srgbClr val="002060"/>
                </a:solidFill>
                <a:latin typeface="Cambria" pitchFamily="18" charset="0"/>
              </a:rPr>
              <a:t>CIE (</a:t>
            </a:r>
            <a:r>
              <a:rPr lang="en-US" sz="1900" dirty="0">
                <a:solidFill>
                  <a:srgbClr val="002060"/>
                </a:solidFill>
                <a:latin typeface="Cambria" pitchFamily="18" charset="0"/>
              </a:rPr>
              <a:t>Continuous Internal Evaluation) and SEE (Semester End Examination) taken together.</a:t>
            </a:r>
            <a:endParaRPr lang="en-US" sz="2000" b="1" dirty="0">
              <a:solidFill>
                <a:srgbClr val="002060"/>
              </a:solidFill>
              <a:latin typeface="Cambria" pitchFamily="18" charset="0"/>
            </a:endParaRPr>
          </a:p>
        </p:txBody>
      </p:sp>
    </p:spTree>
    <p:extLst>
      <p:ext uri="{BB962C8B-B14F-4D97-AF65-F5344CB8AC3E}">
        <p14:creationId xmlns:p14="http://schemas.microsoft.com/office/powerpoint/2010/main" val="37520441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0" y="6454877"/>
            <a:ext cx="4953000" cy="369332"/>
          </a:xfrm>
          <a:prstGeom prst="rect">
            <a:avLst/>
          </a:prstGeom>
          <a:noFill/>
        </p:spPr>
        <p:txBody>
          <a:bodyPr wrap="square" rtlCol="0">
            <a:spAutoFit/>
          </a:bodyPr>
          <a:lstStyle/>
          <a:p>
            <a:pPr algn="ctr"/>
            <a:r>
              <a:rPr lang="en-US" b="1" dirty="0" smtClean="0">
                <a:solidFill>
                  <a:schemeClr val="bg1"/>
                </a:solidFill>
                <a:latin typeface="Cambria" pitchFamily="18" charset="0"/>
              </a:rPr>
              <a:t>Prof. Yogesh N, Dept. of CSD, ATMECE</a:t>
            </a:r>
            <a:endParaRPr lang="en-US" b="1" dirty="0">
              <a:solidFill>
                <a:schemeClr val="bg1"/>
              </a:solidFill>
              <a:latin typeface="Cambria" pitchFamily="18" charset="0"/>
            </a:endParaRPr>
          </a:p>
        </p:txBody>
      </p:sp>
      <p:sp>
        <p:nvSpPr>
          <p:cNvPr id="3" name="TextBox 2"/>
          <p:cNvSpPr txBox="1"/>
          <p:nvPr/>
        </p:nvSpPr>
        <p:spPr>
          <a:xfrm>
            <a:off x="0" y="6457890"/>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YN</a:t>
            </a:r>
            <a:endParaRPr lang="en-US" sz="2000" b="1" dirty="0">
              <a:solidFill>
                <a:schemeClr val="bg1"/>
              </a:solidFill>
              <a:latin typeface="Cambria" pitchFamily="18" charset="0"/>
            </a:endParaRPr>
          </a:p>
        </p:txBody>
      </p:sp>
      <p:sp>
        <p:nvSpPr>
          <p:cNvPr id="4" name="TextBox 3"/>
          <p:cNvSpPr txBox="1"/>
          <p:nvPr/>
        </p:nvSpPr>
        <p:spPr>
          <a:xfrm>
            <a:off x="9906000" y="6424099"/>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15</a:t>
            </a:r>
            <a:endParaRPr lang="en-US" sz="2000" b="1" dirty="0">
              <a:solidFill>
                <a:schemeClr val="bg1"/>
              </a:solidFill>
              <a:latin typeface="Cambria" pitchFamily="18" charset="0"/>
            </a:endParaRPr>
          </a:p>
        </p:txBody>
      </p:sp>
      <p:sp>
        <p:nvSpPr>
          <p:cNvPr id="5" name="Rounded Rectangle 4"/>
          <p:cNvSpPr/>
          <p:nvPr/>
        </p:nvSpPr>
        <p:spPr>
          <a:xfrm>
            <a:off x="3676650" y="1066800"/>
            <a:ext cx="4991100" cy="533400"/>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2060"/>
                </a:solidFill>
                <a:latin typeface="Cambria" pitchFamily="18" charset="0"/>
              </a:rPr>
              <a:t>Course  Assessment  Policy</a:t>
            </a:r>
            <a:endParaRPr lang="en-US" sz="2400" dirty="0"/>
          </a:p>
        </p:txBody>
      </p:sp>
      <p:sp>
        <p:nvSpPr>
          <p:cNvPr id="7" name="Rectangle 6"/>
          <p:cNvSpPr/>
          <p:nvPr/>
        </p:nvSpPr>
        <p:spPr>
          <a:xfrm>
            <a:off x="533400" y="1600200"/>
            <a:ext cx="11506200" cy="4916731"/>
          </a:xfrm>
          <a:prstGeom prst="rect">
            <a:avLst/>
          </a:prstGeom>
        </p:spPr>
        <p:txBody>
          <a:bodyPr wrap="square">
            <a:spAutoFit/>
          </a:bodyPr>
          <a:lstStyle/>
          <a:p>
            <a:pPr marL="342900" indent="-342900" algn="just">
              <a:lnSpc>
                <a:spcPct val="150000"/>
              </a:lnSpc>
              <a:buFont typeface="Arial" pitchFamily="34" charset="0"/>
              <a:buChar char="•"/>
            </a:pPr>
            <a:r>
              <a:rPr lang="en-US" sz="1900" b="1" dirty="0">
                <a:solidFill>
                  <a:srgbClr val="002060"/>
                </a:solidFill>
                <a:latin typeface="Cambria" pitchFamily="18" charset="0"/>
              </a:rPr>
              <a:t>CIE for the theory component of the IPCC (maximum marks 50)</a:t>
            </a:r>
          </a:p>
          <a:p>
            <a:pPr marL="800100" indent="-342900" algn="just">
              <a:lnSpc>
                <a:spcPct val="150000"/>
              </a:lnSpc>
              <a:buFont typeface="Arial" pitchFamily="34" charset="0"/>
              <a:buChar char="•"/>
            </a:pPr>
            <a:r>
              <a:rPr lang="en-US" sz="1900" dirty="0" smtClean="0">
                <a:solidFill>
                  <a:srgbClr val="002060"/>
                </a:solidFill>
                <a:latin typeface="Cambria" pitchFamily="18" charset="0"/>
              </a:rPr>
              <a:t>IPCC </a:t>
            </a:r>
            <a:r>
              <a:rPr lang="en-US" sz="1900" dirty="0">
                <a:solidFill>
                  <a:srgbClr val="002060"/>
                </a:solidFill>
                <a:latin typeface="Cambria" pitchFamily="18" charset="0"/>
              </a:rPr>
              <a:t>means practical portion integrated with the theory of the course.</a:t>
            </a:r>
          </a:p>
          <a:p>
            <a:pPr marL="800100" indent="-342900" algn="just">
              <a:lnSpc>
                <a:spcPct val="150000"/>
              </a:lnSpc>
              <a:buFont typeface="Arial" pitchFamily="34" charset="0"/>
              <a:buChar char="•"/>
            </a:pPr>
            <a:r>
              <a:rPr lang="en-US" sz="1900" dirty="0" smtClean="0">
                <a:solidFill>
                  <a:srgbClr val="002060"/>
                </a:solidFill>
                <a:latin typeface="Cambria" pitchFamily="18" charset="0"/>
              </a:rPr>
              <a:t>CIE </a:t>
            </a:r>
            <a:r>
              <a:rPr lang="en-US" sz="1900" dirty="0">
                <a:solidFill>
                  <a:srgbClr val="002060"/>
                </a:solidFill>
                <a:latin typeface="Cambria" pitchFamily="18" charset="0"/>
              </a:rPr>
              <a:t>marks for the theory component are </a:t>
            </a:r>
            <a:r>
              <a:rPr lang="en-US" sz="1900" b="1" dirty="0">
                <a:solidFill>
                  <a:srgbClr val="002060"/>
                </a:solidFill>
                <a:latin typeface="Cambria" pitchFamily="18" charset="0"/>
              </a:rPr>
              <a:t>25 marks </a:t>
            </a:r>
            <a:r>
              <a:rPr lang="en-US" sz="1900" dirty="0">
                <a:solidFill>
                  <a:srgbClr val="002060"/>
                </a:solidFill>
                <a:latin typeface="Cambria" pitchFamily="18" charset="0"/>
              </a:rPr>
              <a:t>and that for the practical component is </a:t>
            </a:r>
            <a:r>
              <a:rPr lang="en-US" sz="1900" b="1" dirty="0" smtClean="0">
                <a:solidFill>
                  <a:srgbClr val="002060"/>
                </a:solidFill>
                <a:latin typeface="Cambria" pitchFamily="18" charset="0"/>
              </a:rPr>
              <a:t>25 marks</a:t>
            </a:r>
            <a:r>
              <a:rPr lang="en-US" sz="1900" dirty="0">
                <a:solidFill>
                  <a:srgbClr val="002060"/>
                </a:solidFill>
                <a:latin typeface="Cambria" pitchFamily="18" charset="0"/>
              </a:rPr>
              <a:t>.</a:t>
            </a:r>
          </a:p>
          <a:p>
            <a:pPr marL="800100" indent="-342900" algn="just">
              <a:lnSpc>
                <a:spcPct val="150000"/>
              </a:lnSpc>
              <a:buFont typeface="Arial" pitchFamily="34" charset="0"/>
              <a:buChar char="•"/>
            </a:pPr>
            <a:r>
              <a:rPr lang="en-US" sz="1900" dirty="0">
                <a:solidFill>
                  <a:srgbClr val="002060"/>
                </a:solidFill>
                <a:latin typeface="Cambria" pitchFamily="18" charset="0"/>
              </a:rPr>
              <a:t>25 marks for the theory component are split into </a:t>
            </a:r>
            <a:r>
              <a:rPr lang="en-US" sz="1900" b="1" dirty="0">
                <a:solidFill>
                  <a:srgbClr val="002060"/>
                </a:solidFill>
                <a:latin typeface="Cambria" pitchFamily="18" charset="0"/>
              </a:rPr>
              <a:t>15 marks </a:t>
            </a:r>
            <a:r>
              <a:rPr lang="en-US" sz="1900" dirty="0">
                <a:solidFill>
                  <a:srgbClr val="002060"/>
                </a:solidFill>
                <a:latin typeface="Cambria" pitchFamily="18" charset="0"/>
              </a:rPr>
              <a:t>for two Internal Assessment Tests (Two Tests, each of 15 Marks with 01-hour duration, are to be conducted) and </a:t>
            </a:r>
            <a:r>
              <a:rPr lang="en-US" sz="1900" b="1" dirty="0">
                <a:solidFill>
                  <a:srgbClr val="002060"/>
                </a:solidFill>
                <a:latin typeface="Cambria" pitchFamily="18" charset="0"/>
              </a:rPr>
              <a:t>10 marks </a:t>
            </a:r>
            <a:r>
              <a:rPr lang="en-US" sz="1900" dirty="0">
                <a:solidFill>
                  <a:srgbClr val="002060"/>
                </a:solidFill>
                <a:latin typeface="Cambria" pitchFamily="18" charset="0"/>
              </a:rPr>
              <a:t>for other assessment </a:t>
            </a:r>
            <a:r>
              <a:rPr lang="en-US" sz="1900" dirty="0" smtClean="0">
                <a:solidFill>
                  <a:srgbClr val="002060"/>
                </a:solidFill>
                <a:latin typeface="Cambria" pitchFamily="18" charset="0"/>
              </a:rPr>
              <a:t>methods. </a:t>
            </a:r>
            <a:r>
              <a:rPr lang="en-US" sz="1900" dirty="0">
                <a:solidFill>
                  <a:srgbClr val="002060"/>
                </a:solidFill>
                <a:latin typeface="Cambria" pitchFamily="18" charset="0"/>
              </a:rPr>
              <a:t>The first test at the end of 40-50% coverage of </a:t>
            </a:r>
            <a:r>
              <a:rPr lang="en-US" sz="1900" dirty="0" smtClean="0">
                <a:solidFill>
                  <a:srgbClr val="002060"/>
                </a:solidFill>
                <a:latin typeface="Cambria" pitchFamily="18" charset="0"/>
              </a:rPr>
              <a:t>the syllabus </a:t>
            </a:r>
            <a:r>
              <a:rPr lang="en-US" sz="1900" dirty="0">
                <a:solidFill>
                  <a:srgbClr val="002060"/>
                </a:solidFill>
                <a:latin typeface="Cambria" pitchFamily="18" charset="0"/>
              </a:rPr>
              <a:t>and the second test after covering 85-90% of the syllabus.</a:t>
            </a:r>
          </a:p>
          <a:p>
            <a:pPr marL="800100" indent="-342900" algn="just">
              <a:lnSpc>
                <a:spcPct val="150000"/>
              </a:lnSpc>
              <a:buFont typeface="Arial" pitchFamily="34" charset="0"/>
              <a:buChar char="•"/>
            </a:pPr>
            <a:r>
              <a:rPr lang="en-US" sz="1900" dirty="0" smtClean="0">
                <a:solidFill>
                  <a:srgbClr val="002060"/>
                </a:solidFill>
                <a:latin typeface="Cambria" pitchFamily="18" charset="0"/>
              </a:rPr>
              <a:t>Scaled-down </a:t>
            </a:r>
            <a:r>
              <a:rPr lang="en-US" sz="1900" dirty="0">
                <a:solidFill>
                  <a:srgbClr val="002060"/>
                </a:solidFill>
                <a:latin typeface="Cambria" pitchFamily="18" charset="0"/>
              </a:rPr>
              <a:t>marks of the sum of two tests and other assessment methods will be CIE marks for </a:t>
            </a:r>
            <a:r>
              <a:rPr lang="en-US" sz="1900" dirty="0" smtClean="0">
                <a:solidFill>
                  <a:srgbClr val="002060"/>
                </a:solidFill>
                <a:latin typeface="Cambria" pitchFamily="18" charset="0"/>
              </a:rPr>
              <a:t>the theory </a:t>
            </a:r>
            <a:r>
              <a:rPr lang="en-US" sz="1900" dirty="0">
                <a:solidFill>
                  <a:srgbClr val="002060"/>
                </a:solidFill>
                <a:latin typeface="Cambria" pitchFamily="18" charset="0"/>
              </a:rPr>
              <a:t>component of IPCC (that is for </a:t>
            </a:r>
            <a:r>
              <a:rPr lang="en-US" sz="1900" b="1" dirty="0">
                <a:solidFill>
                  <a:srgbClr val="002060"/>
                </a:solidFill>
                <a:latin typeface="Cambria" pitchFamily="18" charset="0"/>
              </a:rPr>
              <a:t>25 marks</a:t>
            </a:r>
            <a:r>
              <a:rPr lang="en-US" sz="1900" dirty="0">
                <a:solidFill>
                  <a:srgbClr val="002060"/>
                </a:solidFill>
                <a:latin typeface="Cambria" pitchFamily="18" charset="0"/>
              </a:rPr>
              <a:t>).</a:t>
            </a:r>
          </a:p>
          <a:p>
            <a:pPr marL="800100" indent="-342900" algn="just">
              <a:lnSpc>
                <a:spcPct val="150000"/>
              </a:lnSpc>
              <a:buFont typeface="Arial" pitchFamily="34" charset="0"/>
              <a:buChar char="•"/>
            </a:pPr>
            <a:r>
              <a:rPr lang="en-US" sz="1900" dirty="0" smtClean="0">
                <a:solidFill>
                  <a:srgbClr val="002060"/>
                </a:solidFill>
                <a:latin typeface="Cambria" pitchFamily="18" charset="0"/>
              </a:rPr>
              <a:t>The </a:t>
            </a:r>
            <a:r>
              <a:rPr lang="en-US" sz="1900" dirty="0">
                <a:solidFill>
                  <a:srgbClr val="002060"/>
                </a:solidFill>
                <a:latin typeface="Cambria" pitchFamily="18" charset="0"/>
              </a:rPr>
              <a:t>student has to secure </a:t>
            </a:r>
            <a:r>
              <a:rPr lang="en-US" sz="1900" b="1" dirty="0">
                <a:solidFill>
                  <a:srgbClr val="002060"/>
                </a:solidFill>
                <a:latin typeface="Cambria" pitchFamily="18" charset="0"/>
              </a:rPr>
              <a:t>40%</a:t>
            </a:r>
            <a:r>
              <a:rPr lang="en-US" sz="1900" dirty="0">
                <a:solidFill>
                  <a:srgbClr val="002060"/>
                </a:solidFill>
                <a:latin typeface="Cambria" pitchFamily="18" charset="0"/>
              </a:rPr>
              <a:t> of </a:t>
            </a:r>
            <a:r>
              <a:rPr lang="en-US" sz="1900" b="1" dirty="0">
                <a:solidFill>
                  <a:srgbClr val="002060"/>
                </a:solidFill>
                <a:latin typeface="Cambria" pitchFamily="18" charset="0"/>
              </a:rPr>
              <a:t>25 marks </a:t>
            </a:r>
            <a:r>
              <a:rPr lang="en-US" sz="1900" dirty="0">
                <a:solidFill>
                  <a:srgbClr val="002060"/>
                </a:solidFill>
                <a:latin typeface="Cambria" pitchFamily="18" charset="0"/>
              </a:rPr>
              <a:t>to qualify in the CIE of the theory component of IPCC</a:t>
            </a:r>
            <a:r>
              <a:rPr lang="en-US" sz="1900" dirty="0" smtClean="0">
                <a:solidFill>
                  <a:srgbClr val="002060"/>
                </a:solidFill>
                <a:latin typeface="Cambria" pitchFamily="18" charset="0"/>
              </a:rPr>
              <a:t>. (i.e., </a:t>
            </a:r>
            <a:r>
              <a:rPr lang="en-US" sz="1900" b="1" dirty="0" smtClean="0">
                <a:solidFill>
                  <a:srgbClr val="002060"/>
                </a:solidFill>
                <a:latin typeface="Cambria" pitchFamily="18" charset="0"/>
              </a:rPr>
              <a:t>10 marks</a:t>
            </a:r>
            <a:r>
              <a:rPr lang="en-US" sz="1900" dirty="0" smtClean="0">
                <a:solidFill>
                  <a:srgbClr val="002060"/>
                </a:solidFill>
                <a:latin typeface="Cambria" pitchFamily="18" charset="0"/>
              </a:rPr>
              <a:t>).</a:t>
            </a:r>
            <a:endParaRPr lang="en-US" sz="2000" b="1" dirty="0">
              <a:solidFill>
                <a:srgbClr val="002060"/>
              </a:solidFill>
              <a:latin typeface="Cambria" pitchFamily="18" charset="0"/>
            </a:endParaRPr>
          </a:p>
        </p:txBody>
      </p:sp>
    </p:spTree>
    <p:extLst>
      <p:ext uri="{BB962C8B-B14F-4D97-AF65-F5344CB8AC3E}">
        <p14:creationId xmlns:p14="http://schemas.microsoft.com/office/powerpoint/2010/main" val="37643900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0" y="6454877"/>
            <a:ext cx="4953000" cy="369332"/>
          </a:xfrm>
          <a:prstGeom prst="rect">
            <a:avLst/>
          </a:prstGeom>
          <a:noFill/>
        </p:spPr>
        <p:txBody>
          <a:bodyPr wrap="square" rtlCol="0">
            <a:spAutoFit/>
          </a:bodyPr>
          <a:lstStyle/>
          <a:p>
            <a:pPr algn="ctr"/>
            <a:r>
              <a:rPr lang="en-US" b="1" dirty="0" smtClean="0">
                <a:solidFill>
                  <a:schemeClr val="bg1"/>
                </a:solidFill>
                <a:latin typeface="Cambria" pitchFamily="18" charset="0"/>
              </a:rPr>
              <a:t>Prof. Yogesh N, Dept. of CSD, ATMECE</a:t>
            </a:r>
            <a:endParaRPr lang="en-US" b="1" dirty="0">
              <a:solidFill>
                <a:schemeClr val="bg1"/>
              </a:solidFill>
              <a:latin typeface="Cambria" pitchFamily="18" charset="0"/>
            </a:endParaRPr>
          </a:p>
        </p:txBody>
      </p:sp>
      <p:sp>
        <p:nvSpPr>
          <p:cNvPr id="3" name="TextBox 2"/>
          <p:cNvSpPr txBox="1"/>
          <p:nvPr/>
        </p:nvSpPr>
        <p:spPr>
          <a:xfrm>
            <a:off x="0" y="6457890"/>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YN</a:t>
            </a:r>
            <a:endParaRPr lang="en-US" sz="2000" b="1" dirty="0">
              <a:solidFill>
                <a:schemeClr val="bg1"/>
              </a:solidFill>
              <a:latin typeface="Cambria" pitchFamily="18" charset="0"/>
            </a:endParaRPr>
          </a:p>
        </p:txBody>
      </p:sp>
      <p:sp>
        <p:nvSpPr>
          <p:cNvPr id="4" name="TextBox 3"/>
          <p:cNvSpPr txBox="1"/>
          <p:nvPr/>
        </p:nvSpPr>
        <p:spPr>
          <a:xfrm>
            <a:off x="9906000" y="6424099"/>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16</a:t>
            </a:r>
            <a:endParaRPr lang="en-US" sz="2000" b="1" dirty="0">
              <a:solidFill>
                <a:schemeClr val="bg1"/>
              </a:solidFill>
              <a:latin typeface="Cambria" pitchFamily="18" charset="0"/>
            </a:endParaRPr>
          </a:p>
        </p:txBody>
      </p:sp>
      <p:sp>
        <p:nvSpPr>
          <p:cNvPr id="5" name="Rounded Rectangle 4"/>
          <p:cNvSpPr/>
          <p:nvPr/>
        </p:nvSpPr>
        <p:spPr>
          <a:xfrm>
            <a:off x="3676650" y="1066800"/>
            <a:ext cx="4991100" cy="533400"/>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2060"/>
                </a:solidFill>
                <a:latin typeface="Cambria" pitchFamily="18" charset="0"/>
              </a:rPr>
              <a:t>Course  Assessment  Policy</a:t>
            </a:r>
            <a:endParaRPr lang="en-US" sz="2400" dirty="0"/>
          </a:p>
        </p:txBody>
      </p:sp>
      <p:sp>
        <p:nvSpPr>
          <p:cNvPr id="7" name="Rectangle 6"/>
          <p:cNvSpPr/>
          <p:nvPr/>
        </p:nvSpPr>
        <p:spPr>
          <a:xfrm>
            <a:off x="533400" y="1675433"/>
            <a:ext cx="11582400" cy="4716676"/>
          </a:xfrm>
          <a:prstGeom prst="rect">
            <a:avLst/>
          </a:prstGeom>
        </p:spPr>
        <p:txBody>
          <a:bodyPr wrap="square">
            <a:spAutoFit/>
          </a:bodyPr>
          <a:lstStyle/>
          <a:p>
            <a:pPr marL="342900" indent="-342900" algn="just">
              <a:lnSpc>
                <a:spcPct val="150000"/>
              </a:lnSpc>
              <a:buFont typeface="Arial" pitchFamily="34" charset="0"/>
              <a:buChar char="•"/>
            </a:pPr>
            <a:r>
              <a:rPr lang="en-US" sz="1900" b="1" dirty="0">
                <a:solidFill>
                  <a:srgbClr val="002060"/>
                </a:solidFill>
                <a:latin typeface="Cambria" pitchFamily="18" charset="0"/>
              </a:rPr>
              <a:t>CIE for the practical component of the </a:t>
            </a:r>
            <a:r>
              <a:rPr lang="en-US" sz="1900" b="1" dirty="0" smtClean="0">
                <a:solidFill>
                  <a:srgbClr val="002060"/>
                </a:solidFill>
                <a:latin typeface="Cambria" pitchFamily="18" charset="0"/>
              </a:rPr>
              <a:t>IPCC</a:t>
            </a:r>
            <a:endParaRPr lang="en-US" sz="1900" b="1" dirty="0">
              <a:solidFill>
                <a:srgbClr val="002060"/>
              </a:solidFill>
              <a:latin typeface="Cambria" pitchFamily="18" charset="0"/>
            </a:endParaRPr>
          </a:p>
          <a:p>
            <a:pPr marL="800100" indent="-342900" algn="just">
              <a:spcAft>
                <a:spcPts val="600"/>
              </a:spcAft>
              <a:buFont typeface="Arial" pitchFamily="34" charset="0"/>
              <a:buChar char="•"/>
            </a:pPr>
            <a:r>
              <a:rPr lang="en-US" sz="1900" b="1" dirty="0">
                <a:solidFill>
                  <a:srgbClr val="002060"/>
                </a:solidFill>
                <a:latin typeface="Cambria" pitchFamily="18" charset="0"/>
              </a:rPr>
              <a:t>15 marks </a:t>
            </a:r>
            <a:r>
              <a:rPr lang="en-US" sz="1900" dirty="0">
                <a:solidFill>
                  <a:srgbClr val="002060"/>
                </a:solidFill>
                <a:latin typeface="Cambria" pitchFamily="18" charset="0"/>
              </a:rPr>
              <a:t>for the conduction of the experiment and preparation of laboratory record, and </a:t>
            </a:r>
            <a:r>
              <a:rPr lang="en-US" sz="1900" b="1" dirty="0">
                <a:solidFill>
                  <a:srgbClr val="002060"/>
                </a:solidFill>
                <a:latin typeface="Cambria" pitchFamily="18" charset="0"/>
              </a:rPr>
              <a:t>10 </a:t>
            </a:r>
            <a:r>
              <a:rPr lang="en-US" sz="1900" b="1" dirty="0" smtClean="0">
                <a:solidFill>
                  <a:srgbClr val="002060"/>
                </a:solidFill>
                <a:latin typeface="Cambria" pitchFamily="18" charset="0"/>
              </a:rPr>
              <a:t>marks </a:t>
            </a:r>
            <a:r>
              <a:rPr lang="en-US" sz="1900" dirty="0" smtClean="0">
                <a:solidFill>
                  <a:srgbClr val="002060"/>
                </a:solidFill>
                <a:latin typeface="Cambria" pitchFamily="18" charset="0"/>
              </a:rPr>
              <a:t>for </a:t>
            </a:r>
            <a:r>
              <a:rPr lang="en-US" sz="1900" dirty="0">
                <a:solidFill>
                  <a:srgbClr val="002060"/>
                </a:solidFill>
                <a:latin typeface="Cambria" pitchFamily="18" charset="0"/>
              </a:rPr>
              <a:t>the test to be conducted after the completion of all the laboratory sessions.</a:t>
            </a:r>
          </a:p>
          <a:p>
            <a:pPr marL="800100" indent="-342900" algn="just">
              <a:spcAft>
                <a:spcPts val="600"/>
              </a:spcAft>
              <a:buFont typeface="Arial" pitchFamily="34" charset="0"/>
              <a:buChar char="•"/>
            </a:pPr>
            <a:r>
              <a:rPr lang="en-US" sz="1900" dirty="0" smtClean="0">
                <a:solidFill>
                  <a:srgbClr val="002060"/>
                </a:solidFill>
                <a:latin typeface="Cambria" pitchFamily="18" charset="0"/>
              </a:rPr>
              <a:t>On </a:t>
            </a:r>
            <a:r>
              <a:rPr lang="en-US" sz="1900" dirty="0">
                <a:solidFill>
                  <a:srgbClr val="002060"/>
                </a:solidFill>
                <a:latin typeface="Cambria" pitchFamily="18" charset="0"/>
              </a:rPr>
              <a:t>completion of every experiment/program in the laboratory, the students shall be </a:t>
            </a:r>
            <a:r>
              <a:rPr lang="en-US" sz="1900" dirty="0" smtClean="0">
                <a:solidFill>
                  <a:srgbClr val="002060"/>
                </a:solidFill>
                <a:latin typeface="Cambria" pitchFamily="18" charset="0"/>
              </a:rPr>
              <a:t>evaluated including </a:t>
            </a:r>
            <a:r>
              <a:rPr lang="en-US" sz="1900" dirty="0">
                <a:solidFill>
                  <a:srgbClr val="002060"/>
                </a:solidFill>
                <a:latin typeface="Cambria" pitchFamily="18" charset="0"/>
              </a:rPr>
              <a:t>viva-voce and marks shall be awarded on the same day.</a:t>
            </a:r>
          </a:p>
          <a:p>
            <a:pPr marL="800100" indent="-342900" algn="just">
              <a:spcAft>
                <a:spcPts val="600"/>
              </a:spcAft>
              <a:buFont typeface="Arial" pitchFamily="34" charset="0"/>
              <a:buChar char="•"/>
            </a:pPr>
            <a:r>
              <a:rPr lang="en-US" sz="1900" dirty="0" smtClean="0">
                <a:solidFill>
                  <a:srgbClr val="002060"/>
                </a:solidFill>
                <a:latin typeface="Cambria" pitchFamily="18" charset="0"/>
              </a:rPr>
              <a:t>The </a:t>
            </a:r>
            <a:r>
              <a:rPr lang="en-US" sz="1900" dirty="0">
                <a:solidFill>
                  <a:srgbClr val="002060"/>
                </a:solidFill>
                <a:latin typeface="Cambria" pitchFamily="18" charset="0"/>
              </a:rPr>
              <a:t>CIE marks awarded in the case of the Practical component shall be based on the </a:t>
            </a:r>
            <a:r>
              <a:rPr lang="en-US" sz="1900" dirty="0" smtClean="0">
                <a:solidFill>
                  <a:srgbClr val="002060"/>
                </a:solidFill>
                <a:latin typeface="Cambria" pitchFamily="18" charset="0"/>
              </a:rPr>
              <a:t>continuous evaluation </a:t>
            </a:r>
            <a:r>
              <a:rPr lang="en-US" sz="1900" dirty="0">
                <a:solidFill>
                  <a:srgbClr val="002060"/>
                </a:solidFill>
                <a:latin typeface="Cambria" pitchFamily="18" charset="0"/>
              </a:rPr>
              <a:t>of the laboratory report. Each experiment report can be evaluated for 10 marks. Marks </a:t>
            </a:r>
            <a:r>
              <a:rPr lang="en-US" sz="1900" dirty="0" smtClean="0">
                <a:solidFill>
                  <a:srgbClr val="002060"/>
                </a:solidFill>
                <a:latin typeface="Cambria" pitchFamily="18" charset="0"/>
              </a:rPr>
              <a:t>of all </a:t>
            </a:r>
            <a:r>
              <a:rPr lang="en-US" sz="1900" dirty="0">
                <a:solidFill>
                  <a:srgbClr val="002060"/>
                </a:solidFill>
                <a:latin typeface="Cambria" pitchFamily="18" charset="0"/>
              </a:rPr>
              <a:t>experiments’ write-ups are added and scaled down to </a:t>
            </a:r>
            <a:r>
              <a:rPr lang="en-US" sz="1900" b="1" dirty="0">
                <a:solidFill>
                  <a:srgbClr val="002060"/>
                </a:solidFill>
                <a:latin typeface="Cambria" pitchFamily="18" charset="0"/>
              </a:rPr>
              <a:t>15 marks</a:t>
            </a:r>
            <a:r>
              <a:rPr lang="en-US" sz="1900" dirty="0">
                <a:solidFill>
                  <a:srgbClr val="002060"/>
                </a:solidFill>
                <a:latin typeface="Cambria" pitchFamily="18" charset="0"/>
              </a:rPr>
              <a:t>.</a:t>
            </a:r>
          </a:p>
          <a:p>
            <a:pPr marL="800100" indent="-342900" algn="just">
              <a:spcAft>
                <a:spcPts val="600"/>
              </a:spcAft>
              <a:buFont typeface="Arial" pitchFamily="34" charset="0"/>
              <a:buChar char="•"/>
            </a:pPr>
            <a:r>
              <a:rPr lang="en-US" sz="1900" dirty="0" smtClean="0">
                <a:solidFill>
                  <a:srgbClr val="002060"/>
                </a:solidFill>
                <a:latin typeface="Cambria" pitchFamily="18" charset="0"/>
              </a:rPr>
              <a:t>The </a:t>
            </a:r>
            <a:r>
              <a:rPr lang="en-US" sz="1900" dirty="0">
                <a:solidFill>
                  <a:srgbClr val="002060"/>
                </a:solidFill>
                <a:latin typeface="Cambria" pitchFamily="18" charset="0"/>
              </a:rPr>
              <a:t>laboratory test </a:t>
            </a:r>
            <a:r>
              <a:rPr lang="en-US" sz="1900" b="1" dirty="0">
                <a:solidFill>
                  <a:srgbClr val="002060"/>
                </a:solidFill>
                <a:latin typeface="Cambria" pitchFamily="18" charset="0"/>
              </a:rPr>
              <a:t>(duration 02/03 hours) </a:t>
            </a:r>
            <a:r>
              <a:rPr lang="en-US" sz="1900" dirty="0">
                <a:solidFill>
                  <a:srgbClr val="002060"/>
                </a:solidFill>
                <a:latin typeface="Cambria" pitchFamily="18" charset="0"/>
              </a:rPr>
              <a:t>after completion of all the experiments shall </a:t>
            </a:r>
            <a:r>
              <a:rPr lang="en-US" sz="1900" dirty="0" smtClean="0">
                <a:solidFill>
                  <a:srgbClr val="002060"/>
                </a:solidFill>
                <a:latin typeface="Cambria" pitchFamily="18" charset="0"/>
              </a:rPr>
              <a:t>be conducted </a:t>
            </a:r>
            <a:r>
              <a:rPr lang="en-US" sz="1900" dirty="0">
                <a:solidFill>
                  <a:srgbClr val="002060"/>
                </a:solidFill>
                <a:latin typeface="Cambria" pitchFamily="18" charset="0"/>
              </a:rPr>
              <a:t>for 50 marks and scaled down to </a:t>
            </a:r>
            <a:r>
              <a:rPr lang="en-US" sz="1900" b="1" dirty="0">
                <a:solidFill>
                  <a:srgbClr val="002060"/>
                </a:solidFill>
                <a:latin typeface="Cambria" pitchFamily="18" charset="0"/>
              </a:rPr>
              <a:t>10 marks</a:t>
            </a:r>
            <a:r>
              <a:rPr lang="en-US" sz="1900" dirty="0">
                <a:solidFill>
                  <a:srgbClr val="002060"/>
                </a:solidFill>
                <a:latin typeface="Cambria" pitchFamily="18" charset="0"/>
              </a:rPr>
              <a:t>.</a:t>
            </a:r>
          </a:p>
          <a:p>
            <a:pPr marL="800100" indent="-342900" algn="just">
              <a:spcAft>
                <a:spcPts val="600"/>
              </a:spcAft>
              <a:buFont typeface="Arial" pitchFamily="34" charset="0"/>
              <a:buChar char="•"/>
            </a:pPr>
            <a:r>
              <a:rPr lang="en-US" sz="1900" dirty="0" smtClean="0">
                <a:solidFill>
                  <a:srgbClr val="002060"/>
                </a:solidFill>
                <a:latin typeface="Cambria" pitchFamily="18" charset="0"/>
              </a:rPr>
              <a:t>Scaled-down </a:t>
            </a:r>
            <a:r>
              <a:rPr lang="en-US" sz="1900" dirty="0">
                <a:solidFill>
                  <a:srgbClr val="002060"/>
                </a:solidFill>
                <a:latin typeface="Cambria" pitchFamily="18" charset="0"/>
              </a:rPr>
              <a:t>marks of write-up evaluations and tests added will be CIE marks for the </a:t>
            </a:r>
            <a:r>
              <a:rPr lang="en-US" sz="1900" dirty="0" smtClean="0">
                <a:solidFill>
                  <a:srgbClr val="002060"/>
                </a:solidFill>
                <a:latin typeface="Cambria" pitchFamily="18" charset="0"/>
              </a:rPr>
              <a:t>laboratory component </a:t>
            </a:r>
            <a:r>
              <a:rPr lang="en-US" sz="1900" dirty="0">
                <a:solidFill>
                  <a:srgbClr val="002060"/>
                </a:solidFill>
                <a:latin typeface="Cambria" pitchFamily="18" charset="0"/>
              </a:rPr>
              <a:t>of IPCC for </a:t>
            </a:r>
            <a:r>
              <a:rPr lang="en-US" sz="1900" b="1" dirty="0">
                <a:solidFill>
                  <a:srgbClr val="002060"/>
                </a:solidFill>
                <a:latin typeface="Cambria" pitchFamily="18" charset="0"/>
              </a:rPr>
              <a:t>25 marks</a:t>
            </a:r>
            <a:r>
              <a:rPr lang="en-US" sz="1900" dirty="0">
                <a:solidFill>
                  <a:srgbClr val="002060"/>
                </a:solidFill>
                <a:latin typeface="Cambria" pitchFamily="18" charset="0"/>
              </a:rPr>
              <a:t>.</a:t>
            </a:r>
          </a:p>
          <a:p>
            <a:pPr marL="800100" indent="-342900" algn="just">
              <a:spcAft>
                <a:spcPts val="600"/>
              </a:spcAft>
              <a:buFont typeface="Arial" pitchFamily="34" charset="0"/>
              <a:buChar char="•"/>
            </a:pPr>
            <a:r>
              <a:rPr lang="en-US" sz="1900" dirty="0" smtClean="0">
                <a:solidFill>
                  <a:srgbClr val="002060"/>
                </a:solidFill>
                <a:latin typeface="Cambria" pitchFamily="18" charset="0"/>
              </a:rPr>
              <a:t>The </a:t>
            </a:r>
            <a:r>
              <a:rPr lang="en-US" sz="1900" dirty="0">
                <a:solidFill>
                  <a:srgbClr val="002060"/>
                </a:solidFill>
                <a:latin typeface="Cambria" pitchFamily="18" charset="0"/>
              </a:rPr>
              <a:t>student has to secure </a:t>
            </a:r>
            <a:r>
              <a:rPr lang="en-US" sz="1900" b="1" dirty="0">
                <a:solidFill>
                  <a:srgbClr val="002060"/>
                </a:solidFill>
                <a:latin typeface="Cambria" pitchFamily="18" charset="0"/>
              </a:rPr>
              <a:t>40%</a:t>
            </a:r>
            <a:r>
              <a:rPr lang="en-US" sz="1900" dirty="0">
                <a:solidFill>
                  <a:srgbClr val="002060"/>
                </a:solidFill>
                <a:latin typeface="Cambria" pitchFamily="18" charset="0"/>
              </a:rPr>
              <a:t> of </a:t>
            </a:r>
            <a:r>
              <a:rPr lang="en-US" sz="1900" b="1" dirty="0">
                <a:solidFill>
                  <a:srgbClr val="002060"/>
                </a:solidFill>
                <a:latin typeface="Cambria" pitchFamily="18" charset="0"/>
              </a:rPr>
              <a:t>25 marks </a:t>
            </a:r>
            <a:r>
              <a:rPr lang="en-US" sz="1900" dirty="0">
                <a:solidFill>
                  <a:srgbClr val="002060"/>
                </a:solidFill>
                <a:latin typeface="Cambria" pitchFamily="18" charset="0"/>
              </a:rPr>
              <a:t>to qualify in the CIE of the practical component of </a:t>
            </a:r>
            <a:r>
              <a:rPr lang="en-US" sz="1900" dirty="0" smtClean="0">
                <a:solidFill>
                  <a:srgbClr val="002060"/>
                </a:solidFill>
                <a:latin typeface="Cambria" pitchFamily="18" charset="0"/>
              </a:rPr>
              <a:t>the IPCC</a:t>
            </a:r>
            <a:r>
              <a:rPr lang="en-US" sz="1900" dirty="0" smtClean="0">
                <a:solidFill>
                  <a:srgbClr val="002060"/>
                </a:solidFill>
                <a:latin typeface="Cambria" pitchFamily="18" charset="0"/>
              </a:rPr>
              <a:t>. (i.e., </a:t>
            </a:r>
            <a:r>
              <a:rPr lang="en-US" sz="1900" b="1" dirty="0" smtClean="0">
                <a:solidFill>
                  <a:srgbClr val="002060"/>
                </a:solidFill>
                <a:latin typeface="Cambria" pitchFamily="18" charset="0"/>
              </a:rPr>
              <a:t>10 marks</a:t>
            </a:r>
            <a:r>
              <a:rPr lang="en-US" sz="1900" dirty="0" smtClean="0">
                <a:solidFill>
                  <a:srgbClr val="002060"/>
                </a:solidFill>
                <a:latin typeface="Cambria" pitchFamily="18" charset="0"/>
              </a:rPr>
              <a:t>).</a:t>
            </a:r>
            <a:endParaRPr lang="en-US" sz="2000" b="1" dirty="0">
              <a:solidFill>
                <a:srgbClr val="002060"/>
              </a:solidFill>
              <a:latin typeface="Cambria" pitchFamily="18" charset="0"/>
            </a:endParaRPr>
          </a:p>
        </p:txBody>
      </p:sp>
    </p:spTree>
    <p:extLst>
      <p:ext uri="{BB962C8B-B14F-4D97-AF65-F5344CB8AC3E}">
        <p14:creationId xmlns:p14="http://schemas.microsoft.com/office/powerpoint/2010/main" val="78367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0" y="6454877"/>
            <a:ext cx="4953000" cy="369332"/>
          </a:xfrm>
          <a:prstGeom prst="rect">
            <a:avLst/>
          </a:prstGeom>
          <a:noFill/>
        </p:spPr>
        <p:txBody>
          <a:bodyPr wrap="square" rtlCol="0">
            <a:spAutoFit/>
          </a:bodyPr>
          <a:lstStyle/>
          <a:p>
            <a:pPr algn="ctr"/>
            <a:r>
              <a:rPr lang="en-US" b="1" dirty="0" smtClean="0">
                <a:solidFill>
                  <a:schemeClr val="bg1"/>
                </a:solidFill>
                <a:latin typeface="Cambria" pitchFamily="18" charset="0"/>
              </a:rPr>
              <a:t>Prof. Yogesh N, Dept. of CSD, ATMECE</a:t>
            </a:r>
            <a:endParaRPr lang="en-US" b="1" dirty="0">
              <a:solidFill>
                <a:schemeClr val="bg1"/>
              </a:solidFill>
              <a:latin typeface="Cambria" pitchFamily="18" charset="0"/>
            </a:endParaRPr>
          </a:p>
        </p:txBody>
      </p:sp>
      <p:sp>
        <p:nvSpPr>
          <p:cNvPr id="3" name="TextBox 2"/>
          <p:cNvSpPr txBox="1"/>
          <p:nvPr/>
        </p:nvSpPr>
        <p:spPr>
          <a:xfrm>
            <a:off x="0" y="6457890"/>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YN</a:t>
            </a:r>
            <a:endParaRPr lang="en-US" sz="2000" b="1" dirty="0">
              <a:solidFill>
                <a:schemeClr val="bg1"/>
              </a:solidFill>
              <a:latin typeface="Cambria" pitchFamily="18" charset="0"/>
            </a:endParaRPr>
          </a:p>
        </p:txBody>
      </p:sp>
      <p:sp>
        <p:nvSpPr>
          <p:cNvPr id="4" name="TextBox 3"/>
          <p:cNvSpPr txBox="1"/>
          <p:nvPr/>
        </p:nvSpPr>
        <p:spPr>
          <a:xfrm>
            <a:off x="9906000" y="6424099"/>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17</a:t>
            </a:r>
            <a:endParaRPr lang="en-US" sz="2000" b="1" dirty="0">
              <a:solidFill>
                <a:schemeClr val="bg1"/>
              </a:solidFill>
              <a:latin typeface="Cambria" pitchFamily="18" charset="0"/>
            </a:endParaRPr>
          </a:p>
        </p:txBody>
      </p:sp>
      <p:sp>
        <p:nvSpPr>
          <p:cNvPr id="5" name="Rounded Rectangle 4"/>
          <p:cNvSpPr/>
          <p:nvPr/>
        </p:nvSpPr>
        <p:spPr>
          <a:xfrm>
            <a:off x="3676650" y="1066800"/>
            <a:ext cx="4991100" cy="533400"/>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2060"/>
                </a:solidFill>
                <a:latin typeface="Cambria" pitchFamily="18" charset="0"/>
              </a:rPr>
              <a:t>Course  Assessment  Policy</a:t>
            </a:r>
            <a:endParaRPr lang="en-US" sz="2400" dirty="0"/>
          </a:p>
        </p:txBody>
      </p:sp>
      <p:sp>
        <p:nvSpPr>
          <p:cNvPr id="7" name="Rectangle 6"/>
          <p:cNvSpPr/>
          <p:nvPr/>
        </p:nvSpPr>
        <p:spPr>
          <a:xfrm>
            <a:off x="533400" y="1694051"/>
            <a:ext cx="11582400" cy="3747180"/>
          </a:xfrm>
          <a:prstGeom prst="rect">
            <a:avLst/>
          </a:prstGeom>
        </p:spPr>
        <p:txBody>
          <a:bodyPr wrap="square">
            <a:spAutoFit/>
          </a:bodyPr>
          <a:lstStyle/>
          <a:p>
            <a:pPr marL="342900" indent="-342900" algn="just">
              <a:lnSpc>
                <a:spcPct val="150000"/>
              </a:lnSpc>
              <a:buFont typeface="Arial" pitchFamily="34" charset="0"/>
              <a:buChar char="•"/>
            </a:pPr>
            <a:r>
              <a:rPr lang="en-US" sz="1900" b="1" dirty="0">
                <a:solidFill>
                  <a:srgbClr val="002060"/>
                </a:solidFill>
                <a:latin typeface="Cambria" pitchFamily="18" charset="0"/>
              </a:rPr>
              <a:t>SEE for IPCC</a:t>
            </a:r>
          </a:p>
          <a:p>
            <a:pPr marL="800100" indent="-342900" algn="just">
              <a:buFont typeface="Arial" pitchFamily="34" charset="0"/>
              <a:buChar char="•"/>
            </a:pPr>
            <a:r>
              <a:rPr lang="en-US" sz="1900" dirty="0">
                <a:solidFill>
                  <a:srgbClr val="002060"/>
                </a:solidFill>
                <a:latin typeface="Cambria" pitchFamily="18" charset="0"/>
              </a:rPr>
              <a:t>Theory SEE will be conducted by University as per the scheduled timetable, with common </a:t>
            </a:r>
            <a:r>
              <a:rPr lang="en-US" sz="1900" dirty="0" smtClean="0">
                <a:solidFill>
                  <a:srgbClr val="002060"/>
                </a:solidFill>
                <a:latin typeface="Cambria" pitchFamily="18" charset="0"/>
              </a:rPr>
              <a:t>question papers </a:t>
            </a:r>
            <a:r>
              <a:rPr lang="en-US" sz="1900" dirty="0">
                <a:solidFill>
                  <a:srgbClr val="002060"/>
                </a:solidFill>
                <a:latin typeface="Cambria" pitchFamily="18" charset="0"/>
              </a:rPr>
              <a:t>for the course </a:t>
            </a:r>
            <a:r>
              <a:rPr lang="en-US" sz="1900" b="1" dirty="0">
                <a:solidFill>
                  <a:srgbClr val="002060"/>
                </a:solidFill>
                <a:latin typeface="Cambria" pitchFamily="18" charset="0"/>
              </a:rPr>
              <a:t>(duration 03 hours</a:t>
            </a:r>
            <a:r>
              <a:rPr lang="en-US" sz="1900" b="1" dirty="0" smtClean="0">
                <a:solidFill>
                  <a:srgbClr val="002060"/>
                </a:solidFill>
                <a:latin typeface="Cambria" pitchFamily="18" charset="0"/>
              </a:rPr>
              <a:t>)</a:t>
            </a:r>
            <a:r>
              <a:rPr lang="en-US" sz="1900" dirty="0" smtClean="0">
                <a:solidFill>
                  <a:srgbClr val="002060"/>
                </a:solidFill>
                <a:latin typeface="Cambria" pitchFamily="18" charset="0"/>
              </a:rPr>
              <a:t>.</a:t>
            </a:r>
            <a:endParaRPr lang="en-US" sz="1900" dirty="0">
              <a:solidFill>
                <a:srgbClr val="002060"/>
              </a:solidFill>
              <a:latin typeface="Cambria" pitchFamily="18" charset="0"/>
            </a:endParaRPr>
          </a:p>
          <a:p>
            <a:pPr marL="1312863" indent="-457200" algn="just">
              <a:buFont typeface="+mj-lt"/>
              <a:buAutoNum type="arabicPeriod"/>
            </a:pPr>
            <a:r>
              <a:rPr lang="en-US" sz="1900" dirty="0" smtClean="0">
                <a:solidFill>
                  <a:srgbClr val="002060"/>
                </a:solidFill>
                <a:latin typeface="Cambria" pitchFamily="18" charset="0"/>
              </a:rPr>
              <a:t>The </a:t>
            </a:r>
            <a:r>
              <a:rPr lang="en-US" sz="1900" dirty="0">
                <a:solidFill>
                  <a:srgbClr val="002060"/>
                </a:solidFill>
                <a:latin typeface="Cambria" pitchFamily="18" charset="0"/>
              </a:rPr>
              <a:t>question paper will have ten questions. Each question is set for </a:t>
            </a:r>
            <a:r>
              <a:rPr lang="en-US" sz="1900" b="1" dirty="0">
                <a:solidFill>
                  <a:srgbClr val="002060"/>
                </a:solidFill>
                <a:latin typeface="Cambria" pitchFamily="18" charset="0"/>
              </a:rPr>
              <a:t>20 marks</a:t>
            </a:r>
            <a:r>
              <a:rPr lang="en-US" sz="1900" dirty="0">
                <a:solidFill>
                  <a:srgbClr val="002060"/>
                </a:solidFill>
                <a:latin typeface="Cambria" pitchFamily="18" charset="0"/>
              </a:rPr>
              <a:t>.</a:t>
            </a:r>
          </a:p>
          <a:p>
            <a:pPr marL="1312863" indent="-457200" algn="just">
              <a:buFont typeface="+mj-lt"/>
              <a:buAutoNum type="arabicPeriod"/>
            </a:pPr>
            <a:r>
              <a:rPr lang="en-US" sz="1900" dirty="0" smtClean="0">
                <a:solidFill>
                  <a:srgbClr val="002060"/>
                </a:solidFill>
                <a:latin typeface="Cambria" pitchFamily="18" charset="0"/>
              </a:rPr>
              <a:t>There </a:t>
            </a:r>
            <a:r>
              <a:rPr lang="en-US" sz="1900" dirty="0">
                <a:solidFill>
                  <a:srgbClr val="002060"/>
                </a:solidFill>
                <a:latin typeface="Cambria" pitchFamily="18" charset="0"/>
              </a:rPr>
              <a:t>will be 2 questions from each module. Each of the two questions under a module (with </a:t>
            </a:r>
            <a:r>
              <a:rPr lang="en-US" sz="1900" dirty="0" smtClean="0">
                <a:solidFill>
                  <a:srgbClr val="002060"/>
                </a:solidFill>
                <a:latin typeface="Cambria" pitchFamily="18" charset="0"/>
              </a:rPr>
              <a:t>a maximum </a:t>
            </a:r>
            <a:r>
              <a:rPr lang="en-US" sz="1900" dirty="0">
                <a:solidFill>
                  <a:srgbClr val="002060"/>
                </a:solidFill>
                <a:latin typeface="Cambria" pitchFamily="18" charset="0"/>
              </a:rPr>
              <a:t>of 3 sub-questions), </a:t>
            </a:r>
            <a:r>
              <a:rPr lang="en-US" sz="1900" b="1" dirty="0">
                <a:solidFill>
                  <a:srgbClr val="002060"/>
                </a:solidFill>
                <a:latin typeface="Cambria" pitchFamily="18" charset="0"/>
              </a:rPr>
              <a:t>should have a mix of topics </a:t>
            </a:r>
            <a:r>
              <a:rPr lang="en-US" sz="1900" dirty="0">
                <a:solidFill>
                  <a:srgbClr val="002060"/>
                </a:solidFill>
                <a:latin typeface="Cambria" pitchFamily="18" charset="0"/>
              </a:rPr>
              <a:t>under that module.</a:t>
            </a:r>
          </a:p>
          <a:p>
            <a:pPr marL="1312863" indent="-457200" algn="just">
              <a:buFont typeface="+mj-lt"/>
              <a:buAutoNum type="arabicPeriod"/>
            </a:pPr>
            <a:r>
              <a:rPr lang="en-US" sz="1900" dirty="0" smtClean="0">
                <a:solidFill>
                  <a:srgbClr val="002060"/>
                </a:solidFill>
                <a:latin typeface="Cambria" pitchFamily="18" charset="0"/>
              </a:rPr>
              <a:t>The </a:t>
            </a:r>
            <a:r>
              <a:rPr lang="en-US" sz="1900" dirty="0">
                <a:solidFill>
                  <a:srgbClr val="002060"/>
                </a:solidFill>
                <a:latin typeface="Cambria" pitchFamily="18" charset="0"/>
              </a:rPr>
              <a:t>students have to answer 5 full questions, selecting one full question from each module.</a:t>
            </a:r>
          </a:p>
          <a:p>
            <a:pPr marL="1312863" indent="-457200" algn="just">
              <a:buFont typeface="+mj-lt"/>
              <a:buAutoNum type="arabicPeriod"/>
            </a:pPr>
            <a:r>
              <a:rPr lang="en-US" sz="1900" dirty="0" smtClean="0">
                <a:solidFill>
                  <a:srgbClr val="002060"/>
                </a:solidFill>
                <a:latin typeface="Cambria" pitchFamily="18" charset="0"/>
              </a:rPr>
              <a:t>Marks </a:t>
            </a:r>
            <a:r>
              <a:rPr lang="en-US" sz="1900" dirty="0">
                <a:solidFill>
                  <a:srgbClr val="002060"/>
                </a:solidFill>
                <a:latin typeface="Cambria" pitchFamily="18" charset="0"/>
              </a:rPr>
              <a:t>scored by the student shall be proportionally scaled down to </a:t>
            </a:r>
            <a:r>
              <a:rPr lang="en-US" sz="1900" b="1" dirty="0">
                <a:solidFill>
                  <a:srgbClr val="002060"/>
                </a:solidFill>
                <a:latin typeface="Cambria" pitchFamily="18" charset="0"/>
              </a:rPr>
              <a:t>50 </a:t>
            </a:r>
            <a:r>
              <a:rPr lang="en-US" sz="1900" b="1" dirty="0" smtClean="0">
                <a:solidFill>
                  <a:srgbClr val="002060"/>
                </a:solidFill>
                <a:latin typeface="Cambria" pitchFamily="18" charset="0"/>
              </a:rPr>
              <a:t>Marks.</a:t>
            </a:r>
            <a:endParaRPr lang="en-US" sz="1900" b="1" dirty="0">
              <a:solidFill>
                <a:srgbClr val="002060"/>
              </a:solidFill>
              <a:latin typeface="Cambria" pitchFamily="18" charset="0"/>
            </a:endParaRPr>
          </a:p>
          <a:p>
            <a:pPr marL="800100" indent="-342900" algn="just">
              <a:buFont typeface="Arial" pitchFamily="34" charset="0"/>
              <a:buChar char="•"/>
            </a:pPr>
            <a:endParaRPr lang="en-US" sz="1900" dirty="0" smtClean="0">
              <a:solidFill>
                <a:srgbClr val="002060"/>
              </a:solidFill>
              <a:latin typeface="Cambria" pitchFamily="18" charset="0"/>
            </a:endParaRPr>
          </a:p>
          <a:p>
            <a:pPr marL="800100" indent="-342900" algn="just">
              <a:buFont typeface="Arial" pitchFamily="34" charset="0"/>
              <a:buChar char="•"/>
            </a:pPr>
            <a:r>
              <a:rPr lang="en-US" sz="1900" b="1" dirty="0" smtClean="0">
                <a:solidFill>
                  <a:srgbClr val="002060"/>
                </a:solidFill>
                <a:latin typeface="Cambria" pitchFamily="18" charset="0"/>
              </a:rPr>
              <a:t>The </a:t>
            </a:r>
            <a:r>
              <a:rPr lang="en-US" sz="1900" b="1" dirty="0">
                <a:solidFill>
                  <a:srgbClr val="002060"/>
                </a:solidFill>
                <a:latin typeface="Cambria" pitchFamily="18" charset="0"/>
              </a:rPr>
              <a:t>theory portion of the IPCC shall be for both CIE and SEE, whereas the practical portion </a:t>
            </a:r>
            <a:r>
              <a:rPr lang="en-US" sz="1900" b="1" dirty="0" smtClean="0">
                <a:solidFill>
                  <a:srgbClr val="002060"/>
                </a:solidFill>
                <a:latin typeface="Cambria" pitchFamily="18" charset="0"/>
              </a:rPr>
              <a:t>will have </a:t>
            </a:r>
            <a:r>
              <a:rPr lang="en-US" sz="1900" b="1" dirty="0">
                <a:solidFill>
                  <a:srgbClr val="002060"/>
                </a:solidFill>
                <a:latin typeface="Cambria" pitchFamily="18" charset="0"/>
              </a:rPr>
              <a:t>a CIE component only. Questions mentioned in the SEE paper may include questions </a:t>
            </a:r>
            <a:r>
              <a:rPr lang="en-US" sz="1900" b="1" dirty="0" smtClean="0">
                <a:solidFill>
                  <a:srgbClr val="002060"/>
                </a:solidFill>
                <a:latin typeface="Cambria" pitchFamily="18" charset="0"/>
              </a:rPr>
              <a:t>from the </a:t>
            </a:r>
            <a:r>
              <a:rPr lang="en-US" sz="1900" b="1" dirty="0">
                <a:solidFill>
                  <a:srgbClr val="002060"/>
                </a:solidFill>
                <a:latin typeface="Cambria" pitchFamily="18" charset="0"/>
              </a:rPr>
              <a:t>practical component.</a:t>
            </a:r>
            <a:endParaRPr lang="en-US" sz="2000" b="1" dirty="0">
              <a:solidFill>
                <a:srgbClr val="002060"/>
              </a:solidFill>
              <a:latin typeface="Cambria" pitchFamily="18" charset="0"/>
            </a:endParaRPr>
          </a:p>
        </p:txBody>
      </p:sp>
    </p:spTree>
    <p:extLst>
      <p:ext uri="{BB962C8B-B14F-4D97-AF65-F5344CB8AC3E}">
        <p14:creationId xmlns:p14="http://schemas.microsoft.com/office/powerpoint/2010/main" val="9973942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0" y="6454877"/>
            <a:ext cx="4953000" cy="369332"/>
          </a:xfrm>
          <a:prstGeom prst="rect">
            <a:avLst/>
          </a:prstGeom>
          <a:noFill/>
        </p:spPr>
        <p:txBody>
          <a:bodyPr wrap="square" rtlCol="0">
            <a:spAutoFit/>
          </a:bodyPr>
          <a:lstStyle/>
          <a:p>
            <a:pPr algn="ctr"/>
            <a:r>
              <a:rPr lang="en-US" b="1" dirty="0" smtClean="0">
                <a:solidFill>
                  <a:schemeClr val="bg1"/>
                </a:solidFill>
                <a:latin typeface="Cambria" pitchFamily="18" charset="0"/>
              </a:rPr>
              <a:t>Prof. Yogesh N, Dept. of CSD, ATMECE</a:t>
            </a:r>
            <a:endParaRPr lang="en-US" b="1" dirty="0">
              <a:solidFill>
                <a:schemeClr val="bg1"/>
              </a:solidFill>
              <a:latin typeface="Cambria" pitchFamily="18" charset="0"/>
            </a:endParaRPr>
          </a:p>
        </p:txBody>
      </p:sp>
      <p:sp>
        <p:nvSpPr>
          <p:cNvPr id="3" name="TextBox 2"/>
          <p:cNvSpPr txBox="1"/>
          <p:nvPr/>
        </p:nvSpPr>
        <p:spPr>
          <a:xfrm>
            <a:off x="0" y="6457890"/>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YN</a:t>
            </a:r>
            <a:endParaRPr lang="en-US" sz="2000" b="1" dirty="0">
              <a:solidFill>
                <a:schemeClr val="bg1"/>
              </a:solidFill>
              <a:latin typeface="Cambria" pitchFamily="18" charset="0"/>
            </a:endParaRPr>
          </a:p>
        </p:txBody>
      </p:sp>
      <p:sp>
        <p:nvSpPr>
          <p:cNvPr id="4" name="TextBox 3"/>
          <p:cNvSpPr txBox="1"/>
          <p:nvPr/>
        </p:nvSpPr>
        <p:spPr>
          <a:xfrm>
            <a:off x="9906000" y="6424099"/>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18</a:t>
            </a:r>
            <a:endParaRPr lang="en-US" sz="2000" b="1" dirty="0">
              <a:solidFill>
                <a:schemeClr val="bg1"/>
              </a:solidFill>
              <a:latin typeface="Cambria" pitchFamily="18" charset="0"/>
            </a:endParaRPr>
          </a:p>
        </p:txBody>
      </p:sp>
      <p:sp>
        <p:nvSpPr>
          <p:cNvPr id="5" name="Rounded Rectangle 4"/>
          <p:cNvSpPr/>
          <p:nvPr/>
        </p:nvSpPr>
        <p:spPr>
          <a:xfrm>
            <a:off x="3676650" y="1066800"/>
            <a:ext cx="4991100" cy="533400"/>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002060"/>
                </a:solidFill>
                <a:latin typeface="Cambria" pitchFamily="18" charset="0"/>
              </a:rPr>
              <a:t>Applications</a:t>
            </a:r>
            <a:endParaRPr lang="en-US" sz="2400" dirty="0"/>
          </a:p>
        </p:txBody>
      </p:sp>
      <p:sp>
        <p:nvSpPr>
          <p:cNvPr id="8" name="Rectangle 7"/>
          <p:cNvSpPr/>
          <p:nvPr/>
        </p:nvSpPr>
        <p:spPr>
          <a:xfrm>
            <a:off x="762000" y="1905000"/>
            <a:ext cx="11049000" cy="4085734"/>
          </a:xfrm>
          <a:prstGeom prst="rect">
            <a:avLst/>
          </a:prstGeom>
        </p:spPr>
        <p:txBody>
          <a:bodyPr wrap="square">
            <a:spAutoFit/>
          </a:bodyPr>
          <a:lstStyle/>
          <a:p>
            <a:pPr marL="342900" indent="-342900" algn="just">
              <a:lnSpc>
                <a:spcPct val="150000"/>
              </a:lnSpc>
              <a:buFont typeface="Arial" pitchFamily="34" charset="0"/>
              <a:buChar char="•"/>
            </a:pPr>
            <a:r>
              <a:rPr lang="en-US" sz="1900" dirty="0">
                <a:solidFill>
                  <a:srgbClr val="002060"/>
                </a:solidFill>
                <a:latin typeface="Cambria" pitchFamily="18" charset="0"/>
              </a:rPr>
              <a:t> Mobile Phones, Calculators and Digital Computers</a:t>
            </a:r>
          </a:p>
          <a:p>
            <a:pPr marL="342900" indent="-342900" algn="just">
              <a:lnSpc>
                <a:spcPct val="150000"/>
              </a:lnSpc>
              <a:buFont typeface="Arial" pitchFamily="34" charset="0"/>
              <a:buChar char="•"/>
            </a:pPr>
            <a:r>
              <a:rPr lang="en-US" sz="1900" dirty="0">
                <a:solidFill>
                  <a:srgbClr val="002060"/>
                </a:solidFill>
                <a:latin typeface="Cambria" pitchFamily="18" charset="0"/>
              </a:rPr>
              <a:t> </a:t>
            </a:r>
            <a:r>
              <a:rPr lang="en-US" sz="1900" dirty="0" smtClean="0">
                <a:solidFill>
                  <a:srgbClr val="002060"/>
                </a:solidFill>
                <a:latin typeface="Cambria" pitchFamily="18" charset="0"/>
              </a:rPr>
              <a:t>Radios </a:t>
            </a:r>
            <a:r>
              <a:rPr lang="en-US" sz="1900" dirty="0">
                <a:solidFill>
                  <a:srgbClr val="002060"/>
                </a:solidFill>
                <a:latin typeface="Cambria" pitchFamily="18" charset="0"/>
              </a:rPr>
              <a:t>and communication Devices</a:t>
            </a:r>
          </a:p>
          <a:p>
            <a:pPr marL="342900" indent="-342900" algn="just">
              <a:lnSpc>
                <a:spcPct val="150000"/>
              </a:lnSpc>
              <a:buFont typeface="Arial" pitchFamily="34" charset="0"/>
              <a:buChar char="•"/>
            </a:pPr>
            <a:r>
              <a:rPr lang="en-US" sz="1900" dirty="0">
                <a:solidFill>
                  <a:srgbClr val="002060"/>
                </a:solidFill>
                <a:latin typeface="Cambria" pitchFamily="18" charset="0"/>
              </a:rPr>
              <a:t> </a:t>
            </a:r>
            <a:r>
              <a:rPr lang="en-US" sz="1900" dirty="0" smtClean="0">
                <a:solidFill>
                  <a:srgbClr val="002060"/>
                </a:solidFill>
                <a:latin typeface="Cambria" pitchFamily="18" charset="0"/>
              </a:rPr>
              <a:t>Signal </a:t>
            </a:r>
            <a:r>
              <a:rPr lang="en-US" sz="1900" dirty="0">
                <a:solidFill>
                  <a:srgbClr val="002060"/>
                </a:solidFill>
                <a:latin typeface="Cambria" pitchFamily="18" charset="0"/>
              </a:rPr>
              <a:t>Generator</a:t>
            </a:r>
          </a:p>
          <a:p>
            <a:pPr marL="342900" indent="-342900" algn="just">
              <a:lnSpc>
                <a:spcPct val="150000"/>
              </a:lnSpc>
              <a:buFont typeface="Arial" pitchFamily="34" charset="0"/>
              <a:buChar char="•"/>
            </a:pPr>
            <a:r>
              <a:rPr lang="en-US" sz="1900" dirty="0">
                <a:solidFill>
                  <a:srgbClr val="002060"/>
                </a:solidFill>
                <a:latin typeface="Cambria" pitchFamily="18" charset="0"/>
              </a:rPr>
              <a:t> </a:t>
            </a:r>
            <a:r>
              <a:rPr lang="en-US" sz="1900" dirty="0" smtClean="0">
                <a:solidFill>
                  <a:srgbClr val="002060"/>
                </a:solidFill>
                <a:latin typeface="Cambria" pitchFamily="18" charset="0"/>
              </a:rPr>
              <a:t>Smart </a:t>
            </a:r>
            <a:r>
              <a:rPr lang="en-US" sz="1900" dirty="0">
                <a:solidFill>
                  <a:srgbClr val="002060"/>
                </a:solidFill>
                <a:latin typeface="Cambria" pitchFamily="18" charset="0"/>
              </a:rPr>
              <a:t>Card</a:t>
            </a:r>
          </a:p>
          <a:p>
            <a:pPr marL="342900" indent="-342900" algn="just">
              <a:lnSpc>
                <a:spcPct val="150000"/>
              </a:lnSpc>
              <a:buFont typeface="Arial" pitchFamily="34" charset="0"/>
              <a:buChar char="•"/>
            </a:pPr>
            <a:r>
              <a:rPr lang="en-US" sz="1900" dirty="0">
                <a:solidFill>
                  <a:srgbClr val="002060"/>
                </a:solidFill>
                <a:latin typeface="Cambria" pitchFamily="18" charset="0"/>
              </a:rPr>
              <a:t> </a:t>
            </a:r>
            <a:r>
              <a:rPr lang="en-US" sz="1900" dirty="0" smtClean="0">
                <a:solidFill>
                  <a:srgbClr val="002060"/>
                </a:solidFill>
                <a:latin typeface="Cambria" pitchFamily="18" charset="0"/>
              </a:rPr>
              <a:t>Cathode </a:t>
            </a:r>
            <a:r>
              <a:rPr lang="en-US" sz="1900" dirty="0">
                <a:solidFill>
                  <a:srgbClr val="002060"/>
                </a:solidFill>
                <a:latin typeface="Cambria" pitchFamily="18" charset="0"/>
              </a:rPr>
              <a:t>Ray Oscilloscope(CRO)</a:t>
            </a:r>
          </a:p>
          <a:p>
            <a:pPr marL="342900" indent="-342900" algn="just">
              <a:lnSpc>
                <a:spcPct val="150000"/>
              </a:lnSpc>
              <a:buFont typeface="Arial" pitchFamily="34" charset="0"/>
              <a:buChar char="•"/>
            </a:pPr>
            <a:r>
              <a:rPr lang="en-US" sz="1900" dirty="0">
                <a:solidFill>
                  <a:srgbClr val="002060"/>
                </a:solidFill>
                <a:latin typeface="Cambria" pitchFamily="18" charset="0"/>
              </a:rPr>
              <a:t> </a:t>
            </a:r>
            <a:r>
              <a:rPr lang="en-US" sz="1900" dirty="0" smtClean="0">
                <a:solidFill>
                  <a:srgbClr val="002060"/>
                </a:solidFill>
                <a:latin typeface="Cambria" pitchFamily="18" charset="0"/>
              </a:rPr>
              <a:t>Analog </a:t>
            </a:r>
            <a:r>
              <a:rPr lang="en-US" sz="1900" dirty="0">
                <a:solidFill>
                  <a:srgbClr val="002060"/>
                </a:solidFill>
                <a:latin typeface="Cambria" pitchFamily="18" charset="0"/>
              </a:rPr>
              <a:t>to digital converters (ADC)</a:t>
            </a:r>
          </a:p>
          <a:p>
            <a:pPr marL="342900" indent="-342900" algn="just">
              <a:lnSpc>
                <a:spcPct val="150000"/>
              </a:lnSpc>
              <a:buFont typeface="Arial" pitchFamily="34" charset="0"/>
              <a:buChar char="•"/>
            </a:pPr>
            <a:r>
              <a:rPr lang="en-US" sz="1900" dirty="0">
                <a:solidFill>
                  <a:srgbClr val="002060"/>
                </a:solidFill>
                <a:latin typeface="Cambria" pitchFamily="18" charset="0"/>
              </a:rPr>
              <a:t> </a:t>
            </a:r>
            <a:r>
              <a:rPr lang="en-US" sz="1900" dirty="0" smtClean="0">
                <a:solidFill>
                  <a:srgbClr val="002060"/>
                </a:solidFill>
                <a:latin typeface="Cambria" pitchFamily="18" charset="0"/>
              </a:rPr>
              <a:t>Digital </a:t>
            </a:r>
            <a:r>
              <a:rPr lang="en-US" sz="1900" dirty="0">
                <a:solidFill>
                  <a:srgbClr val="002060"/>
                </a:solidFill>
                <a:latin typeface="Cambria" pitchFamily="18" charset="0"/>
              </a:rPr>
              <a:t>to analog converters (DAC</a:t>
            </a:r>
            <a:r>
              <a:rPr lang="en-US" sz="1900" dirty="0" smtClean="0">
                <a:solidFill>
                  <a:srgbClr val="002060"/>
                </a:solidFill>
                <a:latin typeface="Cambria" pitchFamily="18" charset="0"/>
              </a:rPr>
              <a:t>)</a:t>
            </a:r>
          </a:p>
          <a:p>
            <a:pPr marL="342900" indent="-342900" algn="just">
              <a:lnSpc>
                <a:spcPct val="150000"/>
              </a:lnSpc>
              <a:buFont typeface="Arial" pitchFamily="34" charset="0"/>
              <a:buChar char="•"/>
            </a:pPr>
            <a:r>
              <a:rPr lang="en-US" sz="2000" dirty="0" smtClean="0">
                <a:solidFill>
                  <a:srgbClr val="002060"/>
                </a:solidFill>
                <a:latin typeface="Cambria" pitchFamily="18" charset="0"/>
              </a:rPr>
              <a:t> Digital </a:t>
            </a:r>
            <a:r>
              <a:rPr lang="en-US" sz="2000" dirty="0">
                <a:solidFill>
                  <a:srgbClr val="002060"/>
                </a:solidFill>
                <a:latin typeface="Cambria" pitchFamily="18" charset="0"/>
              </a:rPr>
              <a:t>Stop watch</a:t>
            </a:r>
          </a:p>
          <a:p>
            <a:pPr marL="342900" indent="-342900" algn="just">
              <a:lnSpc>
                <a:spcPct val="150000"/>
              </a:lnSpc>
              <a:buFont typeface="Arial" pitchFamily="34" charset="0"/>
              <a:buChar char="•"/>
            </a:pPr>
            <a:r>
              <a:rPr lang="en-US" sz="2000" dirty="0" smtClean="0">
                <a:solidFill>
                  <a:srgbClr val="002060"/>
                </a:solidFill>
                <a:latin typeface="Cambria" pitchFamily="18" charset="0"/>
              </a:rPr>
              <a:t> Simple </a:t>
            </a:r>
            <a:r>
              <a:rPr lang="en-US" sz="2000" dirty="0">
                <a:solidFill>
                  <a:srgbClr val="002060"/>
                </a:solidFill>
                <a:latin typeface="Cambria" pitchFamily="18" charset="0"/>
              </a:rPr>
              <a:t>Combinational lock</a:t>
            </a:r>
            <a:endParaRPr lang="en-US" sz="2000" b="1" dirty="0">
              <a:solidFill>
                <a:srgbClr val="002060"/>
              </a:solidFill>
              <a:latin typeface="Cambria" pitchFamily="18" charset="0"/>
            </a:endParaRPr>
          </a:p>
        </p:txBody>
      </p:sp>
    </p:spTree>
    <p:extLst>
      <p:ext uri="{BB962C8B-B14F-4D97-AF65-F5344CB8AC3E}">
        <p14:creationId xmlns:p14="http://schemas.microsoft.com/office/powerpoint/2010/main" val="16193828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0" y="6454877"/>
            <a:ext cx="4953000" cy="369332"/>
          </a:xfrm>
          <a:prstGeom prst="rect">
            <a:avLst/>
          </a:prstGeom>
          <a:noFill/>
        </p:spPr>
        <p:txBody>
          <a:bodyPr wrap="square" rtlCol="0">
            <a:spAutoFit/>
          </a:bodyPr>
          <a:lstStyle/>
          <a:p>
            <a:pPr algn="ctr"/>
            <a:r>
              <a:rPr lang="en-US" b="1" dirty="0" smtClean="0">
                <a:solidFill>
                  <a:schemeClr val="bg1"/>
                </a:solidFill>
                <a:latin typeface="Cambria" pitchFamily="18" charset="0"/>
              </a:rPr>
              <a:t>Prof. Yogesh N, Dept. of CSD, ATMECE</a:t>
            </a:r>
            <a:endParaRPr lang="en-US" b="1" dirty="0">
              <a:solidFill>
                <a:schemeClr val="bg1"/>
              </a:solidFill>
              <a:latin typeface="Cambria" pitchFamily="18" charset="0"/>
            </a:endParaRPr>
          </a:p>
        </p:txBody>
      </p:sp>
      <p:sp>
        <p:nvSpPr>
          <p:cNvPr id="3" name="TextBox 2"/>
          <p:cNvSpPr txBox="1"/>
          <p:nvPr/>
        </p:nvSpPr>
        <p:spPr>
          <a:xfrm>
            <a:off x="0" y="6457890"/>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YN</a:t>
            </a:r>
            <a:endParaRPr lang="en-US" sz="2000" b="1" dirty="0">
              <a:solidFill>
                <a:schemeClr val="bg1"/>
              </a:solidFill>
              <a:latin typeface="Cambria" pitchFamily="18" charset="0"/>
            </a:endParaRPr>
          </a:p>
        </p:txBody>
      </p:sp>
      <p:sp>
        <p:nvSpPr>
          <p:cNvPr id="4" name="TextBox 3"/>
          <p:cNvSpPr txBox="1"/>
          <p:nvPr/>
        </p:nvSpPr>
        <p:spPr>
          <a:xfrm>
            <a:off x="9906000" y="6424099"/>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19</a:t>
            </a:r>
            <a:endParaRPr lang="en-US" sz="2000" b="1" dirty="0">
              <a:solidFill>
                <a:schemeClr val="bg1"/>
              </a:solidFill>
              <a:latin typeface="Cambria" pitchFamily="18" charset="0"/>
            </a:endParaRPr>
          </a:p>
        </p:txBody>
      </p:sp>
      <p:sp>
        <p:nvSpPr>
          <p:cNvPr id="5" name="Rounded Rectangle 4"/>
          <p:cNvSpPr/>
          <p:nvPr/>
        </p:nvSpPr>
        <p:spPr>
          <a:xfrm>
            <a:off x="3676650" y="1066800"/>
            <a:ext cx="4991100" cy="533400"/>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002060"/>
                </a:solidFill>
                <a:latin typeface="Cambria" pitchFamily="18" charset="0"/>
              </a:rPr>
              <a:t>Industries Associated </a:t>
            </a:r>
            <a:endParaRPr lang="en-US" sz="2400" dirty="0"/>
          </a:p>
        </p:txBody>
      </p:sp>
      <p:pic>
        <p:nvPicPr>
          <p:cNvPr id="1026" name="Picture 2" descr="USA Semiconductor Companies | Top 10 Semiconductor Companies in 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550" y="1981200"/>
            <a:ext cx="611505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op 10 Electronics Manufacturers in India - MOKO Technolog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44028" y="1946787"/>
            <a:ext cx="5419372" cy="3692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467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0" y="6454877"/>
            <a:ext cx="4953000" cy="369332"/>
          </a:xfrm>
          <a:prstGeom prst="rect">
            <a:avLst/>
          </a:prstGeom>
          <a:noFill/>
        </p:spPr>
        <p:txBody>
          <a:bodyPr wrap="square" rtlCol="0">
            <a:spAutoFit/>
          </a:bodyPr>
          <a:lstStyle/>
          <a:p>
            <a:pPr algn="ctr"/>
            <a:r>
              <a:rPr lang="en-US" b="1" dirty="0" smtClean="0">
                <a:solidFill>
                  <a:schemeClr val="bg1"/>
                </a:solidFill>
                <a:latin typeface="Cambria" pitchFamily="18" charset="0"/>
              </a:rPr>
              <a:t>Prof. Yogesh N, Dept. of CSD, ATMECE</a:t>
            </a:r>
            <a:endParaRPr lang="en-US" b="1" dirty="0">
              <a:solidFill>
                <a:schemeClr val="bg1"/>
              </a:solidFill>
              <a:latin typeface="Cambria" pitchFamily="18" charset="0"/>
            </a:endParaRPr>
          </a:p>
        </p:txBody>
      </p:sp>
      <p:sp>
        <p:nvSpPr>
          <p:cNvPr id="3" name="TextBox 2"/>
          <p:cNvSpPr txBox="1"/>
          <p:nvPr/>
        </p:nvSpPr>
        <p:spPr>
          <a:xfrm>
            <a:off x="0" y="6457890"/>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YN</a:t>
            </a:r>
            <a:endParaRPr lang="en-US" sz="2000" b="1" dirty="0">
              <a:solidFill>
                <a:schemeClr val="bg1"/>
              </a:solidFill>
              <a:latin typeface="Cambria" pitchFamily="18" charset="0"/>
            </a:endParaRPr>
          </a:p>
        </p:txBody>
      </p:sp>
      <p:sp>
        <p:nvSpPr>
          <p:cNvPr id="4" name="TextBox 3"/>
          <p:cNvSpPr txBox="1"/>
          <p:nvPr/>
        </p:nvSpPr>
        <p:spPr>
          <a:xfrm>
            <a:off x="9906000" y="6424099"/>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20</a:t>
            </a:r>
            <a:endParaRPr lang="en-US" sz="2000" b="1" dirty="0">
              <a:solidFill>
                <a:schemeClr val="bg1"/>
              </a:solidFill>
              <a:latin typeface="Cambria" pitchFamily="18" charset="0"/>
            </a:endParaRPr>
          </a:p>
        </p:txBody>
      </p:sp>
      <p:sp>
        <p:nvSpPr>
          <p:cNvPr id="5" name="Rounded Rectangle 4"/>
          <p:cNvSpPr/>
          <p:nvPr/>
        </p:nvSpPr>
        <p:spPr>
          <a:xfrm>
            <a:off x="3676650" y="1066800"/>
            <a:ext cx="4991100" cy="533400"/>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2060"/>
                </a:solidFill>
                <a:latin typeface="Cambria" pitchFamily="18" charset="0"/>
              </a:rPr>
              <a:t>Summary</a:t>
            </a:r>
            <a:endParaRPr lang="en-US" sz="2400" dirty="0"/>
          </a:p>
        </p:txBody>
      </p:sp>
      <p:sp>
        <p:nvSpPr>
          <p:cNvPr id="8" name="Rectangle 7"/>
          <p:cNvSpPr/>
          <p:nvPr/>
        </p:nvSpPr>
        <p:spPr>
          <a:xfrm>
            <a:off x="762000" y="1905000"/>
            <a:ext cx="11049000" cy="3162404"/>
          </a:xfrm>
          <a:prstGeom prst="rect">
            <a:avLst/>
          </a:prstGeom>
        </p:spPr>
        <p:txBody>
          <a:bodyPr wrap="square">
            <a:spAutoFit/>
          </a:bodyPr>
          <a:lstStyle/>
          <a:p>
            <a:pPr marL="342900" indent="-342900" algn="just">
              <a:lnSpc>
                <a:spcPct val="150000"/>
              </a:lnSpc>
              <a:buFont typeface="Arial" pitchFamily="34" charset="0"/>
              <a:buChar char="•"/>
            </a:pPr>
            <a:r>
              <a:rPr lang="en-US" sz="1900" dirty="0" smtClean="0">
                <a:solidFill>
                  <a:srgbClr val="002060"/>
                </a:solidFill>
                <a:latin typeface="Cambria" pitchFamily="18" charset="0"/>
              </a:rPr>
              <a:t>In </a:t>
            </a:r>
            <a:r>
              <a:rPr lang="en-US" sz="1900" dirty="0">
                <a:solidFill>
                  <a:srgbClr val="002060"/>
                </a:solidFill>
                <a:latin typeface="Cambria" pitchFamily="18" charset="0"/>
              </a:rPr>
              <a:t>today’s session,  you all have gone through  the following  topics</a:t>
            </a:r>
          </a:p>
          <a:p>
            <a:pPr marL="1035050" indent="-342900" algn="just">
              <a:lnSpc>
                <a:spcPct val="150000"/>
              </a:lnSpc>
              <a:buFont typeface="Arial" pitchFamily="34" charset="0"/>
              <a:buChar char="•"/>
            </a:pPr>
            <a:r>
              <a:rPr lang="en-US" sz="1900" dirty="0">
                <a:solidFill>
                  <a:srgbClr val="002060"/>
                </a:solidFill>
                <a:latin typeface="Cambria" pitchFamily="18" charset="0"/>
              </a:rPr>
              <a:t>Introduction to the course</a:t>
            </a:r>
          </a:p>
          <a:p>
            <a:pPr marL="1035050" indent="-342900" algn="just">
              <a:lnSpc>
                <a:spcPct val="150000"/>
              </a:lnSpc>
              <a:buFont typeface="Arial" pitchFamily="34" charset="0"/>
              <a:buChar char="•"/>
            </a:pPr>
            <a:r>
              <a:rPr lang="en-US" sz="1900" dirty="0">
                <a:solidFill>
                  <a:srgbClr val="002060"/>
                </a:solidFill>
                <a:latin typeface="Cambria" pitchFamily="18" charset="0"/>
              </a:rPr>
              <a:t>Course Objectives and Outcomes</a:t>
            </a:r>
          </a:p>
          <a:p>
            <a:pPr marL="1035050" indent="-342900" algn="just">
              <a:lnSpc>
                <a:spcPct val="150000"/>
              </a:lnSpc>
              <a:buFont typeface="Arial" pitchFamily="34" charset="0"/>
              <a:buChar char="•"/>
            </a:pPr>
            <a:r>
              <a:rPr lang="en-US" sz="1900" dirty="0">
                <a:solidFill>
                  <a:srgbClr val="002060"/>
                </a:solidFill>
                <a:latin typeface="Cambria" pitchFamily="18" charset="0"/>
              </a:rPr>
              <a:t>Course Syllabus</a:t>
            </a:r>
          </a:p>
          <a:p>
            <a:pPr marL="1035050" indent="-342900" algn="just">
              <a:lnSpc>
                <a:spcPct val="150000"/>
              </a:lnSpc>
              <a:buFont typeface="Arial" pitchFamily="34" charset="0"/>
              <a:buChar char="•"/>
            </a:pPr>
            <a:r>
              <a:rPr lang="en-US" sz="1900" dirty="0" smtClean="0">
                <a:solidFill>
                  <a:srgbClr val="002060"/>
                </a:solidFill>
                <a:latin typeface="Cambria" pitchFamily="18" charset="0"/>
              </a:rPr>
              <a:t>Course </a:t>
            </a:r>
            <a:r>
              <a:rPr lang="en-US" sz="1900" dirty="0">
                <a:solidFill>
                  <a:srgbClr val="002060"/>
                </a:solidFill>
                <a:latin typeface="Cambria" pitchFamily="18" charset="0"/>
              </a:rPr>
              <a:t>Assessment Policy</a:t>
            </a:r>
          </a:p>
          <a:p>
            <a:pPr marL="1035050" indent="-342900" algn="just">
              <a:lnSpc>
                <a:spcPct val="150000"/>
              </a:lnSpc>
              <a:buFont typeface="Arial" pitchFamily="34" charset="0"/>
              <a:buChar char="•"/>
            </a:pPr>
            <a:r>
              <a:rPr lang="en-US" sz="1900" dirty="0">
                <a:solidFill>
                  <a:srgbClr val="002060"/>
                </a:solidFill>
                <a:latin typeface="Cambria" pitchFamily="18" charset="0"/>
              </a:rPr>
              <a:t>Applications  (on a nutshell)</a:t>
            </a:r>
          </a:p>
          <a:p>
            <a:pPr marL="1035050" indent="-342900" algn="just">
              <a:lnSpc>
                <a:spcPct val="150000"/>
              </a:lnSpc>
              <a:buFont typeface="Arial" pitchFamily="34" charset="0"/>
              <a:buChar char="•"/>
            </a:pPr>
            <a:r>
              <a:rPr lang="en-US" sz="1900" dirty="0">
                <a:solidFill>
                  <a:srgbClr val="002060"/>
                </a:solidFill>
                <a:latin typeface="Cambria" pitchFamily="18" charset="0"/>
              </a:rPr>
              <a:t>Associated Industries/Organizations </a:t>
            </a:r>
          </a:p>
        </p:txBody>
      </p:sp>
    </p:spTree>
    <p:extLst>
      <p:ext uri="{BB962C8B-B14F-4D97-AF65-F5344CB8AC3E}">
        <p14:creationId xmlns:p14="http://schemas.microsoft.com/office/powerpoint/2010/main" val="38999080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0" y="6454877"/>
            <a:ext cx="4953000" cy="369332"/>
          </a:xfrm>
          <a:prstGeom prst="rect">
            <a:avLst/>
          </a:prstGeom>
          <a:noFill/>
        </p:spPr>
        <p:txBody>
          <a:bodyPr wrap="square" rtlCol="0">
            <a:spAutoFit/>
          </a:bodyPr>
          <a:lstStyle/>
          <a:p>
            <a:pPr algn="ctr"/>
            <a:r>
              <a:rPr lang="en-US" b="1" dirty="0" smtClean="0">
                <a:solidFill>
                  <a:schemeClr val="bg1"/>
                </a:solidFill>
                <a:latin typeface="Cambria" pitchFamily="18" charset="0"/>
              </a:rPr>
              <a:t>Prof. Yogesh N, Dept. of CSD, ATMECE</a:t>
            </a:r>
            <a:endParaRPr lang="en-US" b="1" dirty="0">
              <a:solidFill>
                <a:schemeClr val="bg1"/>
              </a:solidFill>
              <a:latin typeface="Cambria" pitchFamily="18" charset="0"/>
            </a:endParaRPr>
          </a:p>
        </p:txBody>
      </p:sp>
      <p:sp>
        <p:nvSpPr>
          <p:cNvPr id="3" name="TextBox 2"/>
          <p:cNvSpPr txBox="1"/>
          <p:nvPr/>
        </p:nvSpPr>
        <p:spPr>
          <a:xfrm>
            <a:off x="0" y="6457890"/>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YN</a:t>
            </a:r>
            <a:endParaRPr lang="en-US" sz="2000" b="1" dirty="0">
              <a:solidFill>
                <a:schemeClr val="bg1"/>
              </a:solidFill>
              <a:latin typeface="Cambria" pitchFamily="18" charset="0"/>
            </a:endParaRPr>
          </a:p>
        </p:txBody>
      </p:sp>
      <p:sp>
        <p:nvSpPr>
          <p:cNvPr id="4" name="TextBox 3"/>
          <p:cNvSpPr txBox="1"/>
          <p:nvPr/>
        </p:nvSpPr>
        <p:spPr>
          <a:xfrm>
            <a:off x="9906000" y="6424099"/>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21</a:t>
            </a:r>
            <a:endParaRPr lang="en-US" sz="2000" b="1" dirty="0">
              <a:solidFill>
                <a:schemeClr val="bg1"/>
              </a:solidFill>
              <a:latin typeface="Cambria" pitchFamily="18" charset="0"/>
            </a:endParaRPr>
          </a:p>
        </p:txBody>
      </p:sp>
      <p:sp>
        <p:nvSpPr>
          <p:cNvPr id="5" name="Rounded Rectangle 4"/>
          <p:cNvSpPr/>
          <p:nvPr/>
        </p:nvSpPr>
        <p:spPr>
          <a:xfrm>
            <a:off x="3676650" y="1066800"/>
            <a:ext cx="4991100" cy="533400"/>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2060"/>
                </a:solidFill>
                <a:latin typeface="Cambria" pitchFamily="18" charset="0"/>
              </a:rPr>
              <a:t>Discussion  and  Interaction</a:t>
            </a:r>
            <a:endParaRPr lang="en-US" sz="2400" dirty="0"/>
          </a:p>
        </p:txBody>
      </p:sp>
      <p:pic>
        <p:nvPicPr>
          <p:cNvPr id="2050" name="Picture 2" descr="Pin on Quick Saves"/>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962399" y="1981200"/>
            <a:ext cx="4382729"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42061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0" y="6454877"/>
            <a:ext cx="4953000" cy="369332"/>
          </a:xfrm>
          <a:prstGeom prst="rect">
            <a:avLst/>
          </a:prstGeom>
          <a:noFill/>
        </p:spPr>
        <p:txBody>
          <a:bodyPr wrap="square" rtlCol="0">
            <a:spAutoFit/>
          </a:bodyPr>
          <a:lstStyle/>
          <a:p>
            <a:pPr algn="ctr"/>
            <a:r>
              <a:rPr lang="en-US" b="1" dirty="0" smtClean="0">
                <a:solidFill>
                  <a:schemeClr val="bg1"/>
                </a:solidFill>
                <a:latin typeface="Cambria" pitchFamily="18" charset="0"/>
              </a:rPr>
              <a:t>Prof. Yogesh N, Dept. of CSD, ATMECE</a:t>
            </a:r>
            <a:endParaRPr lang="en-US" b="1" dirty="0">
              <a:solidFill>
                <a:schemeClr val="bg1"/>
              </a:solidFill>
              <a:latin typeface="Cambria" pitchFamily="18" charset="0"/>
            </a:endParaRPr>
          </a:p>
        </p:txBody>
      </p:sp>
      <p:sp>
        <p:nvSpPr>
          <p:cNvPr id="3" name="TextBox 2"/>
          <p:cNvSpPr txBox="1"/>
          <p:nvPr/>
        </p:nvSpPr>
        <p:spPr>
          <a:xfrm>
            <a:off x="0" y="6457890"/>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YN</a:t>
            </a:r>
            <a:endParaRPr lang="en-US" sz="2000" b="1" dirty="0">
              <a:solidFill>
                <a:schemeClr val="bg1"/>
              </a:solidFill>
              <a:latin typeface="Cambria" pitchFamily="18" charset="0"/>
            </a:endParaRPr>
          </a:p>
        </p:txBody>
      </p:sp>
      <p:sp>
        <p:nvSpPr>
          <p:cNvPr id="4" name="TextBox 3"/>
          <p:cNvSpPr txBox="1"/>
          <p:nvPr/>
        </p:nvSpPr>
        <p:spPr>
          <a:xfrm>
            <a:off x="9906000" y="6424099"/>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22</a:t>
            </a:r>
            <a:endParaRPr lang="en-US" sz="2000" b="1" dirty="0">
              <a:solidFill>
                <a:schemeClr val="bg1"/>
              </a:solidFill>
              <a:latin typeface="Cambria" pitchFamily="18" charset="0"/>
            </a:endParaRPr>
          </a:p>
        </p:txBody>
      </p:sp>
      <p:sp>
        <p:nvSpPr>
          <p:cNvPr id="5" name="Rounded Rectangle 4"/>
          <p:cNvSpPr/>
          <p:nvPr/>
        </p:nvSpPr>
        <p:spPr>
          <a:xfrm>
            <a:off x="3676650" y="1066800"/>
            <a:ext cx="4991100" cy="533400"/>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2060"/>
                </a:solidFill>
                <a:latin typeface="Cambria" pitchFamily="18" charset="0"/>
              </a:rPr>
              <a:t>Topics  for  Next  Session</a:t>
            </a:r>
            <a:endParaRPr lang="en-US" sz="2400" dirty="0"/>
          </a:p>
        </p:txBody>
      </p:sp>
      <p:sp>
        <p:nvSpPr>
          <p:cNvPr id="8" name="Rectangle 7"/>
          <p:cNvSpPr/>
          <p:nvPr/>
        </p:nvSpPr>
        <p:spPr>
          <a:xfrm>
            <a:off x="762000" y="1905000"/>
            <a:ext cx="11049000" cy="1408078"/>
          </a:xfrm>
          <a:prstGeom prst="rect">
            <a:avLst/>
          </a:prstGeom>
        </p:spPr>
        <p:txBody>
          <a:bodyPr wrap="square">
            <a:spAutoFit/>
          </a:bodyPr>
          <a:lstStyle/>
          <a:p>
            <a:pPr marL="342900" indent="-342900" algn="just">
              <a:lnSpc>
                <a:spcPct val="150000"/>
              </a:lnSpc>
              <a:buFont typeface="Arial" pitchFamily="34" charset="0"/>
              <a:buChar char="•"/>
            </a:pPr>
            <a:r>
              <a:rPr lang="en-US" sz="1900" b="1" dirty="0" smtClean="0">
                <a:solidFill>
                  <a:srgbClr val="002060"/>
                </a:solidFill>
                <a:latin typeface="Cambria" pitchFamily="18" charset="0"/>
              </a:rPr>
              <a:t>Bridge Course </a:t>
            </a:r>
            <a:endParaRPr lang="en-US" sz="1900" b="1" dirty="0">
              <a:solidFill>
                <a:srgbClr val="002060"/>
              </a:solidFill>
              <a:latin typeface="Cambria" pitchFamily="18" charset="0"/>
            </a:endParaRPr>
          </a:p>
          <a:p>
            <a:pPr marL="1198563" indent="-342900" algn="just">
              <a:lnSpc>
                <a:spcPct val="150000"/>
              </a:lnSpc>
              <a:buFont typeface="Arial" pitchFamily="34" charset="0"/>
              <a:buChar char="•"/>
            </a:pPr>
            <a:r>
              <a:rPr lang="en-US" sz="1900" dirty="0" smtClean="0">
                <a:solidFill>
                  <a:srgbClr val="002060"/>
                </a:solidFill>
                <a:latin typeface="Cambria" pitchFamily="18" charset="0"/>
              </a:rPr>
              <a:t>Number Systems </a:t>
            </a:r>
          </a:p>
          <a:p>
            <a:pPr marL="1198563" indent="-342900" algn="just">
              <a:lnSpc>
                <a:spcPct val="150000"/>
              </a:lnSpc>
              <a:buFont typeface="Arial" pitchFamily="34" charset="0"/>
              <a:buChar char="•"/>
            </a:pPr>
            <a:r>
              <a:rPr lang="en-US" sz="1900" dirty="0" smtClean="0">
                <a:solidFill>
                  <a:srgbClr val="002060"/>
                </a:solidFill>
                <a:latin typeface="Cambria" pitchFamily="18" charset="0"/>
              </a:rPr>
              <a:t>Digital Logic</a:t>
            </a:r>
            <a:endParaRPr lang="en-US" sz="1900" dirty="0">
              <a:solidFill>
                <a:srgbClr val="002060"/>
              </a:solidFill>
              <a:latin typeface="Cambria" pitchFamily="18" charset="0"/>
            </a:endParaRPr>
          </a:p>
        </p:txBody>
      </p:sp>
    </p:spTree>
    <p:extLst>
      <p:ext uri="{BB962C8B-B14F-4D97-AF65-F5344CB8AC3E}">
        <p14:creationId xmlns:p14="http://schemas.microsoft.com/office/powerpoint/2010/main" val="18991301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0" y="6454877"/>
            <a:ext cx="4953000" cy="369332"/>
          </a:xfrm>
          <a:prstGeom prst="rect">
            <a:avLst/>
          </a:prstGeom>
          <a:noFill/>
        </p:spPr>
        <p:txBody>
          <a:bodyPr wrap="square" rtlCol="0">
            <a:spAutoFit/>
          </a:bodyPr>
          <a:lstStyle/>
          <a:p>
            <a:pPr algn="ctr"/>
            <a:r>
              <a:rPr lang="en-US" b="1" dirty="0" smtClean="0">
                <a:solidFill>
                  <a:schemeClr val="bg1"/>
                </a:solidFill>
                <a:latin typeface="Cambria" pitchFamily="18" charset="0"/>
              </a:rPr>
              <a:t>Prof. Yogesh N, Dept. of CSD, ATMECE</a:t>
            </a:r>
            <a:endParaRPr lang="en-US" b="1" dirty="0">
              <a:solidFill>
                <a:schemeClr val="bg1"/>
              </a:solidFill>
              <a:latin typeface="Cambria" pitchFamily="18" charset="0"/>
            </a:endParaRPr>
          </a:p>
        </p:txBody>
      </p:sp>
      <p:sp>
        <p:nvSpPr>
          <p:cNvPr id="3" name="TextBox 2"/>
          <p:cNvSpPr txBox="1"/>
          <p:nvPr/>
        </p:nvSpPr>
        <p:spPr>
          <a:xfrm>
            <a:off x="0" y="6457890"/>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YN</a:t>
            </a:r>
            <a:endParaRPr lang="en-US" sz="2000" b="1" dirty="0">
              <a:solidFill>
                <a:schemeClr val="bg1"/>
              </a:solidFill>
              <a:latin typeface="Cambria" pitchFamily="18" charset="0"/>
            </a:endParaRPr>
          </a:p>
        </p:txBody>
      </p:sp>
      <p:sp>
        <p:nvSpPr>
          <p:cNvPr id="4" name="TextBox 3"/>
          <p:cNvSpPr txBox="1"/>
          <p:nvPr/>
        </p:nvSpPr>
        <p:spPr>
          <a:xfrm>
            <a:off x="9906000" y="6424099"/>
            <a:ext cx="2438400" cy="400110"/>
          </a:xfrm>
          <a:prstGeom prst="rect">
            <a:avLst/>
          </a:prstGeom>
          <a:noFill/>
        </p:spPr>
        <p:txBody>
          <a:bodyPr wrap="square" rtlCol="0">
            <a:spAutoFit/>
          </a:bodyPr>
          <a:lstStyle/>
          <a:p>
            <a:pPr algn="ctr"/>
            <a:r>
              <a:rPr lang="en-US" sz="2000" b="1" dirty="0" smtClean="0">
                <a:solidFill>
                  <a:schemeClr val="bg1"/>
                </a:solidFill>
                <a:latin typeface="Cambria" pitchFamily="18" charset="0"/>
              </a:rPr>
              <a:t>23</a:t>
            </a:r>
            <a:endParaRPr lang="en-US" sz="2000" b="1" dirty="0">
              <a:solidFill>
                <a:schemeClr val="bg1"/>
              </a:solidFill>
              <a:latin typeface="Cambria" pitchFamily="18" charset="0"/>
            </a:endParaRPr>
          </a:p>
        </p:txBody>
      </p:sp>
      <p:pic>
        <p:nvPicPr>
          <p:cNvPr id="3074" name="Picture 2" descr="Thank you - An SVG animation by Gilli on Dribbble"/>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1447800"/>
            <a:ext cx="6019800" cy="4299155"/>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4" descr="Motivational Quotes for Student Excellence: 50 Powerful [FREE] Inspiration  Templat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75" y="1447800"/>
            <a:ext cx="66675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91705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506</TotalTime>
  <Words>2249</Words>
  <Application>Microsoft Office PowerPoint</Application>
  <PresentationFormat>Custom</PresentationFormat>
  <Paragraphs>248</Paragraphs>
  <Slides>23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Baskerville Old Face</vt:lpstr>
      <vt:lpstr>Bookman Old Style</vt:lpstr>
      <vt:lpstr>Calibri</vt:lpstr>
      <vt:lpstr>Cambria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YOGESH</cp:lastModifiedBy>
  <cp:revision>50</cp:revision>
  <dcterms:created xsi:type="dcterms:W3CDTF">2006-08-16T00:00:00Z</dcterms:created>
  <dcterms:modified xsi:type="dcterms:W3CDTF">2024-08-18T12:40:00Z</dcterms:modified>
</cp:coreProperties>
</file>