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1"/>
  </p:notesMasterIdLst>
  <p:sldIdLst>
    <p:sldId id="256" r:id="rId3"/>
    <p:sldId id="347" r:id="rId4"/>
    <p:sldId id="258" r:id="rId5"/>
    <p:sldId id="259" r:id="rId6"/>
    <p:sldId id="348" r:id="rId7"/>
    <p:sldId id="260" r:id="rId8"/>
    <p:sldId id="261" r:id="rId9"/>
    <p:sldId id="263" r:id="rId10"/>
    <p:sldId id="262" r:id="rId11"/>
    <p:sldId id="264" r:id="rId12"/>
    <p:sldId id="265" r:id="rId13"/>
    <p:sldId id="349" r:id="rId14"/>
    <p:sldId id="266" r:id="rId15"/>
    <p:sldId id="267" r:id="rId16"/>
    <p:sldId id="268" r:id="rId17"/>
    <p:sldId id="269" r:id="rId18"/>
    <p:sldId id="271" r:id="rId19"/>
    <p:sldId id="270" r:id="rId20"/>
    <p:sldId id="278" r:id="rId21"/>
    <p:sldId id="272" r:id="rId22"/>
    <p:sldId id="279" r:id="rId23"/>
    <p:sldId id="273" r:id="rId24"/>
    <p:sldId id="351" r:id="rId25"/>
    <p:sldId id="352" r:id="rId26"/>
    <p:sldId id="353" r:id="rId27"/>
    <p:sldId id="354" r:id="rId28"/>
    <p:sldId id="274" r:id="rId29"/>
    <p:sldId id="275" r:id="rId30"/>
    <p:sldId id="276" r:id="rId31"/>
    <p:sldId id="277" r:id="rId32"/>
    <p:sldId id="280" r:id="rId33"/>
    <p:sldId id="281" r:id="rId34"/>
    <p:sldId id="282" r:id="rId35"/>
    <p:sldId id="283" r:id="rId36"/>
    <p:sldId id="284" r:id="rId37"/>
    <p:sldId id="285" r:id="rId38"/>
    <p:sldId id="286" r:id="rId39"/>
    <p:sldId id="287" r:id="rId40"/>
    <p:sldId id="288" r:id="rId41"/>
    <p:sldId id="289" r:id="rId42"/>
    <p:sldId id="290" r:id="rId43"/>
    <p:sldId id="350" r:id="rId44"/>
    <p:sldId id="291" r:id="rId45"/>
    <p:sldId id="292" r:id="rId46"/>
    <p:sldId id="293" r:id="rId47"/>
    <p:sldId id="294" r:id="rId48"/>
    <p:sldId id="295" r:id="rId49"/>
    <p:sldId id="296" r:id="rId50"/>
    <p:sldId id="297" r:id="rId51"/>
    <p:sldId id="301" r:id="rId52"/>
    <p:sldId id="302" r:id="rId53"/>
    <p:sldId id="303"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20" r:id="rId68"/>
    <p:sldId id="319" r:id="rId69"/>
    <p:sldId id="325" r:id="rId70"/>
    <p:sldId id="326" r:id="rId71"/>
    <p:sldId id="327" r:id="rId72"/>
    <p:sldId id="336" r:id="rId73"/>
    <p:sldId id="328" r:id="rId74"/>
    <p:sldId id="329" r:id="rId75"/>
    <p:sldId id="330" r:id="rId76"/>
    <p:sldId id="331" r:id="rId77"/>
    <p:sldId id="332" r:id="rId78"/>
    <p:sldId id="333" r:id="rId79"/>
    <p:sldId id="334" r:id="rId80"/>
    <p:sldId id="338" r:id="rId81"/>
    <p:sldId id="339" r:id="rId82"/>
    <p:sldId id="340" r:id="rId83"/>
    <p:sldId id="341" r:id="rId84"/>
    <p:sldId id="342" r:id="rId85"/>
    <p:sldId id="344" r:id="rId86"/>
    <p:sldId id="343" r:id="rId87"/>
    <p:sldId id="345" r:id="rId88"/>
    <p:sldId id="346" r:id="rId89"/>
    <p:sldId id="321"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CC00"/>
    <a:srgbClr val="00FF99"/>
    <a:srgbClr val="7670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34" autoAdjust="0"/>
  </p:normalViewPr>
  <p:slideViewPr>
    <p:cSldViewPr snapToGrid="0">
      <p:cViewPr varScale="1">
        <p:scale>
          <a:sx n="68" d="100"/>
          <a:sy n="68" d="100"/>
        </p:scale>
        <p:origin x="618" y="60"/>
      </p:cViewPr>
      <p:guideLst/>
    </p:cSldViewPr>
  </p:slideViewPr>
  <p:outlineViewPr>
    <p:cViewPr>
      <p:scale>
        <a:sx n="33" d="100"/>
        <a:sy n="33" d="100"/>
      </p:scale>
      <p:origin x="0" y="-8694"/>
    </p:cViewPr>
  </p:outlineViewPr>
  <p:notesTextViewPr>
    <p:cViewPr>
      <p:scale>
        <a:sx n="1" d="1"/>
        <a:sy n="1" d="1"/>
      </p:scale>
      <p:origin x="0" y="0"/>
    </p:cViewPr>
  </p:notesTextViewPr>
  <p:sorterViewPr>
    <p:cViewPr>
      <p:scale>
        <a:sx n="100" d="100"/>
        <a:sy n="100" d="100"/>
      </p:scale>
      <p:origin x="0" y="-65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EDCAF2-DD29-493A-9AB8-828452B944E9}" type="datetimeFigureOut">
              <a:rPr lang="en-IN" smtClean="0"/>
              <a:t>11-05-2024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74E55-D084-4E4D-B710-35CED4223397}" type="slidenum">
              <a:rPr lang="en-IN" smtClean="0"/>
              <a:t>‹#›</a:t>
            </a:fld>
            <a:endParaRPr lang="en-IN"/>
          </a:p>
        </p:txBody>
      </p:sp>
    </p:spTree>
    <p:extLst>
      <p:ext uri="{BB962C8B-B14F-4D97-AF65-F5344CB8AC3E}">
        <p14:creationId xmlns:p14="http://schemas.microsoft.com/office/powerpoint/2010/main" val="382690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3F6B4-D493-43BD-98FA-26C8DA6CC853}"/>
              </a:ext>
            </a:extLst>
          </p:cNvPr>
          <p:cNvSpPr>
            <a:spLocks noGrp="1"/>
          </p:cNvSpPr>
          <p:nvPr>
            <p:ph type="ctrTitle"/>
          </p:nvPr>
        </p:nvSpPr>
        <p:spPr>
          <a:xfrm>
            <a:off x="464024" y="1264248"/>
            <a:ext cx="3261815" cy="4217159"/>
          </a:xfrm>
          <a:prstGeom prst="rect">
            <a:avLst/>
          </a:prstGeo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54A4653-EE89-4ADC-8DD8-88E10102CEF7}"/>
              </a:ext>
            </a:extLst>
          </p:cNvPr>
          <p:cNvSpPr>
            <a:spLocks noGrp="1"/>
          </p:cNvSpPr>
          <p:nvPr>
            <p:ph type="subTitle" idx="1"/>
          </p:nvPr>
        </p:nvSpPr>
        <p:spPr>
          <a:xfrm>
            <a:off x="5410200" y="2774157"/>
            <a:ext cx="6122158" cy="119734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Tree>
    <p:extLst>
      <p:ext uri="{BB962C8B-B14F-4D97-AF65-F5344CB8AC3E}">
        <p14:creationId xmlns:p14="http://schemas.microsoft.com/office/powerpoint/2010/main" val="3807552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56F5A-6EDC-4FAA-894A-EC8C651D1E8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2FF4543-4153-4C2D-83EB-2C66A2AADFC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E9F88EA-8577-426A-9D82-CC9A05128993}"/>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5" name="Footer Placeholder 4">
            <a:extLst>
              <a:ext uri="{FF2B5EF4-FFF2-40B4-BE49-F238E27FC236}">
                <a16:creationId xmlns:a16="http://schemas.microsoft.com/office/drawing/2014/main" id="{ABCD5355-1B93-455F-A511-2E48DD87A0D8}"/>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06501756-C13A-464F-A142-A2FA0CBA3A07}"/>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4253772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AA1959-831A-47A3-80C3-D0E89EBDF85F}"/>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AF73682-79D0-4DC0-A73B-7FD18D1EC747}"/>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7C3FF6-4F7F-4B91-8AE5-97E148CAE831}"/>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5" name="Footer Placeholder 4">
            <a:extLst>
              <a:ext uri="{FF2B5EF4-FFF2-40B4-BE49-F238E27FC236}">
                <a16:creationId xmlns:a16="http://schemas.microsoft.com/office/drawing/2014/main" id="{2AED6A0D-58B6-466A-935B-A21B2AA10CA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B0C2AE9A-C5BB-4B08-B0A6-C5D05C2DE7B1}"/>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3634068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3561D-BE32-4351-8ED4-14E0EB22BD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4A8214D-0E58-4225-9143-744C4E98C4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66E02AA-6F5D-4530-B6CA-D008AAC4D68F}"/>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5" name="Footer Placeholder 4">
            <a:extLst>
              <a:ext uri="{FF2B5EF4-FFF2-40B4-BE49-F238E27FC236}">
                <a16:creationId xmlns:a16="http://schemas.microsoft.com/office/drawing/2014/main" id="{392A57E0-D838-4DD1-99E5-5DB17E54D593}"/>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F7730CAF-6DAA-479A-89F5-0D5A46FFCC7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661223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C3FFA-14CF-4596-9FE3-7096592DBBB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739DA3A-B02A-483B-B014-3983A3368E6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7FA1949-108F-4873-B1F9-2D0C92DFEAA9}"/>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5" name="Footer Placeholder 4">
            <a:extLst>
              <a:ext uri="{FF2B5EF4-FFF2-40B4-BE49-F238E27FC236}">
                <a16:creationId xmlns:a16="http://schemas.microsoft.com/office/drawing/2014/main" id="{A242B84D-D63B-421A-954B-6DA4F70B668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92ACBB67-78BE-47A7-8100-81289D578C6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818833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462D3-A819-4344-BE71-6EB7EC3FCA9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56ED6592-7B6D-4510-A447-F08253BD0AD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38C0AC-723B-4135-BAC4-D6CF716997E1}"/>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5" name="Footer Placeholder 4">
            <a:extLst>
              <a:ext uri="{FF2B5EF4-FFF2-40B4-BE49-F238E27FC236}">
                <a16:creationId xmlns:a16="http://schemas.microsoft.com/office/drawing/2014/main" id="{4AEDD7F8-3A02-4096-83BD-77DDE4B407C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59D63AC5-1BFA-4393-89AE-92F3EF583E88}"/>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5968939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E25C-B210-4FA6-81AF-07B2D6F72D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BBA654-75B6-4DA6-BBB2-4CC76FCA08DD}"/>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264AADF-CD5F-4810-85AA-2A4A797D1E69}"/>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1DB88E2-F488-478F-80EA-20FF03CD5FB7}"/>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6" name="Footer Placeholder 5">
            <a:extLst>
              <a:ext uri="{FF2B5EF4-FFF2-40B4-BE49-F238E27FC236}">
                <a16:creationId xmlns:a16="http://schemas.microsoft.com/office/drawing/2014/main" id="{9D171A57-8353-4357-B53C-3617DB6CA3C1}"/>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E9834C8B-0E10-45E0-A68C-F71E48E901A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289402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02DB1-C323-4BC6-8464-E70655FBA93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E9E979F-132E-444F-964C-3CDE44DAC83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220D9A-ABD9-4A3F-BABA-B134BCAF224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BF68395-9ADD-4F25-8431-1618CB014ED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34072F-33EF-4E8B-85A9-BD19C85AEDFE}"/>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E3495FB-19EE-41E6-A607-0469B732E759}"/>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8" name="Footer Placeholder 7">
            <a:extLst>
              <a:ext uri="{FF2B5EF4-FFF2-40B4-BE49-F238E27FC236}">
                <a16:creationId xmlns:a16="http://schemas.microsoft.com/office/drawing/2014/main" id="{36770EFA-1E09-46F2-8855-9D1D0B2F81C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9" name="Slide Number Placeholder 8">
            <a:extLst>
              <a:ext uri="{FF2B5EF4-FFF2-40B4-BE49-F238E27FC236}">
                <a16:creationId xmlns:a16="http://schemas.microsoft.com/office/drawing/2014/main" id="{3DBE3C4C-4E3E-48CE-8080-9C52042A6B7D}"/>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842332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07808-23FC-411C-9564-FC0D2A647AF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8D2CD539-53AE-463E-91CA-58A31F32E340}"/>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4" name="Footer Placeholder 3">
            <a:extLst>
              <a:ext uri="{FF2B5EF4-FFF2-40B4-BE49-F238E27FC236}">
                <a16:creationId xmlns:a16="http://schemas.microsoft.com/office/drawing/2014/main" id="{4797264F-87A0-45B8-BDDE-A679010AEF3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5" name="Slide Number Placeholder 4">
            <a:extLst>
              <a:ext uri="{FF2B5EF4-FFF2-40B4-BE49-F238E27FC236}">
                <a16:creationId xmlns:a16="http://schemas.microsoft.com/office/drawing/2014/main" id="{CF94D096-DFFF-46DD-BEE0-CBA323ECDBA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1116351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F3B399-08C1-4C8B-AAB8-24830AF3FD96}"/>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3" name="Footer Placeholder 2">
            <a:extLst>
              <a:ext uri="{FF2B5EF4-FFF2-40B4-BE49-F238E27FC236}">
                <a16:creationId xmlns:a16="http://schemas.microsoft.com/office/drawing/2014/main" id="{BE31FB3C-C989-46B1-B3A6-0BBED75B26AE}"/>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4" name="Slide Number Placeholder 3">
            <a:extLst>
              <a:ext uri="{FF2B5EF4-FFF2-40B4-BE49-F238E27FC236}">
                <a16:creationId xmlns:a16="http://schemas.microsoft.com/office/drawing/2014/main" id="{DC74920B-25A2-4BD0-A26E-04C279ED3A3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177186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749AC-45C1-48D6-9494-C38BDDC8D80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E3689CD-C8EF-4019-AFEA-F39A99D5E44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93A5D81-34BB-4E13-BDC4-27B1915FCC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C311EC-B734-47AC-9C2F-30D474D91E87}"/>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6" name="Footer Placeholder 5">
            <a:extLst>
              <a:ext uri="{FF2B5EF4-FFF2-40B4-BE49-F238E27FC236}">
                <a16:creationId xmlns:a16="http://schemas.microsoft.com/office/drawing/2014/main" id="{106BA1F6-2EF4-4F4D-9BEA-CE1A33FF428A}"/>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3EF94410-6035-4E72-A6D8-695B9993D7DF}"/>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1087538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16CD2-0021-436D-9F55-F240F4B0C9E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7599322-E507-4B1B-9BF0-5CBA4EFDE53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A862662-5A6C-448D-8954-AEFFB1BEAD65}"/>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5" name="Footer Placeholder 4">
            <a:extLst>
              <a:ext uri="{FF2B5EF4-FFF2-40B4-BE49-F238E27FC236}">
                <a16:creationId xmlns:a16="http://schemas.microsoft.com/office/drawing/2014/main" id="{C326732E-4D04-4F15-A826-B8572FF02DF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6031DB77-91BF-4A49-92D2-06534D28A8C8}"/>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12294784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6011-6DFC-4557-A382-75FD9465787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1F84E52-64F6-4638-B58C-56202BD0A29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CB036D5-AA17-48E3-8FBD-C4E572B29ED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65F55A-447A-45A5-9B42-61C27077544E}"/>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6" name="Footer Placeholder 5">
            <a:extLst>
              <a:ext uri="{FF2B5EF4-FFF2-40B4-BE49-F238E27FC236}">
                <a16:creationId xmlns:a16="http://schemas.microsoft.com/office/drawing/2014/main" id="{4FD72DDA-49A4-47BA-B006-BB7D9347D8E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D3553BEA-5488-4958-8379-8C1D7693F60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71639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07263-2C81-40D5-9E7E-DAA9EB4C8BA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2A7AF3-53CD-4B2F-9857-E66865790AE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F30F431-6546-4A7F-8543-6C015760A1F3}"/>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5" name="Footer Placeholder 4">
            <a:extLst>
              <a:ext uri="{FF2B5EF4-FFF2-40B4-BE49-F238E27FC236}">
                <a16:creationId xmlns:a16="http://schemas.microsoft.com/office/drawing/2014/main" id="{CA8A7E9C-8490-4F48-8520-5AC1B182A4FF}"/>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05F6DA17-95CC-46D9-9B35-4BBCD05D8C6B}"/>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4133166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B239A-4E0D-4586-8212-A3BB8FF64F4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40E0DD7-8604-47E2-8CA2-B051E4F6B2F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2F75309-03F6-4448-BBFD-7A18E6E5B7F4}"/>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11-05-2024</a:t>
            </a:fld>
            <a:endParaRPr lang="en-IN"/>
          </a:p>
        </p:txBody>
      </p:sp>
      <p:sp>
        <p:nvSpPr>
          <p:cNvPr id="5" name="Footer Placeholder 4">
            <a:extLst>
              <a:ext uri="{FF2B5EF4-FFF2-40B4-BE49-F238E27FC236}">
                <a16:creationId xmlns:a16="http://schemas.microsoft.com/office/drawing/2014/main" id="{2AFAAB79-581A-492D-A9B1-1DE2CB7A6DB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A8D99263-ED70-4F53-B418-23DF92E1F5B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2738478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96827-F5AC-4667-878A-EC6ED75841F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8493EC97-0DD9-4419-B38C-1FEE2C3582E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9BDAD7-2822-4B03-909C-313FA30CC95C}"/>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5" name="Footer Placeholder 4">
            <a:extLst>
              <a:ext uri="{FF2B5EF4-FFF2-40B4-BE49-F238E27FC236}">
                <a16:creationId xmlns:a16="http://schemas.microsoft.com/office/drawing/2014/main" id="{E396AB5D-F120-4BFE-885B-463DE3D0A298}"/>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E823C962-568C-452B-B388-208F13AE5ACE}"/>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297156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F6919-48DB-4611-A7F1-F8C0B037F5A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2476384-3E0B-4514-9208-8A440FAEB24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8936BD8C-C5F0-47FA-88A5-B895DDDD2A9F}"/>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0EC4A14-9CCE-4C34-A24A-5562402736C4}"/>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6" name="Footer Placeholder 5">
            <a:extLst>
              <a:ext uri="{FF2B5EF4-FFF2-40B4-BE49-F238E27FC236}">
                <a16:creationId xmlns:a16="http://schemas.microsoft.com/office/drawing/2014/main" id="{45F9FCF7-40D1-43E2-A3BF-ADB4A70E5CE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06194702-5F40-4BE2-BBD3-DEA32AD571D3}"/>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4272063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0FB8D-2735-411E-82E4-8A92187563E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3A8F31E-0224-4B76-B9C8-B9EDF99DF9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8B818B6-80BB-4BB0-8959-0B61D865DC7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84A4B18-B5DA-4046-B51D-83DB4A9B2FF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58B2DA4-3336-4C7B-9662-5055CBB4FF7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6276752-FCBF-43C8-B935-F93323E36A46}"/>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8" name="Footer Placeholder 7">
            <a:extLst>
              <a:ext uri="{FF2B5EF4-FFF2-40B4-BE49-F238E27FC236}">
                <a16:creationId xmlns:a16="http://schemas.microsoft.com/office/drawing/2014/main" id="{B7F50214-6031-4D0F-B253-98A24910FCA4}"/>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9" name="Slide Number Placeholder 8">
            <a:extLst>
              <a:ext uri="{FF2B5EF4-FFF2-40B4-BE49-F238E27FC236}">
                <a16:creationId xmlns:a16="http://schemas.microsoft.com/office/drawing/2014/main" id="{8CFE776E-FFA6-44B5-9A91-D2E93FD562CD}"/>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332276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A91AD-F6DB-4288-8AED-906E789754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7670A93-707A-4AE7-877C-BD694B98EDBF}"/>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4" name="Footer Placeholder 3">
            <a:extLst>
              <a:ext uri="{FF2B5EF4-FFF2-40B4-BE49-F238E27FC236}">
                <a16:creationId xmlns:a16="http://schemas.microsoft.com/office/drawing/2014/main" id="{88AC1E2A-A387-4DE4-B97C-146EA90AD76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5" name="Slide Number Placeholder 4">
            <a:extLst>
              <a:ext uri="{FF2B5EF4-FFF2-40B4-BE49-F238E27FC236}">
                <a16:creationId xmlns:a16="http://schemas.microsoft.com/office/drawing/2014/main" id="{7C9687C5-884E-4229-BFDD-AEB6C0EC0329}"/>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4081324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5FF457-D3D1-49B9-AA2B-F82A588796CC}"/>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3" name="Footer Placeholder 2">
            <a:extLst>
              <a:ext uri="{FF2B5EF4-FFF2-40B4-BE49-F238E27FC236}">
                <a16:creationId xmlns:a16="http://schemas.microsoft.com/office/drawing/2014/main" id="{399D7D00-6792-4F3F-B973-3103179AF19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4" name="Slide Number Placeholder 3">
            <a:extLst>
              <a:ext uri="{FF2B5EF4-FFF2-40B4-BE49-F238E27FC236}">
                <a16:creationId xmlns:a16="http://schemas.microsoft.com/office/drawing/2014/main" id="{727CA269-C6BD-404D-B542-F4514F3899D7}"/>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14876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673FF-B562-4674-A215-7D7A62942F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FB24E88-87CE-4B71-B628-F0385BE299F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B0D0625-BE5B-4ADD-96C8-32E4A8206B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D014FF-3DA2-4270-BF8B-3469F7ABE11E}"/>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6" name="Footer Placeholder 5">
            <a:extLst>
              <a:ext uri="{FF2B5EF4-FFF2-40B4-BE49-F238E27FC236}">
                <a16:creationId xmlns:a16="http://schemas.microsoft.com/office/drawing/2014/main" id="{43C9E3A0-C13D-436F-BD61-D8B80B9B7A91}"/>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31B3E138-C0C5-4B81-8CEC-5A19CB51658F}"/>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934793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8B897-DF95-4C1D-A36B-E0BCDEFED9E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9C2E44B1-17FA-458B-AD8F-7727668A195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683C58C6-1A66-4DF4-B8B1-111FD478160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59875-4100-4D57-BDA9-F64F50A12736}"/>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t>11-05-2024</a:t>
            </a:fld>
            <a:endParaRPr lang="en-IN"/>
          </a:p>
        </p:txBody>
      </p:sp>
      <p:sp>
        <p:nvSpPr>
          <p:cNvPr id="6" name="Footer Placeholder 5">
            <a:extLst>
              <a:ext uri="{FF2B5EF4-FFF2-40B4-BE49-F238E27FC236}">
                <a16:creationId xmlns:a16="http://schemas.microsoft.com/office/drawing/2014/main" id="{5C154F2C-0E94-47C5-A4C7-6E8970D8212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A9D5EF42-9949-4A3F-86CF-64F3708F140C}"/>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t>‹#›</a:t>
            </a:fld>
            <a:endParaRPr lang="en-IN"/>
          </a:p>
        </p:txBody>
      </p:sp>
    </p:spTree>
    <p:extLst>
      <p:ext uri="{BB962C8B-B14F-4D97-AF65-F5344CB8AC3E}">
        <p14:creationId xmlns:p14="http://schemas.microsoft.com/office/powerpoint/2010/main" val="2593877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6072FDC-FB0E-4EC7-8B6A-120616807A0E}"/>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6404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373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4.jpeg"/><Relationship Id="rId1" Type="http://schemas.openxmlformats.org/officeDocument/2006/relationships/slideLayout" Target="../slideLayouts/slideLayout13.xml"/><Relationship Id="rId6" Type="http://schemas.openxmlformats.org/officeDocument/2006/relationships/image" Target="../media/image26.wmf"/><Relationship Id="rId5" Type="http://schemas.openxmlformats.org/officeDocument/2006/relationships/oleObject" Target="../embeddings/oleObject2.bin"/><Relationship Id="rId4" Type="http://schemas.openxmlformats.org/officeDocument/2006/relationships/image" Target="../media/image25.wmf"/></Relationships>
</file>

<file path=ppt/slides/_rels/slide4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wmf"/><Relationship Id="rId7" Type="http://schemas.openxmlformats.org/officeDocument/2006/relationships/image" Target="../media/image29.wmf"/><Relationship Id="rId2" Type="http://schemas.openxmlformats.org/officeDocument/2006/relationships/oleObject" Target="../embeddings/oleObject3.bin"/><Relationship Id="rId1" Type="http://schemas.openxmlformats.org/officeDocument/2006/relationships/slideLayout" Target="../slideLayouts/slideLayout13.xml"/><Relationship Id="rId6" Type="http://schemas.openxmlformats.org/officeDocument/2006/relationships/oleObject" Target="../embeddings/oleObject5.bin"/><Relationship Id="rId5" Type="http://schemas.openxmlformats.org/officeDocument/2006/relationships/image" Target="../media/image28.wmf"/><Relationship Id="rId4" Type="http://schemas.openxmlformats.org/officeDocument/2006/relationships/oleObject" Target="../embeddings/oleObject4.bin"/></Relationships>
</file>

<file path=ppt/slides/_rels/slide45.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6.bin"/><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32.wmf"/><Relationship Id="rId4" Type="http://schemas.openxmlformats.org/officeDocument/2006/relationships/oleObject" Target="../embeddings/oleObject7.bin"/></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oleObject" Target="../embeddings/oleObject8.bin"/><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4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oleObject" Target="../embeddings/oleObject9.bin"/><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oleObject" Target="../embeddings/oleObject10.bin"/><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8.wmf"/><Relationship Id="rId7" Type="http://schemas.openxmlformats.org/officeDocument/2006/relationships/image" Target="../media/image40.wmf"/><Relationship Id="rId2" Type="http://schemas.openxmlformats.org/officeDocument/2006/relationships/oleObject" Target="../embeddings/oleObject11.bin"/><Relationship Id="rId1" Type="http://schemas.openxmlformats.org/officeDocument/2006/relationships/slideLayout" Target="../slideLayouts/slideLayout13.xml"/><Relationship Id="rId6" Type="http://schemas.openxmlformats.org/officeDocument/2006/relationships/oleObject" Target="../embeddings/oleObject13.bin"/><Relationship Id="rId5" Type="http://schemas.openxmlformats.org/officeDocument/2006/relationships/image" Target="../media/image39.wmf"/><Relationship Id="rId4" Type="http://schemas.openxmlformats.org/officeDocument/2006/relationships/oleObject" Target="../embeddings/oleObject12.bin"/></Relationships>
</file>

<file path=ppt/slides/_rels/slide52.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oleObject" Target="../embeddings/oleObject14.bin"/><Relationship Id="rId1" Type="http://schemas.openxmlformats.org/officeDocument/2006/relationships/slideLayout" Target="../slideLayouts/slideLayout13.xml"/><Relationship Id="rId5" Type="http://schemas.openxmlformats.org/officeDocument/2006/relationships/image" Target="../media/image43.wmf"/><Relationship Id="rId4" Type="http://schemas.openxmlformats.org/officeDocument/2006/relationships/oleObject" Target="../embeddings/oleObject15.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Videos/Cutting%20Tool%20Geometry%20(3D%20Animation)(480P).mp4" TargetMode="Externa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6FF854-1048-43DA-AAFF-5CB03EC62013}"/>
              </a:ext>
            </a:extLst>
          </p:cNvPr>
          <p:cNvSpPr txBox="1"/>
          <p:nvPr/>
        </p:nvSpPr>
        <p:spPr>
          <a:xfrm>
            <a:off x="138545" y="2117521"/>
            <a:ext cx="3920837" cy="2062103"/>
          </a:xfrm>
          <a:prstGeom prst="rect">
            <a:avLst/>
          </a:prstGeom>
          <a:noFill/>
        </p:spPr>
        <p:txBody>
          <a:bodyPr wrap="square" rtlCol="0">
            <a:spAutoFit/>
          </a:bodyPr>
          <a:lstStyle/>
          <a:p>
            <a:pPr algn="ctr"/>
            <a:r>
              <a:rPr lang="en-US" sz="3200" b="1" dirty="0">
                <a:solidFill>
                  <a:srgbClr val="FFFF00"/>
                </a:solidFill>
                <a:latin typeface="Times New Roman" panose="02020603050405020304" pitchFamily="18" charset="0"/>
                <a:cs typeface="Times New Roman" panose="02020603050405020304" pitchFamily="18" charset="0"/>
              </a:rPr>
              <a:t>MACHINING SCIENCE &amp; METROLOGY </a:t>
            </a:r>
            <a:r>
              <a:rPr lang="en-US" sz="3200" b="1" dirty="0">
                <a:solidFill>
                  <a:srgbClr val="00FF99"/>
                </a:solidFill>
                <a:latin typeface="Times New Roman" panose="02020603050405020304" pitchFamily="18" charset="0"/>
                <a:cs typeface="Times New Roman" panose="02020603050405020304" pitchFamily="18" charset="0"/>
              </a:rPr>
              <a:t>[BME402]</a:t>
            </a:r>
          </a:p>
        </p:txBody>
      </p:sp>
      <p:sp>
        <p:nvSpPr>
          <p:cNvPr id="8" name="TextBox 7">
            <a:extLst>
              <a:ext uri="{FF2B5EF4-FFF2-40B4-BE49-F238E27FC236}">
                <a16:creationId xmlns:a16="http://schemas.microsoft.com/office/drawing/2014/main" id="{EE9A13E7-4CBD-42B1-B3D9-EEFCF16CD0E9}"/>
              </a:ext>
            </a:extLst>
          </p:cNvPr>
          <p:cNvSpPr txBox="1"/>
          <p:nvPr/>
        </p:nvSpPr>
        <p:spPr>
          <a:xfrm>
            <a:off x="5375563" y="2584244"/>
            <a:ext cx="6137563" cy="1446550"/>
          </a:xfrm>
          <a:prstGeom prst="rect">
            <a:avLst/>
          </a:prstGeom>
          <a:noFill/>
        </p:spPr>
        <p:txBody>
          <a:bodyPr wrap="square" rtlCol="0">
            <a:spAutoFit/>
          </a:bodyPr>
          <a:lstStyle/>
          <a:p>
            <a:pPr algn="ctr"/>
            <a:r>
              <a:rPr lang="en-US" sz="32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Module-1</a:t>
            </a:r>
          </a:p>
          <a:p>
            <a:pPr algn="ctr"/>
            <a:r>
              <a:rPr lang="en-US" sz="2800" b="1" dirty="0">
                <a:solidFill>
                  <a:srgbClr val="002060"/>
                </a:solidFill>
                <a:latin typeface="Times New Roman" panose="02020603050405020304" pitchFamily="18" charset="0"/>
                <a:cs typeface="Times New Roman" panose="02020603050405020304" pitchFamily="18" charset="0"/>
              </a:rPr>
              <a:t>Introduction to Metal Cutting &amp; Machine Tools</a:t>
            </a:r>
            <a:endParaRPr lang="en-IN" sz="2800" b="1" dirty="0">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65453874-032C-7A60-6463-FEEE8720B862}"/>
              </a:ext>
            </a:extLst>
          </p:cNvPr>
          <p:cNvGrpSpPr/>
          <p:nvPr/>
        </p:nvGrpSpPr>
        <p:grpSpPr>
          <a:xfrm>
            <a:off x="6414654" y="4935819"/>
            <a:ext cx="4059382" cy="1533436"/>
            <a:chOff x="6691746" y="4949887"/>
            <a:chExt cx="4059382" cy="1533436"/>
          </a:xfrm>
          <a:solidFill>
            <a:srgbClr val="767070"/>
          </a:solidFill>
        </p:grpSpPr>
        <p:sp>
          <p:nvSpPr>
            <p:cNvPr id="5" name="Rectangle 4">
              <a:extLst>
                <a:ext uri="{FF2B5EF4-FFF2-40B4-BE49-F238E27FC236}">
                  <a16:creationId xmlns:a16="http://schemas.microsoft.com/office/drawing/2014/main" id="{56EC5957-5424-C694-4975-D1A0DC78847D}"/>
                </a:ext>
              </a:extLst>
            </p:cNvPr>
            <p:cNvSpPr/>
            <p:nvPr/>
          </p:nvSpPr>
          <p:spPr>
            <a:xfrm>
              <a:off x="6691746" y="4949887"/>
              <a:ext cx="4059382" cy="1533436"/>
            </a:xfrm>
            <a:prstGeom prst="rect">
              <a:avLst/>
            </a:prstGeom>
            <a:solidFill>
              <a:srgbClr val="00B0F0"/>
            </a:solidFill>
            <a:ln w="38100">
              <a:solidFill>
                <a:schemeClr val="accent4"/>
              </a:solidFill>
            </a:ln>
            <a:effectLst>
              <a:glow rad="635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6">
              <a:extLst>
                <a:ext uri="{FF2B5EF4-FFF2-40B4-BE49-F238E27FC236}">
                  <a16:creationId xmlns:a16="http://schemas.microsoft.com/office/drawing/2014/main" id="{62C696E1-8EF7-96BB-3DBE-482BDB1133B6}"/>
                </a:ext>
              </a:extLst>
            </p:cNvPr>
            <p:cNvSpPr txBox="1"/>
            <p:nvPr/>
          </p:nvSpPr>
          <p:spPr>
            <a:xfrm>
              <a:off x="6985151" y="5116440"/>
              <a:ext cx="3472572" cy="1200329"/>
            </a:xfrm>
            <a:prstGeom prst="rect">
              <a:avLst/>
            </a:prstGeom>
            <a:solidFill>
              <a:srgbClr val="002060"/>
            </a:solidFill>
            <a:ln>
              <a:noFill/>
            </a:ln>
          </p:spPr>
          <p:txBody>
            <a:bodyPr wrap="square" rtlCol="0">
              <a:spAutoFit/>
            </a:bodyPr>
            <a:lstStyle/>
            <a:p>
              <a:r>
                <a:rPr lang="en-US" b="1" dirty="0">
                  <a:solidFill>
                    <a:schemeClr val="bg1"/>
                  </a:solidFill>
                  <a:latin typeface="Cambria" panose="02040503050406030204" pitchFamily="18" charset="0"/>
                  <a:ea typeface="Cambria" panose="02040503050406030204" pitchFamily="18" charset="0"/>
                </a:rPr>
                <a:t>Prof. Devaraj M R</a:t>
              </a:r>
            </a:p>
            <a:p>
              <a:r>
                <a:rPr lang="en-US" dirty="0">
                  <a:solidFill>
                    <a:schemeClr val="bg1"/>
                  </a:solidFill>
                  <a:latin typeface="Cambria" panose="02040503050406030204" pitchFamily="18" charset="0"/>
                  <a:ea typeface="Cambria" panose="02040503050406030204" pitchFamily="18" charset="0"/>
                </a:rPr>
                <a:t>Associate Professor, </a:t>
              </a:r>
            </a:p>
            <a:p>
              <a:r>
                <a:rPr lang="en-US" dirty="0">
                  <a:solidFill>
                    <a:schemeClr val="bg1"/>
                  </a:solidFill>
                  <a:latin typeface="Cambria" panose="02040503050406030204" pitchFamily="18" charset="0"/>
                  <a:ea typeface="Cambria" panose="02040503050406030204" pitchFamily="18" charset="0"/>
                </a:rPr>
                <a:t>Dept. of Mechanical Engineering,</a:t>
              </a:r>
            </a:p>
            <a:p>
              <a:r>
                <a:rPr lang="en-US" dirty="0">
                  <a:solidFill>
                    <a:schemeClr val="bg1"/>
                  </a:solidFill>
                  <a:latin typeface="Cambria" panose="02040503050406030204" pitchFamily="18" charset="0"/>
                  <a:ea typeface="Cambria" panose="02040503050406030204" pitchFamily="18" charset="0"/>
                </a:rPr>
                <a:t>ATMECE, Mysuru</a:t>
              </a:r>
              <a:endParaRPr lang="en-IN" dirty="0">
                <a:solidFill>
                  <a:schemeClr val="bg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700770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2697" y="996191"/>
            <a:ext cx="10306318" cy="542835"/>
          </a:xfrm>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lstStyle/>
          <a:p>
            <a:r>
              <a:rPr lang="en-US" sz="3600" dirty="0"/>
              <a:t>Comparison Between orthogonal and Oblique cutting  </a:t>
            </a:r>
          </a:p>
        </p:txBody>
      </p:sp>
      <p:pic>
        <p:nvPicPr>
          <p:cNvPr id="4" name="Content Placeholder 3"/>
          <p:cNvPicPr>
            <a:picLocks noGrp="1" noChangeAspect="1"/>
          </p:cNvPicPr>
          <p:nvPr>
            <p:ph idx="1"/>
          </p:nvPr>
        </p:nvPicPr>
        <p:blipFill>
          <a:blip r:embed="rId2"/>
          <a:stretch>
            <a:fillRect/>
          </a:stretch>
        </p:blipFill>
        <p:spPr>
          <a:xfrm>
            <a:off x="962697" y="2270238"/>
            <a:ext cx="10842498" cy="3048736"/>
          </a:xfrm>
          <a:prstGeom prst="rect">
            <a:avLst/>
          </a:prstGeom>
          <a:ln/>
        </p:spPr>
        <p:style>
          <a:lnRef idx="2">
            <a:schemeClr val="dk1"/>
          </a:lnRef>
          <a:fillRef idx="1">
            <a:schemeClr val="lt1"/>
          </a:fillRef>
          <a:effectRef idx="0">
            <a:schemeClr val="dk1"/>
          </a:effectRef>
          <a:fontRef idx="minor">
            <a:schemeClr val="dk1"/>
          </a:fontRef>
        </p:style>
      </p:pic>
      <p:sp>
        <p:nvSpPr>
          <p:cNvPr id="6" name="TextBox 5"/>
          <p:cNvSpPr txBox="1"/>
          <p:nvPr/>
        </p:nvSpPr>
        <p:spPr>
          <a:xfrm>
            <a:off x="1094704" y="4146997"/>
            <a:ext cx="862885" cy="369332"/>
          </a:xfrm>
          <a:prstGeom prst="rect">
            <a:avLst/>
          </a:prstGeom>
          <a:noFill/>
        </p:spPr>
        <p:txBody>
          <a:bodyPr wrap="square" rtlCol="0">
            <a:spAutoFit/>
          </a:bodyPr>
          <a:lstStyle/>
          <a:p>
            <a:r>
              <a:rPr lang="en-US" dirty="0"/>
              <a:t>Feed </a:t>
            </a:r>
          </a:p>
        </p:txBody>
      </p:sp>
      <p:sp>
        <p:nvSpPr>
          <p:cNvPr id="7" name="TextBox 6"/>
          <p:cNvSpPr txBox="1"/>
          <p:nvPr/>
        </p:nvSpPr>
        <p:spPr>
          <a:xfrm>
            <a:off x="6924859" y="4146997"/>
            <a:ext cx="862885" cy="369332"/>
          </a:xfrm>
          <a:prstGeom prst="rect">
            <a:avLst/>
          </a:prstGeom>
          <a:noFill/>
        </p:spPr>
        <p:txBody>
          <a:bodyPr wrap="square" rtlCol="0">
            <a:spAutoFit/>
          </a:bodyPr>
          <a:lstStyle/>
          <a:p>
            <a:r>
              <a:rPr lang="en-US" dirty="0"/>
              <a:t>Feed </a:t>
            </a:r>
          </a:p>
        </p:txBody>
      </p:sp>
    </p:spTree>
    <p:extLst>
      <p:ext uri="{BB962C8B-B14F-4D97-AF65-F5344CB8AC3E}">
        <p14:creationId xmlns:p14="http://schemas.microsoft.com/office/powerpoint/2010/main" val="289173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46299490"/>
              </p:ext>
            </p:extLst>
          </p:nvPr>
        </p:nvGraphicFramePr>
        <p:xfrm>
          <a:off x="822638" y="814931"/>
          <a:ext cx="10546724" cy="5528903"/>
        </p:xfrm>
        <a:graphic>
          <a:graphicData uri="http://schemas.openxmlformats.org/drawingml/2006/table">
            <a:tbl>
              <a:tblPr firstRow="1" bandRow="1">
                <a:tableStyleId>{5C22544A-7EE6-4342-B048-85BDC9FD1C3A}</a:tableStyleId>
              </a:tblPr>
              <a:tblGrid>
                <a:gridCol w="5273362">
                  <a:extLst>
                    <a:ext uri="{9D8B030D-6E8A-4147-A177-3AD203B41FA5}">
                      <a16:colId xmlns:a16="http://schemas.microsoft.com/office/drawing/2014/main" val="20000"/>
                    </a:ext>
                  </a:extLst>
                </a:gridCol>
                <a:gridCol w="5273362">
                  <a:extLst>
                    <a:ext uri="{9D8B030D-6E8A-4147-A177-3AD203B41FA5}">
                      <a16:colId xmlns:a16="http://schemas.microsoft.com/office/drawing/2014/main" val="20001"/>
                    </a:ext>
                  </a:extLst>
                </a:gridCol>
              </a:tblGrid>
              <a:tr h="590676">
                <a:tc>
                  <a:txBody>
                    <a:bodyPr/>
                    <a:lstStyle/>
                    <a:p>
                      <a:pPr algn="ctr"/>
                      <a:r>
                        <a:rPr lang="en-US" sz="2800" dirty="0">
                          <a:latin typeface="Baskerville Old Face" panose="02020602080505020303" pitchFamily="18" charset="0"/>
                        </a:rPr>
                        <a:t>Orthogonal cutting </a:t>
                      </a:r>
                      <a:endParaRPr lang="en-US" sz="2800" dirty="0"/>
                    </a:p>
                  </a:txBody>
                  <a:tcPr/>
                </a:tc>
                <a:tc>
                  <a:txBody>
                    <a:bodyPr/>
                    <a:lstStyle/>
                    <a:p>
                      <a:pPr algn="ctr"/>
                      <a:r>
                        <a:rPr lang="en-US" sz="2800" dirty="0">
                          <a:latin typeface="Baskerville Old Face" panose="02020602080505020303" pitchFamily="18" charset="0"/>
                        </a:rPr>
                        <a:t>Oblique Cutting</a:t>
                      </a:r>
                      <a:endParaRPr lang="en-US" sz="2800" dirty="0"/>
                    </a:p>
                  </a:txBody>
                  <a:tcPr/>
                </a:tc>
                <a:extLst>
                  <a:ext uri="{0D108BD9-81ED-4DB2-BD59-A6C34878D82A}">
                    <a16:rowId xmlns:a16="http://schemas.microsoft.com/office/drawing/2014/main" val="10000"/>
                  </a:ext>
                </a:extLst>
              </a:tr>
              <a:tr h="1042370">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2000" b="0" i="0" kern="1200" dirty="0">
                          <a:solidFill>
                            <a:schemeClr val="tx1"/>
                          </a:solidFill>
                          <a:effectLst/>
                          <a:latin typeface="+mn-lt"/>
                          <a:ea typeface="+mn-ea"/>
                          <a:cs typeface="+mn-cs"/>
                        </a:rPr>
                        <a:t>Cutting edge of the tool is straight and perpendicular to the tool travel</a:t>
                      </a:r>
                      <a:endParaRPr lang="en-US" sz="2000" dirty="0">
                        <a:solidFill>
                          <a:schemeClr val="tx1"/>
                        </a:solidFill>
                      </a:endParaRPr>
                    </a:p>
                    <a:p>
                      <a:pPr marL="285750" indent="-285750">
                        <a:buFont typeface="Wingdings" panose="05000000000000000000" pitchFamily="2" charset="2"/>
                        <a:buChar char="v"/>
                      </a:pPr>
                      <a:endParaRPr lang="en-US"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2000" b="0" i="0" kern="1200" dirty="0">
                          <a:solidFill>
                            <a:schemeClr val="tx1"/>
                          </a:solidFill>
                          <a:effectLst/>
                          <a:latin typeface="+mn-lt"/>
                          <a:ea typeface="+mn-ea"/>
                          <a:cs typeface="+mn-cs"/>
                        </a:rPr>
                        <a:t>cutting edge of the tool is straight and incline and to the direction of work or tool travel</a:t>
                      </a:r>
                      <a:endParaRPr lang="en-US" sz="2000" dirty="0">
                        <a:solidFill>
                          <a:schemeClr val="tx1"/>
                        </a:solidFill>
                      </a:endParaRPr>
                    </a:p>
                    <a:p>
                      <a:pPr marL="285750" indent="-285750">
                        <a:buFont typeface="Wingdings" panose="05000000000000000000" pitchFamily="2" charset="2"/>
                        <a:buChar char="v"/>
                      </a:pPr>
                      <a:endParaRPr lang="en-US" dirty="0"/>
                    </a:p>
                  </a:txBody>
                  <a:tcPr/>
                </a:tc>
                <a:extLst>
                  <a:ext uri="{0D108BD9-81ED-4DB2-BD59-A6C34878D82A}">
                    <a16:rowId xmlns:a16="http://schemas.microsoft.com/office/drawing/2014/main" val="10001"/>
                  </a:ext>
                </a:extLst>
              </a:tr>
              <a:tr h="729659">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Cheap flows over the whole face and direction of chip flow velocity is normal to the cutting edge</a:t>
                      </a:r>
                      <a:endParaRPr lang="en-US" sz="2000" dirty="0"/>
                    </a:p>
                  </a:txBody>
                  <a:tcPr/>
                </a:tc>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chip flows across the tool face at an angle</a:t>
                      </a:r>
                      <a:endParaRPr lang="en-US" sz="2000" dirty="0"/>
                    </a:p>
                  </a:txBody>
                  <a:tcPr/>
                </a:tc>
                <a:extLst>
                  <a:ext uri="{0D108BD9-81ED-4DB2-BD59-A6C34878D82A}">
                    <a16:rowId xmlns:a16="http://schemas.microsoft.com/office/drawing/2014/main" val="10002"/>
                  </a:ext>
                </a:extLst>
              </a:tr>
              <a:tr h="422739">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Chip coils in a tight flat spiral</a:t>
                      </a:r>
                      <a:endParaRPr lang="en-US" sz="2000" dirty="0"/>
                    </a:p>
                  </a:txBody>
                  <a:tcPr/>
                </a:tc>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chip flows sideways in a long curl of helical form</a:t>
                      </a:r>
                      <a:endParaRPr lang="en-US" sz="2000" dirty="0"/>
                    </a:p>
                  </a:txBody>
                  <a:tcPr/>
                </a:tc>
                <a:extLst>
                  <a:ext uri="{0D108BD9-81ED-4DB2-BD59-A6C34878D82A}">
                    <a16:rowId xmlns:a16="http://schemas.microsoft.com/office/drawing/2014/main" val="10003"/>
                  </a:ext>
                </a:extLst>
              </a:tr>
              <a:tr h="729659">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Only two components of the cutting force acts on the tool</a:t>
                      </a:r>
                      <a:endParaRPr lang="en-US" sz="2000" dirty="0"/>
                    </a:p>
                  </a:txBody>
                  <a:tcPr/>
                </a:tc>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three components cutting force at the cutting edge</a:t>
                      </a:r>
                      <a:endParaRPr lang="en-US" sz="2000" dirty="0"/>
                    </a:p>
                  </a:txBody>
                  <a:tcPr/>
                </a:tc>
                <a:extLst>
                  <a:ext uri="{0D108BD9-81ED-4DB2-BD59-A6C34878D82A}">
                    <a16:rowId xmlns:a16="http://schemas.microsoft.com/office/drawing/2014/main" val="10004"/>
                  </a:ext>
                </a:extLst>
              </a:tr>
              <a:tr h="729659">
                <a:tc>
                  <a:txBody>
                    <a:bodyPr/>
                    <a:lstStyle/>
                    <a:p>
                      <a:pPr marL="285750" indent="-285750">
                        <a:buFont typeface="Wingdings" panose="05000000000000000000" pitchFamily="2" charset="2"/>
                        <a:buChar char="v"/>
                      </a:pPr>
                      <a:r>
                        <a:rPr lang="en-US" sz="2000" b="0" kern="1200" dirty="0">
                          <a:solidFill>
                            <a:schemeClr val="dk1"/>
                          </a:solidFill>
                          <a:effectLst/>
                          <a:latin typeface="+mn-lt"/>
                          <a:ea typeface="+mn-ea"/>
                          <a:cs typeface="+mn-cs"/>
                        </a:rPr>
                        <a:t>Produces sharp corners</a:t>
                      </a:r>
                    </a:p>
                    <a:p>
                      <a:pPr marL="285750" indent="-285750">
                        <a:buFont typeface="Wingdings" panose="05000000000000000000" pitchFamily="2" charset="2"/>
                        <a:buChar char="v"/>
                      </a:pPr>
                      <a:endParaRPr lang="en-US" sz="20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2000" b="0" kern="1200" dirty="0">
                          <a:solidFill>
                            <a:schemeClr val="dk1"/>
                          </a:solidFill>
                          <a:effectLst/>
                          <a:latin typeface="+mn-lt"/>
                          <a:ea typeface="+mn-ea"/>
                          <a:cs typeface="+mn-cs"/>
                        </a:rPr>
                        <a:t>produces a chamfer at the end of cut</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lang="en-US" sz="2000" b="0" kern="1200" dirty="0">
                        <a:solidFill>
                          <a:schemeClr val="dk1"/>
                        </a:solidFill>
                        <a:effectLst/>
                        <a:latin typeface="+mn-lt"/>
                        <a:ea typeface="+mn-ea"/>
                        <a:cs typeface="+mn-cs"/>
                      </a:endParaRPr>
                    </a:p>
                  </a:txBody>
                  <a:tcPr/>
                </a:tc>
                <a:extLst>
                  <a:ext uri="{0D108BD9-81ED-4DB2-BD59-A6C34878D82A}">
                    <a16:rowId xmlns:a16="http://schemas.microsoft.com/office/drawing/2014/main" val="10005"/>
                  </a:ext>
                </a:extLst>
              </a:tr>
              <a:tr h="729659">
                <a:tc>
                  <a:txBody>
                    <a:bodyPr/>
                    <a:lstStyle/>
                    <a:p>
                      <a:pPr marL="285750" indent="-285750">
                        <a:buFont typeface="Wingdings" panose="05000000000000000000" pitchFamily="2" charset="2"/>
                        <a:buChar char="v"/>
                      </a:pPr>
                      <a:r>
                        <a:rPr lang="en-US" sz="2000" b="0" i="0" kern="1200" dirty="0">
                          <a:solidFill>
                            <a:schemeClr val="dk1"/>
                          </a:solidFill>
                          <a:effectLst/>
                          <a:latin typeface="+mn-lt"/>
                          <a:ea typeface="+mn-ea"/>
                          <a:cs typeface="+mn-cs"/>
                        </a:rPr>
                        <a:t>Used for parting-off on lathe broaching and slotting machines</a:t>
                      </a:r>
                      <a:endParaRPr lang="en-US" sz="20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2000" b="0" i="0" kern="1200" dirty="0">
                          <a:solidFill>
                            <a:schemeClr val="dk1"/>
                          </a:solidFill>
                          <a:effectLst/>
                          <a:latin typeface="+mn-lt"/>
                          <a:ea typeface="+mn-ea"/>
                          <a:cs typeface="+mn-cs"/>
                        </a:rPr>
                        <a:t>used commonly in almost all machining operations</a:t>
                      </a:r>
                      <a:endParaRPr lang="en-US" sz="2000" b="0" kern="1200" dirty="0">
                        <a:solidFill>
                          <a:schemeClr val="dk1"/>
                        </a:solidFill>
                        <a:effectLst/>
                        <a:latin typeface="+mn-lt"/>
                        <a:ea typeface="+mn-ea"/>
                        <a:cs typeface="+mn-cs"/>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68654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F0F72AB-42C1-A99C-6012-93C44065B5A1}"/>
              </a:ext>
            </a:extLst>
          </p:cNvPr>
          <p:cNvGraphicFramePr>
            <a:graphicFrameLocks noGrp="1"/>
          </p:cNvGraphicFramePr>
          <p:nvPr>
            <p:extLst>
              <p:ext uri="{D42A27DB-BD31-4B8C-83A1-F6EECF244321}">
                <p14:modId xmlns:p14="http://schemas.microsoft.com/office/powerpoint/2010/main" val="1627216954"/>
              </p:ext>
            </p:extLst>
          </p:nvPr>
        </p:nvGraphicFramePr>
        <p:xfrm>
          <a:off x="1392702" y="1223889"/>
          <a:ext cx="9017390" cy="3671667"/>
        </p:xfrm>
        <a:graphic>
          <a:graphicData uri="http://schemas.openxmlformats.org/drawingml/2006/table">
            <a:tbl>
              <a:tblPr/>
              <a:tblGrid>
                <a:gridCol w="4508695">
                  <a:extLst>
                    <a:ext uri="{9D8B030D-6E8A-4147-A177-3AD203B41FA5}">
                      <a16:colId xmlns:a16="http://schemas.microsoft.com/office/drawing/2014/main" val="3401362867"/>
                    </a:ext>
                  </a:extLst>
                </a:gridCol>
                <a:gridCol w="4508695">
                  <a:extLst>
                    <a:ext uri="{9D8B030D-6E8A-4147-A177-3AD203B41FA5}">
                      <a16:colId xmlns:a16="http://schemas.microsoft.com/office/drawing/2014/main" val="958892815"/>
                    </a:ext>
                  </a:extLst>
                </a:gridCol>
              </a:tblGrid>
              <a:tr h="3671667">
                <a:tc>
                  <a:txBody>
                    <a:bodyPr/>
                    <a:lstStyle/>
                    <a:p>
                      <a:pPr algn="just"/>
                      <a:r>
                        <a:rPr lang="en-US" sz="2400" dirty="0">
                          <a:solidFill>
                            <a:srgbClr val="002060"/>
                          </a:solidFill>
                          <a:effectLst/>
                          <a:latin typeface="Times New Roman" panose="02020603050405020304" pitchFamily="18" charset="0"/>
                          <a:cs typeface="Times New Roman" panose="02020603050405020304" pitchFamily="18" charset="0"/>
                        </a:rPr>
                        <a:t>In orthogonal cutting, </a:t>
                      </a:r>
                      <a:r>
                        <a:rPr lang="en-US" sz="2400" b="1" i="1" dirty="0">
                          <a:solidFill>
                            <a:srgbClr val="C00000"/>
                          </a:solidFill>
                          <a:effectLst/>
                          <a:latin typeface="Times New Roman" panose="02020603050405020304" pitchFamily="18" charset="0"/>
                          <a:cs typeface="Times New Roman" panose="02020603050405020304" pitchFamily="18" charset="0"/>
                        </a:rPr>
                        <a:t>only two force components </a:t>
                      </a:r>
                      <a:r>
                        <a:rPr lang="en-US" sz="2400" dirty="0">
                          <a:solidFill>
                            <a:srgbClr val="002060"/>
                          </a:solidFill>
                          <a:effectLst/>
                          <a:latin typeface="Times New Roman" panose="02020603050405020304" pitchFamily="18" charset="0"/>
                          <a:cs typeface="Times New Roman" panose="02020603050405020304" pitchFamily="18" charset="0"/>
                        </a:rPr>
                        <a:t>(Tangential force and feed force) acts on the cutting tool.</a:t>
                      </a:r>
                    </a:p>
                  </a:txBody>
                  <a:tcPr anchor="ctr">
                    <a:lnL w="9525" cap="flat" cmpd="sng" algn="ctr">
                      <a:solidFill>
                        <a:srgbClr val="30EB42"/>
                      </a:solidFill>
                      <a:prstDash val="solid"/>
                      <a:round/>
                      <a:headEnd type="none" w="med" len="med"/>
                      <a:tailEnd type="none" w="med" len="med"/>
                    </a:lnL>
                    <a:lnR w="9525" cap="flat" cmpd="sng" algn="ctr">
                      <a:solidFill>
                        <a:srgbClr val="30E042"/>
                      </a:solidFill>
                      <a:prstDash val="solid"/>
                      <a:round/>
                      <a:headEnd type="none" w="med" len="med"/>
                      <a:tailEnd type="none" w="med" len="med"/>
                    </a:lnR>
                    <a:lnT w="9525" cap="flat" cmpd="sng" algn="ctr">
                      <a:solidFill>
                        <a:srgbClr val="30EB42"/>
                      </a:solidFill>
                      <a:prstDash val="solid"/>
                      <a:round/>
                      <a:headEnd type="none" w="med" len="med"/>
                      <a:tailEnd type="none" w="med" len="med"/>
                    </a:lnT>
                    <a:lnB w="9525" cap="flat" cmpd="sng" algn="ctr">
                      <a:solidFill>
                        <a:srgbClr val="30EB42"/>
                      </a:solidFill>
                      <a:prstDash val="solid"/>
                      <a:round/>
                      <a:headEnd type="none" w="med" len="med"/>
                      <a:tailEnd type="none" w="med" len="med"/>
                    </a:lnB>
                    <a:noFill/>
                  </a:tcPr>
                </a:tc>
                <a:tc>
                  <a:txBody>
                    <a:bodyPr/>
                    <a:lstStyle/>
                    <a:p>
                      <a:pPr algn="just"/>
                      <a:r>
                        <a:rPr lang="en-US" sz="2400" dirty="0">
                          <a:solidFill>
                            <a:srgbClr val="002060"/>
                          </a:solidFill>
                          <a:effectLst/>
                          <a:latin typeface="Times New Roman" panose="02020603050405020304" pitchFamily="18" charset="0"/>
                          <a:cs typeface="Times New Roman" panose="02020603050405020304" pitchFamily="18" charset="0"/>
                        </a:rPr>
                        <a:t>Whereas in oblique cutting, </a:t>
                      </a:r>
                      <a:r>
                        <a:rPr lang="en-US" sz="2400" b="1" i="1" dirty="0">
                          <a:solidFill>
                            <a:srgbClr val="C00000"/>
                          </a:solidFill>
                          <a:effectLst/>
                          <a:latin typeface="Times New Roman" panose="02020603050405020304" pitchFamily="18" charset="0"/>
                          <a:cs typeface="Times New Roman" panose="02020603050405020304" pitchFamily="18" charset="0"/>
                        </a:rPr>
                        <a:t>there are three force components</a:t>
                      </a:r>
                      <a:r>
                        <a:rPr lang="en-US" sz="2400" dirty="0">
                          <a:solidFill>
                            <a:srgbClr val="002060"/>
                          </a:solidFill>
                          <a:effectLst/>
                          <a:latin typeface="Times New Roman" panose="02020603050405020304" pitchFamily="18" charset="0"/>
                          <a:cs typeface="Times New Roman" panose="02020603050405020304" pitchFamily="18" charset="0"/>
                        </a:rPr>
                        <a:t> (such as Tangential force, Feed force, and Radial force) acting on the cutting tool, and they are mutually perpendicular to each other.</a:t>
                      </a:r>
                    </a:p>
                  </a:txBody>
                  <a:tcPr anchor="ctr">
                    <a:lnL w="9525" cap="flat" cmpd="sng" algn="ctr">
                      <a:solidFill>
                        <a:srgbClr val="30E042"/>
                      </a:solidFill>
                      <a:prstDash val="solid"/>
                      <a:round/>
                      <a:headEnd type="none" w="med" len="med"/>
                      <a:tailEnd type="none" w="med" len="med"/>
                    </a:lnL>
                    <a:lnR w="9525" cap="flat" cmpd="sng" algn="ctr">
                      <a:solidFill>
                        <a:srgbClr val="30E042"/>
                      </a:solidFill>
                      <a:prstDash val="solid"/>
                      <a:round/>
                      <a:headEnd type="none" w="med" len="med"/>
                      <a:tailEnd type="none" w="med" len="med"/>
                    </a:lnR>
                    <a:lnT w="9525" cap="flat" cmpd="sng" algn="ctr">
                      <a:solidFill>
                        <a:srgbClr val="30E042"/>
                      </a:solidFill>
                      <a:prstDash val="solid"/>
                      <a:round/>
                      <a:headEnd type="none" w="med" len="med"/>
                      <a:tailEnd type="none" w="med" len="med"/>
                    </a:lnT>
                    <a:lnB w="9525" cap="flat" cmpd="sng" algn="ctr">
                      <a:solidFill>
                        <a:srgbClr val="30E042"/>
                      </a:solidFill>
                      <a:prstDash val="solid"/>
                      <a:round/>
                      <a:headEnd type="none" w="med" len="med"/>
                      <a:tailEnd type="none" w="med" len="med"/>
                    </a:lnB>
                    <a:noFill/>
                  </a:tcPr>
                </a:tc>
                <a:extLst>
                  <a:ext uri="{0D108BD9-81ED-4DB2-BD59-A6C34878D82A}">
                    <a16:rowId xmlns:a16="http://schemas.microsoft.com/office/drawing/2014/main" val="1857743878"/>
                  </a:ext>
                </a:extLst>
              </a:tr>
            </a:tbl>
          </a:graphicData>
        </a:graphic>
      </p:graphicFrame>
    </p:spTree>
    <p:extLst>
      <p:ext uri="{BB962C8B-B14F-4D97-AF65-F5344CB8AC3E}">
        <p14:creationId xmlns:p14="http://schemas.microsoft.com/office/powerpoint/2010/main" val="3809294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265" y="2504049"/>
            <a:ext cx="6668446" cy="370334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3336" y="2042143"/>
            <a:ext cx="4408521" cy="4408521"/>
          </a:xfrm>
          <a:prstGeom prst="rect">
            <a:avLst/>
          </a:prstGeom>
        </p:spPr>
      </p:pic>
      <p:sp>
        <p:nvSpPr>
          <p:cNvPr id="5" name="Rectangle: Rounded Corners 4">
            <a:extLst>
              <a:ext uri="{FF2B5EF4-FFF2-40B4-BE49-F238E27FC236}">
                <a16:creationId xmlns:a16="http://schemas.microsoft.com/office/drawing/2014/main" id="{3523B5D8-7733-46FD-5637-CCEE1711A809}"/>
              </a:ext>
            </a:extLst>
          </p:cNvPr>
          <p:cNvSpPr/>
          <p:nvPr/>
        </p:nvSpPr>
        <p:spPr>
          <a:xfrm>
            <a:off x="2771334" y="650609"/>
            <a:ext cx="6358597" cy="563384"/>
          </a:xfrm>
          <a:prstGeom prst="roundRect">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Classification of Cutting tool </a:t>
            </a:r>
          </a:p>
        </p:txBody>
      </p:sp>
      <p:sp>
        <p:nvSpPr>
          <p:cNvPr id="12" name="TextBox 11">
            <a:extLst>
              <a:ext uri="{FF2B5EF4-FFF2-40B4-BE49-F238E27FC236}">
                <a16:creationId xmlns:a16="http://schemas.microsoft.com/office/drawing/2014/main" id="{A1742DBF-ABA8-DA97-BB40-74E76E37EC6B}"/>
              </a:ext>
            </a:extLst>
          </p:cNvPr>
          <p:cNvSpPr txBox="1"/>
          <p:nvPr/>
        </p:nvSpPr>
        <p:spPr>
          <a:xfrm>
            <a:off x="1987815" y="1366458"/>
            <a:ext cx="8970917" cy="523220"/>
          </a:xfrm>
          <a:prstGeom prst="rect">
            <a:avLst/>
          </a:prstGeom>
          <a:noFill/>
        </p:spPr>
        <p:txBody>
          <a:bodyPr wrap="square">
            <a:spAutoFit/>
          </a:bodyPr>
          <a:lstStyle/>
          <a:p>
            <a:pPr algn="ctr"/>
            <a:r>
              <a:rPr lang="en-US" sz="2800" b="1" dirty="0">
                <a:solidFill>
                  <a:srgbClr val="C00000"/>
                </a:solidFill>
                <a:latin typeface="Times New Roman" panose="02020603050405020304" pitchFamily="18" charset="0"/>
                <a:cs typeface="Times New Roman" panose="02020603050405020304" pitchFamily="18" charset="0"/>
              </a:rPr>
              <a:t>Single point cutting tool    </a:t>
            </a:r>
            <a:r>
              <a:rPr lang="en-US" sz="2800" b="1" dirty="0">
                <a:solidFill>
                  <a:srgbClr val="00B0F0"/>
                </a:solidFill>
                <a:latin typeface="Times New Roman" panose="02020603050405020304" pitchFamily="18" charset="0"/>
                <a:cs typeface="Times New Roman" panose="02020603050405020304" pitchFamily="18" charset="0"/>
              </a:rPr>
              <a:t>and      </a:t>
            </a:r>
            <a:r>
              <a:rPr lang="en-US" sz="2800" b="1" dirty="0">
                <a:solidFill>
                  <a:srgbClr val="002060"/>
                </a:solidFill>
                <a:latin typeface="Times New Roman" panose="02020603050405020304" pitchFamily="18" charset="0"/>
                <a:cs typeface="Times New Roman" panose="02020603050405020304" pitchFamily="18" charset="0"/>
              </a:rPr>
              <a:t>Multipoint cutting tool </a:t>
            </a:r>
          </a:p>
        </p:txBody>
      </p:sp>
    </p:spTree>
    <p:extLst>
      <p:ext uri="{BB962C8B-B14F-4D97-AF65-F5344CB8AC3E}">
        <p14:creationId xmlns:p14="http://schemas.microsoft.com/office/powerpoint/2010/main" val="1287740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89649"/>
            <a:ext cx="10781714" cy="4051496"/>
          </a:xfrm>
        </p:spPr>
        <p:txBody>
          <a:bodyPr/>
          <a:lstStyle/>
          <a:p>
            <a:pPr marL="0" indent="0" algn="just">
              <a:buNone/>
            </a:pPr>
            <a:endParaRPr lang="en-US" sz="32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en-US" sz="3200" dirty="0">
                <a:solidFill>
                  <a:srgbClr val="002060"/>
                </a:solidFill>
                <a:latin typeface="Times New Roman" panose="02020603050405020304" pitchFamily="18" charset="0"/>
                <a:cs typeface="Times New Roman" panose="02020603050405020304" pitchFamily="18" charset="0"/>
              </a:rPr>
              <a:t>A single point cutting tool is the simplest type consisting of a single effective cutting edge that removes excess material from the work piece.</a:t>
            </a:r>
          </a:p>
          <a:p>
            <a:pPr marL="0" indent="0" algn="just">
              <a:buNone/>
            </a:pPr>
            <a:endParaRPr lang="en-US" sz="3200" dirty="0">
              <a:solidFill>
                <a:srgbClr val="00CC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en-US" sz="3200" dirty="0">
                <a:solidFill>
                  <a:srgbClr val="FF0000"/>
                </a:solidFill>
                <a:latin typeface="Times New Roman" panose="02020603050405020304" pitchFamily="18" charset="0"/>
                <a:cs typeface="Times New Roman" panose="02020603050405020304" pitchFamily="18" charset="0"/>
              </a:rPr>
              <a:t>Lathe Tools (chamfering tool, parting tool, facing tool </a:t>
            </a:r>
            <a:r>
              <a:rPr lang="en-US" sz="3200" dirty="0" err="1">
                <a:solidFill>
                  <a:srgbClr val="FF0000"/>
                </a:solidFill>
                <a:latin typeface="Times New Roman" panose="02020603050405020304" pitchFamily="18" charset="0"/>
                <a:cs typeface="Times New Roman" panose="02020603050405020304" pitchFamily="18" charset="0"/>
              </a:rPr>
              <a:t>etc</a:t>
            </a:r>
            <a:r>
              <a:rPr lang="en-US" sz="3200" dirty="0">
                <a:solidFill>
                  <a:srgbClr val="FF0000"/>
                </a:solidFill>
                <a:latin typeface="Times New Roman" panose="02020603050405020304" pitchFamily="18" charset="0"/>
                <a:cs typeface="Times New Roman" panose="02020603050405020304" pitchFamily="18" charset="0"/>
              </a:rPr>
              <a:t>), Shaper Tools, Planar Tools, Boring Tools etc., are single point cutting tools. </a:t>
            </a:r>
          </a:p>
          <a:p>
            <a:endParaRPr lang="en-US" sz="3200" dirty="0">
              <a:latin typeface="Times New Roman" panose="02020603050405020304" pitchFamily="18" charset="0"/>
              <a:cs typeface="Times New Roman" panose="02020603050405020304" pitchFamily="18" charset="0"/>
            </a:endParaRPr>
          </a:p>
        </p:txBody>
      </p:sp>
      <p:sp>
        <p:nvSpPr>
          <p:cNvPr id="4" name="Rectangle: Rounded Corners 3">
            <a:extLst>
              <a:ext uri="{FF2B5EF4-FFF2-40B4-BE49-F238E27FC236}">
                <a16:creationId xmlns:a16="http://schemas.microsoft.com/office/drawing/2014/main" id="{AB637640-131D-E443-5161-5D2C7D026156}"/>
              </a:ext>
            </a:extLst>
          </p:cNvPr>
          <p:cNvSpPr/>
          <p:nvPr/>
        </p:nvSpPr>
        <p:spPr>
          <a:xfrm>
            <a:off x="3601329" y="821714"/>
            <a:ext cx="4989342" cy="542852"/>
          </a:xfrm>
          <a:prstGeom prst="roundRect">
            <a:avLst/>
          </a:prstGeom>
          <a:solidFill>
            <a:srgbClr val="0070C0"/>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Times New Roman" panose="02020603050405020304" pitchFamily="18" charset="0"/>
                <a:cs typeface="Times New Roman" panose="02020603050405020304" pitchFamily="18" charset="0"/>
              </a:rPr>
              <a:t>Single Point Cutting Tool </a:t>
            </a:r>
          </a:p>
        </p:txBody>
      </p:sp>
    </p:spTree>
    <p:extLst>
      <p:ext uri="{BB962C8B-B14F-4D97-AF65-F5344CB8AC3E}">
        <p14:creationId xmlns:p14="http://schemas.microsoft.com/office/powerpoint/2010/main" val="1958647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515045" y="1721022"/>
            <a:ext cx="9161910" cy="4343399"/>
          </a:xfrm>
          <a:prstGeom prst="rect">
            <a:avLst/>
          </a:prstGeom>
        </p:spPr>
      </p:pic>
      <p:sp>
        <p:nvSpPr>
          <p:cNvPr id="8" name="Rectangle: Rounded Corners 7">
            <a:extLst>
              <a:ext uri="{FF2B5EF4-FFF2-40B4-BE49-F238E27FC236}">
                <a16:creationId xmlns:a16="http://schemas.microsoft.com/office/drawing/2014/main" id="{BB8969CB-3D34-3A41-EF80-F0FD2211C920}"/>
              </a:ext>
            </a:extLst>
          </p:cNvPr>
          <p:cNvSpPr/>
          <p:nvPr/>
        </p:nvSpPr>
        <p:spPr>
          <a:xfrm>
            <a:off x="2269587" y="793579"/>
            <a:ext cx="7652826" cy="542852"/>
          </a:xfrm>
          <a:prstGeom prst="roundRect">
            <a:avLst/>
          </a:prstGeom>
          <a:solidFill>
            <a:srgbClr val="002060"/>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Times New Roman" panose="02020603050405020304" pitchFamily="18" charset="0"/>
                <a:cs typeface="Times New Roman" panose="02020603050405020304" pitchFamily="18" charset="0"/>
              </a:rPr>
              <a:t>Single Point Cutting Tool Nomenclature</a:t>
            </a:r>
          </a:p>
        </p:txBody>
      </p:sp>
    </p:spTree>
    <p:extLst>
      <p:ext uri="{BB962C8B-B14F-4D97-AF65-F5344CB8AC3E}">
        <p14:creationId xmlns:p14="http://schemas.microsoft.com/office/powerpoint/2010/main" val="16414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388682" y="1668295"/>
            <a:ext cx="7414633" cy="4766550"/>
          </a:xfrm>
          <a:prstGeom prst="rect">
            <a:avLst/>
          </a:prstGeom>
        </p:spPr>
      </p:pic>
      <p:sp>
        <p:nvSpPr>
          <p:cNvPr id="6" name="Rectangle: Rounded Corners 5">
            <a:extLst>
              <a:ext uri="{FF2B5EF4-FFF2-40B4-BE49-F238E27FC236}">
                <a16:creationId xmlns:a16="http://schemas.microsoft.com/office/drawing/2014/main" id="{B29870B9-9086-92FA-E150-E54062EAD846}"/>
              </a:ext>
            </a:extLst>
          </p:cNvPr>
          <p:cNvSpPr/>
          <p:nvPr/>
        </p:nvSpPr>
        <p:spPr>
          <a:xfrm>
            <a:off x="2269585" y="723241"/>
            <a:ext cx="7652826" cy="542852"/>
          </a:xfrm>
          <a:prstGeom prst="roundRect">
            <a:avLst/>
          </a:prstGeom>
          <a:solidFill>
            <a:srgbClr val="002060"/>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Times New Roman" panose="02020603050405020304" pitchFamily="18" charset="0"/>
                <a:cs typeface="Times New Roman" panose="02020603050405020304" pitchFamily="18" charset="0"/>
              </a:rPr>
              <a:t>Single Point Cutting Tool Nomenclature</a:t>
            </a:r>
          </a:p>
        </p:txBody>
      </p:sp>
    </p:spTree>
    <p:extLst>
      <p:ext uri="{BB962C8B-B14F-4D97-AF65-F5344CB8AC3E}">
        <p14:creationId xmlns:p14="http://schemas.microsoft.com/office/powerpoint/2010/main" val="2385752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754416" y="1252025"/>
            <a:ext cx="8683165" cy="5248167"/>
          </a:xfrm>
          <a:prstGeom prst="rect">
            <a:avLst/>
          </a:prstGeom>
        </p:spPr>
      </p:pic>
      <p:sp>
        <p:nvSpPr>
          <p:cNvPr id="3" name="Rectangle: Rounded Corners 2">
            <a:extLst>
              <a:ext uri="{FF2B5EF4-FFF2-40B4-BE49-F238E27FC236}">
                <a16:creationId xmlns:a16="http://schemas.microsoft.com/office/drawing/2014/main" id="{43252572-B584-9DA1-EC74-764C84E0EBAC}"/>
              </a:ext>
            </a:extLst>
          </p:cNvPr>
          <p:cNvSpPr/>
          <p:nvPr/>
        </p:nvSpPr>
        <p:spPr>
          <a:xfrm>
            <a:off x="2269586" y="596631"/>
            <a:ext cx="7652826" cy="542852"/>
          </a:xfrm>
          <a:prstGeom prst="roundRect">
            <a:avLst/>
          </a:prstGeom>
          <a:solidFill>
            <a:srgbClr val="002060"/>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Times New Roman" panose="02020603050405020304" pitchFamily="18" charset="0"/>
                <a:cs typeface="Times New Roman" panose="02020603050405020304" pitchFamily="18" charset="0"/>
              </a:rPr>
              <a:t>Single Point Cutting Tool Nomenclature</a:t>
            </a:r>
          </a:p>
        </p:txBody>
      </p:sp>
    </p:spTree>
    <p:extLst>
      <p:ext uri="{BB962C8B-B14F-4D97-AF65-F5344CB8AC3E}">
        <p14:creationId xmlns:p14="http://schemas.microsoft.com/office/powerpoint/2010/main" val="2766251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279010" y="1010487"/>
            <a:ext cx="11633980" cy="4837026"/>
          </a:xfrm>
        </p:spPr>
        <p:txBody>
          <a:bodyPr>
            <a:normAutofit/>
          </a:bodyPr>
          <a:lstStyle/>
          <a:p>
            <a:r>
              <a:rPr lang="en-US" b="1" dirty="0">
                <a:solidFill>
                  <a:srgbClr val="002060"/>
                </a:solidFill>
                <a:latin typeface="Times New Roman" panose="02020603050405020304" pitchFamily="18" charset="0"/>
                <a:cs typeface="Times New Roman" panose="02020603050405020304" pitchFamily="18" charset="0"/>
              </a:rPr>
              <a:t>Tool Shank: </a:t>
            </a:r>
            <a:r>
              <a:rPr lang="en-US" dirty="0">
                <a:solidFill>
                  <a:srgbClr val="002060"/>
                </a:solidFill>
                <a:latin typeface="Times New Roman" panose="02020603050405020304" pitchFamily="18" charset="0"/>
                <a:cs typeface="Times New Roman" panose="02020603050405020304" pitchFamily="18" charset="0"/>
              </a:rPr>
              <a:t>It is the main body of the cutting tool and is also the part of the tool that is gripped in the tool holder.</a:t>
            </a:r>
          </a:p>
          <a:p>
            <a:r>
              <a:rPr lang="en-US" b="1" dirty="0">
                <a:solidFill>
                  <a:srgbClr val="C00000"/>
                </a:solidFill>
                <a:latin typeface="Times New Roman" panose="02020603050405020304" pitchFamily="18" charset="0"/>
                <a:cs typeface="Times New Roman" panose="02020603050405020304" pitchFamily="18" charset="0"/>
              </a:rPr>
              <a:t>Face: </a:t>
            </a:r>
            <a:r>
              <a:rPr lang="en-US" dirty="0">
                <a:solidFill>
                  <a:srgbClr val="C00000"/>
                </a:solidFill>
                <a:latin typeface="Times New Roman" panose="02020603050405020304" pitchFamily="18" charset="0"/>
                <a:cs typeface="Times New Roman" panose="02020603050405020304" pitchFamily="18" charset="0"/>
              </a:rPr>
              <a:t>It is the top surface of the tool over which the chip flows during cutting.</a:t>
            </a:r>
          </a:p>
          <a:p>
            <a:r>
              <a:rPr lang="en-US" b="1" dirty="0">
                <a:solidFill>
                  <a:srgbClr val="006600"/>
                </a:solidFill>
                <a:latin typeface="Times New Roman" panose="02020603050405020304" pitchFamily="18" charset="0"/>
                <a:cs typeface="Times New Roman" panose="02020603050405020304" pitchFamily="18" charset="0"/>
              </a:rPr>
              <a:t>End cutting edge: </a:t>
            </a:r>
            <a:r>
              <a:rPr lang="en-US" dirty="0">
                <a:solidFill>
                  <a:srgbClr val="006600"/>
                </a:solidFill>
                <a:latin typeface="Times New Roman" panose="02020603050405020304" pitchFamily="18" charset="0"/>
                <a:cs typeface="Times New Roman" panose="02020603050405020304" pitchFamily="18" charset="0"/>
              </a:rPr>
              <a:t>It is the cutting edge formed at the end of the tool.</a:t>
            </a:r>
          </a:p>
          <a:p>
            <a:r>
              <a:rPr lang="en-US" b="1" dirty="0">
                <a:solidFill>
                  <a:srgbClr val="FF0000"/>
                </a:solidFill>
                <a:latin typeface="Times New Roman" panose="02020603050405020304" pitchFamily="18" charset="0"/>
                <a:cs typeface="Times New Roman" panose="02020603050405020304" pitchFamily="18" charset="0"/>
              </a:rPr>
              <a:t>Side cutting edge: </a:t>
            </a:r>
            <a:r>
              <a:rPr lang="en-US" dirty="0">
                <a:solidFill>
                  <a:srgbClr val="FF0000"/>
                </a:solidFill>
                <a:latin typeface="Times New Roman" panose="02020603050405020304" pitchFamily="18" charset="0"/>
                <a:cs typeface="Times New Roman" panose="02020603050405020304" pitchFamily="18" charset="0"/>
              </a:rPr>
              <a:t>It is the cutting edge on the side of the tool.</a:t>
            </a:r>
          </a:p>
          <a:p>
            <a:r>
              <a:rPr lang="en-US" b="1" dirty="0">
                <a:solidFill>
                  <a:srgbClr val="0070C0"/>
                </a:solidFill>
                <a:latin typeface="Times New Roman" panose="02020603050405020304" pitchFamily="18" charset="0"/>
                <a:cs typeface="Times New Roman" panose="02020603050405020304" pitchFamily="18" charset="0"/>
              </a:rPr>
              <a:t>Flank: </a:t>
            </a:r>
            <a:r>
              <a:rPr lang="en-US" dirty="0">
                <a:solidFill>
                  <a:srgbClr val="0070C0"/>
                </a:solidFill>
                <a:latin typeface="Times New Roman" panose="02020603050405020304" pitchFamily="18" charset="0"/>
                <a:cs typeface="Times New Roman" panose="02020603050405020304" pitchFamily="18" charset="0"/>
              </a:rPr>
              <a:t>It is the surface adjacent to, and below the cutting edge when the tool lies in the horizontal position.</a:t>
            </a:r>
          </a:p>
          <a:p>
            <a:r>
              <a:rPr lang="en-US" b="1" dirty="0">
                <a:solidFill>
                  <a:srgbClr val="006600"/>
                </a:solidFill>
                <a:latin typeface="Times New Roman" panose="02020603050405020304" pitchFamily="18" charset="0"/>
                <a:cs typeface="Times New Roman" panose="02020603050405020304" pitchFamily="18" charset="0"/>
              </a:rPr>
              <a:t>Nose: </a:t>
            </a:r>
            <a:r>
              <a:rPr lang="en-US" dirty="0">
                <a:solidFill>
                  <a:srgbClr val="006600"/>
                </a:solidFill>
                <a:latin typeface="Times New Roman" panose="02020603050405020304" pitchFamily="18" charset="0"/>
                <a:cs typeface="Times New Roman" panose="02020603050405020304" pitchFamily="18" charset="0"/>
              </a:rPr>
              <a:t>It is the tip of the cutting tool and is formed by the </a:t>
            </a:r>
            <a:r>
              <a:rPr lang="en-US" b="1" i="1" dirty="0">
                <a:solidFill>
                  <a:srgbClr val="C00000"/>
                </a:solidFill>
                <a:latin typeface="Times New Roman" panose="02020603050405020304" pitchFamily="18" charset="0"/>
                <a:cs typeface="Times New Roman" panose="02020603050405020304" pitchFamily="18" charset="0"/>
              </a:rPr>
              <a:t>intersection of the side cutting edge and the end cutting edge.</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5198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3DB08C2-21CA-8166-2819-3A8E76C877F0}"/>
              </a:ext>
            </a:extLst>
          </p:cNvPr>
          <p:cNvSpPr txBox="1"/>
          <p:nvPr/>
        </p:nvSpPr>
        <p:spPr>
          <a:xfrm>
            <a:off x="1237958" y="2951946"/>
            <a:ext cx="9270608" cy="954107"/>
          </a:xfrm>
          <a:prstGeom prst="rect">
            <a:avLst/>
          </a:prstGeom>
          <a:noFill/>
        </p:spPr>
        <p:txBody>
          <a:bodyPr wrap="square">
            <a:spAutoFit/>
          </a:bodyPr>
          <a:lstStyle/>
          <a:p>
            <a:pPr marL="0" indent="0" algn="ctr">
              <a:buNone/>
            </a:pPr>
            <a:r>
              <a:rPr lang="en-US" sz="2800" dirty="0">
                <a:latin typeface="Times New Roman" panose="02020603050405020304" pitchFamily="18" charset="0"/>
                <a:cs typeface="Times New Roman" panose="02020603050405020304" pitchFamily="18" charset="0"/>
              </a:rPr>
              <a:t> </a:t>
            </a:r>
            <a:r>
              <a:rPr lang="en-US" sz="2800" dirty="0">
                <a:solidFill>
                  <a:srgbClr val="002060"/>
                </a:solidFill>
                <a:latin typeface="Times New Roman" panose="02020603050405020304" pitchFamily="18" charset="0"/>
                <a:cs typeface="Times New Roman" panose="02020603050405020304" pitchFamily="18" charset="0"/>
              </a:rPr>
              <a:t>ASA- (AMERICAN STANDARD ASSOCIATION)</a:t>
            </a:r>
          </a:p>
          <a:p>
            <a:pPr marL="0" indent="0" algn="ctr">
              <a:buNone/>
            </a:pPr>
            <a:r>
              <a:rPr lang="en-US" sz="2800" dirty="0">
                <a:solidFill>
                  <a:srgbClr val="7030A0"/>
                </a:solidFill>
                <a:latin typeface="Times New Roman" panose="02020603050405020304" pitchFamily="18" charset="0"/>
                <a:cs typeface="Times New Roman" panose="02020603050405020304" pitchFamily="18" charset="0"/>
              </a:rPr>
              <a:t>ORA-(ORTHOGONAL RAKE ANGLE)</a:t>
            </a:r>
          </a:p>
        </p:txBody>
      </p:sp>
      <p:sp>
        <p:nvSpPr>
          <p:cNvPr id="11" name="TextBox 10">
            <a:extLst>
              <a:ext uri="{FF2B5EF4-FFF2-40B4-BE49-F238E27FC236}">
                <a16:creationId xmlns:a16="http://schemas.microsoft.com/office/drawing/2014/main" id="{675075DB-B02A-6501-8116-7163838CD4CD}"/>
              </a:ext>
            </a:extLst>
          </p:cNvPr>
          <p:cNvSpPr txBox="1"/>
          <p:nvPr/>
        </p:nvSpPr>
        <p:spPr>
          <a:xfrm>
            <a:off x="4239651" y="1496423"/>
            <a:ext cx="3267221" cy="646331"/>
          </a:xfrm>
          <a:prstGeom prst="rect">
            <a:avLst/>
          </a:prstGeom>
          <a:noFill/>
        </p:spPr>
        <p:txBody>
          <a:bodyPr wrap="square">
            <a:spAutoFit/>
          </a:bodyPr>
          <a:lstStyle/>
          <a:p>
            <a:pPr algn="ctr"/>
            <a:r>
              <a:rPr lang="en-US" sz="3600" dirty="0">
                <a:solidFill>
                  <a:srgbClr val="C00000"/>
                </a:solidFill>
                <a:latin typeface="Times New Roman" panose="02020603050405020304" pitchFamily="18" charset="0"/>
                <a:cs typeface="Times New Roman" panose="02020603050405020304" pitchFamily="18" charset="0"/>
              </a:rPr>
              <a:t>Tool Signature</a:t>
            </a:r>
          </a:p>
        </p:txBody>
      </p:sp>
    </p:spTree>
    <p:extLst>
      <p:ext uri="{BB962C8B-B14F-4D97-AF65-F5344CB8AC3E}">
        <p14:creationId xmlns:p14="http://schemas.microsoft.com/office/powerpoint/2010/main" val="3203822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85485E-32DE-5AA3-4D17-8ECC4B94544F}"/>
              </a:ext>
            </a:extLst>
          </p:cNvPr>
          <p:cNvSpPr txBox="1"/>
          <p:nvPr/>
        </p:nvSpPr>
        <p:spPr>
          <a:xfrm>
            <a:off x="715617" y="1659285"/>
            <a:ext cx="10760765" cy="3539430"/>
          </a:xfrm>
          <a:prstGeom prst="rect">
            <a:avLst/>
          </a:prstGeom>
          <a:noFill/>
        </p:spPr>
        <p:txBody>
          <a:bodyPr wrap="square">
            <a:spAutoFit/>
          </a:bodyPr>
          <a:lstStyle/>
          <a:p>
            <a:pPr algn="just"/>
            <a:r>
              <a:rPr lang="en-US" sz="2800" b="1" dirty="0">
                <a:solidFill>
                  <a:srgbClr val="002060"/>
                </a:solidFill>
                <a:latin typeface="Times New Roman" panose="02020603050405020304" pitchFamily="18" charset="0"/>
                <a:cs typeface="Times New Roman" panose="02020603050405020304" pitchFamily="18" charset="0"/>
              </a:rPr>
              <a:t>Introduction to Metal cutting: </a:t>
            </a:r>
            <a:r>
              <a:rPr lang="en-US" sz="2800" dirty="0">
                <a:latin typeface="Times New Roman" panose="02020603050405020304" pitchFamily="18" charset="0"/>
                <a:cs typeface="Times New Roman" panose="02020603050405020304" pitchFamily="18" charset="0"/>
              </a:rPr>
              <a:t>Orthogonal and oblique cutting. Classification of cutting tools: single, and multipoint; tool signature for single point cutting tool. Mechanics of orthogonal cutting; chip formation, shear angle and its significance, Merchant circle diagram. Numerical problems. Cutting tool materials and applications. </a:t>
            </a:r>
          </a:p>
          <a:p>
            <a:pPr algn="just"/>
            <a:r>
              <a:rPr lang="en-US" sz="2800" b="1" dirty="0">
                <a:solidFill>
                  <a:srgbClr val="002060"/>
                </a:solidFill>
                <a:latin typeface="Times New Roman" panose="02020603050405020304" pitchFamily="18" charset="0"/>
                <a:cs typeface="Times New Roman" panose="02020603050405020304" pitchFamily="18" charset="0"/>
              </a:rPr>
              <a:t>Introduction to basic metal cutting machine tools: Lathe- </a:t>
            </a:r>
            <a:r>
              <a:rPr lang="en-US" sz="2800" dirty="0">
                <a:latin typeface="Times New Roman" panose="02020603050405020304" pitchFamily="18" charset="0"/>
                <a:cs typeface="Times New Roman" panose="02020603050405020304" pitchFamily="18" charset="0"/>
              </a:rPr>
              <a:t>Parts of lathe machine, accessories of lathe Machine and various operations carried out on lathe. Kinematics of lathe. Turret and Capstan lathe. </a:t>
            </a:r>
          </a:p>
        </p:txBody>
      </p:sp>
      <p:sp>
        <p:nvSpPr>
          <p:cNvPr id="5" name="Rectangle: Rounded Corners 4">
            <a:extLst>
              <a:ext uri="{FF2B5EF4-FFF2-40B4-BE49-F238E27FC236}">
                <a16:creationId xmlns:a16="http://schemas.microsoft.com/office/drawing/2014/main" id="{EBC1EC6D-142B-98DF-AF55-A7AD6A60BEAB}"/>
              </a:ext>
            </a:extLst>
          </p:cNvPr>
          <p:cNvSpPr/>
          <p:nvPr/>
        </p:nvSpPr>
        <p:spPr>
          <a:xfrm>
            <a:off x="4764155" y="744885"/>
            <a:ext cx="2663687" cy="712854"/>
          </a:xfrm>
          <a:prstGeom prst="round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n w="22225">
                  <a:solidFill>
                    <a:schemeClr val="accent2"/>
                  </a:solidFill>
                  <a:prstDash val="solid"/>
                </a:ln>
                <a:solidFill>
                  <a:srgbClr val="FFFF00"/>
                </a:solidFill>
                <a:latin typeface="Times New Roman" panose="02020603050405020304" pitchFamily="18" charset="0"/>
                <a:cs typeface="Times New Roman" panose="02020603050405020304" pitchFamily="18" charset="0"/>
              </a:rPr>
              <a:t>MODULE-1</a:t>
            </a:r>
            <a:r>
              <a:rPr lang="en-US" sz="32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868859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688392" cy="4351338"/>
          </a:xfrm>
        </p:spPr>
        <p:txBody>
          <a:bodyPr/>
          <a:lstStyle/>
          <a:p>
            <a:pPr marL="0" indent="0" algn="ctr">
              <a:buNone/>
            </a:pPr>
            <a:r>
              <a:rPr lang="en-US" dirty="0"/>
              <a:t>ASA (AMERICAN STANDARD ASSOCIATION)</a:t>
            </a:r>
          </a:p>
          <a:p>
            <a:r>
              <a:rPr lang="en-US" dirty="0">
                <a:latin typeface="Baskerville Old Face" panose="02020602080505020303" pitchFamily="18" charset="0"/>
              </a:rPr>
              <a:t>Tool signature of a tool as 10,9,6,5,8,7,2 mm represents:</a:t>
            </a:r>
          </a:p>
          <a:p>
            <a:pPr marL="514350" indent="-514350">
              <a:buAutoNum type="alphaLcParenR"/>
            </a:pPr>
            <a:r>
              <a:rPr lang="en-US" dirty="0">
                <a:latin typeface="Baskerville Old Face" panose="02020602080505020303" pitchFamily="18" charset="0"/>
              </a:rPr>
              <a:t>Back rake angle = 10</a:t>
            </a:r>
            <a:r>
              <a:rPr lang="en-US" dirty="0">
                <a:latin typeface="Times New Roman" panose="02020603050405020304" pitchFamily="18" charset="0"/>
                <a:cs typeface="Times New Roman" panose="02020603050405020304" pitchFamily="18" charset="0"/>
              </a:rPr>
              <a:t> ͦ</a:t>
            </a:r>
          </a:p>
          <a:p>
            <a:pPr marL="514350" indent="-514350">
              <a:buAutoNum type="alphaLcParenR"/>
            </a:pPr>
            <a:r>
              <a:rPr lang="en-US" dirty="0">
                <a:latin typeface="Times New Roman" panose="02020603050405020304" pitchFamily="18" charset="0"/>
                <a:cs typeface="Times New Roman" panose="02020603050405020304" pitchFamily="18" charset="0"/>
              </a:rPr>
              <a:t>Side rake angle = 9 ͦ</a:t>
            </a:r>
          </a:p>
          <a:p>
            <a:pPr marL="514350" indent="-514350">
              <a:buAutoNum type="alphaLcParenR"/>
            </a:pPr>
            <a:r>
              <a:rPr lang="en-US" dirty="0">
                <a:latin typeface="Times New Roman" panose="02020603050405020304" pitchFamily="18" charset="0"/>
                <a:cs typeface="Times New Roman" panose="02020603050405020304" pitchFamily="18" charset="0"/>
              </a:rPr>
              <a:t>End relief angle = 6 ͦ</a:t>
            </a:r>
          </a:p>
          <a:p>
            <a:pPr marL="514350" indent="-514350">
              <a:buAutoNum type="alphaLcParenR"/>
            </a:pPr>
            <a:r>
              <a:rPr lang="en-US" dirty="0">
                <a:latin typeface="Times New Roman" panose="02020603050405020304" pitchFamily="18" charset="0"/>
                <a:cs typeface="Times New Roman" panose="02020603050405020304" pitchFamily="18" charset="0"/>
              </a:rPr>
              <a:t>Side relief angle = 5 ͦ</a:t>
            </a:r>
          </a:p>
          <a:p>
            <a:pPr marL="514350" indent="-514350">
              <a:buAutoNum type="alphaLcParenR"/>
            </a:pPr>
            <a:r>
              <a:rPr lang="en-US" dirty="0">
                <a:latin typeface="Times New Roman" panose="02020603050405020304" pitchFamily="18" charset="0"/>
                <a:cs typeface="Times New Roman" panose="02020603050405020304" pitchFamily="18" charset="0"/>
              </a:rPr>
              <a:t>End cutting edge angle = 8 ͦ</a:t>
            </a:r>
          </a:p>
          <a:p>
            <a:pPr marL="514350" indent="-514350">
              <a:buAutoNum type="alphaLcParenR"/>
            </a:pPr>
            <a:r>
              <a:rPr lang="en-US" dirty="0">
                <a:latin typeface="Times New Roman" panose="02020603050405020304" pitchFamily="18" charset="0"/>
                <a:cs typeface="Times New Roman" panose="02020603050405020304" pitchFamily="18" charset="0"/>
              </a:rPr>
              <a:t>Side cutting edge angle = 7 ͦ</a:t>
            </a:r>
          </a:p>
          <a:p>
            <a:pPr marL="514350" indent="-514350">
              <a:buAutoNum type="alphaLcParenR"/>
            </a:pPr>
            <a:r>
              <a:rPr lang="en-US" dirty="0">
                <a:latin typeface="Times New Roman" panose="02020603050405020304" pitchFamily="18" charset="0"/>
                <a:cs typeface="Times New Roman" panose="02020603050405020304" pitchFamily="18" charset="0"/>
              </a:rPr>
              <a:t>Nose radius = 2mm </a:t>
            </a:r>
            <a:endParaRPr lang="en-US" dirty="0">
              <a:latin typeface="Baskerville Old Face" panose="02020602080505020303" pitchFamily="18" charset="0"/>
            </a:endParaRPr>
          </a:p>
          <a:p>
            <a:endParaRPr lang="en-US" dirty="0"/>
          </a:p>
        </p:txBody>
      </p:sp>
      <p:sp>
        <p:nvSpPr>
          <p:cNvPr id="6" name="TextBox 5">
            <a:extLst>
              <a:ext uri="{FF2B5EF4-FFF2-40B4-BE49-F238E27FC236}">
                <a16:creationId xmlns:a16="http://schemas.microsoft.com/office/drawing/2014/main" id="{18F27CA9-B6E3-C769-0A5E-611C902677F1}"/>
              </a:ext>
            </a:extLst>
          </p:cNvPr>
          <p:cNvSpPr txBox="1"/>
          <p:nvPr/>
        </p:nvSpPr>
        <p:spPr>
          <a:xfrm>
            <a:off x="4281854" y="863377"/>
            <a:ext cx="3267221" cy="646331"/>
          </a:xfrm>
          <a:prstGeom prst="rect">
            <a:avLst/>
          </a:prstGeom>
          <a:noFill/>
        </p:spPr>
        <p:txBody>
          <a:bodyPr wrap="square">
            <a:spAutoFit/>
          </a:bodyPr>
          <a:lstStyle/>
          <a:p>
            <a:pPr algn="ctr"/>
            <a:r>
              <a:rPr lang="en-US" sz="3600" dirty="0">
                <a:solidFill>
                  <a:srgbClr val="C00000"/>
                </a:solidFill>
                <a:latin typeface="Times New Roman" panose="02020603050405020304" pitchFamily="18" charset="0"/>
                <a:cs typeface="Times New Roman" panose="02020603050405020304" pitchFamily="18" charset="0"/>
              </a:rPr>
              <a:t>Tool Signature</a:t>
            </a:r>
          </a:p>
        </p:txBody>
      </p:sp>
    </p:spTree>
    <p:extLst>
      <p:ext uri="{BB962C8B-B14F-4D97-AF65-F5344CB8AC3E}">
        <p14:creationId xmlns:p14="http://schemas.microsoft.com/office/powerpoint/2010/main" val="234244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688392" cy="4351338"/>
          </a:xfrm>
        </p:spPr>
        <p:txBody>
          <a:bodyPr/>
          <a:lstStyle/>
          <a:p>
            <a:pPr marL="0" indent="0" algn="ctr">
              <a:buNone/>
            </a:pPr>
            <a:r>
              <a:rPr lang="en-US" dirty="0">
                <a:solidFill>
                  <a:srgbClr val="7030A0"/>
                </a:solidFill>
              </a:rPr>
              <a:t>ORA-(ORTHOGONAL RAKE ANGLE)</a:t>
            </a:r>
            <a:endParaRPr lang="en-US" dirty="0"/>
          </a:p>
          <a:p>
            <a:r>
              <a:rPr lang="en-US" dirty="0">
                <a:latin typeface="Baskerville Old Face" panose="02020602080505020303" pitchFamily="18" charset="0"/>
              </a:rPr>
              <a:t>Tool signature of a tool as 5, 10,6,6,5,90,1mm represents:</a:t>
            </a:r>
          </a:p>
          <a:p>
            <a:pPr marL="514350" indent="-514350">
              <a:buAutoNum type="alphaLcParenR"/>
            </a:pPr>
            <a:r>
              <a:rPr lang="en-US" dirty="0">
                <a:latin typeface="Baskerville Old Face" panose="02020602080505020303" pitchFamily="18" charset="0"/>
              </a:rPr>
              <a:t>Angle of inclination  = 5</a:t>
            </a:r>
            <a:r>
              <a:rPr lang="en-US" dirty="0">
                <a:latin typeface="Times New Roman" panose="02020603050405020304" pitchFamily="18" charset="0"/>
                <a:cs typeface="Times New Roman" panose="02020603050405020304" pitchFamily="18" charset="0"/>
              </a:rPr>
              <a:t> ͦ</a:t>
            </a:r>
          </a:p>
          <a:p>
            <a:pPr marL="514350" indent="-514350">
              <a:buAutoNum type="alphaLcParenR"/>
            </a:pPr>
            <a:r>
              <a:rPr lang="en-US" dirty="0">
                <a:latin typeface="Times New Roman" panose="02020603050405020304" pitchFamily="18" charset="0"/>
                <a:cs typeface="Times New Roman" panose="02020603050405020304" pitchFamily="18" charset="0"/>
              </a:rPr>
              <a:t>Normal rake angle = 10 ͦ</a:t>
            </a:r>
          </a:p>
          <a:p>
            <a:pPr marL="514350" indent="-514350">
              <a:buAutoNum type="alphaLcParenR"/>
            </a:pPr>
            <a:r>
              <a:rPr lang="en-US" dirty="0">
                <a:latin typeface="Times New Roman" panose="02020603050405020304" pitchFamily="18" charset="0"/>
                <a:cs typeface="Times New Roman" panose="02020603050405020304" pitchFamily="18" charset="0"/>
              </a:rPr>
              <a:t>Side relief angle = 6 ͦ</a:t>
            </a:r>
          </a:p>
          <a:p>
            <a:pPr marL="514350" indent="-514350">
              <a:buAutoNum type="alphaLcParenR"/>
            </a:pPr>
            <a:r>
              <a:rPr lang="en-US" dirty="0">
                <a:latin typeface="Times New Roman" panose="02020603050405020304" pitchFamily="18" charset="0"/>
                <a:cs typeface="Times New Roman" panose="02020603050405020304" pitchFamily="18" charset="0"/>
              </a:rPr>
              <a:t>End relief angle = 6 ͦ</a:t>
            </a:r>
          </a:p>
          <a:p>
            <a:pPr marL="514350" indent="-514350">
              <a:buAutoNum type="alphaLcParenR"/>
            </a:pPr>
            <a:r>
              <a:rPr lang="en-US" dirty="0">
                <a:latin typeface="Times New Roman" panose="02020603050405020304" pitchFamily="18" charset="0"/>
                <a:cs typeface="Times New Roman" panose="02020603050405020304" pitchFamily="18" charset="0"/>
              </a:rPr>
              <a:t>End cutting edge angle = 5 ͦ</a:t>
            </a:r>
          </a:p>
          <a:p>
            <a:pPr marL="514350" indent="-514350">
              <a:buAutoNum type="alphaLcParenR"/>
            </a:pPr>
            <a:r>
              <a:rPr lang="en-US" dirty="0">
                <a:latin typeface="Times New Roman" panose="02020603050405020304" pitchFamily="18" charset="0"/>
                <a:cs typeface="Times New Roman" panose="02020603050405020304" pitchFamily="18" charset="0"/>
              </a:rPr>
              <a:t>Approach angle = 90 ͦ</a:t>
            </a:r>
          </a:p>
          <a:p>
            <a:pPr marL="514350" indent="-514350">
              <a:buAutoNum type="alphaLcParenR"/>
            </a:pPr>
            <a:r>
              <a:rPr lang="en-US" dirty="0">
                <a:latin typeface="Times New Roman" panose="02020603050405020304" pitchFamily="18" charset="0"/>
                <a:cs typeface="Times New Roman" panose="02020603050405020304" pitchFamily="18" charset="0"/>
              </a:rPr>
              <a:t>Nose radius = 1mm </a:t>
            </a:r>
            <a:endParaRPr lang="en-US" dirty="0">
              <a:latin typeface="Baskerville Old Face" panose="02020602080505020303" pitchFamily="18" charset="0"/>
            </a:endParaRPr>
          </a:p>
          <a:p>
            <a:endParaRPr lang="en-US" dirty="0"/>
          </a:p>
        </p:txBody>
      </p:sp>
      <p:sp>
        <p:nvSpPr>
          <p:cNvPr id="6" name="TextBox 5">
            <a:extLst>
              <a:ext uri="{FF2B5EF4-FFF2-40B4-BE49-F238E27FC236}">
                <a16:creationId xmlns:a16="http://schemas.microsoft.com/office/drawing/2014/main" id="{AE383835-3F19-6B9B-013A-F9EBFA144F9F}"/>
              </a:ext>
            </a:extLst>
          </p:cNvPr>
          <p:cNvSpPr txBox="1"/>
          <p:nvPr/>
        </p:nvSpPr>
        <p:spPr>
          <a:xfrm>
            <a:off x="4267786" y="681037"/>
            <a:ext cx="3267221" cy="646331"/>
          </a:xfrm>
          <a:prstGeom prst="rect">
            <a:avLst/>
          </a:prstGeom>
          <a:noFill/>
        </p:spPr>
        <p:txBody>
          <a:bodyPr wrap="square">
            <a:spAutoFit/>
          </a:bodyPr>
          <a:lstStyle/>
          <a:p>
            <a:pPr algn="ctr"/>
            <a:r>
              <a:rPr lang="en-US" sz="3600" dirty="0">
                <a:latin typeface="Times New Roman" panose="02020603050405020304" pitchFamily="18" charset="0"/>
                <a:cs typeface="Times New Roman" panose="02020603050405020304" pitchFamily="18" charset="0"/>
              </a:rPr>
              <a:t>Tool Signature</a:t>
            </a:r>
          </a:p>
        </p:txBody>
      </p:sp>
    </p:spTree>
    <p:extLst>
      <p:ext uri="{BB962C8B-B14F-4D97-AF65-F5344CB8AC3E}">
        <p14:creationId xmlns:p14="http://schemas.microsoft.com/office/powerpoint/2010/main" val="2869257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3909" y="1498079"/>
            <a:ext cx="10515600" cy="4956236"/>
          </a:xfrm>
        </p:spPr>
        <p:txBody>
          <a:bodyPr/>
          <a:lstStyle/>
          <a:p>
            <a:pPr marL="514350" indent="-514350" algn="just">
              <a:buAutoNum type="alphaLcParenR"/>
            </a:pPr>
            <a:r>
              <a:rPr lang="en-US" b="1" dirty="0">
                <a:solidFill>
                  <a:srgbClr val="FF0000"/>
                </a:solidFill>
                <a:latin typeface="Baskerville Old Face" panose="02020602080505020303" pitchFamily="18" charset="0"/>
              </a:rPr>
              <a:t>Rake angle: </a:t>
            </a:r>
            <a:r>
              <a:rPr lang="en-US" dirty="0">
                <a:solidFill>
                  <a:srgbClr val="FF0000"/>
                </a:solidFill>
                <a:latin typeface="Baskerville Old Face" panose="02020602080505020303" pitchFamily="18" charset="0"/>
              </a:rPr>
              <a:t> </a:t>
            </a:r>
            <a:r>
              <a:rPr lang="en-US" dirty="0">
                <a:latin typeface="Baskerville Old Face" panose="02020602080505020303" pitchFamily="18" charset="0"/>
              </a:rPr>
              <a:t>It is the inclination of the face (top surface) of the tool with respect to the horizontal reference surface. The rake angle helps the chips to flow away from the cutting edge thereby reducing the pressure of the chip on the tool face.</a:t>
            </a:r>
          </a:p>
          <a:p>
            <a:pPr marL="0" indent="0">
              <a:buNone/>
            </a:pPr>
            <a:endParaRPr lang="en-US" dirty="0">
              <a:latin typeface="Baskerville Old Face" panose="02020602080505020303" pitchFamily="18" charset="0"/>
            </a:endParaRPr>
          </a:p>
        </p:txBody>
      </p:sp>
      <p:pic>
        <p:nvPicPr>
          <p:cNvPr id="4" name="Picture 3"/>
          <p:cNvPicPr>
            <a:picLocks noChangeAspect="1"/>
          </p:cNvPicPr>
          <p:nvPr/>
        </p:nvPicPr>
        <p:blipFill rotWithShape="1">
          <a:blip r:embed="rId2"/>
          <a:srcRect l="5655" t="9425" r="5060" b="13988"/>
          <a:stretch/>
        </p:blipFill>
        <p:spPr>
          <a:xfrm>
            <a:off x="3968890" y="3098654"/>
            <a:ext cx="5216054" cy="3355661"/>
          </a:xfrm>
          <a:prstGeom prst="rect">
            <a:avLst/>
          </a:prstGeom>
        </p:spPr>
      </p:pic>
      <p:sp>
        <p:nvSpPr>
          <p:cNvPr id="5" name="Rectangle 4"/>
          <p:cNvSpPr/>
          <p:nvPr/>
        </p:nvSpPr>
        <p:spPr>
          <a:xfrm>
            <a:off x="4423161" y="623963"/>
            <a:ext cx="3371436" cy="707886"/>
          </a:xfrm>
          <a:prstGeom prst="rect">
            <a:avLst/>
          </a:prstGeom>
        </p:spPr>
        <p:txBody>
          <a:bodyPr wrap="none">
            <a:spAutoFit/>
          </a:bodyPr>
          <a:lstStyle/>
          <a:p>
            <a:pPr algn="just"/>
            <a:r>
              <a:rPr lang="en-US" sz="4000" dirty="0">
                <a:latin typeface="Baskerville Old Face" panose="02020602080505020303" pitchFamily="18" charset="0"/>
              </a:rPr>
              <a:t>Tool Geometry</a:t>
            </a:r>
            <a:endParaRPr lang="en-US" sz="4000" b="1" dirty="0">
              <a:latin typeface="Baskerville Old Face" panose="02020602080505020303" pitchFamily="18" charset="0"/>
            </a:endParaRPr>
          </a:p>
        </p:txBody>
      </p:sp>
    </p:spTree>
    <p:extLst>
      <p:ext uri="{BB962C8B-B14F-4D97-AF65-F5344CB8AC3E}">
        <p14:creationId xmlns:p14="http://schemas.microsoft.com/office/powerpoint/2010/main" val="1298885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C5202D-D382-F02F-F6AF-84973F19A584}"/>
              </a:ext>
            </a:extLst>
          </p:cNvPr>
          <p:cNvPicPr>
            <a:picLocks noChangeAspect="1"/>
          </p:cNvPicPr>
          <p:nvPr/>
        </p:nvPicPr>
        <p:blipFill rotWithShape="1">
          <a:blip r:embed="rId2"/>
          <a:srcRect l="5655" t="9425" r="5060" b="13988"/>
          <a:stretch/>
        </p:blipFill>
        <p:spPr>
          <a:xfrm>
            <a:off x="1621747" y="697444"/>
            <a:ext cx="8948506" cy="5756871"/>
          </a:xfrm>
          <a:prstGeom prst="rect">
            <a:avLst/>
          </a:prstGeom>
        </p:spPr>
      </p:pic>
    </p:spTree>
    <p:extLst>
      <p:ext uri="{BB962C8B-B14F-4D97-AF65-F5344CB8AC3E}">
        <p14:creationId xmlns:p14="http://schemas.microsoft.com/office/powerpoint/2010/main" val="2583254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2AA704-9503-4315-0736-6AB7406270C3}"/>
              </a:ext>
            </a:extLst>
          </p:cNvPr>
          <p:cNvPicPr>
            <a:picLocks noChangeAspect="1"/>
          </p:cNvPicPr>
          <p:nvPr/>
        </p:nvPicPr>
        <p:blipFill>
          <a:blip r:embed="rId2"/>
          <a:stretch>
            <a:fillRect/>
          </a:stretch>
        </p:blipFill>
        <p:spPr>
          <a:xfrm>
            <a:off x="1398830" y="1294228"/>
            <a:ext cx="9604541" cy="4178103"/>
          </a:xfrm>
          <a:prstGeom prst="rect">
            <a:avLst/>
          </a:prstGeom>
        </p:spPr>
      </p:pic>
    </p:spTree>
    <p:extLst>
      <p:ext uri="{BB962C8B-B14F-4D97-AF65-F5344CB8AC3E}">
        <p14:creationId xmlns:p14="http://schemas.microsoft.com/office/powerpoint/2010/main" val="300141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4719B0-1269-BABD-6D60-1DA75F2922B4}"/>
              </a:ext>
            </a:extLst>
          </p:cNvPr>
          <p:cNvSpPr txBox="1"/>
          <p:nvPr/>
        </p:nvSpPr>
        <p:spPr>
          <a:xfrm>
            <a:off x="694006" y="1166842"/>
            <a:ext cx="10803988" cy="2677656"/>
          </a:xfrm>
          <a:prstGeom prst="rect">
            <a:avLst/>
          </a:prstGeom>
          <a:noFill/>
        </p:spPr>
        <p:txBody>
          <a:bodyPr wrap="square">
            <a:spAutoFit/>
          </a:bodyPr>
          <a:lstStyle/>
          <a:p>
            <a:pPr algn="just"/>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Irrespective of the plane or direction it is measured, rake angle can be either positive or negative or even zero. This concept evolved from relative orientation of rake surface with respect to fixed reference plane—in one direction it is considered as positive, in other direction it is considered as negative and when they merge together rake angle is considered as zero. </a:t>
            </a:r>
          </a:p>
        </p:txBody>
      </p:sp>
    </p:spTree>
    <p:extLst>
      <p:ext uri="{BB962C8B-B14F-4D97-AF65-F5344CB8AC3E}">
        <p14:creationId xmlns:p14="http://schemas.microsoft.com/office/powerpoint/2010/main" val="897963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BEF626-7224-102A-2C27-B2A9B4BEE499}"/>
              </a:ext>
            </a:extLst>
          </p:cNvPr>
          <p:cNvSpPr txBox="1"/>
          <p:nvPr/>
        </p:nvSpPr>
        <p:spPr>
          <a:xfrm>
            <a:off x="506438" y="1473818"/>
            <a:ext cx="11127544" cy="3970318"/>
          </a:xfrm>
          <a:prstGeom prst="rect">
            <a:avLst/>
          </a:prstGeom>
          <a:noFill/>
        </p:spPr>
        <p:txBody>
          <a:bodyPr wrap="square">
            <a:spAutoFit/>
          </a:bodyPr>
          <a:lstStyle/>
          <a:p>
            <a:pPr marL="457200" indent="-457200" algn="just">
              <a:buFont typeface="Wingdings" panose="05000000000000000000" pitchFamily="2" charset="2"/>
              <a:buChar char="Ø"/>
            </a:pPr>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A </a:t>
            </a:r>
            <a:r>
              <a:rPr lang="en-US" sz="2800" b="1" i="0" dirty="0">
                <a:solidFill>
                  <a:srgbClr val="2B2B2B"/>
                </a:solidFill>
                <a:effectLst/>
                <a:highlight>
                  <a:srgbClr val="FFFFFF"/>
                </a:highlight>
                <a:latin typeface="Times New Roman" panose="02020603050405020304" pitchFamily="18" charset="0"/>
                <a:cs typeface="Times New Roman" panose="02020603050405020304" pitchFamily="18" charset="0"/>
              </a:rPr>
              <a:t>positive rake</a:t>
            </a:r>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 occurs when sum of wedge angle and clearance angle is below 90° on a particular plane. It offers a sharp cutting edge and thus can efficiently shear off material from workpiece requiring less force. Now if sum of wedge angle and clearance angle becomes equal to 90° on a particular plane, then </a:t>
            </a:r>
            <a:r>
              <a:rPr lang="en-US" sz="2800" b="1" i="0" dirty="0">
                <a:solidFill>
                  <a:srgbClr val="2B2B2B"/>
                </a:solidFill>
                <a:effectLst/>
                <a:highlight>
                  <a:srgbClr val="FFFFFF"/>
                </a:highlight>
                <a:latin typeface="Times New Roman" panose="02020603050405020304" pitchFamily="18" charset="0"/>
                <a:cs typeface="Times New Roman" panose="02020603050405020304" pitchFamily="18" charset="0"/>
              </a:rPr>
              <a:t>rake angle becomes zero</a:t>
            </a:r>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 </a:t>
            </a:r>
          </a:p>
          <a:p>
            <a:pPr marL="457200" indent="-457200" algn="just">
              <a:buFont typeface="Wingdings" panose="05000000000000000000" pitchFamily="2" charset="2"/>
              <a:buChar char="Ø"/>
            </a:pPr>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Similarly, when sum of wedge angle and clearance angle is more than 90° on a particular plane, </a:t>
            </a:r>
            <a:r>
              <a:rPr lang="en-US" sz="2800" b="1" i="0" dirty="0">
                <a:solidFill>
                  <a:srgbClr val="2B2B2B"/>
                </a:solidFill>
                <a:effectLst/>
                <a:highlight>
                  <a:srgbClr val="FFFFFF"/>
                </a:highlight>
                <a:latin typeface="Times New Roman" panose="02020603050405020304" pitchFamily="18" charset="0"/>
                <a:cs typeface="Times New Roman" panose="02020603050405020304" pitchFamily="18" charset="0"/>
              </a:rPr>
              <a:t>rake angle becomes negative</a:t>
            </a:r>
            <a:r>
              <a:rPr lang="en-US" sz="2800" b="0" i="0" dirty="0">
                <a:solidFill>
                  <a:srgbClr val="2B2B2B"/>
                </a:solidFill>
                <a:effectLst/>
                <a:highlight>
                  <a:srgbClr val="FFFFFF"/>
                </a:highlight>
                <a:latin typeface="Times New Roman" panose="02020603050405020304" pitchFamily="18" charset="0"/>
                <a:cs typeface="Times New Roman" panose="02020603050405020304" pitchFamily="18" charset="0"/>
              </a:rPr>
              <a:t>. Negative rake offers stronger tool tip and thus enhanced tool life. Various differences between positive rake and negative rake are given below in table format.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97823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27135"/>
            <a:ext cx="10515600" cy="4351338"/>
          </a:xfrm>
        </p:spPr>
        <p:txBody>
          <a:bodyPr/>
          <a:lstStyle/>
          <a:p>
            <a:pPr marL="0" indent="0">
              <a:buNone/>
            </a:pPr>
            <a:r>
              <a:rPr lang="en-US" dirty="0">
                <a:latin typeface="Baskerville Old Face" panose="02020602080505020303" pitchFamily="18" charset="0"/>
              </a:rPr>
              <a:t>Rake angle is a combination of </a:t>
            </a:r>
            <a:r>
              <a:rPr lang="en-US" i="1" dirty="0">
                <a:latin typeface="Baskerville Old Face" panose="02020602080505020303" pitchFamily="18" charset="0"/>
              </a:rPr>
              <a:t>back rake angle </a:t>
            </a:r>
            <a:r>
              <a:rPr lang="en-US" dirty="0">
                <a:latin typeface="Baskerville Old Face" panose="02020602080505020303" pitchFamily="18" charset="0"/>
              </a:rPr>
              <a:t>and </a:t>
            </a:r>
            <a:r>
              <a:rPr lang="en-US" i="1" dirty="0">
                <a:latin typeface="Baskerville Old Face" panose="02020602080505020303" pitchFamily="18" charset="0"/>
              </a:rPr>
              <a:t>side rake angle</a:t>
            </a:r>
          </a:p>
          <a:p>
            <a:pPr marL="0" indent="0" algn="just">
              <a:buNone/>
            </a:pPr>
            <a:endParaRPr lang="en-US" b="1" dirty="0">
              <a:latin typeface="Baskerville Old Face" panose="02020602080505020303" pitchFamily="18" charset="0"/>
            </a:endParaRP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829438244"/>
              </p:ext>
            </p:extLst>
          </p:nvPr>
        </p:nvGraphicFramePr>
        <p:xfrm>
          <a:off x="639650" y="1725769"/>
          <a:ext cx="10813425" cy="4450080"/>
        </p:xfrm>
        <a:graphic>
          <a:graphicData uri="http://schemas.openxmlformats.org/drawingml/2006/table">
            <a:tbl>
              <a:tblPr firstRow="1" bandRow="1">
                <a:tableStyleId>{5C22544A-7EE6-4342-B048-85BDC9FD1C3A}</a:tableStyleId>
              </a:tblPr>
              <a:tblGrid>
                <a:gridCol w="5053501">
                  <a:extLst>
                    <a:ext uri="{9D8B030D-6E8A-4147-A177-3AD203B41FA5}">
                      <a16:colId xmlns:a16="http://schemas.microsoft.com/office/drawing/2014/main" val="20000"/>
                    </a:ext>
                  </a:extLst>
                </a:gridCol>
                <a:gridCol w="5759924">
                  <a:extLst>
                    <a:ext uri="{9D8B030D-6E8A-4147-A177-3AD203B41FA5}">
                      <a16:colId xmlns:a16="http://schemas.microsoft.com/office/drawing/2014/main" val="20001"/>
                    </a:ext>
                  </a:extLst>
                </a:gridCol>
              </a:tblGrid>
              <a:tr h="7860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FF0000"/>
                          </a:solidFill>
                          <a:latin typeface="Baskerville Old Face" panose="02020602080505020303" pitchFamily="18" charset="0"/>
                        </a:rPr>
                        <a:t>Back rake angle: </a:t>
                      </a:r>
                      <a:r>
                        <a:rPr lang="en-US" sz="2800" dirty="0">
                          <a:latin typeface="Baskerville Old Face" panose="02020602080505020303" pitchFamily="18" charset="0"/>
                        </a:rPr>
                        <a:t>measures the downward slope of the top surface of the tool from the tip of the tool (nose) to the rear along the longitudinal axis (z-axis).</a:t>
                      </a:r>
                    </a:p>
                  </a:txBody>
                  <a:tcPr/>
                </a:tc>
                <a:tc rowSpan="2">
                  <a:txBody>
                    <a:bodyPr/>
                    <a:lstStyle/>
                    <a:p>
                      <a:endParaRPr lang="en-US" dirty="0"/>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FF0000"/>
                          </a:solidFill>
                          <a:latin typeface="Baskerville Old Face" panose="02020602080505020303" pitchFamily="18" charset="0"/>
                        </a:rPr>
                        <a:t>Side rake angle: </a:t>
                      </a:r>
                      <a:r>
                        <a:rPr lang="en-US" sz="2800" dirty="0">
                          <a:latin typeface="Baskerville Old Face" panose="02020602080505020303" pitchFamily="18" charset="0"/>
                        </a:rPr>
                        <a:t>measures the slope of the top surface of the tool to the side in a direction perpendicular to the longitudinal axis (z-axis).</a:t>
                      </a:r>
                    </a:p>
                  </a:txBody>
                  <a:tcPr/>
                </a:tc>
                <a:tc vMerge="1">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6" name="Content Placeholder 3"/>
          <p:cNvPicPr>
            <a:picLocks noChangeAspect="1"/>
          </p:cNvPicPr>
          <p:nvPr/>
        </p:nvPicPr>
        <p:blipFill>
          <a:blip r:embed="rId2"/>
          <a:stretch>
            <a:fillRect/>
          </a:stretch>
        </p:blipFill>
        <p:spPr>
          <a:xfrm>
            <a:off x="5973622" y="2240172"/>
            <a:ext cx="5192362" cy="313830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775369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25313219"/>
              </p:ext>
            </p:extLst>
          </p:nvPr>
        </p:nvGraphicFramePr>
        <p:xfrm>
          <a:off x="614148" y="873457"/>
          <a:ext cx="11136573" cy="5212080"/>
        </p:xfrm>
        <a:graphic>
          <a:graphicData uri="http://schemas.openxmlformats.org/drawingml/2006/table">
            <a:tbl>
              <a:tblPr firstRow="1" bandRow="1">
                <a:tableStyleId>{F5AB1C69-6EDB-4FF4-983F-18BD219EF322}</a:tableStyleId>
              </a:tblPr>
              <a:tblGrid>
                <a:gridCol w="5575662">
                  <a:extLst>
                    <a:ext uri="{9D8B030D-6E8A-4147-A177-3AD203B41FA5}">
                      <a16:colId xmlns:a16="http://schemas.microsoft.com/office/drawing/2014/main" val="20000"/>
                    </a:ext>
                  </a:extLst>
                </a:gridCol>
                <a:gridCol w="5560911">
                  <a:extLst>
                    <a:ext uri="{9D8B030D-6E8A-4147-A177-3AD203B41FA5}">
                      <a16:colId xmlns:a16="http://schemas.microsoft.com/office/drawing/2014/main" val="20001"/>
                    </a:ext>
                  </a:extLst>
                </a:gridCol>
              </a:tblGrid>
              <a:tr h="24967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latin typeface="Baskerville Old Face" panose="02020602080505020303" pitchFamily="18" charset="0"/>
                        </a:rPr>
                        <a:t>End Cutting edge angle: </a:t>
                      </a:r>
                      <a:r>
                        <a:rPr lang="en-US" sz="2400" dirty="0">
                          <a:solidFill>
                            <a:srgbClr val="7030A0"/>
                          </a:solidFill>
                          <a:latin typeface="Baskerville Old Face" panose="02020602080505020303" pitchFamily="18" charset="0"/>
                        </a:rPr>
                        <a:t>It is the angle between the end cutting edge and a line perpendicular to the tool shank. It acts as a relief angle by allowing only a small section of the end cutting edge to participate in the cutting action thereby preventing vibrations.</a:t>
                      </a:r>
                    </a:p>
                    <a:p>
                      <a:endParaRPr lang="en-US" dirty="0"/>
                    </a:p>
                  </a:txBody>
                  <a:tcPr/>
                </a:tc>
                <a:tc rowSpan="2">
                  <a:txBody>
                    <a:bodyPr/>
                    <a:lstStyle/>
                    <a:p>
                      <a:endParaRPr lang="en-US" dirty="0"/>
                    </a:p>
                  </a:txBody>
                  <a:tcPr/>
                </a:tc>
                <a:extLst>
                  <a:ext uri="{0D108BD9-81ED-4DB2-BD59-A6C34878D82A}">
                    <a16:rowId xmlns:a16="http://schemas.microsoft.com/office/drawing/2014/main" val="10000"/>
                  </a:ext>
                </a:extLst>
              </a:tr>
              <a:tr h="2102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latin typeface="Baskerville Old Face" panose="02020602080505020303" pitchFamily="18" charset="0"/>
                        </a:rPr>
                        <a:t>Side Cutting edge angle</a:t>
                      </a:r>
                      <a:r>
                        <a:rPr lang="en-US" sz="2400" b="1" dirty="0">
                          <a:latin typeface="Baskerville Old Face" panose="02020602080505020303" pitchFamily="18" charset="0"/>
                        </a:rPr>
                        <a:t>: </a:t>
                      </a:r>
                      <a:r>
                        <a:rPr lang="en-US" sz="2400" dirty="0">
                          <a:latin typeface="Baskerville Old Face" panose="02020602080505020303" pitchFamily="18" charset="0"/>
                        </a:rPr>
                        <a:t>It is the angle between the side cutting edge and the longitudinal axis (z-axis) of the tool. It avoids formation of built-up-edge, controls the direction of chip flow, and distributes the cutting force and heat produced over a larger cutting edge</a:t>
                      </a:r>
                      <a:r>
                        <a:rPr lang="en-US" dirty="0">
                          <a:latin typeface="Baskerville Old Face" panose="02020602080505020303" pitchFamily="18" charset="0"/>
                        </a:rPr>
                        <a:t>.</a:t>
                      </a:r>
                      <a:endParaRPr lang="en-US" b="1" dirty="0">
                        <a:latin typeface="Baskerville Old Face" panose="02020602080505020303" pitchFamily="18" charset="0"/>
                      </a:endParaRPr>
                    </a:p>
                  </a:txBody>
                  <a:tcPr/>
                </a:tc>
                <a:tc vMerge="1">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5" name="Content Placeholder 3"/>
          <p:cNvPicPr>
            <a:picLocks noChangeAspect="1"/>
          </p:cNvPicPr>
          <p:nvPr/>
        </p:nvPicPr>
        <p:blipFill>
          <a:blip r:embed="rId2"/>
          <a:stretch>
            <a:fillRect/>
          </a:stretch>
        </p:blipFill>
        <p:spPr>
          <a:xfrm>
            <a:off x="6455391" y="1809785"/>
            <a:ext cx="4926842" cy="291325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04383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55642196"/>
              </p:ext>
            </p:extLst>
          </p:nvPr>
        </p:nvGraphicFramePr>
        <p:xfrm>
          <a:off x="322996" y="866633"/>
          <a:ext cx="11546008" cy="5702187"/>
        </p:xfrm>
        <a:graphic>
          <a:graphicData uri="http://schemas.openxmlformats.org/drawingml/2006/table">
            <a:tbl>
              <a:tblPr firstRow="1" bandRow="1">
                <a:tableStyleId>{5C22544A-7EE6-4342-B048-85BDC9FD1C3A}</a:tableStyleId>
              </a:tblPr>
              <a:tblGrid>
                <a:gridCol w="6160204">
                  <a:extLst>
                    <a:ext uri="{9D8B030D-6E8A-4147-A177-3AD203B41FA5}">
                      <a16:colId xmlns:a16="http://schemas.microsoft.com/office/drawing/2014/main" val="20000"/>
                    </a:ext>
                  </a:extLst>
                </a:gridCol>
                <a:gridCol w="5385804">
                  <a:extLst>
                    <a:ext uri="{9D8B030D-6E8A-4147-A177-3AD203B41FA5}">
                      <a16:colId xmlns:a16="http://schemas.microsoft.com/office/drawing/2014/main" val="20001"/>
                    </a:ext>
                  </a:extLst>
                </a:gridCol>
              </a:tblGrid>
              <a:tr h="26237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FF0000"/>
                          </a:solidFill>
                          <a:latin typeface="Baskerville Old Face" panose="02020602080505020303" pitchFamily="18" charset="0"/>
                        </a:rPr>
                        <a:t>End relief angle: </a:t>
                      </a:r>
                      <a:r>
                        <a:rPr lang="en-US" sz="2800" dirty="0">
                          <a:latin typeface="Baskerville Old Face" panose="02020602080505020303" pitchFamily="18" charset="0"/>
                        </a:rPr>
                        <a:t>It is the angle between a plane perpendicular to the base and the end flank of the tool. End relief angle prevents the end of the cutting tool from rubbing against the job during machining.</a:t>
                      </a:r>
                    </a:p>
                  </a:txBody>
                  <a:tcPr/>
                </a:tc>
                <a:tc rowSpan="2">
                  <a:txBody>
                    <a:bodyPr/>
                    <a:lstStyle/>
                    <a:p>
                      <a:endParaRPr lang="en-US" dirty="0"/>
                    </a:p>
                  </a:txBody>
                  <a:tcPr/>
                </a:tc>
                <a:extLst>
                  <a:ext uri="{0D108BD9-81ED-4DB2-BD59-A6C34878D82A}">
                    <a16:rowId xmlns:a16="http://schemas.microsoft.com/office/drawing/2014/main" val="10000"/>
                  </a:ext>
                </a:extLst>
              </a:tr>
              <a:tr h="2992675">
                <a:tc>
                  <a:txBody>
                    <a:bodyPr/>
                    <a:lstStyle/>
                    <a:p>
                      <a:endParaRPr lang="en-US" sz="2800" dirty="0"/>
                    </a:p>
                    <a:p>
                      <a:pPr marL="0" indent="0" algn="just">
                        <a:buNone/>
                      </a:pPr>
                      <a:r>
                        <a:rPr lang="en-US" sz="2800" b="1" dirty="0">
                          <a:solidFill>
                            <a:srgbClr val="FF0000"/>
                          </a:solidFill>
                          <a:latin typeface="Baskerville Old Face" panose="02020602080505020303" pitchFamily="18" charset="0"/>
                        </a:rPr>
                        <a:t>Side relief angle:</a:t>
                      </a:r>
                      <a:r>
                        <a:rPr lang="en-US" sz="2800" b="1" dirty="0">
                          <a:latin typeface="Baskerville Old Face" panose="02020602080505020303" pitchFamily="18" charset="0"/>
                        </a:rPr>
                        <a:t> </a:t>
                      </a:r>
                      <a:r>
                        <a:rPr lang="en-US" sz="2800" dirty="0">
                          <a:latin typeface="Baskerville Old Face" panose="02020602080505020303" pitchFamily="18" charset="0"/>
                        </a:rPr>
                        <a:t>It is the angle made by the flank of the tool and a plane perpendicular to the base just under the side cutting edge. Side relief angle permits the tool to be fed sideways into the job, so that it can cut without rubbing.</a:t>
                      </a:r>
                    </a:p>
                  </a:txBody>
                  <a:tcPr/>
                </a:tc>
                <a:tc vMerge="1">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5" name="Content Placeholder 3"/>
          <p:cNvPicPr>
            <a:picLocks noChangeAspect="1"/>
          </p:cNvPicPr>
          <p:nvPr/>
        </p:nvPicPr>
        <p:blipFill>
          <a:blip r:embed="rId2"/>
          <a:stretch>
            <a:fillRect/>
          </a:stretch>
        </p:blipFill>
        <p:spPr>
          <a:xfrm>
            <a:off x="6687403" y="1930694"/>
            <a:ext cx="4987585" cy="406067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28293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1DED6-9B70-4B13-B84A-9A8B4633864A}"/>
              </a:ext>
            </a:extLst>
          </p:cNvPr>
          <p:cNvSpPr>
            <a:spLocks noGrp="1"/>
          </p:cNvSpPr>
          <p:nvPr>
            <p:ph type="title"/>
          </p:nvPr>
        </p:nvSpPr>
        <p:spPr>
          <a:xfrm>
            <a:off x="838200" y="850035"/>
            <a:ext cx="3607191" cy="673966"/>
          </a:xfrm>
        </p:spPr>
        <p:txBody>
          <a:bodyPr/>
          <a:lstStyle/>
          <a:p>
            <a:r>
              <a:rPr lang="en-US" sz="4800" dirty="0">
                <a:solidFill>
                  <a:srgbClr val="7030A0"/>
                </a:solidFill>
                <a:latin typeface="Baskerville Old Face" panose="02020602080505020303" pitchFamily="18" charset="0"/>
              </a:rPr>
              <a:t>Metal Cutting</a:t>
            </a:r>
            <a:endParaRPr lang="en-IN" sz="4800" dirty="0">
              <a:solidFill>
                <a:srgbClr val="7030A0"/>
              </a:solidFill>
              <a:latin typeface="Cambria" panose="02040503050406030204" pitchFamily="18" charset="0"/>
              <a:ea typeface="Cambria" panose="02040503050406030204" pitchFamily="18" charset="0"/>
            </a:endParaRPr>
          </a:p>
        </p:txBody>
      </p:sp>
      <p:sp>
        <p:nvSpPr>
          <p:cNvPr id="3" name="Content Placeholder 2">
            <a:extLst>
              <a:ext uri="{FF2B5EF4-FFF2-40B4-BE49-F238E27FC236}">
                <a16:creationId xmlns:a16="http://schemas.microsoft.com/office/drawing/2014/main" id="{071A7E30-C660-4249-9EE9-7472E087C72F}"/>
              </a:ext>
            </a:extLst>
          </p:cNvPr>
          <p:cNvSpPr>
            <a:spLocks noGrp="1"/>
          </p:cNvSpPr>
          <p:nvPr>
            <p:ph idx="1"/>
          </p:nvPr>
        </p:nvSpPr>
        <p:spPr/>
        <p:txBody>
          <a:bodyPr/>
          <a:lstStyle/>
          <a:p>
            <a:pPr algn="just"/>
            <a:r>
              <a:rPr lang="en-US" dirty="0">
                <a:latin typeface="Baskerville Old Face" panose="02020602080505020303" pitchFamily="18" charset="0"/>
              </a:rPr>
              <a:t>Metal Cutting is a process of removing (cutting) a layer of material from a metal blank by means of a tool, which is harder than the metal being cut.</a:t>
            </a:r>
          </a:p>
          <a:p>
            <a:pPr algn="just"/>
            <a:r>
              <a:rPr lang="en-US" i="1" u="sng" dirty="0">
                <a:latin typeface="Baskerville Old Face" panose="02020602080505020303" pitchFamily="18" charset="0"/>
              </a:rPr>
              <a:t>The Process of Metal Cutting is classified into two types:</a:t>
            </a:r>
          </a:p>
          <a:p>
            <a:pPr algn="just"/>
            <a:endParaRPr lang="en-US" dirty="0">
              <a:latin typeface="Baskerville Old Face" panose="02020602080505020303" pitchFamily="18" charset="0"/>
            </a:endParaRPr>
          </a:p>
          <a:p>
            <a:pPr marL="0" indent="0">
              <a:buNone/>
            </a:pPr>
            <a:endParaRPr lang="en-IN" dirty="0">
              <a:latin typeface="Cambria" panose="02040503050406030204" pitchFamily="18" charset="0"/>
              <a:ea typeface="Cambria" panose="02040503050406030204" pitchFamily="18" charset="0"/>
            </a:endParaRPr>
          </a:p>
        </p:txBody>
      </p:sp>
      <p:sp>
        <p:nvSpPr>
          <p:cNvPr id="4" name="Rectangle: Rounded Corners 3">
            <a:extLst>
              <a:ext uri="{FF2B5EF4-FFF2-40B4-BE49-F238E27FC236}">
                <a16:creationId xmlns:a16="http://schemas.microsoft.com/office/drawing/2014/main" id="{4648693E-7CD2-4989-BB5C-118965D8725F}"/>
              </a:ext>
            </a:extLst>
          </p:cNvPr>
          <p:cNvSpPr/>
          <p:nvPr/>
        </p:nvSpPr>
        <p:spPr>
          <a:xfrm>
            <a:off x="3886200" y="4121834"/>
            <a:ext cx="3499338" cy="1167618"/>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AutoNum type="arabicParenR"/>
            </a:pPr>
            <a:r>
              <a:rPr lang="en-US" sz="2800" dirty="0">
                <a:latin typeface="Baskerville Old Face" panose="02020602080505020303" pitchFamily="18" charset="0"/>
              </a:rPr>
              <a:t>Orthogonal Cutting</a:t>
            </a:r>
          </a:p>
          <a:p>
            <a:pPr marL="342900" indent="-342900" algn="just">
              <a:buAutoNum type="arabicParenR"/>
            </a:pPr>
            <a:r>
              <a:rPr lang="en-US" sz="2800" dirty="0">
                <a:latin typeface="Baskerville Old Face" panose="02020602080505020303" pitchFamily="18" charset="0"/>
              </a:rPr>
              <a:t>Oblique Cutting</a:t>
            </a:r>
          </a:p>
        </p:txBody>
      </p:sp>
    </p:spTree>
    <p:extLst>
      <p:ext uri="{BB962C8B-B14F-4D97-AF65-F5344CB8AC3E}">
        <p14:creationId xmlns:p14="http://schemas.microsoft.com/office/powerpoint/2010/main" val="2527324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7453389"/>
              </p:ext>
            </p:extLst>
          </p:nvPr>
        </p:nvGraphicFramePr>
        <p:xfrm>
          <a:off x="545109" y="1027906"/>
          <a:ext cx="11101782" cy="5212080"/>
        </p:xfrm>
        <a:graphic>
          <a:graphicData uri="http://schemas.openxmlformats.org/drawingml/2006/table">
            <a:tbl>
              <a:tblPr firstRow="1" bandRow="1">
                <a:tableStyleId>{7DF18680-E054-41AD-8BC1-D1AEF772440D}</a:tableStyleId>
              </a:tblPr>
              <a:tblGrid>
                <a:gridCol w="5550891">
                  <a:extLst>
                    <a:ext uri="{9D8B030D-6E8A-4147-A177-3AD203B41FA5}">
                      <a16:colId xmlns:a16="http://schemas.microsoft.com/office/drawing/2014/main" val="20000"/>
                    </a:ext>
                  </a:extLst>
                </a:gridCol>
                <a:gridCol w="5550891">
                  <a:extLst>
                    <a:ext uri="{9D8B030D-6E8A-4147-A177-3AD203B41FA5}">
                      <a16:colId xmlns:a16="http://schemas.microsoft.com/office/drawing/2014/main" val="20001"/>
                    </a:ext>
                  </a:extLst>
                </a:gridCol>
              </a:tblGrid>
              <a:tr h="4314327">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US" sz="3200" b="1" dirty="0">
                        <a:solidFill>
                          <a:srgbClr val="FF0000"/>
                        </a:solidFill>
                        <a:latin typeface="Baskerville Old Face" panose="02020602080505020303"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endParaRPr lang="en-US" sz="3200" b="1" dirty="0">
                        <a:solidFill>
                          <a:srgbClr val="FF0000"/>
                        </a:solidFill>
                        <a:latin typeface="Baskerville Old Face" panose="02020602080505020303"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endParaRPr lang="en-US" sz="3200" b="1" dirty="0">
                        <a:solidFill>
                          <a:srgbClr val="FF0000"/>
                        </a:solidFill>
                        <a:latin typeface="Baskerville Old Face" panose="02020602080505020303"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3200" b="1" dirty="0">
                          <a:solidFill>
                            <a:srgbClr val="FF0000"/>
                          </a:solidFill>
                          <a:latin typeface="Baskerville Old Face" panose="02020602080505020303" pitchFamily="18" charset="0"/>
                        </a:rPr>
                        <a:t>Lip angle: </a:t>
                      </a:r>
                      <a:r>
                        <a:rPr lang="en-US" sz="3200" dirty="0">
                          <a:latin typeface="Baskerville Old Face" panose="02020602080505020303" pitchFamily="18" charset="0"/>
                        </a:rPr>
                        <a:t>It is the angle between the tool face and the ground end surface of the flank</a:t>
                      </a:r>
                      <a:r>
                        <a:rPr lang="en-US" sz="1800" dirty="0">
                          <a:latin typeface="Baskerville Old Face" panose="02020602080505020303"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Baskerville Old Face" panose="02020602080505020303" pitchFamily="18" charset="0"/>
                      </a:endParaRPr>
                    </a:p>
                  </a:txBody>
                  <a:tcPr anchor="b"/>
                </a:tc>
                <a:tc>
                  <a:txBody>
                    <a:bodyPr/>
                    <a:lstStyle/>
                    <a:p>
                      <a:endParaRPr lang="en-US" dirty="0"/>
                    </a:p>
                  </a:txBody>
                  <a:tcPr/>
                </a:tc>
                <a:extLst>
                  <a:ext uri="{0D108BD9-81ED-4DB2-BD59-A6C34878D82A}">
                    <a16:rowId xmlns:a16="http://schemas.microsoft.com/office/drawing/2014/main" val="10000"/>
                  </a:ext>
                </a:extLst>
              </a:tr>
            </a:tbl>
          </a:graphicData>
        </a:graphic>
      </p:graphicFrame>
      <p:pic>
        <p:nvPicPr>
          <p:cNvPr id="6" name="Content Placeholder 3"/>
          <p:cNvPicPr>
            <a:picLocks noChangeAspect="1"/>
          </p:cNvPicPr>
          <p:nvPr/>
        </p:nvPicPr>
        <p:blipFill>
          <a:blip r:embed="rId2"/>
          <a:stretch>
            <a:fillRect/>
          </a:stretch>
        </p:blipFill>
        <p:spPr>
          <a:xfrm>
            <a:off x="6570869" y="1460311"/>
            <a:ext cx="4511113" cy="429642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9773425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2916" y="1773047"/>
            <a:ext cx="10515600" cy="4351338"/>
          </a:xfrm>
        </p:spPr>
        <p:txBody>
          <a:bodyPr/>
          <a:lstStyle/>
          <a:p>
            <a:pPr algn="just"/>
            <a:r>
              <a:rPr lang="en-US" dirty="0">
                <a:solidFill>
                  <a:srgbClr val="002060"/>
                </a:solidFill>
                <a:latin typeface="Baskerville Old Face" panose="02020602080505020303" pitchFamily="18" charset="0"/>
              </a:rPr>
              <a:t>When the cutting tool is forced to move against the work piece, the tool exerts a compressive force on the work piece.</a:t>
            </a:r>
          </a:p>
          <a:p>
            <a:pPr algn="just"/>
            <a:endParaRPr lang="en-US" dirty="0">
              <a:solidFill>
                <a:srgbClr val="002060"/>
              </a:solidFill>
              <a:latin typeface="Baskerville Old Face" panose="02020602080505020303" pitchFamily="18" charset="0"/>
            </a:endParaRPr>
          </a:p>
          <a:p>
            <a:pPr algn="just"/>
            <a:r>
              <a:rPr lang="en-US" dirty="0">
                <a:solidFill>
                  <a:srgbClr val="7030A0"/>
                </a:solidFill>
                <a:latin typeface="Baskerville Old Face" panose="02020602080505020303" pitchFamily="18" charset="0"/>
              </a:rPr>
              <a:t>The material of the work piece is stressed beyond its yield point causing it to deform plastically and shear off.</a:t>
            </a:r>
          </a:p>
          <a:p>
            <a:pPr algn="just"/>
            <a:endParaRPr lang="en-US" dirty="0">
              <a:solidFill>
                <a:srgbClr val="7030A0"/>
              </a:solidFill>
              <a:latin typeface="Baskerville Old Face" panose="02020602080505020303" pitchFamily="18" charset="0"/>
            </a:endParaRPr>
          </a:p>
          <a:p>
            <a:pPr algn="just"/>
            <a:r>
              <a:rPr lang="en-US" dirty="0">
                <a:solidFill>
                  <a:srgbClr val="00B0F0"/>
                </a:solidFill>
                <a:latin typeface="Baskerville Old Face" panose="02020602080505020303" pitchFamily="18" charset="0"/>
              </a:rPr>
              <a:t>The sheared portion of the metal begins to flow along the cutting tool face in the form of small pieces called</a:t>
            </a:r>
            <a:r>
              <a:rPr lang="en-US" i="1" dirty="0">
                <a:solidFill>
                  <a:srgbClr val="00B0F0"/>
                </a:solidFill>
                <a:latin typeface="Baskerville Old Face" panose="02020602080505020303" pitchFamily="18" charset="0"/>
              </a:rPr>
              <a:t> chips</a:t>
            </a:r>
            <a:r>
              <a:rPr lang="en-US" i="1" dirty="0">
                <a:latin typeface="Baskerville Old Face" panose="02020602080505020303" pitchFamily="18" charset="0"/>
              </a:rPr>
              <a:t>.</a:t>
            </a:r>
          </a:p>
          <a:p>
            <a:endParaRPr lang="en-US" dirty="0"/>
          </a:p>
        </p:txBody>
      </p:sp>
      <p:sp>
        <p:nvSpPr>
          <p:cNvPr id="5" name="TextBox 4">
            <a:extLst>
              <a:ext uri="{FF2B5EF4-FFF2-40B4-BE49-F238E27FC236}">
                <a16:creationId xmlns:a16="http://schemas.microsoft.com/office/drawing/2014/main" id="{6FE5B338-BAE5-94A6-F707-CBE3CE97F079}"/>
              </a:ext>
            </a:extLst>
          </p:cNvPr>
          <p:cNvSpPr txBox="1"/>
          <p:nvPr/>
        </p:nvSpPr>
        <p:spPr>
          <a:xfrm>
            <a:off x="3251544" y="733615"/>
            <a:ext cx="6098344" cy="584775"/>
          </a:xfrm>
          <a:prstGeom prst="rect">
            <a:avLst/>
          </a:prstGeom>
          <a:noFill/>
        </p:spPr>
        <p:txBody>
          <a:bodyPr wrap="square">
            <a:spAutoFit/>
          </a:bodyPr>
          <a:lstStyle/>
          <a:p>
            <a:pPr algn="ctr"/>
            <a:r>
              <a:rPr lang="en-US" sz="3200" b="1" dirty="0">
                <a:solidFill>
                  <a:srgbClr val="C00000"/>
                </a:solidFill>
                <a:latin typeface="Baskerville Old Face" panose="02020602080505020303" pitchFamily="18" charset="0"/>
              </a:rPr>
              <a:t>Mechanics of Orthogonal Cutting</a:t>
            </a:r>
            <a:endParaRPr lang="en-US" sz="3200" dirty="0">
              <a:solidFill>
                <a:srgbClr val="C00000"/>
              </a:solidFill>
            </a:endParaRPr>
          </a:p>
        </p:txBody>
      </p:sp>
    </p:spTree>
    <p:extLst>
      <p:ext uri="{BB962C8B-B14F-4D97-AF65-F5344CB8AC3E}">
        <p14:creationId xmlns:p14="http://schemas.microsoft.com/office/powerpoint/2010/main" val="345675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a:solidFill>
                  <a:srgbClr val="00B0F0"/>
                </a:solidFill>
                <a:latin typeface="Baskerville Old Face" panose="02020602080505020303" pitchFamily="18" charset="0"/>
              </a:rPr>
              <a:t>Work is done by the tool on the work piece, and more than 90% of the energy is transformed into heat.</a:t>
            </a:r>
          </a:p>
          <a:p>
            <a:pPr algn="just"/>
            <a:endParaRPr lang="en-US" dirty="0">
              <a:solidFill>
                <a:srgbClr val="002060"/>
              </a:solidFill>
              <a:latin typeface="Baskerville Old Face" panose="02020602080505020303" pitchFamily="18" charset="0"/>
            </a:endParaRPr>
          </a:p>
          <a:p>
            <a:pPr algn="just"/>
            <a:r>
              <a:rPr lang="en-US" dirty="0">
                <a:solidFill>
                  <a:srgbClr val="002060"/>
                </a:solidFill>
                <a:latin typeface="Baskerville Old Face" panose="02020602080505020303" pitchFamily="18" charset="0"/>
              </a:rPr>
              <a:t>The heat is concentrated near the tip of the tool, and as a result, in some cases causes the chips to weld to the cutting tool.</a:t>
            </a:r>
          </a:p>
          <a:p>
            <a:pPr algn="just"/>
            <a:endParaRPr lang="en-US" dirty="0">
              <a:latin typeface="Baskerville Old Face" panose="02020602080505020303" pitchFamily="18" charset="0"/>
            </a:endParaRPr>
          </a:p>
          <a:p>
            <a:pPr algn="just"/>
            <a:r>
              <a:rPr lang="en-US" dirty="0">
                <a:solidFill>
                  <a:srgbClr val="92D050"/>
                </a:solidFill>
                <a:latin typeface="Baskerville Old Face" panose="02020602080505020303" pitchFamily="18" charset="0"/>
              </a:rPr>
              <a:t>Hence, the cutting force,  heat and wear of the tool form the basic features of the metal cutting.</a:t>
            </a:r>
          </a:p>
          <a:p>
            <a:pPr marL="0" indent="0">
              <a:buNone/>
            </a:pPr>
            <a:endParaRPr lang="en-US" dirty="0"/>
          </a:p>
        </p:txBody>
      </p:sp>
      <p:sp>
        <p:nvSpPr>
          <p:cNvPr id="6" name="TextBox 5">
            <a:extLst>
              <a:ext uri="{FF2B5EF4-FFF2-40B4-BE49-F238E27FC236}">
                <a16:creationId xmlns:a16="http://schemas.microsoft.com/office/drawing/2014/main" id="{66806360-44A6-5102-395E-72C243BB2846}"/>
              </a:ext>
            </a:extLst>
          </p:cNvPr>
          <p:cNvSpPr txBox="1"/>
          <p:nvPr/>
        </p:nvSpPr>
        <p:spPr>
          <a:xfrm>
            <a:off x="3046828" y="681037"/>
            <a:ext cx="6098344" cy="584775"/>
          </a:xfrm>
          <a:prstGeom prst="rect">
            <a:avLst/>
          </a:prstGeom>
          <a:noFill/>
        </p:spPr>
        <p:txBody>
          <a:bodyPr wrap="square">
            <a:spAutoFit/>
          </a:bodyPr>
          <a:lstStyle/>
          <a:p>
            <a:pPr algn="ctr"/>
            <a:r>
              <a:rPr lang="en-US" sz="3200" b="1" dirty="0">
                <a:solidFill>
                  <a:srgbClr val="C00000"/>
                </a:solidFill>
                <a:latin typeface="Baskerville Old Face" panose="02020602080505020303" pitchFamily="18" charset="0"/>
              </a:rPr>
              <a:t>Mechanics of Orthogonal Cutting</a:t>
            </a:r>
            <a:endParaRPr lang="en-US" sz="3200" dirty="0">
              <a:solidFill>
                <a:srgbClr val="C00000"/>
              </a:solidFill>
            </a:endParaRPr>
          </a:p>
        </p:txBody>
      </p:sp>
    </p:spTree>
    <p:extLst>
      <p:ext uri="{BB962C8B-B14F-4D97-AF65-F5344CB8AC3E}">
        <p14:creationId xmlns:p14="http://schemas.microsoft.com/office/powerpoint/2010/main" val="42869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p:cNvPicPr>
            <a:picLocks noGrp="1" noChangeAspect="1"/>
          </p:cNvPicPr>
          <p:nvPr>
            <p:ph idx="1"/>
          </p:nvPr>
        </p:nvPicPr>
        <p:blipFill>
          <a:blip r:embed="rId2"/>
          <a:stretch>
            <a:fillRect/>
          </a:stretch>
        </p:blipFill>
        <p:spPr>
          <a:xfrm>
            <a:off x="2812970" y="856635"/>
            <a:ext cx="6876940" cy="51577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29703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r>
              <a:rPr lang="en-US" dirty="0">
                <a:solidFill>
                  <a:srgbClr val="92D050"/>
                </a:solidFill>
                <a:latin typeface="Baskerville Old Face" panose="02020602080505020303" pitchFamily="18" charset="0"/>
              </a:rPr>
              <a:t>In the process of metal cutting, as the cutting tool moves forward, the tool removes the work piece metal along the shear plane in the form of chips. Three different types of chips are formed:</a:t>
            </a:r>
          </a:p>
          <a:p>
            <a:pPr marL="0" indent="0" algn="just">
              <a:buNone/>
            </a:pPr>
            <a:endParaRPr lang="en-US" dirty="0">
              <a:latin typeface="Baskerville Old Face" panose="02020602080505020303" pitchFamily="18" charset="0"/>
            </a:endParaRPr>
          </a:p>
          <a:p>
            <a:pPr algn="just"/>
            <a:r>
              <a:rPr lang="en-US" dirty="0">
                <a:solidFill>
                  <a:srgbClr val="7030A0"/>
                </a:solidFill>
                <a:latin typeface="Baskerville Old Face" panose="02020602080505020303" pitchFamily="18" charset="0"/>
              </a:rPr>
              <a:t>Continuous chips</a:t>
            </a:r>
          </a:p>
          <a:p>
            <a:pPr algn="just"/>
            <a:endParaRPr lang="en-US" dirty="0">
              <a:solidFill>
                <a:srgbClr val="0070C0"/>
              </a:solidFill>
              <a:latin typeface="Baskerville Old Face" panose="02020602080505020303" pitchFamily="18" charset="0"/>
            </a:endParaRPr>
          </a:p>
          <a:p>
            <a:pPr algn="just"/>
            <a:r>
              <a:rPr lang="en-US" dirty="0">
                <a:solidFill>
                  <a:srgbClr val="0070C0"/>
                </a:solidFill>
                <a:latin typeface="Baskerville Old Face" panose="02020602080505020303" pitchFamily="18" charset="0"/>
              </a:rPr>
              <a:t>Continuous chips with built-up-edges (BUE)</a:t>
            </a:r>
          </a:p>
          <a:p>
            <a:pPr algn="just"/>
            <a:endParaRPr lang="en-US" dirty="0">
              <a:latin typeface="Baskerville Old Face" panose="02020602080505020303" pitchFamily="18" charset="0"/>
            </a:endParaRPr>
          </a:p>
          <a:p>
            <a:pPr algn="just"/>
            <a:r>
              <a:rPr lang="en-US" dirty="0">
                <a:solidFill>
                  <a:srgbClr val="FF0000"/>
                </a:solidFill>
                <a:latin typeface="Baskerville Old Face" panose="02020602080505020303" pitchFamily="18" charset="0"/>
              </a:rPr>
              <a:t>Discontinuous chips</a:t>
            </a:r>
          </a:p>
        </p:txBody>
      </p:sp>
      <p:sp>
        <p:nvSpPr>
          <p:cNvPr id="7" name="TextBox 6">
            <a:extLst>
              <a:ext uri="{FF2B5EF4-FFF2-40B4-BE49-F238E27FC236}">
                <a16:creationId xmlns:a16="http://schemas.microsoft.com/office/drawing/2014/main" id="{358D7A34-14EC-312E-B9A9-ED972D2C2862}"/>
              </a:ext>
            </a:extLst>
          </p:cNvPr>
          <p:cNvSpPr txBox="1"/>
          <p:nvPr/>
        </p:nvSpPr>
        <p:spPr>
          <a:xfrm>
            <a:off x="3046828" y="807105"/>
            <a:ext cx="6098344" cy="584775"/>
          </a:xfrm>
          <a:prstGeom prst="rect">
            <a:avLst/>
          </a:prstGeom>
          <a:noFill/>
        </p:spPr>
        <p:txBody>
          <a:bodyPr wrap="square">
            <a:spAutoFit/>
          </a:bodyPr>
          <a:lstStyle/>
          <a:p>
            <a:pPr algn="ctr"/>
            <a:r>
              <a:rPr lang="en-US" sz="3200" b="1" u="sng" dirty="0">
                <a:solidFill>
                  <a:srgbClr val="C00000"/>
                </a:solidFill>
                <a:latin typeface="Baskerville Old Face" panose="02020602080505020303" pitchFamily="18" charset="0"/>
              </a:rPr>
              <a:t>Mechanics of chip formation</a:t>
            </a:r>
            <a:endParaRPr lang="en-US" sz="3200" u="sng" dirty="0">
              <a:solidFill>
                <a:srgbClr val="C00000"/>
              </a:solidFill>
            </a:endParaRPr>
          </a:p>
        </p:txBody>
      </p:sp>
    </p:spTree>
    <p:extLst>
      <p:ext uri="{BB962C8B-B14F-4D97-AF65-F5344CB8AC3E}">
        <p14:creationId xmlns:p14="http://schemas.microsoft.com/office/powerpoint/2010/main" val="387685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25563"/>
            <a:ext cx="10625919" cy="4411402"/>
          </a:xfrm>
        </p:spPr>
        <p:txBody>
          <a:bodyPr/>
          <a:lstStyle/>
          <a:p>
            <a:pPr marL="0" indent="0" algn="just">
              <a:buNone/>
            </a:pPr>
            <a:r>
              <a:rPr lang="en-US" dirty="0">
                <a:solidFill>
                  <a:srgbClr val="7030A0"/>
                </a:solidFill>
                <a:latin typeface="Baskerville Old Face" panose="02020602080505020303" pitchFamily="18" charset="0"/>
              </a:rPr>
              <a:t>When the work piece material is ductile fracture will not occur in the shear plane, and the chip comes off in the form of a long string or ribbon like shining surface. These are called continuous chips.</a:t>
            </a:r>
          </a:p>
          <a:p>
            <a:pPr marL="0" indent="0" algn="just">
              <a:buNone/>
            </a:pPr>
            <a:r>
              <a:rPr lang="en-US" dirty="0">
                <a:solidFill>
                  <a:srgbClr val="92D050"/>
                </a:solidFill>
                <a:latin typeface="Baskerville Old Face" panose="02020602080505020303" pitchFamily="18" charset="0"/>
              </a:rPr>
              <a:t>Continuous chips are desirable, as it creates smooth finish on the work piece, absorb less energy/power, create less machining noise and enhances tool life.</a:t>
            </a:r>
          </a:p>
          <a:p>
            <a:pPr marL="0" indent="0" algn="ctr">
              <a:buNone/>
            </a:pPr>
            <a:r>
              <a:rPr lang="en-US" dirty="0">
                <a:solidFill>
                  <a:srgbClr val="FF0000"/>
                </a:solidFill>
                <a:latin typeface="Baskerville Old Face" panose="02020602080505020303" pitchFamily="18" charset="0"/>
              </a:rPr>
              <a:t>Continuous chip indicates:</a:t>
            </a:r>
          </a:p>
          <a:p>
            <a:pPr algn="just"/>
            <a:r>
              <a:rPr lang="en-US" dirty="0">
                <a:solidFill>
                  <a:srgbClr val="002060"/>
                </a:solidFill>
                <a:latin typeface="Baskerville Old Face" panose="02020602080505020303" pitchFamily="18" charset="0"/>
              </a:rPr>
              <a:t>Work piece material is ductile.</a:t>
            </a:r>
          </a:p>
          <a:p>
            <a:pPr algn="just"/>
            <a:r>
              <a:rPr lang="en-US" dirty="0">
                <a:solidFill>
                  <a:srgbClr val="002060"/>
                </a:solidFill>
                <a:latin typeface="Baskerville Old Face" panose="02020602080505020303" pitchFamily="18" charset="0"/>
              </a:rPr>
              <a:t>Large rake angle is provided on the tool.</a:t>
            </a:r>
          </a:p>
          <a:p>
            <a:pPr algn="just"/>
            <a:r>
              <a:rPr lang="en-US" dirty="0">
                <a:solidFill>
                  <a:srgbClr val="002060"/>
                </a:solidFill>
                <a:latin typeface="Baskerville Old Face" panose="02020602080505020303" pitchFamily="18" charset="0"/>
              </a:rPr>
              <a:t>Fine feed and high cutting speeds are selected during cutting.</a:t>
            </a:r>
          </a:p>
          <a:p>
            <a:pPr algn="just"/>
            <a:r>
              <a:rPr lang="en-US" dirty="0">
                <a:solidFill>
                  <a:srgbClr val="002060"/>
                </a:solidFill>
                <a:latin typeface="Baskerville Old Face" panose="02020602080505020303" pitchFamily="18" charset="0"/>
              </a:rPr>
              <a:t>Efficient coolants are used</a:t>
            </a:r>
            <a:endParaRPr lang="en-US" dirty="0">
              <a:solidFill>
                <a:srgbClr val="002060"/>
              </a:solidFill>
            </a:endParaRPr>
          </a:p>
        </p:txBody>
      </p:sp>
      <p:sp>
        <p:nvSpPr>
          <p:cNvPr id="7" name="TextBox 6">
            <a:extLst>
              <a:ext uri="{FF2B5EF4-FFF2-40B4-BE49-F238E27FC236}">
                <a16:creationId xmlns:a16="http://schemas.microsoft.com/office/drawing/2014/main" id="{CA8E41F9-10FC-191B-59D1-CCE2C9DEBC47}"/>
              </a:ext>
            </a:extLst>
          </p:cNvPr>
          <p:cNvSpPr txBox="1"/>
          <p:nvPr/>
        </p:nvSpPr>
        <p:spPr>
          <a:xfrm>
            <a:off x="4109525" y="536260"/>
            <a:ext cx="3972950" cy="584775"/>
          </a:xfrm>
          <a:prstGeom prst="rect">
            <a:avLst/>
          </a:prstGeom>
          <a:noFill/>
        </p:spPr>
        <p:txBody>
          <a:bodyPr wrap="square">
            <a:spAutoFit/>
          </a:bodyPr>
          <a:lstStyle/>
          <a:p>
            <a:pPr algn="ctr"/>
            <a:r>
              <a:rPr lang="en-US" sz="3200" b="1" u="sng" dirty="0">
                <a:solidFill>
                  <a:srgbClr val="002060"/>
                </a:solidFill>
                <a:latin typeface="Times New Roman" panose="02020603050405020304" pitchFamily="18" charset="0"/>
                <a:cs typeface="Times New Roman" panose="02020603050405020304" pitchFamily="18" charset="0"/>
              </a:rPr>
              <a:t>Continuous Chips</a:t>
            </a:r>
            <a:endParaRPr lang="en-US" sz="3200" u="sng"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0376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circle(in)">
                                      <p:cBhvr>
                                        <p:cTn id="21" dur="2000"/>
                                        <p:tgtEl>
                                          <p:spTgt spid="3">
                                            <p:txEl>
                                              <p:pRg st="2" end="2"/>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circle(in)">
                                      <p:cBhvr>
                                        <p:cTn id="30" dur="2000"/>
                                        <p:tgtEl>
                                          <p:spTgt spid="3">
                                            <p:txEl>
                                              <p:pRg st="5" end="5"/>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circle(in)">
                                      <p:cBhvr>
                                        <p:cTn id="3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824586" y="994652"/>
            <a:ext cx="8824913" cy="44536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p:cNvSpPr/>
          <p:nvPr/>
        </p:nvSpPr>
        <p:spPr>
          <a:xfrm>
            <a:off x="4667541" y="5639415"/>
            <a:ext cx="2765501" cy="523220"/>
          </a:xfrm>
          <a:prstGeom prst="rect">
            <a:avLst/>
          </a:prstGeom>
        </p:spPr>
        <p:txBody>
          <a:bodyPr wrap="none">
            <a:spAutoFit/>
          </a:bodyPr>
          <a:lstStyle/>
          <a:p>
            <a:r>
              <a:rPr lang="en-US" sz="2800" b="1" dirty="0">
                <a:latin typeface="Baskerville Old Face" panose="02020602080505020303" pitchFamily="18" charset="0"/>
              </a:rPr>
              <a:t>Continuous Chips</a:t>
            </a:r>
            <a:endParaRPr lang="en-US" sz="2800" dirty="0"/>
          </a:p>
        </p:txBody>
      </p:sp>
    </p:spTree>
    <p:extLst>
      <p:ext uri="{BB962C8B-B14F-4D97-AF65-F5344CB8AC3E}">
        <p14:creationId xmlns:p14="http://schemas.microsoft.com/office/powerpoint/2010/main" val="3598749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47952"/>
            <a:ext cx="10515600" cy="4936113"/>
          </a:xfrm>
        </p:spPr>
        <p:txBody>
          <a:bodyPr/>
          <a:lstStyle/>
          <a:p>
            <a:pPr marL="0" indent="0" algn="just">
              <a:buNone/>
            </a:pPr>
            <a:r>
              <a:rPr lang="en-US" dirty="0">
                <a:solidFill>
                  <a:srgbClr val="7030A0"/>
                </a:solidFill>
                <a:latin typeface="Baskerville Old Face" panose="02020602080505020303" pitchFamily="18" charset="0"/>
              </a:rPr>
              <a:t>When cutting brittle materials like Cast iron, bronze etc., the work piece material along the shear plane will periodically fracture producing a segment of the chip. This type of chip is called </a:t>
            </a:r>
            <a:r>
              <a:rPr lang="en-US" i="1" dirty="0">
                <a:solidFill>
                  <a:srgbClr val="7030A0"/>
                </a:solidFill>
                <a:latin typeface="Baskerville Old Face" panose="02020602080505020303" pitchFamily="18" charset="0"/>
              </a:rPr>
              <a:t>Discontinuous chips.</a:t>
            </a:r>
          </a:p>
          <a:p>
            <a:pPr marL="0" indent="0" algn="just">
              <a:buNone/>
            </a:pPr>
            <a:endParaRPr lang="en-US" i="1" dirty="0">
              <a:latin typeface="Baskerville Old Face" panose="02020602080505020303" pitchFamily="18" charset="0"/>
            </a:endParaRPr>
          </a:p>
          <a:p>
            <a:pPr marL="0" indent="0" algn="just">
              <a:buNone/>
            </a:pPr>
            <a:r>
              <a:rPr lang="en-US" dirty="0">
                <a:solidFill>
                  <a:srgbClr val="92D050"/>
                </a:solidFill>
                <a:latin typeface="Baskerville Old Face" panose="02020602080505020303" pitchFamily="18" charset="0"/>
              </a:rPr>
              <a:t>Discontinuous chips normally degrade tool life and enhance tool wear.</a:t>
            </a:r>
          </a:p>
          <a:p>
            <a:pPr marL="0" indent="0" algn="just">
              <a:buNone/>
            </a:pPr>
            <a:endParaRPr lang="en-US" dirty="0">
              <a:solidFill>
                <a:srgbClr val="FF0000"/>
              </a:solidFill>
              <a:latin typeface="Baskerville Old Face" panose="02020602080505020303" pitchFamily="18" charset="0"/>
            </a:endParaRPr>
          </a:p>
          <a:p>
            <a:pPr marL="0" indent="0" algn="ctr">
              <a:buNone/>
            </a:pPr>
            <a:r>
              <a:rPr lang="en-US" i="1" dirty="0">
                <a:solidFill>
                  <a:srgbClr val="FF0000"/>
                </a:solidFill>
                <a:latin typeface="Baskerville Old Face" panose="02020602080505020303" pitchFamily="18" charset="0"/>
              </a:rPr>
              <a:t>A </a:t>
            </a:r>
            <a:r>
              <a:rPr lang="en-US" dirty="0">
                <a:solidFill>
                  <a:srgbClr val="FF0000"/>
                </a:solidFill>
                <a:latin typeface="Baskerville Old Face" panose="02020602080505020303" pitchFamily="18" charset="0"/>
              </a:rPr>
              <a:t>discontinuous chip from the work piece material indicate:</a:t>
            </a:r>
          </a:p>
          <a:p>
            <a:pPr algn="just"/>
            <a:r>
              <a:rPr lang="en-US" dirty="0">
                <a:solidFill>
                  <a:srgbClr val="00B0F0"/>
                </a:solidFill>
                <a:latin typeface="Baskerville Old Face" panose="02020602080505020303" pitchFamily="18" charset="0"/>
              </a:rPr>
              <a:t>The work piece material is brittle.</a:t>
            </a:r>
          </a:p>
          <a:p>
            <a:pPr algn="just"/>
            <a:r>
              <a:rPr lang="en-US" dirty="0">
                <a:solidFill>
                  <a:srgbClr val="00B0F0"/>
                </a:solidFill>
                <a:latin typeface="Baskerville Old Face" panose="02020602080505020303" pitchFamily="18" charset="0"/>
              </a:rPr>
              <a:t>Small rake angle is provided on the tool.</a:t>
            </a:r>
          </a:p>
          <a:p>
            <a:pPr algn="just"/>
            <a:r>
              <a:rPr lang="en-US" dirty="0">
                <a:solidFill>
                  <a:srgbClr val="00B0F0"/>
                </a:solidFill>
                <a:latin typeface="Baskerville Old Face" panose="02020602080505020303" pitchFamily="18" charset="0"/>
              </a:rPr>
              <a:t>Coarse feeds and low speeds are selected during cutting. </a:t>
            </a:r>
          </a:p>
          <a:p>
            <a:endParaRPr lang="en-US" dirty="0"/>
          </a:p>
        </p:txBody>
      </p:sp>
      <p:sp>
        <p:nvSpPr>
          <p:cNvPr id="7" name="TextBox 6">
            <a:extLst>
              <a:ext uri="{FF2B5EF4-FFF2-40B4-BE49-F238E27FC236}">
                <a16:creationId xmlns:a16="http://schemas.microsoft.com/office/drawing/2014/main" id="{5B7E138A-6334-1954-2077-E3B6EEFC531E}"/>
              </a:ext>
            </a:extLst>
          </p:cNvPr>
          <p:cNvSpPr txBox="1"/>
          <p:nvPr/>
        </p:nvSpPr>
        <p:spPr>
          <a:xfrm>
            <a:off x="2801229" y="573934"/>
            <a:ext cx="6589541" cy="584775"/>
          </a:xfrm>
          <a:prstGeom prst="rect">
            <a:avLst/>
          </a:prstGeom>
          <a:noFill/>
        </p:spPr>
        <p:txBody>
          <a:bodyPr wrap="square">
            <a:spAutoFit/>
          </a:bodyPr>
          <a:lstStyle/>
          <a:p>
            <a:pPr algn="ctr"/>
            <a:r>
              <a:rPr lang="en-US" sz="3200" b="1" u="sng" dirty="0">
                <a:solidFill>
                  <a:srgbClr val="002060"/>
                </a:solidFill>
                <a:latin typeface="Times New Roman" panose="02020603050405020304" pitchFamily="18" charset="0"/>
                <a:cs typeface="Times New Roman" panose="02020603050405020304" pitchFamily="18" charset="0"/>
              </a:rPr>
              <a:t>Discontinuous or segmented chips</a:t>
            </a:r>
            <a:endParaRPr lang="en-US" sz="3200" u="sng"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71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ircle(in)">
                                      <p:cBhvr>
                                        <p:cTn id="27" dur="2000"/>
                                        <p:tgtEl>
                                          <p:spTgt spid="3">
                                            <p:txEl>
                                              <p:pRg st="6" end="6"/>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circle(in)">
                                      <p:cBhvr>
                                        <p:cTn id="3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discontinuous chip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09520" y="1359883"/>
            <a:ext cx="10313656" cy="34149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966302" y="5402143"/>
            <a:ext cx="5296643" cy="523220"/>
          </a:xfrm>
          <a:prstGeom prst="rect">
            <a:avLst/>
          </a:prstGeom>
        </p:spPr>
        <p:txBody>
          <a:bodyPr wrap="none">
            <a:spAutoFit/>
          </a:bodyPr>
          <a:lstStyle/>
          <a:p>
            <a:pPr algn="ctr"/>
            <a:r>
              <a:rPr lang="en-US" sz="2800" b="1" dirty="0">
                <a:latin typeface="Baskerville Old Face" panose="02020602080505020303" pitchFamily="18" charset="0"/>
              </a:rPr>
              <a:t>Discontinuous and segmented chips</a:t>
            </a:r>
            <a:endParaRPr lang="en-US" sz="2800" dirty="0"/>
          </a:p>
        </p:txBody>
      </p:sp>
    </p:spTree>
    <p:extLst>
      <p:ext uri="{BB962C8B-B14F-4D97-AF65-F5344CB8AC3E}">
        <p14:creationId xmlns:p14="http://schemas.microsoft.com/office/powerpoint/2010/main" val="1547914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9840"/>
            <a:ext cx="10515600" cy="4351338"/>
          </a:xfrm>
        </p:spPr>
        <p:txBody>
          <a:bodyPr/>
          <a:lstStyle/>
          <a:p>
            <a:pPr algn="just">
              <a:buFont typeface="Wingdings" panose="05000000000000000000" pitchFamily="2" charset="2"/>
              <a:buChar char="v"/>
            </a:pPr>
            <a:r>
              <a:rPr lang="en-US" dirty="0">
                <a:solidFill>
                  <a:schemeClr val="accent6"/>
                </a:solidFill>
                <a:latin typeface="Baskerville Old Face" panose="02020602080505020303" pitchFamily="18" charset="0"/>
              </a:rPr>
              <a:t> During machining tough steels such as alloy steels, tool steels etc.,    larger cutting forces are required.</a:t>
            </a:r>
          </a:p>
          <a:p>
            <a:pPr algn="just">
              <a:buFont typeface="Wingdings" panose="05000000000000000000" pitchFamily="2" charset="2"/>
              <a:buChar char="v"/>
            </a:pPr>
            <a:r>
              <a:rPr lang="en-US" dirty="0">
                <a:solidFill>
                  <a:srgbClr val="00B050"/>
                </a:solidFill>
                <a:latin typeface="Baskerville Old Face" panose="02020602080505020303" pitchFamily="18" charset="0"/>
              </a:rPr>
              <a:t> This produces a lot of heat at the tool-work interface</a:t>
            </a:r>
            <a:r>
              <a:rPr lang="en-US" dirty="0">
                <a:latin typeface="Baskerville Old Face" panose="02020602080505020303" pitchFamily="18" charset="0"/>
              </a:rPr>
              <a:t>.</a:t>
            </a:r>
          </a:p>
          <a:p>
            <a:pPr algn="just">
              <a:buFont typeface="Wingdings" panose="05000000000000000000" pitchFamily="2" charset="2"/>
              <a:buChar char="v"/>
            </a:pPr>
            <a:r>
              <a:rPr lang="en-US" dirty="0">
                <a:solidFill>
                  <a:srgbClr val="00B0F0"/>
                </a:solidFill>
                <a:latin typeface="Baskerville Old Face" panose="02020602080505020303" pitchFamily="18" charset="0"/>
              </a:rPr>
              <a:t> The high heat generated causes the compressed metal adjacent to the tool nose to get welded to it in the form of metal lumps.</a:t>
            </a:r>
          </a:p>
          <a:p>
            <a:pPr algn="just">
              <a:buFont typeface="Wingdings" panose="05000000000000000000" pitchFamily="2" charset="2"/>
              <a:buChar char="v"/>
            </a:pPr>
            <a:r>
              <a:rPr lang="en-US" dirty="0">
                <a:solidFill>
                  <a:srgbClr val="0070C0"/>
                </a:solidFill>
                <a:latin typeface="Baskerville Old Face" panose="02020602080505020303" pitchFamily="18" charset="0"/>
              </a:rPr>
              <a:t> The extra metal welded to the nose or point of the tool is called built-up-edge</a:t>
            </a:r>
            <a:r>
              <a:rPr lang="en-US" dirty="0">
                <a:latin typeface="Baskerville Old Face" panose="02020602080505020303" pitchFamily="18" charset="0"/>
              </a:rPr>
              <a:t>.</a:t>
            </a:r>
            <a:r>
              <a:rPr lang="en-US" b="1" dirty="0">
                <a:latin typeface="Baskerville Old Face" panose="02020602080505020303" pitchFamily="18" charset="0"/>
              </a:rPr>
              <a:t> </a:t>
            </a:r>
            <a:r>
              <a:rPr lang="en-US" dirty="0">
                <a:solidFill>
                  <a:srgbClr val="7030A0"/>
                </a:solidFill>
                <a:latin typeface="Baskerville Old Face" panose="02020602080505020303" pitchFamily="18" charset="0"/>
              </a:rPr>
              <a:t>As the chip slides up the tool, the built-up-edge is broken and carried away with the chip, while rest of it adheres to the surface of the work piece making it rough.</a:t>
            </a:r>
          </a:p>
          <a:p>
            <a:endParaRPr lang="en-US" dirty="0"/>
          </a:p>
        </p:txBody>
      </p:sp>
      <p:sp>
        <p:nvSpPr>
          <p:cNvPr id="7" name="TextBox 6">
            <a:extLst>
              <a:ext uri="{FF2B5EF4-FFF2-40B4-BE49-F238E27FC236}">
                <a16:creationId xmlns:a16="http://schemas.microsoft.com/office/drawing/2014/main" id="{D3FD7F94-4B8F-4598-43AA-805FEB10CC08}"/>
              </a:ext>
            </a:extLst>
          </p:cNvPr>
          <p:cNvSpPr txBox="1"/>
          <p:nvPr/>
        </p:nvSpPr>
        <p:spPr>
          <a:xfrm>
            <a:off x="3063238" y="653005"/>
            <a:ext cx="6770079" cy="584775"/>
          </a:xfrm>
          <a:prstGeom prst="rect">
            <a:avLst/>
          </a:prstGeom>
          <a:noFill/>
        </p:spPr>
        <p:txBody>
          <a:bodyPr wrap="square">
            <a:spAutoFit/>
          </a:bodyPr>
          <a:lstStyle/>
          <a:p>
            <a:pPr algn="ctr"/>
            <a:r>
              <a:rPr lang="en-US" sz="3200" b="1" dirty="0">
                <a:solidFill>
                  <a:srgbClr val="C00000"/>
                </a:solidFill>
                <a:latin typeface="Times New Roman" panose="02020603050405020304" pitchFamily="18" charset="0"/>
                <a:cs typeface="Times New Roman" panose="02020603050405020304" pitchFamily="18" charset="0"/>
              </a:rPr>
              <a:t>Continuous chips with built-up-edges</a:t>
            </a:r>
            <a:endParaRPr lang="en-US" sz="32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015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1DED6-9B70-4B13-B84A-9A8B4633864A}"/>
              </a:ext>
            </a:extLst>
          </p:cNvPr>
          <p:cNvSpPr>
            <a:spLocks noGrp="1"/>
          </p:cNvSpPr>
          <p:nvPr>
            <p:ph type="title"/>
          </p:nvPr>
        </p:nvSpPr>
        <p:spPr>
          <a:xfrm>
            <a:off x="838200" y="850035"/>
            <a:ext cx="4771030" cy="673966"/>
          </a:xfrm>
        </p:spPr>
        <p:txBody>
          <a:bodyPr/>
          <a:lstStyle/>
          <a:p>
            <a:r>
              <a:rPr lang="en-US" dirty="0">
                <a:solidFill>
                  <a:srgbClr val="002060"/>
                </a:solidFill>
                <a:latin typeface="Baskerville Old Face" panose="02020602080505020303" pitchFamily="18" charset="0"/>
              </a:rPr>
              <a:t>Orthogonal Cutting</a:t>
            </a:r>
            <a:endParaRPr lang="en-IN" dirty="0">
              <a:solidFill>
                <a:srgbClr val="002060"/>
              </a:solidFill>
              <a:latin typeface="Cambria" panose="02040503050406030204" pitchFamily="18" charset="0"/>
              <a:ea typeface="Cambria" panose="02040503050406030204" pitchFamily="18" charset="0"/>
            </a:endParaRPr>
          </a:p>
        </p:txBody>
      </p:sp>
      <p:pic>
        <p:nvPicPr>
          <p:cNvPr id="4" name="Content Placeholder 3"/>
          <p:cNvPicPr>
            <a:picLocks noGrp="1" noChangeAspect="1"/>
          </p:cNvPicPr>
          <p:nvPr>
            <p:ph idx="1"/>
          </p:nvPr>
        </p:nvPicPr>
        <p:blipFill>
          <a:blip r:embed="rId2"/>
          <a:stretch>
            <a:fillRect/>
          </a:stretch>
        </p:blipFill>
        <p:spPr>
          <a:xfrm>
            <a:off x="8829675" y="1408092"/>
            <a:ext cx="2524125" cy="3333750"/>
          </a:xfrm>
          <a:prstGeom prst="rect">
            <a:avLst/>
          </a:prstGeom>
        </p:spPr>
      </p:pic>
      <p:sp>
        <p:nvSpPr>
          <p:cNvPr id="5" name="Rectangle 4"/>
          <p:cNvSpPr/>
          <p:nvPr/>
        </p:nvSpPr>
        <p:spPr>
          <a:xfrm>
            <a:off x="334851" y="1862714"/>
            <a:ext cx="8718997" cy="3970318"/>
          </a:xfrm>
          <a:prstGeom prst="rect">
            <a:avLst/>
          </a:prstGeom>
        </p:spPr>
        <p:txBody>
          <a:bodyPr wrap="square">
            <a:spAutoFit/>
          </a:bodyPr>
          <a:lstStyle/>
          <a:p>
            <a:pPr marL="457200" indent="-457200" algn="just">
              <a:buFont typeface="Arial" panose="020B0604020202020204" pitchFamily="34" charset="0"/>
              <a:buChar char="•"/>
            </a:pPr>
            <a:r>
              <a:rPr lang="en-US" sz="2800" dirty="0">
                <a:latin typeface="Baskerville Old Face" panose="02020602080505020303" pitchFamily="18" charset="0"/>
              </a:rPr>
              <a:t>It is a type of cutting operation in which the cutting edge of the tool is straight and perpendicular to the direction of work or tool travel. </a:t>
            </a:r>
          </a:p>
          <a:p>
            <a:pPr marL="457200" indent="-457200" algn="just">
              <a:buFont typeface="Arial" panose="020B0604020202020204" pitchFamily="34" charset="0"/>
              <a:buChar char="•"/>
            </a:pPr>
            <a:r>
              <a:rPr lang="en-US" sz="2800" dirty="0">
                <a:latin typeface="Baskerville Old Face" panose="02020602080505020303" pitchFamily="18" charset="0"/>
              </a:rPr>
              <a:t>It is also referred as 2-D cutting operation. Only two components of cutting force acts on the tool and both are perpendicular to each other.</a:t>
            </a:r>
          </a:p>
          <a:p>
            <a:pPr marL="342900" indent="-342900" algn="just">
              <a:buFont typeface="Arial" panose="020B0604020202020204" pitchFamily="34" charset="0"/>
              <a:buChar char="•"/>
            </a:pPr>
            <a:endParaRPr lang="en-US" sz="2000" dirty="0">
              <a:latin typeface="Baskerville Old Face" panose="02020602080505020303" pitchFamily="18" charset="0"/>
            </a:endParaRPr>
          </a:p>
          <a:p>
            <a:pPr marL="457200" indent="-457200" algn="just">
              <a:buFont typeface="Arial" panose="020B0604020202020204" pitchFamily="34" charset="0"/>
              <a:buChar char="•"/>
            </a:pPr>
            <a:r>
              <a:rPr lang="en-US" sz="2800" dirty="0">
                <a:latin typeface="Baskerville Old Face" panose="02020602080505020303" pitchFamily="18" charset="0"/>
              </a:rPr>
              <a:t>The chip does not flow to either side, but flows over the tool face.</a:t>
            </a:r>
          </a:p>
        </p:txBody>
      </p:sp>
    </p:spTree>
    <p:extLst>
      <p:ext uri="{BB962C8B-B14F-4D97-AF65-F5344CB8AC3E}">
        <p14:creationId xmlns:p14="http://schemas.microsoft.com/office/powerpoint/2010/main" val="15689342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continuous chips with built up edge"/>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278" r="5725" b="13996"/>
          <a:stretch/>
        </p:blipFill>
        <p:spPr bwMode="auto">
          <a:xfrm>
            <a:off x="3248168" y="996765"/>
            <a:ext cx="4817622" cy="46215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2950148" y="5796465"/>
            <a:ext cx="5413661" cy="523220"/>
          </a:xfrm>
          <a:prstGeom prst="rect">
            <a:avLst/>
          </a:prstGeom>
        </p:spPr>
        <p:txBody>
          <a:bodyPr wrap="none">
            <a:spAutoFit/>
          </a:bodyPr>
          <a:lstStyle/>
          <a:p>
            <a:r>
              <a:rPr lang="en-US" sz="2800" b="1" dirty="0">
                <a:latin typeface="Baskerville Old Face" panose="02020602080505020303" pitchFamily="18" charset="0"/>
              </a:rPr>
              <a:t>Continuous chips with built-up-edges</a:t>
            </a:r>
            <a:endParaRPr lang="en-US" sz="2800" dirty="0"/>
          </a:p>
        </p:txBody>
      </p:sp>
    </p:spTree>
    <p:extLst>
      <p:ext uri="{BB962C8B-B14F-4D97-AF65-F5344CB8AC3E}">
        <p14:creationId xmlns:p14="http://schemas.microsoft.com/office/powerpoint/2010/main" val="26045681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645" y="1246868"/>
            <a:ext cx="3677194" cy="40857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098" y="1181098"/>
            <a:ext cx="3763701" cy="394464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6058" y="1118519"/>
            <a:ext cx="3559818" cy="40072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Rectangle 5"/>
          <p:cNvSpPr>
            <a:spLocks noChangeArrowheads="1"/>
          </p:cNvSpPr>
          <p:nvPr/>
        </p:nvSpPr>
        <p:spPr bwMode="auto">
          <a:xfrm>
            <a:off x="0" y="6648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547216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Thejkumar J\Downloads\201812291411181000.jpg">
            <a:extLst>
              <a:ext uri="{FF2B5EF4-FFF2-40B4-BE49-F238E27FC236}">
                <a16:creationId xmlns:a16="http://schemas.microsoft.com/office/drawing/2014/main" id="{5628BBF9-F537-65CD-2995-14618F597874}"/>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l="9372" t="4542" r="8526"/>
          <a:stretch/>
        </p:blipFill>
        <p:spPr bwMode="auto">
          <a:xfrm>
            <a:off x="1082159" y="492369"/>
            <a:ext cx="9356069" cy="5908431"/>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207EC3BA-63B5-1D03-2041-E5D6453E9877}"/>
              </a:ext>
            </a:extLst>
          </p:cNvPr>
          <p:cNvSpPr txBox="1"/>
          <p:nvPr/>
        </p:nvSpPr>
        <p:spPr>
          <a:xfrm>
            <a:off x="699868" y="835241"/>
            <a:ext cx="3379763" cy="461665"/>
          </a:xfrm>
          <a:prstGeom prst="rect">
            <a:avLst/>
          </a:prstGeom>
          <a:noFill/>
        </p:spPr>
        <p:txBody>
          <a:bodyPr wrap="square">
            <a:spAutoFit/>
          </a:bodyPr>
          <a:lstStyle/>
          <a:p>
            <a:r>
              <a:rPr lang="en-US" sz="2400" dirty="0">
                <a:solidFill>
                  <a:srgbClr val="FF0000"/>
                </a:solidFill>
                <a:latin typeface="Times New Roman" panose="02020603050405020304" pitchFamily="18" charset="0"/>
                <a:cs typeface="Times New Roman" panose="02020603050405020304" pitchFamily="18" charset="0"/>
              </a:rPr>
              <a:t>Merchant Circle Diagram</a:t>
            </a:r>
          </a:p>
        </p:txBody>
      </p:sp>
    </p:spTree>
    <p:extLst>
      <p:ext uri="{BB962C8B-B14F-4D97-AF65-F5344CB8AC3E}">
        <p14:creationId xmlns:p14="http://schemas.microsoft.com/office/powerpoint/2010/main" val="40480653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Thejkumar J\Downloads\201812291411181000.jpg"/>
          <p:cNvPicPr>
            <a:picLocks noGrp="1"/>
          </p:cNvPicPr>
          <p:nvPr>
            <p:ph idx="1"/>
          </p:nvPr>
        </p:nvPicPr>
        <p:blipFill rotWithShape="1">
          <a:blip r:embed="rId2" cstate="print">
            <a:extLst>
              <a:ext uri="{28A0092B-C50C-407E-A947-70E740481C1C}">
                <a14:useLocalDpi xmlns:a14="http://schemas.microsoft.com/office/drawing/2010/main" val="0"/>
              </a:ext>
            </a:extLst>
          </a:blip>
          <a:srcRect l="9372" t="4542" r="8526"/>
          <a:stretch/>
        </p:blipFill>
        <p:spPr bwMode="auto">
          <a:xfrm>
            <a:off x="1082160" y="1375249"/>
            <a:ext cx="5960648" cy="4351338"/>
          </a:xfrm>
          <a:prstGeom prst="rect">
            <a:avLst/>
          </a:prstGeom>
          <a:noFill/>
          <a:ln>
            <a:noFill/>
          </a:ln>
          <a:extLst>
            <a:ext uri="{53640926-AAD7-44D8-BBD7-CCE9431645EC}">
              <a14:shadowObscured xmlns:a14="http://schemas.microsoft.com/office/drawing/2010/main"/>
            </a:ext>
          </a:extLst>
        </p:spPr>
      </p:pic>
      <p:graphicFrame>
        <p:nvGraphicFramePr>
          <p:cNvPr id="5" name="Object 4"/>
          <p:cNvGraphicFramePr>
            <a:graphicFrameLocks noChangeAspect="1"/>
          </p:cNvGraphicFramePr>
          <p:nvPr>
            <p:extLst>
              <p:ext uri="{D42A27DB-BD31-4B8C-83A1-F6EECF244321}">
                <p14:modId xmlns:p14="http://schemas.microsoft.com/office/powerpoint/2010/main" val="3034129933"/>
              </p:ext>
            </p:extLst>
          </p:nvPr>
        </p:nvGraphicFramePr>
        <p:xfrm>
          <a:off x="7727016" y="1105469"/>
          <a:ext cx="3961546" cy="2032000"/>
        </p:xfrm>
        <a:graphic>
          <a:graphicData uri="http://schemas.openxmlformats.org/presentationml/2006/ole">
            <mc:AlternateContent xmlns:mc="http://schemas.openxmlformats.org/markup-compatibility/2006">
              <mc:Choice xmlns:v="urn:schemas-microsoft-com:vml" Requires="v">
                <p:oleObj name="Equation" r:id="rId3" imgW="2209800" imgH="1130300" progId="Equation.DSMT4">
                  <p:embed/>
                </p:oleObj>
              </mc:Choice>
              <mc:Fallback>
                <p:oleObj name="Equation" r:id="rId3" imgW="2209800" imgH="1130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7016" y="1105469"/>
                        <a:ext cx="3961546" cy="2032000"/>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47563329"/>
              </p:ext>
            </p:extLst>
          </p:nvPr>
        </p:nvGraphicFramePr>
        <p:xfrm>
          <a:off x="7727016" y="3137469"/>
          <a:ext cx="4133790" cy="2075543"/>
        </p:xfrm>
        <a:graphic>
          <a:graphicData uri="http://schemas.openxmlformats.org/presentationml/2006/ole">
            <mc:AlternateContent xmlns:mc="http://schemas.openxmlformats.org/markup-compatibility/2006">
              <mc:Choice xmlns:v="urn:schemas-microsoft-com:vml" Requires="v">
                <p:oleObj name="Equation" r:id="rId5" imgW="2273300" imgH="1143000" progId="Equation.DSMT4">
                  <p:embed/>
                </p:oleObj>
              </mc:Choice>
              <mc:Fallback>
                <p:oleObj name="Equation" r:id="rId5" imgW="2273300" imgH="11430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7016" y="3137469"/>
                        <a:ext cx="4133790" cy="2075543"/>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020993EB-5BBA-3245-B729-320089713E1A}"/>
              </a:ext>
            </a:extLst>
          </p:cNvPr>
          <p:cNvSpPr txBox="1"/>
          <p:nvPr/>
        </p:nvSpPr>
        <p:spPr>
          <a:xfrm>
            <a:off x="699868" y="835241"/>
            <a:ext cx="3379763" cy="461665"/>
          </a:xfrm>
          <a:prstGeom prst="rect">
            <a:avLst/>
          </a:prstGeom>
          <a:noFill/>
        </p:spPr>
        <p:txBody>
          <a:bodyPr wrap="square">
            <a:spAutoFit/>
          </a:bodyPr>
          <a:lstStyle/>
          <a:p>
            <a:r>
              <a:rPr lang="en-US" sz="2400" dirty="0">
                <a:solidFill>
                  <a:srgbClr val="FF0000"/>
                </a:solidFill>
                <a:latin typeface="Times New Roman" panose="02020603050405020304" pitchFamily="18" charset="0"/>
                <a:cs typeface="Times New Roman" panose="02020603050405020304" pitchFamily="18" charset="0"/>
              </a:rPr>
              <a:t>Merchant Circle Diagram</a:t>
            </a:r>
          </a:p>
        </p:txBody>
      </p:sp>
    </p:spTree>
    <p:extLst>
      <p:ext uri="{BB962C8B-B14F-4D97-AF65-F5344CB8AC3E}">
        <p14:creationId xmlns:p14="http://schemas.microsoft.com/office/powerpoint/2010/main" val="34357590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794306907"/>
              </p:ext>
            </p:extLst>
          </p:nvPr>
        </p:nvGraphicFramePr>
        <p:xfrm>
          <a:off x="1160138" y="1935634"/>
          <a:ext cx="3243395" cy="522426"/>
        </p:xfrm>
        <a:graphic>
          <a:graphicData uri="http://schemas.openxmlformats.org/presentationml/2006/ole">
            <mc:AlternateContent xmlns:mc="http://schemas.openxmlformats.org/markup-compatibility/2006">
              <mc:Choice xmlns:v="urn:schemas-microsoft-com:vml" Requires="v">
                <p:oleObj name="Equation" r:id="rId2" imgW="1422400" imgH="228600" progId="Equation.DSMT4">
                  <p:embed/>
                </p:oleObj>
              </mc:Choice>
              <mc:Fallback>
                <p:oleObj name="Equation" r:id="rId2" imgW="1422400" imgH="2286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138" y="1935634"/>
                        <a:ext cx="3243395" cy="522426"/>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66635512"/>
              </p:ext>
            </p:extLst>
          </p:nvPr>
        </p:nvGraphicFramePr>
        <p:xfrm>
          <a:off x="1160138" y="2533098"/>
          <a:ext cx="2677435" cy="551735"/>
        </p:xfrm>
        <a:graphic>
          <a:graphicData uri="http://schemas.openxmlformats.org/presentationml/2006/ole">
            <mc:AlternateContent xmlns:mc="http://schemas.openxmlformats.org/markup-compatibility/2006">
              <mc:Choice xmlns:v="urn:schemas-microsoft-com:vml" Requires="v">
                <p:oleObj name="Equation" r:id="rId4" imgW="1167893" imgH="203112" progId="Equation.DSMT4">
                  <p:embed/>
                </p:oleObj>
              </mc:Choice>
              <mc:Fallback>
                <p:oleObj name="Equation" r:id="rId4" imgW="1167893" imgH="203112"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0138" y="2533098"/>
                        <a:ext cx="2677435" cy="551735"/>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824366524"/>
              </p:ext>
            </p:extLst>
          </p:nvPr>
        </p:nvGraphicFramePr>
        <p:xfrm>
          <a:off x="539362" y="3359124"/>
          <a:ext cx="5550776" cy="2677433"/>
        </p:xfrm>
        <a:graphic>
          <a:graphicData uri="http://schemas.openxmlformats.org/presentationml/2006/ole">
            <mc:AlternateContent xmlns:mc="http://schemas.openxmlformats.org/markup-compatibility/2006">
              <mc:Choice xmlns:v="urn:schemas-microsoft-com:vml" Requires="v">
                <p:oleObj name="Equation" r:id="rId6" imgW="2425700" imgH="1168400" progId="Equation.DSMT4">
                  <p:embed/>
                </p:oleObj>
              </mc:Choice>
              <mc:Fallback>
                <p:oleObj name="Equation" r:id="rId6" imgW="2425700" imgH="11684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362" y="3359124"/>
                        <a:ext cx="5550776" cy="2677433"/>
                      </a:xfrm>
                      <a:prstGeom prst="rect">
                        <a:avLst/>
                      </a:prstGeom>
                      <a:noFill/>
                    </p:spPr>
                  </p:pic>
                </p:oleObj>
              </mc:Fallback>
            </mc:AlternateContent>
          </a:graphicData>
        </a:graphic>
      </p:graphicFrame>
      <p:sp>
        <p:nvSpPr>
          <p:cNvPr id="7" name="Rectangle 4"/>
          <p:cNvSpPr>
            <a:spLocks noChangeArrowheads="1"/>
          </p:cNvSpPr>
          <p:nvPr/>
        </p:nvSpPr>
        <p:spPr bwMode="auto">
          <a:xfrm>
            <a:off x="1198098" y="953795"/>
            <a:ext cx="489204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Step 1: To find various angles</a:t>
            </a:r>
            <a:endParaRPr kumimoji="0" lang="en-US" altLang="en-US"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From triangle AOB, </a:t>
            </a:r>
            <a:r>
              <a:rPr kumimoji="0" lang="en-GB" altLang="en-US" sz="2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GB" altLang="en-US" sz="3200" b="0" i="0" u="none" strike="noStrike" cap="none" normalizeH="0" baseline="0" dirty="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5167086" y="2808966"/>
            <a:ext cx="215690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 name="Picture 9"/>
          <p:cNvPicPr>
            <a:picLocks noChangeAspect="1"/>
          </p:cNvPicPr>
          <p:nvPr/>
        </p:nvPicPr>
        <p:blipFill>
          <a:blip r:embed="rId8"/>
          <a:stretch>
            <a:fillRect/>
          </a:stretch>
        </p:blipFill>
        <p:spPr>
          <a:xfrm>
            <a:off x="6090138" y="919832"/>
            <a:ext cx="5956308" cy="4346825"/>
          </a:xfrm>
          <a:prstGeom prst="rect">
            <a:avLst/>
          </a:prstGeom>
        </p:spPr>
      </p:pic>
    </p:spTree>
    <p:extLst>
      <p:ext uri="{BB962C8B-B14F-4D97-AF65-F5344CB8AC3E}">
        <p14:creationId xmlns:p14="http://schemas.microsoft.com/office/powerpoint/2010/main" val="25518457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3908" y="631572"/>
            <a:ext cx="5511836" cy="587853"/>
          </a:xfrm>
          <a:prstGeom prst="rect">
            <a:avLst/>
          </a:prstGeom>
        </p:spPr>
        <p:txBody>
          <a:bodyPr wrap="square">
            <a:spAutoFit/>
          </a:bodyPr>
          <a:lstStyle/>
          <a:p>
            <a:pPr>
              <a:lnSpc>
                <a:spcPct val="115000"/>
              </a:lnSpc>
              <a:spcAft>
                <a:spcPts val="1000"/>
              </a:spcAft>
            </a:pPr>
            <a:r>
              <a:rPr lang="en-GB" sz="2800" b="1" dirty="0">
                <a:latin typeface="Times New Roman" panose="02020603050405020304" pitchFamily="18" charset="0"/>
                <a:ea typeface="Calibri" panose="020F0502020204030204" pitchFamily="34" charset="0"/>
                <a:cs typeface="Times New Roman" panose="02020603050405020304" pitchFamily="18" charset="0"/>
              </a:rPr>
              <a:t>Step 2: To calculate various forces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630869766"/>
              </p:ext>
            </p:extLst>
          </p:nvPr>
        </p:nvGraphicFramePr>
        <p:xfrm>
          <a:off x="708600" y="1145245"/>
          <a:ext cx="4354719" cy="2462091"/>
        </p:xfrm>
        <a:graphic>
          <a:graphicData uri="http://schemas.openxmlformats.org/presentationml/2006/ole">
            <mc:AlternateContent xmlns:mc="http://schemas.openxmlformats.org/markup-compatibility/2006">
              <mc:Choice xmlns:v="urn:schemas-microsoft-com:vml" Requires="v">
                <p:oleObj name="Equation" r:id="rId2" imgW="2476500" imgH="1397000" progId="Equation.DSMT4">
                  <p:embed/>
                </p:oleObj>
              </mc:Choice>
              <mc:Fallback>
                <p:oleObj name="Equation" r:id="rId2" imgW="2476500" imgH="13970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00" y="1145245"/>
                        <a:ext cx="4354719" cy="2462091"/>
                      </a:xfrm>
                      <a:prstGeom prst="rect">
                        <a:avLst/>
                      </a:prstGeom>
                      <a:noFill/>
                    </p:spPr>
                  </p:pic>
                </p:oleObj>
              </mc:Fallback>
            </mc:AlternateContent>
          </a:graphicData>
        </a:graphic>
      </p:graphicFrame>
      <p:sp>
        <p:nvSpPr>
          <p:cNvPr id="7" name="Rectangle 3"/>
          <p:cNvSpPr>
            <a:spLocks noChangeArrowheads="1"/>
          </p:cNvSpPr>
          <p:nvPr/>
        </p:nvSpPr>
        <p:spPr bwMode="auto">
          <a:xfrm>
            <a:off x="0" y="1857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p:cNvSpPr>
            <a:spLocks noChangeArrowheads="1"/>
          </p:cNvSpPr>
          <p:nvPr/>
        </p:nvSpPr>
        <p:spPr bwMode="auto">
          <a:xfrm>
            <a:off x="0" y="116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971892742"/>
              </p:ext>
            </p:extLst>
          </p:nvPr>
        </p:nvGraphicFramePr>
        <p:xfrm>
          <a:off x="495003" y="3708659"/>
          <a:ext cx="5018694" cy="2597704"/>
        </p:xfrm>
        <a:graphic>
          <a:graphicData uri="http://schemas.openxmlformats.org/presentationml/2006/ole">
            <mc:AlternateContent xmlns:mc="http://schemas.openxmlformats.org/markup-compatibility/2006">
              <mc:Choice xmlns:v="urn:schemas-microsoft-com:vml" Requires="v">
                <p:oleObj name="Equation" r:id="rId4" imgW="2705100" imgH="1397000" progId="Equation.DSMT4">
                  <p:embed/>
                </p:oleObj>
              </mc:Choice>
              <mc:Fallback>
                <p:oleObj name="Equation" r:id="rId4" imgW="2705100" imgH="13970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003" y="3708659"/>
                        <a:ext cx="5018694" cy="2597704"/>
                      </a:xfrm>
                      <a:prstGeom prst="rect">
                        <a:avLst/>
                      </a:prstGeom>
                      <a:noFill/>
                    </p:spPr>
                  </p:pic>
                </p:oleObj>
              </mc:Fallback>
            </mc:AlternateContent>
          </a:graphicData>
        </a:graphic>
      </p:graphicFrame>
      <p:pic>
        <p:nvPicPr>
          <p:cNvPr id="10" name="Picture 9"/>
          <p:cNvPicPr>
            <a:picLocks noChangeAspect="1"/>
          </p:cNvPicPr>
          <p:nvPr/>
        </p:nvPicPr>
        <p:blipFill>
          <a:blip r:embed="rId6"/>
          <a:stretch>
            <a:fillRect/>
          </a:stretch>
        </p:blipFill>
        <p:spPr>
          <a:xfrm>
            <a:off x="6235692" y="1362969"/>
            <a:ext cx="5956308" cy="4346825"/>
          </a:xfrm>
          <a:prstGeom prst="rect">
            <a:avLst/>
          </a:prstGeom>
        </p:spPr>
      </p:pic>
    </p:spTree>
    <p:extLst>
      <p:ext uri="{BB962C8B-B14F-4D97-AF65-F5344CB8AC3E}">
        <p14:creationId xmlns:p14="http://schemas.microsoft.com/office/powerpoint/2010/main" val="31348135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ejkumar J\Downloads\20181229143559100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7291" y="696037"/>
            <a:ext cx="8516202" cy="5308978"/>
          </a:xfrm>
          <a:prstGeom prst="rect">
            <a:avLst/>
          </a:prstGeom>
          <a:noFill/>
          <a:ln>
            <a:noFill/>
          </a:ln>
        </p:spPr>
      </p:pic>
    </p:spTree>
    <p:extLst>
      <p:ext uri="{BB962C8B-B14F-4D97-AF65-F5344CB8AC3E}">
        <p14:creationId xmlns:p14="http://schemas.microsoft.com/office/powerpoint/2010/main" val="35957065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768112" y="503300"/>
            <a:ext cx="283028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3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To find </a:t>
            </a:r>
            <a:r>
              <a:rPr kumimoji="0" lang="en-GB" altLang="en-US" sz="32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a:t>
            </a:r>
            <a:r>
              <a:rPr kumimoji="0" lang="en-GB" altLang="en-US" sz="3200" b="1" i="0" u="none" strike="noStrike" cap="none" normalizeH="0" baseline="-3000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a:t>
            </a:r>
            <a:r>
              <a:rPr kumimoji="0" lang="en-GB" altLang="en-US" sz="3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endParaRPr kumimoji="0" lang="en-GB" altLang="en-US" sz="4400" b="1" i="0" u="none" strike="noStrike" cap="none" normalizeH="0" baseline="0" dirty="0">
              <a:ln>
                <a:noFill/>
              </a:ln>
              <a:solidFill>
                <a:schemeClr val="tx1"/>
              </a:solidFill>
              <a:effectLst/>
              <a:latin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189638064"/>
              </p:ext>
            </p:extLst>
          </p:nvPr>
        </p:nvGraphicFramePr>
        <p:xfrm>
          <a:off x="605483" y="1354487"/>
          <a:ext cx="5754374" cy="5051498"/>
        </p:xfrm>
        <a:graphic>
          <a:graphicData uri="http://schemas.openxmlformats.org/presentationml/2006/ole">
            <mc:AlternateContent xmlns:mc="http://schemas.openxmlformats.org/markup-compatibility/2006">
              <mc:Choice xmlns:v="urn:schemas-microsoft-com:vml" Requires="v">
                <p:oleObj name="Equation" r:id="rId2" imgW="3149600" imgH="2286000" progId="Equation.DSMT4">
                  <p:embed/>
                </p:oleObj>
              </mc:Choice>
              <mc:Fallback>
                <p:oleObj name="Equation" r:id="rId2" imgW="3149600" imgH="22860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483" y="1354487"/>
                        <a:ext cx="5754374" cy="5051498"/>
                      </a:xfrm>
                      <a:prstGeom prst="rect">
                        <a:avLst/>
                      </a:prstGeom>
                      <a:noFill/>
                    </p:spPr>
                  </p:pic>
                </p:oleObj>
              </mc:Fallback>
            </mc:AlternateContent>
          </a:graphicData>
        </a:graphic>
      </p:graphicFrame>
      <p:pic>
        <p:nvPicPr>
          <p:cNvPr id="6" name="Picture 5" descr="C:\Users\Thejkumar J\Downloads\2018122914355910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9857" y="1088075"/>
            <a:ext cx="5832143" cy="4753167"/>
          </a:xfrm>
          <a:prstGeom prst="rect">
            <a:avLst/>
          </a:prstGeom>
          <a:noFill/>
          <a:ln>
            <a:noFill/>
          </a:ln>
        </p:spPr>
      </p:pic>
    </p:spTree>
    <p:extLst>
      <p:ext uri="{BB962C8B-B14F-4D97-AF65-F5344CB8AC3E}">
        <p14:creationId xmlns:p14="http://schemas.microsoft.com/office/powerpoint/2010/main" val="965331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799773" y="601117"/>
            <a:ext cx="264935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3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To find </a:t>
            </a:r>
            <a:r>
              <a:rPr kumimoji="0" lang="en-GB" altLang="en-US" sz="32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a:t>
            </a:r>
            <a:r>
              <a:rPr lang="en-GB" altLang="en-US" sz="3200" b="1" baseline="-30000" dirty="0" err="1">
                <a:latin typeface="Times New Roman" panose="02020603050405020304" pitchFamily="18" charset="0"/>
                <a:ea typeface="Calibri" panose="020F0502020204030204" pitchFamily="34" charset="0"/>
                <a:cs typeface="Times New Roman" panose="02020603050405020304" pitchFamily="18" charset="0"/>
              </a:rPr>
              <a:t>n</a:t>
            </a:r>
            <a:r>
              <a:rPr kumimoji="0" lang="en-GB" altLang="en-US" sz="3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endParaRPr kumimoji="0" lang="en-GB" altLang="en-US" sz="4400" b="1" i="0" u="none" strike="noStrike" cap="none" normalizeH="0" baseline="0" dirty="0">
              <a:ln>
                <a:noFill/>
              </a:ln>
              <a:solidFill>
                <a:schemeClr val="tx1"/>
              </a:solidFill>
              <a:effectLst/>
              <a:latin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547311504"/>
              </p:ext>
            </p:extLst>
          </p:nvPr>
        </p:nvGraphicFramePr>
        <p:xfrm>
          <a:off x="101470" y="1405612"/>
          <a:ext cx="5630590" cy="4847826"/>
        </p:xfrm>
        <a:graphic>
          <a:graphicData uri="http://schemas.openxmlformats.org/presentationml/2006/ole">
            <mc:AlternateContent xmlns:mc="http://schemas.openxmlformats.org/markup-compatibility/2006">
              <mc:Choice xmlns:v="urn:schemas-microsoft-com:vml" Requires="v">
                <p:oleObj name="Equation" r:id="rId2" imgW="3124200" imgH="2501900" progId="Equation.DSMT4">
                  <p:embed/>
                </p:oleObj>
              </mc:Choice>
              <mc:Fallback>
                <p:oleObj name="Equation" r:id="rId2" imgW="3124200" imgH="25019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70" y="1405612"/>
                        <a:ext cx="5630590" cy="4847826"/>
                      </a:xfrm>
                      <a:prstGeom prst="rect">
                        <a:avLst/>
                      </a:prstGeom>
                      <a:noFill/>
                    </p:spPr>
                  </p:pic>
                </p:oleObj>
              </mc:Fallback>
            </mc:AlternateContent>
          </a:graphicData>
        </a:graphic>
      </p:graphicFrame>
      <p:pic>
        <p:nvPicPr>
          <p:cNvPr id="6" name="Picture 5" descr="C:\Users\Thejkumar J\Downloads\2018122914355910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2060" y="1033484"/>
            <a:ext cx="6459940" cy="4930588"/>
          </a:xfrm>
          <a:prstGeom prst="rect">
            <a:avLst/>
          </a:prstGeom>
          <a:noFill/>
          <a:ln>
            <a:noFill/>
          </a:ln>
        </p:spPr>
      </p:pic>
    </p:spTree>
    <p:extLst>
      <p:ext uri="{BB962C8B-B14F-4D97-AF65-F5344CB8AC3E}">
        <p14:creationId xmlns:p14="http://schemas.microsoft.com/office/powerpoint/2010/main" val="12042617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002971" y="959939"/>
            <a:ext cx="82150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Step 3: To calculate co-efficient of friction</a:t>
            </a:r>
            <a:endParaRPr kumimoji="0" lang="en-GB" altLang="en-US" sz="4000" b="0" i="0" u="none" strike="noStrike" cap="none" normalizeH="0" baseline="0" dirty="0">
              <a:ln>
                <a:noFill/>
              </a:ln>
              <a:solidFill>
                <a:schemeClr val="tx1"/>
              </a:solidFill>
              <a:effectLst/>
              <a:latin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808488239"/>
              </p:ext>
            </p:extLst>
          </p:nvPr>
        </p:nvGraphicFramePr>
        <p:xfrm>
          <a:off x="2801257" y="1778001"/>
          <a:ext cx="5124385" cy="2896392"/>
        </p:xfrm>
        <a:graphic>
          <a:graphicData uri="http://schemas.openxmlformats.org/presentationml/2006/ole">
            <mc:AlternateContent xmlns:mc="http://schemas.openxmlformats.org/markup-compatibility/2006">
              <mc:Choice xmlns:v="urn:schemas-microsoft-com:vml" Requires="v">
                <p:oleObj name="Equation" r:id="rId2" imgW="1968500" imgH="1117600" progId="Equation.DSMT4">
                  <p:embed/>
                </p:oleObj>
              </mc:Choice>
              <mc:Fallback>
                <p:oleObj name="Equation" r:id="rId2" imgW="1968500" imgH="11176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1257" y="1778001"/>
                        <a:ext cx="5124385" cy="2896392"/>
                      </a:xfrm>
                      <a:prstGeom prst="rect">
                        <a:avLst/>
                      </a:prstGeom>
                      <a:noFill/>
                    </p:spPr>
                  </p:pic>
                </p:oleObj>
              </mc:Fallback>
            </mc:AlternateContent>
          </a:graphicData>
        </a:graphic>
      </p:graphicFrame>
    </p:spTree>
    <p:extLst>
      <p:ext uri="{BB962C8B-B14F-4D97-AF65-F5344CB8AC3E}">
        <p14:creationId xmlns:p14="http://schemas.microsoft.com/office/powerpoint/2010/main" val="153603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C598B4A-DD7E-7F04-D002-C0E5263E520B}"/>
              </a:ext>
            </a:extLst>
          </p:cNvPr>
          <p:cNvPicPr>
            <a:picLocks noGrp="1" noChangeAspect="1"/>
          </p:cNvPicPr>
          <p:nvPr>
            <p:ph idx="1"/>
          </p:nvPr>
        </p:nvPicPr>
        <p:blipFill>
          <a:blip r:embed="rId2"/>
          <a:stretch>
            <a:fillRect/>
          </a:stretch>
        </p:blipFill>
        <p:spPr>
          <a:xfrm>
            <a:off x="3976394" y="629521"/>
            <a:ext cx="4239211" cy="5598958"/>
          </a:xfrm>
          <a:prstGeom prst="rect">
            <a:avLst/>
          </a:prstGeom>
        </p:spPr>
      </p:pic>
    </p:spTree>
    <p:extLst>
      <p:ext uri="{BB962C8B-B14F-4D97-AF65-F5344CB8AC3E}">
        <p14:creationId xmlns:p14="http://schemas.microsoft.com/office/powerpoint/2010/main" val="6613355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5" y="700766"/>
            <a:ext cx="10613573" cy="5700033"/>
          </a:xfrm>
        </p:spPr>
        <p:txBody>
          <a:bodyPr>
            <a:normAutofit/>
          </a:bodyPr>
          <a:lstStyle/>
          <a:p>
            <a:pPr marL="0" lvl="0" indent="0" algn="just">
              <a:buNone/>
            </a:pPr>
            <a:r>
              <a:rPr lang="en-GB" sz="3500" b="1" dirty="0">
                <a:latin typeface="Baskerville Old Face" panose="02020602080505020303" pitchFamily="18" charset="0"/>
              </a:rPr>
              <a:t>Shear angle and chip thickness ratio:</a:t>
            </a:r>
            <a:endParaRPr lang="en-US" sz="3500" dirty="0">
              <a:latin typeface="Baskerville Old Face" panose="02020602080505020303" pitchFamily="18" charset="0"/>
            </a:endParaRPr>
          </a:p>
        </p:txBody>
      </p:sp>
      <p:pic>
        <p:nvPicPr>
          <p:cNvPr id="4" name="Picture 3" descr="C:\Users\sony\Desktop\IMG_20200313_072019.jpg"/>
          <p:cNvPicPr/>
          <p:nvPr/>
        </p:nvPicPr>
        <p:blipFill rotWithShape="1">
          <a:blip r:embed="rId2" cstate="print">
            <a:biLevel thresh="50000"/>
            <a:extLst>
              <a:ext uri="{28A0092B-C50C-407E-A947-70E740481C1C}">
                <a14:useLocalDpi xmlns:a14="http://schemas.microsoft.com/office/drawing/2010/main" val="0"/>
              </a:ext>
            </a:extLst>
          </a:blip>
          <a:srcRect l="16458" t="16546" r="36489" b="27023"/>
          <a:stretch/>
        </p:blipFill>
        <p:spPr bwMode="auto">
          <a:xfrm>
            <a:off x="2145392" y="1653176"/>
            <a:ext cx="7288893" cy="464602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01050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2407272547"/>
              </p:ext>
            </p:extLst>
          </p:nvPr>
        </p:nvGraphicFramePr>
        <p:xfrm>
          <a:off x="319315" y="1335313"/>
          <a:ext cx="4239038" cy="1569718"/>
        </p:xfrm>
        <a:graphic>
          <a:graphicData uri="http://schemas.openxmlformats.org/presentationml/2006/ole">
            <mc:AlternateContent xmlns:mc="http://schemas.openxmlformats.org/markup-compatibility/2006">
              <mc:Choice xmlns:v="urn:schemas-microsoft-com:vml" Requires="v">
                <p:oleObj name="Equation" r:id="rId2" imgW="2755900" imgH="838200" progId="Equation.DSMT4">
                  <p:embed/>
                </p:oleObj>
              </mc:Choice>
              <mc:Fallback>
                <p:oleObj name="Equation" r:id="rId2" imgW="2755900" imgH="8382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315" y="1335313"/>
                        <a:ext cx="4239038" cy="1569718"/>
                      </a:xfrm>
                      <a:prstGeom prst="rect">
                        <a:avLst/>
                      </a:prstGeom>
                      <a:noFill/>
                    </p:spPr>
                  </p:pic>
                </p:oleObj>
              </mc:Fallback>
            </mc:AlternateContent>
          </a:graphicData>
        </a:graphic>
      </p:graphicFrame>
      <p:sp>
        <p:nvSpPr>
          <p:cNvPr id="6" name="Rectangle 4"/>
          <p:cNvSpPr>
            <a:spLocks noChangeArrowheads="1"/>
          </p:cNvSpPr>
          <p:nvPr/>
        </p:nvSpPr>
        <p:spPr bwMode="auto">
          <a:xfrm>
            <a:off x="1132114" y="3396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541523639"/>
              </p:ext>
            </p:extLst>
          </p:nvPr>
        </p:nvGraphicFramePr>
        <p:xfrm>
          <a:off x="261257" y="4174916"/>
          <a:ext cx="4488164" cy="1567542"/>
        </p:xfrm>
        <a:graphic>
          <a:graphicData uri="http://schemas.openxmlformats.org/presentationml/2006/ole">
            <mc:AlternateContent xmlns:mc="http://schemas.openxmlformats.org/markup-compatibility/2006">
              <mc:Choice xmlns:v="urn:schemas-microsoft-com:vml" Requires="v">
                <p:oleObj name="Equation" r:id="rId4" imgW="3492500" imgH="863600" progId="Equation.DSMT4">
                  <p:embed/>
                </p:oleObj>
              </mc:Choice>
              <mc:Fallback>
                <p:oleObj name="Equation" r:id="rId4" imgW="3492500" imgH="8636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257" y="4174916"/>
                        <a:ext cx="4488164" cy="1567542"/>
                      </a:xfrm>
                      <a:prstGeom prst="rect">
                        <a:avLst/>
                      </a:prstGeom>
                      <a:noFill/>
                    </p:spPr>
                  </p:pic>
                </p:oleObj>
              </mc:Fallback>
            </mc:AlternateContent>
          </a:graphicData>
        </a:graphic>
      </p:graphicFrame>
      <p:sp>
        <p:nvSpPr>
          <p:cNvPr id="8" name="Rectangle 6"/>
          <p:cNvSpPr>
            <a:spLocks noChangeArrowheads="1"/>
          </p:cNvSpPr>
          <p:nvPr/>
        </p:nvSpPr>
        <p:spPr bwMode="auto">
          <a:xfrm>
            <a:off x="8461829" y="2786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1976994969"/>
              </p:ext>
            </p:extLst>
          </p:nvPr>
        </p:nvGraphicFramePr>
        <p:xfrm>
          <a:off x="4737041" y="1890000"/>
          <a:ext cx="3915856" cy="3791260"/>
        </p:xfrm>
        <a:graphic>
          <a:graphicData uri="http://schemas.openxmlformats.org/presentationml/2006/ole">
            <mc:AlternateContent xmlns:mc="http://schemas.openxmlformats.org/markup-compatibility/2006">
              <mc:Choice xmlns:v="urn:schemas-microsoft-com:vml" Requires="v">
                <p:oleObj name="Equation" r:id="rId6" imgW="2095500" imgH="2032000" progId="Equation.DSMT4">
                  <p:embed/>
                </p:oleObj>
              </mc:Choice>
              <mc:Fallback>
                <p:oleObj name="Equation" r:id="rId6" imgW="2095500" imgH="20320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7041" y="1890000"/>
                        <a:ext cx="3915856" cy="3791260"/>
                      </a:xfrm>
                      <a:prstGeom prst="rect">
                        <a:avLst/>
                      </a:prstGeom>
                      <a:noFill/>
                    </p:spPr>
                  </p:pic>
                </p:oleObj>
              </mc:Fallback>
            </mc:AlternateContent>
          </a:graphicData>
        </a:graphic>
      </p:graphicFrame>
      <p:pic>
        <p:nvPicPr>
          <p:cNvPr id="10" name="Picture 9" descr="C:\Users\sony\Desktop\IMG_20200313_072019.jpg"/>
          <p:cNvPicPr/>
          <p:nvPr/>
        </p:nvPicPr>
        <p:blipFill rotWithShape="1">
          <a:blip r:embed="rId8" cstate="print">
            <a:biLevel thresh="50000"/>
            <a:extLst>
              <a:ext uri="{28A0092B-C50C-407E-A947-70E740481C1C}">
                <a14:useLocalDpi xmlns:a14="http://schemas.microsoft.com/office/drawing/2010/main" val="0"/>
              </a:ext>
            </a:extLst>
          </a:blip>
          <a:srcRect l="16458" t="16546" r="36489" b="27023"/>
          <a:stretch/>
        </p:blipFill>
        <p:spPr bwMode="auto">
          <a:xfrm>
            <a:off x="8665276" y="1890000"/>
            <a:ext cx="3617307" cy="33215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102411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1132114" y="3396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8461829" y="2786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nvGraphicFramePr>
        <p:xfrm>
          <a:off x="304802" y="2481942"/>
          <a:ext cx="4984854" cy="1277258"/>
        </p:xfrm>
        <a:graphic>
          <a:graphicData uri="http://schemas.openxmlformats.org/presentationml/2006/ole">
            <mc:AlternateContent xmlns:mc="http://schemas.openxmlformats.org/markup-compatibility/2006">
              <mc:Choice xmlns:v="urn:schemas-microsoft-com:vml" Requires="v">
                <p:oleObj name="Equation" r:id="rId2" imgW="2679700" imgH="685800" progId="Equation.DSMT4">
                  <p:embed/>
                </p:oleObj>
              </mc:Choice>
              <mc:Fallback>
                <p:oleObj name="Equation" r:id="rId2" imgW="2679700" imgH="68580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2" y="2481942"/>
                        <a:ext cx="4984854" cy="1277258"/>
                      </a:xfrm>
                      <a:prstGeom prst="rect">
                        <a:avLst/>
                      </a:prstGeom>
                      <a:noFill/>
                    </p:spPr>
                  </p:pic>
                </p:oleObj>
              </mc:Fallback>
            </mc:AlternateContent>
          </a:graphicData>
        </a:graphic>
      </p:graphicFrame>
      <p:sp>
        <p:nvSpPr>
          <p:cNvPr id="10" name="Rectangle 4"/>
          <p:cNvSpPr>
            <a:spLocks noChangeArrowheads="1"/>
          </p:cNvSpPr>
          <p:nvPr/>
        </p:nvSpPr>
        <p:spPr bwMode="auto">
          <a:xfrm>
            <a:off x="1378857" y="2148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935364543"/>
              </p:ext>
            </p:extLst>
          </p:nvPr>
        </p:nvGraphicFramePr>
        <p:xfrm>
          <a:off x="6096000" y="698860"/>
          <a:ext cx="4919632" cy="5554423"/>
        </p:xfrm>
        <a:graphic>
          <a:graphicData uri="http://schemas.openxmlformats.org/presentationml/2006/ole">
            <mc:AlternateContent xmlns:mc="http://schemas.openxmlformats.org/markup-compatibility/2006">
              <mc:Choice xmlns:v="urn:schemas-microsoft-com:vml" Requires="v">
                <p:oleObj name="Equation" r:id="rId4" imgW="2654300" imgH="2997200" progId="Equation.DSMT4">
                  <p:embed/>
                </p:oleObj>
              </mc:Choice>
              <mc:Fallback>
                <p:oleObj name="Equation" r:id="rId4" imgW="2654300" imgH="29972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698860"/>
                        <a:ext cx="4919632" cy="5554423"/>
                      </a:xfrm>
                      <a:prstGeom prst="rect">
                        <a:avLst/>
                      </a:prstGeom>
                      <a:noFill/>
                    </p:spPr>
                  </p:pic>
                </p:oleObj>
              </mc:Fallback>
            </mc:AlternateContent>
          </a:graphicData>
        </a:graphic>
      </p:graphicFrame>
    </p:spTree>
    <p:extLst>
      <p:ext uri="{BB962C8B-B14F-4D97-AF65-F5344CB8AC3E}">
        <p14:creationId xmlns:p14="http://schemas.microsoft.com/office/powerpoint/2010/main" val="31379091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9247" y="878188"/>
            <a:ext cx="10515600" cy="5859690"/>
          </a:xfrm>
        </p:spPr>
        <p:txBody>
          <a:bodyPr>
            <a:normAutofit/>
          </a:bodyPr>
          <a:lstStyle/>
          <a:p>
            <a:pPr marL="0" indent="0" algn="ctr">
              <a:buNone/>
            </a:pPr>
            <a:r>
              <a:rPr lang="en-US" sz="4000" b="1" dirty="0">
                <a:solidFill>
                  <a:srgbClr val="7030A0"/>
                </a:solidFill>
                <a:latin typeface="Baskerville Old Face" panose="02020602080505020303" pitchFamily="18" charset="0"/>
              </a:rPr>
              <a:t>Cutting tool materials:</a:t>
            </a:r>
          </a:p>
          <a:p>
            <a:pPr marL="0" indent="0" algn="just">
              <a:buNone/>
            </a:pPr>
            <a:r>
              <a:rPr lang="en-US" b="1" dirty="0">
                <a:latin typeface="Baskerville Old Face" panose="02020602080505020303" pitchFamily="18" charset="0"/>
              </a:rPr>
              <a:t>Properties of cutting tool materials:</a:t>
            </a:r>
          </a:p>
          <a:p>
            <a:pPr algn="just">
              <a:lnSpc>
                <a:spcPct val="150000"/>
              </a:lnSpc>
            </a:pPr>
            <a:r>
              <a:rPr lang="en-US" dirty="0">
                <a:latin typeface="Baskerville Old Face" panose="02020602080505020303" pitchFamily="18" charset="0"/>
              </a:rPr>
              <a:t>Hot or Red hardness</a:t>
            </a:r>
          </a:p>
          <a:p>
            <a:pPr algn="just">
              <a:lnSpc>
                <a:spcPct val="150000"/>
              </a:lnSpc>
            </a:pPr>
            <a:r>
              <a:rPr lang="en-US" dirty="0">
                <a:latin typeface="Baskerville Old Face" panose="02020602080505020303" pitchFamily="18" charset="0"/>
              </a:rPr>
              <a:t>Wear resistance</a:t>
            </a:r>
          </a:p>
          <a:p>
            <a:pPr algn="just">
              <a:lnSpc>
                <a:spcPct val="150000"/>
              </a:lnSpc>
            </a:pPr>
            <a:r>
              <a:rPr lang="en-US" dirty="0">
                <a:latin typeface="Baskerville Old Face" panose="02020602080505020303" pitchFamily="18" charset="0"/>
              </a:rPr>
              <a:t>Toughness</a:t>
            </a:r>
          </a:p>
          <a:p>
            <a:pPr algn="just">
              <a:lnSpc>
                <a:spcPct val="150000"/>
              </a:lnSpc>
            </a:pPr>
            <a:r>
              <a:rPr lang="en-US" dirty="0">
                <a:latin typeface="Baskerville Old Face" panose="02020602080505020303" pitchFamily="18" charset="0"/>
              </a:rPr>
              <a:t>Thermal conductivity and specific heat</a:t>
            </a:r>
          </a:p>
          <a:p>
            <a:pPr algn="just">
              <a:lnSpc>
                <a:spcPct val="150000"/>
              </a:lnSpc>
            </a:pPr>
            <a:r>
              <a:rPr lang="en-US" dirty="0">
                <a:latin typeface="Baskerville Old Face" panose="02020602080505020303" pitchFamily="18" charset="0"/>
              </a:rPr>
              <a:t>Chemical stability and inertness</a:t>
            </a:r>
          </a:p>
          <a:p>
            <a:pPr algn="just">
              <a:lnSpc>
                <a:spcPct val="150000"/>
              </a:lnSpc>
            </a:pPr>
            <a:r>
              <a:rPr lang="en-US" dirty="0">
                <a:latin typeface="Baskerville Old Face" panose="02020602080505020303" pitchFamily="18" charset="0"/>
              </a:rPr>
              <a:t>Availability and cost</a:t>
            </a:r>
          </a:p>
        </p:txBody>
      </p:sp>
    </p:spTree>
    <p:extLst>
      <p:ext uri="{BB962C8B-B14F-4D97-AF65-F5344CB8AC3E}">
        <p14:creationId xmlns:p14="http://schemas.microsoft.com/office/powerpoint/2010/main" val="50942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1000"/>
                                        <p:tgtEl>
                                          <p:spTgt spid="3">
                                            <p:txEl>
                                              <p:pRg st="7" end="7"/>
                                            </p:txEl>
                                          </p:spTgt>
                                        </p:tgtEl>
                                      </p:cBhvr>
                                    </p:animEffect>
                                    <p:anim calcmode="lin" valueType="num">
                                      <p:cBhvr>
                                        <p:cTn id="3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lnSpcReduction="10000"/>
          </a:bodyPr>
          <a:lstStyle/>
          <a:p>
            <a:pPr marL="0" lvl="0" indent="0" algn="just">
              <a:lnSpc>
                <a:spcPct val="150000"/>
              </a:lnSpc>
              <a:buNone/>
            </a:pPr>
            <a:r>
              <a:rPr lang="en-US" b="1" dirty="0">
                <a:solidFill>
                  <a:srgbClr val="7030A0"/>
                </a:solidFill>
                <a:latin typeface="Baskerville Old Face" panose="02020602080505020303" pitchFamily="18" charset="0"/>
              </a:rPr>
              <a:t>Hot or Red hardness: </a:t>
            </a:r>
            <a:r>
              <a:rPr lang="en-GB" dirty="0">
                <a:latin typeface="Baskerville Old Face" panose="02020602080505020303" pitchFamily="18" charset="0"/>
              </a:rPr>
              <a:t>The ability of the material to resist softening at elevated temperatures is known as hot or red hardness. A cutting tool material should have high value of hardness to resist temperature generated during metal cutting.</a:t>
            </a:r>
          </a:p>
          <a:p>
            <a:pPr marL="0" indent="0" algn="just">
              <a:lnSpc>
                <a:spcPct val="150000"/>
              </a:lnSpc>
              <a:buNone/>
            </a:pPr>
            <a:r>
              <a:rPr lang="en-GB" b="1" dirty="0">
                <a:solidFill>
                  <a:srgbClr val="002060"/>
                </a:solidFill>
                <a:latin typeface="Baskerville Old Face" panose="02020602080505020303" pitchFamily="18" charset="0"/>
              </a:rPr>
              <a:t>Wear resistance:</a:t>
            </a:r>
            <a:r>
              <a:rPr lang="en-GB" dirty="0">
                <a:solidFill>
                  <a:srgbClr val="002060"/>
                </a:solidFill>
                <a:latin typeface="Baskerville Old Face" panose="02020602080505020303" pitchFamily="18" charset="0"/>
              </a:rPr>
              <a:t> </a:t>
            </a:r>
            <a:r>
              <a:rPr lang="en-GB" dirty="0">
                <a:latin typeface="Baskerville Old Face" panose="02020602080505020303" pitchFamily="18" charset="0"/>
              </a:rPr>
              <a:t>The material selected for the tool should have high resistance to wear to ensure longer tool life.</a:t>
            </a:r>
          </a:p>
          <a:p>
            <a:pPr marL="0" lvl="0" indent="0" algn="just">
              <a:lnSpc>
                <a:spcPct val="150000"/>
              </a:lnSpc>
              <a:buNone/>
            </a:pPr>
            <a:r>
              <a:rPr lang="en-GB" b="1" dirty="0">
                <a:solidFill>
                  <a:srgbClr val="0070C0"/>
                </a:solidFill>
                <a:latin typeface="Baskerville Old Face" panose="02020602080505020303" pitchFamily="18" charset="0"/>
              </a:rPr>
              <a:t>Toughness:</a:t>
            </a:r>
            <a:r>
              <a:rPr lang="en-GB" dirty="0">
                <a:solidFill>
                  <a:srgbClr val="0070C0"/>
                </a:solidFill>
                <a:latin typeface="Baskerville Old Face" panose="02020602080505020303" pitchFamily="18" charset="0"/>
              </a:rPr>
              <a:t> </a:t>
            </a:r>
            <a:r>
              <a:rPr lang="en-GB" dirty="0">
                <a:latin typeface="Baskerville Old Face" panose="02020602080505020303" pitchFamily="18" charset="0"/>
              </a:rPr>
              <a:t>Toughness describes a material’s resistance to fracture. Hence, the material selected for the tool should be tough enough to withstand the external sudden shocks or impact forces without fracture.</a:t>
            </a:r>
            <a:endParaRPr lang="en-US" dirty="0">
              <a:latin typeface="Baskerville Old Face" panose="02020602080505020303" pitchFamily="18" charset="0"/>
            </a:endParaRPr>
          </a:p>
          <a:p>
            <a:pPr marL="0" indent="0" algn="just">
              <a:lnSpc>
                <a:spcPct val="150000"/>
              </a:lnSpc>
              <a:buNone/>
            </a:pPr>
            <a:endParaRPr lang="en-US" dirty="0">
              <a:latin typeface="Baskerville Old Face" panose="02020602080505020303" pitchFamily="18" charset="0"/>
            </a:endParaRPr>
          </a:p>
          <a:p>
            <a:pPr marL="0" lvl="0" indent="0" algn="just">
              <a:lnSpc>
                <a:spcPct val="150000"/>
              </a:lnSpc>
              <a:buNone/>
            </a:pPr>
            <a:endParaRPr lang="en-US" dirty="0">
              <a:latin typeface="Baskerville Old Face" panose="02020602080505020303" pitchFamily="18" charset="0"/>
            </a:endParaRPr>
          </a:p>
          <a:p>
            <a:pPr marL="0" indent="0" algn="just">
              <a:lnSpc>
                <a:spcPct val="150000"/>
              </a:lnSpc>
              <a:buNone/>
            </a:pPr>
            <a:endParaRPr lang="en-US" b="1" dirty="0">
              <a:latin typeface="Baskerville Old Face" panose="02020602080505020303" pitchFamily="18" charset="0"/>
            </a:endParaRPr>
          </a:p>
        </p:txBody>
      </p:sp>
    </p:spTree>
    <p:extLst>
      <p:ext uri="{BB962C8B-B14F-4D97-AF65-F5344CB8AC3E}">
        <p14:creationId xmlns:p14="http://schemas.microsoft.com/office/powerpoint/2010/main" val="153262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a:bodyPr>
          <a:lstStyle/>
          <a:p>
            <a:pPr marL="0" lvl="0" indent="0" algn="just">
              <a:lnSpc>
                <a:spcPct val="150000"/>
              </a:lnSpc>
              <a:buNone/>
            </a:pPr>
            <a:r>
              <a:rPr lang="en-GB" b="1" dirty="0">
                <a:solidFill>
                  <a:srgbClr val="0070C0"/>
                </a:solidFill>
                <a:latin typeface="Baskerville Old Face" panose="02020602080505020303" pitchFamily="18" charset="0"/>
              </a:rPr>
              <a:t>Thermal conductivity and specific heat:</a:t>
            </a:r>
            <a:r>
              <a:rPr lang="en-GB" dirty="0">
                <a:solidFill>
                  <a:srgbClr val="0070C0"/>
                </a:solidFill>
                <a:latin typeface="Baskerville Old Face" panose="02020602080505020303" pitchFamily="18" charset="0"/>
              </a:rPr>
              <a:t> </a:t>
            </a:r>
            <a:r>
              <a:rPr lang="en-GB" dirty="0">
                <a:latin typeface="Baskerville Old Face" panose="02020602080505020303" pitchFamily="18" charset="0"/>
              </a:rPr>
              <a:t>A tool material should have a high thermal conductivity and specific heats, because it can readily absorb the heat generated at the cutting zone and conduct it away.</a:t>
            </a:r>
            <a:endParaRPr lang="en-US" dirty="0">
              <a:latin typeface="Baskerville Old Face" panose="02020602080505020303" pitchFamily="18" charset="0"/>
            </a:endParaRPr>
          </a:p>
          <a:p>
            <a:pPr marL="0" lvl="0" indent="0" algn="just">
              <a:lnSpc>
                <a:spcPct val="150000"/>
              </a:lnSpc>
              <a:buNone/>
            </a:pPr>
            <a:r>
              <a:rPr lang="en-GB" b="1" dirty="0">
                <a:solidFill>
                  <a:srgbClr val="002060"/>
                </a:solidFill>
                <a:latin typeface="Baskerville Old Face" panose="02020602080505020303" pitchFamily="18" charset="0"/>
              </a:rPr>
              <a:t>Chemical stability and inertness:</a:t>
            </a:r>
            <a:r>
              <a:rPr lang="en-GB" dirty="0">
                <a:solidFill>
                  <a:srgbClr val="002060"/>
                </a:solidFill>
                <a:latin typeface="Baskerville Old Face" panose="02020602080505020303" pitchFamily="18" charset="0"/>
              </a:rPr>
              <a:t> </a:t>
            </a:r>
            <a:r>
              <a:rPr lang="en-GB" dirty="0">
                <a:latin typeface="Baskerville Old Face" panose="02020602080505020303" pitchFamily="18" charset="0"/>
              </a:rPr>
              <a:t>The chemical stability and inertness with respect to the workpiece material should be high, so that any adverse reactions contributing to tool wear are avoided.</a:t>
            </a:r>
            <a:endParaRPr lang="en-US" dirty="0">
              <a:latin typeface="Baskerville Old Face" panose="02020602080505020303" pitchFamily="18" charset="0"/>
            </a:endParaRPr>
          </a:p>
          <a:p>
            <a:pPr marL="0" lvl="0" indent="0" algn="just">
              <a:lnSpc>
                <a:spcPct val="150000"/>
              </a:lnSpc>
              <a:buNone/>
            </a:pPr>
            <a:r>
              <a:rPr lang="en-GB" b="1" dirty="0">
                <a:solidFill>
                  <a:srgbClr val="00B050"/>
                </a:solidFill>
                <a:latin typeface="Baskerville Old Face" panose="02020602080505020303" pitchFamily="18" charset="0"/>
              </a:rPr>
              <a:t>Availability and cost:</a:t>
            </a:r>
            <a:r>
              <a:rPr lang="en-GB" dirty="0">
                <a:solidFill>
                  <a:srgbClr val="00B050"/>
                </a:solidFill>
                <a:latin typeface="Baskerville Old Face" panose="02020602080505020303" pitchFamily="18" charset="0"/>
              </a:rPr>
              <a:t> </a:t>
            </a:r>
            <a:r>
              <a:rPr lang="en-GB" dirty="0">
                <a:latin typeface="Baskerville Old Face" panose="02020602080505020303" pitchFamily="18" charset="0"/>
              </a:rPr>
              <a:t>The material selected for the manufacture of cutting tool should be easily available and with low cost.</a:t>
            </a:r>
            <a:endParaRPr lang="en-US" dirty="0">
              <a:latin typeface="Baskerville Old Face" panose="02020602080505020303" pitchFamily="18" charset="0"/>
            </a:endParaRPr>
          </a:p>
          <a:p>
            <a:pPr marL="0" indent="0" algn="just">
              <a:lnSpc>
                <a:spcPct val="150000"/>
              </a:lnSpc>
              <a:buNone/>
            </a:pPr>
            <a:endParaRPr lang="en-US" dirty="0">
              <a:latin typeface="Baskerville Old Face" panose="02020602080505020303" pitchFamily="18" charset="0"/>
            </a:endParaRPr>
          </a:p>
          <a:p>
            <a:pPr marL="0" lvl="0" indent="0" algn="just">
              <a:lnSpc>
                <a:spcPct val="150000"/>
              </a:lnSpc>
              <a:buNone/>
            </a:pPr>
            <a:endParaRPr lang="en-US" dirty="0">
              <a:latin typeface="Baskerville Old Face" panose="02020602080505020303" pitchFamily="18" charset="0"/>
            </a:endParaRPr>
          </a:p>
          <a:p>
            <a:pPr marL="0" indent="0" algn="just">
              <a:lnSpc>
                <a:spcPct val="150000"/>
              </a:lnSpc>
              <a:buNone/>
            </a:pPr>
            <a:endParaRPr lang="en-US" b="1" dirty="0">
              <a:latin typeface="Baskerville Old Face" panose="02020602080505020303" pitchFamily="18" charset="0"/>
            </a:endParaRPr>
          </a:p>
        </p:txBody>
      </p:sp>
    </p:spTree>
    <p:extLst>
      <p:ext uri="{BB962C8B-B14F-4D97-AF65-F5344CB8AC3E}">
        <p14:creationId xmlns:p14="http://schemas.microsoft.com/office/powerpoint/2010/main" val="361737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a:bodyPr>
          <a:lstStyle/>
          <a:p>
            <a:pPr marL="0" indent="0" algn="ctr">
              <a:buNone/>
            </a:pPr>
            <a:r>
              <a:rPr lang="en-US" sz="4000" b="1" dirty="0">
                <a:solidFill>
                  <a:srgbClr val="00B0F0"/>
                </a:solidFill>
                <a:latin typeface="Baskerville Old Face" panose="02020602080505020303" pitchFamily="18" charset="0"/>
              </a:rPr>
              <a:t>Types of Cutting tool materials</a:t>
            </a:r>
          </a:p>
          <a:p>
            <a:pPr algn="just">
              <a:lnSpc>
                <a:spcPct val="150000"/>
              </a:lnSpc>
            </a:pPr>
            <a:r>
              <a:rPr lang="en-US" sz="4000" dirty="0">
                <a:latin typeface="Baskerville Old Face" panose="02020602080505020303" pitchFamily="18" charset="0"/>
              </a:rPr>
              <a:t>High Speed Steel (HSS)</a:t>
            </a:r>
          </a:p>
          <a:p>
            <a:pPr algn="just">
              <a:lnSpc>
                <a:spcPct val="150000"/>
              </a:lnSpc>
            </a:pPr>
            <a:r>
              <a:rPr lang="en-US" sz="4000" dirty="0">
                <a:latin typeface="Baskerville Old Face" panose="02020602080505020303" pitchFamily="18" charset="0"/>
              </a:rPr>
              <a:t>Carbides</a:t>
            </a:r>
          </a:p>
          <a:p>
            <a:pPr algn="just">
              <a:lnSpc>
                <a:spcPct val="150000"/>
              </a:lnSpc>
            </a:pPr>
            <a:r>
              <a:rPr lang="en-US" sz="4000" dirty="0">
                <a:latin typeface="Baskerville Old Face" panose="02020602080505020303" pitchFamily="18" charset="0"/>
              </a:rPr>
              <a:t>Coated Carbides</a:t>
            </a:r>
          </a:p>
          <a:p>
            <a:pPr algn="just">
              <a:lnSpc>
                <a:spcPct val="150000"/>
              </a:lnSpc>
            </a:pPr>
            <a:r>
              <a:rPr lang="en-US" sz="4000" dirty="0">
                <a:latin typeface="Baskerville Old Face" panose="02020602080505020303" pitchFamily="18" charset="0"/>
              </a:rPr>
              <a:t>Ceramics</a:t>
            </a:r>
          </a:p>
          <a:p>
            <a:pPr algn="just">
              <a:lnSpc>
                <a:spcPct val="150000"/>
              </a:lnSpc>
            </a:pPr>
            <a:r>
              <a:rPr lang="en-US" sz="4000" dirty="0">
                <a:latin typeface="Baskerville Old Face" panose="02020602080505020303" pitchFamily="18" charset="0"/>
              </a:rPr>
              <a:t>Cubic Boron Nitride (CBN)</a:t>
            </a:r>
          </a:p>
        </p:txBody>
      </p:sp>
    </p:spTree>
    <p:extLst>
      <p:ext uri="{BB962C8B-B14F-4D97-AF65-F5344CB8AC3E}">
        <p14:creationId xmlns:p14="http://schemas.microsoft.com/office/powerpoint/2010/main" val="139055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fontScale="92500" lnSpcReduction="10000"/>
          </a:bodyPr>
          <a:lstStyle/>
          <a:p>
            <a:pPr marL="0" lvl="0" indent="0" algn="just">
              <a:lnSpc>
                <a:spcPct val="150000"/>
              </a:lnSpc>
              <a:buNone/>
            </a:pPr>
            <a:r>
              <a:rPr lang="en-US" sz="3200" b="1" dirty="0">
                <a:solidFill>
                  <a:srgbClr val="002060"/>
                </a:solidFill>
                <a:latin typeface="Baskerville Old Face" panose="02020602080505020303" pitchFamily="18" charset="0"/>
              </a:rPr>
              <a:t>High Speed Steel (HSS): </a:t>
            </a:r>
            <a:r>
              <a:rPr lang="en-GB" dirty="0">
                <a:latin typeface="Baskerville Old Face" panose="02020602080505020303" pitchFamily="18" charset="0"/>
              </a:rPr>
              <a:t>High speed steel is an alloyed steel with 14 – 22% tungsten, as well as cobalt, molybdenum, chromium and vanadium. </a:t>
            </a:r>
          </a:p>
          <a:p>
            <a:pPr marL="0" lvl="0" indent="0" algn="just">
              <a:lnSpc>
                <a:spcPct val="150000"/>
              </a:lnSpc>
              <a:buNone/>
            </a:pPr>
            <a:r>
              <a:rPr lang="en-GB" dirty="0">
                <a:latin typeface="Baskerville Old Face" panose="02020602080505020303" pitchFamily="18" charset="0"/>
              </a:rPr>
              <a:t>It is so called because tools manufactured from HSS materials cut about four times faster than the carbon steel tools. </a:t>
            </a:r>
          </a:p>
          <a:p>
            <a:pPr marL="0" lvl="0" indent="0" algn="just">
              <a:lnSpc>
                <a:spcPct val="150000"/>
              </a:lnSpc>
              <a:buNone/>
            </a:pPr>
            <a:r>
              <a:rPr lang="en-GB" dirty="0">
                <a:latin typeface="Baskerville Old Face" panose="02020602080505020303" pitchFamily="18" charset="0"/>
              </a:rPr>
              <a:t>With proper heat treatment, the alloying elements play a significant role in developing high hardness, strength and other properties necessary for the tool. </a:t>
            </a:r>
          </a:p>
          <a:p>
            <a:pPr marL="0" lvl="0" indent="0" algn="just">
              <a:lnSpc>
                <a:spcPct val="150000"/>
              </a:lnSpc>
              <a:buNone/>
            </a:pPr>
            <a:r>
              <a:rPr lang="en-GB" dirty="0">
                <a:latin typeface="Baskerville Old Face" panose="02020602080505020303" pitchFamily="18" charset="0"/>
              </a:rPr>
              <a:t>HSS is used in all types of cutters: single/multiple point tools and rotary tools. Also, HSS tools retain hardness up to about 600</a:t>
            </a:r>
            <a:r>
              <a:rPr lang="en-GB" baseline="30000" dirty="0">
                <a:latin typeface="Baskerville Old Face" panose="02020602080505020303" pitchFamily="18" charset="0"/>
              </a:rPr>
              <a:t>0</a:t>
            </a:r>
            <a:r>
              <a:rPr lang="en-GB" dirty="0">
                <a:latin typeface="Baskerville Old Face" panose="02020602080505020303" pitchFamily="18" charset="0"/>
              </a:rPr>
              <a:t>C, but softens rapidly at higher temperatures.</a:t>
            </a:r>
            <a:endParaRPr lang="en-US" dirty="0">
              <a:latin typeface="Baskerville Old Face" panose="02020602080505020303" pitchFamily="18" charset="0"/>
            </a:endParaRPr>
          </a:p>
          <a:p>
            <a:pPr marL="0" indent="0" algn="just">
              <a:lnSpc>
                <a:spcPct val="150000"/>
              </a:lnSpc>
              <a:buNone/>
            </a:pPr>
            <a:endParaRPr lang="en-US" sz="3200" b="1" dirty="0">
              <a:latin typeface="Baskerville Old Face" panose="02020602080505020303" pitchFamily="18" charset="0"/>
            </a:endParaRPr>
          </a:p>
        </p:txBody>
      </p:sp>
    </p:spTree>
    <p:extLst>
      <p:ext uri="{BB962C8B-B14F-4D97-AF65-F5344CB8AC3E}">
        <p14:creationId xmlns:p14="http://schemas.microsoft.com/office/powerpoint/2010/main" val="2934835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HSS"/>
          <p:cNvPicPr>
            <a:picLocks noChangeAspect="1" noChangeArrowheads="1"/>
          </p:cNvPicPr>
          <p:nvPr/>
        </p:nvPicPr>
        <p:blipFill rotWithShape="1">
          <a:blip r:embed="rId2">
            <a:extLst>
              <a:ext uri="{28A0092B-C50C-407E-A947-70E740481C1C}">
                <a14:useLocalDpi xmlns:a14="http://schemas.microsoft.com/office/drawing/2010/main" val="0"/>
              </a:ext>
            </a:extLst>
          </a:blip>
          <a:srcRect t="10242" r="2746" b="9007"/>
          <a:stretch/>
        </p:blipFill>
        <p:spPr bwMode="auto">
          <a:xfrm>
            <a:off x="1839230" y="1074057"/>
            <a:ext cx="8451397" cy="48657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2353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fontScale="92500" lnSpcReduction="10000"/>
          </a:bodyPr>
          <a:lstStyle/>
          <a:p>
            <a:pPr marL="0" lvl="0" indent="0" algn="just">
              <a:lnSpc>
                <a:spcPct val="150000"/>
              </a:lnSpc>
              <a:buNone/>
            </a:pPr>
            <a:r>
              <a:rPr lang="en-GB" sz="3200" b="1" dirty="0">
                <a:solidFill>
                  <a:srgbClr val="00B050"/>
                </a:solidFill>
                <a:latin typeface="Baskerville Old Face" panose="02020602080505020303" pitchFamily="18" charset="0"/>
              </a:rPr>
              <a:t>Carbides: </a:t>
            </a:r>
            <a:r>
              <a:rPr lang="en-GB" dirty="0">
                <a:latin typeface="Baskerville Old Face" panose="02020602080505020303" pitchFamily="18" charset="0"/>
              </a:rPr>
              <a:t>Cemented tungsten carbide, often called simple </a:t>
            </a:r>
            <a:r>
              <a:rPr lang="en-GB" i="1" dirty="0">
                <a:latin typeface="Baskerville Old Face" panose="02020602080505020303" pitchFamily="18" charset="0"/>
              </a:rPr>
              <a:t>carbide</a:t>
            </a:r>
            <a:r>
              <a:rPr lang="en-GB" dirty="0">
                <a:latin typeface="Baskerville Old Face" panose="02020602080505020303" pitchFamily="18" charset="0"/>
              </a:rPr>
              <a:t> is the most common material used for manufacturing cutting tools. </a:t>
            </a:r>
          </a:p>
          <a:p>
            <a:pPr marL="0" lvl="0" indent="0" algn="just">
              <a:lnSpc>
                <a:spcPct val="150000"/>
              </a:lnSpc>
              <a:buNone/>
            </a:pPr>
            <a:r>
              <a:rPr lang="en-GB" dirty="0">
                <a:latin typeface="Baskerville Old Face" panose="02020602080505020303" pitchFamily="18" charset="0"/>
              </a:rPr>
              <a:t>It is produced by powder metallurgy technique by sintering a combination of tungsten carbide powder with powdered cobalt. </a:t>
            </a:r>
          </a:p>
          <a:p>
            <a:pPr marL="0" lvl="0" indent="0" algn="just">
              <a:lnSpc>
                <a:spcPct val="150000"/>
              </a:lnSpc>
              <a:buNone/>
            </a:pPr>
            <a:r>
              <a:rPr lang="en-GB" dirty="0">
                <a:latin typeface="Baskerville Old Face" panose="02020602080505020303" pitchFamily="18" charset="0"/>
              </a:rPr>
              <a:t>The material so obtained possesses high strength, toughness and hardness compared to HSS materials. </a:t>
            </a:r>
          </a:p>
          <a:p>
            <a:pPr marL="0" lvl="0" indent="0" algn="just">
              <a:lnSpc>
                <a:spcPct val="150000"/>
              </a:lnSpc>
              <a:buNone/>
            </a:pPr>
            <a:r>
              <a:rPr lang="en-GB" dirty="0">
                <a:latin typeface="Baskerville Old Face" panose="02020602080505020303" pitchFamily="18" charset="0"/>
              </a:rPr>
              <a:t>The chief advantage of carbide versus HSS is the ability to cut at higher speeds. Carbide tools cut 3-5 times faster than HSS and hence, have replaced HSS in many applications.</a:t>
            </a:r>
            <a:endParaRPr lang="en-US" dirty="0">
              <a:latin typeface="Baskerville Old Face" panose="02020602080505020303" pitchFamily="18" charset="0"/>
            </a:endParaRPr>
          </a:p>
          <a:p>
            <a:pPr marL="0" indent="0" algn="just">
              <a:lnSpc>
                <a:spcPct val="150000"/>
              </a:lnSpc>
              <a:buNone/>
            </a:pPr>
            <a:endParaRPr lang="en-US" sz="3200" b="1" dirty="0">
              <a:latin typeface="Baskerville Old Face" panose="02020602080505020303" pitchFamily="18" charset="0"/>
            </a:endParaRPr>
          </a:p>
        </p:txBody>
      </p:sp>
    </p:spTree>
    <p:extLst>
      <p:ext uri="{BB962C8B-B14F-4D97-AF65-F5344CB8AC3E}">
        <p14:creationId xmlns:p14="http://schemas.microsoft.com/office/powerpoint/2010/main" val="2692320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5886"/>
            <a:ext cx="3911221" cy="712664"/>
          </a:xfrm>
        </p:spPr>
        <p:txBody>
          <a:bodyPr/>
          <a:lstStyle/>
          <a:p>
            <a:r>
              <a:rPr lang="en-US" sz="4000" dirty="0">
                <a:solidFill>
                  <a:srgbClr val="7030A0"/>
                </a:solidFill>
                <a:latin typeface="Baskerville Old Face" panose="02020602080505020303" pitchFamily="18" charset="0"/>
              </a:rPr>
              <a:t>Oblique Cutting</a:t>
            </a:r>
            <a:endParaRPr lang="en-US" sz="4000" dirty="0">
              <a:solidFill>
                <a:srgbClr val="7030A0"/>
              </a:solidFill>
            </a:endParaRPr>
          </a:p>
        </p:txBody>
      </p:sp>
      <p:sp>
        <p:nvSpPr>
          <p:cNvPr id="3" name="Content Placeholder 2"/>
          <p:cNvSpPr>
            <a:spLocks noGrp="1"/>
          </p:cNvSpPr>
          <p:nvPr>
            <p:ph idx="1"/>
          </p:nvPr>
        </p:nvSpPr>
        <p:spPr>
          <a:xfrm>
            <a:off x="838200" y="1825625"/>
            <a:ext cx="7983828" cy="4351338"/>
          </a:xfrm>
        </p:spPr>
        <p:txBody>
          <a:bodyPr/>
          <a:lstStyle/>
          <a:p>
            <a:pPr algn="just"/>
            <a:r>
              <a:rPr lang="en-US" dirty="0">
                <a:latin typeface="Baskerville Old Face" panose="02020602080505020303" pitchFamily="18" charset="0"/>
              </a:rPr>
              <a:t>It is a type of cutting operation in which the cutting edge of the tool is straight and inclined to the direction of work or tool travel. </a:t>
            </a:r>
          </a:p>
          <a:p>
            <a:pPr algn="just"/>
            <a:r>
              <a:rPr lang="en-US" dirty="0">
                <a:latin typeface="Baskerville Old Face" panose="02020602080505020303" pitchFamily="18" charset="0"/>
              </a:rPr>
              <a:t>It is also referred as 3-D cutting operation. Three components of cutting force acts at the cutting edge and they are mutually perpendicular to each other.</a:t>
            </a:r>
          </a:p>
          <a:p>
            <a:pPr algn="just"/>
            <a:r>
              <a:rPr lang="en-US" dirty="0">
                <a:latin typeface="Baskerville Old Face" panose="02020602080505020303" pitchFamily="18" charset="0"/>
              </a:rPr>
              <a:t>The chip flow across the tool face with a side-ways movement producing a helical form of chip.</a:t>
            </a:r>
          </a:p>
          <a:p>
            <a:pPr marL="0" indent="0">
              <a:buNone/>
            </a:pPr>
            <a:endParaRPr lang="en-US" dirty="0"/>
          </a:p>
        </p:txBody>
      </p:sp>
      <p:pic>
        <p:nvPicPr>
          <p:cNvPr id="4" name="Picture 3"/>
          <p:cNvPicPr>
            <a:picLocks noChangeAspect="1"/>
          </p:cNvPicPr>
          <p:nvPr/>
        </p:nvPicPr>
        <p:blipFill>
          <a:blip r:embed="rId2"/>
          <a:stretch>
            <a:fillRect/>
          </a:stretch>
        </p:blipFill>
        <p:spPr>
          <a:xfrm>
            <a:off x="9120320" y="1825625"/>
            <a:ext cx="2657475" cy="3162300"/>
          </a:xfrm>
          <a:prstGeom prst="rect">
            <a:avLst/>
          </a:prstGeom>
        </p:spPr>
      </p:pic>
    </p:spTree>
    <p:extLst>
      <p:ext uri="{BB962C8B-B14F-4D97-AF65-F5344CB8AC3E}">
        <p14:creationId xmlns:p14="http://schemas.microsoft.com/office/powerpoint/2010/main" val="7005397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66053" y="829289"/>
            <a:ext cx="7023607" cy="52609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64736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a:bodyPr>
          <a:lstStyle/>
          <a:p>
            <a:pPr marL="0" lvl="0" indent="0" algn="just">
              <a:lnSpc>
                <a:spcPct val="150000"/>
              </a:lnSpc>
              <a:buNone/>
            </a:pPr>
            <a:r>
              <a:rPr lang="en-GB" sz="3600" b="1" dirty="0">
                <a:solidFill>
                  <a:srgbClr val="00B0F0"/>
                </a:solidFill>
                <a:latin typeface="Baskerville Old Face" panose="02020602080505020303" pitchFamily="18" charset="0"/>
              </a:rPr>
              <a:t>Coated Carbides: </a:t>
            </a:r>
            <a:r>
              <a:rPr lang="en-GB" sz="2600" dirty="0">
                <a:latin typeface="Baskerville Old Face" panose="02020602080505020303" pitchFamily="18" charset="0"/>
              </a:rPr>
              <a:t>Cutting with carbide tools is slightly difficult because carbide is more brittle than other tool materials thereby making it susceptible to chipping and breaking. </a:t>
            </a:r>
          </a:p>
          <a:p>
            <a:pPr marL="0" lvl="0" indent="0" algn="just">
              <a:lnSpc>
                <a:spcPct val="150000"/>
              </a:lnSpc>
              <a:buNone/>
            </a:pPr>
            <a:r>
              <a:rPr lang="en-GB" sz="2600" dirty="0">
                <a:latin typeface="Baskerville Old Face" panose="02020602080505020303" pitchFamily="18" charset="0"/>
              </a:rPr>
              <a:t>To increase the life of the carbide tools, they are coated with certain materials like titanium carbide, titanium nitride, ceramics, diamonds etc., and hence are called coated carbides.</a:t>
            </a:r>
          </a:p>
          <a:p>
            <a:pPr marL="0" lvl="0" indent="0" algn="just">
              <a:lnSpc>
                <a:spcPct val="150000"/>
              </a:lnSpc>
              <a:buNone/>
            </a:pPr>
            <a:r>
              <a:rPr lang="en-GB" sz="2600" dirty="0">
                <a:latin typeface="Baskerville Old Face" panose="02020602080505020303" pitchFamily="18" charset="0"/>
              </a:rPr>
              <a:t> Coating provides longer wear resistance and helps to decrease the temperature associated with the cutting process thereby increasing the life of the tool.</a:t>
            </a:r>
            <a:endParaRPr lang="en-US" sz="2600" dirty="0">
              <a:latin typeface="Baskerville Old Face" panose="02020602080505020303" pitchFamily="18" charset="0"/>
            </a:endParaRPr>
          </a:p>
          <a:p>
            <a:pPr marL="0" indent="0" algn="just">
              <a:lnSpc>
                <a:spcPct val="150000"/>
              </a:lnSpc>
              <a:buNone/>
            </a:pPr>
            <a:endParaRPr lang="en-US" sz="3200" b="1" dirty="0">
              <a:latin typeface="Baskerville Old Face" panose="02020602080505020303" pitchFamily="18" charset="0"/>
            </a:endParaRPr>
          </a:p>
        </p:txBody>
      </p:sp>
    </p:spTree>
    <p:extLst>
      <p:ext uri="{BB962C8B-B14F-4D97-AF65-F5344CB8AC3E}">
        <p14:creationId xmlns:p14="http://schemas.microsoft.com/office/powerpoint/2010/main" val="31715594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coated Carbide to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4959" y="1125720"/>
            <a:ext cx="6995202" cy="49448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0661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6" y="700767"/>
            <a:ext cx="10515600" cy="5859690"/>
          </a:xfrm>
        </p:spPr>
        <p:txBody>
          <a:bodyPr>
            <a:normAutofit lnSpcReduction="10000"/>
          </a:bodyPr>
          <a:lstStyle/>
          <a:p>
            <a:pPr marL="0" lvl="0" indent="0" algn="just">
              <a:lnSpc>
                <a:spcPct val="150000"/>
              </a:lnSpc>
              <a:buNone/>
            </a:pPr>
            <a:r>
              <a:rPr lang="en-GB" b="1" dirty="0">
                <a:solidFill>
                  <a:srgbClr val="7030A0"/>
                </a:solidFill>
                <a:latin typeface="Baskerville Old Face" panose="02020602080505020303" pitchFamily="18" charset="0"/>
              </a:rPr>
              <a:t>Ceramics: </a:t>
            </a:r>
            <a:r>
              <a:rPr lang="en-GB" dirty="0">
                <a:latin typeface="Baskerville Old Face" panose="02020602080505020303" pitchFamily="18" charset="0"/>
              </a:rPr>
              <a:t>Ceramic tools are made by powder metallurgy technique from aluminium oxide or silica nitride compounds mixed with additives like titanium oxide and magnesium oxide to improve cutting properties. </a:t>
            </a:r>
          </a:p>
          <a:p>
            <a:pPr marL="0" lvl="0" indent="0" algn="just">
              <a:lnSpc>
                <a:spcPct val="150000"/>
              </a:lnSpc>
              <a:buNone/>
            </a:pPr>
            <a:r>
              <a:rPr lang="en-GB" dirty="0">
                <a:latin typeface="Baskerville Old Face" panose="02020602080505020303" pitchFamily="18" charset="0"/>
              </a:rPr>
              <a:t>The primary benefit of ceramic materials for manufacturing tools includes high hardness, ability to maintain their properties at extremely high temperatures, high electrical and wear resistance, and chemical inertness. </a:t>
            </a:r>
          </a:p>
          <a:p>
            <a:pPr marL="0" lvl="0" indent="0" algn="just">
              <a:lnSpc>
                <a:spcPct val="150000"/>
              </a:lnSpc>
              <a:buNone/>
            </a:pPr>
            <a:r>
              <a:rPr lang="en-GB" dirty="0">
                <a:latin typeface="Baskerville Old Face" panose="02020602080505020303" pitchFamily="18" charset="0"/>
              </a:rPr>
              <a:t>However, they are extremely brittle in nature and this makes them to be used as inserts in cutting tool applications.</a:t>
            </a:r>
            <a:endParaRPr lang="en-US" dirty="0">
              <a:latin typeface="Baskerville Old Face" panose="02020602080505020303" pitchFamily="18" charset="0"/>
            </a:endParaRPr>
          </a:p>
          <a:p>
            <a:pPr marL="0" indent="0" algn="just">
              <a:lnSpc>
                <a:spcPct val="150000"/>
              </a:lnSpc>
              <a:buNone/>
            </a:pPr>
            <a:endParaRPr lang="en-US" sz="3200" b="1" dirty="0">
              <a:latin typeface="Baskerville Old Face" panose="02020602080505020303" pitchFamily="18" charset="0"/>
            </a:endParaRPr>
          </a:p>
        </p:txBody>
      </p:sp>
    </p:spTree>
    <p:extLst>
      <p:ext uri="{BB962C8B-B14F-4D97-AF65-F5344CB8AC3E}">
        <p14:creationId xmlns:p14="http://schemas.microsoft.com/office/powerpoint/2010/main" val="21819797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ceramic cutting too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1575" y="686937"/>
            <a:ext cx="6056324" cy="54904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5630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4655" y="1157967"/>
            <a:ext cx="10613573" cy="5700033"/>
          </a:xfrm>
        </p:spPr>
        <p:txBody>
          <a:bodyPr>
            <a:noAutofit/>
          </a:bodyPr>
          <a:lstStyle/>
          <a:p>
            <a:pPr marL="0" indent="0" algn="just">
              <a:lnSpc>
                <a:spcPct val="170000"/>
              </a:lnSpc>
              <a:buNone/>
            </a:pPr>
            <a:r>
              <a:rPr lang="en-GB" b="1" dirty="0">
                <a:solidFill>
                  <a:srgbClr val="FF0000"/>
                </a:solidFill>
                <a:latin typeface="Baskerville Old Face" panose="02020602080505020303" pitchFamily="18" charset="0"/>
              </a:rPr>
              <a:t>Cubic Boron Nitride (CBN): </a:t>
            </a:r>
            <a:r>
              <a:rPr lang="en-GB" dirty="0">
                <a:latin typeface="Baskerville Old Face" panose="02020602080505020303" pitchFamily="18" charset="0"/>
              </a:rPr>
              <a:t>Boron Nitride, in its natural form has hexagonal, graphite like structure. </a:t>
            </a:r>
          </a:p>
          <a:p>
            <a:pPr marL="0" indent="0" algn="just">
              <a:lnSpc>
                <a:spcPct val="170000"/>
              </a:lnSpc>
              <a:buNone/>
            </a:pPr>
            <a:r>
              <a:rPr lang="en-GB" dirty="0">
                <a:latin typeface="Baskerville Old Face" panose="02020602080505020303" pitchFamily="18" charset="0"/>
              </a:rPr>
              <a:t>When this hexagonal boron nitride is subjected to high-temperature and pressures, the hexagonal structure can be converted to cubic form, and hence is known as cubic boron nitride. </a:t>
            </a:r>
          </a:p>
        </p:txBody>
      </p:sp>
    </p:spTree>
    <p:extLst>
      <p:ext uri="{BB962C8B-B14F-4D97-AF65-F5344CB8AC3E}">
        <p14:creationId xmlns:p14="http://schemas.microsoft.com/office/powerpoint/2010/main" val="3136359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4553" y="911225"/>
            <a:ext cx="10515600" cy="4351338"/>
          </a:xfrm>
        </p:spPr>
        <p:txBody>
          <a:bodyPr/>
          <a:lstStyle/>
          <a:p>
            <a:pPr marL="0" indent="0" algn="just">
              <a:lnSpc>
                <a:spcPct val="170000"/>
              </a:lnSpc>
              <a:buNone/>
            </a:pPr>
            <a:r>
              <a:rPr lang="en-GB" dirty="0">
                <a:latin typeface="Baskerville Old Face" panose="02020602080505020303" pitchFamily="18" charset="0"/>
              </a:rPr>
              <a:t>This material in the powder form is sintered at high temperature and pressure with a metal or a ceramic binder phase to get polycrystalline mass to use as a insert in the tool holder. </a:t>
            </a:r>
          </a:p>
          <a:p>
            <a:pPr marL="0" indent="0" algn="just">
              <a:lnSpc>
                <a:spcPct val="170000"/>
              </a:lnSpc>
              <a:buNone/>
            </a:pPr>
            <a:r>
              <a:rPr lang="en-GB" dirty="0">
                <a:latin typeface="Baskerville Old Face" panose="02020602080505020303" pitchFamily="18" charset="0"/>
              </a:rPr>
              <a:t>The advantage of CBN is that, it is second in hardness only to diamond. Also, at high temperatures it remains chemically inert to ferrous metals and resists oxidation thereby making it particularly suited for machining hard and difficult to cut materials. </a:t>
            </a:r>
            <a:endParaRPr lang="en-US" dirty="0">
              <a:latin typeface="Baskerville Old Face" panose="02020602080505020303" pitchFamily="18" charset="0"/>
            </a:endParaRPr>
          </a:p>
          <a:p>
            <a:endParaRPr lang="en-US" dirty="0"/>
          </a:p>
        </p:txBody>
      </p:sp>
    </p:spTree>
    <p:extLst>
      <p:ext uri="{BB962C8B-B14F-4D97-AF65-F5344CB8AC3E}">
        <p14:creationId xmlns:p14="http://schemas.microsoft.com/office/powerpoint/2010/main" val="12836229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cubic boron nitride cutting too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1485" y="791459"/>
            <a:ext cx="6371332" cy="45038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7603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1132114" y="3396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8461829" y="2786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p:cNvSpPr>
            <a:spLocks noChangeArrowheads="1"/>
          </p:cNvSpPr>
          <p:nvPr/>
        </p:nvSpPr>
        <p:spPr bwMode="auto">
          <a:xfrm>
            <a:off x="1378857" y="2148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640114" y="1393371"/>
            <a:ext cx="9463315" cy="4154984"/>
          </a:xfrm>
          <a:prstGeom prst="rect">
            <a:avLst/>
          </a:prstGeom>
          <a:noFill/>
        </p:spPr>
        <p:txBody>
          <a:bodyPr wrap="square" rtlCol="0">
            <a:spAutoFit/>
          </a:bodyPr>
          <a:lstStyle/>
          <a:p>
            <a:pPr algn="ctr"/>
            <a:r>
              <a:rPr lang="en-US" sz="6600" dirty="0">
                <a:latin typeface="Baskerville Old Face" panose="02020602080505020303" pitchFamily="18" charset="0"/>
              </a:rPr>
              <a:t>Introduction to basic metal cutting machine Tools – </a:t>
            </a:r>
          </a:p>
          <a:p>
            <a:pPr algn="ctr"/>
            <a:endParaRPr lang="en-US" sz="6600" dirty="0">
              <a:latin typeface="Baskerville Old Face" panose="02020602080505020303" pitchFamily="18" charset="0"/>
            </a:endParaRPr>
          </a:p>
          <a:p>
            <a:pPr algn="ctr"/>
            <a:r>
              <a:rPr lang="en-US" sz="6600" dirty="0">
                <a:latin typeface="Baskerville Old Face" panose="02020602080505020303" pitchFamily="18" charset="0"/>
              </a:rPr>
              <a:t>LATHE</a:t>
            </a:r>
          </a:p>
        </p:txBody>
      </p:sp>
    </p:spTree>
    <p:extLst>
      <p:ext uri="{BB962C8B-B14F-4D97-AF65-F5344CB8AC3E}">
        <p14:creationId xmlns:p14="http://schemas.microsoft.com/office/powerpoint/2010/main" val="5718945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1132114" y="3396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p:cNvSpPr>
            <a:spLocks noChangeArrowheads="1"/>
          </p:cNvSpPr>
          <p:nvPr/>
        </p:nvSpPr>
        <p:spPr bwMode="auto">
          <a:xfrm>
            <a:off x="1378857" y="2148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552281" y="725532"/>
            <a:ext cx="2751239" cy="769441"/>
          </a:xfrm>
          <a:prstGeom prst="rect">
            <a:avLst/>
          </a:prstGeom>
          <a:noFill/>
        </p:spPr>
        <p:txBody>
          <a:bodyPr wrap="square" rtlCol="0">
            <a:spAutoFit/>
          </a:bodyPr>
          <a:lstStyle/>
          <a:p>
            <a:pPr algn="ctr"/>
            <a:r>
              <a:rPr lang="en-US" sz="4400" dirty="0">
                <a:latin typeface="Baskerville Old Face" panose="02020602080505020303" pitchFamily="18" charset="0"/>
              </a:rPr>
              <a:t>LATHE</a:t>
            </a:r>
          </a:p>
        </p:txBody>
      </p:sp>
      <p:sp>
        <p:nvSpPr>
          <p:cNvPr id="9" name="Content Placeholder 8"/>
          <p:cNvSpPr>
            <a:spLocks noGrp="1"/>
          </p:cNvSpPr>
          <p:nvPr>
            <p:ph sz="half" idx="2"/>
          </p:nvPr>
        </p:nvSpPr>
        <p:spPr>
          <a:xfrm>
            <a:off x="6172200" y="1404711"/>
            <a:ext cx="5181600" cy="5155746"/>
          </a:xfrm>
        </p:spPr>
        <p:txBody>
          <a:bodyPr>
            <a:normAutofit/>
          </a:bodyPr>
          <a:lstStyle/>
          <a:p>
            <a:pPr algn="just"/>
            <a:r>
              <a:rPr lang="en-GB" dirty="0">
                <a:latin typeface="Baskerville Old Face" panose="02020602080505020303" pitchFamily="18" charset="0"/>
              </a:rPr>
              <a:t>The lathe is a machine tool which holds the work piece between two rigid and strong supports called centres or in a chuck.</a:t>
            </a:r>
          </a:p>
          <a:p>
            <a:pPr algn="just"/>
            <a:r>
              <a:rPr lang="en-GB" dirty="0">
                <a:latin typeface="Baskerville Old Face" panose="02020602080505020303" pitchFamily="18" charset="0"/>
              </a:rPr>
              <a:t> The cutting tool is rigidly held and supported in a tool post which is fed against the revolving work. </a:t>
            </a:r>
          </a:p>
          <a:p>
            <a:pPr algn="just"/>
            <a:r>
              <a:rPr lang="en-GB" dirty="0">
                <a:latin typeface="Baskerville Old Face" panose="02020602080505020303" pitchFamily="18" charset="0"/>
              </a:rPr>
              <a:t>The normal cutting operations are performed with the cutting tool fed either parallel or at right angles to the axis of the work</a:t>
            </a:r>
            <a:r>
              <a:rPr lang="en-GB" dirty="0"/>
              <a:t>.</a:t>
            </a:r>
            <a:endParaRPr lang="en-US" dirty="0"/>
          </a:p>
        </p:txBody>
      </p:sp>
      <p:pic>
        <p:nvPicPr>
          <p:cNvPr id="11" name="Content Placeholder 10" descr="http://www.nmri.go.jp/eng/khirata/metalwork/lathe/intro/factors_e.jpg"/>
          <p:cNvPicPr>
            <a:picLocks noGrp="1"/>
          </p:cNvPicPr>
          <p:nvPr>
            <p:ph sz="half" idx="1"/>
          </p:nvPr>
        </p:nvPicPr>
        <p:blipFill>
          <a:blip r:embed="rId2">
            <a:lum bright="-18000" contrast="30000"/>
            <a:grayscl/>
            <a:extLst>
              <a:ext uri="{28A0092B-C50C-407E-A947-70E740481C1C}">
                <a14:useLocalDpi xmlns:a14="http://schemas.microsoft.com/office/drawing/2010/main" val="0"/>
              </a:ext>
            </a:extLst>
          </a:blip>
          <a:srcRect/>
          <a:stretch>
            <a:fillRect/>
          </a:stretch>
        </p:blipFill>
        <p:spPr bwMode="auto">
          <a:xfrm>
            <a:off x="429077" y="1777885"/>
            <a:ext cx="5246009" cy="35198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07740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8211" y="374449"/>
            <a:ext cx="7906555" cy="874802"/>
          </a:xfrm>
        </p:spPr>
        <p:txBody>
          <a:bodyPr/>
          <a:lstStyle/>
          <a:p>
            <a:br>
              <a:rPr lang="en-US" dirty="0"/>
            </a:br>
            <a:r>
              <a:rPr lang="en-US" dirty="0"/>
              <a:t> Orthogonal and oblique cutting 	</a:t>
            </a:r>
            <a:br>
              <a:rPr lang="en-US" dirty="0"/>
            </a:br>
            <a:endParaRPr lang="en-US" dirty="0"/>
          </a:p>
        </p:txBody>
      </p:sp>
      <p:pic>
        <p:nvPicPr>
          <p:cNvPr id="4" name="Content Placeholder 3">
            <a:hlinkClick r:id="rId2" action="ppaction://hlinkfile"/>
          </p:cNvPr>
          <p:cNvPicPr>
            <a:picLocks noGrp="1" noChangeAspect="1"/>
          </p:cNvPicPr>
          <p:nvPr>
            <p:ph idx="1"/>
          </p:nvPr>
        </p:nvPicPr>
        <p:blipFill>
          <a:blip r:embed="rId3"/>
          <a:stretch>
            <a:fillRect/>
          </a:stretch>
        </p:blipFill>
        <p:spPr>
          <a:xfrm>
            <a:off x="3979572" y="2073499"/>
            <a:ext cx="6014434" cy="3696236"/>
          </a:xfrm>
          <a:prstGeom prst="rect">
            <a:avLst/>
          </a:prstGeom>
        </p:spPr>
      </p:pic>
    </p:spTree>
    <p:extLst>
      <p:ext uri="{BB962C8B-B14F-4D97-AF65-F5344CB8AC3E}">
        <p14:creationId xmlns:p14="http://schemas.microsoft.com/office/powerpoint/2010/main" val="37572817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p:cNvSpPr>
            <a:spLocks noChangeArrowheads="1"/>
          </p:cNvSpPr>
          <p:nvPr/>
        </p:nvSpPr>
        <p:spPr bwMode="auto">
          <a:xfrm>
            <a:off x="1378857" y="2148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573732" y="631033"/>
            <a:ext cx="7044536" cy="769441"/>
          </a:xfrm>
          <a:prstGeom prst="rect">
            <a:avLst/>
          </a:prstGeom>
          <a:noFill/>
        </p:spPr>
        <p:txBody>
          <a:bodyPr wrap="square" rtlCol="0">
            <a:spAutoFit/>
          </a:bodyPr>
          <a:lstStyle/>
          <a:p>
            <a:pPr algn="ctr"/>
            <a:r>
              <a:rPr lang="en-US" sz="4400" dirty="0">
                <a:latin typeface="Baskerville Old Face" panose="02020602080505020303" pitchFamily="18" charset="0"/>
              </a:rPr>
              <a:t>Specifications of a LATHE</a:t>
            </a:r>
          </a:p>
        </p:txBody>
      </p:sp>
      <p:pic>
        <p:nvPicPr>
          <p:cNvPr id="13" name="Picture 12"/>
          <p:cNvPicPr/>
          <p:nvPr/>
        </p:nvPicPr>
        <p:blipFill>
          <a:blip r:embed="rId2">
            <a:extLst>
              <a:ext uri="{28A0092B-C50C-407E-A947-70E740481C1C}">
                <a14:useLocalDpi xmlns:a14="http://schemas.microsoft.com/office/drawing/2010/main" val="0"/>
              </a:ext>
            </a:extLst>
          </a:blip>
          <a:srcRect/>
          <a:stretch>
            <a:fillRect/>
          </a:stretch>
        </p:blipFill>
        <p:spPr bwMode="auto">
          <a:xfrm>
            <a:off x="1880539" y="1632810"/>
            <a:ext cx="7949747" cy="46731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327075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8615" y="935841"/>
            <a:ext cx="11068334" cy="5539978"/>
          </a:xfrm>
          <a:prstGeom prst="rect">
            <a:avLst/>
          </a:prstGeom>
        </p:spPr>
        <p:txBody>
          <a:bodyPr wrap="square">
            <a:spAutoFit/>
          </a:bodyPr>
          <a:lstStyle/>
          <a:p>
            <a:pPr marL="457200" indent="-457200">
              <a:buFont typeface="Wingdings" panose="05000000000000000000" pitchFamily="2" charset="2"/>
              <a:buChar char="v"/>
            </a:pPr>
            <a:r>
              <a:rPr lang="en-US" sz="2800" b="1" dirty="0">
                <a:solidFill>
                  <a:srgbClr val="7030A0"/>
                </a:solidFill>
                <a:latin typeface="Baskerville Old Face" panose="02020602080505020303" pitchFamily="18" charset="0"/>
              </a:rPr>
              <a:t>Distance between </a:t>
            </a:r>
            <a:r>
              <a:rPr lang="en-US" sz="2800" b="1" dirty="0" err="1">
                <a:solidFill>
                  <a:srgbClr val="7030A0"/>
                </a:solidFill>
                <a:latin typeface="Baskerville Old Face" panose="02020602080505020303" pitchFamily="18" charset="0"/>
              </a:rPr>
              <a:t>centre</a:t>
            </a:r>
            <a:r>
              <a:rPr lang="en-US" sz="2800" b="1" dirty="0">
                <a:solidFill>
                  <a:srgbClr val="7030A0"/>
                </a:solidFill>
                <a:latin typeface="Baskerville Old Face" panose="02020602080505020303" pitchFamily="18" charset="0"/>
              </a:rPr>
              <a:t> </a:t>
            </a:r>
            <a:r>
              <a:rPr lang="en-US" sz="2800" dirty="0">
                <a:latin typeface="Baskerville Old Face" panose="02020602080505020303" pitchFamily="18" charset="0"/>
              </a:rPr>
              <a:t>is the maximum length of the job that can be held between the live </a:t>
            </a:r>
            <a:r>
              <a:rPr lang="en-US" sz="2800" dirty="0" err="1">
                <a:latin typeface="Baskerville Old Face" panose="02020602080505020303" pitchFamily="18" charset="0"/>
              </a:rPr>
              <a:t>centre</a:t>
            </a:r>
            <a:r>
              <a:rPr lang="en-US" sz="2800" dirty="0">
                <a:latin typeface="Baskerville Old Face" panose="02020602080505020303" pitchFamily="18" charset="0"/>
              </a:rPr>
              <a:t> and dead </a:t>
            </a:r>
            <a:r>
              <a:rPr lang="en-US" sz="2800" dirty="0" err="1">
                <a:latin typeface="Baskerville Old Face" panose="02020602080505020303" pitchFamily="18" charset="0"/>
              </a:rPr>
              <a:t>centre</a:t>
            </a:r>
            <a:r>
              <a:rPr lang="en-US" sz="2800" dirty="0">
                <a:latin typeface="Baskerville Old Face" panose="02020602080505020303" pitchFamily="18" charset="0"/>
              </a:rPr>
              <a:t>.</a:t>
            </a:r>
          </a:p>
          <a:p>
            <a:pPr marL="457200" indent="-457200">
              <a:buFont typeface="Wingdings" panose="05000000000000000000" pitchFamily="2" charset="2"/>
              <a:buChar char="v"/>
            </a:pPr>
            <a:endParaRPr lang="en-US" sz="2800" dirty="0">
              <a:latin typeface="Baskerville Old Face" panose="02020602080505020303" pitchFamily="18" charset="0"/>
            </a:endParaRPr>
          </a:p>
          <a:p>
            <a:pPr marL="457200" indent="-457200">
              <a:buFont typeface="Wingdings" panose="05000000000000000000" pitchFamily="2" charset="2"/>
              <a:buChar char="v"/>
            </a:pPr>
            <a:r>
              <a:rPr lang="en-US" sz="2800" b="1" dirty="0">
                <a:solidFill>
                  <a:srgbClr val="002060"/>
                </a:solidFill>
                <a:latin typeface="Baskerville Old Face" panose="02020602080505020303" pitchFamily="18" charset="0"/>
              </a:rPr>
              <a:t>Swing diameter </a:t>
            </a:r>
            <a:r>
              <a:rPr lang="en-US" sz="2800" dirty="0">
                <a:latin typeface="Baskerville Old Face" panose="02020602080505020303" pitchFamily="18" charset="0"/>
              </a:rPr>
              <a:t>is the maximum diameter of the work piece can we revolve touching the </a:t>
            </a:r>
            <a:r>
              <a:rPr lang="en-US" sz="2800" dirty="0" err="1">
                <a:latin typeface="Baskerville Old Face" panose="02020602080505020303" pitchFamily="18" charset="0"/>
              </a:rPr>
              <a:t>guideways</a:t>
            </a:r>
            <a:endParaRPr lang="en-US" sz="2800" dirty="0">
              <a:latin typeface="Baskerville Old Face" panose="02020602080505020303" pitchFamily="18" charset="0"/>
            </a:endParaRPr>
          </a:p>
          <a:p>
            <a:pPr marL="457200" indent="-457200">
              <a:buFont typeface="Wingdings" panose="05000000000000000000" pitchFamily="2" charset="2"/>
              <a:buChar char="v"/>
            </a:pPr>
            <a:r>
              <a:rPr lang="en-US" sz="2800" dirty="0">
                <a:latin typeface="Baskerville Old Face" panose="02020602080505020303" pitchFamily="18" charset="0"/>
              </a:rPr>
              <a:t>some manufacturers specifying height </a:t>
            </a:r>
            <a:r>
              <a:rPr lang="en-US" sz="2800" dirty="0" err="1">
                <a:latin typeface="Baskerville Old Face" panose="02020602080505020303" pitchFamily="18" charset="0"/>
              </a:rPr>
              <a:t>centre</a:t>
            </a:r>
            <a:r>
              <a:rPr lang="en-US" sz="2800" dirty="0">
                <a:latin typeface="Baskerville Old Face" panose="02020602080505020303" pitchFamily="18" charset="0"/>
              </a:rPr>
              <a:t> instead of swing diameter</a:t>
            </a:r>
          </a:p>
          <a:p>
            <a:pPr marL="457200" indent="-457200">
              <a:buFont typeface="Wingdings" panose="05000000000000000000" pitchFamily="2" charset="2"/>
              <a:buChar char="v"/>
            </a:pPr>
            <a:endParaRPr lang="en-US" sz="2800" dirty="0">
              <a:latin typeface="Baskerville Old Face" panose="02020602080505020303" pitchFamily="18" charset="0"/>
            </a:endParaRPr>
          </a:p>
          <a:p>
            <a:pPr marL="457200" indent="-457200">
              <a:buFont typeface="Wingdings" panose="05000000000000000000" pitchFamily="2" charset="2"/>
              <a:buChar char="v"/>
            </a:pPr>
            <a:r>
              <a:rPr lang="en-US" sz="2800" b="1" dirty="0">
                <a:solidFill>
                  <a:srgbClr val="0070C0"/>
                </a:solidFill>
                <a:latin typeface="Baskerville Old Face" panose="02020602080505020303" pitchFamily="18" charset="0"/>
              </a:rPr>
              <a:t>height of </a:t>
            </a:r>
            <a:r>
              <a:rPr lang="en-US" sz="2800" b="1" dirty="0" err="1">
                <a:solidFill>
                  <a:srgbClr val="0070C0"/>
                </a:solidFill>
                <a:latin typeface="Baskerville Old Face" panose="02020602080505020303" pitchFamily="18" charset="0"/>
              </a:rPr>
              <a:t>centres</a:t>
            </a:r>
            <a:r>
              <a:rPr lang="en-US" sz="2800" b="1" dirty="0">
                <a:solidFill>
                  <a:srgbClr val="0070C0"/>
                </a:solidFill>
                <a:latin typeface="Baskerville Old Face" panose="02020602080505020303" pitchFamily="18" charset="0"/>
              </a:rPr>
              <a:t> </a:t>
            </a:r>
            <a:r>
              <a:rPr lang="en-US" sz="2800" dirty="0">
                <a:latin typeface="Baskerville Old Face" panose="02020602080505020303" pitchFamily="18" charset="0"/>
              </a:rPr>
              <a:t>is the height measured from the bed to the late </a:t>
            </a:r>
            <a:r>
              <a:rPr lang="en-US" sz="2800" dirty="0" err="1">
                <a:latin typeface="Baskerville Old Face" panose="02020602080505020303" pitchFamily="18" charset="0"/>
              </a:rPr>
              <a:t>centre</a:t>
            </a:r>
            <a:r>
              <a:rPr lang="en-US" sz="2800" dirty="0">
                <a:latin typeface="Baskerville Old Face" panose="02020602080505020303" pitchFamily="18" charset="0"/>
              </a:rPr>
              <a:t> axis </a:t>
            </a:r>
          </a:p>
          <a:p>
            <a:pPr marL="457200" indent="-457200">
              <a:buFont typeface="Wingdings" panose="05000000000000000000" pitchFamily="2" charset="2"/>
              <a:buChar char="v"/>
            </a:pPr>
            <a:r>
              <a:rPr lang="en-US" sz="2800" b="1" dirty="0">
                <a:solidFill>
                  <a:srgbClr val="00B0F0"/>
                </a:solidFill>
                <a:latin typeface="Baskerville Old Face" panose="02020602080505020303" pitchFamily="18" charset="0"/>
              </a:rPr>
              <a:t>length of bed </a:t>
            </a:r>
            <a:r>
              <a:rPr lang="en-US" sz="2800" dirty="0">
                <a:latin typeface="Baskerville Old Face" panose="02020602080505020303" pitchFamily="18" charset="0"/>
              </a:rPr>
              <a:t>indicates the approximate floor pace occupied my lathe </a:t>
            </a:r>
          </a:p>
          <a:p>
            <a:pPr marL="457200" indent="-457200">
              <a:buFont typeface="Wingdings" panose="05000000000000000000" pitchFamily="2" charset="2"/>
              <a:buChar char="v"/>
            </a:pPr>
            <a:endParaRPr lang="en-US" sz="2800" dirty="0">
              <a:latin typeface="Baskerville Old Face" panose="02020602080505020303" pitchFamily="18" charset="0"/>
            </a:endParaRPr>
          </a:p>
          <a:p>
            <a:pPr marL="457200" indent="-457200">
              <a:buFont typeface="Wingdings" panose="05000000000000000000" pitchFamily="2" charset="2"/>
              <a:buChar char="v"/>
            </a:pPr>
            <a:r>
              <a:rPr lang="en-US" sz="2800" b="1" dirty="0">
                <a:solidFill>
                  <a:srgbClr val="00B050"/>
                </a:solidFill>
                <a:latin typeface="Baskerville Old Face" panose="02020602080505020303" pitchFamily="18" charset="0"/>
              </a:rPr>
              <a:t>Range of spindle </a:t>
            </a:r>
            <a:r>
              <a:rPr lang="en-US" sz="2800" b="1" dirty="0">
                <a:latin typeface="Baskerville Old Face" panose="02020602080505020303" pitchFamily="18" charset="0"/>
              </a:rPr>
              <a:t>speeds</a:t>
            </a:r>
          </a:p>
          <a:p>
            <a:endParaRPr lang="en-US" dirty="0"/>
          </a:p>
        </p:txBody>
      </p:sp>
    </p:spTree>
    <p:extLst>
      <p:ext uri="{BB962C8B-B14F-4D97-AF65-F5344CB8AC3E}">
        <p14:creationId xmlns:p14="http://schemas.microsoft.com/office/powerpoint/2010/main" val="190677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fade">
                                      <p:cBhvr>
                                        <p:cTn id="42" dur="1000"/>
                                        <p:tgtEl>
                                          <p:spTgt spid="2">
                                            <p:txEl>
                                              <p:pRg st="8" end="8"/>
                                            </p:txEl>
                                          </p:spTgt>
                                        </p:tgtEl>
                                      </p:cBhvr>
                                    </p:animEffect>
                                    <p:anim calcmode="lin" valueType="num">
                                      <p:cBhvr>
                                        <p:cTn id="43"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p:cNvSpPr>
            <a:spLocks noChangeArrowheads="1"/>
          </p:cNvSpPr>
          <p:nvPr/>
        </p:nvSpPr>
        <p:spPr bwMode="auto">
          <a:xfrm>
            <a:off x="1378857" y="2148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47834" y="500743"/>
            <a:ext cx="4853216" cy="707886"/>
          </a:xfrm>
          <a:prstGeom prst="rect">
            <a:avLst/>
          </a:prstGeom>
          <a:noFill/>
        </p:spPr>
        <p:txBody>
          <a:bodyPr wrap="square" rtlCol="0">
            <a:spAutoFit/>
          </a:bodyPr>
          <a:lstStyle/>
          <a:p>
            <a:pPr algn="ctr"/>
            <a:r>
              <a:rPr lang="en-US" sz="4000" dirty="0">
                <a:latin typeface="Baskerville Old Face" panose="02020602080505020303" pitchFamily="18" charset="0"/>
              </a:rPr>
              <a:t>Parts of LATHE</a:t>
            </a:r>
          </a:p>
        </p:txBody>
      </p:sp>
      <p:pic>
        <p:nvPicPr>
          <p:cNvPr id="12" name="Picture 11" descr="Lathe"/>
          <p:cNvPicPr/>
          <p:nvPr/>
        </p:nvPicPr>
        <p:blipFill>
          <a:blip r:embed="rId2">
            <a:extLst>
              <a:ext uri="{28A0092B-C50C-407E-A947-70E740481C1C}">
                <a14:useLocalDpi xmlns:a14="http://schemas.microsoft.com/office/drawing/2010/main" val="0"/>
              </a:ext>
            </a:extLst>
          </a:blip>
          <a:srcRect/>
          <a:stretch>
            <a:fillRect/>
          </a:stretch>
        </p:blipFill>
        <p:spPr bwMode="auto">
          <a:xfrm>
            <a:off x="1150256" y="1277029"/>
            <a:ext cx="9648373" cy="5080228"/>
          </a:xfrm>
          <a:prstGeom prst="rect">
            <a:avLst/>
          </a:prstGeom>
          <a:noFill/>
          <a:ln>
            <a:noFill/>
          </a:ln>
        </p:spPr>
      </p:pic>
    </p:spTree>
    <p:extLst>
      <p:ext uri="{BB962C8B-B14F-4D97-AF65-F5344CB8AC3E}">
        <p14:creationId xmlns:p14="http://schemas.microsoft.com/office/powerpoint/2010/main" val="971883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001485" y="467147"/>
            <a:ext cx="9463315" cy="769441"/>
          </a:xfrm>
          <a:prstGeom prst="rect">
            <a:avLst/>
          </a:prstGeom>
          <a:noFill/>
        </p:spPr>
        <p:txBody>
          <a:bodyPr wrap="square" rtlCol="0">
            <a:spAutoFit/>
          </a:bodyPr>
          <a:lstStyle/>
          <a:p>
            <a:pPr algn="ctr"/>
            <a:r>
              <a:rPr lang="en-US" sz="4400" dirty="0">
                <a:latin typeface="Baskerville Old Face" panose="02020602080505020303" pitchFamily="18" charset="0"/>
              </a:rPr>
              <a:t>Important elements to work on LATHE</a:t>
            </a:r>
          </a:p>
        </p:txBody>
      </p:sp>
      <p:sp>
        <p:nvSpPr>
          <p:cNvPr id="4" name="Rectangle 3"/>
          <p:cNvSpPr/>
          <p:nvPr/>
        </p:nvSpPr>
        <p:spPr>
          <a:xfrm>
            <a:off x="682173" y="1004875"/>
            <a:ext cx="10813142" cy="5616859"/>
          </a:xfrm>
          <a:prstGeom prst="rect">
            <a:avLst/>
          </a:prstGeom>
        </p:spPr>
        <p:txBody>
          <a:bodyPr wrap="square">
            <a:spAutoFit/>
          </a:bodyPr>
          <a:lstStyle/>
          <a:p>
            <a:pPr marL="342900" marR="0" lvl="0" indent="-342900" algn="just">
              <a:lnSpc>
                <a:spcPct val="150000"/>
              </a:lnSpc>
              <a:buFont typeface="+mj-lt"/>
              <a:buAutoNum type="arabicPeriod"/>
            </a:pPr>
            <a:r>
              <a:rPr lang="en-US" sz="2200" b="1" dirty="0">
                <a:solidFill>
                  <a:srgbClr val="000000"/>
                </a:solidFill>
                <a:latin typeface="Georgia" panose="02040502050405020303" pitchFamily="18" charset="0"/>
                <a:ea typeface="Times New Roman" panose="02020603050405020304" pitchFamily="18" charset="0"/>
              </a:rPr>
              <a:t>Rotating Speed: </a:t>
            </a:r>
            <a:r>
              <a:rPr lang="en-US" sz="2200" dirty="0">
                <a:solidFill>
                  <a:srgbClr val="000000"/>
                </a:solidFill>
                <a:latin typeface="Georgia" panose="02040502050405020303" pitchFamily="18" charset="0"/>
                <a:ea typeface="Times New Roman" panose="02020603050405020304" pitchFamily="18" charset="0"/>
              </a:rPr>
              <a:t>It expresses with the number of rotations (rpm) of the chuck of a lathe. When the rotating speed is high, processing speed becomes quick, and a processing surface is finely finished. However, since a little operation mistakes may lead to the serious accident, it is better to set low rotating speed at the first stage.</a:t>
            </a:r>
          </a:p>
          <a:p>
            <a:pPr marL="342900" marR="0" lvl="0" indent="-342900" algn="just">
              <a:lnSpc>
                <a:spcPct val="150000"/>
              </a:lnSpc>
              <a:buFont typeface="+mj-lt"/>
              <a:buAutoNum type="arabicPeriod"/>
              <a:tabLst>
                <a:tab pos="228600" algn="l"/>
                <a:tab pos="628650" algn="l"/>
              </a:tabLst>
            </a:pPr>
            <a:r>
              <a:rPr lang="en-US" sz="2200" b="1" dirty="0">
                <a:solidFill>
                  <a:srgbClr val="000000"/>
                </a:solidFill>
                <a:latin typeface="Georgia" panose="02040502050405020303" pitchFamily="18" charset="0"/>
                <a:ea typeface="Times New Roman" panose="02020603050405020304" pitchFamily="18" charset="0"/>
              </a:rPr>
              <a:t>Cutting Depth: </a:t>
            </a:r>
            <a:r>
              <a:rPr lang="en-US" sz="2200" dirty="0">
                <a:solidFill>
                  <a:srgbClr val="000000"/>
                </a:solidFill>
                <a:latin typeface="Georgia" panose="02040502050405020303" pitchFamily="18" charset="0"/>
                <a:ea typeface="Times New Roman" panose="02020603050405020304" pitchFamily="18" charset="0"/>
              </a:rPr>
              <a:t>The cutting depth of the tool affects to the processing speed and the roughness of surface. When the cutting depth is big, the processing speed becomes quick, but the surface temperature becomes high, and it has rough surface</a:t>
            </a:r>
          </a:p>
          <a:p>
            <a:pPr marL="342900" marR="0" lvl="0" indent="-342900" algn="just">
              <a:lnSpc>
                <a:spcPct val="150000"/>
              </a:lnSpc>
              <a:buFont typeface="+mj-lt"/>
              <a:buAutoNum type="arabicPeriod"/>
              <a:tabLst>
                <a:tab pos="228600" algn="l"/>
                <a:tab pos="628650" algn="l"/>
              </a:tabLst>
            </a:pPr>
            <a:r>
              <a:rPr lang="en-US" sz="2200" b="1" dirty="0">
                <a:solidFill>
                  <a:srgbClr val="000000"/>
                </a:solidFill>
                <a:latin typeface="Georgia" panose="02040502050405020303" pitchFamily="18" charset="0"/>
                <a:ea typeface="Times New Roman" panose="02020603050405020304" pitchFamily="18" charset="0"/>
              </a:rPr>
              <a:t>Sending Speed (Feed): </a:t>
            </a:r>
            <a:r>
              <a:rPr lang="en-US" sz="2200" dirty="0">
                <a:solidFill>
                  <a:srgbClr val="000000"/>
                </a:solidFill>
                <a:latin typeface="Georgia" panose="02040502050405020303" pitchFamily="18" charset="0"/>
                <a:ea typeface="Times New Roman" panose="02020603050405020304" pitchFamily="18" charset="0"/>
              </a:rPr>
              <a:t>The sending speed of the tool also affects to the processing speed and the roughness of surface. When the sending speed is high, the processing speed becomes quick. When the sending speed is low, the surface is finished beautiful. </a:t>
            </a:r>
          </a:p>
        </p:txBody>
      </p:sp>
    </p:spTree>
    <p:extLst>
      <p:ext uri="{BB962C8B-B14F-4D97-AF65-F5344CB8AC3E}">
        <p14:creationId xmlns:p14="http://schemas.microsoft.com/office/powerpoint/2010/main" val="3552025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1257" y="653141"/>
            <a:ext cx="1420692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472440" y="1104321"/>
            <a:ext cx="1117092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kumimoji="0" lang="en-GB" altLang="en-US" sz="40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Facing: </a:t>
            </a:r>
            <a:r>
              <a:rPr kumimoji="0" lang="en-GB" altLang="en-US" sz="4000" b="0"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It</a:t>
            </a:r>
            <a:r>
              <a:rPr kumimoji="0" lang="en-GB" altLang="en-US" sz="40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 </a:t>
            </a:r>
            <a:r>
              <a:rPr kumimoji="0" lang="en-GB" altLang="en-US" sz="4000" b="0" i="0" u="none" strike="noStrike" cap="none" normalizeH="0" baseline="0" dirty="0">
                <a:ln>
                  <a:noFill/>
                </a:ln>
                <a:solidFill>
                  <a:schemeClr val="tx1"/>
                </a:solidFill>
                <a:effectLst/>
                <a:latin typeface="Baskerville Old Face" panose="02020602080505020303" pitchFamily="18" charset="0"/>
                <a:ea typeface="Times New Roman" panose="02020603050405020304" pitchFamily="18" charset="0"/>
              </a:rPr>
              <a:t>is the operation of machining </a:t>
            </a:r>
            <a:r>
              <a:rPr kumimoji="0" lang="en-GB" altLang="en-US" sz="4000" b="0" i="0" u="none" strike="noStrike" cap="none" normalizeH="0" dirty="0">
                <a:ln>
                  <a:noFill/>
                </a:ln>
                <a:solidFill>
                  <a:schemeClr val="tx1"/>
                </a:solidFill>
                <a:effectLst/>
                <a:latin typeface="Baskerville Old Face" panose="02020602080505020303" pitchFamily="18" charset="0"/>
                <a:ea typeface="Times New Roman" panose="02020603050405020304" pitchFamily="18" charset="0"/>
              </a:rPr>
              <a:t> </a:t>
            </a:r>
            <a:r>
              <a:rPr kumimoji="0" lang="en-GB" altLang="en-US" sz="4000" b="0" i="0" u="none" strike="noStrike" cap="none" normalizeH="0" baseline="0" dirty="0">
                <a:ln>
                  <a:noFill/>
                </a:ln>
                <a:solidFill>
                  <a:schemeClr val="tx1"/>
                </a:solidFill>
                <a:effectLst/>
                <a:latin typeface="Baskerville Old Face" panose="02020602080505020303" pitchFamily="18" charset="0"/>
                <a:ea typeface="Times New Roman" panose="02020603050405020304" pitchFamily="18" charset="0"/>
              </a:rPr>
              <a:t>the ends of a workpiece to produce a flat surface with the axis.</a:t>
            </a:r>
            <a:r>
              <a:rPr kumimoji="0" lang="en-GB" altLang="en-US" sz="4000" b="0" i="0" u="none" strike="noStrike" cap="none" normalizeH="0" dirty="0">
                <a:ln>
                  <a:noFill/>
                </a:ln>
                <a:solidFill>
                  <a:schemeClr val="tx1"/>
                </a:solidFill>
                <a:effectLst/>
                <a:latin typeface="Baskerville Old Face" panose="02020602080505020303" pitchFamily="18" charset="0"/>
                <a:ea typeface="Times New Roman" panose="02020603050405020304" pitchFamily="18" charset="0"/>
              </a:rPr>
              <a:t> </a:t>
            </a:r>
            <a:r>
              <a:rPr kumimoji="0" lang="en-GB" altLang="en-US" sz="4000" b="0" i="0" u="none" strike="noStrike" cap="none" normalizeH="0" baseline="0" dirty="0">
                <a:ln>
                  <a:noFill/>
                </a:ln>
                <a:solidFill>
                  <a:schemeClr val="tx1"/>
                </a:solidFill>
                <a:effectLst/>
                <a:latin typeface="Baskerville Old Face" panose="02020602080505020303" pitchFamily="18" charset="0"/>
                <a:ea typeface="Times New Roman" panose="02020603050405020304" pitchFamily="18" charset="0"/>
              </a:rPr>
              <a:t>It involves feeding of the tool perpendicular to the axis of rotation of the workpiece.</a:t>
            </a:r>
          </a:p>
        </p:txBody>
      </p:sp>
      <p:pic>
        <p:nvPicPr>
          <p:cNvPr id="15361" name="Picture 2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840" y="3514407"/>
            <a:ext cx="5227320" cy="278901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19849" y="439926"/>
            <a:ext cx="9463315" cy="923330"/>
          </a:xfrm>
          <a:prstGeom prst="rect">
            <a:avLst/>
          </a:prstGeom>
          <a:noFill/>
        </p:spPr>
        <p:txBody>
          <a:bodyPr wrap="square" rtlCol="0">
            <a:spAutoFit/>
          </a:bodyPr>
          <a:lstStyle/>
          <a:p>
            <a:pPr algn="ctr"/>
            <a:r>
              <a:rPr lang="en-US" sz="5400" dirty="0">
                <a:latin typeface="Baskerville Old Face" panose="02020602080505020303" pitchFamily="18" charset="0"/>
              </a:rPr>
              <a:t>LATHE Operations:</a:t>
            </a:r>
          </a:p>
        </p:txBody>
      </p:sp>
    </p:spTree>
    <p:extLst>
      <p:ext uri="{BB962C8B-B14F-4D97-AF65-F5344CB8AC3E}">
        <p14:creationId xmlns:p14="http://schemas.microsoft.com/office/powerpoint/2010/main" val="39125581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94725" y="653141"/>
            <a:ext cx="165629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2021840" y="0"/>
            <a:ext cx="1421384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346553" y="479743"/>
            <a:ext cx="11032648" cy="923330"/>
          </a:xfrm>
          <a:prstGeom prst="rect">
            <a:avLst/>
          </a:prstGeom>
          <a:noFill/>
        </p:spPr>
        <p:txBody>
          <a:bodyPr wrap="square" rtlCol="0">
            <a:spAutoFit/>
          </a:bodyPr>
          <a:lstStyle/>
          <a:p>
            <a:pPr algn="ctr"/>
            <a:r>
              <a:rPr lang="en-US" sz="5400" dirty="0">
                <a:latin typeface="Baskerville Old Face" panose="02020602080505020303" pitchFamily="18" charset="0"/>
              </a:rPr>
              <a:t>LATHE Operations:</a:t>
            </a:r>
          </a:p>
        </p:txBody>
      </p:sp>
      <p:sp>
        <p:nvSpPr>
          <p:cNvPr id="4" name="Rectangle 2"/>
          <p:cNvSpPr>
            <a:spLocks noChangeArrowheads="1"/>
          </p:cNvSpPr>
          <p:nvPr/>
        </p:nvSpPr>
        <p:spPr bwMode="auto">
          <a:xfrm>
            <a:off x="624840" y="1183955"/>
            <a:ext cx="11114892"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kumimoji="0" lang="en-GB" altLang="en-US" sz="32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Plain Turning: </a:t>
            </a:r>
            <a:r>
              <a:rPr kumimoji="0" lang="en-GB" altLang="en-US" sz="3200" b="0"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It is t</a:t>
            </a:r>
            <a:r>
              <a:rPr kumimoji="0" lang="en-GB" altLang="en-US" sz="3200" b="0" i="0" u="none" strike="noStrike" cap="none" normalizeH="0" baseline="0" dirty="0">
                <a:ln>
                  <a:noFill/>
                </a:ln>
                <a:solidFill>
                  <a:schemeClr val="tx1"/>
                </a:solidFill>
                <a:effectLst/>
                <a:latin typeface="Baskerville Old Face" panose="02020602080505020303" pitchFamily="18" charset="0"/>
                <a:ea typeface="Times New Roman" panose="02020603050405020304" pitchFamily="18" charset="0"/>
              </a:rPr>
              <a:t>he operation performed for producing a cylindrical surface by removing the excess material from the workpiece. The cutting tool is held in the tool post and fed into the rotating work parallel to the lathe axis.</a:t>
            </a:r>
          </a:p>
        </p:txBody>
      </p:sp>
      <p:pic>
        <p:nvPicPr>
          <p:cNvPr id="16385" name="Picture 32"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8631" y="3558599"/>
            <a:ext cx="5709226" cy="282461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042160" y="5971267"/>
            <a:ext cx="142138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470563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94725" y="653141"/>
            <a:ext cx="165629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2021840" y="0"/>
            <a:ext cx="1421384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665962" y="562385"/>
            <a:ext cx="11032648" cy="923330"/>
          </a:xfrm>
          <a:prstGeom prst="rect">
            <a:avLst/>
          </a:prstGeom>
          <a:noFill/>
        </p:spPr>
        <p:txBody>
          <a:bodyPr wrap="square" rtlCol="0">
            <a:spAutoFit/>
          </a:bodyPr>
          <a:lstStyle/>
          <a:p>
            <a:pPr algn="ctr"/>
            <a:r>
              <a:rPr lang="en-US" sz="5400" dirty="0">
                <a:latin typeface="Baskerville Old Face" panose="02020602080505020303" pitchFamily="18" charset="0"/>
              </a:rPr>
              <a:t>LATHE Operations:</a:t>
            </a:r>
          </a:p>
        </p:txBody>
      </p:sp>
      <p:sp>
        <p:nvSpPr>
          <p:cNvPr id="4" name="Rectangle 2"/>
          <p:cNvSpPr>
            <a:spLocks noChangeArrowheads="1"/>
          </p:cNvSpPr>
          <p:nvPr/>
        </p:nvSpPr>
        <p:spPr bwMode="auto">
          <a:xfrm>
            <a:off x="624840" y="1430178"/>
            <a:ext cx="1111489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a:r>
              <a:rPr kumimoji="0" lang="en-GB" altLang="en-US" sz="32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Step Turning: </a:t>
            </a:r>
            <a:r>
              <a:rPr lang="en-GB" sz="3200" dirty="0">
                <a:latin typeface="Baskerville Old Face" panose="02020602080505020303" pitchFamily="18" charset="0"/>
              </a:rPr>
              <a:t>Step turning is also called as shoulder turning. When workpiece of different diameters are turned, the surface formed from one diameter to the other is called as shoulder.</a:t>
            </a:r>
            <a:endParaRPr lang="en-US" sz="3200" dirty="0">
              <a:latin typeface="Baskerville Old Face" panose="02020602080505020303" pitchFamily="18" charset="0"/>
            </a:endParaRPr>
          </a:p>
        </p:txBody>
      </p:sp>
      <p:sp>
        <p:nvSpPr>
          <p:cNvPr id="5" name="Rectangle 3"/>
          <p:cNvSpPr>
            <a:spLocks noChangeArrowheads="1"/>
          </p:cNvSpPr>
          <p:nvPr/>
        </p:nvSpPr>
        <p:spPr bwMode="auto">
          <a:xfrm>
            <a:off x="2042160" y="5971267"/>
            <a:ext cx="142138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8" name="Picture 7" descr="Image result for step turning"/>
          <p:cNvPicPr/>
          <p:nvPr/>
        </p:nvPicPr>
        <p:blipFill rotWithShape="1">
          <a:blip r:embed="rId2">
            <a:extLst>
              <a:ext uri="{28A0092B-C50C-407E-A947-70E740481C1C}">
                <a14:useLocalDpi xmlns:a14="http://schemas.microsoft.com/office/drawing/2010/main" val="0"/>
              </a:ext>
            </a:extLst>
          </a:blip>
          <a:srcRect l="1" r="3537" b="11939"/>
          <a:stretch/>
        </p:blipFill>
        <p:spPr bwMode="auto">
          <a:xfrm>
            <a:off x="3865728" y="3186893"/>
            <a:ext cx="4650475" cy="309107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017481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94725" y="653141"/>
            <a:ext cx="165629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2021840" y="0"/>
            <a:ext cx="1421384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624840" y="673377"/>
            <a:ext cx="11032648" cy="923330"/>
          </a:xfrm>
          <a:prstGeom prst="rect">
            <a:avLst/>
          </a:prstGeom>
          <a:noFill/>
        </p:spPr>
        <p:txBody>
          <a:bodyPr wrap="square" rtlCol="0">
            <a:spAutoFit/>
          </a:bodyPr>
          <a:lstStyle/>
          <a:p>
            <a:pPr algn="ctr"/>
            <a:r>
              <a:rPr lang="en-US" sz="5400" dirty="0">
                <a:latin typeface="Baskerville Old Face" panose="02020602080505020303" pitchFamily="18" charset="0"/>
              </a:rPr>
              <a:t>LATHE Operations:</a:t>
            </a:r>
          </a:p>
        </p:txBody>
      </p:sp>
      <p:sp>
        <p:nvSpPr>
          <p:cNvPr id="4" name="Rectangle 2"/>
          <p:cNvSpPr>
            <a:spLocks noChangeArrowheads="1"/>
          </p:cNvSpPr>
          <p:nvPr/>
        </p:nvSpPr>
        <p:spPr bwMode="auto">
          <a:xfrm>
            <a:off x="624840" y="1430178"/>
            <a:ext cx="1111489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r>
              <a:rPr kumimoji="0" lang="en-GB" altLang="en-US" sz="32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Thread Cutting: </a:t>
            </a:r>
            <a:r>
              <a:rPr lang="en-GB" sz="3200" dirty="0">
                <a:latin typeface="Baskerville Old Face" panose="02020602080505020303" pitchFamily="18" charset="0"/>
              </a:rPr>
              <a:t>A thread is a helical ridge formed on the cylindrical rod surface. By employing V-Shaped cutting tool it is possible to accomplish threads on the work piece.</a:t>
            </a:r>
            <a:endParaRPr lang="en-US" sz="3200" dirty="0">
              <a:latin typeface="Baskerville Old Face" panose="02020602080505020303" pitchFamily="18" charset="0"/>
            </a:endParaRPr>
          </a:p>
        </p:txBody>
      </p:sp>
      <p:sp>
        <p:nvSpPr>
          <p:cNvPr id="5" name="Rectangle 3"/>
          <p:cNvSpPr>
            <a:spLocks noChangeArrowheads="1"/>
          </p:cNvSpPr>
          <p:nvPr/>
        </p:nvSpPr>
        <p:spPr bwMode="auto">
          <a:xfrm>
            <a:off x="2042160" y="5971267"/>
            <a:ext cx="142138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 name="Picture 9"/>
          <p:cNvPicPr/>
          <p:nvPr/>
        </p:nvPicPr>
        <p:blipFill>
          <a:blip r:embed="rId2">
            <a:lum bright="-30000" contrast="50000"/>
            <a:extLst>
              <a:ext uri="{28A0092B-C50C-407E-A947-70E740481C1C}">
                <a14:useLocalDpi xmlns:a14="http://schemas.microsoft.com/office/drawing/2010/main" val="0"/>
              </a:ext>
            </a:extLst>
          </a:blip>
          <a:srcRect t="7111"/>
          <a:stretch>
            <a:fillRect/>
          </a:stretch>
        </p:blipFill>
        <p:spPr bwMode="auto">
          <a:xfrm>
            <a:off x="3527519" y="3130895"/>
            <a:ext cx="5029626" cy="3119779"/>
          </a:xfrm>
          <a:prstGeom prst="rect">
            <a:avLst/>
          </a:prstGeom>
          <a:noFill/>
          <a:ln>
            <a:noFill/>
          </a:ln>
        </p:spPr>
      </p:pic>
    </p:spTree>
    <p:extLst>
      <p:ext uri="{BB962C8B-B14F-4D97-AF65-F5344CB8AC3E}">
        <p14:creationId xmlns:p14="http://schemas.microsoft.com/office/powerpoint/2010/main" val="29522421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094725" y="653141"/>
            <a:ext cx="165629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2021840" y="0"/>
            <a:ext cx="1421384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568195" y="431695"/>
            <a:ext cx="11032648" cy="923330"/>
          </a:xfrm>
          <a:prstGeom prst="rect">
            <a:avLst/>
          </a:prstGeom>
          <a:noFill/>
        </p:spPr>
        <p:txBody>
          <a:bodyPr wrap="square" rtlCol="0">
            <a:spAutoFit/>
          </a:bodyPr>
          <a:lstStyle/>
          <a:p>
            <a:pPr algn="ctr"/>
            <a:r>
              <a:rPr lang="en-US" sz="5400" dirty="0">
                <a:latin typeface="Baskerville Old Face" panose="02020602080505020303" pitchFamily="18" charset="0"/>
              </a:rPr>
              <a:t>LATHE Operations:</a:t>
            </a:r>
          </a:p>
        </p:txBody>
      </p:sp>
      <p:sp>
        <p:nvSpPr>
          <p:cNvPr id="4" name="Rectangle 2"/>
          <p:cNvSpPr>
            <a:spLocks noChangeArrowheads="1"/>
          </p:cNvSpPr>
          <p:nvPr/>
        </p:nvSpPr>
        <p:spPr bwMode="auto">
          <a:xfrm>
            <a:off x="638488" y="1087860"/>
            <a:ext cx="1111489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a:r>
              <a:rPr kumimoji="0" lang="en-GB" altLang="en-US" sz="3200" b="1" i="0" u="none" strike="noStrike" cap="none" normalizeH="0" baseline="0" dirty="0">
                <a:ln>
                  <a:noFill/>
                </a:ln>
                <a:solidFill>
                  <a:schemeClr val="tx1"/>
                </a:solidFill>
                <a:effectLst/>
                <a:latin typeface="Baskerville Old Face" panose="02020602080505020303" pitchFamily="18" charset="0"/>
                <a:ea typeface="Calibri" panose="020F0502020204030204" pitchFamily="34" charset="0"/>
              </a:rPr>
              <a:t>Knurling: </a:t>
            </a:r>
            <a:r>
              <a:rPr lang="en-GB" sz="3200" dirty="0">
                <a:latin typeface="Baskerville Old Face" panose="02020602080505020303" pitchFamily="18" charset="0"/>
              </a:rPr>
              <a:t>Knurling is an operation performed on the lathe to generate serrated surface on the work piece. This is used to produce a rough surface for griping like the barrel of the micrometre or screw gauge. This is done by a special tool called knurling tool which has a set of hardened roller with the desired serrations.</a:t>
            </a:r>
            <a:endParaRPr lang="en-US" sz="3200" dirty="0">
              <a:latin typeface="Baskerville Old Face" panose="02020602080505020303" pitchFamily="18" charset="0"/>
            </a:endParaRPr>
          </a:p>
        </p:txBody>
      </p:sp>
      <p:sp>
        <p:nvSpPr>
          <p:cNvPr id="5" name="Rectangle 3"/>
          <p:cNvSpPr>
            <a:spLocks noChangeArrowheads="1"/>
          </p:cNvSpPr>
          <p:nvPr/>
        </p:nvSpPr>
        <p:spPr bwMode="auto">
          <a:xfrm>
            <a:off x="2042160" y="5971267"/>
            <a:ext cx="142138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8" name="Picture 7"/>
          <p:cNvPicPr/>
          <p:nvPr/>
        </p:nvPicPr>
        <p:blipFill>
          <a:blip r:embed="rId2">
            <a:lum bright="-30000" contrast="50000"/>
            <a:extLst>
              <a:ext uri="{28A0092B-C50C-407E-A947-70E740481C1C}">
                <a14:useLocalDpi xmlns:a14="http://schemas.microsoft.com/office/drawing/2010/main" val="0"/>
              </a:ext>
            </a:extLst>
          </a:blip>
          <a:srcRect/>
          <a:stretch>
            <a:fillRect/>
          </a:stretch>
        </p:blipFill>
        <p:spPr bwMode="auto">
          <a:xfrm>
            <a:off x="3639188" y="3617519"/>
            <a:ext cx="4890661" cy="2733234"/>
          </a:xfrm>
          <a:prstGeom prst="rect">
            <a:avLst/>
          </a:prstGeom>
          <a:noFill/>
          <a:ln>
            <a:noFill/>
          </a:ln>
        </p:spPr>
      </p:pic>
    </p:spTree>
    <p:extLst>
      <p:ext uri="{BB962C8B-B14F-4D97-AF65-F5344CB8AC3E}">
        <p14:creationId xmlns:p14="http://schemas.microsoft.com/office/powerpoint/2010/main" val="6127258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734" y="733614"/>
            <a:ext cx="9929884" cy="603867"/>
          </a:xfrm>
        </p:spPr>
        <p:txBody>
          <a:bodyPr/>
          <a:lstStyle/>
          <a:p>
            <a:pPr algn="ctr"/>
            <a:r>
              <a:rPr lang="en-US" dirty="0"/>
              <a:t>LATHE ACCESSORIES</a:t>
            </a:r>
          </a:p>
        </p:txBody>
      </p:sp>
      <p:sp>
        <p:nvSpPr>
          <p:cNvPr id="3" name="Content Placeholder 2"/>
          <p:cNvSpPr>
            <a:spLocks noGrp="1"/>
          </p:cNvSpPr>
          <p:nvPr>
            <p:ph idx="1"/>
          </p:nvPr>
        </p:nvSpPr>
        <p:spPr>
          <a:xfrm>
            <a:off x="797257" y="1511726"/>
            <a:ext cx="10515600" cy="4351338"/>
          </a:xfrm>
        </p:spPr>
        <p:style>
          <a:lnRef idx="1">
            <a:schemeClr val="accent4"/>
          </a:lnRef>
          <a:fillRef idx="2">
            <a:schemeClr val="accent4"/>
          </a:fillRef>
          <a:effectRef idx="1">
            <a:schemeClr val="accent4"/>
          </a:effectRef>
          <a:fontRef idx="minor">
            <a:schemeClr val="dk1"/>
          </a:fontRef>
        </p:style>
        <p:txBody>
          <a:bodyPr/>
          <a:lstStyle/>
          <a:p>
            <a:pPr>
              <a:buFont typeface="Wingdings" panose="05000000000000000000" pitchFamily="2" charset="2"/>
              <a:buChar char="Ø"/>
            </a:pPr>
            <a:r>
              <a:rPr lang="en-US" dirty="0"/>
              <a:t>Lathe Centre</a:t>
            </a:r>
          </a:p>
          <a:p>
            <a:pPr>
              <a:buFont typeface="Wingdings" panose="05000000000000000000" pitchFamily="2" charset="2"/>
              <a:buChar char="Ø"/>
            </a:pPr>
            <a:r>
              <a:rPr lang="en-US" dirty="0"/>
              <a:t>Lathe chuck </a:t>
            </a:r>
          </a:p>
          <a:p>
            <a:pPr>
              <a:buFont typeface="Wingdings" panose="05000000000000000000" pitchFamily="2" charset="2"/>
              <a:buChar char="Ø"/>
            </a:pPr>
            <a:r>
              <a:rPr lang="en-US" dirty="0"/>
              <a:t>Lathe dog </a:t>
            </a:r>
          </a:p>
          <a:p>
            <a:pPr>
              <a:buFont typeface="Wingdings" panose="05000000000000000000" pitchFamily="2" charset="2"/>
              <a:buChar char="Ø"/>
            </a:pPr>
            <a:r>
              <a:rPr lang="en-US" dirty="0"/>
              <a:t>Drive plate </a:t>
            </a:r>
          </a:p>
          <a:p>
            <a:pPr>
              <a:buFont typeface="Wingdings" panose="05000000000000000000" pitchFamily="2" charset="2"/>
              <a:buChar char="Ø"/>
            </a:pPr>
            <a:r>
              <a:rPr lang="en-US" dirty="0"/>
              <a:t>Face plate </a:t>
            </a:r>
          </a:p>
          <a:p>
            <a:pPr>
              <a:buFont typeface="Wingdings" panose="05000000000000000000" pitchFamily="2" charset="2"/>
              <a:buChar char="Ø"/>
            </a:pPr>
            <a:r>
              <a:rPr lang="en-US" dirty="0"/>
              <a:t>Mandrel </a:t>
            </a:r>
          </a:p>
          <a:p>
            <a:pPr>
              <a:buFont typeface="Wingdings" panose="05000000000000000000" pitchFamily="2" charset="2"/>
              <a:buChar char="Ø"/>
            </a:pPr>
            <a:r>
              <a:rPr lang="en-US" dirty="0"/>
              <a:t>Steady rest</a:t>
            </a:r>
          </a:p>
          <a:p>
            <a:pPr>
              <a:buFont typeface="Wingdings" panose="05000000000000000000" pitchFamily="2" charset="2"/>
              <a:buChar char="Ø"/>
            </a:pPr>
            <a:r>
              <a:rPr lang="en-US" dirty="0"/>
              <a:t>Follower rest  </a:t>
            </a:r>
          </a:p>
        </p:txBody>
      </p:sp>
    </p:spTree>
    <p:extLst>
      <p:ext uri="{BB962C8B-B14F-4D97-AF65-F5344CB8AC3E}">
        <p14:creationId xmlns:p14="http://schemas.microsoft.com/office/powerpoint/2010/main" val="1860134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5338" y="918916"/>
            <a:ext cx="4712594" cy="832611"/>
          </a:xfrm>
        </p:spPr>
        <p:txBody>
          <a:bodyPr/>
          <a:lstStyle/>
          <a:p>
            <a:r>
              <a:rPr lang="en-US" dirty="0">
                <a:latin typeface="Baskerville Old Face" panose="02020602080505020303" pitchFamily="18" charset="0"/>
              </a:rPr>
              <a:t>Orthogonal cutting </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41230" y="1867437"/>
            <a:ext cx="10515600" cy="4121239"/>
          </a:xfrm>
        </p:spPr>
      </p:pic>
    </p:spTree>
    <p:extLst>
      <p:ext uri="{BB962C8B-B14F-4D97-AF65-F5344CB8AC3E}">
        <p14:creationId xmlns:p14="http://schemas.microsoft.com/office/powerpoint/2010/main" val="947863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5502"/>
            <a:ext cx="9247496" cy="644810"/>
          </a:xfrm>
        </p:spPr>
        <p:txBody>
          <a:bodyPr/>
          <a:lstStyle/>
          <a:p>
            <a:r>
              <a:rPr lang="en-US" b="1" dirty="0">
                <a:solidFill>
                  <a:srgbClr val="00B050"/>
                </a:solidFill>
              </a:rPr>
              <a:t>Lathe Centre</a:t>
            </a:r>
          </a:p>
        </p:txBody>
      </p:sp>
      <p:sp>
        <p:nvSpPr>
          <p:cNvPr id="3" name="Content Placeholder 2"/>
          <p:cNvSpPr>
            <a:spLocks noGrp="1"/>
          </p:cNvSpPr>
          <p:nvPr>
            <p:ph idx="1"/>
          </p:nvPr>
        </p:nvSpPr>
        <p:spPr>
          <a:xfrm>
            <a:off x="838200" y="1825625"/>
            <a:ext cx="4798325" cy="4351338"/>
          </a:xfrm>
        </p:spPr>
        <p:txBody>
          <a:bodyPr/>
          <a:lstStyle/>
          <a:p>
            <a:pPr algn="just">
              <a:lnSpc>
                <a:spcPct val="100000"/>
              </a:lnSpc>
            </a:pPr>
            <a:r>
              <a:rPr lang="en-US" dirty="0">
                <a:latin typeface="Baskerville Old Face" panose="02020602080505020303" pitchFamily="18" charset="0"/>
              </a:rPr>
              <a:t>Lathe </a:t>
            </a:r>
            <a:r>
              <a:rPr lang="en-US" dirty="0" err="1">
                <a:latin typeface="Baskerville Old Face" panose="02020602080505020303" pitchFamily="18" charset="0"/>
              </a:rPr>
              <a:t>centres</a:t>
            </a:r>
            <a:r>
              <a:rPr lang="en-US" dirty="0">
                <a:latin typeface="Baskerville Old Face" panose="02020602080505020303" pitchFamily="18" charset="0"/>
              </a:rPr>
              <a:t> are ideal for supporting long </a:t>
            </a:r>
            <a:r>
              <a:rPr lang="en-US" dirty="0" err="1">
                <a:latin typeface="Baskerville Old Face" panose="02020602080505020303" pitchFamily="18" charset="0"/>
              </a:rPr>
              <a:t>workpieces</a:t>
            </a:r>
            <a:r>
              <a:rPr lang="en-US" dirty="0">
                <a:latin typeface="Baskerville Old Face" panose="02020602080505020303" pitchFamily="18" charset="0"/>
              </a:rPr>
              <a:t>, such as shafts. </a:t>
            </a:r>
          </a:p>
          <a:p>
            <a:pPr algn="just">
              <a:lnSpc>
                <a:spcPct val="100000"/>
              </a:lnSpc>
            </a:pPr>
            <a:r>
              <a:rPr lang="en-US" dirty="0">
                <a:latin typeface="Baskerville Old Face" panose="02020602080505020303" pitchFamily="18" charset="0"/>
              </a:rPr>
              <a:t>The </a:t>
            </a:r>
            <a:r>
              <a:rPr lang="en-US" dirty="0" err="1">
                <a:latin typeface="Baskerville Old Face" panose="02020602080505020303" pitchFamily="18" charset="0"/>
              </a:rPr>
              <a:t>workpiece</a:t>
            </a:r>
            <a:r>
              <a:rPr lang="en-US" dirty="0">
                <a:latin typeface="Baskerville Old Face" panose="02020602080505020303" pitchFamily="18" charset="0"/>
              </a:rPr>
              <a:t> can be taken out of the lathe and flipped end for end without any loss of accuracy, assuming that the </a:t>
            </a:r>
            <a:r>
              <a:rPr lang="en-US" dirty="0" err="1">
                <a:latin typeface="Baskerville Old Face" panose="02020602080505020303" pitchFamily="18" charset="0"/>
              </a:rPr>
              <a:t>centres</a:t>
            </a:r>
            <a:r>
              <a:rPr lang="en-US" dirty="0">
                <a:latin typeface="Baskerville Old Face" panose="02020602080505020303" pitchFamily="18" charset="0"/>
              </a:rPr>
              <a:t> are in good condition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5826" y="2276000"/>
            <a:ext cx="2814638" cy="209128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extBox 4"/>
          <p:cNvSpPr txBox="1"/>
          <p:nvPr/>
        </p:nvSpPr>
        <p:spPr>
          <a:xfrm>
            <a:off x="7165074" y="4567983"/>
            <a:ext cx="1299971" cy="369332"/>
          </a:xfrm>
          <a:prstGeom prst="rect">
            <a:avLst/>
          </a:prstGeom>
          <a:noFill/>
        </p:spPr>
        <p:txBody>
          <a:bodyPr wrap="none" rtlCol="0">
            <a:spAutoFit/>
          </a:bodyPr>
          <a:lstStyle/>
          <a:p>
            <a:r>
              <a:rPr lang="en-US" b="1" dirty="0"/>
              <a:t>Live Centre </a:t>
            </a:r>
          </a:p>
        </p:txBody>
      </p:sp>
      <p:pic>
        <p:nvPicPr>
          <p:cNvPr id="6" name="Picture 5"/>
          <p:cNvPicPr>
            <a:picLocks noChangeAspect="1"/>
          </p:cNvPicPr>
          <p:nvPr/>
        </p:nvPicPr>
        <p:blipFill>
          <a:blip r:embed="rId3"/>
          <a:stretch>
            <a:fillRect/>
          </a:stretch>
        </p:blipFill>
        <p:spPr>
          <a:xfrm>
            <a:off x="9105048" y="2276000"/>
            <a:ext cx="2960266" cy="19411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067785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9967"/>
            <a:ext cx="10515600" cy="1325563"/>
          </a:xfrm>
        </p:spPr>
        <p:txBody>
          <a:bodyPr/>
          <a:lstStyle/>
          <a:p>
            <a:r>
              <a:rPr lang="en-US" dirty="0">
                <a:solidFill>
                  <a:srgbClr val="FF0000"/>
                </a:solidFill>
              </a:rPr>
              <a:t>Lathe chuck </a:t>
            </a:r>
            <a:br>
              <a:rPr lang="en-US" dirty="0"/>
            </a:br>
            <a:endParaRPr lang="en-US" dirty="0"/>
          </a:p>
        </p:txBody>
      </p:sp>
      <p:pic>
        <p:nvPicPr>
          <p:cNvPr id="4" name="Content Placeholder 3"/>
          <p:cNvPicPr>
            <a:picLocks noGrp="1" noChangeAspect="1"/>
          </p:cNvPicPr>
          <p:nvPr>
            <p:ph idx="1"/>
          </p:nvPr>
        </p:nvPicPr>
        <p:blipFill>
          <a:blip r:embed="rId2"/>
          <a:stretch>
            <a:fillRect/>
          </a:stretch>
        </p:blipFill>
        <p:spPr>
          <a:xfrm>
            <a:off x="7397087" y="2045530"/>
            <a:ext cx="3581187" cy="300205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1851118" y="2045530"/>
            <a:ext cx="3372191" cy="29147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p:cNvSpPr/>
          <p:nvPr/>
        </p:nvSpPr>
        <p:spPr>
          <a:xfrm>
            <a:off x="2014293" y="5492381"/>
            <a:ext cx="2963953" cy="369332"/>
          </a:xfrm>
          <a:prstGeom prst="rect">
            <a:avLst/>
          </a:prstGeom>
        </p:spPr>
        <p:txBody>
          <a:bodyPr wrap="none">
            <a:spAutoFit/>
          </a:bodyPr>
          <a:lstStyle/>
          <a:p>
            <a:r>
              <a:rPr lang="en-US" b="1" dirty="0"/>
              <a:t>Four-jaw independent chuck</a:t>
            </a:r>
            <a:r>
              <a:rPr lang="en-US" dirty="0"/>
              <a:t>.</a:t>
            </a:r>
          </a:p>
        </p:txBody>
      </p:sp>
      <p:sp>
        <p:nvSpPr>
          <p:cNvPr id="7" name="Rectangle 6"/>
          <p:cNvSpPr/>
          <p:nvPr/>
        </p:nvSpPr>
        <p:spPr>
          <a:xfrm>
            <a:off x="7825608" y="5492381"/>
            <a:ext cx="2724144" cy="369332"/>
          </a:xfrm>
          <a:prstGeom prst="rect">
            <a:avLst/>
          </a:prstGeom>
        </p:spPr>
        <p:txBody>
          <a:bodyPr wrap="none">
            <a:spAutoFit/>
          </a:bodyPr>
          <a:lstStyle/>
          <a:p>
            <a:r>
              <a:rPr lang="en-US" b="1" dirty="0"/>
              <a:t>Three-jaw universal chuck</a:t>
            </a:r>
            <a:r>
              <a:rPr lang="en-US" dirty="0"/>
              <a:t>.</a:t>
            </a:r>
          </a:p>
        </p:txBody>
      </p:sp>
    </p:spTree>
    <p:extLst>
      <p:ext uri="{BB962C8B-B14F-4D97-AF65-F5344CB8AC3E}">
        <p14:creationId xmlns:p14="http://schemas.microsoft.com/office/powerpoint/2010/main" val="25764515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3740"/>
            <a:ext cx="10515600" cy="1325563"/>
          </a:xfrm>
        </p:spPr>
        <p:txBody>
          <a:bodyPr/>
          <a:lstStyle/>
          <a:p>
            <a:r>
              <a:rPr lang="en-US" b="1" dirty="0">
                <a:solidFill>
                  <a:srgbClr val="FFC000"/>
                </a:solidFill>
              </a:rPr>
              <a:t>Lathe dog </a:t>
            </a:r>
            <a:br>
              <a:rPr lang="en-US" dirty="0"/>
            </a:br>
            <a:endParaRPr lang="en-US" dirty="0"/>
          </a:p>
        </p:txBody>
      </p:sp>
      <p:pic>
        <p:nvPicPr>
          <p:cNvPr id="5" name="Content Placeholder 4"/>
          <p:cNvPicPr>
            <a:picLocks noGrp="1" noChangeAspect="1"/>
          </p:cNvPicPr>
          <p:nvPr>
            <p:ph idx="1"/>
          </p:nvPr>
        </p:nvPicPr>
        <p:blipFill>
          <a:blip r:embed="rId2"/>
          <a:stretch>
            <a:fillRect/>
          </a:stretch>
        </p:blipFill>
        <p:spPr>
          <a:xfrm>
            <a:off x="5527343" y="1836062"/>
            <a:ext cx="6550926" cy="39011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p:cNvSpPr/>
          <p:nvPr/>
        </p:nvSpPr>
        <p:spPr>
          <a:xfrm>
            <a:off x="113731" y="1715637"/>
            <a:ext cx="5072418" cy="3906647"/>
          </a:xfrm>
          <a:prstGeom prst="rect">
            <a:avLst/>
          </a:prstGeom>
        </p:spPr>
        <p:txBody>
          <a:bodyPr wrap="square">
            <a:spAutoFit/>
          </a:bodyPr>
          <a:lstStyle/>
          <a:p>
            <a:pPr algn="just">
              <a:lnSpc>
                <a:spcPct val="150000"/>
              </a:lnSpc>
            </a:pPr>
            <a:r>
              <a:rPr lang="en-US" sz="2800" dirty="0">
                <a:latin typeface="Baskerville Old Face" panose="02020602080505020303" pitchFamily="18" charset="0"/>
              </a:rPr>
              <a:t>Lathe dogs are used to transmit drive power from the spindle to a </a:t>
            </a:r>
            <a:r>
              <a:rPr lang="en-US" sz="2800" dirty="0" err="1">
                <a:latin typeface="Baskerville Old Face" panose="02020602080505020303" pitchFamily="18" charset="0"/>
              </a:rPr>
              <a:t>workpiece</a:t>
            </a:r>
            <a:r>
              <a:rPr lang="en-US" sz="2800" dirty="0">
                <a:latin typeface="Baskerville Old Face" panose="02020602080505020303" pitchFamily="18" charset="0"/>
              </a:rPr>
              <a:t> when it is held between </a:t>
            </a:r>
            <a:r>
              <a:rPr lang="en-US" sz="2800" dirty="0" err="1">
                <a:latin typeface="Baskerville Old Face" panose="02020602080505020303" pitchFamily="18" charset="0"/>
              </a:rPr>
              <a:t>centres</a:t>
            </a:r>
            <a:r>
              <a:rPr lang="en-US" sz="2800" dirty="0">
                <a:latin typeface="Baskerville Old Face" panose="02020602080505020303" pitchFamily="18" charset="0"/>
              </a:rPr>
              <a:t> (Without a lathe dog, the </a:t>
            </a:r>
            <a:r>
              <a:rPr lang="en-US" sz="2800" dirty="0" err="1">
                <a:latin typeface="Baskerville Old Face" panose="02020602080505020303" pitchFamily="18" charset="0"/>
              </a:rPr>
              <a:t>workpiece</a:t>
            </a:r>
            <a:r>
              <a:rPr lang="en-US" sz="2800" dirty="0">
                <a:latin typeface="Baskerville Old Face" panose="02020602080505020303" pitchFamily="18" charset="0"/>
              </a:rPr>
              <a:t> stops turning as soon as the cutting tool is applied. </a:t>
            </a:r>
          </a:p>
        </p:txBody>
      </p:sp>
    </p:spTree>
    <p:extLst>
      <p:ext uri="{BB962C8B-B14F-4D97-AF65-F5344CB8AC3E}">
        <p14:creationId xmlns:p14="http://schemas.microsoft.com/office/powerpoint/2010/main" val="16506683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729" y="894730"/>
            <a:ext cx="10515600" cy="1325563"/>
          </a:xfrm>
        </p:spPr>
        <p:txBody>
          <a:bodyPr/>
          <a:lstStyle/>
          <a:p>
            <a:r>
              <a:rPr lang="en-US" b="1" dirty="0">
                <a:solidFill>
                  <a:srgbClr val="7030A0"/>
                </a:solidFill>
              </a:rPr>
              <a:t>Drive plate </a:t>
            </a:r>
          </a:p>
        </p:txBody>
      </p:sp>
      <p:pic>
        <p:nvPicPr>
          <p:cNvPr id="5" name="Content Placeholder 4"/>
          <p:cNvPicPr>
            <a:picLocks noGrp="1" noChangeAspect="1"/>
          </p:cNvPicPr>
          <p:nvPr>
            <p:ph idx="1"/>
          </p:nvPr>
        </p:nvPicPr>
        <p:blipFill>
          <a:blip r:embed="rId2"/>
          <a:stretch>
            <a:fillRect/>
          </a:stretch>
        </p:blipFill>
        <p:spPr>
          <a:xfrm>
            <a:off x="5813948" y="1219474"/>
            <a:ext cx="6092030" cy="37619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p:cNvSpPr/>
          <p:nvPr/>
        </p:nvSpPr>
        <p:spPr>
          <a:xfrm>
            <a:off x="436729" y="1557512"/>
            <a:ext cx="4626590" cy="3421899"/>
          </a:xfrm>
          <a:prstGeom prst="rect">
            <a:avLst/>
          </a:prstGeom>
        </p:spPr>
        <p:txBody>
          <a:bodyPr wrap="square">
            <a:spAutoFit/>
          </a:bodyPr>
          <a:lstStyle/>
          <a:p>
            <a:pPr algn="just">
              <a:lnSpc>
                <a:spcPct val="200000"/>
              </a:lnSpc>
            </a:pPr>
            <a:r>
              <a:rPr lang="en-US" sz="2800" dirty="0">
                <a:latin typeface="Baskerville Old Face" panose="02020602080505020303" pitchFamily="18" charset="0"/>
              </a:rPr>
              <a:t>A drive plate is a flat disc that attaches to the spindle nose. It has grooves and pins to engage and turn a lathe dog </a:t>
            </a:r>
          </a:p>
        </p:txBody>
      </p:sp>
    </p:spTree>
    <p:extLst>
      <p:ext uri="{BB962C8B-B14F-4D97-AF65-F5344CB8AC3E}">
        <p14:creationId xmlns:p14="http://schemas.microsoft.com/office/powerpoint/2010/main" val="37526061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42797"/>
            <a:ext cx="10515600" cy="1325563"/>
          </a:xfrm>
        </p:spPr>
        <p:txBody>
          <a:bodyPr/>
          <a:lstStyle/>
          <a:p>
            <a:r>
              <a:rPr lang="en-US" b="1" dirty="0">
                <a:solidFill>
                  <a:srgbClr val="002060"/>
                </a:solidFill>
              </a:rPr>
              <a:t>Faceplates</a:t>
            </a:r>
          </a:p>
        </p:txBody>
      </p:sp>
      <p:sp>
        <p:nvSpPr>
          <p:cNvPr id="3" name="Content Placeholder 2"/>
          <p:cNvSpPr>
            <a:spLocks noGrp="1"/>
          </p:cNvSpPr>
          <p:nvPr>
            <p:ph idx="1"/>
          </p:nvPr>
        </p:nvSpPr>
        <p:spPr/>
        <p:txBody>
          <a:bodyPr/>
          <a:lstStyle/>
          <a:p>
            <a:pPr algn="just">
              <a:lnSpc>
                <a:spcPct val="200000"/>
              </a:lnSpc>
            </a:pPr>
            <a:r>
              <a:rPr lang="en-US" dirty="0">
                <a:latin typeface="Baskerville Old Face" panose="02020602080505020303" pitchFamily="18" charset="0"/>
              </a:rPr>
              <a:t>A faceplate is a large disc that may attach to the lathe spindle nose. It is similar to a drive plate, but is larger. Faceplates are used to hold oddly shaped </a:t>
            </a:r>
            <a:r>
              <a:rPr lang="en-US" dirty="0" err="1">
                <a:latin typeface="Baskerville Old Face" panose="02020602080505020303" pitchFamily="18" charset="0"/>
              </a:rPr>
              <a:t>workpieces</a:t>
            </a:r>
            <a:r>
              <a:rPr lang="en-US" dirty="0">
                <a:latin typeface="Baskerville Old Face" panose="02020602080505020303" pitchFamily="18" charset="0"/>
              </a:rPr>
              <a:t> that cannot be held in a chuck or between </a:t>
            </a:r>
            <a:r>
              <a:rPr lang="en-US" dirty="0" err="1">
                <a:latin typeface="Baskerville Old Face" panose="02020602080505020303" pitchFamily="18" charset="0"/>
              </a:rPr>
              <a:t>centres</a:t>
            </a:r>
            <a:endParaRPr lang="en-US" dirty="0">
              <a:latin typeface="Baskerville Old Face" panose="02020602080505020303" pitchFamily="18" charset="0"/>
            </a:endParaRPr>
          </a:p>
        </p:txBody>
      </p:sp>
    </p:spTree>
    <p:extLst>
      <p:ext uri="{BB962C8B-B14F-4D97-AF65-F5344CB8AC3E}">
        <p14:creationId xmlns:p14="http://schemas.microsoft.com/office/powerpoint/2010/main" val="30351187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1692"/>
            <a:ext cx="10515600" cy="1325563"/>
          </a:xfrm>
        </p:spPr>
        <p:txBody>
          <a:bodyPr/>
          <a:lstStyle/>
          <a:p>
            <a:r>
              <a:rPr lang="en-US" b="1" dirty="0">
                <a:solidFill>
                  <a:srgbClr val="0070C0"/>
                </a:solidFill>
              </a:rPr>
              <a:t>Mandrels</a:t>
            </a:r>
            <a:r>
              <a:rPr lang="en-US" dirty="0"/>
              <a:t> </a:t>
            </a:r>
          </a:p>
        </p:txBody>
      </p:sp>
      <p:sp>
        <p:nvSpPr>
          <p:cNvPr id="4" name="Rectangle 3"/>
          <p:cNvSpPr/>
          <p:nvPr/>
        </p:nvSpPr>
        <p:spPr>
          <a:xfrm>
            <a:off x="838200" y="1647143"/>
            <a:ext cx="9862784" cy="4401205"/>
          </a:xfrm>
          <a:prstGeom prst="rect">
            <a:avLst/>
          </a:prstGeom>
        </p:spPr>
        <p:txBody>
          <a:bodyPr wrap="square">
            <a:spAutoFit/>
          </a:bodyPr>
          <a:lstStyle/>
          <a:p>
            <a:pPr algn="just">
              <a:lnSpc>
                <a:spcPct val="200000"/>
              </a:lnSpc>
            </a:pPr>
            <a:r>
              <a:rPr lang="en-US" sz="2800" dirty="0">
                <a:latin typeface="Baskerville Old Face" panose="02020602080505020303" pitchFamily="18" charset="0"/>
              </a:rPr>
              <a:t>A mandrel is used to grip a </a:t>
            </a:r>
            <a:r>
              <a:rPr lang="en-US" sz="2800" dirty="0" err="1">
                <a:latin typeface="Baskerville Old Face" panose="02020602080505020303" pitchFamily="18" charset="0"/>
              </a:rPr>
              <a:t>workpiece</a:t>
            </a:r>
            <a:r>
              <a:rPr lang="en-US" sz="2800" dirty="0">
                <a:latin typeface="Baskerville Old Face" panose="02020602080505020303" pitchFamily="18" charset="0"/>
              </a:rPr>
              <a:t> by its bore. Several types of mandrels are available. They are used when gripping a </a:t>
            </a:r>
            <a:r>
              <a:rPr lang="en-US" sz="2800" dirty="0" err="1">
                <a:latin typeface="Baskerville Old Face" panose="02020602080505020303" pitchFamily="18" charset="0"/>
              </a:rPr>
              <a:t>workpiece</a:t>
            </a:r>
            <a:r>
              <a:rPr lang="en-US" sz="2800" dirty="0">
                <a:latin typeface="Baskerville Old Face" panose="02020602080505020303" pitchFamily="18" charset="0"/>
              </a:rPr>
              <a:t> with jaws could mar the surface. </a:t>
            </a:r>
            <a:r>
              <a:rPr lang="en-US" sz="2800" dirty="0" err="1">
                <a:latin typeface="Baskerville Old Face" panose="02020602080505020303" pitchFamily="18" charset="0"/>
              </a:rPr>
              <a:t>Workpieces</a:t>
            </a:r>
            <a:r>
              <a:rPr lang="en-US" sz="2800" dirty="0">
                <a:latin typeface="Baskerville Old Face" panose="02020602080505020303" pitchFamily="18" charset="0"/>
              </a:rPr>
              <a:t> are held in mandrels by a shallow solid taper, a tapered sleeve or a nut on the threaded portion.</a:t>
            </a:r>
          </a:p>
        </p:txBody>
      </p:sp>
    </p:spTree>
    <p:extLst>
      <p:ext uri="{BB962C8B-B14F-4D97-AF65-F5344CB8AC3E}">
        <p14:creationId xmlns:p14="http://schemas.microsoft.com/office/powerpoint/2010/main" val="17749584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551" y="924682"/>
            <a:ext cx="10515600" cy="1325563"/>
          </a:xfrm>
        </p:spPr>
        <p:txBody>
          <a:bodyPr/>
          <a:lstStyle/>
          <a:p>
            <a:r>
              <a:rPr lang="en-US" b="1" dirty="0">
                <a:solidFill>
                  <a:srgbClr val="FF0000"/>
                </a:solidFill>
              </a:rPr>
              <a:t>Steady rest</a:t>
            </a:r>
            <a:br>
              <a:rPr lang="en-US" dirty="0"/>
            </a:br>
            <a:endParaRPr lang="en-US" dirty="0"/>
          </a:p>
        </p:txBody>
      </p:sp>
      <p:pic>
        <p:nvPicPr>
          <p:cNvPr id="4" name="Content Placeholder 3"/>
          <p:cNvPicPr>
            <a:picLocks noGrp="1" noChangeAspect="1"/>
          </p:cNvPicPr>
          <p:nvPr>
            <p:ph idx="1"/>
          </p:nvPr>
        </p:nvPicPr>
        <p:blipFill>
          <a:blip r:embed="rId2"/>
          <a:stretch>
            <a:fillRect/>
          </a:stretch>
        </p:blipFill>
        <p:spPr>
          <a:xfrm>
            <a:off x="6096001" y="1963642"/>
            <a:ext cx="5693449" cy="36046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p:cNvSpPr/>
          <p:nvPr/>
        </p:nvSpPr>
        <p:spPr>
          <a:xfrm>
            <a:off x="266073" y="1820923"/>
            <a:ext cx="5394278" cy="4524315"/>
          </a:xfrm>
          <a:prstGeom prst="rect">
            <a:avLst/>
          </a:prstGeom>
        </p:spPr>
        <p:txBody>
          <a:bodyPr wrap="square">
            <a:spAutoFit/>
          </a:bodyPr>
          <a:lstStyle/>
          <a:p>
            <a:pPr marL="285750" indent="-285750" algn="just">
              <a:buFont typeface="Wingdings" panose="05000000000000000000" pitchFamily="2" charset="2"/>
              <a:buChar char="Ø"/>
            </a:pPr>
            <a:r>
              <a:rPr lang="en-US" sz="3200" dirty="0">
                <a:latin typeface="Baskerville Old Face" panose="02020602080505020303" pitchFamily="18" charset="0"/>
              </a:rPr>
              <a:t>Long, thin </a:t>
            </a:r>
            <a:r>
              <a:rPr lang="en-US" sz="3200" dirty="0" err="1">
                <a:latin typeface="Baskerville Old Face" panose="02020602080505020303" pitchFamily="18" charset="0"/>
              </a:rPr>
              <a:t>workpieces</a:t>
            </a:r>
            <a:r>
              <a:rPr lang="en-US" sz="3200" dirty="0">
                <a:latin typeface="Baskerville Old Face" panose="02020602080505020303" pitchFamily="18" charset="0"/>
              </a:rPr>
              <a:t> present special problems for the lathe operator. A steady rest solves these problems by supporting the </a:t>
            </a:r>
            <a:r>
              <a:rPr lang="en-US" sz="3200" dirty="0" err="1">
                <a:latin typeface="Baskerville Old Face" panose="02020602080505020303" pitchFamily="18" charset="0"/>
              </a:rPr>
              <a:t>workpiece</a:t>
            </a:r>
            <a:r>
              <a:rPr lang="en-US" sz="3200" dirty="0">
                <a:latin typeface="Baskerville Old Face" panose="02020602080505020303" pitchFamily="18" charset="0"/>
              </a:rPr>
              <a:t> either at the end or in the middle </a:t>
            </a:r>
          </a:p>
          <a:p>
            <a:pPr marL="285750" indent="-285750" algn="just">
              <a:buFont typeface="Wingdings" panose="05000000000000000000" pitchFamily="2" charset="2"/>
              <a:buChar char="Ø"/>
            </a:pPr>
            <a:r>
              <a:rPr lang="en-US" sz="3200" dirty="0">
                <a:latin typeface="Baskerville Old Face" panose="02020602080505020303" pitchFamily="18" charset="0"/>
              </a:rPr>
              <a:t>A steady rest is an optional piece of equipment supplied with most lathes</a:t>
            </a:r>
          </a:p>
        </p:txBody>
      </p:sp>
    </p:spTree>
    <p:extLst>
      <p:ext uri="{BB962C8B-B14F-4D97-AF65-F5344CB8AC3E}">
        <p14:creationId xmlns:p14="http://schemas.microsoft.com/office/powerpoint/2010/main" val="22304605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653" y="856445"/>
            <a:ext cx="10515600" cy="617514"/>
          </a:xfrm>
        </p:spPr>
        <p:txBody>
          <a:bodyPr/>
          <a:lstStyle/>
          <a:p>
            <a:r>
              <a:rPr lang="en-US" b="1" dirty="0"/>
              <a:t>Follower Rests </a:t>
            </a:r>
          </a:p>
        </p:txBody>
      </p:sp>
      <p:sp>
        <p:nvSpPr>
          <p:cNvPr id="3" name="Content Placeholder 2"/>
          <p:cNvSpPr>
            <a:spLocks noGrp="1"/>
          </p:cNvSpPr>
          <p:nvPr>
            <p:ph idx="1"/>
          </p:nvPr>
        </p:nvSpPr>
        <p:spPr>
          <a:xfrm>
            <a:off x="305938" y="1607259"/>
            <a:ext cx="4907507" cy="4465993"/>
          </a:xfrm>
        </p:spPr>
        <p:txBody>
          <a:bodyPr/>
          <a:lstStyle/>
          <a:p>
            <a:pPr>
              <a:lnSpc>
                <a:spcPct val="150000"/>
              </a:lnSpc>
            </a:pPr>
            <a:r>
              <a:rPr lang="en-US" dirty="0">
                <a:latin typeface="Baskerville Old Face" panose="02020602080505020303" pitchFamily="18" charset="0"/>
              </a:rPr>
              <a:t>A long, thin </a:t>
            </a:r>
            <a:r>
              <a:rPr lang="en-US" dirty="0" err="1">
                <a:latin typeface="Baskerville Old Face" panose="02020602080505020303" pitchFamily="18" charset="0"/>
              </a:rPr>
              <a:t>workpiece</a:t>
            </a:r>
            <a:r>
              <a:rPr lang="en-US" dirty="0">
                <a:latin typeface="Baskerville Old Face" panose="02020602080505020303" pitchFamily="18" charset="0"/>
              </a:rPr>
              <a:t> tends to deflect away from the cutting tool during a cut. </a:t>
            </a:r>
          </a:p>
          <a:p>
            <a:pPr>
              <a:lnSpc>
                <a:spcPct val="150000"/>
              </a:lnSpc>
            </a:pPr>
            <a:r>
              <a:rPr lang="en-US" dirty="0">
                <a:latin typeface="Baskerville Old Face" panose="02020602080505020303" pitchFamily="18" charset="0"/>
              </a:rPr>
              <a:t>The deflection is greater in the middle of the </a:t>
            </a:r>
            <a:r>
              <a:rPr lang="en-US" dirty="0" err="1">
                <a:latin typeface="Baskerville Old Face" panose="02020602080505020303" pitchFamily="18" charset="0"/>
              </a:rPr>
              <a:t>workpiece</a:t>
            </a:r>
            <a:r>
              <a:rPr lang="en-US" dirty="0">
                <a:latin typeface="Baskerville Old Face" panose="02020602080505020303" pitchFamily="18" charset="0"/>
              </a:rPr>
              <a:t> than at either end, which results in a diameter that is not uniform</a:t>
            </a:r>
          </a:p>
        </p:txBody>
      </p:sp>
      <p:pic>
        <p:nvPicPr>
          <p:cNvPr id="4" name="Picture 3"/>
          <p:cNvPicPr>
            <a:picLocks noChangeAspect="1"/>
          </p:cNvPicPr>
          <p:nvPr/>
        </p:nvPicPr>
        <p:blipFill>
          <a:blip r:embed="rId2"/>
          <a:stretch>
            <a:fillRect/>
          </a:stretch>
        </p:blipFill>
        <p:spPr>
          <a:xfrm>
            <a:off x="5650173" y="1962103"/>
            <a:ext cx="6305266" cy="30329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741091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EF7975D-86CF-371F-2113-EC9375D64179}"/>
              </a:ext>
            </a:extLst>
          </p:cNvPr>
          <p:cNvSpPr/>
          <p:nvPr/>
        </p:nvSpPr>
        <p:spPr>
          <a:xfrm>
            <a:off x="4684541" y="2567354"/>
            <a:ext cx="3516924" cy="914400"/>
          </a:xfrm>
          <a:prstGeom prst="roundRect">
            <a:avLst/>
          </a:prstGeom>
          <a:solidFill>
            <a:srgbClr val="002060"/>
          </a:solidFill>
          <a:effectLst>
            <a:outerShdw blurRad="76200" dist="12700" dir="2700000" sy="-23000" kx="-800400" algn="b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a:ln w="22225">
                  <a:solidFill>
                    <a:schemeClr val="accent2"/>
                  </a:solidFill>
                  <a:prstDash val="solid"/>
                </a:ln>
                <a:solidFill>
                  <a:srgbClr val="FFFF00"/>
                </a:solidFill>
                <a:latin typeface="Times New Roman" panose="02020603050405020304" pitchFamily="18" charset="0"/>
                <a:cs typeface="Times New Roman" panose="02020603050405020304" pitchFamily="18" charset="0"/>
              </a:rPr>
              <a:t>Thank You</a:t>
            </a:r>
            <a:endParaRPr lang="en-US" sz="54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185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8537" y="1034827"/>
            <a:ext cx="4055771" cy="858368"/>
          </a:xfrm>
        </p:spPr>
        <p:txBody>
          <a:bodyPr/>
          <a:lstStyle/>
          <a:p>
            <a:r>
              <a:rPr lang="en-US" dirty="0">
                <a:latin typeface="Baskerville Old Face" panose="02020602080505020303" pitchFamily="18" charset="0"/>
              </a:rPr>
              <a:t>Oblique Cutting</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44261" y="1738648"/>
            <a:ext cx="10684325" cy="4314422"/>
          </a:xfrm>
        </p:spPr>
      </p:pic>
    </p:spTree>
    <p:extLst>
      <p:ext uri="{BB962C8B-B14F-4D97-AF65-F5344CB8AC3E}">
        <p14:creationId xmlns:p14="http://schemas.microsoft.com/office/powerpoint/2010/main" val="30870759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1186</TotalTime>
  <Words>3604</Words>
  <Application>Microsoft Office PowerPoint</Application>
  <PresentationFormat>Widescreen</PresentationFormat>
  <Paragraphs>265</Paragraphs>
  <Slides>88</Slides>
  <Notes>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88</vt:i4>
      </vt:variant>
    </vt:vector>
  </HeadingPairs>
  <TitlesOfParts>
    <vt:vector size="98" baseType="lpstr">
      <vt:lpstr>Arial</vt:lpstr>
      <vt:lpstr>Baskerville Old Face</vt:lpstr>
      <vt:lpstr>Calibri</vt:lpstr>
      <vt:lpstr>Cambria</vt:lpstr>
      <vt:lpstr>Georgia</vt:lpstr>
      <vt:lpstr>Times New Roman</vt:lpstr>
      <vt:lpstr>Wingdings</vt:lpstr>
      <vt:lpstr>Office Theme</vt:lpstr>
      <vt:lpstr>Custom Design</vt:lpstr>
      <vt:lpstr>Equation</vt:lpstr>
      <vt:lpstr>PowerPoint Presentation</vt:lpstr>
      <vt:lpstr>PowerPoint Presentation</vt:lpstr>
      <vt:lpstr>Metal Cutting</vt:lpstr>
      <vt:lpstr>Orthogonal Cutting</vt:lpstr>
      <vt:lpstr>PowerPoint Presentation</vt:lpstr>
      <vt:lpstr>Oblique Cutting</vt:lpstr>
      <vt:lpstr>  Orthogonal and oblique cutting   </vt:lpstr>
      <vt:lpstr>Orthogonal cutting </vt:lpstr>
      <vt:lpstr>Oblique Cutting</vt:lpstr>
      <vt:lpstr>Comparison Between orthogonal and Oblique cutting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LATHE ACCESSORIES</vt:lpstr>
      <vt:lpstr>Lathe Centre</vt:lpstr>
      <vt:lpstr>Lathe chuck  </vt:lpstr>
      <vt:lpstr>Lathe dog  </vt:lpstr>
      <vt:lpstr>Drive plate </vt:lpstr>
      <vt:lpstr>Faceplates</vt:lpstr>
      <vt:lpstr>Mandrels </vt:lpstr>
      <vt:lpstr>Steady rest </vt:lpstr>
      <vt:lpstr>Follower Rests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Thejkumar J</dc:creator>
  <cp:lastModifiedBy>DEVARAJ M R</cp:lastModifiedBy>
  <cp:revision>93</cp:revision>
  <dcterms:created xsi:type="dcterms:W3CDTF">2020-09-02T14:22:46Z</dcterms:created>
  <dcterms:modified xsi:type="dcterms:W3CDTF">2024-05-11T09:27:52Z</dcterms:modified>
</cp:coreProperties>
</file>