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357" r:id="rId2"/>
    <p:sldId id="360" r:id="rId3"/>
    <p:sldId id="363" r:id="rId4"/>
    <p:sldId id="362" r:id="rId5"/>
    <p:sldId id="361" r:id="rId6"/>
    <p:sldId id="365" r:id="rId7"/>
    <p:sldId id="364" r:id="rId8"/>
    <p:sldId id="331" r:id="rId9"/>
    <p:sldId id="367" r:id="rId10"/>
    <p:sldId id="368" r:id="rId11"/>
    <p:sldId id="3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3300"/>
    <a:srgbClr val="767070"/>
    <a:srgbClr val="FFE8CB"/>
    <a:srgbClr val="C3C3C3"/>
    <a:srgbClr val="2F42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EDCAF2-DD29-493A-9AB8-828452B944E9}" type="datetimeFigureOut">
              <a:rPr lang="en-IN" smtClean="0"/>
              <a:t>21-04-2024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74E55-D084-4E4D-B710-35CED42233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6902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3561D-BE32-4351-8ED4-14E0EB22BD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A8214D-0E58-4225-9143-744C4E98C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6E02AA-6F5D-4530-B6CA-D008AAC4D6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21-04-2024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A57E0-D838-4DD1-99E5-5DB17E54D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30CAF-6DAA-479A-89F5-0D5A46FFC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1223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6DF21-2A4B-4F4B-AAFC-F74D717ED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571" y="960210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4F16FDF-86D3-405E-9AFE-975574CE5CE5}"/>
              </a:ext>
            </a:extLst>
          </p:cNvPr>
          <p:cNvSpPr/>
          <p:nvPr userDrawn="1"/>
        </p:nvSpPr>
        <p:spPr>
          <a:xfrm>
            <a:off x="6957060" y="294861"/>
            <a:ext cx="1837690" cy="305214"/>
          </a:xfrm>
          <a:prstGeom prst="rect">
            <a:avLst/>
          </a:prstGeom>
          <a:solidFill>
            <a:srgbClr val="7670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7520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C3FFA-14CF-4596-9FE3-7096592DB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39DA3A-B02A-483B-B014-3983A3368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A1949-108F-4873-B1F9-2D0C92DFEA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FF1394-BF90-4FA6-B8A9-FAF064F4BE5F}" type="datetimeFigureOut">
              <a:rPr lang="en-IN" smtClean="0"/>
              <a:t>21-04-2024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42B84D-D63B-421A-954B-6DA4F70B6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ACBB67-78BE-47A7-8100-81289D578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D5A400-1319-456E-9D1B-B61180DEBB8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18833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D352C4A-3347-4D0F-A4B1-02E201433E3A}"/>
              </a:ext>
            </a:extLst>
          </p:cNvPr>
          <p:cNvSpPr/>
          <p:nvPr userDrawn="1"/>
        </p:nvSpPr>
        <p:spPr>
          <a:xfrm>
            <a:off x="7067006" y="0"/>
            <a:ext cx="1319348" cy="1293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17373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B2579D-D4C2-30D7-B11C-F98DDA49E3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D8A68D8-723A-7A98-67A5-EA34AF66862A}"/>
              </a:ext>
            </a:extLst>
          </p:cNvPr>
          <p:cNvSpPr/>
          <p:nvPr/>
        </p:nvSpPr>
        <p:spPr>
          <a:xfrm>
            <a:off x="6691746" y="4949887"/>
            <a:ext cx="4059382" cy="1533436"/>
          </a:xfrm>
          <a:prstGeom prst="rect">
            <a:avLst/>
          </a:prstGeom>
          <a:solidFill>
            <a:srgbClr val="767070"/>
          </a:solidFill>
          <a:ln w="38100">
            <a:solidFill>
              <a:schemeClr val="accent4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539F5DB-94B0-C3B0-5ED8-2E554C21225B}"/>
              </a:ext>
            </a:extLst>
          </p:cNvPr>
          <p:cNvGrpSpPr/>
          <p:nvPr/>
        </p:nvGrpSpPr>
        <p:grpSpPr>
          <a:xfrm>
            <a:off x="0" y="1922500"/>
            <a:ext cx="3325091" cy="3544510"/>
            <a:chOff x="0" y="1922500"/>
            <a:chExt cx="3325091" cy="354451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7E2575D-3E67-B369-3AF0-FBB348720C4D}"/>
                </a:ext>
              </a:extLst>
            </p:cNvPr>
            <p:cNvSpPr txBox="1"/>
            <p:nvPr/>
          </p:nvSpPr>
          <p:spPr>
            <a:xfrm>
              <a:off x="0" y="1922500"/>
              <a:ext cx="33250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FFF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4</a:t>
              </a:r>
              <a:r>
                <a:rPr lang="en-US" sz="3200" b="1" baseline="30000" dirty="0">
                  <a:solidFill>
                    <a:srgbClr val="FFFF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th</a:t>
              </a:r>
              <a:r>
                <a:rPr lang="en-US" sz="3200" b="1" dirty="0">
                  <a:solidFill>
                    <a:srgbClr val="FFFF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Semester</a:t>
              </a:r>
              <a:endParaRPr lang="en-IN" sz="3200" b="1" dirty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pic>
          <p:nvPicPr>
            <p:cNvPr id="2" name="Picture 2" descr="Engineering Admission 2020: 7 Reasons to Choose Mechanical Engineering |  ARMIET">
              <a:extLst>
                <a:ext uri="{FF2B5EF4-FFF2-40B4-BE49-F238E27FC236}">
                  <a16:creationId xmlns:a16="http://schemas.microsoft.com/office/drawing/2014/main" id="{4F41B1E6-EDE2-0E5C-8374-392A64AF2C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675" y="3811722"/>
              <a:ext cx="2641022" cy="16552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45A9C8E-6C36-16C2-E3AB-D10E19334E6F}"/>
              </a:ext>
            </a:extLst>
          </p:cNvPr>
          <p:cNvGrpSpPr/>
          <p:nvPr/>
        </p:nvGrpSpPr>
        <p:grpSpPr>
          <a:xfrm>
            <a:off x="6691746" y="4949887"/>
            <a:ext cx="4059382" cy="1533436"/>
            <a:chOff x="6691746" y="4949887"/>
            <a:chExt cx="4059382" cy="1533436"/>
          </a:xfrm>
          <a:solidFill>
            <a:srgbClr val="767070"/>
          </a:solidFill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53EAA50-2C4D-108F-A676-FD3A6A91DF77}"/>
                </a:ext>
              </a:extLst>
            </p:cNvPr>
            <p:cNvSpPr/>
            <p:nvPr/>
          </p:nvSpPr>
          <p:spPr>
            <a:xfrm>
              <a:off x="6691746" y="4949887"/>
              <a:ext cx="4059382" cy="1533436"/>
            </a:xfrm>
            <a:prstGeom prst="rect">
              <a:avLst/>
            </a:prstGeom>
            <a:solidFill>
              <a:srgbClr val="00B0F0"/>
            </a:solidFill>
            <a:ln w="38100">
              <a:solidFill>
                <a:schemeClr val="accent4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291926-02B9-9C43-C950-51CE4E43CD4A}"/>
                </a:ext>
              </a:extLst>
            </p:cNvPr>
            <p:cNvSpPr txBox="1"/>
            <p:nvPr/>
          </p:nvSpPr>
          <p:spPr>
            <a:xfrm>
              <a:off x="6985151" y="5116440"/>
              <a:ext cx="3472572" cy="120032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Prof. Devaraj M R</a:t>
              </a:r>
            </a:p>
            <a:p>
              <a:r>
                <a:rPr lang="en-US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Associate Professor, </a:t>
              </a:r>
            </a:p>
            <a:p>
              <a:r>
                <a:rPr lang="en-US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Dept. of Mechanical Engineering,</a:t>
              </a:r>
            </a:p>
            <a:p>
              <a:r>
                <a:rPr lang="en-US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ATMECE, Mysuru</a:t>
              </a:r>
              <a:endParaRPr lang="en-IN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6762B6A-64C9-2541-12CA-5D71941678C5}"/>
              </a:ext>
            </a:extLst>
          </p:cNvPr>
          <p:cNvSpPr/>
          <p:nvPr/>
        </p:nvSpPr>
        <p:spPr>
          <a:xfrm>
            <a:off x="5041212" y="2731870"/>
            <a:ext cx="5567292" cy="1204026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MACHINING SCIENCE &amp; METROLOGY </a:t>
            </a:r>
            <a:r>
              <a:rPr lang="en-US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[BME402]</a:t>
            </a:r>
          </a:p>
        </p:txBody>
      </p:sp>
    </p:spTree>
    <p:extLst>
      <p:ext uri="{BB962C8B-B14F-4D97-AF65-F5344CB8AC3E}">
        <p14:creationId xmlns:p14="http://schemas.microsoft.com/office/powerpoint/2010/main" val="331434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2DAE490-D195-A0D9-28D4-EBF4DAC5BD28}"/>
              </a:ext>
            </a:extLst>
          </p:cNvPr>
          <p:cNvSpPr txBox="1"/>
          <p:nvPr/>
        </p:nvSpPr>
        <p:spPr>
          <a:xfrm>
            <a:off x="291548" y="1405381"/>
            <a:ext cx="1160890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marks for the theory component are split into 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marks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two Internal Assessment Tests (Two Tests, each of 15 Marks with 01-hour duration, are to be conducted) and 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marks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other assessment methods mentioned in 22OB4.2. </a:t>
            </a:r>
            <a:r>
              <a:rPr lang="en-US" sz="28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first test at the end of 40-50% coverage of the syllabus and the second test after covering 85-90% of the  syllabus. </a:t>
            </a:r>
          </a:p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Scaled-down marks of the sum of two tests and other assessment methods will be CIE  marks for the theory component of IPCC (that is for 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marks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student has to secure 40% of 25 marks to qualify in the CIE of the theory  </a:t>
            </a:r>
          </a:p>
          <a:p>
            <a:pPr algn="just"/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component of IPCC. </a:t>
            </a:r>
          </a:p>
        </p:txBody>
      </p:sp>
    </p:spTree>
    <p:extLst>
      <p:ext uri="{BB962C8B-B14F-4D97-AF65-F5344CB8AC3E}">
        <p14:creationId xmlns:p14="http://schemas.microsoft.com/office/powerpoint/2010/main" val="717063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DF632CA-6FC3-9F34-63EF-178C71E534B8}"/>
              </a:ext>
            </a:extLst>
          </p:cNvPr>
          <p:cNvSpPr/>
          <p:nvPr/>
        </p:nvSpPr>
        <p:spPr>
          <a:xfrm>
            <a:off x="4485860" y="2663686"/>
            <a:ext cx="3220280" cy="914400"/>
          </a:xfrm>
          <a:prstGeom prst="roundRect">
            <a:avLst/>
          </a:prstGeom>
          <a:solidFill>
            <a:srgbClr val="002060"/>
          </a:solidFill>
          <a:ln w="38100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latin typeface="Cambria" panose="02040503050406030204" pitchFamily="18" charset="0"/>
                <a:ea typeface="Cambria" panose="02040503050406030204" pitchFamily="18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62991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E59300C-7812-1722-E36D-1EAF782868B4}"/>
              </a:ext>
            </a:extLst>
          </p:cNvPr>
          <p:cNvSpPr txBox="1"/>
          <p:nvPr/>
        </p:nvSpPr>
        <p:spPr>
          <a:xfrm>
            <a:off x="702366" y="1228397"/>
            <a:ext cx="11145077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Course Objectives (CO s): </a:t>
            </a:r>
          </a:p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enrich the knowledge pertaining to relative motion and mechanics  </a:t>
            </a:r>
          </a:p>
          <a:p>
            <a:pPr algn="just"/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required for various machine tools.</a:t>
            </a:r>
          </a:p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sz="28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introduce students to different machine tools to produce components  </a:t>
            </a:r>
          </a:p>
          <a:p>
            <a:pPr algn="just"/>
            <a:r>
              <a:rPr lang="en-US" sz="28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having different shapes and sizes.</a:t>
            </a:r>
          </a:p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develop the knowledge on mechanics of machining process and effect  </a:t>
            </a:r>
          </a:p>
          <a:p>
            <a:pPr algn="just"/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of various parameters on machining.</a:t>
            </a:r>
          </a:p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understand the basic principles of measurements</a:t>
            </a:r>
          </a:p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sz="28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enrich the knowledge pertaining to gauge , comparator and angular  </a:t>
            </a:r>
          </a:p>
          <a:p>
            <a:pPr algn="just"/>
            <a:r>
              <a:rPr lang="en-US" sz="28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measurement.</a:t>
            </a:r>
          </a:p>
        </p:txBody>
      </p:sp>
    </p:spTree>
    <p:extLst>
      <p:ext uri="{BB962C8B-B14F-4D97-AF65-F5344CB8AC3E}">
        <p14:creationId xmlns:p14="http://schemas.microsoft.com/office/powerpoint/2010/main" val="456168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027A664-90D9-B5CD-538B-638F430C40FA}"/>
              </a:ext>
            </a:extLst>
          </p:cNvPr>
          <p:cNvSpPr txBox="1"/>
          <p:nvPr/>
        </p:nvSpPr>
        <p:spPr>
          <a:xfrm>
            <a:off x="715617" y="1659285"/>
            <a:ext cx="1076076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Metal cutting: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Orthogonal and oblique cutting. Classification of cutting tools: single, and multipoint; tool signature for single point cutting tool. Mechanics of orthogonal cutting; chip formation, shear angle and its significance, Merchant circle diagram. Numerical problems. Cutting tool materials and applications. </a:t>
            </a:r>
          </a:p>
          <a:p>
            <a:pPr algn="just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basic metal cutting machine tools: Lathe-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Parts of lathe machine, accessories of lathe Machine and various operations carried out on lathe. Kinematics of lathe. Turret and Capstan lathe.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E251981-814E-A8D2-0E0B-98BF83E87A06}"/>
              </a:ext>
            </a:extLst>
          </p:cNvPr>
          <p:cNvSpPr/>
          <p:nvPr/>
        </p:nvSpPr>
        <p:spPr>
          <a:xfrm>
            <a:off x="4764155" y="744885"/>
            <a:ext cx="2663687" cy="712854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MODULE-1</a:t>
            </a:r>
            <a:r>
              <a:rPr lang="en-U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94774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DD33D1D-E3FF-7195-D109-E2B57C81313C}"/>
              </a:ext>
            </a:extLst>
          </p:cNvPr>
          <p:cNvSpPr/>
          <p:nvPr/>
        </p:nvSpPr>
        <p:spPr>
          <a:xfrm>
            <a:off x="4764156" y="625616"/>
            <a:ext cx="2663687" cy="553827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MODULE-2</a:t>
            </a:r>
            <a:r>
              <a:rPr lang="en-U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D2702B-D7EC-9DBC-FE5D-2CCA6426B76C}"/>
              </a:ext>
            </a:extLst>
          </p:cNvPr>
          <p:cNvSpPr txBox="1"/>
          <p:nvPr/>
        </p:nvSpPr>
        <p:spPr>
          <a:xfrm>
            <a:off x="490330" y="1179443"/>
            <a:ext cx="11317357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Milling Machines: </a:t>
            </a:r>
            <a:r>
              <a:rPr lang="en-US" sz="2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 milling &amp; down milling, classification of milling machines, constructional features (Column and Knee and vertical milling machine), milling cutter nomenclature, various milling operations, calculation of machining time. </a:t>
            </a:r>
          </a:p>
          <a:p>
            <a:pPr algn="just"/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Indexing: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 of indexing Simple, compound and differential indexing calculations. Simple numerical on indexing. </a:t>
            </a:r>
          </a:p>
          <a:p>
            <a:pPr algn="just"/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Shaping, Slotting and Planning Machines Tools: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Driving mechanisms of Shaper, Slotter and Planer. Operations done on Shaper, Planer &amp; Slotter Difference between shaping and planning operations. </a:t>
            </a:r>
          </a:p>
          <a:p>
            <a:pPr algn="just"/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Drilling Machines: </a:t>
            </a:r>
            <a:r>
              <a:rPr lang="en-US" sz="2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Constructional features (Radial &amp; Bench drilling Machines), operations, types of drill &amp; drill bit nomenclature. Calculation of machining time. </a:t>
            </a:r>
          </a:p>
          <a:p>
            <a:pPr algn="just"/>
            <a:r>
              <a:rPr lang="en-US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Grinding: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Grinding operation, classification of grinding processes: cylindrical, surface &amp; centerless grinding. </a:t>
            </a:r>
          </a:p>
        </p:txBody>
      </p:sp>
    </p:spTree>
    <p:extLst>
      <p:ext uri="{BB962C8B-B14F-4D97-AF65-F5344CB8AC3E}">
        <p14:creationId xmlns:p14="http://schemas.microsoft.com/office/powerpoint/2010/main" val="3708758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05DCCB8-04FF-A8D5-9C95-A15943B2AB07}"/>
              </a:ext>
            </a:extLst>
          </p:cNvPr>
          <p:cNvSpPr/>
          <p:nvPr/>
        </p:nvSpPr>
        <p:spPr>
          <a:xfrm>
            <a:off x="4764156" y="744885"/>
            <a:ext cx="2663687" cy="580332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MODULE-3</a:t>
            </a:r>
            <a:r>
              <a:rPr lang="en-U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28388D-4C75-5D7A-A341-DD6565E5FC61}"/>
              </a:ext>
            </a:extLst>
          </p:cNvPr>
          <p:cNvSpPr txBox="1"/>
          <p:nvPr/>
        </p:nvSpPr>
        <p:spPr>
          <a:xfrm>
            <a:off x="675862" y="1325217"/>
            <a:ext cx="11330608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aspects, Tool wear, and Machinability </a:t>
            </a:r>
          </a:p>
          <a:p>
            <a:pPr algn="just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 in Metal Cutting: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 generation in metal cutting; temperature distribution in metal cutting, effect of cutting speed on temperatures, measurement of cutting temperatures Tool life and tool Wear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progressive tool wear; </a:t>
            </a:r>
          </a:p>
          <a:p>
            <a:pPr algn="just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forms of wear in metal cutting: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crater wear, flank wear, tool-life criteria, cutting tool materials: basic requirements of tool materials, major classes of tool materials: high-speed steel, cemented carbide, ceramics, CBN and diamond, tool coatings; the work material and its machinability.</a:t>
            </a:r>
          </a:p>
          <a:p>
            <a:pPr algn="just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Cutting fluids: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Action of coolants and application of cutting fluids. </a:t>
            </a:r>
          </a:p>
        </p:txBody>
      </p:sp>
    </p:spTree>
    <p:extLst>
      <p:ext uri="{BB962C8B-B14F-4D97-AF65-F5344CB8AC3E}">
        <p14:creationId xmlns:p14="http://schemas.microsoft.com/office/powerpoint/2010/main" val="899534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05DCCB8-04FF-A8D5-9C95-A15943B2AB07}"/>
              </a:ext>
            </a:extLst>
          </p:cNvPr>
          <p:cNvSpPr/>
          <p:nvPr/>
        </p:nvSpPr>
        <p:spPr>
          <a:xfrm>
            <a:off x="4764156" y="625615"/>
            <a:ext cx="2663687" cy="487568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MODULE-4</a:t>
            </a:r>
            <a:r>
              <a:rPr lang="en-U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B5A31B-A651-33D9-3998-3D5F299121B7}"/>
              </a:ext>
            </a:extLst>
          </p:cNvPr>
          <p:cNvSpPr txBox="1"/>
          <p:nvPr/>
        </p:nvSpPr>
        <p:spPr>
          <a:xfrm>
            <a:off x="477077" y="1444487"/>
            <a:ext cx="11237843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Introduction: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metrology &amp; measurements, definition, objectives and classification of metrology, standards of length- wave length standard, sub division of standards, numerical problems on length calibration. </a:t>
            </a:r>
          </a:p>
          <a:p>
            <a:pPr algn="just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 &amp; End Standards: </a:t>
            </a:r>
            <a:r>
              <a:rPr lang="en-US" sz="28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 and end standard, slip gauges, wringing phenomena, numerical problems on slip gauges. </a:t>
            </a:r>
          </a:p>
          <a:p>
            <a:pPr algn="just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of Limits, Fits &amp; Tolerance: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tolerance, tolerance specification in assembly, principle of interchangeability and selective assembly, limits of size, Indian standards, concepts of limits of size and tolerances, cost v/s tolerances, compound tolerances, accumulation of tolerances, </a:t>
            </a:r>
            <a:r>
              <a:rPr lang="en-US" sz="28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fits, types of fits and their designation. </a:t>
            </a:r>
          </a:p>
        </p:txBody>
      </p:sp>
    </p:spTree>
    <p:extLst>
      <p:ext uri="{BB962C8B-B14F-4D97-AF65-F5344CB8AC3E}">
        <p14:creationId xmlns:p14="http://schemas.microsoft.com/office/powerpoint/2010/main" val="2119348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05DCCB8-04FF-A8D5-9C95-A15943B2AB07}"/>
              </a:ext>
            </a:extLst>
          </p:cNvPr>
          <p:cNvSpPr/>
          <p:nvPr/>
        </p:nvSpPr>
        <p:spPr>
          <a:xfrm>
            <a:off x="4764155" y="744885"/>
            <a:ext cx="2663687" cy="567080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MODULE-5</a:t>
            </a:r>
            <a:r>
              <a:rPr lang="en-U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A257B4-814D-A9D3-3AF4-9B256CC11339}"/>
              </a:ext>
            </a:extLst>
          </p:cNvPr>
          <p:cNvSpPr txBox="1"/>
          <p:nvPr/>
        </p:nvSpPr>
        <p:spPr>
          <a:xfrm>
            <a:off x="662609" y="1413376"/>
            <a:ext cx="1095954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Gauges: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of gauges, Taylor’s principle, design of GO, NO GO gauges, wear allowance on gauges, types of gauges- plain plug gauges, ring gauges, snap gauge, limit gauge, simple problems. </a:t>
            </a:r>
          </a:p>
          <a:p>
            <a:pPr algn="just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Comparators: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comparators, classification, characteristics, systems of displacement amplification in mechanical comparators, Reed type, Sigma comparator, Zeiss ultra-optimeter, </a:t>
            </a:r>
            <a:r>
              <a:rPr lang="en-US" sz="2800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Solex</a:t>
            </a:r>
            <a:r>
              <a:rPr lang="en-US" sz="28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air gauge, ultrasonic gauges, LVDT. </a:t>
            </a:r>
          </a:p>
          <a:p>
            <a:pPr algn="just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Angular Measurements: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Bevel protractor, sine bar, angular gauges, numerical on building of angles. </a:t>
            </a:r>
          </a:p>
        </p:txBody>
      </p:sp>
    </p:spTree>
    <p:extLst>
      <p:ext uri="{BB962C8B-B14F-4D97-AF65-F5344CB8AC3E}">
        <p14:creationId xmlns:p14="http://schemas.microsoft.com/office/powerpoint/2010/main" val="3191874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5737894-8D5F-2987-F666-8BD901E05D28}"/>
              </a:ext>
            </a:extLst>
          </p:cNvPr>
          <p:cNvSpPr txBox="1"/>
          <p:nvPr/>
        </p:nvSpPr>
        <p:spPr>
          <a:xfrm>
            <a:off x="304800" y="582067"/>
            <a:ext cx="11582400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Course outcomes (Course Skill Set): </a:t>
            </a:r>
          </a:p>
          <a:p>
            <a:pPr algn="ctr"/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end of the course, the student will be able to: </a:t>
            </a:r>
          </a:p>
          <a:p>
            <a:pPr algn="just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CO1: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Analyze various cutting parameters in metal cutting. </a:t>
            </a:r>
          </a:p>
          <a:p>
            <a:pPr algn="just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CO2: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 the construction of machines &amp; machine tools and compute  </a:t>
            </a:r>
          </a:p>
          <a:p>
            <a:pPr algn="just"/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the machining time of various operations. </a:t>
            </a:r>
          </a:p>
          <a:p>
            <a:pPr algn="just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CO3: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Understand the concept of Temperature in Metal Cutting, forms of wear  </a:t>
            </a:r>
          </a:p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in metal cutting and Cutting fluids. </a:t>
            </a:r>
          </a:p>
          <a:p>
            <a:pPr algn="just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CO4: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 the objectives of metrology, methods of measurement,  </a:t>
            </a:r>
          </a:p>
          <a:p>
            <a:pPr algn="just"/>
            <a:r>
              <a:rPr lang="en-US" sz="28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standards of measurement &amp; various measurement parameters. Explain  </a:t>
            </a:r>
          </a:p>
          <a:p>
            <a:pPr algn="just"/>
            <a:r>
              <a:rPr lang="en-US" sz="28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tolerance, limits of size, fits, geometric and position tolerances, gauges  </a:t>
            </a:r>
          </a:p>
          <a:p>
            <a:pPr algn="just"/>
            <a:r>
              <a:rPr lang="en-US" sz="28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and their design. </a:t>
            </a:r>
          </a:p>
          <a:p>
            <a:pPr algn="just"/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CO5: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 the working principle of different types of comparators,  </a:t>
            </a:r>
          </a:p>
          <a:p>
            <a:pPr algn="just"/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gauges, angular Measurements </a:t>
            </a:r>
          </a:p>
        </p:txBody>
      </p:sp>
    </p:spTree>
    <p:extLst>
      <p:ext uri="{BB962C8B-B14F-4D97-AF65-F5344CB8AC3E}">
        <p14:creationId xmlns:p14="http://schemas.microsoft.com/office/powerpoint/2010/main" val="2150156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89DC8FA-F4E1-B242-8BCB-E79B408371BC}"/>
              </a:ext>
            </a:extLst>
          </p:cNvPr>
          <p:cNvSpPr txBox="1"/>
          <p:nvPr/>
        </p:nvSpPr>
        <p:spPr>
          <a:xfrm>
            <a:off x="265044" y="869245"/>
            <a:ext cx="11595652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Assessment Details (both CIE and SEE) </a:t>
            </a: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weightage of Continuous Internal Evaluation (CIE) is 50% and for Semester End Exam (SEE) is 50%. The minimum passing mark for the CIE is 40% of the maximum marks (20 marks out of 50) and for the SEE minimum passing mark is 35% of the maximum marks (18 out of 50 marks). </a:t>
            </a:r>
          </a:p>
          <a:p>
            <a:pPr algn="just"/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student shall be deemed to have satisfied the academic requirements and earned the credits allotted to each subject/ course if the student secures a minimum of 40% (40 marks out of 100) in the sum total of the CIE (Continuous Internal Evaluation) and SEE (Semester End Examination) taken together. 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CIE for the theory component of the IPCC (maximum marks 50) </a:t>
            </a: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IPCC means practical portion integrated with the theory of the course. </a:t>
            </a: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CIE marks for the theory component are 25 marks and that for the practical component is </a:t>
            </a: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25 marks. </a:t>
            </a:r>
          </a:p>
        </p:txBody>
      </p:sp>
    </p:spTree>
    <p:extLst>
      <p:ext uri="{BB962C8B-B14F-4D97-AF65-F5344CB8AC3E}">
        <p14:creationId xmlns:p14="http://schemas.microsoft.com/office/powerpoint/2010/main" val="107663547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4202</TotalTime>
  <Words>1099</Words>
  <Application>Microsoft Office PowerPoint</Application>
  <PresentationFormat>Widescreen</PresentationFormat>
  <Paragraphs>64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</vt:lpstr>
      <vt:lpstr>Times New Roman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Thejkumar J</dc:creator>
  <cp:lastModifiedBy>DEVARAJ M R</cp:lastModifiedBy>
  <cp:revision>180</cp:revision>
  <dcterms:created xsi:type="dcterms:W3CDTF">2020-09-02T14:22:46Z</dcterms:created>
  <dcterms:modified xsi:type="dcterms:W3CDTF">2024-04-21T18:54:31Z</dcterms:modified>
</cp:coreProperties>
</file>