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86" r:id="rId22"/>
    <p:sldId id="277" r:id="rId23"/>
    <p:sldId id="278" r:id="rId24"/>
    <p:sldId id="279" r:id="rId25"/>
    <p:sldId id="280" r:id="rId26"/>
    <p:sldId id="281" r:id="rId27"/>
    <p:sldId id="282" r:id="rId28"/>
    <p:sldId id="283" r:id="rId29"/>
    <p:sldId id="284" r:id="rId30"/>
    <p:sldId id="285"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3" d="100"/>
          <a:sy n="83" d="100"/>
        </p:scale>
        <p:origin x="-1426" y="-77"/>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4FEFB6B0-9618-48D2-AF05-196AE1F2B450}" type="datetimeFigureOut">
              <a:rPr lang="en-US" smtClean="0"/>
              <a:t>11/7/2025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B047AF-B9CC-4660-BC42-6C1251B5EDA8}" type="slidenum">
              <a:rPr lang="en-US" smtClean="0"/>
              <a:t>‹#›</a:t>
            </a:fld>
            <a:endParaRPr lang="en-US"/>
          </a:p>
        </p:txBody>
      </p:sp>
    </p:spTree>
    <p:extLst>
      <p:ext uri="{BB962C8B-B14F-4D97-AF65-F5344CB8AC3E}">
        <p14:creationId xmlns:p14="http://schemas.microsoft.com/office/powerpoint/2010/main" val="29568380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EFB6B0-9618-48D2-AF05-196AE1F2B450}" type="datetimeFigureOut">
              <a:rPr lang="en-US" smtClean="0"/>
              <a:t>11/7/2025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B047AF-B9CC-4660-BC42-6C1251B5EDA8}" type="slidenum">
              <a:rPr lang="en-US" smtClean="0"/>
              <a:t>‹#›</a:t>
            </a:fld>
            <a:endParaRPr lang="en-US"/>
          </a:p>
        </p:txBody>
      </p:sp>
    </p:spTree>
    <p:extLst>
      <p:ext uri="{BB962C8B-B14F-4D97-AF65-F5344CB8AC3E}">
        <p14:creationId xmlns:p14="http://schemas.microsoft.com/office/powerpoint/2010/main" val="5031204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EFB6B0-9618-48D2-AF05-196AE1F2B450}" type="datetimeFigureOut">
              <a:rPr lang="en-US" smtClean="0"/>
              <a:t>11/7/2025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B047AF-B9CC-4660-BC42-6C1251B5EDA8}" type="slidenum">
              <a:rPr lang="en-US" smtClean="0"/>
              <a:t>‹#›</a:t>
            </a:fld>
            <a:endParaRPr lang="en-US"/>
          </a:p>
        </p:txBody>
      </p:sp>
    </p:spTree>
    <p:extLst>
      <p:ext uri="{BB962C8B-B14F-4D97-AF65-F5344CB8AC3E}">
        <p14:creationId xmlns:p14="http://schemas.microsoft.com/office/powerpoint/2010/main" val="14440673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295400"/>
            <a:ext cx="8229600" cy="762000"/>
          </a:xfrm>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EFB6B0-9618-48D2-AF05-196AE1F2B450}" type="datetimeFigureOut">
              <a:rPr lang="en-US" smtClean="0"/>
              <a:t>11/7/2025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B047AF-B9CC-4660-BC42-6C1251B5EDA8}" type="slidenum">
              <a:rPr lang="en-US" smtClean="0"/>
              <a:t>‹#›</a:t>
            </a:fld>
            <a:endParaRPr lang="en-US"/>
          </a:p>
        </p:txBody>
      </p:sp>
    </p:spTree>
    <p:extLst>
      <p:ext uri="{BB962C8B-B14F-4D97-AF65-F5344CB8AC3E}">
        <p14:creationId xmlns:p14="http://schemas.microsoft.com/office/powerpoint/2010/main" val="6962735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FEFB6B0-9618-48D2-AF05-196AE1F2B450}" type="datetimeFigureOut">
              <a:rPr lang="en-US" smtClean="0"/>
              <a:t>11/7/2025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B047AF-B9CC-4660-BC42-6C1251B5EDA8}" type="slidenum">
              <a:rPr lang="en-US" smtClean="0"/>
              <a:t>‹#›</a:t>
            </a:fld>
            <a:endParaRPr lang="en-US"/>
          </a:p>
        </p:txBody>
      </p:sp>
    </p:spTree>
    <p:extLst>
      <p:ext uri="{BB962C8B-B14F-4D97-AF65-F5344CB8AC3E}">
        <p14:creationId xmlns:p14="http://schemas.microsoft.com/office/powerpoint/2010/main" val="21554194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FEFB6B0-9618-48D2-AF05-196AE1F2B450}" type="datetimeFigureOut">
              <a:rPr lang="en-US" smtClean="0"/>
              <a:t>11/7/2025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B047AF-B9CC-4660-BC42-6C1251B5EDA8}" type="slidenum">
              <a:rPr lang="en-US" smtClean="0"/>
              <a:t>‹#›</a:t>
            </a:fld>
            <a:endParaRPr lang="en-US"/>
          </a:p>
        </p:txBody>
      </p:sp>
    </p:spTree>
    <p:extLst>
      <p:ext uri="{BB962C8B-B14F-4D97-AF65-F5344CB8AC3E}">
        <p14:creationId xmlns:p14="http://schemas.microsoft.com/office/powerpoint/2010/main" val="4620439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FEFB6B0-9618-48D2-AF05-196AE1F2B450}" type="datetimeFigureOut">
              <a:rPr lang="en-US" smtClean="0"/>
              <a:t>11/7/2025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FB047AF-B9CC-4660-BC42-6C1251B5EDA8}" type="slidenum">
              <a:rPr lang="en-US" smtClean="0"/>
              <a:t>‹#›</a:t>
            </a:fld>
            <a:endParaRPr lang="en-US"/>
          </a:p>
        </p:txBody>
      </p:sp>
    </p:spTree>
    <p:extLst>
      <p:ext uri="{BB962C8B-B14F-4D97-AF65-F5344CB8AC3E}">
        <p14:creationId xmlns:p14="http://schemas.microsoft.com/office/powerpoint/2010/main" val="27321862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FEFB6B0-9618-48D2-AF05-196AE1F2B450}" type="datetimeFigureOut">
              <a:rPr lang="en-US" smtClean="0"/>
              <a:t>11/7/2025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FB047AF-B9CC-4660-BC42-6C1251B5EDA8}" type="slidenum">
              <a:rPr lang="en-US" smtClean="0"/>
              <a:t>‹#›</a:t>
            </a:fld>
            <a:endParaRPr lang="en-US"/>
          </a:p>
        </p:txBody>
      </p:sp>
    </p:spTree>
    <p:extLst>
      <p:ext uri="{BB962C8B-B14F-4D97-AF65-F5344CB8AC3E}">
        <p14:creationId xmlns:p14="http://schemas.microsoft.com/office/powerpoint/2010/main" val="30592093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EFB6B0-9618-48D2-AF05-196AE1F2B450}" type="datetimeFigureOut">
              <a:rPr lang="en-US" smtClean="0"/>
              <a:t>11/7/2025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FB047AF-B9CC-4660-BC42-6C1251B5EDA8}" type="slidenum">
              <a:rPr lang="en-US" smtClean="0"/>
              <a:t>‹#›</a:t>
            </a:fld>
            <a:endParaRPr lang="en-US"/>
          </a:p>
        </p:txBody>
      </p:sp>
    </p:spTree>
    <p:extLst>
      <p:ext uri="{BB962C8B-B14F-4D97-AF65-F5344CB8AC3E}">
        <p14:creationId xmlns:p14="http://schemas.microsoft.com/office/powerpoint/2010/main" val="38934235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EFB6B0-9618-48D2-AF05-196AE1F2B450}" type="datetimeFigureOut">
              <a:rPr lang="en-US" smtClean="0"/>
              <a:t>11/7/2025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B047AF-B9CC-4660-BC42-6C1251B5EDA8}" type="slidenum">
              <a:rPr lang="en-US" smtClean="0"/>
              <a:t>‹#›</a:t>
            </a:fld>
            <a:endParaRPr lang="en-US"/>
          </a:p>
        </p:txBody>
      </p:sp>
    </p:spTree>
    <p:extLst>
      <p:ext uri="{BB962C8B-B14F-4D97-AF65-F5344CB8AC3E}">
        <p14:creationId xmlns:p14="http://schemas.microsoft.com/office/powerpoint/2010/main" val="35843348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EFB6B0-9618-48D2-AF05-196AE1F2B450}" type="datetimeFigureOut">
              <a:rPr lang="en-US" smtClean="0"/>
              <a:t>11/7/2025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B047AF-B9CC-4660-BC42-6C1251B5EDA8}" type="slidenum">
              <a:rPr lang="en-US" smtClean="0"/>
              <a:t>‹#›</a:t>
            </a:fld>
            <a:endParaRPr lang="en-US"/>
          </a:p>
        </p:txBody>
      </p:sp>
    </p:spTree>
    <p:extLst>
      <p:ext uri="{BB962C8B-B14F-4D97-AF65-F5344CB8AC3E}">
        <p14:creationId xmlns:p14="http://schemas.microsoft.com/office/powerpoint/2010/main" val="12695741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838200"/>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20574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EFB6B0-9618-48D2-AF05-196AE1F2B450}" type="datetimeFigureOut">
              <a:rPr lang="en-US" smtClean="0"/>
              <a:t>11/7/2025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B047AF-B9CC-4660-BC42-6C1251B5EDA8}" type="slidenum">
              <a:rPr lang="en-US" smtClean="0"/>
              <a:t>‹#›</a:t>
            </a:fld>
            <a:endParaRPr lang="en-US"/>
          </a:p>
        </p:txBody>
      </p:sp>
      <p:pic>
        <p:nvPicPr>
          <p:cNvPr id="2056" name="Picture 3" descr="Description: A logo for a college of engineering&#10;&#10;AI-generated content may be incorrect."/>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r="3061" b="12926"/>
          <a:stretch>
            <a:fillRect/>
          </a:stretch>
        </p:blipFill>
        <p:spPr bwMode="auto">
          <a:xfrm>
            <a:off x="14287" y="1320"/>
            <a:ext cx="1660525" cy="746125"/>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Description: A yellow and orange badge with white text&#10;&#10;AI-generated content may be incorrect."/>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b="20543"/>
          <a:stretch>
            <a:fillRect/>
          </a:stretch>
        </p:blipFill>
        <p:spPr bwMode="auto">
          <a:xfrm>
            <a:off x="6454108" y="-68263"/>
            <a:ext cx="754063" cy="754063"/>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Description: A blue and yellow sign with white text&#10;&#10;Description automatically generated"/>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7315200" y="59531"/>
            <a:ext cx="774700" cy="546100"/>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Description: A logo for a college&#10;&#10;AI-generated content may be incorrect."/>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8200402" y="-5557"/>
            <a:ext cx="676275" cy="676275"/>
          </a:xfrm>
          <a:prstGeom prst="rect">
            <a:avLst/>
          </a:prstGeom>
          <a:noFill/>
          <a:extLst>
            <a:ext uri="{909E8E84-426E-40DD-AFC4-6F175D3DCCD1}">
              <a14:hiddenFill xmlns:a14="http://schemas.microsoft.com/office/drawing/2010/main">
                <a:solidFill>
                  <a:srgbClr val="FFFFFF"/>
                </a:solidFill>
              </a14:hiddenFill>
            </a:ext>
          </a:extLst>
        </p:spPr>
      </p:pic>
      <p:cxnSp>
        <p:nvCxnSpPr>
          <p:cNvPr id="14" name="Straight Connector 13"/>
          <p:cNvCxnSpPr/>
          <p:nvPr userDrawn="1"/>
        </p:nvCxnSpPr>
        <p:spPr>
          <a:xfrm flipV="1">
            <a:off x="-45720" y="1090295"/>
            <a:ext cx="107061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7" name="Rectangle 9"/>
          <p:cNvSpPr>
            <a:spLocks noChangeArrowheads="1"/>
          </p:cNvSpPr>
          <p:nvPr userDrawn="1"/>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10"/>
          <p:cNvSpPr>
            <a:spLocks noChangeArrowheads="1"/>
          </p:cNvSpPr>
          <p:nvPr userDrawn="1"/>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2865438" algn="ctr"/>
                <a:tab pos="5730875" algn="r"/>
              </a:tabLst>
            </a:pPr>
            <a:r>
              <a:rPr kumimoji="0" lang="en-US" sz="1800" b="0" i="0" u="none" strike="noStrike" cap="none" normalizeH="0" baseline="0" smtClean="0">
                <a:ln>
                  <a:noFill/>
                </a:ln>
                <a:solidFill>
                  <a:schemeClr val="tx1"/>
                </a:solidFill>
                <a:effectLst/>
                <a:latin typeface="Arial" pitchFamily="34" charset="0"/>
                <a:cs typeface="Arial" pitchFamily="34" charset="0"/>
              </a:rPr>
              <a:t/>
            </a:r>
            <a:br>
              <a:rPr kumimoji="0" lang="en-US" sz="1800" b="0" i="0" u="none" strike="noStrike" cap="none" normalizeH="0" baseline="0" smtClean="0">
                <a:ln>
                  <a:noFill/>
                </a:ln>
                <a:solidFill>
                  <a:schemeClr val="tx1"/>
                </a:solidFill>
                <a:effectLst/>
                <a:latin typeface="Arial" pitchFamily="34" charset="0"/>
                <a:cs typeface="Arial" pitchFamily="34" charset="0"/>
              </a:rPr>
            </a:br>
            <a:endParaRPr kumimoji="0" lang="en-US" sz="1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865438" algn="ctr"/>
                <a:tab pos="5730875" algn="r"/>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9" name="Rectangle 11"/>
          <p:cNvSpPr>
            <a:spLocks noChangeArrowheads="1"/>
          </p:cNvSpPr>
          <p:nvPr userDrawn="1"/>
        </p:nvSpPr>
        <p:spPr bwMode="auto">
          <a:xfrm>
            <a:off x="25681" y="67071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ea typeface="Aptos" charset="0"/>
                <a:cs typeface="Times New Roman" pitchFamily="18" charset="0"/>
              </a:rPr>
              <a:t>DEPARTMENT OF MASTER OF COMPUTER APPLICATIONS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 name="Rectangle 12"/>
          <p:cNvSpPr>
            <a:spLocks noChangeArrowheads="1"/>
          </p:cNvSpPr>
          <p:nvPr userDrawn="1"/>
        </p:nvSpPr>
        <p:spPr bwMode="auto">
          <a:xfrm>
            <a:off x="0" y="914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2865438" algn="ctr"/>
                <a:tab pos="5730875" algn="r"/>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7637273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Module 2</a:t>
            </a:r>
            <a:endParaRPr lang="en-US" dirty="0"/>
          </a:p>
        </p:txBody>
      </p:sp>
      <p:sp>
        <p:nvSpPr>
          <p:cNvPr id="3" name="Subtitle 2"/>
          <p:cNvSpPr>
            <a:spLocks noGrp="1"/>
          </p:cNvSpPr>
          <p:nvPr>
            <p:ph type="subTitle" idx="1"/>
          </p:nvPr>
        </p:nvSpPr>
        <p:spPr/>
        <p:txBody>
          <a:bodyPr/>
          <a:lstStyle/>
          <a:p>
            <a:r>
              <a:rPr lang="en-US" dirty="0" smtClean="0"/>
              <a:t>Tanya R </a:t>
            </a:r>
            <a:br>
              <a:rPr lang="en-US" dirty="0" smtClean="0"/>
            </a:br>
            <a:r>
              <a:rPr lang="en-US" dirty="0" smtClean="0"/>
              <a:t>Assistant Professor </a:t>
            </a:r>
            <a:endParaRPr lang="en-US" dirty="0"/>
          </a:p>
        </p:txBody>
      </p:sp>
    </p:spTree>
    <p:extLst>
      <p:ext uri="{BB962C8B-B14F-4D97-AF65-F5344CB8AC3E}">
        <p14:creationId xmlns:p14="http://schemas.microsoft.com/office/powerpoint/2010/main" val="38210883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One to One Model </a:t>
            </a:r>
            <a:br>
              <a:rPr lang="en-US" b="1" dirty="0"/>
            </a:br>
            <a:endParaRPr lang="en-US" dirty="0"/>
          </a:p>
        </p:txBody>
      </p:sp>
      <p:sp>
        <p:nvSpPr>
          <p:cNvPr id="3" name="Content Placeholder 2"/>
          <p:cNvSpPr>
            <a:spLocks noGrp="1"/>
          </p:cNvSpPr>
          <p:nvPr>
            <p:ph idx="1"/>
          </p:nvPr>
        </p:nvSpPr>
        <p:spPr/>
        <p:txBody>
          <a:bodyPr>
            <a:normAutofit fontScale="92500"/>
          </a:bodyPr>
          <a:lstStyle/>
          <a:p>
            <a:pPr fontAlgn="base"/>
            <a:r>
              <a:rPr lang="en-US" dirty="0"/>
              <a:t>In this model, one to one relationship between kernel and user thread. In this model multiple thread can run on multiple processor. Problem with this model is that creating a user thread requires the corresponding kernel thread. </a:t>
            </a:r>
          </a:p>
          <a:p>
            <a:pPr fontAlgn="base"/>
            <a:r>
              <a:rPr lang="en-US" dirty="0"/>
              <a:t>As each user thread is connected to different kernel , if any user thread makes a blocking system call, the other user threads won't be blocked.</a:t>
            </a:r>
          </a:p>
          <a:p>
            <a:endParaRPr lang="en-US" dirty="0"/>
          </a:p>
        </p:txBody>
      </p:sp>
    </p:spTree>
    <p:extLst>
      <p:ext uri="{BB962C8B-B14F-4D97-AF65-F5344CB8AC3E}">
        <p14:creationId xmlns:p14="http://schemas.microsoft.com/office/powerpoint/2010/main" val="5954886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One to One Model </a:t>
            </a:r>
            <a:br>
              <a:rPr lang="en-US" b="1" dirty="0"/>
            </a:br>
            <a:endParaRPr lang="en-US" dirty="0"/>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24000" y="2339181"/>
            <a:ext cx="6096000" cy="304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262057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Thread Libraries</a:t>
            </a:r>
          </a:p>
        </p:txBody>
      </p:sp>
      <p:sp>
        <p:nvSpPr>
          <p:cNvPr id="3" name="Content Placeholder 2"/>
          <p:cNvSpPr>
            <a:spLocks noGrp="1"/>
          </p:cNvSpPr>
          <p:nvPr>
            <p:ph idx="1"/>
          </p:nvPr>
        </p:nvSpPr>
        <p:spPr/>
        <p:txBody>
          <a:bodyPr/>
          <a:lstStyle/>
          <a:p>
            <a:pPr marL="0" indent="0">
              <a:buNone/>
            </a:pPr>
            <a:r>
              <a:rPr lang="en-US" dirty="0"/>
              <a:t>If we can write a program, who actually creates and manages its threads?</a:t>
            </a:r>
          </a:p>
        </p:txBody>
      </p:sp>
    </p:spTree>
    <p:extLst>
      <p:ext uri="{BB962C8B-B14F-4D97-AF65-F5344CB8AC3E}">
        <p14:creationId xmlns:p14="http://schemas.microsoft.com/office/powerpoint/2010/main" val="28108881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Thread Libraries</a:t>
            </a:r>
          </a:p>
        </p:txBody>
      </p:sp>
      <p:sp>
        <p:nvSpPr>
          <p:cNvPr id="3" name="Content Placeholder 2"/>
          <p:cNvSpPr>
            <a:spLocks noGrp="1"/>
          </p:cNvSpPr>
          <p:nvPr>
            <p:ph idx="1"/>
          </p:nvPr>
        </p:nvSpPr>
        <p:spPr/>
        <p:txBody>
          <a:bodyPr/>
          <a:lstStyle/>
          <a:p>
            <a:pPr marL="0" indent="0">
              <a:buNone/>
            </a:pPr>
            <a:r>
              <a:rPr lang="en-US" dirty="0" smtClean="0"/>
              <a:t>Definitions: </a:t>
            </a:r>
            <a:r>
              <a:rPr lang="en-US" dirty="0"/>
              <a:t>A </a:t>
            </a:r>
            <a:r>
              <a:rPr lang="en-US" b="1" dirty="0"/>
              <a:t>thread library</a:t>
            </a:r>
            <a:r>
              <a:rPr lang="en-US" dirty="0"/>
              <a:t> provides an </a:t>
            </a:r>
            <a:r>
              <a:rPr lang="en-US" b="1" dirty="0"/>
              <a:t>API (Application Programming Interface)</a:t>
            </a:r>
            <a:r>
              <a:rPr lang="en-US" dirty="0"/>
              <a:t> for creating and managing threads</a:t>
            </a:r>
            <a:r>
              <a:rPr lang="en-US" dirty="0" smtClean="0"/>
              <a:t>.</a:t>
            </a:r>
          </a:p>
          <a:p>
            <a:pPr marL="0" indent="0">
              <a:buNone/>
            </a:pPr>
            <a:r>
              <a:rPr lang="en-US" dirty="0"/>
              <a:t>A thread library is like a </a:t>
            </a:r>
            <a:r>
              <a:rPr lang="en-US" i="1" dirty="0"/>
              <a:t>toolbox</a:t>
            </a:r>
            <a:r>
              <a:rPr lang="en-US" dirty="0"/>
              <a:t> that helps programmers build and manage threads easily without directly talking to the operating system.</a:t>
            </a:r>
          </a:p>
        </p:txBody>
      </p:sp>
    </p:spTree>
    <p:extLst>
      <p:ext uri="{BB962C8B-B14F-4D97-AF65-F5344CB8AC3E}">
        <p14:creationId xmlns:p14="http://schemas.microsoft.com/office/powerpoint/2010/main" val="42520595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Thread Libraries</a:t>
            </a:r>
          </a:p>
        </p:txBody>
      </p:sp>
      <p:sp>
        <p:nvSpPr>
          <p:cNvPr id="3" name="Content Placeholder 2"/>
          <p:cNvSpPr>
            <a:spLocks noGrp="1"/>
          </p:cNvSpPr>
          <p:nvPr>
            <p:ph idx="1"/>
          </p:nvPr>
        </p:nvSpPr>
        <p:spPr>
          <a:xfrm>
            <a:off x="457200" y="1600200"/>
            <a:ext cx="8229600" cy="4876800"/>
          </a:xfrm>
        </p:spPr>
        <p:txBody>
          <a:bodyPr>
            <a:noAutofit/>
          </a:bodyPr>
          <a:lstStyle/>
          <a:p>
            <a:pPr marL="0" indent="0">
              <a:buNone/>
            </a:pPr>
            <a:r>
              <a:rPr lang="en-US" sz="1800" dirty="0"/>
              <a:t>Two Types of Thread </a:t>
            </a:r>
            <a:r>
              <a:rPr lang="en-US" sz="1800" dirty="0" smtClean="0"/>
              <a:t>Libraries</a:t>
            </a:r>
          </a:p>
          <a:p>
            <a:pPr marL="0" indent="0">
              <a:buNone/>
            </a:pPr>
            <a:r>
              <a:rPr lang="en-US" sz="1800" dirty="0" smtClean="0"/>
              <a:t>User-Space </a:t>
            </a:r>
            <a:r>
              <a:rPr lang="en-US" sz="1800" dirty="0"/>
              <a:t>Library</a:t>
            </a:r>
          </a:p>
          <a:p>
            <a:pPr marL="0" indent="0">
              <a:buNone/>
            </a:pPr>
            <a:r>
              <a:rPr lang="en-US" sz="1800" dirty="0"/>
              <a:t>   (No OS involvement)</a:t>
            </a:r>
          </a:p>
          <a:p>
            <a:pPr marL="0" indent="0">
              <a:buNone/>
            </a:pPr>
            <a:r>
              <a:rPr lang="en-US" sz="1800" dirty="0"/>
              <a:t>   - Fast</a:t>
            </a:r>
          </a:p>
          <a:p>
            <a:pPr marL="0" indent="0">
              <a:buNone/>
            </a:pPr>
            <a:r>
              <a:rPr lang="en-US" sz="1800" dirty="0"/>
              <a:t>   - Can block whole process</a:t>
            </a:r>
          </a:p>
          <a:p>
            <a:pPr marL="0" indent="0">
              <a:buNone/>
            </a:pPr>
            <a:endParaRPr lang="en-US" sz="1800" dirty="0"/>
          </a:p>
          <a:p>
            <a:pPr marL="0" indent="0">
              <a:buNone/>
            </a:pPr>
            <a:r>
              <a:rPr lang="en-US" sz="1800" dirty="0" smtClean="0"/>
              <a:t>Kernel-Supported </a:t>
            </a:r>
            <a:r>
              <a:rPr lang="en-US" sz="1800" dirty="0"/>
              <a:t>Library</a:t>
            </a:r>
          </a:p>
          <a:p>
            <a:pPr marL="0" indent="0">
              <a:buNone/>
            </a:pPr>
            <a:r>
              <a:rPr lang="en-US" sz="1800" dirty="0"/>
              <a:t>   (Uses system calls)</a:t>
            </a:r>
          </a:p>
          <a:p>
            <a:pPr marL="0" indent="0">
              <a:buNone/>
            </a:pPr>
            <a:r>
              <a:rPr lang="en-US" sz="1800" dirty="0"/>
              <a:t>   - Slower</a:t>
            </a:r>
          </a:p>
          <a:p>
            <a:pPr marL="0" indent="0">
              <a:buNone/>
            </a:pPr>
            <a:r>
              <a:rPr lang="en-US" sz="1800" dirty="0"/>
              <a:t>   - True </a:t>
            </a:r>
            <a:r>
              <a:rPr lang="en-US" sz="1800" dirty="0" smtClean="0"/>
              <a:t>parallelism</a:t>
            </a:r>
          </a:p>
          <a:p>
            <a:r>
              <a:rPr lang="en-US" sz="1800" dirty="0"/>
              <a:t>Explain:</a:t>
            </a:r>
          </a:p>
          <a:p>
            <a:r>
              <a:rPr lang="en-US" sz="1800" dirty="0"/>
              <a:t>In </a:t>
            </a:r>
            <a:r>
              <a:rPr lang="en-US" sz="1800" b="1" dirty="0"/>
              <a:t>user-space libraries</a:t>
            </a:r>
            <a:r>
              <a:rPr lang="en-US" sz="1800" dirty="0"/>
              <a:t>, the library (like the JVM or </a:t>
            </a:r>
            <a:r>
              <a:rPr lang="en-US" sz="1800" dirty="0" err="1"/>
              <a:t>Pthreads</a:t>
            </a:r>
            <a:r>
              <a:rPr lang="en-US" sz="1800" dirty="0"/>
              <a:t>) manages threads itself.</a:t>
            </a:r>
          </a:p>
          <a:p>
            <a:r>
              <a:rPr lang="en-US" sz="1800" dirty="0"/>
              <a:t>In </a:t>
            </a:r>
            <a:r>
              <a:rPr lang="en-US" sz="1800" b="1" dirty="0"/>
              <a:t>kernel-supported libraries</a:t>
            </a:r>
            <a:r>
              <a:rPr lang="en-US" sz="1800" dirty="0"/>
              <a:t>, the OS kernel helps create and manage threads.</a:t>
            </a:r>
          </a:p>
          <a:p>
            <a:pPr marL="0" indent="0">
              <a:buNone/>
            </a:pPr>
            <a:endParaRPr lang="en-US" sz="1800" dirty="0"/>
          </a:p>
          <a:p>
            <a:pPr marL="0" indent="0">
              <a:buNone/>
            </a:pPr>
            <a:endParaRPr lang="en-US" sz="1800" dirty="0"/>
          </a:p>
        </p:txBody>
      </p:sp>
    </p:spTree>
    <p:extLst>
      <p:ext uri="{BB962C8B-B14F-4D97-AF65-F5344CB8AC3E}">
        <p14:creationId xmlns:p14="http://schemas.microsoft.com/office/powerpoint/2010/main" val="24193002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Thread Libraries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807597749"/>
              </p:ext>
            </p:extLst>
          </p:nvPr>
        </p:nvGraphicFramePr>
        <p:xfrm>
          <a:off x="533400" y="2514600"/>
          <a:ext cx="8229600" cy="3276600"/>
        </p:xfrm>
        <a:graphic>
          <a:graphicData uri="http://schemas.openxmlformats.org/drawingml/2006/table">
            <a:tbl>
              <a:tblPr firstRow="1" bandRow="1">
                <a:tableStyleId>{93296810-A885-4BE3-A3E7-6D5BEEA58F35}</a:tableStyleId>
              </a:tblPr>
              <a:tblGrid>
                <a:gridCol w="2057400"/>
                <a:gridCol w="2057400"/>
                <a:gridCol w="2057400"/>
                <a:gridCol w="2057400"/>
              </a:tblGrid>
              <a:tr h="819150">
                <a:tc>
                  <a:txBody>
                    <a:bodyPr/>
                    <a:lstStyle/>
                    <a:p>
                      <a:r>
                        <a:rPr lang="en-US" b="1" dirty="0"/>
                        <a:t>Library</a:t>
                      </a:r>
                      <a:endParaRPr lang="en-US" dirty="0"/>
                    </a:p>
                  </a:txBody>
                  <a:tcPr anchor="ctr"/>
                </a:tc>
                <a:tc>
                  <a:txBody>
                    <a:bodyPr/>
                    <a:lstStyle/>
                    <a:p>
                      <a:r>
                        <a:rPr lang="en-US" b="1"/>
                        <a:t>Platform</a:t>
                      </a:r>
                      <a:endParaRPr lang="en-US"/>
                    </a:p>
                  </a:txBody>
                  <a:tcPr anchor="ctr"/>
                </a:tc>
                <a:tc>
                  <a:txBody>
                    <a:bodyPr/>
                    <a:lstStyle/>
                    <a:p>
                      <a:r>
                        <a:rPr lang="en-US" b="1"/>
                        <a:t>Example Function / Code</a:t>
                      </a:r>
                      <a:endParaRPr lang="en-US"/>
                    </a:p>
                  </a:txBody>
                  <a:tcPr anchor="ctr"/>
                </a:tc>
                <a:tc>
                  <a:txBody>
                    <a:bodyPr/>
                    <a:lstStyle/>
                    <a:p>
                      <a:r>
                        <a:rPr lang="en-US" b="1"/>
                        <a:t>Notes</a:t>
                      </a:r>
                      <a:endParaRPr lang="en-US"/>
                    </a:p>
                  </a:txBody>
                  <a:tcPr anchor="ctr"/>
                </a:tc>
              </a:tr>
              <a:tr h="819150">
                <a:tc>
                  <a:txBody>
                    <a:bodyPr/>
                    <a:lstStyle/>
                    <a:p>
                      <a:r>
                        <a:rPr lang="en-US" b="1" dirty="0"/>
                        <a:t>POSIX Threads (</a:t>
                      </a:r>
                      <a:r>
                        <a:rPr lang="en-US" b="1" dirty="0" err="1"/>
                        <a:t>Pthreads</a:t>
                      </a:r>
                      <a:r>
                        <a:rPr lang="en-US" b="1" dirty="0"/>
                        <a:t>)</a:t>
                      </a:r>
                      <a:endParaRPr lang="en-US" dirty="0"/>
                    </a:p>
                  </a:txBody>
                  <a:tcPr anchor="ctr"/>
                </a:tc>
                <a:tc>
                  <a:txBody>
                    <a:bodyPr/>
                    <a:lstStyle/>
                    <a:p>
                      <a:r>
                        <a:rPr lang="en-US" dirty="0"/>
                        <a:t>UNIX / Linux</a:t>
                      </a:r>
                    </a:p>
                  </a:txBody>
                  <a:tcPr anchor="ctr"/>
                </a:tc>
                <a:tc>
                  <a:txBody>
                    <a:bodyPr/>
                    <a:lstStyle/>
                    <a:p>
                      <a:r>
                        <a:rPr lang="en-US"/>
                        <a:t>pthread_create()</a:t>
                      </a:r>
                    </a:p>
                  </a:txBody>
                  <a:tcPr anchor="ctr"/>
                </a:tc>
                <a:tc>
                  <a:txBody>
                    <a:bodyPr/>
                    <a:lstStyle/>
                    <a:p>
                      <a:r>
                        <a:rPr lang="en-US"/>
                        <a:t>Portable C library</a:t>
                      </a:r>
                    </a:p>
                  </a:txBody>
                  <a:tcPr anchor="ctr"/>
                </a:tc>
              </a:tr>
              <a:tr h="819150">
                <a:tc>
                  <a:txBody>
                    <a:bodyPr/>
                    <a:lstStyle/>
                    <a:p>
                      <a:r>
                        <a:rPr lang="en-US" b="1"/>
                        <a:t>Windows Threads</a:t>
                      </a:r>
                      <a:endParaRPr lang="en-US"/>
                    </a:p>
                  </a:txBody>
                  <a:tcPr anchor="ctr"/>
                </a:tc>
                <a:tc>
                  <a:txBody>
                    <a:bodyPr/>
                    <a:lstStyle/>
                    <a:p>
                      <a:r>
                        <a:rPr lang="en-US"/>
                        <a:t>Windows OS</a:t>
                      </a:r>
                    </a:p>
                  </a:txBody>
                  <a:tcPr anchor="ctr"/>
                </a:tc>
                <a:tc>
                  <a:txBody>
                    <a:bodyPr/>
                    <a:lstStyle/>
                    <a:p>
                      <a:r>
                        <a:rPr lang="en-US"/>
                        <a:t>CreateThread()</a:t>
                      </a:r>
                    </a:p>
                  </a:txBody>
                  <a:tcPr anchor="ctr"/>
                </a:tc>
                <a:tc>
                  <a:txBody>
                    <a:bodyPr/>
                    <a:lstStyle/>
                    <a:p>
                      <a:r>
                        <a:rPr lang="en-US"/>
                        <a:t>Kernel-managed threads</a:t>
                      </a:r>
                    </a:p>
                  </a:txBody>
                  <a:tcPr anchor="ctr"/>
                </a:tc>
              </a:tr>
              <a:tr h="819150">
                <a:tc>
                  <a:txBody>
                    <a:bodyPr/>
                    <a:lstStyle/>
                    <a:p>
                      <a:r>
                        <a:rPr lang="en-US" b="1"/>
                        <a:t>Java Threads</a:t>
                      </a:r>
                      <a:endParaRPr lang="en-US"/>
                    </a:p>
                  </a:txBody>
                  <a:tcPr anchor="ctr"/>
                </a:tc>
                <a:tc>
                  <a:txBody>
                    <a:bodyPr/>
                    <a:lstStyle/>
                    <a:p>
                      <a:r>
                        <a:rPr lang="en-US" dirty="0"/>
                        <a:t>JVM (any OS)</a:t>
                      </a:r>
                    </a:p>
                  </a:txBody>
                  <a:tcPr anchor="ctr"/>
                </a:tc>
                <a:tc>
                  <a:txBody>
                    <a:bodyPr/>
                    <a:lstStyle/>
                    <a:p>
                      <a:r>
                        <a:rPr lang="en-US" dirty="0"/>
                        <a:t>new Thread() or Runnable</a:t>
                      </a:r>
                    </a:p>
                  </a:txBody>
                  <a:tcPr anchor="ctr"/>
                </a:tc>
                <a:tc>
                  <a:txBody>
                    <a:bodyPr/>
                    <a:lstStyle/>
                    <a:p>
                      <a:r>
                        <a:rPr lang="en-US" dirty="0"/>
                        <a:t>Language-level threads</a:t>
                      </a:r>
                    </a:p>
                  </a:txBody>
                  <a:tcPr anchor="ctr"/>
                </a:tc>
              </a:tr>
            </a:tbl>
          </a:graphicData>
        </a:graphic>
      </p:graphicFrame>
    </p:spTree>
    <p:extLst>
      <p:ext uri="{BB962C8B-B14F-4D97-AF65-F5344CB8AC3E}">
        <p14:creationId xmlns:p14="http://schemas.microsoft.com/office/powerpoint/2010/main" val="18990815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Thread Libraries</a:t>
            </a:r>
          </a:p>
        </p:txBody>
      </p:sp>
      <p:sp>
        <p:nvSpPr>
          <p:cNvPr id="3" name="Content Placeholder 2"/>
          <p:cNvSpPr>
            <a:spLocks noGrp="1"/>
          </p:cNvSpPr>
          <p:nvPr>
            <p:ph idx="1"/>
          </p:nvPr>
        </p:nvSpPr>
        <p:spPr/>
        <p:txBody>
          <a:bodyPr>
            <a:normAutofit fontScale="47500" lnSpcReduction="20000"/>
          </a:bodyPr>
          <a:lstStyle/>
          <a:p>
            <a:pPr marL="0" indent="0">
              <a:buNone/>
            </a:pPr>
            <a:r>
              <a:rPr lang="en-US" b="1" dirty="0"/>
              <a:t>POSIX </a:t>
            </a:r>
            <a:r>
              <a:rPr lang="en-US" b="1" dirty="0" smtClean="0"/>
              <a:t>Threads</a:t>
            </a:r>
          </a:p>
          <a:p>
            <a:pPr marL="0" indent="0">
              <a:buNone/>
            </a:pPr>
            <a:r>
              <a:rPr lang="en-US" dirty="0"/>
              <a:t>#include &lt;</a:t>
            </a:r>
            <a:r>
              <a:rPr lang="en-US" dirty="0" err="1"/>
              <a:t>pthread.h</a:t>
            </a:r>
            <a:r>
              <a:rPr lang="en-US" dirty="0"/>
              <a:t>&gt;</a:t>
            </a:r>
          </a:p>
          <a:p>
            <a:pPr marL="0" indent="0">
              <a:buNone/>
            </a:pPr>
            <a:r>
              <a:rPr lang="en-US" dirty="0"/>
              <a:t>#include &lt;</a:t>
            </a:r>
            <a:r>
              <a:rPr lang="en-US" dirty="0" err="1"/>
              <a:t>stdio.h</a:t>
            </a:r>
            <a:r>
              <a:rPr lang="en-US" dirty="0"/>
              <a:t>&gt;</a:t>
            </a:r>
          </a:p>
          <a:p>
            <a:pPr marL="0" indent="0">
              <a:buNone/>
            </a:pPr>
            <a:endParaRPr lang="en-US" dirty="0"/>
          </a:p>
          <a:p>
            <a:pPr marL="0" indent="0">
              <a:buNone/>
            </a:pPr>
            <a:r>
              <a:rPr lang="en-US" dirty="0"/>
              <a:t>void *task(void *</a:t>
            </a:r>
            <a:r>
              <a:rPr lang="en-US" dirty="0" err="1"/>
              <a:t>arg</a:t>
            </a:r>
            <a:r>
              <a:rPr lang="en-US" dirty="0"/>
              <a:t>) {</a:t>
            </a:r>
          </a:p>
          <a:p>
            <a:pPr marL="0" indent="0">
              <a:buNone/>
            </a:pPr>
            <a:r>
              <a:rPr lang="en-US" dirty="0"/>
              <a:t>    </a:t>
            </a:r>
            <a:r>
              <a:rPr lang="en-US" dirty="0" err="1"/>
              <a:t>printf</a:t>
            </a:r>
            <a:r>
              <a:rPr lang="en-US" dirty="0"/>
              <a:t>("Hello from thread!\n");</a:t>
            </a:r>
          </a:p>
          <a:p>
            <a:pPr marL="0" indent="0">
              <a:buNone/>
            </a:pPr>
            <a:r>
              <a:rPr lang="en-US" dirty="0"/>
              <a:t>    return NULL;</a:t>
            </a:r>
          </a:p>
          <a:p>
            <a:pPr marL="0" indent="0">
              <a:buNone/>
            </a:pPr>
            <a:r>
              <a:rPr lang="en-US" dirty="0"/>
              <a:t>}</a:t>
            </a:r>
          </a:p>
          <a:p>
            <a:pPr marL="0" indent="0">
              <a:buNone/>
            </a:pPr>
            <a:endParaRPr lang="en-US" dirty="0"/>
          </a:p>
          <a:p>
            <a:pPr marL="0" indent="0">
              <a:buNone/>
            </a:pPr>
            <a:r>
              <a:rPr lang="en-US" dirty="0" err="1"/>
              <a:t>int</a:t>
            </a:r>
            <a:r>
              <a:rPr lang="en-US" dirty="0"/>
              <a:t> main() {</a:t>
            </a:r>
          </a:p>
          <a:p>
            <a:pPr marL="0" indent="0">
              <a:buNone/>
            </a:pPr>
            <a:r>
              <a:rPr lang="en-US" dirty="0"/>
              <a:t>    </a:t>
            </a:r>
            <a:r>
              <a:rPr lang="en-US" dirty="0" err="1"/>
              <a:t>pthread_t</a:t>
            </a:r>
            <a:r>
              <a:rPr lang="en-US" dirty="0"/>
              <a:t> </a:t>
            </a:r>
            <a:r>
              <a:rPr lang="en-US" dirty="0" err="1"/>
              <a:t>tid</a:t>
            </a:r>
            <a:r>
              <a:rPr lang="en-US" dirty="0"/>
              <a:t>;</a:t>
            </a:r>
          </a:p>
          <a:p>
            <a:pPr marL="0" indent="0">
              <a:buNone/>
            </a:pPr>
            <a:r>
              <a:rPr lang="en-US" dirty="0"/>
              <a:t>    </a:t>
            </a:r>
            <a:r>
              <a:rPr lang="en-US" dirty="0" err="1"/>
              <a:t>pthread_create</a:t>
            </a:r>
            <a:r>
              <a:rPr lang="en-US" dirty="0"/>
              <a:t>(&amp;</a:t>
            </a:r>
            <a:r>
              <a:rPr lang="en-US" dirty="0" err="1"/>
              <a:t>tid</a:t>
            </a:r>
            <a:r>
              <a:rPr lang="en-US" dirty="0"/>
              <a:t>, NULL, task, NULL);</a:t>
            </a:r>
          </a:p>
          <a:p>
            <a:pPr marL="0" indent="0">
              <a:buNone/>
            </a:pPr>
            <a:r>
              <a:rPr lang="en-US" dirty="0"/>
              <a:t>    </a:t>
            </a:r>
            <a:r>
              <a:rPr lang="en-US" dirty="0" err="1"/>
              <a:t>pthread_join</a:t>
            </a:r>
            <a:r>
              <a:rPr lang="en-US" dirty="0"/>
              <a:t>(</a:t>
            </a:r>
            <a:r>
              <a:rPr lang="en-US" dirty="0" err="1"/>
              <a:t>tid</a:t>
            </a:r>
            <a:r>
              <a:rPr lang="en-US" dirty="0"/>
              <a:t>, NULL);</a:t>
            </a:r>
          </a:p>
          <a:p>
            <a:pPr marL="0" indent="0">
              <a:buNone/>
            </a:pPr>
            <a:r>
              <a:rPr lang="en-US" dirty="0"/>
              <a:t>    return 0;</a:t>
            </a:r>
          </a:p>
          <a:p>
            <a:pPr marL="0" indent="0">
              <a:buNone/>
            </a:pPr>
            <a:r>
              <a:rPr lang="en-US" dirty="0"/>
              <a:t>}</a:t>
            </a:r>
          </a:p>
          <a:p>
            <a:r>
              <a:rPr lang="en-US" b="1" dirty="0"/>
              <a:t>Explain:</a:t>
            </a:r>
            <a:endParaRPr lang="en-US" dirty="0"/>
          </a:p>
          <a:p>
            <a:r>
              <a:rPr lang="en-US" dirty="0" err="1"/>
              <a:t>pthread_create</a:t>
            </a:r>
            <a:r>
              <a:rPr lang="en-US" dirty="0"/>
              <a:t> → creates a thread</a:t>
            </a:r>
          </a:p>
          <a:p>
            <a:r>
              <a:rPr lang="en-US" dirty="0" err="1"/>
              <a:t>pthread_join</a:t>
            </a:r>
            <a:r>
              <a:rPr lang="en-US" dirty="0"/>
              <a:t> → waits for it to finish</a:t>
            </a:r>
            <a:br>
              <a:rPr lang="en-US" dirty="0"/>
            </a:br>
            <a:r>
              <a:rPr lang="en-US" dirty="0" smtClean="0"/>
              <a:t>Shows </a:t>
            </a:r>
            <a:r>
              <a:rPr lang="en-US" dirty="0"/>
              <a:t>how easy the library makes thread creation!</a:t>
            </a:r>
          </a:p>
          <a:p>
            <a:pPr marL="0" indent="0">
              <a:buNone/>
            </a:pPr>
            <a:endParaRPr lang="en-US" dirty="0"/>
          </a:p>
        </p:txBody>
      </p:sp>
    </p:spTree>
    <p:extLst>
      <p:ext uri="{BB962C8B-B14F-4D97-AF65-F5344CB8AC3E}">
        <p14:creationId xmlns:p14="http://schemas.microsoft.com/office/powerpoint/2010/main" val="25178486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Thread </a:t>
            </a:r>
            <a:r>
              <a:rPr lang="en-US" dirty="0" smtClean="0"/>
              <a:t>Libraries-Windows </a:t>
            </a:r>
            <a:r>
              <a:rPr lang="en-US" dirty="0"/>
              <a:t>Threads</a:t>
            </a:r>
            <a:br>
              <a:rPr lang="en-US" dirty="0"/>
            </a:br>
            <a:endParaRPr lang="en-US" dirty="0"/>
          </a:p>
        </p:txBody>
      </p:sp>
      <p:sp>
        <p:nvSpPr>
          <p:cNvPr id="3" name="Content Placeholder 2"/>
          <p:cNvSpPr>
            <a:spLocks noGrp="1"/>
          </p:cNvSpPr>
          <p:nvPr>
            <p:ph idx="1"/>
          </p:nvPr>
        </p:nvSpPr>
        <p:spPr/>
        <p:txBody>
          <a:bodyPr>
            <a:normAutofit fontScale="55000" lnSpcReduction="20000"/>
          </a:bodyPr>
          <a:lstStyle/>
          <a:p>
            <a:pPr marL="0" indent="0">
              <a:buNone/>
            </a:pPr>
            <a:r>
              <a:rPr lang="en-US" dirty="0" smtClean="0"/>
              <a:t>#</a:t>
            </a:r>
            <a:r>
              <a:rPr lang="en-US" dirty="0"/>
              <a:t>include &lt;</a:t>
            </a:r>
            <a:r>
              <a:rPr lang="en-US" dirty="0" err="1"/>
              <a:t>windows.h</a:t>
            </a:r>
            <a:r>
              <a:rPr lang="en-US" dirty="0"/>
              <a:t>&gt;</a:t>
            </a:r>
          </a:p>
          <a:p>
            <a:pPr marL="0" indent="0">
              <a:buNone/>
            </a:pPr>
            <a:r>
              <a:rPr lang="en-US" dirty="0"/>
              <a:t>#include &lt;</a:t>
            </a:r>
            <a:r>
              <a:rPr lang="en-US" dirty="0" err="1"/>
              <a:t>stdio.h</a:t>
            </a:r>
            <a:r>
              <a:rPr lang="en-US" dirty="0"/>
              <a:t>&gt;</a:t>
            </a:r>
          </a:p>
          <a:p>
            <a:pPr marL="0" indent="0">
              <a:buNone/>
            </a:pPr>
            <a:endParaRPr lang="en-US" dirty="0"/>
          </a:p>
          <a:p>
            <a:pPr marL="0" indent="0">
              <a:buNone/>
            </a:pPr>
            <a:r>
              <a:rPr lang="en-US" dirty="0"/>
              <a:t>DWORD WINAPI work(LPVOID </a:t>
            </a:r>
            <a:r>
              <a:rPr lang="en-US" dirty="0" err="1"/>
              <a:t>arg</a:t>
            </a:r>
            <a:r>
              <a:rPr lang="en-US" dirty="0"/>
              <a:t>) {</a:t>
            </a:r>
          </a:p>
          <a:p>
            <a:pPr marL="0" indent="0">
              <a:buNone/>
            </a:pPr>
            <a:r>
              <a:rPr lang="en-US" dirty="0"/>
              <a:t>    </a:t>
            </a:r>
            <a:r>
              <a:rPr lang="en-US" dirty="0" err="1"/>
              <a:t>printf</a:t>
            </a:r>
            <a:r>
              <a:rPr lang="en-US" dirty="0"/>
              <a:t>("Hello from Windows thread!\n");</a:t>
            </a:r>
          </a:p>
          <a:p>
            <a:pPr marL="0" indent="0">
              <a:buNone/>
            </a:pPr>
            <a:r>
              <a:rPr lang="en-US" dirty="0"/>
              <a:t>    return 0;</a:t>
            </a:r>
          </a:p>
          <a:p>
            <a:pPr marL="0" indent="0">
              <a:buNone/>
            </a:pPr>
            <a:r>
              <a:rPr lang="en-US" dirty="0"/>
              <a:t>}</a:t>
            </a:r>
          </a:p>
          <a:p>
            <a:pPr marL="0" indent="0">
              <a:buNone/>
            </a:pPr>
            <a:endParaRPr lang="en-US" dirty="0"/>
          </a:p>
          <a:p>
            <a:pPr marL="0" indent="0">
              <a:buNone/>
            </a:pPr>
            <a:r>
              <a:rPr lang="en-US" dirty="0" err="1"/>
              <a:t>int</a:t>
            </a:r>
            <a:r>
              <a:rPr lang="en-US" dirty="0"/>
              <a:t> main() {</a:t>
            </a:r>
          </a:p>
          <a:p>
            <a:pPr marL="0" indent="0">
              <a:buNone/>
            </a:pPr>
            <a:r>
              <a:rPr lang="en-US" dirty="0"/>
              <a:t>    HANDLE thread = </a:t>
            </a:r>
            <a:r>
              <a:rPr lang="en-US" dirty="0" err="1"/>
              <a:t>CreateThread</a:t>
            </a:r>
            <a:r>
              <a:rPr lang="en-US" dirty="0"/>
              <a:t>(NULL, 0, work, NULL, 0, NULL);</a:t>
            </a:r>
          </a:p>
          <a:p>
            <a:pPr marL="0" indent="0">
              <a:buNone/>
            </a:pPr>
            <a:r>
              <a:rPr lang="en-US" dirty="0"/>
              <a:t>    </a:t>
            </a:r>
            <a:r>
              <a:rPr lang="en-US" dirty="0" err="1"/>
              <a:t>WaitForSingleObject</a:t>
            </a:r>
            <a:r>
              <a:rPr lang="en-US" dirty="0"/>
              <a:t>(thread, INFINITE);</a:t>
            </a:r>
          </a:p>
          <a:p>
            <a:pPr marL="0" indent="0">
              <a:buNone/>
            </a:pPr>
            <a:r>
              <a:rPr lang="en-US" dirty="0"/>
              <a:t>    return 0;</a:t>
            </a:r>
          </a:p>
          <a:p>
            <a:pPr marL="0" indent="0">
              <a:buNone/>
            </a:pPr>
            <a:r>
              <a:rPr lang="en-US" dirty="0"/>
              <a:t>}</a:t>
            </a:r>
          </a:p>
          <a:p>
            <a:r>
              <a:rPr lang="en-US" b="1" dirty="0"/>
              <a:t>Explain:</a:t>
            </a:r>
            <a:endParaRPr lang="en-US" dirty="0"/>
          </a:p>
          <a:p>
            <a:r>
              <a:rPr lang="en-US" dirty="0"/>
              <a:t>In Java, threads are part of the </a:t>
            </a:r>
            <a:r>
              <a:rPr lang="en-US" b="1" dirty="0"/>
              <a:t>language</a:t>
            </a:r>
            <a:r>
              <a:rPr lang="en-US" dirty="0"/>
              <a:t>.</a:t>
            </a:r>
          </a:p>
          <a:p>
            <a:r>
              <a:rPr lang="en-US" dirty="0"/>
              <a:t>The </a:t>
            </a:r>
            <a:r>
              <a:rPr lang="en-US" b="1" dirty="0"/>
              <a:t>JVM</a:t>
            </a:r>
            <a:r>
              <a:rPr lang="en-US" dirty="0"/>
              <a:t> maps them to OS-level threads behind the scenes.</a:t>
            </a:r>
          </a:p>
          <a:p>
            <a:pPr marL="0" indent="0">
              <a:buNone/>
            </a:pPr>
            <a:endParaRPr lang="en-US" dirty="0"/>
          </a:p>
        </p:txBody>
      </p:sp>
    </p:spTree>
    <p:extLst>
      <p:ext uri="{BB962C8B-B14F-4D97-AF65-F5344CB8AC3E}">
        <p14:creationId xmlns:p14="http://schemas.microsoft.com/office/powerpoint/2010/main" val="8541904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We Use Thread Libraries</a:t>
            </a:r>
          </a:p>
        </p:txBody>
      </p:sp>
      <p:sp>
        <p:nvSpPr>
          <p:cNvPr id="3" name="Content Placeholder 2"/>
          <p:cNvSpPr>
            <a:spLocks noGrp="1"/>
          </p:cNvSpPr>
          <p:nvPr>
            <p:ph idx="1"/>
          </p:nvPr>
        </p:nvSpPr>
        <p:spPr/>
        <p:txBody>
          <a:bodyPr/>
          <a:lstStyle/>
          <a:p>
            <a:r>
              <a:rPr lang="en-US" dirty="0"/>
              <a:t>When you run Chrome, each tab runs as a thread. The developers didn’t manually talk to the OS kernel — they used thread libraries to manage those threads.</a:t>
            </a:r>
          </a:p>
        </p:txBody>
      </p:sp>
    </p:spTree>
    <p:extLst>
      <p:ext uri="{BB962C8B-B14F-4D97-AF65-F5344CB8AC3E}">
        <p14:creationId xmlns:p14="http://schemas.microsoft.com/office/powerpoint/2010/main" val="30444892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benefits</a:t>
            </a:r>
          </a:p>
        </p:txBody>
      </p:sp>
      <p:sp>
        <p:nvSpPr>
          <p:cNvPr id="3" name="Content Placeholder 2"/>
          <p:cNvSpPr>
            <a:spLocks noGrp="1"/>
          </p:cNvSpPr>
          <p:nvPr>
            <p:ph idx="1"/>
          </p:nvPr>
        </p:nvSpPr>
        <p:spPr/>
        <p:txBody>
          <a:bodyPr/>
          <a:lstStyle/>
          <a:p>
            <a:r>
              <a:rPr lang="en-US" b="1" dirty="0"/>
              <a:t>Simplifies </a:t>
            </a:r>
            <a:r>
              <a:rPr lang="en-US" b="1" dirty="0" smtClean="0"/>
              <a:t>programming</a:t>
            </a:r>
            <a:endParaRPr lang="en-US" dirty="0"/>
          </a:p>
          <a:p>
            <a:r>
              <a:rPr lang="en-US" b="1" dirty="0" smtClean="0"/>
              <a:t>Portable</a:t>
            </a:r>
            <a:r>
              <a:rPr lang="en-US" dirty="0" smtClean="0"/>
              <a:t> </a:t>
            </a:r>
            <a:r>
              <a:rPr lang="en-US" dirty="0"/>
              <a:t>across </a:t>
            </a:r>
            <a:r>
              <a:rPr lang="en-US" dirty="0" smtClean="0"/>
              <a:t>platforms</a:t>
            </a:r>
          </a:p>
          <a:p>
            <a:r>
              <a:rPr lang="en-US" b="1" dirty="0" smtClean="0"/>
              <a:t>Efficient</a:t>
            </a:r>
            <a:r>
              <a:rPr lang="en-US" dirty="0" smtClean="0"/>
              <a:t> </a:t>
            </a:r>
            <a:r>
              <a:rPr lang="en-US" dirty="0"/>
              <a:t>(easy creation, </a:t>
            </a:r>
            <a:r>
              <a:rPr lang="en-US" dirty="0" smtClean="0"/>
              <a:t>synchronization)</a:t>
            </a:r>
          </a:p>
          <a:p>
            <a:r>
              <a:rPr lang="en-US" b="1" dirty="0" smtClean="0"/>
              <a:t>Provides </a:t>
            </a:r>
            <a:r>
              <a:rPr lang="en-US" b="1" dirty="0"/>
              <a:t>synchronization tools</a:t>
            </a:r>
            <a:r>
              <a:rPr lang="en-US" dirty="0"/>
              <a:t> (</a:t>
            </a:r>
            <a:r>
              <a:rPr lang="en-US" dirty="0" err="1"/>
              <a:t>mutexes</a:t>
            </a:r>
            <a:r>
              <a:rPr lang="en-US" dirty="0"/>
              <a:t>, semaphores, etc.)</a:t>
            </a:r>
          </a:p>
          <a:p>
            <a:endParaRPr lang="en-US" dirty="0"/>
          </a:p>
        </p:txBody>
      </p:sp>
    </p:spTree>
    <p:extLst>
      <p:ext uri="{BB962C8B-B14F-4D97-AF65-F5344CB8AC3E}">
        <p14:creationId xmlns:p14="http://schemas.microsoft.com/office/powerpoint/2010/main" val="27300302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Multi-threaded Programming: </a:t>
            </a:r>
            <a:endParaRPr lang="en-US" dirty="0"/>
          </a:p>
        </p:txBody>
      </p:sp>
      <p:sp>
        <p:nvSpPr>
          <p:cNvPr id="3" name="Content Placeholder 2"/>
          <p:cNvSpPr>
            <a:spLocks noGrp="1"/>
          </p:cNvSpPr>
          <p:nvPr>
            <p:ph idx="1"/>
          </p:nvPr>
        </p:nvSpPr>
        <p:spPr/>
        <p:txBody>
          <a:bodyPr>
            <a:normAutofit fontScale="92500"/>
          </a:bodyPr>
          <a:lstStyle/>
          <a:p>
            <a:pPr marL="0" indent="0">
              <a:buNone/>
            </a:pPr>
            <a:r>
              <a:rPr lang="en-US" dirty="0" smtClean="0"/>
              <a:t>Introduction / Definition </a:t>
            </a:r>
          </a:p>
          <a:p>
            <a:pPr marL="0" indent="0">
              <a:buNone/>
            </a:pPr>
            <a:r>
              <a:rPr lang="en-US" b="1" dirty="0" smtClean="0"/>
              <a:t>Multithreaded programming</a:t>
            </a:r>
            <a:r>
              <a:rPr lang="en-US" dirty="0" smtClean="0"/>
              <a:t> is a technique where a single process contains multiple concurrent execution threads that share the process’s address space and resources (code, data, open files) but have independent program counters and stacks.</a:t>
            </a:r>
          </a:p>
          <a:p>
            <a:r>
              <a:rPr lang="en-US" dirty="0" smtClean="0"/>
              <a:t>Threads allow a program to perform multiple tasks simultaneously (or appear to) and improve responsiveness and CPU utilization.</a:t>
            </a:r>
          </a:p>
          <a:p>
            <a:endParaRPr lang="en-US" dirty="0"/>
          </a:p>
        </p:txBody>
      </p:sp>
    </p:spTree>
    <p:extLst>
      <p:ext uri="{BB962C8B-B14F-4D97-AF65-F5344CB8AC3E}">
        <p14:creationId xmlns:p14="http://schemas.microsoft.com/office/powerpoint/2010/main" val="1905305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Thread </a:t>
            </a:r>
            <a:r>
              <a:rPr lang="en-US" dirty="0"/>
              <a:t>Libraries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901311799"/>
              </p:ext>
            </p:extLst>
          </p:nvPr>
        </p:nvGraphicFramePr>
        <p:xfrm>
          <a:off x="533400" y="2514600"/>
          <a:ext cx="8229600" cy="3733800"/>
        </p:xfrm>
        <a:graphic>
          <a:graphicData uri="http://schemas.openxmlformats.org/drawingml/2006/table">
            <a:tbl>
              <a:tblPr firstRow="1" bandRow="1">
                <a:tableStyleId>{21E4AEA4-8DFA-4A89-87EB-49C32662AFE0}</a:tableStyleId>
              </a:tblPr>
              <a:tblGrid>
                <a:gridCol w="2057400"/>
                <a:gridCol w="2057400"/>
                <a:gridCol w="2057400"/>
                <a:gridCol w="2057400"/>
              </a:tblGrid>
              <a:tr h="533400">
                <a:tc>
                  <a:txBody>
                    <a:bodyPr/>
                    <a:lstStyle/>
                    <a:p>
                      <a:r>
                        <a:rPr lang="en-US" b="1" dirty="0"/>
                        <a:t>Feature</a:t>
                      </a:r>
                      <a:endParaRPr lang="en-US" dirty="0"/>
                    </a:p>
                  </a:txBody>
                  <a:tcPr anchor="ctr"/>
                </a:tc>
                <a:tc>
                  <a:txBody>
                    <a:bodyPr/>
                    <a:lstStyle/>
                    <a:p>
                      <a:r>
                        <a:rPr lang="en-US" b="1"/>
                        <a:t>Pthreads</a:t>
                      </a:r>
                      <a:endParaRPr lang="en-US"/>
                    </a:p>
                  </a:txBody>
                  <a:tcPr anchor="ctr"/>
                </a:tc>
                <a:tc>
                  <a:txBody>
                    <a:bodyPr/>
                    <a:lstStyle/>
                    <a:p>
                      <a:r>
                        <a:rPr lang="en-US" b="1"/>
                        <a:t>Windows Threads</a:t>
                      </a:r>
                      <a:endParaRPr lang="en-US"/>
                    </a:p>
                  </a:txBody>
                  <a:tcPr anchor="ctr"/>
                </a:tc>
                <a:tc>
                  <a:txBody>
                    <a:bodyPr/>
                    <a:lstStyle/>
                    <a:p>
                      <a:r>
                        <a:rPr lang="en-US" b="1"/>
                        <a:t>Java Threads</a:t>
                      </a:r>
                      <a:endParaRPr lang="en-US"/>
                    </a:p>
                  </a:txBody>
                  <a:tcPr anchor="ctr"/>
                </a:tc>
              </a:tr>
              <a:tr h="533400">
                <a:tc>
                  <a:txBody>
                    <a:bodyPr/>
                    <a:lstStyle/>
                    <a:p>
                      <a:r>
                        <a:rPr lang="en-US" b="1" dirty="0"/>
                        <a:t>Implementation</a:t>
                      </a:r>
                      <a:endParaRPr lang="en-US" dirty="0"/>
                    </a:p>
                  </a:txBody>
                  <a:tcPr anchor="ctr"/>
                </a:tc>
                <a:tc>
                  <a:txBody>
                    <a:bodyPr/>
                    <a:lstStyle/>
                    <a:p>
                      <a:r>
                        <a:rPr lang="en-US"/>
                        <a:t>Library / API</a:t>
                      </a:r>
                    </a:p>
                  </a:txBody>
                  <a:tcPr anchor="ctr"/>
                </a:tc>
                <a:tc>
                  <a:txBody>
                    <a:bodyPr/>
                    <a:lstStyle/>
                    <a:p>
                      <a:r>
                        <a:rPr lang="en-US"/>
                        <a:t>Kernel-supported</a:t>
                      </a:r>
                    </a:p>
                  </a:txBody>
                  <a:tcPr anchor="ctr"/>
                </a:tc>
                <a:tc>
                  <a:txBody>
                    <a:bodyPr/>
                    <a:lstStyle/>
                    <a:p>
                      <a:r>
                        <a:rPr lang="en-US"/>
                        <a:t>Inside JVM</a:t>
                      </a:r>
                    </a:p>
                  </a:txBody>
                  <a:tcPr anchor="ctr"/>
                </a:tc>
              </a:tr>
              <a:tr h="533400">
                <a:tc>
                  <a:txBody>
                    <a:bodyPr/>
                    <a:lstStyle/>
                    <a:p>
                      <a:r>
                        <a:rPr lang="en-US" b="1"/>
                        <a:t>Language</a:t>
                      </a:r>
                      <a:endParaRPr lang="en-US"/>
                    </a:p>
                  </a:txBody>
                  <a:tcPr anchor="ctr"/>
                </a:tc>
                <a:tc>
                  <a:txBody>
                    <a:bodyPr/>
                    <a:lstStyle/>
                    <a:p>
                      <a:r>
                        <a:rPr lang="en-US"/>
                        <a:t>C / C++</a:t>
                      </a:r>
                    </a:p>
                  </a:txBody>
                  <a:tcPr anchor="ctr"/>
                </a:tc>
                <a:tc>
                  <a:txBody>
                    <a:bodyPr/>
                    <a:lstStyle/>
                    <a:p>
                      <a:r>
                        <a:rPr lang="en-US"/>
                        <a:t>C / C++</a:t>
                      </a:r>
                    </a:p>
                  </a:txBody>
                  <a:tcPr anchor="ctr"/>
                </a:tc>
                <a:tc>
                  <a:txBody>
                    <a:bodyPr/>
                    <a:lstStyle/>
                    <a:p>
                      <a:r>
                        <a:rPr lang="en-US"/>
                        <a:t>Java</a:t>
                      </a:r>
                    </a:p>
                  </a:txBody>
                  <a:tcPr anchor="ctr"/>
                </a:tc>
              </a:tr>
              <a:tr h="533400">
                <a:tc>
                  <a:txBody>
                    <a:bodyPr/>
                    <a:lstStyle/>
                    <a:p>
                      <a:r>
                        <a:rPr lang="en-US" b="1"/>
                        <a:t>Platform</a:t>
                      </a:r>
                      <a:endParaRPr lang="en-US"/>
                    </a:p>
                  </a:txBody>
                  <a:tcPr anchor="ctr"/>
                </a:tc>
                <a:tc>
                  <a:txBody>
                    <a:bodyPr/>
                    <a:lstStyle/>
                    <a:p>
                      <a:r>
                        <a:rPr lang="en-US"/>
                        <a:t>UNIX / Linux</a:t>
                      </a:r>
                    </a:p>
                  </a:txBody>
                  <a:tcPr anchor="ctr"/>
                </a:tc>
                <a:tc>
                  <a:txBody>
                    <a:bodyPr/>
                    <a:lstStyle/>
                    <a:p>
                      <a:r>
                        <a:rPr lang="en-US"/>
                        <a:t>Windows</a:t>
                      </a:r>
                    </a:p>
                  </a:txBody>
                  <a:tcPr anchor="ctr"/>
                </a:tc>
                <a:tc>
                  <a:txBody>
                    <a:bodyPr/>
                    <a:lstStyle/>
                    <a:p>
                      <a:r>
                        <a:rPr lang="en-US"/>
                        <a:t>Cross-platform</a:t>
                      </a:r>
                    </a:p>
                  </a:txBody>
                  <a:tcPr anchor="ctr"/>
                </a:tc>
              </a:tr>
              <a:tr h="533400">
                <a:tc>
                  <a:txBody>
                    <a:bodyPr/>
                    <a:lstStyle/>
                    <a:p>
                      <a:r>
                        <a:rPr lang="en-US" b="1"/>
                        <a:t>Thread Creation</a:t>
                      </a:r>
                      <a:endParaRPr lang="en-US"/>
                    </a:p>
                  </a:txBody>
                  <a:tcPr anchor="ctr"/>
                </a:tc>
                <a:tc>
                  <a:txBody>
                    <a:bodyPr/>
                    <a:lstStyle/>
                    <a:p>
                      <a:r>
                        <a:rPr lang="en-US"/>
                        <a:t>pthread_create()</a:t>
                      </a:r>
                    </a:p>
                  </a:txBody>
                  <a:tcPr anchor="ctr"/>
                </a:tc>
                <a:tc>
                  <a:txBody>
                    <a:bodyPr/>
                    <a:lstStyle/>
                    <a:p>
                      <a:r>
                        <a:rPr lang="en-US"/>
                        <a:t>CreateThread()</a:t>
                      </a:r>
                    </a:p>
                  </a:txBody>
                  <a:tcPr anchor="ctr"/>
                </a:tc>
                <a:tc>
                  <a:txBody>
                    <a:bodyPr/>
                    <a:lstStyle/>
                    <a:p>
                      <a:r>
                        <a:rPr lang="en-US"/>
                        <a:t>new Thread()</a:t>
                      </a:r>
                    </a:p>
                  </a:txBody>
                  <a:tcPr anchor="ctr"/>
                </a:tc>
              </a:tr>
              <a:tr h="533400">
                <a:tc>
                  <a:txBody>
                    <a:bodyPr/>
                    <a:lstStyle/>
                    <a:p>
                      <a:r>
                        <a:rPr lang="en-US" b="1"/>
                        <a:t>Synchronization</a:t>
                      </a:r>
                      <a:endParaRPr lang="en-US"/>
                    </a:p>
                  </a:txBody>
                  <a:tcPr anchor="ctr"/>
                </a:tc>
                <a:tc>
                  <a:txBody>
                    <a:bodyPr/>
                    <a:lstStyle/>
                    <a:p>
                      <a:r>
                        <a:rPr lang="en-US"/>
                        <a:t>Mutexes, cond vars</a:t>
                      </a:r>
                    </a:p>
                  </a:txBody>
                  <a:tcPr anchor="ctr"/>
                </a:tc>
                <a:tc>
                  <a:txBody>
                    <a:bodyPr/>
                    <a:lstStyle/>
                    <a:p>
                      <a:r>
                        <a:rPr lang="en-US"/>
                        <a:t>Critical sections</a:t>
                      </a:r>
                    </a:p>
                  </a:txBody>
                  <a:tcPr anchor="ctr"/>
                </a:tc>
                <a:tc>
                  <a:txBody>
                    <a:bodyPr/>
                    <a:lstStyle/>
                    <a:p>
                      <a:r>
                        <a:rPr lang="en-US"/>
                        <a:t>synchronized, wait()</a:t>
                      </a:r>
                    </a:p>
                  </a:txBody>
                  <a:tcPr anchor="ctr"/>
                </a:tc>
              </a:tr>
              <a:tr h="533400">
                <a:tc>
                  <a:txBody>
                    <a:bodyPr/>
                    <a:lstStyle/>
                    <a:p>
                      <a:r>
                        <a:rPr lang="en-US" b="1"/>
                        <a:t>Type</a:t>
                      </a:r>
                      <a:endParaRPr lang="en-US"/>
                    </a:p>
                  </a:txBody>
                  <a:tcPr anchor="ctr"/>
                </a:tc>
                <a:tc>
                  <a:txBody>
                    <a:bodyPr/>
                    <a:lstStyle/>
                    <a:p>
                      <a:r>
                        <a:rPr lang="en-US" dirty="0"/>
                        <a:t>Portable API</a:t>
                      </a:r>
                    </a:p>
                  </a:txBody>
                  <a:tcPr anchor="ctr"/>
                </a:tc>
                <a:tc>
                  <a:txBody>
                    <a:bodyPr/>
                    <a:lstStyle/>
                    <a:p>
                      <a:r>
                        <a:rPr lang="en-US"/>
                        <a:t>OS-specific</a:t>
                      </a:r>
                    </a:p>
                  </a:txBody>
                  <a:tcPr anchor="ctr"/>
                </a:tc>
                <a:tc>
                  <a:txBody>
                    <a:bodyPr/>
                    <a:lstStyle/>
                    <a:p>
                      <a:r>
                        <a:rPr lang="en-US" dirty="0"/>
                        <a:t>Language-level</a:t>
                      </a:r>
                    </a:p>
                  </a:txBody>
                  <a:tcPr anchor="ctr"/>
                </a:tc>
              </a:tr>
            </a:tbl>
          </a:graphicData>
        </a:graphic>
      </p:graphicFrame>
    </p:spTree>
    <p:extLst>
      <p:ext uri="{BB962C8B-B14F-4D97-AF65-F5344CB8AC3E}">
        <p14:creationId xmlns:p14="http://schemas.microsoft.com/office/powerpoint/2010/main" val="20846932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Thread </a:t>
            </a:r>
            <a:r>
              <a:rPr lang="en-US" dirty="0"/>
              <a:t>Libraries</a:t>
            </a:r>
          </a:p>
        </p:txBody>
      </p:sp>
      <p:sp>
        <p:nvSpPr>
          <p:cNvPr id="3" name="Content Placeholder 2"/>
          <p:cNvSpPr>
            <a:spLocks noGrp="1"/>
          </p:cNvSpPr>
          <p:nvPr>
            <p:ph idx="1"/>
          </p:nvPr>
        </p:nvSpPr>
        <p:spPr/>
        <p:txBody>
          <a:bodyPr/>
          <a:lstStyle/>
          <a:p>
            <a:pPr marL="0" indent="0">
              <a:buNone/>
            </a:pPr>
            <a:r>
              <a:rPr lang="en-US" dirty="0"/>
              <a:t>Imagine a restaurant. The OS is the manager, the kitchen is the CPU, and the thread library is the </a:t>
            </a:r>
            <a:r>
              <a:rPr lang="en-US" b="1" dirty="0"/>
              <a:t>menu</a:t>
            </a:r>
            <a:r>
              <a:rPr lang="en-US" dirty="0"/>
              <a:t> that helps you order what you want (create threads, synchronize work).</a:t>
            </a:r>
            <a:br>
              <a:rPr lang="en-US" dirty="0"/>
            </a:br>
            <a:r>
              <a:rPr lang="en-US" dirty="0"/>
              <a:t>You don’t talk directly to the chef (OS) — you use the menu (library)</a:t>
            </a:r>
          </a:p>
        </p:txBody>
      </p:sp>
    </p:spTree>
    <p:extLst>
      <p:ext uri="{BB962C8B-B14F-4D97-AF65-F5344CB8AC3E}">
        <p14:creationId xmlns:p14="http://schemas.microsoft.com/office/powerpoint/2010/main" val="16076417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PROCESS SCHEDULING</a:t>
            </a:r>
          </a:p>
        </p:txBody>
      </p:sp>
      <p:sp>
        <p:nvSpPr>
          <p:cNvPr id="3" name="Content Placeholder 2"/>
          <p:cNvSpPr>
            <a:spLocks noGrp="1"/>
          </p:cNvSpPr>
          <p:nvPr>
            <p:ph idx="1"/>
          </p:nvPr>
        </p:nvSpPr>
        <p:spPr/>
        <p:txBody>
          <a:bodyPr/>
          <a:lstStyle/>
          <a:p>
            <a:pPr marL="0" indent="0">
              <a:buNone/>
            </a:pPr>
            <a:r>
              <a:rPr lang="en-US" b="1" dirty="0"/>
              <a:t>Process Scheduling</a:t>
            </a:r>
            <a:r>
              <a:rPr lang="en-US" dirty="0"/>
              <a:t> is the activity of the operating system that </a:t>
            </a:r>
            <a:r>
              <a:rPr lang="en-US" b="1" dirty="0"/>
              <a:t>selects which process should run next on the CPU</a:t>
            </a:r>
            <a:r>
              <a:rPr lang="en-US" dirty="0"/>
              <a:t> and allocates CPU time to it.</a:t>
            </a:r>
          </a:p>
          <a:p>
            <a:pPr marL="0" indent="0">
              <a:buNone/>
            </a:pPr>
            <a:endParaRPr lang="en-US" dirty="0"/>
          </a:p>
        </p:txBody>
      </p:sp>
    </p:spTree>
    <p:extLst>
      <p:ext uri="{BB962C8B-B14F-4D97-AF65-F5344CB8AC3E}">
        <p14:creationId xmlns:p14="http://schemas.microsoft.com/office/powerpoint/2010/main" val="16815424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Scheduling</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808045354"/>
              </p:ext>
            </p:extLst>
          </p:nvPr>
        </p:nvGraphicFramePr>
        <p:xfrm>
          <a:off x="533400" y="2438400"/>
          <a:ext cx="8229600" cy="4114800"/>
        </p:xfrm>
        <a:graphic>
          <a:graphicData uri="http://schemas.openxmlformats.org/drawingml/2006/table">
            <a:tbl>
              <a:tblPr firstRow="1" bandRow="1">
                <a:tableStyleId>{68D230F3-CF80-4859-8CE7-A43EE81993B5}</a:tableStyleId>
              </a:tblPr>
              <a:tblGrid>
                <a:gridCol w="2743200"/>
                <a:gridCol w="2743200"/>
                <a:gridCol w="2743200"/>
              </a:tblGrid>
              <a:tr h="519689">
                <a:tc>
                  <a:txBody>
                    <a:bodyPr/>
                    <a:lstStyle/>
                    <a:p>
                      <a:r>
                        <a:rPr lang="en-US" b="1" dirty="0"/>
                        <a:t>Type</a:t>
                      </a:r>
                      <a:endParaRPr lang="en-US" dirty="0"/>
                    </a:p>
                  </a:txBody>
                  <a:tcPr anchor="ctr"/>
                </a:tc>
                <a:tc>
                  <a:txBody>
                    <a:bodyPr/>
                    <a:lstStyle/>
                    <a:p>
                      <a:r>
                        <a:rPr lang="en-US" b="1"/>
                        <a:t>When it Happens</a:t>
                      </a:r>
                      <a:endParaRPr lang="en-US"/>
                    </a:p>
                  </a:txBody>
                  <a:tcPr anchor="ctr"/>
                </a:tc>
                <a:tc>
                  <a:txBody>
                    <a:bodyPr/>
                    <a:lstStyle/>
                    <a:p>
                      <a:r>
                        <a:rPr lang="en-US" b="1"/>
                        <a:t>Example</a:t>
                      </a:r>
                      <a:endParaRPr lang="en-US"/>
                    </a:p>
                  </a:txBody>
                  <a:tcPr anchor="ctr"/>
                </a:tc>
              </a:tr>
              <a:tr h="1281426">
                <a:tc>
                  <a:txBody>
                    <a:bodyPr/>
                    <a:lstStyle/>
                    <a:p>
                      <a:r>
                        <a:rPr lang="en-US" b="1"/>
                        <a:t>Long-Term Scheduling (Job Scheduling)</a:t>
                      </a:r>
                      <a:endParaRPr lang="en-US"/>
                    </a:p>
                  </a:txBody>
                  <a:tcPr anchor="ctr"/>
                </a:tc>
                <a:tc>
                  <a:txBody>
                    <a:bodyPr/>
                    <a:lstStyle/>
                    <a:p>
                      <a:r>
                        <a:rPr lang="en-US"/>
                        <a:t>When a process enters the system (from job queue to ready queue).</a:t>
                      </a:r>
                    </a:p>
                  </a:txBody>
                  <a:tcPr anchor="ctr"/>
                </a:tc>
                <a:tc>
                  <a:txBody>
                    <a:bodyPr/>
                    <a:lstStyle/>
                    <a:p>
                      <a:r>
                        <a:rPr lang="en-US"/>
                        <a:t>Decides which processes to admit to memory.</a:t>
                      </a:r>
                    </a:p>
                  </a:txBody>
                  <a:tcPr anchor="ctr"/>
                </a:tc>
              </a:tr>
              <a:tr h="896998">
                <a:tc>
                  <a:txBody>
                    <a:bodyPr/>
                    <a:lstStyle/>
                    <a:p>
                      <a:r>
                        <a:rPr lang="en-US" b="1"/>
                        <a:t>Short-Term Scheduling (CPU Scheduling)</a:t>
                      </a:r>
                      <a:endParaRPr lang="en-US"/>
                    </a:p>
                  </a:txBody>
                  <a:tcPr anchor="ctr"/>
                </a:tc>
                <a:tc>
                  <a:txBody>
                    <a:bodyPr/>
                    <a:lstStyle/>
                    <a:p>
                      <a:r>
                        <a:rPr lang="en-US" dirty="0"/>
                        <a:t>When CPU becomes idle (ready queue → running).</a:t>
                      </a:r>
                    </a:p>
                  </a:txBody>
                  <a:tcPr anchor="ctr"/>
                </a:tc>
                <a:tc>
                  <a:txBody>
                    <a:bodyPr/>
                    <a:lstStyle/>
                    <a:p>
                      <a:r>
                        <a:rPr lang="en-US"/>
                        <a:t>Decides which ready process runs next.</a:t>
                      </a:r>
                    </a:p>
                  </a:txBody>
                  <a:tcPr anchor="ctr"/>
                </a:tc>
              </a:tr>
              <a:tr h="896998">
                <a:tc>
                  <a:txBody>
                    <a:bodyPr/>
                    <a:lstStyle/>
                    <a:p>
                      <a:r>
                        <a:rPr lang="en-US" b="1" dirty="0"/>
                        <a:t>Medium-Term Scheduling</a:t>
                      </a:r>
                      <a:endParaRPr lang="en-US" dirty="0"/>
                    </a:p>
                  </a:txBody>
                  <a:tcPr anchor="ctr"/>
                </a:tc>
                <a:tc>
                  <a:txBody>
                    <a:bodyPr/>
                    <a:lstStyle/>
                    <a:p>
                      <a:r>
                        <a:rPr lang="en-US"/>
                        <a:t>When processes are suspended or resumed.</a:t>
                      </a:r>
                    </a:p>
                  </a:txBody>
                  <a:tcPr anchor="ctr"/>
                </a:tc>
                <a:tc>
                  <a:txBody>
                    <a:bodyPr/>
                    <a:lstStyle/>
                    <a:p>
                      <a:r>
                        <a:rPr lang="en-US" dirty="0"/>
                        <a:t>Used in swapping or multiprogramming.</a:t>
                      </a:r>
                    </a:p>
                  </a:txBody>
                  <a:tcPr anchor="ctr"/>
                </a:tc>
              </a:tr>
              <a:tr h="519689">
                <a:tc>
                  <a:txBody>
                    <a:bodyPr/>
                    <a:lstStyle/>
                    <a:p>
                      <a:endParaRPr lang="en-US"/>
                    </a:p>
                  </a:txBody>
                  <a:tcPr/>
                </a:tc>
                <a:tc>
                  <a:txBody>
                    <a:bodyPr/>
                    <a:lstStyle/>
                    <a:p>
                      <a:endParaRPr lang="en-US" dirty="0"/>
                    </a:p>
                  </a:txBody>
                  <a:tcPr/>
                </a:tc>
                <a:tc>
                  <a:txBody>
                    <a:bodyPr/>
                    <a:lstStyle/>
                    <a:p>
                      <a:endParaRPr lang="en-US" dirty="0"/>
                    </a:p>
                  </a:txBody>
                  <a:tcPr/>
                </a:tc>
              </a:tr>
            </a:tbl>
          </a:graphicData>
        </a:graphic>
      </p:graphicFrame>
    </p:spTree>
    <p:extLst>
      <p:ext uri="{BB962C8B-B14F-4D97-AF65-F5344CB8AC3E}">
        <p14:creationId xmlns:p14="http://schemas.microsoft.com/office/powerpoint/2010/main" val="24628902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Scheduling Queues</a:t>
            </a:r>
          </a:p>
        </p:txBody>
      </p:sp>
      <p:sp>
        <p:nvSpPr>
          <p:cNvPr id="3" name="Content Placeholder 2"/>
          <p:cNvSpPr>
            <a:spLocks noGrp="1"/>
          </p:cNvSpPr>
          <p:nvPr>
            <p:ph idx="1"/>
          </p:nvPr>
        </p:nvSpPr>
        <p:spPr/>
        <p:txBody>
          <a:bodyPr/>
          <a:lstStyle/>
          <a:p>
            <a:r>
              <a:rPr lang="en-US" b="1" dirty="0"/>
              <a:t>Job Queue:</a:t>
            </a:r>
            <a:r>
              <a:rPr lang="en-US" dirty="0"/>
              <a:t> All processes in the system.</a:t>
            </a:r>
          </a:p>
          <a:p>
            <a:r>
              <a:rPr lang="en-US" b="1" dirty="0"/>
              <a:t>Ready Queue:</a:t>
            </a:r>
            <a:r>
              <a:rPr lang="en-US" dirty="0"/>
              <a:t> Processes waiting for CPU.</a:t>
            </a:r>
          </a:p>
          <a:p>
            <a:r>
              <a:rPr lang="en-US" b="1" dirty="0"/>
              <a:t>Device Queue:</a:t>
            </a:r>
            <a:r>
              <a:rPr lang="en-US" dirty="0"/>
              <a:t> Processes waiting for I/O.</a:t>
            </a:r>
          </a:p>
          <a:p>
            <a:pPr marL="0" indent="0">
              <a:buNone/>
            </a:pPr>
            <a:endParaRPr lang="en-US" dirty="0"/>
          </a:p>
        </p:txBody>
      </p:sp>
      <p:pic>
        <p:nvPicPr>
          <p:cNvPr id="2050" name="Picture 2" descr="C:\Users\Administrator\Documents\BCA_OS\queuing_diagra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3581400"/>
            <a:ext cx="6235700" cy="30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45799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Scheduling Criteria</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020838753"/>
              </p:ext>
            </p:extLst>
          </p:nvPr>
        </p:nvGraphicFramePr>
        <p:xfrm>
          <a:off x="457200" y="1600200"/>
          <a:ext cx="8229600" cy="4485640"/>
        </p:xfrm>
        <a:graphic>
          <a:graphicData uri="http://schemas.openxmlformats.org/drawingml/2006/table">
            <a:tbl>
              <a:tblPr firstRow="1" bandRow="1">
                <a:tableStyleId>{00A15C55-8517-42AA-B614-E9B94910E393}</a:tableStyleId>
              </a:tblPr>
              <a:tblGrid>
                <a:gridCol w="2743200"/>
                <a:gridCol w="2743200"/>
                <a:gridCol w="2743200"/>
              </a:tblGrid>
              <a:tr h="370840">
                <a:tc>
                  <a:txBody>
                    <a:bodyPr/>
                    <a:lstStyle/>
                    <a:p>
                      <a:r>
                        <a:rPr lang="en-US" dirty="0"/>
                        <a:t>Criterion</a:t>
                      </a:r>
                    </a:p>
                  </a:txBody>
                  <a:tcPr anchor="ctr"/>
                </a:tc>
                <a:tc>
                  <a:txBody>
                    <a:bodyPr/>
                    <a:lstStyle/>
                    <a:p>
                      <a:r>
                        <a:rPr lang="en-US"/>
                        <a:t>Meaning</a:t>
                      </a:r>
                    </a:p>
                  </a:txBody>
                  <a:tcPr anchor="ctr"/>
                </a:tc>
                <a:tc>
                  <a:txBody>
                    <a:bodyPr/>
                    <a:lstStyle/>
                    <a:p>
                      <a:r>
                        <a:rPr lang="en-US"/>
                        <a:t>Goal</a:t>
                      </a:r>
                    </a:p>
                  </a:txBody>
                  <a:tcPr anchor="ctr"/>
                </a:tc>
              </a:tr>
              <a:tr h="370840">
                <a:tc>
                  <a:txBody>
                    <a:bodyPr/>
                    <a:lstStyle/>
                    <a:p>
                      <a:r>
                        <a:rPr lang="en-US"/>
                        <a:t>CPU Utilization</a:t>
                      </a:r>
                    </a:p>
                  </a:txBody>
                  <a:tcPr anchor="ctr"/>
                </a:tc>
                <a:tc>
                  <a:txBody>
                    <a:bodyPr/>
                    <a:lstStyle/>
                    <a:p>
                      <a:r>
                        <a:rPr lang="en-US"/>
                        <a:t>Keep CPU as busy as possible.</a:t>
                      </a:r>
                    </a:p>
                  </a:txBody>
                  <a:tcPr anchor="ctr"/>
                </a:tc>
                <a:tc>
                  <a:txBody>
                    <a:bodyPr/>
                    <a:lstStyle/>
                    <a:p>
                      <a:r>
                        <a:rPr lang="en-US"/>
                        <a:t>Maximize</a:t>
                      </a:r>
                    </a:p>
                  </a:txBody>
                  <a:tcPr anchor="ctr"/>
                </a:tc>
              </a:tr>
              <a:tr h="370840">
                <a:tc>
                  <a:txBody>
                    <a:bodyPr/>
                    <a:lstStyle/>
                    <a:p>
                      <a:r>
                        <a:rPr lang="en-US"/>
                        <a:t>Throughput</a:t>
                      </a:r>
                    </a:p>
                  </a:txBody>
                  <a:tcPr anchor="ctr"/>
                </a:tc>
                <a:tc>
                  <a:txBody>
                    <a:bodyPr/>
                    <a:lstStyle/>
                    <a:p>
                      <a:r>
                        <a:rPr lang="en-US" dirty="0"/>
                        <a:t>Number of processes completed per unit time.</a:t>
                      </a:r>
                    </a:p>
                  </a:txBody>
                  <a:tcPr anchor="ctr"/>
                </a:tc>
                <a:tc>
                  <a:txBody>
                    <a:bodyPr/>
                    <a:lstStyle/>
                    <a:p>
                      <a:r>
                        <a:rPr lang="en-US"/>
                        <a:t>Maximize</a:t>
                      </a:r>
                    </a:p>
                  </a:txBody>
                  <a:tcPr anchor="ctr"/>
                </a:tc>
              </a:tr>
              <a:tr h="370840">
                <a:tc>
                  <a:txBody>
                    <a:bodyPr/>
                    <a:lstStyle/>
                    <a:p>
                      <a:r>
                        <a:rPr lang="en-US"/>
                        <a:t>Turnaround Time</a:t>
                      </a:r>
                    </a:p>
                  </a:txBody>
                  <a:tcPr anchor="ctr"/>
                </a:tc>
                <a:tc>
                  <a:txBody>
                    <a:bodyPr/>
                    <a:lstStyle/>
                    <a:p>
                      <a:r>
                        <a:rPr lang="en-US"/>
                        <a:t>Total time taken from submission to completion.</a:t>
                      </a:r>
                    </a:p>
                  </a:txBody>
                  <a:tcPr anchor="ctr"/>
                </a:tc>
                <a:tc>
                  <a:txBody>
                    <a:bodyPr/>
                    <a:lstStyle/>
                    <a:p>
                      <a:r>
                        <a:rPr lang="en-US"/>
                        <a:t>Minimize</a:t>
                      </a:r>
                    </a:p>
                  </a:txBody>
                  <a:tcPr anchor="ctr"/>
                </a:tc>
              </a:tr>
              <a:tr h="370840">
                <a:tc>
                  <a:txBody>
                    <a:bodyPr/>
                    <a:lstStyle/>
                    <a:p>
                      <a:r>
                        <a:rPr lang="en-US"/>
                        <a:t>Waiting Time</a:t>
                      </a:r>
                    </a:p>
                  </a:txBody>
                  <a:tcPr anchor="ctr"/>
                </a:tc>
                <a:tc>
                  <a:txBody>
                    <a:bodyPr/>
                    <a:lstStyle/>
                    <a:p>
                      <a:r>
                        <a:rPr lang="en-US"/>
                        <a:t>Time spent waiting in ready queue.</a:t>
                      </a:r>
                    </a:p>
                  </a:txBody>
                  <a:tcPr anchor="ctr"/>
                </a:tc>
                <a:tc>
                  <a:txBody>
                    <a:bodyPr/>
                    <a:lstStyle/>
                    <a:p>
                      <a:r>
                        <a:rPr lang="en-US"/>
                        <a:t>Minimize</a:t>
                      </a:r>
                    </a:p>
                  </a:txBody>
                  <a:tcPr anchor="ctr"/>
                </a:tc>
              </a:tr>
              <a:tr h="370840">
                <a:tc>
                  <a:txBody>
                    <a:bodyPr/>
                    <a:lstStyle/>
                    <a:p>
                      <a:r>
                        <a:rPr lang="en-US" dirty="0"/>
                        <a:t>Response Time</a:t>
                      </a:r>
                    </a:p>
                  </a:txBody>
                  <a:tcPr anchor="ctr"/>
                </a:tc>
                <a:tc>
                  <a:txBody>
                    <a:bodyPr/>
                    <a:lstStyle/>
                    <a:p>
                      <a:r>
                        <a:rPr lang="en-US"/>
                        <a:t>Time from request submission to first response.</a:t>
                      </a:r>
                    </a:p>
                  </a:txBody>
                  <a:tcPr anchor="ctr"/>
                </a:tc>
                <a:tc>
                  <a:txBody>
                    <a:bodyPr/>
                    <a:lstStyle/>
                    <a:p>
                      <a:r>
                        <a:rPr lang="en-US"/>
                        <a:t>Minimize</a:t>
                      </a:r>
                    </a:p>
                  </a:txBody>
                  <a:tcPr anchor="ctr"/>
                </a:tc>
              </a:tr>
              <a:tr h="370840">
                <a:tc>
                  <a:txBody>
                    <a:bodyPr/>
                    <a:lstStyle/>
                    <a:p>
                      <a:r>
                        <a:rPr lang="en-US"/>
                        <a:t>Fairness</a:t>
                      </a:r>
                    </a:p>
                  </a:txBody>
                  <a:tcPr anchor="ctr"/>
                </a:tc>
                <a:tc>
                  <a:txBody>
                    <a:bodyPr/>
                    <a:lstStyle/>
                    <a:p>
                      <a:r>
                        <a:rPr lang="en-US"/>
                        <a:t>Equal CPU share for all processes.</a:t>
                      </a:r>
                    </a:p>
                  </a:txBody>
                  <a:tcPr anchor="ctr"/>
                </a:tc>
                <a:tc>
                  <a:txBody>
                    <a:bodyPr/>
                    <a:lstStyle/>
                    <a:p>
                      <a:r>
                        <a:rPr lang="en-US" dirty="0"/>
                        <a:t>Maintain balance</a:t>
                      </a:r>
                    </a:p>
                  </a:txBody>
                  <a:tcPr anchor="ctr"/>
                </a:tc>
              </a:tr>
            </a:tbl>
          </a:graphicData>
        </a:graphic>
      </p:graphicFrame>
    </p:spTree>
    <p:extLst>
      <p:ext uri="{BB962C8B-B14F-4D97-AF65-F5344CB8AC3E}">
        <p14:creationId xmlns:p14="http://schemas.microsoft.com/office/powerpoint/2010/main" val="47347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Scheduling Algorithms</a:t>
            </a:r>
          </a:p>
        </p:txBody>
      </p:sp>
      <p:sp>
        <p:nvSpPr>
          <p:cNvPr id="3" name="Content Placeholder 2"/>
          <p:cNvSpPr>
            <a:spLocks noGrp="1"/>
          </p:cNvSpPr>
          <p:nvPr>
            <p:ph idx="1"/>
          </p:nvPr>
        </p:nvSpPr>
        <p:spPr/>
        <p:txBody>
          <a:bodyPr>
            <a:normAutofit lnSpcReduction="10000"/>
          </a:bodyPr>
          <a:lstStyle/>
          <a:p>
            <a:pPr marL="0" indent="0">
              <a:buNone/>
            </a:pPr>
            <a:r>
              <a:rPr lang="en-US" b="1" dirty="0"/>
              <a:t>First-Come, First-Served (FCFS)</a:t>
            </a:r>
          </a:p>
          <a:p>
            <a:r>
              <a:rPr lang="en-US" b="1" dirty="0"/>
              <a:t>Type:</a:t>
            </a:r>
            <a:r>
              <a:rPr lang="en-US" dirty="0"/>
              <a:t> Non-preemptive</a:t>
            </a:r>
          </a:p>
          <a:p>
            <a:r>
              <a:rPr lang="en-US" b="1" dirty="0"/>
              <a:t>Rule:</a:t>
            </a:r>
            <a:r>
              <a:rPr lang="en-US" dirty="0"/>
              <a:t> Process that arrives first gets CPU first.</a:t>
            </a:r>
          </a:p>
          <a:p>
            <a:r>
              <a:rPr lang="en-US" b="1" dirty="0"/>
              <a:t>Drawback:</a:t>
            </a:r>
            <a:r>
              <a:rPr lang="en-US" dirty="0"/>
              <a:t> Convoy effect (long process delays others).</a:t>
            </a:r>
          </a:p>
          <a:p>
            <a:r>
              <a:rPr lang="en-US" b="1" dirty="0"/>
              <a:t>Example:</a:t>
            </a:r>
            <a:endParaRPr lang="en-US" dirty="0"/>
          </a:p>
          <a:p>
            <a:pPr marL="0" indent="0">
              <a:buNone/>
            </a:pPr>
            <a:r>
              <a:rPr lang="en-US" dirty="0"/>
              <a:t>P1: 24ms, P2: 3ms, P3: 3ms</a:t>
            </a:r>
          </a:p>
          <a:p>
            <a:pPr marL="0" indent="0">
              <a:buNone/>
            </a:pPr>
            <a:r>
              <a:rPr lang="en-US" dirty="0" err="1"/>
              <a:t>Avg</a:t>
            </a:r>
            <a:r>
              <a:rPr lang="en-US" dirty="0"/>
              <a:t> waiting = (0 + 24 + 27) / 3 = 17ms</a:t>
            </a:r>
          </a:p>
          <a:p>
            <a:pPr marL="0" indent="0">
              <a:buNone/>
            </a:pPr>
            <a:endParaRPr lang="en-US" dirty="0"/>
          </a:p>
        </p:txBody>
      </p:sp>
    </p:spTree>
    <p:extLst>
      <p:ext uri="{BB962C8B-B14F-4D97-AF65-F5344CB8AC3E}">
        <p14:creationId xmlns:p14="http://schemas.microsoft.com/office/powerpoint/2010/main" val="7889665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fontScale="90000"/>
          </a:bodyPr>
          <a:lstStyle/>
          <a:p>
            <a:r>
              <a:rPr lang="en-US" b="1" dirty="0"/>
              <a:t>First-Come, First-Served (FCFS)</a:t>
            </a:r>
            <a:br>
              <a:rPr lang="en-US" b="1" dirty="0"/>
            </a:b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261620661"/>
              </p:ext>
            </p:extLst>
          </p:nvPr>
        </p:nvGraphicFramePr>
        <p:xfrm>
          <a:off x="228600" y="1447800"/>
          <a:ext cx="8229600" cy="1463040"/>
        </p:xfrm>
        <a:graphic>
          <a:graphicData uri="http://schemas.openxmlformats.org/drawingml/2006/table">
            <a:tbl>
              <a:tblPr/>
              <a:tblGrid>
                <a:gridCol w="4114800"/>
                <a:gridCol w="4114800"/>
              </a:tblGrid>
              <a:tr h="0">
                <a:tc>
                  <a:txBody>
                    <a:bodyPr/>
                    <a:lstStyle/>
                    <a:p>
                      <a:r>
                        <a:rPr lang="en-US" dirty="0"/>
                        <a:t>Process</a:t>
                      </a:r>
                    </a:p>
                  </a:txBody>
                  <a:tcPr anchor="ctr">
                    <a:lnL>
                      <a:noFill/>
                    </a:lnL>
                    <a:lnR>
                      <a:noFill/>
                    </a:lnR>
                    <a:lnT>
                      <a:noFill/>
                    </a:lnT>
                    <a:lnB>
                      <a:noFill/>
                    </a:lnB>
                  </a:tcPr>
                </a:tc>
                <a:tc>
                  <a:txBody>
                    <a:bodyPr/>
                    <a:lstStyle/>
                    <a:p>
                      <a:r>
                        <a:rPr lang="en-US"/>
                        <a:t>Burst Time (CPU time needed)</a:t>
                      </a:r>
                    </a:p>
                  </a:txBody>
                  <a:tcPr anchor="ctr">
                    <a:lnL>
                      <a:noFill/>
                    </a:lnL>
                    <a:lnR>
                      <a:noFill/>
                    </a:lnR>
                    <a:lnT>
                      <a:noFill/>
                    </a:lnT>
                    <a:lnB>
                      <a:noFill/>
                    </a:lnB>
                  </a:tcPr>
                </a:tc>
              </a:tr>
              <a:tr h="0">
                <a:tc>
                  <a:txBody>
                    <a:bodyPr/>
                    <a:lstStyle/>
                    <a:p>
                      <a:r>
                        <a:rPr lang="en-US"/>
                        <a:t>P1</a:t>
                      </a:r>
                    </a:p>
                  </a:txBody>
                  <a:tcPr anchor="ctr">
                    <a:lnL>
                      <a:noFill/>
                    </a:lnL>
                    <a:lnR>
                      <a:noFill/>
                    </a:lnR>
                    <a:lnT>
                      <a:noFill/>
                    </a:lnT>
                    <a:lnB>
                      <a:noFill/>
                    </a:lnB>
                  </a:tcPr>
                </a:tc>
                <a:tc>
                  <a:txBody>
                    <a:bodyPr/>
                    <a:lstStyle/>
                    <a:p>
                      <a:r>
                        <a:rPr lang="en-US"/>
                        <a:t>24 ms</a:t>
                      </a:r>
                    </a:p>
                  </a:txBody>
                  <a:tcPr anchor="ctr">
                    <a:lnL>
                      <a:noFill/>
                    </a:lnL>
                    <a:lnR>
                      <a:noFill/>
                    </a:lnR>
                    <a:lnT>
                      <a:noFill/>
                    </a:lnT>
                    <a:lnB>
                      <a:noFill/>
                    </a:lnB>
                  </a:tcPr>
                </a:tc>
              </a:tr>
              <a:tr h="0">
                <a:tc>
                  <a:txBody>
                    <a:bodyPr/>
                    <a:lstStyle/>
                    <a:p>
                      <a:r>
                        <a:rPr lang="en-US" dirty="0"/>
                        <a:t>P2</a:t>
                      </a:r>
                    </a:p>
                  </a:txBody>
                  <a:tcPr anchor="ctr">
                    <a:lnL>
                      <a:noFill/>
                    </a:lnL>
                    <a:lnR>
                      <a:noFill/>
                    </a:lnR>
                    <a:lnT>
                      <a:noFill/>
                    </a:lnT>
                    <a:lnB>
                      <a:noFill/>
                    </a:lnB>
                  </a:tcPr>
                </a:tc>
                <a:tc>
                  <a:txBody>
                    <a:bodyPr/>
                    <a:lstStyle/>
                    <a:p>
                      <a:r>
                        <a:rPr lang="en-US"/>
                        <a:t>3 ms</a:t>
                      </a:r>
                    </a:p>
                  </a:txBody>
                  <a:tcPr anchor="ctr">
                    <a:lnL>
                      <a:noFill/>
                    </a:lnL>
                    <a:lnR>
                      <a:noFill/>
                    </a:lnR>
                    <a:lnT>
                      <a:noFill/>
                    </a:lnT>
                    <a:lnB>
                      <a:noFill/>
                    </a:lnB>
                  </a:tcPr>
                </a:tc>
              </a:tr>
              <a:tr h="0">
                <a:tc>
                  <a:txBody>
                    <a:bodyPr/>
                    <a:lstStyle/>
                    <a:p>
                      <a:r>
                        <a:rPr lang="en-US"/>
                        <a:t>P3</a:t>
                      </a:r>
                    </a:p>
                  </a:txBody>
                  <a:tcPr anchor="ctr">
                    <a:lnL>
                      <a:noFill/>
                    </a:lnL>
                    <a:lnR>
                      <a:noFill/>
                    </a:lnR>
                    <a:lnT>
                      <a:noFill/>
                    </a:lnT>
                    <a:lnB>
                      <a:noFill/>
                    </a:lnB>
                  </a:tcPr>
                </a:tc>
                <a:tc>
                  <a:txBody>
                    <a:bodyPr/>
                    <a:lstStyle/>
                    <a:p>
                      <a:r>
                        <a:rPr lang="en-US" dirty="0"/>
                        <a:t>3 </a:t>
                      </a:r>
                      <a:r>
                        <a:rPr lang="en-US" dirty="0" err="1"/>
                        <a:t>ms</a:t>
                      </a:r>
                      <a:endParaRPr lang="en-US" dirty="0"/>
                    </a:p>
                  </a:txBody>
                  <a:tcPr anchor="ctr">
                    <a:lnL>
                      <a:noFill/>
                    </a:lnL>
                    <a:lnR>
                      <a:noFill/>
                    </a:lnR>
                    <a:lnT>
                      <a:noFill/>
                    </a:lnT>
                    <a:lnB>
                      <a:noFill/>
                    </a:lnB>
                  </a:tcPr>
                </a:tc>
              </a:tr>
            </a:tbl>
          </a:graphicData>
        </a:graphic>
      </p:graphicFrame>
      <p:sp>
        <p:nvSpPr>
          <p:cNvPr id="5" name="Rectangle 1"/>
          <p:cNvSpPr>
            <a:spLocks noChangeArrowheads="1"/>
          </p:cNvSpPr>
          <p:nvPr/>
        </p:nvSpPr>
        <p:spPr bwMode="auto">
          <a:xfrm>
            <a:off x="457200" y="3467728"/>
            <a:ext cx="6583854" cy="144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cs typeface="Arial" charset="0"/>
              </a:rPr>
              <a:t>Step 1: Execution Order</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cs typeface="Arial" charset="0"/>
              </a:rPr>
              <a:t>Since FCFS = </a:t>
            </a:r>
            <a:r>
              <a:rPr kumimoji="0" lang="en-US" sz="1800" b="0" i="1" u="none" strike="noStrike" cap="none" normalizeH="0" baseline="0" dirty="0" smtClean="0">
                <a:ln>
                  <a:noFill/>
                </a:ln>
                <a:solidFill>
                  <a:schemeClr val="tx1"/>
                </a:solidFill>
                <a:effectLst/>
                <a:latin typeface="Arial" charset="0"/>
                <a:cs typeface="Arial" charset="0"/>
              </a:rPr>
              <a:t>First Come, First Served</a:t>
            </a:r>
            <a:r>
              <a:rPr kumimoji="0" lang="en-US" sz="1800" b="0" i="0" u="none" strike="noStrike" cap="none" normalizeH="0" baseline="0" dirty="0" smtClean="0">
                <a:ln>
                  <a:noFill/>
                </a:ln>
                <a:solidFill>
                  <a:schemeClr val="tx1"/>
                </a:solidFill>
                <a:effectLst/>
                <a:latin typeface="Arial" charset="0"/>
                <a:cs typeface="Arial" charset="0"/>
              </a:rPr>
              <a:t>,</a:t>
            </a:r>
            <a:br>
              <a:rPr kumimoji="0" lang="en-US" sz="1800" b="0" i="0" u="none" strike="noStrike" cap="none" normalizeH="0" baseline="0" dirty="0" smtClean="0">
                <a:ln>
                  <a:noFill/>
                </a:ln>
                <a:solidFill>
                  <a:schemeClr val="tx1"/>
                </a:solidFill>
                <a:effectLst/>
                <a:latin typeface="Arial" charset="0"/>
                <a:cs typeface="Arial" charset="0"/>
              </a:rPr>
            </a:br>
            <a:r>
              <a:rPr kumimoji="0" lang="en-US" sz="1800" b="0" i="0" u="none" strike="noStrike" cap="none" normalizeH="0" baseline="0" dirty="0" smtClean="0">
                <a:ln>
                  <a:noFill/>
                </a:ln>
                <a:solidFill>
                  <a:schemeClr val="tx1"/>
                </a:solidFill>
                <a:effectLst/>
                <a:latin typeface="Arial" charset="0"/>
                <a:cs typeface="Arial" charset="0"/>
              </a:rPr>
              <a:t>the processes execute in the </a:t>
            </a:r>
            <a:r>
              <a:rPr kumimoji="0" lang="en-US" sz="1800" b="1" i="0" u="none" strike="noStrike" cap="none" normalizeH="0" baseline="0" dirty="0" smtClean="0">
                <a:ln>
                  <a:noFill/>
                </a:ln>
                <a:solidFill>
                  <a:schemeClr val="tx1"/>
                </a:solidFill>
                <a:effectLst/>
                <a:latin typeface="Arial" charset="0"/>
                <a:cs typeface="Arial" charset="0"/>
              </a:rPr>
              <a:t>same order they arrive</a:t>
            </a:r>
            <a:r>
              <a:rPr kumimoji="0" lang="en-US" sz="1800" b="0" i="0" u="none" strike="noStrike" cap="none" normalizeH="0" baseline="0" dirty="0" smtClean="0">
                <a:ln>
                  <a:noFill/>
                </a:ln>
                <a:solidFill>
                  <a:schemeClr val="tx1"/>
                </a:solidFill>
                <a:effectLst/>
                <a:latin typeface="Arial" charset="0"/>
                <a:cs typeface="Arial"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charset="0"/>
                <a:cs typeface="Arial" charset="0"/>
              </a:rPr>
              <a:t>P1 → P2 → P3</a:t>
            </a:r>
            <a:endParaRPr kumimoji="0" lang="en-US" sz="1800" b="0" i="0" u="none" strike="noStrike" cap="none" normalizeH="0" baseline="0" dirty="0" smtClean="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No preemption — once a process starts, it runs until it finishes.</a:t>
            </a:r>
          </a:p>
        </p:txBody>
      </p:sp>
    </p:spTree>
    <p:extLst>
      <p:ext uri="{BB962C8B-B14F-4D97-AF65-F5344CB8AC3E}">
        <p14:creationId xmlns:p14="http://schemas.microsoft.com/office/powerpoint/2010/main" val="32061580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First-Come, First-Served </a:t>
            </a:r>
            <a:r>
              <a:rPr lang="en-US" b="1" dirty="0" smtClean="0"/>
              <a:t>Cont..</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624724362"/>
              </p:ext>
            </p:extLst>
          </p:nvPr>
        </p:nvGraphicFramePr>
        <p:xfrm>
          <a:off x="381000" y="2743200"/>
          <a:ext cx="8229600" cy="1463040"/>
        </p:xfrm>
        <a:graphic>
          <a:graphicData uri="http://schemas.openxmlformats.org/drawingml/2006/table">
            <a:tbl>
              <a:tblPr/>
              <a:tblGrid>
                <a:gridCol w="4114800"/>
                <a:gridCol w="4114800"/>
              </a:tblGrid>
              <a:tr h="0">
                <a:tc>
                  <a:txBody>
                    <a:bodyPr/>
                    <a:lstStyle/>
                    <a:p>
                      <a:r>
                        <a:rPr lang="en-US" dirty="0"/>
                        <a:t>Time (</a:t>
                      </a:r>
                      <a:r>
                        <a:rPr lang="en-US" dirty="0" err="1"/>
                        <a:t>ms</a:t>
                      </a:r>
                      <a:r>
                        <a:rPr lang="en-US" dirty="0"/>
                        <a:t>)</a:t>
                      </a:r>
                    </a:p>
                  </a:txBody>
                  <a:tcPr anchor="ctr">
                    <a:lnL>
                      <a:noFill/>
                    </a:lnL>
                    <a:lnR>
                      <a:noFill/>
                    </a:lnR>
                    <a:lnT>
                      <a:noFill/>
                    </a:lnT>
                    <a:lnB>
                      <a:noFill/>
                    </a:lnB>
                  </a:tcPr>
                </a:tc>
                <a:tc>
                  <a:txBody>
                    <a:bodyPr/>
                    <a:lstStyle/>
                    <a:p>
                      <a:r>
                        <a:rPr lang="en-US"/>
                        <a:t>Process Running</a:t>
                      </a:r>
                    </a:p>
                  </a:txBody>
                  <a:tcPr anchor="ctr">
                    <a:lnL>
                      <a:noFill/>
                    </a:lnL>
                    <a:lnR>
                      <a:noFill/>
                    </a:lnR>
                    <a:lnT>
                      <a:noFill/>
                    </a:lnT>
                    <a:lnB>
                      <a:noFill/>
                    </a:lnB>
                  </a:tcPr>
                </a:tc>
              </a:tr>
              <a:tr h="0">
                <a:tc>
                  <a:txBody>
                    <a:bodyPr/>
                    <a:lstStyle/>
                    <a:p>
                      <a:r>
                        <a:rPr lang="en-US" dirty="0"/>
                        <a:t>0 – 24</a:t>
                      </a:r>
                    </a:p>
                  </a:txBody>
                  <a:tcPr anchor="ctr">
                    <a:lnL>
                      <a:noFill/>
                    </a:lnL>
                    <a:lnR>
                      <a:noFill/>
                    </a:lnR>
                    <a:lnT>
                      <a:noFill/>
                    </a:lnT>
                    <a:lnB>
                      <a:noFill/>
                    </a:lnB>
                  </a:tcPr>
                </a:tc>
                <a:tc>
                  <a:txBody>
                    <a:bodyPr/>
                    <a:lstStyle/>
                    <a:p>
                      <a:r>
                        <a:rPr lang="en-US"/>
                        <a:t>P1</a:t>
                      </a:r>
                    </a:p>
                  </a:txBody>
                  <a:tcPr anchor="ctr">
                    <a:lnL>
                      <a:noFill/>
                    </a:lnL>
                    <a:lnR>
                      <a:noFill/>
                    </a:lnR>
                    <a:lnT>
                      <a:noFill/>
                    </a:lnT>
                    <a:lnB>
                      <a:noFill/>
                    </a:lnB>
                  </a:tcPr>
                </a:tc>
              </a:tr>
              <a:tr h="0">
                <a:tc>
                  <a:txBody>
                    <a:bodyPr/>
                    <a:lstStyle/>
                    <a:p>
                      <a:r>
                        <a:rPr lang="en-US"/>
                        <a:t>24 – 27</a:t>
                      </a:r>
                    </a:p>
                  </a:txBody>
                  <a:tcPr anchor="ctr">
                    <a:lnL>
                      <a:noFill/>
                    </a:lnL>
                    <a:lnR>
                      <a:noFill/>
                    </a:lnR>
                    <a:lnT>
                      <a:noFill/>
                    </a:lnT>
                    <a:lnB>
                      <a:noFill/>
                    </a:lnB>
                  </a:tcPr>
                </a:tc>
                <a:tc>
                  <a:txBody>
                    <a:bodyPr/>
                    <a:lstStyle/>
                    <a:p>
                      <a:r>
                        <a:rPr lang="en-US"/>
                        <a:t>P2</a:t>
                      </a:r>
                    </a:p>
                  </a:txBody>
                  <a:tcPr anchor="ctr">
                    <a:lnL>
                      <a:noFill/>
                    </a:lnL>
                    <a:lnR>
                      <a:noFill/>
                    </a:lnR>
                    <a:lnT>
                      <a:noFill/>
                    </a:lnT>
                    <a:lnB>
                      <a:noFill/>
                    </a:lnB>
                  </a:tcPr>
                </a:tc>
              </a:tr>
              <a:tr h="0">
                <a:tc>
                  <a:txBody>
                    <a:bodyPr/>
                    <a:lstStyle/>
                    <a:p>
                      <a:r>
                        <a:rPr lang="en-US" dirty="0"/>
                        <a:t>27 – 30</a:t>
                      </a:r>
                    </a:p>
                  </a:txBody>
                  <a:tcPr anchor="ctr">
                    <a:lnL>
                      <a:noFill/>
                    </a:lnL>
                    <a:lnR>
                      <a:noFill/>
                    </a:lnR>
                    <a:lnT>
                      <a:noFill/>
                    </a:lnT>
                    <a:lnB>
                      <a:noFill/>
                    </a:lnB>
                  </a:tcPr>
                </a:tc>
                <a:tc>
                  <a:txBody>
                    <a:bodyPr/>
                    <a:lstStyle/>
                    <a:p>
                      <a:r>
                        <a:rPr lang="en-US" dirty="0"/>
                        <a:t>P3</a:t>
                      </a:r>
                    </a:p>
                  </a:txBody>
                  <a:tcPr anchor="ctr">
                    <a:lnL>
                      <a:noFill/>
                    </a:lnL>
                    <a:lnR>
                      <a:noFill/>
                    </a:lnR>
                    <a:lnT>
                      <a:noFill/>
                    </a:lnT>
                    <a:lnB>
                      <a:noFill/>
                    </a:lnB>
                  </a:tcPr>
                </a:tc>
              </a:tr>
            </a:tbl>
          </a:graphicData>
        </a:graphic>
      </p:graphicFrame>
      <p:sp>
        <p:nvSpPr>
          <p:cNvPr id="5" name="Rectangle 4"/>
          <p:cNvSpPr/>
          <p:nvPr/>
        </p:nvSpPr>
        <p:spPr>
          <a:xfrm>
            <a:off x="457200" y="2057400"/>
            <a:ext cx="2941767" cy="369332"/>
          </a:xfrm>
          <a:prstGeom prst="rect">
            <a:avLst/>
          </a:prstGeom>
        </p:spPr>
        <p:txBody>
          <a:bodyPr wrap="none">
            <a:spAutoFit/>
          </a:bodyPr>
          <a:lstStyle/>
          <a:p>
            <a:r>
              <a:rPr lang="en-US" b="1" dirty="0"/>
              <a:t>Step 2: Draw the Gantt Chart</a:t>
            </a:r>
          </a:p>
        </p:txBody>
      </p:sp>
      <p:sp>
        <p:nvSpPr>
          <p:cNvPr id="6" name="Rectangle 5"/>
          <p:cNvSpPr/>
          <p:nvPr/>
        </p:nvSpPr>
        <p:spPr>
          <a:xfrm>
            <a:off x="469170" y="4876800"/>
            <a:ext cx="1314784" cy="369332"/>
          </a:xfrm>
          <a:prstGeom prst="rect">
            <a:avLst/>
          </a:prstGeom>
        </p:spPr>
        <p:txBody>
          <a:bodyPr wrap="none">
            <a:spAutoFit/>
          </a:bodyPr>
          <a:lstStyle/>
          <a:p>
            <a:r>
              <a:rPr lang="en-US" dirty="0" smtClean="0"/>
              <a:t>|P1|P2|P3|</a:t>
            </a:r>
            <a:endParaRPr lang="en-US" dirty="0"/>
          </a:p>
        </p:txBody>
      </p:sp>
      <p:sp>
        <p:nvSpPr>
          <p:cNvPr id="7" name="Rectangle 6"/>
          <p:cNvSpPr/>
          <p:nvPr/>
        </p:nvSpPr>
        <p:spPr>
          <a:xfrm>
            <a:off x="432816" y="4419600"/>
            <a:ext cx="2115772" cy="369332"/>
          </a:xfrm>
          <a:prstGeom prst="rect">
            <a:avLst/>
          </a:prstGeom>
        </p:spPr>
        <p:txBody>
          <a:bodyPr wrap="none">
            <a:spAutoFit/>
          </a:bodyPr>
          <a:lstStyle/>
          <a:p>
            <a:r>
              <a:rPr lang="en-US" dirty="0"/>
              <a:t>Gantt Chart Diagram</a:t>
            </a:r>
          </a:p>
        </p:txBody>
      </p:sp>
    </p:spTree>
    <p:extLst>
      <p:ext uri="{BB962C8B-B14F-4D97-AF65-F5344CB8AC3E}">
        <p14:creationId xmlns:p14="http://schemas.microsoft.com/office/powerpoint/2010/main" val="42812352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First-Come, First-Served Cont..</a:t>
            </a:r>
            <a:endParaRPr lang="en-US" dirty="0"/>
          </a:p>
        </p:txBody>
      </p:sp>
      <p:sp>
        <p:nvSpPr>
          <p:cNvPr id="3" name="Content Placeholder 2"/>
          <p:cNvSpPr>
            <a:spLocks noGrp="1"/>
          </p:cNvSpPr>
          <p:nvPr>
            <p:ph idx="1"/>
          </p:nvPr>
        </p:nvSpPr>
        <p:spPr/>
        <p:txBody>
          <a:bodyPr/>
          <a:lstStyle/>
          <a:p>
            <a:pPr marL="0" indent="0">
              <a:buNone/>
            </a:pPr>
            <a:r>
              <a:rPr lang="en-US" dirty="0"/>
              <a:t>Step 3: Calculate Waiting Time for Each </a:t>
            </a:r>
            <a:r>
              <a:rPr lang="en-US" dirty="0" smtClean="0"/>
              <a:t>Process </a:t>
            </a:r>
          </a:p>
          <a:p>
            <a:pPr marL="0" indent="0">
              <a:buNone/>
            </a:pPr>
            <a:r>
              <a:rPr lang="en-US" b="1" dirty="0"/>
              <a:t>Waiting Time (WT)</a:t>
            </a:r>
            <a:r>
              <a:rPr lang="en-US" dirty="0"/>
              <a:t> = Time process waits in </a:t>
            </a:r>
            <a:r>
              <a:rPr lang="en-US" b="1" dirty="0"/>
              <a:t>ready queue before its execution starts</a:t>
            </a:r>
            <a:r>
              <a:rPr lang="en-US" dirty="0" smtClean="0"/>
              <a:t>.</a:t>
            </a:r>
          </a:p>
          <a:p>
            <a:pPr marL="0" indent="0">
              <a:buNone/>
            </a:pP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746417794"/>
              </p:ext>
            </p:extLst>
          </p:nvPr>
        </p:nvGraphicFramePr>
        <p:xfrm>
          <a:off x="381000" y="3733800"/>
          <a:ext cx="8229600" cy="2286000"/>
        </p:xfrm>
        <a:graphic>
          <a:graphicData uri="http://schemas.openxmlformats.org/drawingml/2006/table">
            <a:tbl>
              <a:tblPr/>
              <a:tblGrid>
                <a:gridCol w="2057400"/>
                <a:gridCol w="2057400"/>
                <a:gridCol w="2057400"/>
                <a:gridCol w="2057400"/>
              </a:tblGrid>
              <a:tr h="0">
                <a:tc>
                  <a:txBody>
                    <a:bodyPr/>
                    <a:lstStyle/>
                    <a:p>
                      <a:r>
                        <a:rPr lang="en-US"/>
                        <a:t>Process</a:t>
                      </a:r>
                    </a:p>
                  </a:txBody>
                  <a:tcPr anchor="ctr">
                    <a:lnL>
                      <a:noFill/>
                    </a:lnL>
                    <a:lnR>
                      <a:noFill/>
                    </a:lnR>
                    <a:lnT>
                      <a:noFill/>
                    </a:lnT>
                    <a:lnB>
                      <a:noFill/>
                    </a:lnB>
                  </a:tcPr>
                </a:tc>
                <a:tc>
                  <a:txBody>
                    <a:bodyPr/>
                    <a:lstStyle/>
                    <a:p>
                      <a:r>
                        <a:rPr lang="en-US"/>
                        <a:t>Arrival Time</a:t>
                      </a:r>
                    </a:p>
                  </a:txBody>
                  <a:tcPr anchor="ctr">
                    <a:lnL>
                      <a:noFill/>
                    </a:lnL>
                    <a:lnR>
                      <a:noFill/>
                    </a:lnR>
                    <a:lnT>
                      <a:noFill/>
                    </a:lnT>
                    <a:lnB>
                      <a:noFill/>
                    </a:lnB>
                  </a:tcPr>
                </a:tc>
                <a:tc>
                  <a:txBody>
                    <a:bodyPr/>
                    <a:lstStyle/>
                    <a:p>
                      <a:r>
                        <a:rPr lang="en-US"/>
                        <a:t>Start Time</a:t>
                      </a:r>
                    </a:p>
                  </a:txBody>
                  <a:tcPr anchor="ctr">
                    <a:lnL>
                      <a:noFill/>
                    </a:lnL>
                    <a:lnR>
                      <a:noFill/>
                    </a:lnR>
                    <a:lnT>
                      <a:noFill/>
                    </a:lnT>
                    <a:lnB>
                      <a:noFill/>
                    </a:lnB>
                  </a:tcPr>
                </a:tc>
                <a:tc>
                  <a:txBody>
                    <a:bodyPr/>
                    <a:lstStyle/>
                    <a:p>
                      <a:r>
                        <a:rPr lang="en-US"/>
                        <a:t>Waiting Time = (Start - Arrival)</a:t>
                      </a:r>
                    </a:p>
                  </a:txBody>
                  <a:tcPr anchor="ctr">
                    <a:lnL>
                      <a:noFill/>
                    </a:lnL>
                    <a:lnR>
                      <a:noFill/>
                    </a:lnR>
                    <a:lnT>
                      <a:noFill/>
                    </a:lnT>
                    <a:lnB>
                      <a:noFill/>
                    </a:lnB>
                  </a:tcPr>
                </a:tc>
              </a:tr>
              <a:tr h="0">
                <a:tc>
                  <a:txBody>
                    <a:bodyPr/>
                    <a:lstStyle/>
                    <a:p>
                      <a:r>
                        <a:rPr lang="en-US" b="1"/>
                        <a:t>P1</a:t>
                      </a:r>
                      <a:endParaRPr lang="en-US"/>
                    </a:p>
                  </a:txBody>
                  <a:tcPr anchor="ctr">
                    <a:lnL>
                      <a:noFill/>
                    </a:lnL>
                    <a:lnR>
                      <a:noFill/>
                    </a:lnR>
                    <a:lnT>
                      <a:noFill/>
                    </a:lnT>
                    <a:lnB>
                      <a:noFill/>
                    </a:lnB>
                  </a:tcPr>
                </a:tc>
                <a:tc>
                  <a:txBody>
                    <a:bodyPr/>
                    <a:lstStyle/>
                    <a:p>
                      <a:r>
                        <a:rPr lang="en-US"/>
                        <a:t>0</a:t>
                      </a:r>
                    </a:p>
                  </a:txBody>
                  <a:tcPr anchor="ctr">
                    <a:lnL>
                      <a:noFill/>
                    </a:lnL>
                    <a:lnR>
                      <a:noFill/>
                    </a:lnR>
                    <a:lnT>
                      <a:noFill/>
                    </a:lnT>
                    <a:lnB>
                      <a:noFill/>
                    </a:lnB>
                  </a:tcPr>
                </a:tc>
                <a:tc>
                  <a:txBody>
                    <a:bodyPr/>
                    <a:lstStyle/>
                    <a:p>
                      <a:r>
                        <a:rPr lang="en-US"/>
                        <a:t>0</a:t>
                      </a:r>
                    </a:p>
                  </a:txBody>
                  <a:tcPr anchor="ctr">
                    <a:lnL>
                      <a:noFill/>
                    </a:lnL>
                    <a:lnR>
                      <a:noFill/>
                    </a:lnR>
                    <a:lnT>
                      <a:noFill/>
                    </a:lnT>
                    <a:lnB>
                      <a:noFill/>
                    </a:lnB>
                  </a:tcPr>
                </a:tc>
                <a:tc>
                  <a:txBody>
                    <a:bodyPr/>
                    <a:lstStyle/>
                    <a:p>
                      <a:r>
                        <a:rPr lang="en-US" b="1"/>
                        <a:t>0 ms</a:t>
                      </a:r>
                      <a:endParaRPr lang="en-US"/>
                    </a:p>
                  </a:txBody>
                  <a:tcPr anchor="ctr">
                    <a:lnL>
                      <a:noFill/>
                    </a:lnL>
                    <a:lnR>
                      <a:noFill/>
                    </a:lnR>
                    <a:lnT>
                      <a:noFill/>
                    </a:lnT>
                    <a:lnB>
                      <a:noFill/>
                    </a:lnB>
                  </a:tcPr>
                </a:tc>
              </a:tr>
              <a:tr h="0">
                <a:tc>
                  <a:txBody>
                    <a:bodyPr/>
                    <a:lstStyle/>
                    <a:p>
                      <a:r>
                        <a:rPr lang="en-US" b="1"/>
                        <a:t>P2</a:t>
                      </a:r>
                      <a:endParaRPr lang="en-US"/>
                    </a:p>
                  </a:txBody>
                  <a:tcPr anchor="ctr">
                    <a:lnL>
                      <a:noFill/>
                    </a:lnL>
                    <a:lnR>
                      <a:noFill/>
                    </a:lnR>
                    <a:lnT>
                      <a:noFill/>
                    </a:lnT>
                    <a:lnB>
                      <a:noFill/>
                    </a:lnB>
                  </a:tcPr>
                </a:tc>
                <a:tc>
                  <a:txBody>
                    <a:bodyPr/>
                    <a:lstStyle/>
                    <a:p>
                      <a:r>
                        <a:rPr lang="en-US"/>
                        <a:t>0</a:t>
                      </a:r>
                    </a:p>
                  </a:txBody>
                  <a:tcPr anchor="ctr">
                    <a:lnL>
                      <a:noFill/>
                    </a:lnL>
                    <a:lnR>
                      <a:noFill/>
                    </a:lnR>
                    <a:lnT>
                      <a:noFill/>
                    </a:lnT>
                    <a:lnB>
                      <a:noFill/>
                    </a:lnB>
                  </a:tcPr>
                </a:tc>
                <a:tc>
                  <a:txBody>
                    <a:bodyPr/>
                    <a:lstStyle/>
                    <a:p>
                      <a:r>
                        <a:rPr lang="en-US"/>
                        <a:t>24</a:t>
                      </a:r>
                    </a:p>
                  </a:txBody>
                  <a:tcPr anchor="ctr">
                    <a:lnL>
                      <a:noFill/>
                    </a:lnL>
                    <a:lnR>
                      <a:noFill/>
                    </a:lnR>
                    <a:lnT>
                      <a:noFill/>
                    </a:lnT>
                    <a:lnB>
                      <a:noFill/>
                    </a:lnB>
                  </a:tcPr>
                </a:tc>
                <a:tc>
                  <a:txBody>
                    <a:bodyPr/>
                    <a:lstStyle/>
                    <a:p>
                      <a:r>
                        <a:rPr lang="en-US" b="1"/>
                        <a:t>24 ms</a:t>
                      </a:r>
                      <a:r>
                        <a:rPr lang="en-US"/>
                        <a:t> (waited while P1 was running)</a:t>
                      </a:r>
                    </a:p>
                  </a:txBody>
                  <a:tcPr anchor="ctr">
                    <a:lnL>
                      <a:noFill/>
                    </a:lnL>
                    <a:lnR>
                      <a:noFill/>
                    </a:lnR>
                    <a:lnT>
                      <a:noFill/>
                    </a:lnT>
                    <a:lnB>
                      <a:noFill/>
                    </a:lnB>
                  </a:tcPr>
                </a:tc>
              </a:tr>
              <a:tr h="0">
                <a:tc>
                  <a:txBody>
                    <a:bodyPr/>
                    <a:lstStyle/>
                    <a:p>
                      <a:r>
                        <a:rPr lang="en-US" b="1"/>
                        <a:t>P3</a:t>
                      </a:r>
                      <a:endParaRPr lang="en-US"/>
                    </a:p>
                  </a:txBody>
                  <a:tcPr anchor="ctr">
                    <a:lnL>
                      <a:noFill/>
                    </a:lnL>
                    <a:lnR>
                      <a:noFill/>
                    </a:lnR>
                    <a:lnT>
                      <a:noFill/>
                    </a:lnT>
                    <a:lnB>
                      <a:noFill/>
                    </a:lnB>
                  </a:tcPr>
                </a:tc>
                <a:tc>
                  <a:txBody>
                    <a:bodyPr/>
                    <a:lstStyle/>
                    <a:p>
                      <a:r>
                        <a:rPr lang="en-US"/>
                        <a:t>0</a:t>
                      </a:r>
                    </a:p>
                  </a:txBody>
                  <a:tcPr anchor="ctr">
                    <a:lnL>
                      <a:noFill/>
                    </a:lnL>
                    <a:lnR>
                      <a:noFill/>
                    </a:lnR>
                    <a:lnT>
                      <a:noFill/>
                    </a:lnT>
                    <a:lnB>
                      <a:noFill/>
                    </a:lnB>
                  </a:tcPr>
                </a:tc>
                <a:tc>
                  <a:txBody>
                    <a:bodyPr/>
                    <a:lstStyle/>
                    <a:p>
                      <a:r>
                        <a:rPr lang="en-US"/>
                        <a:t>27</a:t>
                      </a:r>
                    </a:p>
                  </a:txBody>
                  <a:tcPr anchor="ctr">
                    <a:lnL>
                      <a:noFill/>
                    </a:lnL>
                    <a:lnR>
                      <a:noFill/>
                    </a:lnR>
                    <a:lnT>
                      <a:noFill/>
                    </a:lnT>
                    <a:lnB>
                      <a:noFill/>
                    </a:lnB>
                  </a:tcPr>
                </a:tc>
                <a:tc>
                  <a:txBody>
                    <a:bodyPr/>
                    <a:lstStyle/>
                    <a:p>
                      <a:r>
                        <a:rPr lang="en-US" b="1" dirty="0"/>
                        <a:t>27 </a:t>
                      </a:r>
                      <a:r>
                        <a:rPr lang="en-US" b="1" dirty="0" err="1"/>
                        <a:t>ms</a:t>
                      </a:r>
                      <a:r>
                        <a:rPr lang="en-US" dirty="0"/>
                        <a:t> (waited while P1 &amp; P2 ran)</a:t>
                      </a:r>
                    </a:p>
                  </a:txBody>
                  <a:tcPr anchor="ctr">
                    <a:lnL>
                      <a:noFill/>
                    </a:lnL>
                    <a:lnR>
                      <a:noFill/>
                    </a:lnR>
                    <a:lnT>
                      <a:noFill/>
                    </a:lnT>
                    <a:lnB>
                      <a:noFill/>
                    </a:lnB>
                  </a:tcPr>
                </a:tc>
              </a:tr>
            </a:tbl>
          </a:graphicData>
        </a:graphic>
      </p:graphicFrame>
    </p:spTree>
    <p:extLst>
      <p:ext uri="{BB962C8B-B14F-4D97-AF65-F5344CB8AC3E}">
        <p14:creationId xmlns:p14="http://schemas.microsoft.com/office/powerpoint/2010/main" val="11061776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Processes v/s Threads </a:t>
            </a:r>
            <a:endParaRPr lang="en-US" dirty="0"/>
          </a:p>
        </p:txBody>
      </p:sp>
      <p:pic>
        <p:nvPicPr>
          <p:cNvPr id="1026" name="Picture 2" descr="C:\Users\Administrator\Documents\BCA_OS\1_YACxzJYcoQg55IPj75s00w.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92603" y="1600200"/>
            <a:ext cx="7158794" cy="452596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3276600" y="6096000"/>
            <a:ext cx="4572000" cy="646331"/>
          </a:xfrm>
          <a:prstGeom prst="rect">
            <a:avLst/>
          </a:prstGeom>
        </p:spPr>
        <p:txBody>
          <a:bodyPr>
            <a:spAutoFit/>
          </a:bodyPr>
          <a:lstStyle/>
          <a:p>
            <a:r>
              <a:rPr lang="en-US" b="1" dirty="0" smtClean="0"/>
              <a:t>threads share code/data/heap but have separate stacks/PCs.</a:t>
            </a:r>
            <a:endParaRPr lang="en-US" b="1" dirty="0"/>
          </a:p>
        </p:txBody>
      </p:sp>
    </p:spTree>
    <p:extLst>
      <p:ext uri="{BB962C8B-B14F-4D97-AF65-F5344CB8AC3E}">
        <p14:creationId xmlns:p14="http://schemas.microsoft.com/office/powerpoint/2010/main" val="36571570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First-Come, First-Served Cont..</a:t>
            </a:r>
            <a:endParaRPr lang="en-US" dirty="0"/>
          </a:p>
        </p:txBody>
      </p:sp>
      <p:sp>
        <p:nvSpPr>
          <p:cNvPr id="3" name="Content Placeholder 2"/>
          <p:cNvSpPr>
            <a:spLocks noGrp="1"/>
          </p:cNvSpPr>
          <p:nvPr>
            <p:ph idx="1"/>
          </p:nvPr>
        </p:nvSpPr>
        <p:spPr/>
        <p:txBody>
          <a:bodyPr/>
          <a:lstStyle/>
          <a:p>
            <a:pPr marL="0" indent="0">
              <a:buNone/>
            </a:pPr>
            <a:r>
              <a:rPr lang="en-US" b="1" dirty="0" smtClean="0"/>
              <a:t>Step </a:t>
            </a:r>
            <a:r>
              <a:rPr lang="en-US" b="1" dirty="0"/>
              <a:t>4: Compute Average Waiting Time</a:t>
            </a:r>
          </a:p>
          <a:p>
            <a:r>
              <a:rPr lang="en-US" dirty="0"/>
              <a:t>Average Waiting </a:t>
            </a:r>
            <a:r>
              <a:rPr lang="en-US" dirty="0" smtClean="0"/>
              <a:t>Time=(0+24+27)/3 </a:t>
            </a:r>
          </a:p>
          <a:p>
            <a:pPr marL="0" indent="0">
              <a:buNone/>
            </a:pPr>
            <a:r>
              <a:rPr lang="en-US" dirty="0"/>
              <a:t> </a:t>
            </a:r>
            <a:r>
              <a:rPr lang="en-US" dirty="0" smtClean="0"/>
              <a:t>                                          = 51/3</a:t>
            </a:r>
          </a:p>
          <a:p>
            <a:pPr marL="0" indent="0">
              <a:buNone/>
            </a:pPr>
            <a:r>
              <a:rPr lang="en-US" dirty="0"/>
              <a:t> </a:t>
            </a:r>
            <a:r>
              <a:rPr lang="en-US" dirty="0" smtClean="0"/>
              <a:t>                                           =17ms</a:t>
            </a:r>
            <a:endParaRPr lang="en-US" dirty="0"/>
          </a:p>
        </p:txBody>
      </p:sp>
    </p:spTree>
    <p:extLst>
      <p:ext uri="{BB962C8B-B14F-4D97-AF65-F5344CB8AC3E}">
        <p14:creationId xmlns:p14="http://schemas.microsoft.com/office/powerpoint/2010/main" val="21530159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First Come First Serve </a:t>
            </a:r>
            <a:endParaRPr lang="en-US" dirty="0"/>
          </a:p>
        </p:txBody>
      </p:sp>
      <p:pic>
        <p:nvPicPr>
          <p:cNvPr id="1026" name="Picture 2" descr="C:\Users\Administrator\Downloads\WhatsApp Image 2025-10-24 at 11.55.59 AM.jpe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85800" y="1524000"/>
            <a:ext cx="7620000" cy="5181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17187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THREAD SCHEDULING</a:t>
            </a:r>
          </a:p>
        </p:txBody>
      </p:sp>
      <p:sp>
        <p:nvSpPr>
          <p:cNvPr id="3" name="Content Placeholder 2"/>
          <p:cNvSpPr>
            <a:spLocks noGrp="1"/>
          </p:cNvSpPr>
          <p:nvPr>
            <p:ph idx="1"/>
          </p:nvPr>
        </p:nvSpPr>
        <p:spPr/>
        <p:txBody>
          <a:bodyPr>
            <a:normAutofit fontScale="92500"/>
          </a:bodyPr>
          <a:lstStyle/>
          <a:p>
            <a:pPr marL="0" indent="0">
              <a:buNone/>
            </a:pPr>
            <a:r>
              <a:rPr lang="en-US" dirty="0"/>
              <a:t>Definition : When a process has multiple threads, the operating system (or thread library) must decide </a:t>
            </a:r>
            <a:r>
              <a:rPr lang="en-US" b="1" dirty="0"/>
              <a:t>which thread will run next</a:t>
            </a:r>
            <a:r>
              <a:rPr lang="en-US" dirty="0"/>
              <a:t> on the CPU.</a:t>
            </a:r>
            <a:br>
              <a:rPr lang="en-US" dirty="0"/>
            </a:br>
            <a:r>
              <a:rPr lang="en-US" dirty="0"/>
              <a:t>This decision-making process is called </a:t>
            </a:r>
            <a:r>
              <a:rPr lang="en-US" b="1" dirty="0"/>
              <a:t>Thread Scheduling</a:t>
            </a:r>
            <a:r>
              <a:rPr lang="en-US" dirty="0" smtClean="0"/>
              <a:t>.</a:t>
            </a:r>
          </a:p>
          <a:p>
            <a:pPr marL="0" indent="0">
              <a:buNone/>
            </a:pPr>
            <a:r>
              <a:rPr lang="en-US" dirty="0"/>
              <a:t>So — process scheduling decides </a:t>
            </a:r>
            <a:r>
              <a:rPr lang="en-US" b="1" dirty="0"/>
              <a:t>which process</a:t>
            </a:r>
            <a:r>
              <a:rPr lang="en-US" dirty="0"/>
              <a:t> runs,</a:t>
            </a:r>
            <a:br>
              <a:rPr lang="en-US" dirty="0"/>
            </a:br>
            <a:r>
              <a:rPr lang="en-US" dirty="0"/>
              <a:t>and thread scheduling decides </a:t>
            </a:r>
            <a:r>
              <a:rPr lang="en-US" b="1" dirty="0"/>
              <a:t>which thread</a:t>
            </a:r>
            <a:r>
              <a:rPr lang="en-US" dirty="0"/>
              <a:t> of that process runs.</a:t>
            </a:r>
          </a:p>
        </p:txBody>
      </p:sp>
    </p:spTree>
    <p:extLst>
      <p:ext uri="{BB962C8B-B14F-4D97-AF65-F5344CB8AC3E}">
        <p14:creationId xmlns:p14="http://schemas.microsoft.com/office/powerpoint/2010/main" val="12423886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THREAD SCHEDULING</a:t>
            </a:r>
          </a:p>
        </p:txBody>
      </p:sp>
      <p:sp>
        <p:nvSpPr>
          <p:cNvPr id="3" name="Content Placeholder 2"/>
          <p:cNvSpPr>
            <a:spLocks noGrp="1"/>
          </p:cNvSpPr>
          <p:nvPr>
            <p:ph idx="1"/>
          </p:nvPr>
        </p:nvSpPr>
        <p:spPr/>
        <p:txBody>
          <a:bodyPr/>
          <a:lstStyle/>
          <a:p>
            <a:pPr marL="0" indent="0">
              <a:buNone/>
            </a:pPr>
            <a:r>
              <a:rPr lang="en-US" dirty="0"/>
              <a:t>Two Levels of </a:t>
            </a:r>
            <a:r>
              <a:rPr lang="en-US" dirty="0" smtClean="0"/>
              <a:t>Thread Scheduling</a:t>
            </a:r>
          </a:p>
          <a:p>
            <a:r>
              <a:rPr lang="en-US" dirty="0"/>
              <a:t>There are </a:t>
            </a:r>
            <a:r>
              <a:rPr lang="en-US" b="1" dirty="0"/>
              <a:t>two kinds of scheduling decisions</a:t>
            </a:r>
            <a:r>
              <a:rPr lang="en-US" dirty="0"/>
              <a:t>, depending </a:t>
            </a:r>
            <a:r>
              <a:rPr lang="en-US" dirty="0" smtClean="0"/>
              <a:t>on </a:t>
            </a:r>
            <a:r>
              <a:rPr lang="en-US" dirty="0"/>
              <a:t>where threads are managed</a:t>
            </a:r>
            <a:r>
              <a:rPr lang="en-US" dirty="0" smtClean="0"/>
              <a:t>:</a:t>
            </a:r>
          </a:p>
          <a:p>
            <a:pPr marL="0" indent="0">
              <a:buNone/>
            </a:pP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268472337"/>
              </p:ext>
            </p:extLst>
          </p:nvPr>
        </p:nvGraphicFramePr>
        <p:xfrm>
          <a:off x="228600" y="3733800"/>
          <a:ext cx="8229600" cy="2286000"/>
        </p:xfrm>
        <a:graphic>
          <a:graphicData uri="http://schemas.openxmlformats.org/drawingml/2006/table">
            <a:tbl>
              <a:tblPr>
                <a:tableStyleId>{775DCB02-9BB8-47FD-8907-85C794F793BA}</a:tableStyleId>
              </a:tblPr>
              <a:tblGrid>
                <a:gridCol w="2057400"/>
                <a:gridCol w="2057400"/>
                <a:gridCol w="2057400"/>
                <a:gridCol w="2057400"/>
              </a:tblGrid>
              <a:tr h="762000">
                <a:tc>
                  <a:txBody>
                    <a:bodyPr/>
                    <a:lstStyle/>
                    <a:p>
                      <a:r>
                        <a:rPr lang="en-US" dirty="0"/>
                        <a:t>Type</a:t>
                      </a:r>
                    </a:p>
                  </a:txBody>
                  <a:tcPr anchor="ctr"/>
                </a:tc>
                <a:tc>
                  <a:txBody>
                    <a:bodyPr/>
                    <a:lstStyle/>
                    <a:p>
                      <a:r>
                        <a:rPr lang="en-US"/>
                        <a:t>Full Form</a:t>
                      </a:r>
                    </a:p>
                  </a:txBody>
                  <a:tcPr anchor="ctr"/>
                </a:tc>
                <a:tc>
                  <a:txBody>
                    <a:bodyPr/>
                    <a:lstStyle/>
                    <a:p>
                      <a:r>
                        <a:rPr lang="en-US"/>
                        <a:t>Who schedules the thread?</a:t>
                      </a:r>
                    </a:p>
                  </a:txBody>
                  <a:tcPr anchor="ctr"/>
                </a:tc>
                <a:tc>
                  <a:txBody>
                    <a:bodyPr/>
                    <a:lstStyle/>
                    <a:p>
                      <a:r>
                        <a:rPr lang="en-US"/>
                        <a:t>Level</a:t>
                      </a:r>
                    </a:p>
                  </a:txBody>
                  <a:tcPr anchor="ctr"/>
                </a:tc>
              </a:tr>
              <a:tr h="762000">
                <a:tc>
                  <a:txBody>
                    <a:bodyPr/>
                    <a:lstStyle/>
                    <a:p>
                      <a:r>
                        <a:rPr lang="en-US"/>
                        <a:t>Process Contention Scope (PCS)</a:t>
                      </a:r>
                    </a:p>
                  </a:txBody>
                  <a:tcPr anchor="ctr"/>
                </a:tc>
                <a:tc>
                  <a:txBody>
                    <a:bodyPr/>
                    <a:lstStyle/>
                    <a:p>
                      <a:r>
                        <a:rPr lang="en-US"/>
                        <a:t>User-level thread scheduling</a:t>
                      </a:r>
                    </a:p>
                  </a:txBody>
                  <a:tcPr anchor="ctr"/>
                </a:tc>
                <a:tc>
                  <a:txBody>
                    <a:bodyPr/>
                    <a:lstStyle/>
                    <a:p>
                      <a:r>
                        <a:rPr lang="en-US"/>
                        <a:t>The thread library inside a process</a:t>
                      </a:r>
                    </a:p>
                  </a:txBody>
                  <a:tcPr anchor="ctr"/>
                </a:tc>
                <a:tc>
                  <a:txBody>
                    <a:bodyPr/>
                    <a:lstStyle/>
                    <a:p>
                      <a:r>
                        <a:rPr lang="en-US"/>
                        <a:t>User space</a:t>
                      </a:r>
                    </a:p>
                  </a:txBody>
                  <a:tcPr anchor="ctr"/>
                </a:tc>
              </a:tr>
              <a:tr h="762000">
                <a:tc>
                  <a:txBody>
                    <a:bodyPr/>
                    <a:lstStyle/>
                    <a:p>
                      <a:r>
                        <a:rPr lang="en-US"/>
                        <a:t>System Contention Scope (SCS)</a:t>
                      </a:r>
                    </a:p>
                  </a:txBody>
                  <a:tcPr anchor="ctr"/>
                </a:tc>
                <a:tc>
                  <a:txBody>
                    <a:bodyPr/>
                    <a:lstStyle/>
                    <a:p>
                      <a:r>
                        <a:rPr lang="en-US"/>
                        <a:t>Kernel-level thread scheduling</a:t>
                      </a:r>
                    </a:p>
                  </a:txBody>
                  <a:tcPr anchor="ctr"/>
                </a:tc>
                <a:tc>
                  <a:txBody>
                    <a:bodyPr/>
                    <a:lstStyle/>
                    <a:p>
                      <a:r>
                        <a:rPr lang="en-US" dirty="0"/>
                        <a:t>The operating system kernel</a:t>
                      </a:r>
                    </a:p>
                  </a:txBody>
                  <a:tcPr anchor="ctr"/>
                </a:tc>
                <a:tc>
                  <a:txBody>
                    <a:bodyPr/>
                    <a:lstStyle/>
                    <a:p>
                      <a:r>
                        <a:rPr lang="en-US" dirty="0"/>
                        <a:t>Kernel space</a:t>
                      </a:r>
                    </a:p>
                  </a:txBody>
                  <a:tcPr anchor="ctr"/>
                </a:tc>
              </a:tr>
            </a:tbl>
          </a:graphicData>
        </a:graphic>
      </p:graphicFrame>
    </p:spTree>
    <p:extLst>
      <p:ext uri="{BB962C8B-B14F-4D97-AF65-F5344CB8AC3E}">
        <p14:creationId xmlns:p14="http://schemas.microsoft.com/office/powerpoint/2010/main" val="40051428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THREAD SCHEDULING</a:t>
            </a:r>
          </a:p>
        </p:txBody>
      </p:sp>
      <p:sp>
        <p:nvSpPr>
          <p:cNvPr id="3" name="Content Placeholder 2"/>
          <p:cNvSpPr>
            <a:spLocks noGrp="1"/>
          </p:cNvSpPr>
          <p:nvPr>
            <p:ph idx="1"/>
          </p:nvPr>
        </p:nvSpPr>
        <p:spPr>
          <a:xfrm>
            <a:off x="457200" y="1600200"/>
            <a:ext cx="8229600" cy="4876800"/>
          </a:xfrm>
        </p:spPr>
        <p:txBody>
          <a:bodyPr>
            <a:normAutofit fontScale="32500" lnSpcReduction="20000"/>
          </a:bodyPr>
          <a:lstStyle/>
          <a:p>
            <a:pPr marL="0" indent="0">
              <a:buNone/>
            </a:pPr>
            <a:r>
              <a:rPr lang="en-US" sz="6500" b="1" dirty="0"/>
              <a:t>Process Contention Scope (PCS) — </a:t>
            </a:r>
            <a:r>
              <a:rPr lang="en-US" sz="6500" b="1" i="1" dirty="0"/>
              <a:t>User-level scheduling</a:t>
            </a:r>
            <a:endParaRPr lang="en-US" sz="6500" b="1" dirty="0"/>
          </a:p>
          <a:p>
            <a:r>
              <a:rPr lang="en-US" sz="6500" dirty="0"/>
              <a:t>Used when threads are </a:t>
            </a:r>
            <a:r>
              <a:rPr lang="en-US" sz="6500" b="1" dirty="0"/>
              <a:t>managed by a user-level library</a:t>
            </a:r>
            <a:r>
              <a:rPr lang="en-US" sz="6500" dirty="0"/>
              <a:t>, not by the OS.</a:t>
            </a:r>
          </a:p>
          <a:p>
            <a:r>
              <a:rPr lang="en-US" sz="6500" dirty="0"/>
              <a:t>The </a:t>
            </a:r>
            <a:r>
              <a:rPr lang="en-US" sz="6500" b="1" dirty="0"/>
              <a:t>thread library</a:t>
            </a:r>
            <a:r>
              <a:rPr lang="en-US" sz="6500" dirty="0"/>
              <a:t> decides which thread runs next </a:t>
            </a:r>
            <a:r>
              <a:rPr lang="en-US" sz="6500" i="1" dirty="0"/>
              <a:t>within the process</a:t>
            </a:r>
            <a:r>
              <a:rPr lang="en-US" sz="6500" dirty="0"/>
              <a:t>.</a:t>
            </a:r>
          </a:p>
          <a:p>
            <a:r>
              <a:rPr lang="en-US" sz="6500" dirty="0"/>
              <a:t>The OS is unaware of the individual threads — it only sees one process.</a:t>
            </a:r>
          </a:p>
          <a:p>
            <a:pPr marL="0" indent="0">
              <a:buNone/>
            </a:pPr>
            <a:r>
              <a:rPr lang="en-US" sz="6500" b="1" dirty="0" smtClean="0"/>
              <a:t>Example</a:t>
            </a:r>
            <a:r>
              <a:rPr lang="en-US" sz="6500" b="1" dirty="0"/>
              <a:t>:</a:t>
            </a:r>
            <a:r>
              <a:rPr lang="en-US" sz="6500" dirty="0"/>
              <a:t/>
            </a:r>
            <a:br>
              <a:rPr lang="en-US" sz="6500" dirty="0"/>
            </a:br>
            <a:r>
              <a:rPr lang="en-US" sz="6500" dirty="0"/>
              <a:t>Older Java systems using </a:t>
            </a:r>
            <a:r>
              <a:rPr lang="en-US" sz="6500" b="1" dirty="0"/>
              <a:t>green threads</a:t>
            </a:r>
            <a:r>
              <a:rPr lang="en-US" sz="6500" dirty="0"/>
              <a:t> or user-level </a:t>
            </a:r>
            <a:r>
              <a:rPr lang="en-US" sz="6500" b="1" dirty="0" err="1"/>
              <a:t>Pthreads</a:t>
            </a:r>
            <a:r>
              <a:rPr lang="en-US" sz="6500" dirty="0"/>
              <a:t> (in user space).</a:t>
            </a:r>
          </a:p>
          <a:p>
            <a:pPr marL="0" indent="0">
              <a:buNone/>
            </a:pPr>
            <a:r>
              <a:rPr lang="en-US" sz="6500" b="1" dirty="0" smtClean="0"/>
              <a:t>Advantage</a:t>
            </a:r>
            <a:r>
              <a:rPr lang="en-US" sz="6500" b="1" dirty="0"/>
              <a:t>:</a:t>
            </a:r>
            <a:endParaRPr lang="en-US" sz="6500" dirty="0"/>
          </a:p>
          <a:p>
            <a:r>
              <a:rPr lang="en-US" sz="6500" dirty="0"/>
              <a:t>Very fast switching (no kernel mode change).</a:t>
            </a:r>
          </a:p>
          <a:p>
            <a:r>
              <a:rPr lang="en-US" sz="6500" dirty="0"/>
              <a:t>Lightweight.</a:t>
            </a:r>
          </a:p>
          <a:p>
            <a:pPr marL="0" indent="0">
              <a:buNone/>
            </a:pPr>
            <a:r>
              <a:rPr lang="en-US" sz="6500" b="1" dirty="0" smtClean="0"/>
              <a:t>Disadvantage</a:t>
            </a:r>
            <a:r>
              <a:rPr lang="en-US" sz="6500" b="1" dirty="0"/>
              <a:t>:</a:t>
            </a:r>
            <a:endParaRPr lang="en-US" sz="6500" dirty="0"/>
          </a:p>
          <a:p>
            <a:r>
              <a:rPr lang="en-US" sz="6500" dirty="0"/>
              <a:t>If one thread makes a </a:t>
            </a:r>
            <a:r>
              <a:rPr lang="en-US" sz="6500" b="1" dirty="0"/>
              <a:t>blocking system call</a:t>
            </a:r>
            <a:r>
              <a:rPr lang="en-US" sz="6500" dirty="0"/>
              <a:t>, all threads in the same process block.</a:t>
            </a:r>
          </a:p>
          <a:p>
            <a:r>
              <a:rPr lang="en-US" sz="6500" dirty="0"/>
              <a:t>Cannot use multiple CPU cores — OS only schedules one process at a time.</a:t>
            </a:r>
          </a:p>
          <a:p>
            <a:endParaRPr lang="en-US" dirty="0"/>
          </a:p>
        </p:txBody>
      </p:sp>
    </p:spTree>
    <p:extLst>
      <p:ext uri="{BB962C8B-B14F-4D97-AF65-F5344CB8AC3E}">
        <p14:creationId xmlns:p14="http://schemas.microsoft.com/office/powerpoint/2010/main" val="357932330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THREAD SCHEDULING</a:t>
            </a:r>
          </a:p>
        </p:txBody>
      </p:sp>
      <p:sp>
        <p:nvSpPr>
          <p:cNvPr id="3" name="Content Placeholder 2"/>
          <p:cNvSpPr>
            <a:spLocks noGrp="1"/>
          </p:cNvSpPr>
          <p:nvPr>
            <p:ph idx="1"/>
          </p:nvPr>
        </p:nvSpPr>
        <p:spPr/>
        <p:txBody>
          <a:bodyPr>
            <a:normAutofit fontScale="70000" lnSpcReduction="20000"/>
          </a:bodyPr>
          <a:lstStyle/>
          <a:p>
            <a:pPr marL="0" indent="0">
              <a:buNone/>
            </a:pPr>
            <a:r>
              <a:rPr lang="en-US" b="1" dirty="0"/>
              <a:t>System Contention Scope (SCS) — </a:t>
            </a:r>
            <a:r>
              <a:rPr lang="en-US" b="1" i="1" dirty="0"/>
              <a:t>Kernel-level scheduling</a:t>
            </a:r>
            <a:endParaRPr lang="en-US" b="1" dirty="0"/>
          </a:p>
          <a:p>
            <a:r>
              <a:rPr lang="en-US" dirty="0"/>
              <a:t>Used when threads are managed by the </a:t>
            </a:r>
            <a:r>
              <a:rPr lang="en-US" b="1" dirty="0"/>
              <a:t>kernel</a:t>
            </a:r>
            <a:r>
              <a:rPr lang="en-US" dirty="0"/>
              <a:t> itself.</a:t>
            </a:r>
          </a:p>
          <a:p>
            <a:r>
              <a:rPr lang="en-US" dirty="0"/>
              <a:t>Each thread is known to the OS — so threads from different processes compete equally for CPU time.</a:t>
            </a:r>
          </a:p>
          <a:p>
            <a:r>
              <a:rPr lang="en-US" dirty="0"/>
              <a:t>This allows </a:t>
            </a:r>
            <a:r>
              <a:rPr lang="en-US" b="1" dirty="0"/>
              <a:t>true parallelism</a:t>
            </a:r>
            <a:r>
              <a:rPr lang="en-US" dirty="0"/>
              <a:t> on multiprocessor systems.</a:t>
            </a:r>
          </a:p>
          <a:p>
            <a:pPr marL="0" indent="0">
              <a:buNone/>
            </a:pPr>
            <a:r>
              <a:rPr lang="en-US" b="1" dirty="0" smtClean="0"/>
              <a:t>Example:</a:t>
            </a:r>
          </a:p>
          <a:p>
            <a:r>
              <a:rPr lang="en-US" dirty="0" smtClean="0"/>
              <a:t>Modern </a:t>
            </a:r>
            <a:r>
              <a:rPr lang="en-US" b="1" dirty="0"/>
              <a:t>Windows</a:t>
            </a:r>
            <a:r>
              <a:rPr lang="en-US" dirty="0"/>
              <a:t>, </a:t>
            </a:r>
            <a:r>
              <a:rPr lang="en-US" b="1" dirty="0"/>
              <a:t>Linux (NPTL)</a:t>
            </a:r>
            <a:r>
              <a:rPr lang="en-US" dirty="0"/>
              <a:t>, and </a:t>
            </a:r>
            <a:r>
              <a:rPr lang="en-US" b="1" dirty="0"/>
              <a:t>Java Virtual Machine</a:t>
            </a:r>
            <a:r>
              <a:rPr lang="en-US" dirty="0"/>
              <a:t> (modern versions).</a:t>
            </a:r>
          </a:p>
          <a:p>
            <a:pPr marL="0" indent="0">
              <a:buNone/>
            </a:pPr>
            <a:r>
              <a:rPr lang="en-US" b="1" dirty="0" smtClean="0"/>
              <a:t>Advantages</a:t>
            </a:r>
            <a:r>
              <a:rPr lang="en-US" b="1" dirty="0"/>
              <a:t>:</a:t>
            </a:r>
            <a:endParaRPr lang="en-US" dirty="0"/>
          </a:p>
          <a:p>
            <a:r>
              <a:rPr lang="en-US" dirty="0"/>
              <a:t>True parallel execution (threads can run on different CPUs).</a:t>
            </a:r>
          </a:p>
          <a:p>
            <a:r>
              <a:rPr lang="en-US" dirty="0"/>
              <a:t>If one thread blocks, others can still continue.</a:t>
            </a:r>
          </a:p>
          <a:p>
            <a:pPr marL="0" indent="0">
              <a:buNone/>
            </a:pPr>
            <a:r>
              <a:rPr lang="en-US" b="1" dirty="0" smtClean="0"/>
              <a:t>Disadvantage</a:t>
            </a:r>
            <a:r>
              <a:rPr lang="en-US" b="1" dirty="0"/>
              <a:t>:</a:t>
            </a:r>
            <a:endParaRPr lang="en-US" dirty="0"/>
          </a:p>
          <a:p>
            <a:r>
              <a:rPr lang="en-US" dirty="0"/>
              <a:t>Context switching is slower (requires kernel intervention).</a:t>
            </a:r>
          </a:p>
          <a:p>
            <a:endParaRPr lang="en-US" dirty="0"/>
          </a:p>
        </p:txBody>
      </p:sp>
    </p:spTree>
    <p:extLst>
      <p:ext uri="{BB962C8B-B14F-4D97-AF65-F5344CB8AC3E}">
        <p14:creationId xmlns:p14="http://schemas.microsoft.com/office/powerpoint/2010/main" val="29313991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THREAD SCHEDULING</a:t>
            </a:r>
          </a:p>
        </p:txBody>
      </p:sp>
      <p:sp>
        <p:nvSpPr>
          <p:cNvPr id="3" name="Content Placeholder 2"/>
          <p:cNvSpPr>
            <a:spLocks noGrp="1"/>
          </p:cNvSpPr>
          <p:nvPr>
            <p:ph idx="1"/>
          </p:nvPr>
        </p:nvSpPr>
        <p:spPr/>
        <p:txBody>
          <a:bodyPr/>
          <a:lstStyle/>
          <a:p>
            <a:r>
              <a:rPr lang="en-US" dirty="0"/>
              <a:t>In </a:t>
            </a:r>
            <a:r>
              <a:rPr lang="en-US" b="1" i="1" dirty="0"/>
              <a:t>Process Contention Scope</a:t>
            </a:r>
            <a:r>
              <a:rPr lang="en-US" dirty="0"/>
              <a:t>, thread scheduling happens inside the process — it’s like a teacher deciding which student in her class should </a:t>
            </a:r>
            <a:r>
              <a:rPr lang="en-US" dirty="0" smtClean="0"/>
              <a:t>speak.</a:t>
            </a:r>
          </a:p>
          <a:p>
            <a:r>
              <a:rPr lang="en-US" dirty="0" smtClean="0"/>
              <a:t>In </a:t>
            </a:r>
            <a:r>
              <a:rPr lang="en-US" b="1" i="1" dirty="0"/>
              <a:t>System Contention Scope</a:t>
            </a:r>
            <a:r>
              <a:rPr lang="en-US" dirty="0"/>
              <a:t>, scheduling happens across the whole system — it’s like the principal deciding which class gets to use the lab next</a:t>
            </a:r>
            <a:r>
              <a:rPr lang="en-US" dirty="0" smtClean="0"/>
              <a:t>.</a:t>
            </a:r>
            <a:endParaRPr lang="en-US" dirty="0"/>
          </a:p>
        </p:txBody>
      </p:sp>
    </p:spTree>
    <p:extLst>
      <p:ext uri="{BB962C8B-B14F-4D97-AF65-F5344CB8AC3E}">
        <p14:creationId xmlns:p14="http://schemas.microsoft.com/office/powerpoint/2010/main" val="38929457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THREAD SCHEDULING</a:t>
            </a:r>
          </a:p>
        </p:txBody>
      </p:sp>
      <p:sp>
        <p:nvSpPr>
          <p:cNvPr id="3" name="Content Placeholder 2"/>
          <p:cNvSpPr>
            <a:spLocks noGrp="1"/>
          </p:cNvSpPr>
          <p:nvPr>
            <p:ph idx="1"/>
          </p:nvPr>
        </p:nvSpPr>
        <p:spPr>
          <a:xfrm>
            <a:off x="457200" y="1295400"/>
            <a:ext cx="8229600" cy="4525963"/>
          </a:xfrm>
        </p:spPr>
        <p:txBody>
          <a:bodyPr/>
          <a:lstStyle/>
          <a:p>
            <a:pPr marL="0" indent="0">
              <a:buNone/>
            </a:pPr>
            <a:r>
              <a:rPr lang="en-US" dirty="0" smtClean="0"/>
              <a:t>Summary </a:t>
            </a:r>
            <a:r>
              <a:rPr lang="en-US" dirty="0"/>
              <a:t>table</a:t>
            </a:r>
          </a:p>
        </p:txBody>
      </p:sp>
      <p:graphicFrame>
        <p:nvGraphicFramePr>
          <p:cNvPr id="4" name="Table 3"/>
          <p:cNvGraphicFramePr>
            <a:graphicFrameLocks noGrp="1"/>
          </p:cNvGraphicFramePr>
          <p:nvPr>
            <p:extLst>
              <p:ext uri="{D42A27DB-BD31-4B8C-83A1-F6EECF244321}">
                <p14:modId xmlns:p14="http://schemas.microsoft.com/office/powerpoint/2010/main" val="3325155860"/>
              </p:ext>
            </p:extLst>
          </p:nvPr>
        </p:nvGraphicFramePr>
        <p:xfrm>
          <a:off x="381000" y="1981200"/>
          <a:ext cx="8229600" cy="3657600"/>
        </p:xfrm>
        <a:graphic>
          <a:graphicData uri="http://schemas.openxmlformats.org/drawingml/2006/table">
            <a:tbl>
              <a:tblPr>
                <a:tableStyleId>{775DCB02-9BB8-47FD-8907-85C794F793BA}</a:tableStyleId>
              </a:tblPr>
              <a:tblGrid>
                <a:gridCol w="2743200"/>
                <a:gridCol w="2743200"/>
                <a:gridCol w="2743200"/>
              </a:tblGrid>
              <a:tr h="493395">
                <a:tc>
                  <a:txBody>
                    <a:bodyPr/>
                    <a:lstStyle/>
                    <a:p>
                      <a:r>
                        <a:rPr lang="en-US" dirty="0"/>
                        <a:t>Aspect</a:t>
                      </a:r>
                    </a:p>
                  </a:txBody>
                  <a:tcPr anchor="ctr"/>
                </a:tc>
                <a:tc>
                  <a:txBody>
                    <a:bodyPr/>
                    <a:lstStyle/>
                    <a:p>
                      <a:r>
                        <a:rPr lang="en-US" dirty="0"/>
                        <a:t>PCS (Process Contention Scope)</a:t>
                      </a:r>
                    </a:p>
                  </a:txBody>
                  <a:tcPr anchor="ctr"/>
                </a:tc>
                <a:tc>
                  <a:txBody>
                    <a:bodyPr/>
                    <a:lstStyle/>
                    <a:p>
                      <a:r>
                        <a:rPr lang="en-US" dirty="0"/>
                        <a:t>SCS (System Contention Scope)</a:t>
                      </a:r>
                    </a:p>
                  </a:txBody>
                  <a:tcPr anchor="ctr"/>
                </a:tc>
              </a:tr>
              <a:tr h="281940">
                <a:tc>
                  <a:txBody>
                    <a:bodyPr/>
                    <a:lstStyle/>
                    <a:p>
                      <a:r>
                        <a:rPr lang="en-US"/>
                        <a:t>Managed by</a:t>
                      </a:r>
                    </a:p>
                  </a:txBody>
                  <a:tcPr anchor="ctr"/>
                </a:tc>
                <a:tc>
                  <a:txBody>
                    <a:bodyPr/>
                    <a:lstStyle/>
                    <a:p>
                      <a:r>
                        <a:rPr lang="en-US"/>
                        <a:t>User-level thread library</a:t>
                      </a:r>
                    </a:p>
                  </a:txBody>
                  <a:tcPr anchor="ctr"/>
                </a:tc>
                <a:tc>
                  <a:txBody>
                    <a:bodyPr/>
                    <a:lstStyle/>
                    <a:p>
                      <a:r>
                        <a:rPr lang="en-US"/>
                        <a:t>Operating System Kernel</a:t>
                      </a:r>
                    </a:p>
                  </a:txBody>
                  <a:tcPr anchor="ctr"/>
                </a:tc>
              </a:tr>
              <a:tr h="281940">
                <a:tc>
                  <a:txBody>
                    <a:bodyPr/>
                    <a:lstStyle/>
                    <a:p>
                      <a:r>
                        <a:rPr lang="en-US"/>
                        <a:t>Visible to OS</a:t>
                      </a:r>
                    </a:p>
                  </a:txBody>
                  <a:tcPr anchor="ctr"/>
                </a:tc>
                <a:tc>
                  <a:txBody>
                    <a:bodyPr/>
                    <a:lstStyle/>
                    <a:p>
                      <a:r>
                        <a:rPr lang="en-US"/>
                        <a:t>No</a:t>
                      </a:r>
                    </a:p>
                  </a:txBody>
                  <a:tcPr anchor="ctr"/>
                </a:tc>
                <a:tc>
                  <a:txBody>
                    <a:bodyPr/>
                    <a:lstStyle/>
                    <a:p>
                      <a:r>
                        <a:rPr lang="en-US"/>
                        <a:t>Yes</a:t>
                      </a:r>
                    </a:p>
                  </a:txBody>
                  <a:tcPr anchor="ctr"/>
                </a:tc>
              </a:tr>
              <a:tr h="493395">
                <a:tc>
                  <a:txBody>
                    <a:bodyPr/>
                    <a:lstStyle/>
                    <a:p>
                      <a:r>
                        <a:rPr lang="en-US"/>
                        <a:t>Scheduling scope</a:t>
                      </a:r>
                    </a:p>
                  </a:txBody>
                  <a:tcPr anchor="ctr"/>
                </a:tc>
                <a:tc>
                  <a:txBody>
                    <a:bodyPr/>
                    <a:lstStyle/>
                    <a:p>
                      <a:r>
                        <a:rPr lang="en-US"/>
                        <a:t>Among threads of one process</a:t>
                      </a:r>
                    </a:p>
                  </a:txBody>
                  <a:tcPr anchor="ctr"/>
                </a:tc>
                <a:tc>
                  <a:txBody>
                    <a:bodyPr/>
                    <a:lstStyle/>
                    <a:p>
                      <a:r>
                        <a:rPr lang="en-US"/>
                        <a:t>Among all system threads</a:t>
                      </a:r>
                    </a:p>
                  </a:txBody>
                  <a:tcPr anchor="ctr"/>
                </a:tc>
              </a:tr>
              <a:tr h="281940">
                <a:tc>
                  <a:txBody>
                    <a:bodyPr/>
                    <a:lstStyle/>
                    <a:p>
                      <a:r>
                        <a:rPr lang="en-US"/>
                        <a:t>Parallelism</a:t>
                      </a:r>
                    </a:p>
                  </a:txBody>
                  <a:tcPr anchor="ctr"/>
                </a:tc>
                <a:tc>
                  <a:txBody>
                    <a:bodyPr/>
                    <a:lstStyle/>
                    <a:p>
                      <a:r>
                        <a:rPr lang="en-US" dirty="0" smtClean="0"/>
                        <a:t>Not </a:t>
                      </a:r>
                      <a:r>
                        <a:rPr lang="en-US" dirty="0"/>
                        <a:t>true parallelism</a:t>
                      </a:r>
                    </a:p>
                  </a:txBody>
                  <a:tcPr anchor="ctr"/>
                </a:tc>
                <a:tc>
                  <a:txBody>
                    <a:bodyPr/>
                    <a:lstStyle/>
                    <a:p>
                      <a:r>
                        <a:rPr lang="en-US" dirty="0" smtClean="0"/>
                        <a:t>True </a:t>
                      </a:r>
                      <a:r>
                        <a:rPr lang="en-US" dirty="0"/>
                        <a:t>parallelism</a:t>
                      </a:r>
                    </a:p>
                  </a:txBody>
                  <a:tcPr anchor="ctr"/>
                </a:tc>
              </a:tr>
              <a:tr h="493395">
                <a:tc>
                  <a:txBody>
                    <a:bodyPr/>
                    <a:lstStyle/>
                    <a:p>
                      <a:r>
                        <a:rPr lang="en-US" dirty="0"/>
                        <a:t>Speed</a:t>
                      </a:r>
                    </a:p>
                  </a:txBody>
                  <a:tcPr anchor="ctr"/>
                </a:tc>
                <a:tc>
                  <a:txBody>
                    <a:bodyPr/>
                    <a:lstStyle/>
                    <a:p>
                      <a:r>
                        <a:rPr lang="en-US" dirty="0"/>
                        <a:t>Faster (no kernel switch)</a:t>
                      </a:r>
                    </a:p>
                  </a:txBody>
                  <a:tcPr anchor="ctr"/>
                </a:tc>
                <a:tc>
                  <a:txBody>
                    <a:bodyPr/>
                    <a:lstStyle/>
                    <a:p>
                      <a:r>
                        <a:rPr lang="en-US" dirty="0"/>
                        <a:t>Slower (kernel mode switch)</a:t>
                      </a:r>
                    </a:p>
                  </a:txBody>
                  <a:tcPr anchor="ctr"/>
                </a:tc>
              </a:tr>
              <a:tr h="493395">
                <a:tc>
                  <a:txBody>
                    <a:bodyPr/>
                    <a:lstStyle/>
                    <a:p>
                      <a:r>
                        <a:rPr lang="en-US"/>
                        <a:t>Example</a:t>
                      </a:r>
                    </a:p>
                  </a:txBody>
                  <a:tcPr anchor="ctr"/>
                </a:tc>
                <a:tc>
                  <a:txBody>
                    <a:bodyPr/>
                    <a:lstStyle/>
                    <a:p>
                      <a:r>
                        <a:rPr lang="en-US" dirty="0"/>
                        <a:t>Java green threads, user-level </a:t>
                      </a:r>
                      <a:r>
                        <a:rPr lang="en-US" dirty="0" err="1"/>
                        <a:t>Pthreads</a:t>
                      </a:r>
                      <a:endParaRPr lang="en-US" dirty="0"/>
                    </a:p>
                  </a:txBody>
                  <a:tcPr anchor="ctr"/>
                </a:tc>
                <a:tc>
                  <a:txBody>
                    <a:bodyPr/>
                    <a:lstStyle/>
                    <a:p>
                      <a:r>
                        <a:rPr lang="en-US" dirty="0"/>
                        <a:t>Linux, Windows threads</a:t>
                      </a:r>
                    </a:p>
                  </a:txBody>
                  <a:tcPr anchor="ctr"/>
                </a:tc>
              </a:tr>
            </a:tbl>
          </a:graphicData>
        </a:graphic>
      </p:graphicFrame>
      <p:sp>
        <p:nvSpPr>
          <p:cNvPr id="5" name="Rectangle 4"/>
          <p:cNvSpPr/>
          <p:nvPr/>
        </p:nvSpPr>
        <p:spPr>
          <a:xfrm>
            <a:off x="457200" y="5654040"/>
            <a:ext cx="8001000" cy="1200329"/>
          </a:xfrm>
          <a:prstGeom prst="rect">
            <a:avLst/>
          </a:prstGeom>
        </p:spPr>
        <p:txBody>
          <a:bodyPr wrap="square">
            <a:spAutoFit/>
          </a:bodyPr>
          <a:lstStyle/>
          <a:p>
            <a:pPr marL="285750" indent="-285750">
              <a:buFont typeface="Arial" pitchFamily="34" charset="0"/>
              <a:buChar char="•"/>
            </a:pPr>
            <a:r>
              <a:rPr lang="en-US" dirty="0" smtClean="0"/>
              <a:t>Thread </a:t>
            </a:r>
            <a:r>
              <a:rPr lang="en-US" dirty="0"/>
              <a:t>scheduling determines </a:t>
            </a:r>
            <a:r>
              <a:rPr lang="en-US" b="1" dirty="0"/>
              <a:t>which thread runs</a:t>
            </a:r>
            <a:r>
              <a:rPr lang="en-US" dirty="0"/>
              <a:t> — either within a process (PCS) or across the system (SCS</a:t>
            </a:r>
            <a:r>
              <a:rPr lang="en-US" dirty="0" smtClean="0"/>
              <a:t>).</a:t>
            </a:r>
          </a:p>
          <a:p>
            <a:pPr marL="285750" indent="-285750">
              <a:buFont typeface="Arial" pitchFamily="34" charset="0"/>
              <a:buChar char="•"/>
            </a:pPr>
            <a:r>
              <a:rPr lang="en-US" dirty="0" smtClean="0"/>
              <a:t>Modern </a:t>
            </a:r>
            <a:r>
              <a:rPr lang="en-US" dirty="0"/>
              <a:t>systems use </a:t>
            </a:r>
            <a:r>
              <a:rPr lang="en-US" b="1" dirty="0"/>
              <a:t>SCS</a:t>
            </a:r>
            <a:r>
              <a:rPr lang="en-US" dirty="0"/>
              <a:t> for real parallelism on multicore processors.</a:t>
            </a:r>
          </a:p>
          <a:p>
            <a:endParaRPr lang="en-US" dirty="0"/>
          </a:p>
        </p:txBody>
      </p:sp>
    </p:spTree>
    <p:extLst>
      <p:ext uri="{BB962C8B-B14F-4D97-AF65-F5344CB8AC3E}">
        <p14:creationId xmlns:p14="http://schemas.microsoft.com/office/powerpoint/2010/main" val="337565190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Critical Section Problem</a:t>
            </a:r>
          </a:p>
        </p:txBody>
      </p:sp>
      <p:sp>
        <p:nvSpPr>
          <p:cNvPr id="3" name="Content Placeholder 2"/>
          <p:cNvSpPr>
            <a:spLocks noGrp="1"/>
          </p:cNvSpPr>
          <p:nvPr>
            <p:ph idx="1"/>
          </p:nvPr>
        </p:nvSpPr>
        <p:spPr/>
        <p:txBody>
          <a:bodyPr>
            <a:normAutofit fontScale="92500"/>
          </a:bodyPr>
          <a:lstStyle/>
          <a:p>
            <a:pPr marL="0" indent="0">
              <a:buNone/>
            </a:pPr>
            <a:r>
              <a:rPr lang="en-US" dirty="0"/>
              <a:t>In a system with </a:t>
            </a:r>
            <a:r>
              <a:rPr lang="en-US" b="1" dirty="0"/>
              <a:t>multiple processes (or threads)</a:t>
            </a:r>
            <a:r>
              <a:rPr lang="en-US" dirty="0"/>
              <a:t> running concurrently, processes often </a:t>
            </a:r>
            <a:r>
              <a:rPr lang="en-US" b="1" dirty="0"/>
              <a:t>share data or resources</a:t>
            </a:r>
            <a:r>
              <a:rPr lang="en-US" dirty="0"/>
              <a:t> — such as memory, files, or variables.</a:t>
            </a:r>
            <a:br>
              <a:rPr lang="en-US" dirty="0"/>
            </a:br>
            <a:r>
              <a:rPr lang="en-US" dirty="0"/>
              <a:t>If two or more processes try to access or modify the same data </a:t>
            </a:r>
            <a:r>
              <a:rPr lang="en-US" b="1" dirty="0"/>
              <a:t>at the same time</a:t>
            </a:r>
            <a:r>
              <a:rPr lang="en-US" dirty="0"/>
              <a:t>, we may get </a:t>
            </a:r>
            <a:r>
              <a:rPr lang="en-US" b="1" dirty="0"/>
              <a:t>inconsistent results</a:t>
            </a:r>
            <a:r>
              <a:rPr lang="en-US" dirty="0"/>
              <a:t>.</a:t>
            </a:r>
          </a:p>
          <a:p>
            <a:r>
              <a:rPr lang="en-US" dirty="0"/>
              <a:t>To avoid that, we need </a:t>
            </a:r>
            <a:r>
              <a:rPr lang="en-US" b="1" dirty="0"/>
              <a:t>process synchronization</a:t>
            </a:r>
            <a:r>
              <a:rPr lang="en-US" dirty="0"/>
              <a:t> — a way to ensure that </a:t>
            </a:r>
            <a:r>
              <a:rPr lang="en-US" b="1" dirty="0"/>
              <a:t>only one process at a time</a:t>
            </a:r>
            <a:r>
              <a:rPr lang="en-US" dirty="0"/>
              <a:t> accesses shared data.</a:t>
            </a:r>
          </a:p>
          <a:p>
            <a:pPr marL="0" indent="0">
              <a:buNone/>
            </a:pPr>
            <a:endParaRPr lang="en-US" dirty="0"/>
          </a:p>
        </p:txBody>
      </p:sp>
    </p:spTree>
    <p:extLst>
      <p:ext uri="{BB962C8B-B14F-4D97-AF65-F5344CB8AC3E}">
        <p14:creationId xmlns:p14="http://schemas.microsoft.com/office/powerpoint/2010/main" val="234733154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85000" lnSpcReduction="20000"/>
          </a:bodyPr>
          <a:lstStyle/>
          <a:p>
            <a:pPr marL="0" indent="0">
              <a:buNone/>
            </a:pPr>
            <a:r>
              <a:rPr lang="en-US" b="1" dirty="0"/>
              <a:t>What is a Critical Section?</a:t>
            </a:r>
          </a:p>
          <a:p>
            <a:pPr marL="0" indent="0">
              <a:buNone/>
            </a:pPr>
            <a:r>
              <a:rPr lang="en-US" dirty="0"/>
              <a:t>Every process that shares data with others can be divided into </a:t>
            </a:r>
            <a:r>
              <a:rPr lang="en-US" b="1" dirty="0"/>
              <a:t>four sections</a:t>
            </a:r>
            <a:r>
              <a:rPr lang="en-US" dirty="0"/>
              <a:t>:</a:t>
            </a:r>
          </a:p>
          <a:p>
            <a:r>
              <a:rPr lang="en-US" b="1" dirty="0"/>
              <a:t>Entry Section:</a:t>
            </a:r>
            <a:r>
              <a:rPr lang="en-US" dirty="0"/>
              <a:t> Code that requests permission to enter the critical section.</a:t>
            </a:r>
          </a:p>
          <a:p>
            <a:r>
              <a:rPr lang="en-US" b="1" dirty="0"/>
              <a:t>Critical Section:</a:t>
            </a:r>
            <a:r>
              <a:rPr lang="en-US" dirty="0"/>
              <a:t> The part of code where the process </a:t>
            </a:r>
            <a:r>
              <a:rPr lang="en-US" b="1" dirty="0"/>
              <a:t>accesses shared data</a:t>
            </a:r>
            <a:r>
              <a:rPr lang="en-US" dirty="0"/>
              <a:t>.</a:t>
            </a:r>
          </a:p>
          <a:p>
            <a:r>
              <a:rPr lang="en-US" b="1" dirty="0"/>
              <a:t>Exit Section:</a:t>
            </a:r>
            <a:r>
              <a:rPr lang="en-US" dirty="0"/>
              <a:t> Code that signals that the process is leaving the critical section.</a:t>
            </a:r>
          </a:p>
          <a:p>
            <a:r>
              <a:rPr lang="en-US" b="1" dirty="0"/>
              <a:t>Remainder Section:</a:t>
            </a:r>
            <a:r>
              <a:rPr lang="en-US" dirty="0"/>
              <a:t> The rest of the code (independent part).</a:t>
            </a:r>
          </a:p>
          <a:p>
            <a:pPr marL="0" indent="0">
              <a:buNone/>
            </a:pPr>
            <a:endParaRPr lang="en-US" dirty="0"/>
          </a:p>
        </p:txBody>
      </p:sp>
    </p:spTree>
    <p:extLst>
      <p:ext uri="{BB962C8B-B14F-4D97-AF65-F5344CB8AC3E}">
        <p14:creationId xmlns:p14="http://schemas.microsoft.com/office/powerpoint/2010/main" val="38758663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Benefits</a:t>
            </a:r>
            <a:endParaRPr lang="en-US" dirty="0"/>
          </a:p>
        </p:txBody>
      </p:sp>
      <p:sp>
        <p:nvSpPr>
          <p:cNvPr id="3" name="Content Placeholder 2"/>
          <p:cNvSpPr>
            <a:spLocks noGrp="1"/>
          </p:cNvSpPr>
          <p:nvPr>
            <p:ph idx="1"/>
          </p:nvPr>
        </p:nvSpPr>
        <p:spPr/>
        <p:txBody>
          <a:bodyPr>
            <a:normAutofit fontScale="92500"/>
          </a:bodyPr>
          <a:lstStyle/>
          <a:p>
            <a:r>
              <a:rPr lang="en-US" b="1" dirty="0" smtClean="0"/>
              <a:t>Responsiveness:</a:t>
            </a:r>
            <a:r>
              <a:rPr lang="en-US" dirty="0" smtClean="0"/>
              <a:t> UI can remain responsive while background work runs in threads.</a:t>
            </a:r>
          </a:p>
          <a:p>
            <a:r>
              <a:rPr lang="en-US" b="1" dirty="0" smtClean="0"/>
              <a:t>Resource sharing:</a:t>
            </a:r>
            <a:r>
              <a:rPr lang="en-US" dirty="0" smtClean="0"/>
              <a:t> Threads of same process share address space — cheap context switching.</a:t>
            </a:r>
          </a:p>
          <a:p>
            <a:r>
              <a:rPr lang="en-US" b="1" dirty="0" smtClean="0"/>
              <a:t>Utilization &amp; concurrency:</a:t>
            </a:r>
            <a:r>
              <a:rPr lang="en-US" dirty="0" smtClean="0"/>
              <a:t> Better CPU/core utilization; easier to express parallelism (I/O </a:t>
            </a:r>
            <a:r>
              <a:rPr lang="en-US" dirty="0" err="1" smtClean="0"/>
              <a:t>vs</a:t>
            </a:r>
            <a:r>
              <a:rPr lang="en-US" dirty="0" smtClean="0"/>
              <a:t> CPU tasks).</a:t>
            </a:r>
          </a:p>
          <a:p>
            <a:r>
              <a:rPr lang="en-US" b="1" dirty="0" smtClean="0"/>
              <a:t>Scalability:</a:t>
            </a:r>
            <a:r>
              <a:rPr lang="en-US" dirty="0" smtClean="0"/>
              <a:t> Multi-core systems benefit from threads running on different cores.</a:t>
            </a:r>
          </a:p>
          <a:p>
            <a:endParaRPr lang="en-US" dirty="0"/>
          </a:p>
        </p:txBody>
      </p:sp>
    </p:spTree>
    <p:extLst>
      <p:ext uri="{BB962C8B-B14F-4D97-AF65-F5344CB8AC3E}">
        <p14:creationId xmlns:p14="http://schemas.microsoft.com/office/powerpoint/2010/main" val="258835595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Module 3</a:t>
            </a:r>
            <a:endParaRPr lang="en-US" dirty="0"/>
          </a:p>
        </p:txBody>
      </p:sp>
      <p:sp>
        <p:nvSpPr>
          <p:cNvPr id="3" name="Content Placeholder 2"/>
          <p:cNvSpPr>
            <a:spLocks noGrp="1"/>
          </p:cNvSpPr>
          <p:nvPr>
            <p:ph idx="1"/>
          </p:nvPr>
        </p:nvSpPr>
        <p:spPr/>
        <p:txBody>
          <a:bodyPr/>
          <a:lstStyle/>
          <a:p>
            <a:endParaRPr lang="en-US" dirty="0"/>
          </a:p>
        </p:txBody>
      </p:sp>
    </p:spTree>
    <p:extLst>
      <p:ext uri="{BB962C8B-B14F-4D97-AF65-F5344CB8AC3E}">
        <p14:creationId xmlns:p14="http://schemas.microsoft.com/office/powerpoint/2010/main" val="298330410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Critical Section</a:t>
            </a:r>
          </a:p>
        </p:txBody>
      </p:sp>
      <p:sp>
        <p:nvSpPr>
          <p:cNvPr id="3" name="Content Placeholder 2"/>
          <p:cNvSpPr>
            <a:spLocks noGrp="1"/>
          </p:cNvSpPr>
          <p:nvPr>
            <p:ph idx="1"/>
          </p:nvPr>
        </p:nvSpPr>
        <p:spPr/>
        <p:txBody>
          <a:bodyPr/>
          <a:lstStyle/>
          <a:p>
            <a:pPr marL="0" indent="0">
              <a:buNone/>
            </a:pPr>
            <a:r>
              <a:rPr lang="en-US" dirty="0"/>
              <a:t>When two or more processes (or threads) </a:t>
            </a:r>
            <a:r>
              <a:rPr lang="en-US" b="1" dirty="0"/>
              <a:t>share data or resources</a:t>
            </a:r>
            <a:r>
              <a:rPr lang="en-US" dirty="0"/>
              <a:t> (like a variable, file, or printer), they must not </a:t>
            </a:r>
            <a:r>
              <a:rPr lang="en-US" b="1" dirty="0"/>
              <a:t>access it at the same time</a:t>
            </a:r>
            <a:r>
              <a:rPr lang="en-US" dirty="0"/>
              <a:t> — otherwise, data gets corrupted.</a:t>
            </a:r>
          </a:p>
          <a:p>
            <a:pPr marL="0" indent="0">
              <a:buNone/>
            </a:pPr>
            <a:r>
              <a:rPr lang="en-US" dirty="0" smtClean="0"/>
              <a:t>	So</a:t>
            </a:r>
            <a:r>
              <a:rPr lang="en-US" dirty="0"/>
              <a:t>, the </a:t>
            </a:r>
            <a:r>
              <a:rPr lang="en-US" b="1" dirty="0"/>
              <a:t>critical section</a:t>
            </a:r>
            <a:r>
              <a:rPr lang="en-US" dirty="0"/>
              <a:t> is that </a:t>
            </a:r>
            <a:r>
              <a:rPr lang="en-US" i="1" dirty="0"/>
              <a:t>part of code</a:t>
            </a:r>
            <a:r>
              <a:rPr lang="en-US" dirty="0"/>
              <a:t> where shared data is accessed.</a:t>
            </a:r>
          </a:p>
          <a:p>
            <a:pPr marL="0" indent="0">
              <a:buNone/>
            </a:pPr>
            <a:endParaRPr lang="en-US" dirty="0"/>
          </a:p>
        </p:txBody>
      </p:sp>
    </p:spTree>
    <p:extLst>
      <p:ext uri="{BB962C8B-B14F-4D97-AF65-F5344CB8AC3E}">
        <p14:creationId xmlns:p14="http://schemas.microsoft.com/office/powerpoint/2010/main" val="400425497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Critical Section</a:t>
            </a:r>
          </a:p>
        </p:txBody>
      </p:sp>
      <p:sp>
        <p:nvSpPr>
          <p:cNvPr id="3" name="Content Placeholder 2"/>
          <p:cNvSpPr>
            <a:spLocks noGrp="1"/>
          </p:cNvSpPr>
          <p:nvPr>
            <p:ph idx="1"/>
          </p:nvPr>
        </p:nvSpPr>
        <p:spPr/>
        <p:txBody>
          <a:bodyPr>
            <a:normAutofit fontScale="85000" lnSpcReduction="20000"/>
          </a:bodyPr>
          <a:lstStyle/>
          <a:p>
            <a:pPr marL="0" indent="0">
              <a:buNone/>
            </a:pPr>
            <a:r>
              <a:rPr lang="en-US" b="1" dirty="0"/>
              <a:t>Example:</a:t>
            </a:r>
          </a:p>
          <a:p>
            <a:r>
              <a:rPr lang="en-US" dirty="0"/>
              <a:t>Let’s say two processes (P1 and P2) share a variable count.</a:t>
            </a:r>
          </a:p>
          <a:p>
            <a:pPr marL="0" indent="0">
              <a:buNone/>
            </a:pPr>
            <a:r>
              <a:rPr lang="en-US" dirty="0" err="1">
                <a:solidFill>
                  <a:srgbClr val="FF0000"/>
                </a:solidFill>
              </a:rPr>
              <a:t>int</a:t>
            </a:r>
            <a:r>
              <a:rPr lang="en-US" dirty="0">
                <a:solidFill>
                  <a:srgbClr val="FF0000"/>
                </a:solidFill>
              </a:rPr>
              <a:t> count = 0</a:t>
            </a:r>
            <a:r>
              <a:rPr lang="en-US" dirty="0" smtClean="0">
                <a:solidFill>
                  <a:srgbClr val="FF0000"/>
                </a:solidFill>
              </a:rPr>
              <a:t>;</a:t>
            </a:r>
            <a:endParaRPr lang="en-US" dirty="0">
              <a:solidFill>
                <a:srgbClr val="FF0000"/>
              </a:solidFill>
            </a:endParaRPr>
          </a:p>
          <a:p>
            <a:pPr marL="0" indent="0">
              <a:buNone/>
            </a:pPr>
            <a:r>
              <a:rPr lang="en-US" dirty="0">
                <a:solidFill>
                  <a:srgbClr val="FF0000"/>
                </a:solidFill>
              </a:rPr>
              <a:t>Process P1:                     Process P2:</a:t>
            </a:r>
          </a:p>
          <a:p>
            <a:pPr marL="0" indent="0">
              <a:buNone/>
            </a:pPr>
            <a:r>
              <a:rPr lang="en-US" dirty="0">
                <a:solidFill>
                  <a:srgbClr val="FF0000"/>
                </a:solidFill>
              </a:rPr>
              <a:t>count = count + 1;              count = count + 1;</a:t>
            </a:r>
          </a:p>
          <a:p>
            <a:r>
              <a:rPr lang="en-US" dirty="0"/>
              <a:t>If both run this code </a:t>
            </a:r>
            <a:r>
              <a:rPr lang="en-US" b="1" dirty="0"/>
              <a:t>together</a:t>
            </a:r>
            <a:r>
              <a:rPr lang="en-US" dirty="0"/>
              <a:t>, they may both read the same old value of count,</a:t>
            </a:r>
            <a:br>
              <a:rPr lang="en-US" dirty="0"/>
            </a:br>
            <a:r>
              <a:rPr lang="en-US" dirty="0"/>
              <a:t>so even though they both increment, the result might end up </a:t>
            </a:r>
            <a:r>
              <a:rPr lang="en-US" b="1" dirty="0"/>
              <a:t>count = 1 instead of 2</a:t>
            </a:r>
            <a:r>
              <a:rPr lang="en-US" dirty="0"/>
              <a:t> </a:t>
            </a:r>
          </a:p>
          <a:p>
            <a:r>
              <a:rPr lang="en-US" dirty="0"/>
              <a:t>That is a </a:t>
            </a:r>
            <a:r>
              <a:rPr lang="en-US" b="1" dirty="0"/>
              <a:t>race condition</a:t>
            </a:r>
            <a:r>
              <a:rPr lang="en-US" dirty="0"/>
              <a:t>.</a:t>
            </a:r>
          </a:p>
          <a:p>
            <a:pPr marL="0" indent="0">
              <a:buNone/>
            </a:pPr>
            <a:endParaRPr lang="en-US" dirty="0"/>
          </a:p>
        </p:txBody>
      </p:sp>
    </p:spTree>
    <p:extLst>
      <p:ext uri="{BB962C8B-B14F-4D97-AF65-F5344CB8AC3E}">
        <p14:creationId xmlns:p14="http://schemas.microsoft.com/office/powerpoint/2010/main" val="134165703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Critical Section</a:t>
            </a:r>
          </a:p>
        </p:txBody>
      </p:sp>
      <p:sp>
        <p:nvSpPr>
          <p:cNvPr id="3" name="Content Placeholder 2"/>
          <p:cNvSpPr>
            <a:spLocks noGrp="1"/>
          </p:cNvSpPr>
          <p:nvPr>
            <p:ph idx="1"/>
          </p:nvPr>
        </p:nvSpPr>
        <p:spPr>
          <a:xfrm>
            <a:off x="457200" y="2332037"/>
            <a:ext cx="8229600" cy="4525963"/>
          </a:xfrm>
        </p:spPr>
        <p:txBody>
          <a:bodyPr/>
          <a:lstStyle/>
          <a:p>
            <a:pPr marL="0" indent="0">
              <a:buNone/>
            </a:pPr>
            <a:r>
              <a:rPr lang="en-US" b="1" dirty="0"/>
              <a:t>Goal of Critical Section Problem</a:t>
            </a:r>
          </a:p>
          <a:p>
            <a:r>
              <a:rPr lang="en-US" dirty="0"/>
              <a:t>Allow many processes to run </a:t>
            </a:r>
            <a:r>
              <a:rPr lang="en-US" b="1" dirty="0"/>
              <a:t>concurrently</a:t>
            </a:r>
            <a:r>
              <a:rPr lang="en-US" dirty="0"/>
              <a:t>,</a:t>
            </a:r>
            <a:br>
              <a:rPr lang="en-US" dirty="0"/>
            </a:br>
            <a:r>
              <a:rPr lang="en-US" dirty="0"/>
              <a:t>but </a:t>
            </a:r>
            <a:r>
              <a:rPr lang="en-US" b="1" dirty="0"/>
              <a:t>only one process at a time</a:t>
            </a:r>
            <a:r>
              <a:rPr lang="en-US" dirty="0"/>
              <a:t> can execute its critical section.</a:t>
            </a:r>
          </a:p>
          <a:p>
            <a:r>
              <a:rPr lang="en-US" dirty="0"/>
              <a:t>So we must design something that ensures </a:t>
            </a:r>
            <a:r>
              <a:rPr lang="en-US" b="1" dirty="0"/>
              <a:t>Mutual Exclusion</a:t>
            </a:r>
            <a:r>
              <a:rPr lang="en-US" dirty="0"/>
              <a:t>.</a:t>
            </a:r>
          </a:p>
          <a:p>
            <a:pPr marL="0" indent="0">
              <a:buNone/>
            </a:pPr>
            <a:endParaRPr lang="en-US" dirty="0"/>
          </a:p>
        </p:txBody>
      </p:sp>
    </p:spTree>
    <p:extLst>
      <p:ext uri="{BB962C8B-B14F-4D97-AF65-F5344CB8AC3E}">
        <p14:creationId xmlns:p14="http://schemas.microsoft.com/office/powerpoint/2010/main" val="31920231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Semaphore</a:t>
            </a:r>
          </a:p>
        </p:txBody>
      </p:sp>
      <p:sp>
        <p:nvSpPr>
          <p:cNvPr id="3" name="Content Placeholder 2"/>
          <p:cNvSpPr>
            <a:spLocks noGrp="1"/>
          </p:cNvSpPr>
          <p:nvPr>
            <p:ph idx="1"/>
          </p:nvPr>
        </p:nvSpPr>
        <p:spPr>
          <a:xfrm>
            <a:off x="457200" y="2332037"/>
            <a:ext cx="8229600" cy="4525963"/>
          </a:xfrm>
        </p:spPr>
        <p:txBody>
          <a:bodyPr/>
          <a:lstStyle/>
          <a:p>
            <a:pPr marL="0" indent="0">
              <a:buNone/>
            </a:pPr>
            <a:r>
              <a:rPr lang="en-US" b="1" dirty="0"/>
              <a:t>The Guard of the Critical Section</a:t>
            </a:r>
          </a:p>
          <a:p>
            <a:r>
              <a:rPr lang="en-US" dirty="0"/>
              <a:t>Now, imagine we put a </a:t>
            </a:r>
            <a:r>
              <a:rPr lang="en-US" b="1" dirty="0"/>
              <a:t>guard</a:t>
            </a:r>
            <a:r>
              <a:rPr lang="en-US" dirty="0"/>
              <a:t> in front of the critical section.</a:t>
            </a:r>
            <a:br>
              <a:rPr lang="en-US" dirty="0"/>
            </a:br>
            <a:r>
              <a:rPr lang="en-US" dirty="0"/>
              <a:t>Only </a:t>
            </a:r>
            <a:r>
              <a:rPr lang="en-US" b="1" dirty="0"/>
              <a:t>one process</a:t>
            </a:r>
            <a:r>
              <a:rPr lang="en-US" dirty="0"/>
              <a:t> can enter when the guard allows it.</a:t>
            </a:r>
          </a:p>
          <a:p>
            <a:r>
              <a:rPr lang="en-US" dirty="0"/>
              <a:t>That guard is called a </a:t>
            </a:r>
            <a:r>
              <a:rPr lang="en-US" b="1" dirty="0"/>
              <a:t>Semaphore</a:t>
            </a:r>
            <a:r>
              <a:rPr lang="en-US" dirty="0"/>
              <a:t>. </a:t>
            </a:r>
          </a:p>
          <a:p>
            <a:endParaRPr lang="en-US" dirty="0"/>
          </a:p>
        </p:txBody>
      </p:sp>
    </p:spTree>
    <p:extLst>
      <p:ext uri="{BB962C8B-B14F-4D97-AF65-F5344CB8AC3E}">
        <p14:creationId xmlns:p14="http://schemas.microsoft.com/office/powerpoint/2010/main" val="350948643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What </a:t>
            </a:r>
            <a:r>
              <a:rPr lang="en-US" b="1" dirty="0"/>
              <a:t>is a Semaphore?</a:t>
            </a:r>
            <a:br>
              <a:rPr lang="en-US" b="1" dirty="0"/>
            </a:br>
            <a:endParaRPr lang="en-US" b="1"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r>
              <a:rPr lang="en-US" dirty="0" smtClean="0"/>
              <a:t>A </a:t>
            </a:r>
            <a:r>
              <a:rPr lang="en-US" b="1" dirty="0"/>
              <a:t>Semaphore</a:t>
            </a:r>
            <a:r>
              <a:rPr lang="en-US" dirty="0"/>
              <a:t> is a special integer variable used for </a:t>
            </a:r>
            <a:r>
              <a:rPr lang="en-US" b="1" dirty="0"/>
              <a:t>process synchronization</a:t>
            </a:r>
            <a:r>
              <a:rPr lang="en-US" dirty="0"/>
              <a:t>.</a:t>
            </a:r>
            <a:br>
              <a:rPr lang="en-US" dirty="0"/>
            </a:br>
            <a:r>
              <a:rPr lang="en-US" dirty="0"/>
              <a:t>It can have only non-negative values (0, 1, 2, …</a:t>
            </a:r>
          </a:p>
          <a:p>
            <a:pPr marL="0" indent="0">
              <a:buNone/>
            </a:pPr>
            <a:endParaRPr lang="en-US" dirty="0"/>
          </a:p>
        </p:txBody>
      </p:sp>
    </p:spTree>
    <p:extLst>
      <p:ext uri="{BB962C8B-B14F-4D97-AF65-F5344CB8AC3E}">
        <p14:creationId xmlns:p14="http://schemas.microsoft.com/office/powerpoint/2010/main" val="106902209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Semaphore</a:t>
            </a:r>
          </a:p>
        </p:txBody>
      </p:sp>
      <p:sp>
        <p:nvSpPr>
          <p:cNvPr id="3" name="Content Placeholder 2"/>
          <p:cNvSpPr>
            <a:spLocks noGrp="1"/>
          </p:cNvSpPr>
          <p:nvPr>
            <p:ph idx="1"/>
          </p:nvPr>
        </p:nvSpPr>
        <p:spPr/>
        <p:txBody>
          <a:bodyPr/>
          <a:lstStyle/>
          <a:p>
            <a:pPr marL="0" indent="0">
              <a:buNone/>
            </a:pPr>
            <a:r>
              <a:rPr lang="en-US" dirty="0"/>
              <a:t>We use it through two atomic (unbreakable) operations:</a:t>
            </a:r>
          </a:p>
          <a:p>
            <a:pPr marL="0" indent="0">
              <a:buNone/>
            </a:pP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714241356"/>
              </p:ext>
            </p:extLst>
          </p:nvPr>
        </p:nvGraphicFramePr>
        <p:xfrm>
          <a:off x="457200" y="3505200"/>
          <a:ext cx="8229600" cy="2514600"/>
        </p:xfrm>
        <a:graphic>
          <a:graphicData uri="http://schemas.openxmlformats.org/drawingml/2006/table">
            <a:tbl>
              <a:tblPr>
                <a:tableStyleId>{69C7853C-536D-4A76-A0AE-DD22124D55A5}</a:tableStyleId>
              </a:tblPr>
              <a:tblGrid>
                <a:gridCol w="4114800"/>
                <a:gridCol w="4114800"/>
              </a:tblGrid>
              <a:tr h="558800">
                <a:tc>
                  <a:txBody>
                    <a:bodyPr/>
                    <a:lstStyle/>
                    <a:p>
                      <a:r>
                        <a:rPr lang="en-US" b="1" dirty="0"/>
                        <a:t>Function</a:t>
                      </a:r>
                    </a:p>
                  </a:txBody>
                  <a:tcPr anchor="ctr"/>
                </a:tc>
                <a:tc>
                  <a:txBody>
                    <a:bodyPr/>
                    <a:lstStyle/>
                    <a:p>
                      <a:r>
                        <a:rPr lang="en-US" b="1" dirty="0"/>
                        <a:t>Meaning</a:t>
                      </a:r>
                    </a:p>
                  </a:txBody>
                  <a:tcPr anchor="ctr"/>
                </a:tc>
              </a:tr>
              <a:tr h="977900">
                <a:tc>
                  <a:txBody>
                    <a:bodyPr/>
                    <a:lstStyle/>
                    <a:p>
                      <a:r>
                        <a:rPr lang="en-US" dirty="0"/>
                        <a:t>wait(S)</a:t>
                      </a:r>
                    </a:p>
                  </a:txBody>
                  <a:tcPr anchor="ctr"/>
                </a:tc>
                <a:tc>
                  <a:txBody>
                    <a:bodyPr/>
                    <a:lstStyle/>
                    <a:p>
                      <a:r>
                        <a:rPr lang="en-US" dirty="0"/>
                        <a:t>Decrease the semaphore value (if &gt;0); if 0, process waits</a:t>
                      </a:r>
                    </a:p>
                  </a:txBody>
                  <a:tcPr anchor="ctr"/>
                </a:tc>
              </a:tr>
              <a:tr h="977900">
                <a:tc>
                  <a:txBody>
                    <a:bodyPr/>
                    <a:lstStyle/>
                    <a:p>
                      <a:r>
                        <a:rPr lang="en-US" dirty="0"/>
                        <a:t>signal(S)</a:t>
                      </a:r>
                    </a:p>
                  </a:txBody>
                  <a:tcPr anchor="ctr"/>
                </a:tc>
                <a:tc>
                  <a:txBody>
                    <a:bodyPr/>
                    <a:lstStyle/>
                    <a:p>
                      <a:r>
                        <a:rPr lang="en-US" dirty="0"/>
                        <a:t>Increase the semaphore value (releases the lock)</a:t>
                      </a:r>
                    </a:p>
                  </a:txBody>
                  <a:tcPr anchor="ctr"/>
                </a:tc>
              </a:tr>
            </a:tbl>
          </a:graphicData>
        </a:graphic>
      </p:graphicFrame>
    </p:spTree>
    <p:extLst>
      <p:ext uri="{BB962C8B-B14F-4D97-AF65-F5344CB8AC3E}">
        <p14:creationId xmlns:p14="http://schemas.microsoft.com/office/powerpoint/2010/main" val="79067382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Binary Semaphore (</a:t>
            </a:r>
            <a:r>
              <a:rPr lang="en-US" b="1" dirty="0" err="1"/>
              <a:t>Mutex</a:t>
            </a:r>
            <a:r>
              <a:rPr lang="en-US" b="1" dirty="0"/>
              <a:t> lock)</a:t>
            </a:r>
            <a:endParaRPr lang="en-US" dirty="0"/>
          </a:p>
        </p:txBody>
      </p:sp>
      <p:sp>
        <p:nvSpPr>
          <p:cNvPr id="3" name="Content Placeholder 2"/>
          <p:cNvSpPr>
            <a:spLocks noGrp="1"/>
          </p:cNvSpPr>
          <p:nvPr>
            <p:ph idx="1"/>
          </p:nvPr>
        </p:nvSpPr>
        <p:spPr>
          <a:xfrm>
            <a:off x="457200" y="2286000"/>
            <a:ext cx="8229600" cy="4525963"/>
          </a:xfrm>
        </p:spPr>
        <p:txBody>
          <a:bodyPr/>
          <a:lstStyle/>
          <a:p>
            <a:r>
              <a:rPr lang="en-US" dirty="0"/>
              <a:t>Can be only </a:t>
            </a:r>
            <a:r>
              <a:rPr lang="en-US" b="1" dirty="0"/>
              <a:t>0 or 1</a:t>
            </a:r>
            <a:r>
              <a:rPr lang="en-US" dirty="0"/>
              <a:t>.</a:t>
            </a:r>
          </a:p>
          <a:p>
            <a:r>
              <a:rPr lang="en-US" dirty="0"/>
              <a:t>Used to allow </a:t>
            </a:r>
            <a:r>
              <a:rPr lang="en-US" b="1" dirty="0"/>
              <a:t>only one process</a:t>
            </a:r>
            <a:r>
              <a:rPr lang="en-US" dirty="0"/>
              <a:t> in the critical section.</a:t>
            </a:r>
          </a:p>
          <a:p>
            <a:pPr marL="0" indent="0">
              <a:buNone/>
            </a:pPr>
            <a:r>
              <a:rPr lang="en-US" dirty="0" smtClean="0"/>
              <a:t>Think </a:t>
            </a:r>
            <a:r>
              <a:rPr lang="en-US" dirty="0"/>
              <a:t>of it like a </a:t>
            </a:r>
            <a:r>
              <a:rPr lang="en-US" b="1" dirty="0"/>
              <a:t>lock on a door</a:t>
            </a:r>
            <a:r>
              <a:rPr lang="en-US" dirty="0"/>
              <a:t>:</a:t>
            </a:r>
          </a:p>
          <a:p>
            <a:r>
              <a:rPr lang="en-US" dirty="0"/>
              <a:t>wait() → lock the door before entering</a:t>
            </a:r>
          </a:p>
          <a:p>
            <a:r>
              <a:rPr lang="en-US" dirty="0"/>
              <a:t>signal() → unlock it when leaving</a:t>
            </a:r>
          </a:p>
          <a:p>
            <a:endParaRPr lang="en-US" dirty="0"/>
          </a:p>
        </p:txBody>
      </p:sp>
    </p:spTree>
    <p:extLst>
      <p:ext uri="{BB962C8B-B14F-4D97-AF65-F5344CB8AC3E}">
        <p14:creationId xmlns:p14="http://schemas.microsoft.com/office/powerpoint/2010/main" val="176479855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Semaphore</a:t>
            </a:r>
            <a:endParaRPr lang="en-US" dirty="0"/>
          </a:p>
        </p:txBody>
      </p:sp>
      <p:sp>
        <p:nvSpPr>
          <p:cNvPr id="3" name="Content Placeholder 2"/>
          <p:cNvSpPr>
            <a:spLocks noGrp="1"/>
          </p:cNvSpPr>
          <p:nvPr>
            <p:ph idx="1"/>
          </p:nvPr>
        </p:nvSpPr>
        <p:spPr/>
        <p:txBody>
          <a:bodyPr>
            <a:normAutofit fontScale="77500" lnSpcReduction="20000"/>
          </a:bodyPr>
          <a:lstStyle/>
          <a:p>
            <a:pPr marL="0" indent="0">
              <a:buNone/>
            </a:pPr>
            <a:r>
              <a:rPr lang="en-US" b="1" dirty="0"/>
              <a:t>How It </a:t>
            </a:r>
            <a:r>
              <a:rPr lang="en-US" b="1" dirty="0" smtClean="0"/>
              <a:t>Works</a:t>
            </a:r>
          </a:p>
          <a:p>
            <a:pPr marL="0" indent="0">
              <a:buNone/>
            </a:pPr>
            <a:r>
              <a:rPr lang="en-US" dirty="0"/>
              <a:t>Let’s say we have a </a:t>
            </a:r>
            <a:r>
              <a:rPr lang="en-US" b="1" dirty="0"/>
              <a:t>binary semaphore</a:t>
            </a:r>
            <a:r>
              <a:rPr lang="en-US" dirty="0"/>
              <a:t> called </a:t>
            </a:r>
            <a:r>
              <a:rPr lang="en-US" dirty="0" err="1"/>
              <a:t>mutex</a:t>
            </a:r>
            <a:r>
              <a:rPr lang="en-US" dirty="0"/>
              <a:t>, initialized to 1</a:t>
            </a:r>
            <a:r>
              <a:rPr lang="en-US" dirty="0" smtClean="0"/>
              <a:t>.</a:t>
            </a:r>
          </a:p>
          <a:p>
            <a:pPr marL="0" indent="0">
              <a:buNone/>
            </a:pPr>
            <a:r>
              <a:rPr lang="en-US" dirty="0"/>
              <a:t>Semaphore </a:t>
            </a:r>
            <a:r>
              <a:rPr lang="en-US" dirty="0" err="1"/>
              <a:t>mutex</a:t>
            </a:r>
            <a:r>
              <a:rPr lang="en-US" dirty="0"/>
              <a:t> = 1; </a:t>
            </a:r>
            <a:r>
              <a:rPr lang="en-US" dirty="0">
                <a:solidFill>
                  <a:srgbClr val="FF0000"/>
                </a:solidFill>
              </a:rPr>
              <a:t>// 1 = </a:t>
            </a:r>
            <a:r>
              <a:rPr lang="en-US" dirty="0" smtClean="0">
                <a:solidFill>
                  <a:srgbClr val="FF0000"/>
                </a:solidFill>
              </a:rPr>
              <a:t>unlocked</a:t>
            </a:r>
            <a:endParaRPr lang="en-US" dirty="0">
              <a:solidFill>
                <a:srgbClr val="FF0000"/>
              </a:solidFill>
            </a:endParaRPr>
          </a:p>
          <a:p>
            <a:pPr marL="0" indent="0">
              <a:buNone/>
            </a:pPr>
            <a:r>
              <a:rPr lang="en-US" dirty="0"/>
              <a:t>Process Pi:</a:t>
            </a:r>
          </a:p>
          <a:p>
            <a:pPr marL="0" indent="0">
              <a:buNone/>
            </a:pPr>
            <a:r>
              <a:rPr lang="en-US" dirty="0"/>
              <a:t>do {</a:t>
            </a:r>
          </a:p>
          <a:p>
            <a:pPr marL="0" indent="0">
              <a:buNone/>
            </a:pPr>
            <a:r>
              <a:rPr lang="en-US" dirty="0"/>
              <a:t>    wait(</a:t>
            </a:r>
            <a:r>
              <a:rPr lang="en-US" dirty="0" err="1"/>
              <a:t>mutex</a:t>
            </a:r>
            <a:r>
              <a:rPr lang="en-US" dirty="0"/>
              <a:t>);   </a:t>
            </a:r>
            <a:r>
              <a:rPr lang="en-US" dirty="0" smtClean="0">
                <a:solidFill>
                  <a:srgbClr val="FF0000"/>
                </a:solidFill>
              </a:rPr>
              <a:t>// </a:t>
            </a:r>
            <a:r>
              <a:rPr lang="en-US" dirty="0">
                <a:solidFill>
                  <a:srgbClr val="FF0000"/>
                </a:solidFill>
              </a:rPr>
              <a:t>try to enter → if </a:t>
            </a:r>
            <a:r>
              <a:rPr lang="en-US" dirty="0" err="1">
                <a:solidFill>
                  <a:srgbClr val="FF0000"/>
                </a:solidFill>
              </a:rPr>
              <a:t>mutex</a:t>
            </a:r>
            <a:r>
              <a:rPr lang="en-US" dirty="0">
                <a:solidFill>
                  <a:srgbClr val="FF0000"/>
                </a:solidFill>
              </a:rPr>
              <a:t>=1, it enters and </a:t>
            </a:r>
            <a:r>
              <a:rPr lang="en-US" b="1" dirty="0">
                <a:solidFill>
                  <a:srgbClr val="7030A0"/>
                </a:solidFill>
              </a:rPr>
              <a:t>sets </a:t>
            </a:r>
            <a:r>
              <a:rPr lang="en-US" b="1" dirty="0" err="1">
                <a:solidFill>
                  <a:srgbClr val="7030A0"/>
                </a:solidFill>
              </a:rPr>
              <a:t>mutex</a:t>
            </a:r>
            <a:r>
              <a:rPr lang="en-US" b="1" dirty="0">
                <a:solidFill>
                  <a:srgbClr val="7030A0"/>
                </a:solidFill>
              </a:rPr>
              <a:t>=0</a:t>
            </a:r>
          </a:p>
          <a:p>
            <a:pPr marL="0" indent="0">
              <a:buNone/>
            </a:pPr>
            <a:r>
              <a:rPr lang="en-US" dirty="0"/>
              <a:t>    </a:t>
            </a:r>
            <a:r>
              <a:rPr lang="en-US" b="1" dirty="0">
                <a:solidFill>
                  <a:srgbClr val="00B050"/>
                </a:solidFill>
              </a:rPr>
              <a:t>// critical section</a:t>
            </a:r>
          </a:p>
          <a:p>
            <a:pPr marL="0" indent="0">
              <a:buNone/>
            </a:pPr>
            <a:r>
              <a:rPr lang="en-US" dirty="0"/>
              <a:t>    signal(</a:t>
            </a:r>
            <a:r>
              <a:rPr lang="en-US" dirty="0" err="1"/>
              <a:t>mutex</a:t>
            </a:r>
            <a:r>
              <a:rPr lang="en-US" dirty="0"/>
              <a:t>); </a:t>
            </a:r>
            <a:r>
              <a:rPr lang="en-US" dirty="0">
                <a:solidFill>
                  <a:srgbClr val="FF0000"/>
                </a:solidFill>
              </a:rPr>
              <a:t>     // release → set </a:t>
            </a:r>
            <a:r>
              <a:rPr lang="en-US" dirty="0" err="1">
                <a:solidFill>
                  <a:srgbClr val="FF0000"/>
                </a:solidFill>
              </a:rPr>
              <a:t>mutex</a:t>
            </a:r>
            <a:r>
              <a:rPr lang="en-US" dirty="0">
                <a:solidFill>
                  <a:srgbClr val="FF0000"/>
                </a:solidFill>
              </a:rPr>
              <a:t> back to 1</a:t>
            </a:r>
          </a:p>
          <a:p>
            <a:pPr marL="0" indent="0">
              <a:buNone/>
            </a:pPr>
            <a:r>
              <a:rPr lang="en-US" dirty="0"/>
              <a:t>    </a:t>
            </a:r>
            <a:r>
              <a:rPr lang="en-US" b="1" dirty="0">
                <a:solidFill>
                  <a:srgbClr val="00B050"/>
                </a:solidFill>
              </a:rPr>
              <a:t>// remainder section</a:t>
            </a:r>
          </a:p>
          <a:p>
            <a:pPr marL="0" indent="0">
              <a:buNone/>
            </a:pPr>
            <a:r>
              <a:rPr lang="en-US" dirty="0"/>
              <a:t>} while (true);</a:t>
            </a:r>
          </a:p>
          <a:p>
            <a:pPr marL="0" indent="0">
              <a:buNone/>
            </a:pPr>
            <a:endParaRPr lang="en-US" dirty="0"/>
          </a:p>
        </p:txBody>
      </p:sp>
    </p:spTree>
    <p:extLst>
      <p:ext uri="{BB962C8B-B14F-4D97-AF65-F5344CB8AC3E}">
        <p14:creationId xmlns:p14="http://schemas.microsoft.com/office/powerpoint/2010/main" val="243503919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Semaphore</a:t>
            </a:r>
            <a:endParaRPr lang="en-US" dirty="0"/>
          </a:p>
        </p:txBody>
      </p:sp>
      <p:sp>
        <p:nvSpPr>
          <p:cNvPr id="3" name="Content Placeholder 2"/>
          <p:cNvSpPr>
            <a:spLocks noGrp="1"/>
          </p:cNvSpPr>
          <p:nvPr>
            <p:ph idx="1"/>
          </p:nvPr>
        </p:nvSpPr>
        <p:spPr/>
        <p:txBody>
          <a:bodyPr>
            <a:normAutofit fontScale="62500" lnSpcReduction="20000"/>
          </a:bodyPr>
          <a:lstStyle/>
          <a:p>
            <a:pPr marL="0" indent="0">
              <a:buNone/>
            </a:pPr>
            <a:r>
              <a:rPr lang="en-US" b="1" dirty="0"/>
              <a:t>Initial State:</a:t>
            </a:r>
          </a:p>
          <a:p>
            <a:r>
              <a:rPr lang="en-US" dirty="0" err="1"/>
              <a:t>mutex</a:t>
            </a:r>
            <a:r>
              <a:rPr lang="en-US" dirty="0"/>
              <a:t> = 1 → means the door is open (no one inside).</a:t>
            </a:r>
          </a:p>
          <a:p>
            <a:pPr marL="0" indent="0">
              <a:buNone/>
            </a:pPr>
            <a:r>
              <a:rPr lang="en-US" b="1" dirty="0" smtClean="0"/>
              <a:t>P1 </a:t>
            </a:r>
            <a:r>
              <a:rPr lang="en-US" b="1" dirty="0"/>
              <a:t>tries to enter:</a:t>
            </a:r>
          </a:p>
          <a:p>
            <a:r>
              <a:rPr lang="en-US" dirty="0"/>
              <a:t>wait(</a:t>
            </a:r>
            <a:r>
              <a:rPr lang="en-US" dirty="0" err="1"/>
              <a:t>mutex</a:t>
            </a:r>
            <a:r>
              <a:rPr lang="en-US" dirty="0"/>
              <a:t>)</a:t>
            </a:r>
            <a:br>
              <a:rPr lang="en-US" dirty="0"/>
            </a:br>
            <a:r>
              <a:rPr lang="en-US" dirty="0"/>
              <a:t>→ </a:t>
            </a:r>
            <a:r>
              <a:rPr lang="en-US" dirty="0" err="1"/>
              <a:t>mutex</a:t>
            </a:r>
            <a:r>
              <a:rPr lang="en-US" dirty="0"/>
              <a:t> becomes 0</a:t>
            </a:r>
            <a:br>
              <a:rPr lang="en-US" dirty="0"/>
            </a:br>
            <a:r>
              <a:rPr lang="en-US" dirty="0"/>
              <a:t>→ P1 enters the </a:t>
            </a:r>
            <a:r>
              <a:rPr lang="en-US" b="1" dirty="0"/>
              <a:t>critical section</a:t>
            </a:r>
            <a:r>
              <a:rPr lang="en-US" dirty="0"/>
              <a:t> (door locked behind it).</a:t>
            </a:r>
          </a:p>
          <a:p>
            <a:pPr marL="0" indent="0">
              <a:buNone/>
            </a:pPr>
            <a:r>
              <a:rPr lang="en-US" b="1" dirty="0" smtClean="0"/>
              <a:t>P2 </a:t>
            </a:r>
            <a:r>
              <a:rPr lang="en-US" b="1" dirty="0"/>
              <a:t>tries to enter:</a:t>
            </a:r>
          </a:p>
          <a:p>
            <a:r>
              <a:rPr lang="en-US" dirty="0"/>
              <a:t>wait(</a:t>
            </a:r>
            <a:r>
              <a:rPr lang="en-US" dirty="0" err="1"/>
              <a:t>mutex</a:t>
            </a:r>
            <a:r>
              <a:rPr lang="en-US" dirty="0"/>
              <a:t>)</a:t>
            </a:r>
            <a:br>
              <a:rPr lang="en-US" dirty="0"/>
            </a:br>
            <a:r>
              <a:rPr lang="en-US" dirty="0"/>
              <a:t>→ But </a:t>
            </a:r>
            <a:r>
              <a:rPr lang="en-US" dirty="0" err="1"/>
              <a:t>mutex</a:t>
            </a:r>
            <a:r>
              <a:rPr lang="en-US" dirty="0"/>
              <a:t> = 0, so P2 </a:t>
            </a:r>
            <a:r>
              <a:rPr lang="en-US" b="1" dirty="0"/>
              <a:t>waits</a:t>
            </a:r>
            <a:r>
              <a:rPr lang="en-US" dirty="0"/>
              <a:t> (blocked).</a:t>
            </a:r>
          </a:p>
          <a:p>
            <a:pPr marL="0" indent="0">
              <a:buNone/>
            </a:pPr>
            <a:r>
              <a:rPr lang="en-US" b="1" dirty="0" smtClean="0"/>
              <a:t>P1 </a:t>
            </a:r>
            <a:r>
              <a:rPr lang="en-US" b="1" dirty="0"/>
              <a:t>finishes and executes signal(</a:t>
            </a:r>
            <a:r>
              <a:rPr lang="en-US" b="1" dirty="0" err="1"/>
              <a:t>mutex</a:t>
            </a:r>
            <a:r>
              <a:rPr lang="en-US" b="1" dirty="0"/>
              <a:t>):</a:t>
            </a:r>
          </a:p>
          <a:p>
            <a:r>
              <a:rPr lang="en-US" dirty="0" err="1"/>
              <a:t>mutex</a:t>
            </a:r>
            <a:r>
              <a:rPr lang="en-US" dirty="0"/>
              <a:t> = 1 again → door unlocked.</a:t>
            </a:r>
          </a:p>
          <a:p>
            <a:pPr marL="0" indent="0">
              <a:buNone/>
            </a:pPr>
            <a:r>
              <a:rPr lang="en-US" b="1" dirty="0" smtClean="0"/>
              <a:t>P2 </a:t>
            </a:r>
            <a:r>
              <a:rPr lang="en-US" b="1" dirty="0"/>
              <a:t>sees it’s open and enters next.</a:t>
            </a:r>
          </a:p>
          <a:p>
            <a:pPr marL="0" indent="0">
              <a:buNone/>
            </a:pPr>
            <a:r>
              <a:rPr lang="en-US" b="1" dirty="0" smtClean="0"/>
              <a:t>Result</a:t>
            </a:r>
            <a:r>
              <a:rPr lang="en-US" b="1" dirty="0"/>
              <a:t>:</a:t>
            </a:r>
            <a:r>
              <a:rPr lang="en-US" dirty="0"/>
              <a:t/>
            </a:r>
            <a:br>
              <a:rPr lang="en-US" dirty="0"/>
            </a:br>
            <a:r>
              <a:rPr lang="en-US" dirty="0"/>
              <a:t>Only one process inside the critical section at a time → </a:t>
            </a:r>
            <a:r>
              <a:rPr lang="en-US" b="1" dirty="0"/>
              <a:t>Mutual Exclusion achieved!</a:t>
            </a:r>
            <a:endParaRPr lang="en-US" dirty="0"/>
          </a:p>
          <a:p>
            <a:pPr marL="0" indent="0">
              <a:buNone/>
            </a:pPr>
            <a:endParaRPr lang="en-US" dirty="0"/>
          </a:p>
        </p:txBody>
      </p:sp>
    </p:spTree>
    <p:extLst>
      <p:ext uri="{BB962C8B-B14F-4D97-AF65-F5344CB8AC3E}">
        <p14:creationId xmlns:p14="http://schemas.microsoft.com/office/powerpoint/2010/main" val="17665722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Multithreading Models</a:t>
            </a:r>
            <a:endParaRPr lang="en-US" dirty="0"/>
          </a:p>
        </p:txBody>
      </p:sp>
      <p:sp>
        <p:nvSpPr>
          <p:cNvPr id="3" name="Content Placeholder 2"/>
          <p:cNvSpPr>
            <a:spLocks noGrp="1"/>
          </p:cNvSpPr>
          <p:nvPr>
            <p:ph idx="1"/>
          </p:nvPr>
        </p:nvSpPr>
        <p:spPr/>
        <p:txBody>
          <a:bodyPr/>
          <a:lstStyle/>
          <a:p>
            <a:pPr marL="514350" indent="-514350">
              <a:buFont typeface="+mj-lt"/>
              <a:buAutoNum type="arabicPeriod"/>
            </a:pPr>
            <a:r>
              <a:rPr lang="en-US" dirty="0" smtClean="0"/>
              <a:t>Many-to-One</a:t>
            </a:r>
          </a:p>
          <a:p>
            <a:pPr marL="514350" indent="-514350">
              <a:buFont typeface="+mj-lt"/>
              <a:buAutoNum type="arabicPeriod"/>
            </a:pPr>
            <a:r>
              <a:rPr lang="en-US" dirty="0" smtClean="0"/>
              <a:t>One-to-One</a:t>
            </a:r>
          </a:p>
          <a:p>
            <a:pPr marL="514350" indent="-514350">
              <a:buFont typeface="+mj-lt"/>
              <a:buAutoNum type="arabicPeriod"/>
            </a:pPr>
            <a:r>
              <a:rPr lang="en-US" dirty="0" smtClean="0"/>
              <a:t>Many-to-Many (M:N)</a:t>
            </a:r>
          </a:p>
          <a:p>
            <a:pPr marL="514350" indent="-514350">
              <a:buFont typeface="+mj-lt"/>
              <a:buAutoNum type="arabicPeriod"/>
            </a:pPr>
            <a:r>
              <a:rPr lang="en-US" dirty="0" smtClean="0"/>
              <a:t>Two-Level (Hybrid)</a:t>
            </a:r>
            <a:endParaRPr lang="en-US" dirty="0"/>
          </a:p>
        </p:txBody>
      </p:sp>
    </p:spTree>
    <p:extLst>
      <p:ext uri="{BB962C8B-B14F-4D97-AF65-F5344CB8AC3E}">
        <p14:creationId xmlns:p14="http://schemas.microsoft.com/office/powerpoint/2010/main" val="327138422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Counting Semaphore</a:t>
            </a:r>
          </a:p>
        </p:txBody>
      </p:sp>
      <p:sp>
        <p:nvSpPr>
          <p:cNvPr id="3" name="Content Placeholder 2"/>
          <p:cNvSpPr>
            <a:spLocks noGrp="1"/>
          </p:cNvSpPr>
          <p:nvPr>
            <p:ph idx="1"/>
          </p:nvPr>
        </p:nvSpPr>
        <p:spPr/>
        <p:txBody>
          <a:bodyPr>
            <a:normAutofit fontScale="92500" lnSpcReduction="10000"/>
          </a:bodyPr>
          <a:lstStyle/>
          <a:p>
            <a:r>
              <a:rPr lang="en-US" dirty="0"/>
              <a:t>If we have </a:t>
            </a:r>
            <a:r>
              <a:rPr lang="en-US" b="1" dirty="0"/>
              <a:t>more than one identical resource</a:t>
            </a:r>
            <a:r>
              <a:rPr lang="en-US" dirty="0"/>
              <a:t>,</a:t>
            </a:r>
            <a:br>
              <a:rPr lang="en-US" dirty="0"/>
            </a:br>
            <a:r>
              <a:rPr lang="en-US" dirty="0"/>
              <a:t>like 3 printers or 4 database connections,</a:t>
            </a:r>
            <a:br>
              <a:rPr lang="en-US" dirty="0"/>
            </a:br>
            <a:r>
              <a:rPr lang="en-US" dirty="0"/>
              <a:t>we use a </a:t>
            </a:r>
            <a:r>
              <a:rPr lang="en-US" b="1" dirty="0"/>
              <a:t>counting semaphore</a:t>
            </a:r>
            <a:r>
              <a:rPr lang="en-US" dirty="0"/>
              <a:t> initialized with that number</a:t>
            </a:r>
            <a:r>
              <a:rPr lang="en-US" dirty="0" smtClean="0"/>
              <a:t>.</a:t>
            </a:r>
          </a:p>
          <a:p>
            <a:pPr marL="0" indent="0">
              <a:buNone/>
            </a:pPr>
            <a:r>
              <a:rPr lang="en-US" dirty="0"/>
              <a:t>Semaphore printer = 3</a:t>
            </a:r>
            <a:r>
              <a:rPr lang="en-US" dirty="0" smtClean="0"/>
              <a:t>;</a:t>
            </a:r>
            <a:endParaRPr lang="en-US" dirty="0"/>
          </a:p>
          <a:p>
            <a:pPr marL="0" indent="0">
              <a:buNone/>
            </a:pPr>
            <a:r>
              <a:rPr lang="en-US" dirty="0"/>
              <a:t>wait(printer);  </a:t>
            </a:r>
            <a:r>
              <a:rPr lang="en-US" dirty="0">
                <a:solidFill>
                  <a:srgbClr val="FF0000"/>
                </a:solidFill>
              </a:rPr>
              <a:t>// use one printer</a:t>
            </a:r>
          </a:p>
          <a:p>
            <a:pPr marL="0" indent="0">
              <a:buNone/>
            </a:pPr>
            <a:r>
              <a:rPr lang="en-US" dirty="0">
                <a:solidFill>
                  <a:srgbClr val="FF0000"/>
                </a:solidFill>
              </a:rPr>
              <a:t>// printing</a:t>
            </a:r>
          </a:p>
          <a:p>
            <a:pPr marL="0" indent="0">
              <a:buNone/>
            </a:pPr>
            <a:r>
              <a:rPr lang="en-US" dirty="0"/>
              <a:t>signal(printer); </a:t>
            </a:r>
            <a:r>
              <a:rPr lang="en-US" dirty="0">
                <a:solidFill>
                  <a:srgbClr val="FF0000"/>
                </a:solidFill>
              </a:rPr>
              <a:t>// release </a:t>
            </a:r>
            <a:r>
              <a:rPr lang="en-US" dirty="0" smtClean="0">
                <a:solidFill>
                  <a:srgbClr val="FF0000"/>
                </a:solidFill>
              </a:rPr>
              <a:t>printer</a:t>
            </a:r>
          </a:p>
          <a:p>
            <a:pPr marL="0" indent="0">
              <a:buNone/>
            </a:pPr>
            <a:r>
              <a:rPr lang="en-US" b="1" dirty="0">
                <a:solidFill>
                  <a:srgbClr val="00B050"/>
                </a:solidFill>
              </a:rPr>
              <a:t>Up to 3 processes can print at once.</a:t>
            </a:r>
          </a:p>
          <a:p>
            <a:pPr marL="0" indent="0">
              <a:buNone/>
            </a:pPr>
            <a:endParaRPr lang="en-US" dirty="0">
              <a:solidFill>
                <a:srgbClr val="FF0000"/>
              </a:solidFill>
            </a:endParaRPr>
          </a:p>
          <a:p>
            <a:pPr marL="0" indent="0">
              <a:buNone/>
            </a:pPr>
            <a:endParaRPr lang="en-US" dirty="0"/>
          </a:p>
        </p:txBody>
      </p:sp>
    </p:spTree>
    <p:extLst>
      <p:ext uri="{BB962C8B-B14F-4D97-AF65-F5344CB8AC3E}">
        <p14:creationId xmlns:p14="http://schemas.microsoft.com/office/powerpoint/2010/main" val="161958909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Counting Semaphore</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744855482"/>
              </p:ext>
            </p:extLst>
          </p:nvPr>
        </p:nvGraphicFramePr>
        <p:xfrm>
          <a:off x="457200" y="2362200"/>
          <a:ext cx="8229600" cy="3352800"/>
        </p:xfrm>
        <a:graphic>
          <a:graphicData uri="http://schemas.openxmlformats.org/drawingml/2006/table">
            <a:tbl>
              <a:tblPr>
                <a:tableStyleId>{69C7853C-536D-4A76-A0AE-DD22124D55A5}</a:tableStyleId>
              </a:tblPr>
              <a:tblGrid>
                <a:gridCol w="2743200"/>
                <a:gridCol w="2743200"/>
                <a:gridCol w="2743200"/>
              </a:tblGrid>
              <a:tr h="638629">
                <a:tc>
                  <a:txBody>
                    <a:bodyPr/>
                    <a:lstStyle/>
                    <a:p>
                      <a:r>
                        <a:rPr lang="en-US" b="1" dirty="0"/>
                        <a:t>Concept</a:t>
                      </a:r>
                    </a:p>
                  </a:txBody>
                  <a:tcPr anchor="ctr"/>
                </a:tc>
                <a:tc>
                  <a:txBody>
                    <a:bodyPr/>
                    <a:lstStyle/>
                    <a:p>
                      <a:r>
                        <a:rPr lang="en-US" b="1" dirty="0"/>
                        <a:t>What It Does</a:t>
                      </a:r>
                    </a:p>
                  </a:txBody>
                  <a:tcPr anchor="ctr"/>
                </a:tc>
                <a:tc>
                  <a:txBody>
                    <a:bodyPr/>
                    <a:lstStyle/>
                    <a:p>
                      <a:r>
                        <a:rPr lang="en-US" b="1" dirty="0"/>
                        <a:t>Example</a:t>
                      </a:r>
                    </a:p>
                  </a:txBody>
                  <a:tcPr anchor="ctr"/>
                </a:tc>
              </a:tr>
              <a:tr h="1117600">
                <a:tc>
                  <a:txBody>
                    <a:bodyPr/>
                    <a:lstStyle/>
                    <a:p>
                      <a:r>
                        <a:rPr lang="en-US" b="1"/>
                        <a:t>Critical Section</a:t>
                      </a:r>
                    </a:p>
                  </a:txBody>
                  <a:tcPr anchor="ctr"/>
                </a:tc>
                <a:tc>
                  <a:txBody>
                    <a:bodyPr/>
                    <a:lstStyle/>
                    <a:p>
                      <a:r>
                        <a:rPr lang="en-US"/>
                        <a:t>The problem — ensuring safe access to shared data</a:t>
                      </a:r>
                    </a:p>
                  </a:txBody>
                  <a:tcPr anchor="ctr"/>
                </a:tc>
                <a:tc>
                  <a:txBody>
                    <a:bodyPr/>
                    <a:lstStyle/>
                    <a:p>
                      <a:r>
                        <a:rPr lang="en-US"/>
                        <a:t>Shared counter</a:t>
                      </a:r>
                    </a:p>
                  </a:txBody>
                  <a:tcPr anchor="ctr"/>
                </a:tc>
              </a:tr>
              <a:tr h="1596571">
                <a:tc>
                  <a:txBody>
                    <a:bodyPr/>
                    <a:lstStyle/>
                    <a:p>
                      <a:r>
                        <a:rPr lang="en-US" b="1" dirty="0"/>
                        <a:t>Semaphore</a:t>
                      </a:r>
                    </a:p>
                  </a:txBody>
                  <a:tcPr anchor="ctr"/>
                </a:tc>
                <a:tc>
                  <a:txBody>
                    <a:bodyPr/>
                    <a:lstStyle/>
                    <a:p>
                      <a:r>
                        <a:rPr lang="en-US"/>
                        <a:t>The solution — a synchronization tool to control access</a:t>
                      </a:r>
                    </a:p>
                  </a:txBody>
                  <a:tcPr anchor="ctr"/>
                </a:tc>
                <a:tc>
                  <a:txBody>
                    <a:bodyPr/>
                    <a:lstStyle/>
                    <a:p>
                      <a:r>
                        <a:rPr lang="en-US" dirty="0"/>
                        <a:t>wait()/signal() locking mechanism</a:t>
                      </a:r>
                    </a:p>
                  </a:txBody>
                  <a:tcPr anchor="ctr"/>
                </a:tc>
              </a:tr>
            </a:tbl>
          </a:graphicData>
        </a:graphic>
      </p:graphicFrame>
    </p:spTree>
    <p:extLst>
      <p:ext uri="{BB962C8B-B14F-4D97-AF65-F5344CB8AC3E}">
        <p14:creationId xmlns:p14="http://schemas.microsoft.com/office/powerpoint/2010/main" val="20719559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Semaphore</a:t>
            </a:r>
          </a:p>
        </p:txBody>
      </p:sp>
      <p:sp>
        <p:nvSpPr>
          <p:cNvPr id="3" name="Content Placeholder 2"/>
          <p:cNvSpPr>
            <a:spLocks noGrp="1"/>
          </p:cNvSpPr>
          <p:nvPr>
            <p:ph idx="1"/>
          </p:nvPr>
        </p:nvSpPr>
        <p:spPr/>
        <p:txBody>
          <a:bodyPr>
            <a:normAutofit fontScale="92500" lnSpcReduction="20000"/>
          </a:bodyPr>
          <a:lstStyle/>
          <a:p>
            <a:pPr marL="0" indent="0">
              <a:buNone/>
            </a:pPr>
            <a:r>
              <a:rPr lang="en-US" dirty="0" smtClean="0"/>
              <a:t>Summary:</a:t>
            </a:r>
          </a:p>
          <a:p>
            <a:r>
              <a:rPr lang="en-US" dirty="0" smtClean="0"/>
              <a:t>The </a:t>
            </a:r>
            <a:r>
              <a:rPr lang="en-US" b="1" dirty="0"/>
              <a:t>critical section</a:t>
            </a:r>
            <a:r>
              <a:rPr lang="en-US" dirty="0"/>
              <a:t> is where processes share </a:t>
            </a:r>
            <a:r>
              <a:rPr lang="en-US" dirty="0" smtClean="0"/>
              <a:t>resources.</a:t>
            </a:r>
          </a:p>
          <a:p>
            <a:r>
              <a:rPr lang="en-US" dirty="0" smtClean="0"/>
              <a:t>If </a:t>
            </a:r>
            <a:r>
              <a:rPr lang="en-US" dirty="0"/>
              <a:t>two processes enter at the same time → we get wrong </a:t>
            </a:r>
            <a:r>
              <a:rPr lang="en-US" dirty="0" smtClean="0"/>
              <a:t>results.</a:t>
            </a:r>
          </a:p>
          <a:p>
            <a:r>
              <a:rPr lang="en-US" dirty="0" smtClean="0"/>
              <a:t>The </a:t>
            </a:r>
            <a:r>
              <a:rPr lang="en-US" b="1" dirty="0"/>
              <a:t>semaphore</a:t>
            </a:r>
            <a:r>
              <a:rPr lang="en-US" dirty="0"/>
              <a:t> acts like a guard that allows only one process in at a time, ensuring mutual </a:t>
            </a:r>
            <a:r>
              <a:rPr lang="en-US" dirty="0" smtClean="0"/>
              <a:t>exclusion.</a:t>
            </a:r>
          </a:p>
          <a:p>
            <a:r>
              <a:rPr lang="en-US" dirty="0" smtClean="0"/>
              <a:t>Together</a:t>
            </a:r>
            <a:r>
              <a:rPr lang="en-US" dirty="0"/>
              <a:t>, they form the foundation of </a:t>
            </a:r>
            <a:r>
              <a:rPr lang="en-US" b="1" dirty="0"/>
              <a:t>process synchronization</a:t>
            </a:r>
            <a:r>
              <a:rPr lang="en-US" dirty="0"/>
              <a:t> — one of the most important roles of an Operating System.</a:t>
            </a:r>
          </a:p>
        </p:txBody>
      </p:sp>
    </p:spTree>
    <p:extLst>
      <p:ext uri="{BB962C8B-B14F-4D97-AF65-F5344CB8AC3E}">
        <p14:creationId xmlns:p14="http://schemas.microsoft.com/office/powerpoint/2010/main" val="385573983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143000"/>
            <a:ext cx="8229600" cy="762000"/>
          </a:xfrm>
        </p:spPr>
        <p:txBody>
          <a:bodyPr/>
          <a:lstStyle/>
          <a:p>
            <a:r>
              <a:rPr lang="en-US" dirty="0"/>
              <a:t>Producer–Consumer Problem</a:t>
            </a:r>
          </a:p>
        </p:txBody>
      </p:sp>
      <p:sp>
        <p:nvSpPr>
          <p:cNvPr id="3" name="Content Placeholder 2"/>
          <p:cNvSpPr>
            <a:spLocks noGrp="1"/>
          </p:cNvSpPr>
          <p:nvPr>
            <p:ph idx="1"/>
          </p:nvPr>
        </p:nvSpPr>
        <p:spPr/>
        <p:txBody>
          <a:bodyPr/>
          <a:lstStyle/>
          <a:p>
            <a:pPr marL="0" indent="0">
              <a:buNone/>
            </a:pPr>
            <a:r>
              <a:rPr lang="en-US" b="1" dirty="0"/>
              <a:t>Introduction</a:t>
            </a:r>
          </a:p>
          <a:p>
            <a:r>
              <a:rPr lang="en-US" dirty="0"/>
              <a:t>The </a:t>
            </a:r>
            <a:r>
              <a:rPr lang="en-US" b="1" dirty="0"/>
              <a:t>Producer–Consumer Problem</a:t>
            </a:r>
            <a:r>
              <a:rPr lang="en-US" dirty="0"/>
              <a:t> (also called the </a:t>
            </a:r>
            <a:r>
              <a:rPr lang="en-US" b="1" dirty="0"/>
              <a:t>Bounded Buffer Problem</a:t>
            </a:r>
            <a:r>
              <a:rPr lang="en-US" dirty="0"/>
              <a:t>) is a </a:t>
            </a:r>
            <a:r>
              <a:rPr lang="en-US" b="1" dirty="0"/>
              <a:t>classic example of process synchronization</a:t>
            </a:r>
            <a:r>
              <a:rPr lang="en-US" dirty="0" smtClean="0"/>
              <a:t>.</a:t>
            </a:r>
          </a:p>
          <a:p>
            <a:pPr marL="0" indent="0">
              <a:buNone/>
            </a:pPr>
            <a:r>
              <a:rPr lang="en-US" dirty="0"/>
              <a:t>It shows how two types of processes —</a:t>
            </a:r>
            <a:br>
              <a:rPr lang="en-US" dirty="0"/>
            </a:br>
            <a:r>
              <a:rPr lang="en-US" b="1" dirty="0" smtClean="0"/>
              <a:t>Producer</a:t>
            </a:r>
            <a:r>
              <a:rPr lang="en-US" dirty="0" smtClean="0"/>
              <a:t> </a:t>
            </a:r>
            <a:r>
              <a:rPr lang="en-US" dirty="0"/>
              <a:t>and</a:t>
            </a:r>
            <a:br>
              <a:rPr lang="en-US" dirty="0"/>
            </a:br>
            <a:r>
              <a:rPr lang="en-US" b="1" dirty="0" smtClean="0"/>
              <a:t>Consumer</a:t>
            </a:r>
            <a:r>
              <a:rPr lang="en-US" dirty="0" smtClean="0"/>
              <a:t> </a:t>
            </a:r>
            <a:r>
              <a:rPr lang="en-US" dirty="0"/>
              <a:t>—</a:t>
            </a:r>
            <a:br>
              <a:rPr lang="en-US" dirty="0"/>
            </a:br>
            <a:r>
              <a:rPr lang="en-US" dirty="0"/>
              <a:t>can share a </a:t>
            </a:r>
            <a:r>
              <a:rPr lang="en-US" b="1" dirty="0"/>
              <a:t>common, fixed-size buffer</a:t>
            </a:r>
            <a:r>
              <a:rPr lang="en-US" dirty="0"/>
              <a:t> safely.</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194265493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Producer–Consumer Problem</a:t>
            </a:r>
          </a:p>
        </p:txBody>
      </p:sp>
      <p:sp>
        <p:nvSpPr>
          <p:cNvPr id="3" name="Content Placeholder 2"/>
          <p:cNvSpPr>
            <a:spLocks noGrp="1"/>
          </p:cNvSpPr>
          <p:nvPr>
            <p:ph idx="1"/>
          </p:nvPr>
        </p:nvSpPr>
        <p:spPr/>
        <p:txBody>
          <a:bodyPr>
            <a:normAutofit fontScale="92500" lnSpcReduction="10000"/>
          </a:bodyPr>
          <a:lstStyle/>
          <a:p>
            <a:r>
              <a:rPr lang="en-US" dirty="0"/>
              <a:t>The </a:t>
            </a:r>
            <a:r>
              <a:rPr lang="en-US" b="1" dirty="0"/>
              <a:t>Producer</a:t>
            </a:r>
            <a:r>
              <a:rPr lang="en-US" dirty="0"/>
              <a:t> generates data items and puts them into a buffer.</a:t>
            </a:r>
          </a:p>
          <a:p>
            <a:r>
              <a:rPr lang="en-US" dirty="0"/>
              <a:t>The </a:t>
            </a:r>
            <a:r>
              <a:rPr lang="en-US" b="1" dirty="0"/>
              <a:t>Consumer</a:t>
            </a:r>
            <a:r>
              <a:rPr lang="en-US" dirty="0"/>
              <a:t> takes data items from the buffer and uses them.</a:t>
            </a:r>
          </a:p>
          <a:p>
            <a:pPr marL="0" indent="0">
              <a:buNone/>
            </a:pPr>
            <a:r>
              <a:rPr lang="en-US" dirty="0"/>
              <a:t>But there’s a rule:</a:t>
            </a:r>
          </a:p>
          <a:p>
            <a:r>
              <a:rPr lang="en-US" dirty="0"/>
              <a:t>Producer </a:t>
            </a:r>
            <a:r>
              <a:rPr lang="en-US" b="1" dirty="0"/>
              <a:t>should not add</a:t>
            </a:r>
            <a:r>
              <a:rPr lang="en-US" dirty="0"/>
              <a:t> to a full buffer.</a:t>
            </a:r>
          </a:p>
          <a:p>
            <a:r>
              <a:rPr lang="en-US" dirty="0"/>
              <a:t>Consumer </a:t>
            </a:r>
            <a:r>
              <a:rPr lang="en-US" b="1" dirty="0"/>
              <a:t>should not remove</a:t>
            </a:r>
            <a:r>
              <a:rPr lang="en-US" dirty="0"/>
              <a:t> from an empty buffer.</a:t>
            </a:r>
          </a:p>
          <a:p>
            <a:r>
              <a:rPr lang="en-US" dirty="0"/>
              <a:t>That’s where </a:t>
            </a:r>
            <a:r>
              <a:rPr lang="en-US" b="1" dirty="0"/>
              <a:t>synchronization</a:t>
            </a:r>
            <a:r>
              <a:rPr lang="en-US" dirty="0"/>
              <a:t> is needed!</a:t>
            </a:r>
          </a:p>
          <a:p>
            <a:pPr marL="0" indent="0">
              <a:buNone/>
            </a:pPr>
            <a:endParaRPr lang="en-US" dirty="0"/>
          </a:p>
        </p:txBody>
      </p:sp>
    </p:spTree>
    <p:extLst>
      <p:ext uri="{BB962C8B-B14F-4D97-AF65-F5344CB8AC3E}">
        <p14:creationId xmlns:p14="http://schemas.microsoft.com/office/powerpoint/2010/main" val="70945852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Producer–Consumer Problem</a:t>
            </a:r>
          </a:p>
        </p:txBody>
      </p:sp>
      <p:sp>
        <p:nvSpPr>
          <p:cNvPr id="3" name="Content Placeholder 2"/>
          <p:cNvSpPr>
            <a:spLocks noGrp="1"/>
          </p:cNvSpPr>
          <p:nvPr>
            <p:ph idx="1"/>
          </p:nvPr>
        </p:nvSpPr>
        <p:spPr/>
        <p:txBody>
          <a:bodyPr>
            <a:normAutofit/>
          </a:bodyPr>
          <a:lstStyle/>
          <a:p>
            <a:r>
              <a:rPr lang="en-US" dirty="0"/>
              <a:t>A baker (Producer) making bread.</a:t>
            </a:r>
          </a:p>
          <a:p>
            <a:r>
              <a:rPr lang="en-US" dirty="0" smtClean="0"/>
              <a:t>A </a:t>
            </a:r>
            <a:r>
              <a:rPr lang="en-US" dirty="0"/>
              <a:t>basket (Buffer) that can hold only 5 loaves.</a:t>
            </a:r>
          </a:p>
          <a:p>
            <a:r>
              <a:rPr lang="en-US" dirty="0" smtClean="0"/>
              <a:t>A </a:t>
            </a:r>
            <a:r>
              <a:rPr lang="en-US" dirty="0"/>
              <a:t>customer (Consumer) buying bread.</a:t>
            </a:r>
          </a:p>
          <a:p>
            <a:r>
              <a:rPr lang="en-US" dirty="0"/>
              <a:t>If the basket is full, the baker must wait.</a:t>
            </a:r>
            <a:br>
              <a:rPr lang="en-US" dirty="0"/>
            </a:br>
            <a:r>
              <a:rPr lang="en-US" dirty="0"/>
              <a:t>If the basket is empty, the customer must wait.</a:t>
            </a:r>
          </a:p>
          <a:p>
            <a:pPr marL="0" indent="0">
              <a:buNone/>
            </a:pPr>
            <a:r>
              <a:rPr lang="en-US" dirty="0"/>
              <a:t>They both must coordinate — </a:t>
            </a:r>
            <a:r>
              <a:rPr lang="en-US" b="1" dirty="0"/>
              <a:t>that’s synchronization</a:t>
            </a:r>
            <a:r>
              <a:rPr lang="en-US" dirty="0"/>
              <a:t>.</a:t>
            </a:r>
          </a:p>
          <a:p>
            <a:pPr marL="0" indent="0">
              <a:buNone/>
            </a:pPr>
            <a:endParaRPr lang="en-US" dirty="0"/>
          </a:p>
        </p:txBody>
      </p:sp>
    </p:spTree>
    <p:extLst>
      <p:ext uri="{BB962C8B-B14F-4D97-AF65-F5344CB8AC3E}">
        <p14:creationId xmlns:p14="http://schemas.microsoft.com/office/powerpoint/2010/main" val="327329852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Producer–Consumer Problem</a:t>
            </a:r>
          </a:p>
        </p:txBody>
      </p:sp>
      <p:sp>
        <p:nvSpPr>
          <p:cNvPr id="3" name="Content Placeholder 2"/>
          <p:cNvSpPr>
            <a:spLocks noGrp="1"/>
          </p:cNvSpPr>
          <p:nvPr>
            <p:ph idx="1"/>
          </p:nvPr>
        </p:nvSpPr>
        <p:spPr/>
        <p:txBody>
          <a:bodyPr>
            <a:normAutofit lnSpcReduction="10000"/>
          </a:bodyPr>
          <a:lstStyle/>
          <a:p>
            <a:pPr marL="0" indent="0">
              <a:buNone/>
            </a:pPr>
            <a:r>
              <a:rPr lang="en-US" dirty="0"/>
              <a:t>Two processes:</a:t>
            </a:r>
          </a:p>
          <a:p>
            <a:r>
              <a:rPr lang="en-US" b="1" dirty="0"/>
              <a:t>Producer</a:t>
            </a:r>
            <a:r>
              <a:rPr lang="en-US" dirty="0"/>
              <a:t> → inserts data</a:t>
            </a:r>
          </a:p>
          <a:p>
            <a:r>
              <a:rPr lang="en-US" b="1" dirty="0"/>
              <a:t>Consumer</a:t>
            </a:r>
            <a:r>
              <a:rPr lang="en-US" dirty="0"/>
              <a:t> → removes data</a:t>
            </a:r>
          </a:p>
          <a:p>
            <a:pPr marL="0" indent="0">
              <a:buNone/>
            </a:pPr>
            <a:r>
              <a:rPr lang="en-US" dirty="0"/>
              <a:t>They both share:</a:t>
            </a:r>
          </a:p>
          <a:p>
            <a:r>
              <a:rPr lang="en-US" dirty="0"/>
              <a:t>The </a:t>
            </a:r>
            <a:r>
              <a:rPr lang="en-US" b="1" dirty="0"/>
              <a:t>buffer</a:t>
            </a:r>
            <a:endParaRPr lang="en-US" dirty="0"/>
          </a:p>
          <a:p>
            <a:r>
              <a:rPr lang="en-US" dirty="0"/>
              <a:t>The </a:t>
            </a:r>
            <a:r>
              <a:rPr lang="en-US" b="1" dirty="0"/>
              <a:t>count</a:t>
            </a:r>
            <a:r>
              <a:rPr lang="en-US" dirty="0"/>
              <a:t> of filled slots</a:t>
            </a:r>
          </a:p>
          <a:p>
            <a:pPr marL="0" indent="0">
              <a:buNone/>
            </a:pPr>
            <a:r>
              <a:rPr lang="en-US" dirty="0"/>
              <a:t>So, they must be synchronized using </a:t>
            </a:r>
            <a:r>
              <a:rPr lang="en-US" b="1" dirty="0"/>
              <a:t>semaphores</a:t>
            </a:r>
            <a:r>
              <a:rPr lang="en-US" dirty="0"/>
              <a:t>.</a:t>
            </a:r>
          </a:p>
          <a:p>
            <a:pPr marL="0" indent="0">
              <a:buNone/>
            </a:pPr>
            <a:endParaRPr lang="en-US" dirty="0"/>
          </a:p>
        </p:txBody>
      </p:sp>
    </p:spTree>
    <p:extLst>
      <p:ext uri="{BB962C8B-B14F-4D97-AF65-F5344CB8AC3E}">
        <p14:creationId xmlns:p14="http://schemas.microsoft.com/office/powerpoint/2010/main" val="231882234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The Problem Without Synchronization</a:t>
            </a:r>
          </a:p>
        </p:txBody>
      </p:sp>
      <p:sp>
        <p:nvSpPr>
          <p:cNvPr id="3" name="Content Placeholder 2"/>
          <p:cNvSpPr>
            <a:spLocks noGrp="1"/>
          </p:cNvSpPr>
          <p:nvPr>
            <p:ph idx="1"/>
          </p:nvPr>
        </p:nvSpPr>
        <p:spPr/>
        <p:txBody>
          <a:bodyPr/>
          <a:lstStyle/>
          <a:p>
            <a:pPr marL="0" indent="0">
              <a:buNone/>
            </a:pPr>
            <a:r>
              <a:rPr lang="en-US" dirty="0"/>
              <a:t>If the producer and consumer run at the same time:</a:t>
            </a:r>
          </a:p>
          <a:p>
            <a:r>
              <a:rPr lang="en-US" dirty="0"/>
              <a:t>The producer might overwrite data before the consumer reads it.</a:t>
            </a:r>
          </a:p>
          <a:p>
            <a:r>
              <a:rPr lang="en-US" dirty="0"/>
              <a:t>The consumer might try to read from an empty buffer.</a:t>
            </a:r>
          </a:p>
          <a:p>
            <a:pPr marL="0" indent="0">
              <a:buNone/>
            </a:pPr>
            <a:r>
              <a:rPr lang="en-US" dirty="0"/>
              <a:t>This leads to </a:t>
            </a:r>
            <a:r>
              <a:rPr lang="en-US" b="1" dirty="0"/>
              <a:t>race conditions</a:t>
            </a:r>
            <a:r>
              <a:rPr lang="en-US" dirty="0"/>
              <a:t> and </a:t>
            </a:r>
            <a:r>
              <a:rPr lang="en-US" b="1" dirty="0"/>
              <a:t>data inconsistency</a:t>
            </a:r>
            <a:r>
              <a:rPr lang="en-US" dirty="0"/>
              <a:t>.</a:t>
            </a:r>
          </a:p>
          <a:p>
            <a:pPr marL="0" indent="0">
              <a:buNone/>
            </a:pPr>
            <a:endParaRPr lang="en-US" dirty="0"/>
          </a:p>
        </p:txBody>
      </p:sp>
    </p:spTree>
    <p:extLst>
      <p:ext uri="{BB962C8B-B14F-4D97-AF65-F5344CB8AC3E}">
        <p14:creationId xmlns:p14="http://schemas.microsoft.com/office/powerpoint/2010/main" val="279008633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semaphores</a:t>
            </a:r>
            <a:endParaRPr lang="en-US" dirty="0"/>
          </a:p>
        </p:txBody>
      </p:sp>
      <p:sp>
        <p:nvSpPr>
          <p:cNvPr id="3" name="Content Placeholder 2"/>
          <p:cNvSpPr>
            <a:spLocks noGrp="1"/>
          </p:cNvSpPr>
          <p:nvPr>
            <p:ph idx="1"/>
          </p:nvPr>
        </p:nvSpPr>
        <p:spPr/>
        <p:txBody>
          <a:bodyPr/>
          <a:lstStyle/>
          <a:p>
            <a:pPr marL="0" indent="0">
              <a:buNone/>
            </a:pPr>
            <a:r>
              <a:rPr lang="en-US" dirty="0"/>
              <a:t>Using Semaphores to Solve </a:t>
            </a:r>
            <a:r>
              <a:rPr lang="en-US" dirty="0" smtClean="0"/>
              <a:t>It</a:t>
            </a:r>
          </a:p>
          <a:p>
            <a:pPr marL="0" indent="0">
              <a:buNone/>
            </a:pPr>
            <a:r>
              <a:rPr lang="en-US" dirty="0"/>
              <a:t>We use </a:t>
            </a:r>
            <a:r>
              <a:rPr lang="en-US" b="1" dirty="0"/>
              <a:t>three semaphores</a:t>
            </a:r>
            <a:r>
              <a:rPr lang="en-US" dirty="0"/>
              <a:t> to manage access</a:t>
            </a:r>
            <a:r>
              <a:rPr lang="en-US" dirty="0" smtClean="0"/>
              <a:t>.</a:t>
            </a:r>
          </a:p>
          <a:p>
            <a:pPr marL="0" indent="0">
              <a:buNone/>
            </a:pP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782634878"/>
              </p:ext>
            </p:extLst>
          </p:nvPr>
        </p:nvGraphicFramePr>
        <p:xfrm>
          <a:off x="457200" y="3276600"/>
          <a:ext cx="8229600" cy="2895600"/>
        </p:xfrm>
        <a:graphic>
          <a:graphicData uri="http://schemas.openxmlformats.org/drawingml/2006/table">
            <a:tbl>
              <a:tblPr>
                <a:tableStyleId>{08FB837D-C827-4EFA-A057-4D05807E0F7C}</a:tableStyleId>
              </a:tblPr>
              <a:tblGrid>
                <a:gridCol w="2743200"/>
                <a:gridCol w="2743200"/>
                <a:gridCol w="2743200"/>
              </a:tblGrid>
              <a:tr h="463296">
                <a:tc>
                  <a:txBody>
                    <a:bodyPr/>
                    <a:lstStyle/>
                    <a:p>
                      <a:r>
                        <a:rPr lang="en-US"/>
                        <a:t>Semaphore</a:t>
                      </a:r>
                    </a:p>
                  </a:txBody>
                  <a:tcPr anchor="ctr"/>
                </a:tc>
                <a:tc>
                  <a:txBody>
                    <a:bodyPr/>
                    <a:lstStyle/>
                    <a:p>
                      <a:r>
                        <a:rPr lang="en-US"/>
                        <a:t>Purpose</a:t>
                      </a:r>
                    </a:p>
                  </a:txBody>
                  <a:tcPr anchor="ctr"/>
                </a:tc>
                <a:tc>
                  <a:txBody>
                    <a:bodyPr/>
                    <a:lstStyle/>
                    <a:p>
                      <a:r>
                        <a:rPr lang="en-US"/>
                        <a:t>Initial Value</a:t>
                      </a:r>
                    </a:p>
                  </a:txBody>
                  <a:tcPr anchor="ctr"/>
                </a:tc>
              </a:tr>
              <a:tr h="810768">
                <a:tc>
                  <a:txBody>
                    <a:bodyPr/>
                    <a:lstStyle/>
                    <a:p>
                      <a:r>
                        <a:rPr lang="en-US"/>
                        <a:t>mutex</a:t>
                      </a:r>
                    </a:p>
                  </a:txBody>
                  <a:tcPr anchor="ctr"/>
                </a:tc>
                <a:tc>
                  <a:txBody>
                    <a:bodyPr/>
                    <a:lstStyle/>
                    <a:p>
                      <a:r>
                        <a:rPr lang="en-US"/>
                        <a:t>Ensures mutual exclusion to buffer access</a:t>
                      </a:r>
                    </a:p>
                  </a:txBody>
                  <a:tcPr anchor="ctr"/>
                </a:tc>
                <a:tc>
                  <a:txBody>
                    <a:bodyPr/>
                    <a:lstStyle/>
                    <a:p>
                      <a:r>
                        <a:rPr lang="en-US"/>
                        <a:t>1</a:t>
                      </a:r>
                    </a:p>
                  </a:txBody>
                  <a:tcPr anchor="ctr"/>
                </a:tc>
              </a:tr>
              <a:tr h="810768">
                <a:tc>
                  <a:txBody>
                    <a:bodyPr/>
                    <a:lstStyle/>
                    <a:p>
                      <a:r>
                        <a:rPr lang="en-US"/>
                        <a:t>empty</a:t>
                      </a:r>
                    </a:p>
                  </a:txBody>
                  <a:tcPr anchor="ctr"/>
                </a:tc>
                <a:tc>
                  <a:txBody>
                    <a:bodyPr/>
                    <a:lstStyle/>
                    <a:p>
                      <a:r>
                        <a:rPr lang="en-US"/>
                        <a:t>Counts empty slots in the buffer</a:t>
                      </a:r>
                    </a:p>
                  </a:txBody>
                  <a:tcPr anchor="ctr"/>
                </a:tc>
                <a:tc>
                  <a:txBody>
                    <a:bodyPr/>
                    <a:lstStyle/>
                    <a:p>
                      <a:r>
                        <a:rPr lang="en-US"/>
                        <a:t>N (buffer size)</a:t>
                      </a:r>
                    </a:p>
                  </a:txBody>
                  <a:tcPr anchor="ctr"/>
                </a:tc>
              </a:tr>
              <a:tr h="810768">
                <a:tc>
                  <a:txBody>
                    <a:bodyPr/>
                    <a:lstStyle/>
                    <a:p>
                      <a:r>
                        <a:rPr lang="en-US"/>
                        <a:t>full</a:t>
                      </a:r>
                    </a:p>
                  </a:txBody>
                  <a:tcPr anchor="ctr"/>
                </a:tc>
                <a:tc>
                  <a:txBody>
                    <a:bodyPr/>
                    <a:lstStyle/>
                    <a:p>
                      <a:r>
                        <a:rPr lang="en-US" dirty="0"/>
                        <a:t>Counts filled slots in the buffer</a:t>
                      </a:r>
                    </a:p>
                  </a:txBody>
                  <a:tcPr anchor="ctr"/>
                </a:tc>
                <a:tc>
                  <a:txBody>
                    <a:bodyPr/>
                    <a:lstStyle/>
                    <a:p>
                      <a:r>
                        <a:rPr lang="en-US" dirty="0"/>
                        <a:t>0</a:t>
                      </a:r>
                    </a:p>
                  </a:txBody>
                  <a:tcPr anchor="ctr"/>
                </a:tc>
              </a:tr>
            </a:tbl>
          </a:graphicData>
        </a:graphic>
      </p:graphicFrame>
    </p:spTree>
    <p:extLst>
      <p:ext uri="{BB962C8B-B14F-4D97-AF65-F5344CB8AC3E}">
        <p14:creationId xmlns:p14="http://schemas.microsoft.com/office/powerpoint/2010/main" val="345244423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semaphores</a:t>
            </a:r>
            <a:endParaRPr lang="en-US" dirty="0"/>
          </a:p>
        </p:txBody>
      </p:sp>
      <p:sp>
        <p:nvSpPr>
          <p:cNvPr id="3" name="Content Placeholder 2"/>
          <p:cNvSpPr>
            <a:spLocks noGrp="1"/>
          </p:cNvSpPr>
          <p:nvPr>
            <p:ph idx="1"/>
          </p:nvPr>
        </p:nvSpPr>
        <p:spPr/>
        <p:txBody>
          <a:bodyPr/>
          <a:lstStyle/>
          <a:p>
            <a:pPr marL="0" indent="0">
              <a:buNone/>
            </a:pPr>
            <a:r>
              <a:rPr lang="en-US" b="1" dirty="0"/>
              <a:t>How They Work Together</a:t>
            </a:r>
          </a:p>
          <a:p>
            <a:r>
              <a:rPr lang="en-US" dirty="0" err="1"/>
              <a:t>mutex</a:t>
            </a:r>
            <a:r>
              <a:rPr lang="en-US" dirty="0"/>
              <a:t> → allows </a:t>
            </a:r>
            <a:r>
              <a:rPr lang="en-US" b="1" dirty="0"/>
              <a:t>only one process</a:t>
            </a:r>
            <a:r>
              <a:rPr lang="en-US" dirty="0"/>
              <a:t> (Producer or Consumer) to access buffer at a time.</a:t>
            </a:r>
          </a:p>
          <a:p>
            <a:r>
              <a:rPr lang="en-US" dirty="0"/>
              <a:t>empty → Producer checks before adding (waits if 0 = no space).</a:t>
            </a:r>
          </a:p>
          <a:p>
            <a:r>
              <a:rPr lang="en-US" dirty="0"/>
              <a:t>full → Consumer checks before removing (waits if 0 = nothing to consume).</a:t>
            </a:r>
          </a:p>
          <a:p>
            <a:pPr marL="0" indent="0">
              <a:buNone/>
            </a:pPr>
            <a:endParaRPr lang="en-US" dirty="0"/>
          </a:p>
        </p:txBody>
      </p:sp>
    </p:spTree>
    <p:extLst>
      <p:ext uri="{BB962C8B-B14F-4D97-AF65-F5344CB8AC3E}">
        <p14:creationId xmlns:p14="http://schemas.microsoft.com/office/powerpoint/2010/main" val="33188661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143000"/>
          </a:xfrm>
        </p:spPr>
        <p:txBody>
          <a:bodyPr>
            <a:normAutofit fontScale="90000"/>
          </a:bodyPr>
          <a:lstStyle/>
          <a:p>
            <a:r>
              <a:rPr lang="en-US" b="1" dirty="0"/>
              <a:t>Many to Many Model </a:t>
            </a:r>
            <a:br>
              <a:rPr lang="en-US" b="1" dirty="0"/>
            </a:br>
            <a:endParaRPr lang="en-US" dirty="0"/>
          </a:p>
        </p:txBody>
      </p:sp>
      <p:sp>
        <p:nvSpPr>
          <p:cNvPr id="3" name="Content Placeholder 2"/>
          <p:cNvSpPr>
            <a:spLocks noGrp="1"/>
          </p:cNvSpPr>
          <p:nvPr>
            <p:ph idx="1"/>
          </p:nvPr>
        </p:nvSpPr>
        <p:spPr/>
        <p:txBody>
          <a:bodyPr/>
          <a:lstStyle/>
          <a:p>
            <a:pPr marL="0" indent="0">
              <a:buNone/>
            </a:pPr>
            <a:r>
              <a:rPr lang="en-US" dirty="0"/>
              <a:t>In this model, we have multiple user threads multiplex to same or lesser number of kernel level threads. Number of kernel level threads are specific to the machine, advantage of this model is if a user thread is blocked we can schedule others user thread to other kernel thread. Thus, System doesn't block if a particular thread is blocked.</a:t>
            </a:r>
            <a:br>
              <a:rPr lang="en-US" dirty="0"/>
            </a:br>
            <a:r>
              <a:rPr lang="en-US" dirty="0"/>
              <a:t>It is the best multi threading model</a:t>
            </a:r>
            <a:r>
              <a:rPr lang="en-US" dirty="0" smtClean="0"/>
              <a:t>.</a:t>
            </a:r>
          </a:p>
          <a:p>
            <a:pPr marL="0" indent="0">
              <a:buNone/>
            </a:pPr>
            <a:endParaRPr lang="en-US" b="1" dirty="0"/>
          </a:p>
        </p:txBody>
      </p:sp>
    </p:spTree>
    <p:extLst>
      <p:ext uri="{BB962C8B-B14F-4D97-AF65-F5344CB8AC3E}">
        <p14:creationId xmlns:p14="http://schemas.microsoft.com/office/powerpoint/2010/main" val="154967114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Real-world </a:t>
            </a:r>
            <a:r>
              <a:rPr lang="en-US" b="1" dirty="0"/>
              <a:t>examples of a Producer:</a:t>
            </a:r>
            <a:br>
              <a:rPr lang="en-US" b="1" dirty="0"/>
            </a:br>
            <a:endParaRPr lang="en-US" dirty="0"/>
          </a:p>
        </p:txBody>
      </p:sp>
      <p:sp>
        <p:nvSpPr>
          <p:cNvPr id="3" name="Content Placeholder 2"/>
          <p:cNvSpPr>
            <a:spLocks noGrp="1"/>
          </p:cNvSpPr>
          <p:nvPr>
            <p:ph idx="1"/>
          </p:nvPr>
        </p:nvSpPr>
        <p:spPr/>
        <p:txBody>
          <a:bodyPr>
            <a:normAutofit/>
          </a:bodyPr>
          <a:lstStyle/>
          <a:p>
            <a:r>
              <a:rPr lang="en-US" dirty="0" smtClean="0"/>
              <a:t>A </a:t>
            </a:r>
            <a:r>
              <a:rPr lang="en-US" b="1" dirty="0"/>
              <a:t>video streaming service</a:t>
            </a:r>
            <a:r>
              <a:rPr lang="en-US" dirty="0"/>
              <a:t> (like YouTube’s server) that </a:t>
            </a:r>
            <a:r>
              <a:rPr lang="en-US" b="1" dirty="0"/>
              <a:t>produces video data</a:t>
            </a:r>
            <a:r>
              <a:rPr lang="en-US" dirty="0"/>
              <a:t> for viewers.</a:t>
            </a:r>
          </a:p>
          <a:p>
            <a:r>
              <a:rPr lang="en-US" dirty="0"/>
              <a:t>A </a:t>
            </a:r>
            <a:r>
              <a:rPr lang="en-US" b="1" dirty="0"/>
              <a:t>printer spooler</a:t>
            </a:r>
            <a:r>
              <a:rPr lang="en-US" dirty="0"/>
              <a:t> program that </a:t>
            </a:r>
            <a:r>
              <a:rPr lang="en-US" b="1" dirty="0"/>
              <a:t>creates print jobs</a:t>
            </a:r>
            <a:r>
              <a:rPr lang="en-US" dirty="0"/>
              <a:t> and puts them in a print queue.</a:t>
            </a:r>
          </a:p>
          <a:p>
            <a:r>
              <a:rPr lang="en-US" dirty="0"/>
              <a:t>A </a:t>
            </a:r>
            <a:r>
              <a:rPr lang="en-US" b="1" dirty="0"/>
              <a:t>sensor</a:t>
            </a:r>
            <a:r>
              <a:rPr lang="en-US" dirty="0"/>
              <a:t> collecting temperature data and sending it to a system.</a:t>
            </a:r>
          </a:p>
          <a:p>
            <a:r>
              <a:rPr lang="en-US" dirty="0"/>
              <a:t>A </a:t>
            </a:r>
            <a:r>
              <a:rPr lang="en-US" b="1" dirty="0"/>
              <a:t>keyboard driver</a:t>
            </a:r>
            <a:r>
              <a:rPr lang="en-US" dirty="0"/>
              <a:t> that sends </a:t>
            </a:r>
            <a:r>
              <a:rPr lang="en-US" dirty="0" err="1"/>
              <a:t>keypresses</a:t>
            </a:r>
            <a:r>
              <a:rPr lang="en-US" dirty="0"/>
              <a:t> to the OS buffer.</a:t>
            </a:r>
          </a:p>
          <a:p>
            <a:pPr marL="0" indent="0">
              <a:buNone/>
            </a:pPr>
            <a:endParaRPr lang="en-US" dirty="0"/>
          </a:p>
        </p:txBody>
      </p:sp>
    </p:spTree>
    <p:extLst>
      <p:ext uri="{BB962C8B-B14F-4D97-AF65-F5344CB8AC3E}">
        <p14:creationId xmlns:p14="http://schemas.microsoft.com/office/powerpoint/2010/main" val="62281646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a:t>
            </a:r>
            <a:r>
              <a:rPr lang="en-US" dirty="0" smtClean="0"/>
              <a:t>Deadlock</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b="1" dirty="0"/>
              <a:t>Definition:</a:t>
            </a:r>
          </a:p>
          <a:p>
            <a:r>
              <a:rPr lang="en-US" dirty="0"/>
              <a:t>A </a:t>
            </a:r>
            <a:r>
              <a:rPr lang="en-US" b="1" dirty="0"/>
              <a:t>deadlock</a:t>
            </a:r>
            <a:r>
              <a:rPr lang="en-US" dirty="0"/>
              <a:t> is a situation where </a:t>
            </a:r>
            <a:r>
              <a:rPr lang="en-US" b="1" dirty="0"/>
              <a:t>two or more processes are waiting indefinitely for resources</a:t>
            </a:r>
            <a:r>
              <a:rPr lang="en-US" dirty="0"/>
              <a:t> that are being held by each other.</a:t>
            </a:r>
          </a:p>
          <a:p>
            <a:r>
              <a:rPr lang="en-US" dirty="0"/>
              <a:t>In short:</a:t>
            </a:r>
            <a:br>
              <a:rPr lang="en-US" dirty="0"/>
            </a:br>
            <a:r>
              <a:rPr lang="en-US" dirty="0" smtClean="0"/>
              <a:t>Every </a:t>
            </a:r>
            <a:r>
              <a:rPr lang="en-US" dirty="0"/>
              <a:t>process is </a:t>
            </a:r>
            <a:r>
              <a:rPr lang="en-US" b="1" dirty="0"/>
              <a:t>holding one resource</a:t>
            </a:r>
            <a:r>
              <a:rPr lang="en-US" dirty="0"/>
              <a:t> and </a:t>
            </a:r>
            <a:r>
              <a:rPr lang="en-US" b="1" dirty="0"/>
              <a:t>waiting for another</a:t>
            </a:r>
            <a:r>
              <a:rPr lang="en-US" dirty="0"/>
              <a:t> that’s already held by someone else.</a:t>
            </a:r>
            <a:br>
              <a:rPr lang="en-US" dirty="0"/>
            </a:br>
            <a:r>
              <a:rPr lang="en-US" dirty="0"/>
              <a:t>Result → </a:t>
            </a:r>
            <a:r>
              <a:rPr lang="en-US" b="1" dirty="0"/>
              <a:t>No one can proceed.</a:t>
            </a:r>
            <a:endParaRPr lang="en-US" dirty="0"/>
          </a:p>
          <a:p>
            <a:pPr marL="0" indent="0">
              <a:buNone/>
            </a:pPr>
            <a:endParaRPr lang="en-US" dirty="0"/>
          </a:p>
        </p:txBody>
      </p:sp>
    </p:spTree>
    <p:extLst>
      <p:ext uri="{BB962C8B-B14F-4D97-AF65-F5344CB8AC3E}">
        <p14:creationId xmlns:p14="http://schemas.microsoft.com/office/powerpoint/2010/main" val="74860055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Deadlock</a:t>
            </a:r>
          </a:p>
        </p:txBody>
      </p:sp>
      <p:sp>
        <p:nvSpPr>
          <p:cNvPr id="3" name="Content Placeholder 2"/>
          <p:cNvSpPr>
            <a:spLocks noGrp="1"/>
          </p:cNvSpPr>
          <p:nvPr>
            <p:ph idx="1"/>
          </p:nvPr>
        </p:nvSpPr>
        <p:spPr/>
        <p:txBody>
          <a:bodyPr/>
          <a:lstStyle/>
          <a:p>
            <a:r>
              <a:rPr lang="en-US" b="1" dirty="0"/>
              <a:t>Real-World Example:</a:t>
            </a:r>
          </a:p>
          <a:p>
            <a:r>
              <a:rPr lang="en-US" dirty="0"/>
              <a:t>Imagine two people trying to cross a narrow bridge from opposite </a:t>
            </a:r>
            <a:r>
              <a:rPr lang="en-US" dirty="0" smtClean="0"/>
              <a:t>sides</a:t>
            </a:r>
            <a:r>
              <a:rPr lang="en-US" dirty="0"/>
              <a:t/>
            </a:r>
            <a:br>
              <a:rPr lang="en-US" dirty="0"/>
            </a:br>
            <a:r>
              <a:rPr lang="en-US" dirty="0"/>
              <a:t>Each one refuses to back up — both are stuck forever → </a:t>
            </a:r>
            <a:r>
              <a:rPr lang="en-US" b="1" dirty="0"/>
              <a:t>Deadlock!</a:t>
            </a:r>
            <a:endParaRPr lang="en-US" dirty="0"/>
          </a:p>
          <a:p>
            <a:pPr marL="0" indent="0">
              <a:buNone/>
            </a:pPr>
            <a:endParaRPr lang="en-US" dirty="0"/>
          </a:p>
        </p:txBody>
      </p:sp>
    </p:spTree>
    <p:extLst>
      <p:ext uri="{BB962C8B-B14F-4D97-AF65-F5344CB8AC3E}">
        <p14:creationId xmlns:p14="http://schemas.microsoft.com/office/powerpoint/2010/main" val="180172790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Deadlock</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083306188"/>
              </p:ext>
            </p:extLst>
          </p:nvPr>
        </p:nvGraphicFramePr>
        <p:xfrm>
          <a:off x="457200" y="2743200"/>
          <a:ext cx="8229600" cy="1440021"/>
        </p:xfrm>
        <a:graphic>
          <a:graphicData uri="http://schemas.openxmlformats.org/drawingml/2006/table">
            <a:tbl>
              <a:tblPr>
                <a:tableStyleId>{775DCB02-9BB8-47FD-8907-85C794F793BA}</a:tableStyleId>
              </a:tblPr>
              <a:tblGrid>
                <a:gridCol w="2743200"/>
                <a:gridCol w="2743200"/>
                <a:gridCol w="2743200"/>
              </a:tblGrid>
              <a:tr h="708501">
                <a:tc>
                  <a:txBody>
                    <a:bodyPr/>
                    <a:lstStyle/>
                    <a:p>
                      <a:r>
                        <a:rPr lang="en-US" dirty="0"/>
                        <a:t>Process</a:t>
                      </a:r>
                    </a:p>
                  </a:txBody>
                  <a:tcPr anchor="ctr"/>
                </a:tc>
                <a:tc>
                  <a:txBody>
                    <a:bodyPr/>
                    <a:lstStyle/>
                    <a:p>
                      <a:r>
                        <a:rPr lang="en-US"/>
                        <a:t>Holding</a:t>
                      </a:r>
                    </a:p>
                  </a:txBody>
                  <a:tcPr anchor="ctr"/>
                </a:tc>
                <a:tc>
                  <a:txBody>
                    <a:bodyPr/>
                    <a:lstStyle/>
                    <a:p>
                      <a:r>
                        <a:rPr lang="en-US"/>
                        <a:t>Waiting for</a:t>
                      </a:r>
                    </a:p>
                  </a:txBody>
                  <a:tcPr anchor="ctr"/>
                </a:tc>
              </a:tr>
              <a:tr h="0">
                <a:tc>
                  <a:txBody>
                    <a:bodyPr/>
                    <a:lstStyle/>
                    <a:p>
                      <a:r>
                        <a:rPr lang="en-US"/>
                        <a:t>P1</a:t>
                      </a:r>
                    </a:p>
                  </a:txBody>
                  <a:tcPr anchor="ctr"/>
                </a:tc>
                <a:tc>
                  <a:txBody>
                    <a:bodyPr/>
                    <a:lstStyle/>
                    <a:p>
                      <a:r>
                        <a:rPr lang="en-US"/>
                        <a:t>Printer</a:t>
                      </a:r>
                    </a:p>
                  </a:txBody>
                  <a:tcPr anchor="ctr"/>
                </a:tc>
                <a:tc>
                  <a:txBody>
                    <a:bodyPr/>
                    <a:lstStyle/>
                    <a:p>
                      <a:r>
                        <a:rPr lang="en-US"/>
                        <a:t>Scanner</a:t>
                      </a:r>
                    </a:p>
                  </a:txBody>
                  <a:tcPr anchor="ctr"/>
                </a:tc>
              </a:tr>
              <a:tr h="0">
                <a:tc>
                  <a:txBody>
                    <a:bodyPr/>
                    <a:lstStyle/>
                    <a:p>
                      <a:r>
                        <a:rPr lang="en-US"/>
                        <a:t>P2</a:t>
                      </a:r>
                    </a:p>
                  </a:txBody>
                  <a:tcPr anchor="ctr"/>
                </a:tc>
                <a:tc>
                  <a:txBody>
                    <a:bodyPr/>
                    <a:lstStyle/>
                    <a:p>
                      <a:r>
                        <a:rPr lang="en-US"/>
                        <a:t>Scanner</a:t>
                      </a:r>
                    </a:p>
                  </a:txBody>
                  <a:tcPr anchor="ctr"/>
                </a:tc>
                <a:tc>
                  <a:txBody>
                    <a:bodyPr/>
                    <a:lstStyle/>
                    <a:p>
                      <a:r>
                        <a:rPr lang="en-US" dirty="0"/>
                        <a:t>Printer</a:t>
                      </a:r>
                    </a:p>
                  </a:txBody>
                  <a:tcPr anchor="ctr"/>
                </a:tc>
              </a:tr>
            </a:tbl>
          </a:graphicData>
        </a:graphic>
      </p:graphicFrame>
      <p:sp>
        <p:nvSpPr>
          <p:cNvPr id="5" name="Rectangle 4"/>
          <p:cNvSpPr/>
          <p:nvPr/>
        </p:nvSpPr>
        <p:spPr>
          <a:xfrm>
            <a:off x="609600" y="4495800"/>
            <a:ext cx="6324600" cy="1200329"/>
          </a:xfrm>
          <a:prstGeom prst="rect">
            <a:avLst/>
          </a:prstGeom>
        </p:spPr>
        <p:txBody>
          <a:bodyPr wrap="square">
            <a:spAutoFit/>
          </a:bodyPr>
          <a:lstStyle/>
          <a:p>
            <a:r>
              <a:rPr lang="en-US" dirty="0"/>
              <a:t>Now:</a:t>
            </a:r>
          </a:p>
          <a:p>
            <a:r>
              <a:rPr lang="en-US" dirty="0"/>
              <a:t>P1 won’t release the printer until it gets the scanner.</a:t>
            </a:r>
          </a:p>
          <a:p>
            <a:r>
              <a:rPr lang="en-US" dirty="0"/>
              <a:t>P2 won’t release the scanner until it gets the printer.</a:t>
            </a:r>
            <a:br>
              <a:rPr lang="en-US" dirty="0"/>
            </a:br>
            <a:r>
              <a:rPr lang="en-US" dirty="0"/>
              <a:t>So both wait forever → </a:t>
            </a:r>
            <a:r>
              <a:rPr lang="en-US" b="1" dirty="0"/>
              <a:t>Deadlock</a:t>
            </a:r>
            <a:r>
              <a:rPr lang="en-US" dirty="0"/>
              <a:t> </a:t>
            </a:r>
          </a:p>
        </p:txBody>
      </p:sp>
    </p:spTree>
    <p:extLst>
      <p:ext uri="{BB962C8B-B14F-4D97-AF65-F5344CB8AC3E}">
        <p14:creationId xmlns:p14="http://schemas.microsoft.com/office/powerpoint/2010/main" val="116472549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Four Necessary Conditions for Deadlock</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169358818"/>
              </p:ext>
            </p:extLst>
          </p:nvPr>
        </p:nvGraphicFramePr>
        <p:xfrm>
          <a:off x="457200" y="2720181"/>
          <a:ext cx="8229600" cy="3200400"/>
        </p:xfrm>
        <a:graphic>
          <a:graphicData uri="http://schemas.openxmlformats.org/drawingml/2006/table">
            <a:tbl>
              <a:tblPr>
                <a:tableStyleId>{35758FB7-9AC5-4552-8A53-C91805E547FA}</a:tableStyleId>
              </a:tblPr>
              <a:tblGrid>
                <a:gridCol w="2743200"/>
                <a:gridCol w="2743200"/>
                <a:gridCol w="2743200"/>
              </a:tblGrid>
              <a:tr h="0">
                <a:tc>
                  <a:txBody>
                    <a:bodyPr/>
                    <a:lstStyle/>
                    <a:p>
                      <a:r>
                        <a:rPr lang="en-US" b="1" dirty="0"/>
                        <a:t>Condition</a:t>
                      </a:r>
                    </a:p>
                  </a:txBody>
                  <a:tcPr anchor="ctr"/>
                </a:tc>
                <a:tc>
                  <a:txBody>
                    <a:bodyPr/>
                    <a:lstStyle/>
                    <a:p>
                      <a:r>
                        <a:rPr lang="en-US" b="1"/>
                        <a:t>Meaning</a:t>
                      </a:r>
                    </a:p>
                  </a:txBody>
                  <a:tcPr anchor="ctr"/>
                </a:tc>
                <a:tc>
                  <a:txBody>
                    <a:bodyPr/>
                    <a:lstStyle/>
                    <a:p>
                      <a:r>
                        <a:rPr lang="en-US" b="1" dirty="0"/>
                        <a:t>Example</a:t>
                      </a:r>
                    </a:p>
                  </a:txBody>
                  <a:tcPr anchor="ctr"/>
                </a:tc>
              </a:tr>
              <a:tr h="0">
                <a:tc>
                  <a:txBody>
                    <a:bodyPr/>
                    <a:lstStyle/>
                    <a:p>
                      <a:r>
                        <a:rPr lang="en-US"/>
                        <a:t>1. Mutual Exclusion</a:t>
                      </a:r>
                    </a:p>
                  </a:txBody>
                  <a:tcPr anchor="ctr"/>
                </a:tc>
                <a:tc>
                  <a:txBody>
                    <a:bodyPr/>
                    <a:lstStyle/>
                    <a:p>
                      <a:r>
                        <a:rPr lang="en-US"/>
                        <a:t>At least one resource cannot be shared.</a:t>
                      </a:r>
                    </a:p>
                  </a:txBody>
                  <a:tcPr anchor="ctr"/>
                </a:tc>
                <a:tc>
                  <a:txBody>
                    <a:bodyPr/>
                    <a:lstStyle/>
                    <a:p>
                      <a:r>
                        <a:rPr lang="en-US" dirty="0"/>
                        <a:t>Only one process can use a printer at a time.</a:t>
                      </a:r>
                    </a:p>
                  </a:txBody>
                  <a:tcPr anchor="ctr"/>
                </a:tc>
              </a:tr>
              <a:tr h="0">
                <a:tc>
                  <a:txBody>
                    <a:bodyPr/>
                    <a:lstStyle/>
                    <a:p>
                      <a:r>
                        <a:rPr lang="en-US"/>
                        <a:t>2. Hold and Wait</a:t>
                      </a:r>
                    </a:p>
                  </a:txBody>
                  <a:tcPr anchor="ctr"/>
                </a:tc>
                <a:tc>
                  <a:txBody>
                    <a:bodyPr/>
                    <a:lstStyle/>
                    <a:p>
                      <a:r>
                        <a:rPr lang="en-US"/>
                        <a:t>A process holds one resource and waits for another.</a:t>
                      </a:r>
                    </a:p>
                  </a:txBody>
                  <a:tcPr anchor="ctr"/>
                </a:tc>
                <a:tc>
                  <a:txBody>
                    <a:bodyPr/>
                    <a:lstStyle/>
                    <a:p>
                      <a:r>
                        <a:rPr lang="en-US"/>
                        <a:t>P1 holds printer, waits for scanner.</a:t>
                      </a:r>
                    </a:p>
                  </a:txBody>
                  <a:tcPr anchor="ctr"/>
                </a:tc>
              </a:tr>
              <a:tr h="0">
                <a:tc>
                  <a:txBody>
                    <a:bodyPr/>
                    <a:lstStyle/>
                    <a:p>
                      <a:r>
                        <a:rPr lang="en-US"/>
                        <a:t>3. No Preemption</a:t>
                      </a:r>
                    </a:p>
                  </a:txBody>
                  <a:tcPr anchor="ctr"/>
                </a:tc>
                <a:tc>
                  <a:txBody>
                    <a:bodyPr/>
                    <a:lstStyle/>
                    <a:p>
                      <a:r>
                        <a:rPr lang="en-US"/>
                        <a:t>Resources can’t be forcibly taken away.</a:t>
                      </a:r>
                    </a:p>
                  </a:txBody>
                  <a:tcPr anchor="ctr"/>
                </a:tc>
                <a:tc>
                  <a:txBody>
                    <a:bodyPr/>
                    <a:lstStyle/>
                    <a:p>
                      <a:r>
                        <a:rPr lang="en-US"/>
                        <a:t>OS can’t take the printer from P1.</a:t>
                      </a:r>
                    </a:p>
                  </a:txBody>
                  <a:tcPr anchor="ctr"/>
                </a:tc>
              </a:tr>
              <a:tr h="0">
                <a:tc>
                  <a:txBody>
                    <a:bodyPr/>
                    <a:lstStyle/>
                    <a:p>
                      <a:r>
                        <a:rPr lang="en-US" dirty="0"/>
                        <a:t>4. Circular Wait</a:t>
                      </a:r>
                    </a:p>
                  </a:txBody>
                  <a:tcPr anchor="ctr"/>
                </a:tc>
                <a:tc>
                  <a:txBody>
                    <a:bodyPr/>
                    <a:lstStyle/>
                    <a:p>
                      <a:r>
                        <a:rPr lang="en-US"/>
                        <a:t>A circular chain of processes exists.</a:t>
                      </a:r>
                    </a:p>
                  </a:txBody>
                  <a:tcPr anchor="ctr"/>
                </a:tc>
                <a:tc>
                  <a:txBody>
                    <a:bodyPr/>
                    <a:lstStyle/>
                    <a:p>
                      <a:r>
                        <a:rPr lang="en-US" dirty="0"/>
                        <a:t>P1 → P2 → P3 → P1</a:t>
                      </a:r>
                    </a:p>
                  </a:txBody>
                  <a:tcPr anchor="ctr"/>
                </a:tc>
              </a:tr>
            </a:tbl>
          </a:graphicData>
        </a:graphic>
      </p:graphicFrame>
      <p:sp>
        <p:nvSpPr>
          <p:cNvPr id="5" name="Rectangle 4"/>
          <p:cNvSpPr/>
          <p:nvPr/>
        </p:nvSpPr>
        <p:spPr>
          <a:xfrm>
            <a:off x="457200" y="2209800"/>
            <a:ext cx="3072123" cy="369332"/>
          </a:xfrm>
          <a:prstGeom prst="rect">
            <a:avLst/>
          </a:prstGeom>
        </p:spPr>
        <p:txBody>
          <a:bodyPr wrap="none">
            <a:spAutoFit/>
          </a:bodyPr>
          <a:lstStyle/>
          <a:p>
            <a:r>
              <a:rPr lang="en-US" b="1" dirty="0"/>
              <a:t>All four must happen together</a:t>
            </a:r>
          </a:p>
        </p:txBody>
      </p:sp>
    </p:spTree>
    <p:extLst>
      <p:ext uri="{BB962C8B-B14F-4D97-AF65-F5344CB8AC3E}">
        <p14:creationId xmlns:p14="http://schemas.microsoft.com/office/powerpoint/2010/main" val="295755287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Deadlock </a:t>
            </a:r>
            <a:r>
              <a:rPr lang="en-US" b="1" dirty="0"/>
              <a:t>Prevention</a:t>
            </a:r>
            <a:br>
              <a:rPr lang="en-US" b="1" dirty="0"/>
            </a:br>
            <a:endParaRPr lang="en-US" dirty="0"/>
          </a:p>
        </p:txBody>
      </p:sp>
      <p:sp>
        <p:nvSpPr>
          <p:cNvPr id="3" name="Content Placeholder 2"/>
          <p:cNvSpPr>
            <a:spLocks noGrp="1"/>
          </p:cNvSpPr>
          <p:nvPr>
            <p:ph idx="1"/>
          </p:nvPr>
        </p:nvSpPr>
        <p:spPr/>
        <p:txBody>
          <a:bodyPr/>
          <a:lstStyle/>
          <a:p>
            <a:pPr marL="400050" lvl="1" indent="0">
              <a:buNone/>
            </a:pPr>
            <a:r>
              <a:rPr lang="en-US" b="1" dirty="0" smtClean="0"/>
              <a:t>Definition</a:t>
            </a:r>
            <a:r>
              <a:rPr lang="en-US" b="1" dirty="0"/>
              <a:t>:</a:t>
            </a:r>
          </a:p>
          <a:p>
            <a:pPr marL="0" indent="0">
              <a:buNone/>
            </a:pPr>
            <a:r>
              <a:rPr lang="en-US" dirty="0"/>
              <a:t>Deadlock </a:t>
            </a:r>
            <a:r>
              <a:rPr lang="en-US" b="1" dirty="0"/>
              <a:t>prevention</a:t>
            </a:r>
            <a:r>
              <a:rPr lang="en-US" dirty="0"/>
              <a:t> means designing the system in a way that </a:t>
            </a:r>
            <a:r>
              <a:rPr lang="en-US" b="1" dirty="0"/>
              <a:t>at least one of the four necessary conditions is never allowed to happen.</a:t>
            </a:r>
            <a:endParaRPr lang="en-US" dirty="0"/>
          </a:p>
          <a:p>
            <a:r>
              <a:rPr lang="en-US" dirty="0"/>
              <a:t>So we </a:t>
            </a:r>
            <a:r>
              <a:rPr lang="en-US" b="1" dirty="0"/>
              <a:t>prevent</a:t>
            </a:r>
            <a:r>
              <a:rPr lang="en-US" dirty="0"/>
              <a:t> deadlock by </a:t>
            </a:r>
            <a:r>
              <a:rPr lang="en-US" b="1" dirty="0"/>
              <a:t>breaking</a:t>
            </a:r>
            <a:r>
              <a:rPr lang="en-US" dirty="0"/>
              <a:t> one or more of those conditions.</a:t>
            </a:r>
          </a:p>
          <a:p>
            <a:pPr marL="0" indent="0">
              <a:buNone/>
            </a:pPr>
            <a:endParaRPr lang="en-US" dirty="0"/>
          </a:p>
        </p:txBody>
      </p:sp>
    </p:spTree>
    <p:extLst>
      <p:ext uri="{BB962C8B-B14F-4D97-AF65-F5344CB8AC3E}">
        <p14:creationId xmlns:p14="http://schemas.microsoft.com/office/powerpoint/2010/main" val="63428494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
            </a:r>
            <a:br>
              <a:rPr lang="en-US" b="1" dirty="0"/>
            </a:br>
            <a:r>
              <a:rPr lang="en-US" b="1" dirty="0"/>
              <a:t>Deadlock Prevention</a:t>
            </a:r>
            <a:br>
              <a:rPr lang="en-US" b="1" dirty="0"/>
            </a:b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897354590"/>
              </p:ext>
            </p:extLst>
          </p:nvPr>
        </p:nvGraphicFramePr>
        <p:xfrm>
          <a:off x="457200" y="2171541"/>
          <a:ext cx="8229600" cy="4297680"/>
        </p:xfrm>
        <a:graphic>
          <a:graphicData uri="http://schemas.openxmlformats.org/drawingml/2006/table">
            <a:tbl>
              <a:tblPr>
                <a:tableStyleId>{775DCB02-9BB8-47FD-8907-85C794F793BA}</a:tableStyleId>
              </a:tblPr>
              <a:tblGrid>
                <a:gridCol w="2743200"/>
                <a:gridCol w="2743200"/>
                <a:gridCol w="2743200"/>
              </a:tblGrid>
              <a:tr h="0">
                <a:tc>
                  <a:txBody>
                    <a:bodyPr/>
                    <a:lstStyle/>
                    <a:p>
                      <a:r>
                        <a:rPr lang="en-US" b="1" dirty="0"/>
                        <a:t>Broken Condition</a:t>
                      </a:r>
                    </a:p>
                  </a:txBody>
                  <a:tcPr anchor="ctr"/>
                </a:tc>
                <a:tc>
                  <a:txBody>
                    <a:bodyPr/>
                    <a:lstStyle/>
                    <a:p>
                      <a:r>
                        <a:rPr lang="en-US" b="1" dirty="0"/>
                        <a:t>How to Prevent</a:t>
                      </a:r>
                    </a:p>
                  </a:txBody>
                  <a:tcPr anchor="ctr"/>
                </a:tc>
                <a:tc>
                  <a:txBody>
                    <a:bodyPr/>
                    <a:lstStyle/>
                    <a:p>
                      <a:r>
                        <a:rPr lang="en-US" b="1" dirty="0"/>
                        <a:t>Example</a:t>
                      </a:r>
                    </a:p>
                  </a:txBody>
                  <a:tcPr anchor="ctr"/>
                </a:tc>
              </a:tr>
              <a:tr h="0">
                <a:tc>
                  <a:txBody>
                    <a:bodyPr/>
                    <a:lstStyle/>
                    <a:p>
                      <a:r>
                        <a:rPr lang="en-US"/>
                        <a:t>1. Mutual Exclusion</a:t>
                      </a:r>
                    </a:p>
                  </a:txBody>
                  <a:tcPr anchor="ctr"/>
                </a:tc>
                <a:tc>
                  <a:txBody>
                    <a:bodyPr/>
                    <a:lstStyle/>
                    <a:p>
                      <a:r>
                        <a:rPr lang="en-US" dirty="0"/>
                        <a:t>Make resources shareable where possible.</a:t>
                      </a:r>
                    </a:p>
                  </a:txBody>
                  <a:tcPr anchor="ctr"/>
                </a:tc>
                <a:tc>
                  <a:txBody>
                    <a:bodyPr/>
                    <a:lstStyle/>
                    <a:p>
                      <a:r>
                        <a:rPr lang="en-US"/>
                        <a:t>Use read-only files shared by many processes.</a:t>
                      </a:r>
                    </a:p>
                  </a:txBody>
                  <a:tcPr anchor="ctr"/>
                </a:tc>
              </a:tr>
              <a:tr h="0">
                <a:tc>
                  <a:txBody>
                    <a:bodyPr/>
                    <a:lstStyle/>
                    <a:p>
                      <a:r>
                        <a:rPr lang="en-US"/>
                        <a:t>2. Hold and Wait</a:t>
                      </a:r>
                    </a:p>
                  </a:txBody>
                  <a:tcPr anchor="ctr"/>
                </a:tc>
                <a:tc>
                  <a:txBody>
                    <a:bodyPr/>
                    <a:lstStyle/>
                    <a:p>
                      <a:r>
                        <a:rPr lang="en-US"/>
                        <a:t>Make a process request all resources at once, before starting.</a:t>
                      </a:r>
                    </a:p>
                  </a:txBody>
                  <a:tcPr anchor="ctr"/>
                </a:tc>
                <a:tc>
                  <a:txBody>
                    <a:bodyPr/>
                    <a:lstStyle/>
                    <a:p>
                      <a:r>
                        <a:rPr lang="en-US"/>
                        <a:t>Process must acquire both printer and scanner together.</a:t>
                      </a:r>
                    </a:p>
                  </a:txBody>
                  <a:tcPr anchor="ctr"/>
                </a:tc>
              </a:tr>
              <a:tr h="0">
                <a:tc>
                  <a:txBody>
                    <a:bodyPr/>
                    <a:lstStyle/>
                    <a:p>
                      <a:r>
                        <a:rPr lang="en-US"/>
                        <a:t>3. No Preemption</a:t>
                      </a:r>
                    </a:p>
                  </a:txBody>
                  <a:tcPr anchor="ctr"/>
                </a:tc>
                <a:tc>
                  <a:txBody>
                    <a:bodyPr/>
                    <a:lstStyle/>
                    <a:p>
                      <a:r>
                        <a:rPr lang="en-US"/>
                        <a:t>If a process holding a resource is denied another, take back all resources it holds.</a:t>
                      </a:r>
                    </a:p>
                  </a:txBody>
                  <a:tcPr anchor="ctr"/>
                </a:tc>
                <a:tc>
                  <a:txBody>
                    <a:bodyPr/>
                    <a:lstStyle/>
                    <a:p>
                      <a:r>
                        <a:rPr lang="en-US"/>
                        <a:t>If P1 can’t get scanner, release printer.</a:t>
                      </a:r>
                    </a:p>
                  </a:txBody>
                  <a:tcPr anchor="ctr"/>
                </a:tc>
              </a:tr>
              <a:tr h="0">
                <a:tc>
                  <a:txBody>
                    <a:bodyPr/>
                    <a:lstStyle/>
                    <a:p>
                      <a:r>
                        <a:rPr lang="en-US"/>
                        <a:t>4. Circular Wait</a:t>
                      </a:r>
                    </a:p>
                  </a:txBody>
                  <a:tcPr anchor="ctr"/>
                </a:tc>
                <a:tc>
                  <a:txBody>
                    <a:bodyPr/>
                    <a:lstStyle/>
                    <a:p>
                      <a:r>
                        <a:rPr lang="en-US"/>
                        <a:t>Impose an ordering on resources. Processes can only request in increasing order.</a:t>
                      </a:r>
                    </a:p>
                  </a:txBody>
                  <a:tcPr anchor="ctr"/>
                </a:tc>
                <a:tc>
                  <a:txBody>
                    <a:bodyPr/>
                    <a:lstStyle/>
                    <a:p>
                      <a:r>
                        <a:rPr lang="en-US" dirty="0"/>
                        <a:t>Number resources and request in ascending order (Printer=1, Scanner=2).</a:t>
                      </a:r>
                    </a:p>
                  </a:txBody>
                  <a:tcPr anchor="ctr"/>
                </a:tc>
              </a:tr>
            </a:tbl>
          </a:graphicData>
        </a:graphic>
      </p:graphicFrame>
    </p:spTree>
    <p:extLst>
      <p:ext uri="{BB962C8B-B14F-4D97-AF65-F5344CB8AC3E}">
        <p14:creationId xmlns:p14="http://schemas.microsoft.com/office/powerpoint/2010/main" val="29534561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
            </a:r>
            <a:br>
              <a:rPr lang="en-US" b="1" dirty="0"/>
            </a:br>
            <a:r>
              <a:rPr lang="en-US" b="1" dirty="0"/>
              <a:t>Deadlock Prevention</a:t>
            </a:r>
            <a:br>
              <a:rPr lang="en-US" b="1" dirty="0"/>
            </a:br>
            <a:endParaRPr lang="en-US" dirty="0"/>
          </a:p>
        </p:txBody>
      </p:sp>
      <p:sp>
        <p:nvSpPr>
          <p:cNvPr id="3" name="Content Placeholder 2"/>
          <p:cNvSpPr>
            <a:spLocks noGrp="1"/>
          </p:cNvSpPr>
          <p:nvPr>
            <p:ph idx="1"/>
          </p:nvPr>
        </p:nvSpPr>
        <p:spPr/>
        <p:txBody>
          <a:bodyPr/>
          <a:lstStyle/>
          <a:p>
            <a:pPr marL="0" indent="0">
              <a:buNone/>
            </a:pPr>
            <a:r>
              <a:rPr lang="en-US" b="1" dirty="0"/>
              <a:t>Drawback of Prevention:</a:t>
            </a:r>
          </a:p>
          <a:p>
            <a:r>
              <a:rPr lang="en-US" dirty="0"/>
              <a:t>It reduces system efficiency.</a:t>
            </a:r>
          </a:p>
          <a:p>
            <a:r>
              <a:rPr lang="en-US" dirty="0"/>
              <a:t>Processes may </a:t>
            </a:r>
            <a:r>
              <a:rPr lang="en-US" b="1" dirty="0"/>
              <a:t>wait longer</a:t>
            </a:r>
            <a:r>
              <a:rPr lang="en-US" dirty="0"/>
              <a:t> or </a:t>
            </a:r>
            <a:r>
              <a:rPr lang="en-US" b="1" dirty="0"/>
              <a:t>hold unused resources</a:t>
            </a:r>
            <a:r>
              <a:rPr lang="en-US" dirty="0"/>
              <a:t>.</a:t>
            </a:r>
          </a:p>
          <a:p>
            <a:r>
              <a:rPr lang="en-US" dirty="0"/>
              <a:t>Not always practical in modern multitasking systems.</a:t>
            </a:r>
          </a:p>
          <a:p>
            <a:pPr marL="0" indent="0">
              <a:buNone/>
            </a:pPr>
            <a:endParaRPr lang="en-US" dirty="0"/>
          </a:p>
        </p:txBody>
      </p:sp>
    </p:spTree>
    <p:extLst>
      <p:ext uri="{BB962C8B-B14F-4D97-AF65-F5344CB8AC3E}">
        <p14:creationId xmlns:p14="http://schemas.microsoft.com/office/powerpoint/2010/main" val="226164867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Deadlock Avoidance</a:t>
            </a:r>
          </a:p>
        </p:txBody>
      </p:sp>
      <p:sp>
        <p:nvSpPr>
          <p:cNvPr id="3" name="Content Placeholder 2"/>
          <p:cNvSpPr>
            <a:spLocks noGrp="1"/>
          </p:cNvSpPr>
          <p:nvPr>
            <p:ph idx="1"/>
          </p:nvPr>
        </p:nvSpPr>
        <p:spPr/>
        <p:txBody>
          <a:bodyPr>
            <a:normAutofit lnSpcReduction="10000"/>
          </a:bodyPr>
          <a:lstStyle/>
          <a:p>
            <a:pPr marL="0" indent="0">
              <a:buNone/>
            </a:pPr>
            <a:r>
              <a:rPr lang="en-US" b="1" dirty="0"/>
              <a:t>Definition:</a:t>
            </a:r>
          </a:p>
          <a:p>
            <a:pPr marL="0" indent="0">
              <a:buNone/>
            </a:pPr>
            <a:r>
              <a:rPr lang="en-US" dirty="0"/>
              <a:t>Deadlock </a:t>
            </a:r>
            <a:r>
              <a:rPr lang="en-US" b="1" dirty="0"/>
              <a:t>avoidance</a:t>
            </a:r>
            <a:r>
              <a:rPr lang="en-US" dirty="0"/>
              <a:t> is a more flexible approach where the system </a:t>
            </a:r>
            <a:r>
              <a:rPr lang="en-US" b="1" dirty="0"/>
              <a:t>dynamically checks</a:t>
            </a:r>
            <a:r>
              <a:rPr lang="en-US" dirty="0"/>
              <a:t> resource allocation to ensure that it never enters an unsafe (deadlock-prone) state.</a:t>
            </a:r>
          </a:p>
          <a:p>
            <a:r>
              <a:rPr lang="en-US" dirty="0"/>
              <a:t>In other words:</a:t>
            </a:r>
            <a:br>
              <a:rPr lang="en-US" dirty="0"/>
            </a:br>
            <a:r>
              <a:rPr lang="en-US" dirty="0" smtClean="0"/>
              <a:t>The </a:t>
            </a:r>
            <a:r>
              <a:rPr lang="en-US" dirty="0"/>
              <a:t>OS </a:t>
            </a:r>
            <a:r>
              <a:rPr lang="en-US" b="1" dirty="0"/>
              <a:t>allows resource requests</a:t>
            </a:r>
            <a:r>
              <a:rPr lang="en-US" dirty="0"/>
              <a:t> only if it can </a:t>
            </a:r>
            <a:r>
              <a:rPr lang="en-US" b="1" dirty="0"/>
              <a:t>guarantee</a:t>
            </a:r>
            <a:r>
              <a:rPr lang="en-US" dirty="0"/>
              <a:t> that the system will remain safe (no deadlock).</a:t>
            </a:r>
          </a:p>
          <a:p>
            <a:pPr marL="0" indent="0">
              <a:buNone/>
            </a:pPr>
            <a:endParaRPr lang="en-US" dirty="0"/>
          </a:p>
        </p:txBody>
      </p:sp>
    </p:spTree>
    <p:extLst>
      <p:ext uri="{BB962C8B-B14F-4D97-AF65-F5344CB8AC3E}">
        <p14:creationId xmlns:p14="http://schemas.microsoft.com/office/powerpoint/2010/main" val="3880040315"/>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Deadlock Avoidance</a:t>
            </a:r>
          </a:p>
        </p:txBody>
      </p:sp>
      <p:sp>
        <p:nvSpPr>
          <p:cNvPr id="3" name="Content Placeholder 2"/>
          <p:cNvSpPr>
            <a:spLocks noGrp="1"/>
          </p:cNvSpPr>
          <p:nvPr>
            <p:ph idx="1"/>
          </p:nvPr>
        </p:nvSpPr>
        <p:spPr/>
        <p:txBody>
          <a:bodyPr/>
          <a:lstStyle/>
          <a:p>
            <a:pPr marL="0" indent="0">
              <a:buNone/>
            </a:pPr>
            <a:r>
              <a:rPr lang="en-US" b="1" dirty="0" smtClean="0"/>
              <a:t>Analogy</a:t>
            </a:r>
            <a:r>
              <a:rPr lang="en-US" b="1" dirty="0"/>
              <a:t>:</a:t>
            </a:r>
          </a:p>
          <a:p>
            <a:r>
              <a:rPr lang="en-US" dirty="0"/>
              <a:t>Imagine a traffic signal </a:t>
            </a:r>
            <a:r>
              <a:rPr lang="en-US" dirty="0" smtClean="0"/>
              <a:t>controlling </a:t>
            </a:r>
            <a:r>
              <a:rPr lang="en-US" dirty="0"/>
              <a:t>cars at a narrow bridge.</a:t>
            </a:r>
            <a:br>
              <a:rPr lang="en-US" dirty="0"/>
            </a:br>
            <a:r>
              <a:rPr lang="en-US" dirty="0"/>
              <a:t>Cars (processes) are allowed one at a time, in such a way that traffic never jams.</a:t>
            </a:r>
          </a:p>
          <a:p>
            <a:pPr marL="0" indent="0">
              <a:buNone/>
            </a:pPr>
            <a:endParaRPr lang="en-US" dirty="0"/>
          </a:p>
        </p:txBody>
      </p:sp>
    </p:spTree>
    <p:extLst>
      <p:ext uri="{BB962C8B-B14F-4D97-AF65-F5344CB8AC3E}">
        <p14:creationId xmlns:p14="http://schemas.microsoft.com/office/powerpoint/2010/main" val="140231212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Many to Many Model</a:t>
            </a:r>
            <a:endParaRPr lang="en-US"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24000" y="2339181"/>
            <a:ext cx="6096000" cy="304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7326714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Deadlock Avoidance</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940366141"/>
              </p:ext>
            </p:extLst>
          </p:nvPr>
        </p:nvGraphicFramePr>
        <p:xfrm>
          <a:off x="457200" y="3497421"/>
          <a:ext cx="8229600" cy="1645920"/>
        </p:xfrm>
        <a:graphic>
          <a:graphicData uri="http://schemas.openxmlformats.org/drawingml/2006/table">
            <a:tbl>
              <a:tblPr>
                <a:tableStyleId>{775DCB02-9BB8-47FD-8907-85C794F793BA}</a:tableStyleId>
              </a:tblPr>
              <a:tblGrid>
                <a:gridCol w="4114800"/>
                <a:gridCol w="4114800"/>
              </a:tblGrid>
              <a:tr h="0">
                <a:tc>
                  <a:txBody>
                    <a:bodyPr/>
                    <a:lstStyle/>
                    <a:p>
                      <a:r>
                        <a:rPr lang="en-US" b="1" dirty="0"/>
                        <a:t>State Type</a:t>
                      </a:r>
                    </a:p>
                  </a:txBody>
                  <a:tcPr anchor="ctr"/>
                </a:tc>
                <a:tc>
                  <a:txBody>
                    <a:bodyPr/>
                    <a:lstStyle/>
                    <a:p>
                      <a:r>
                        <a:rPr lang="en-US" b="1" dirty="0"/>
                        <a:t>Meaning</a:t>
                      </a:r>
                    </a:p>
                  </a:txBody>
                  <a:tcPr anchor="ctr"/>
                </a:tc>
              </a:tr>
              <a:tr h="0">
                <a:tc>
                  <a:txBody>
                    <a:bodyPr/>
                    <a:lstStyle/>
                    <a:p>
                      <a:r>
                        <a:rPr lang="en-US"/>
                        <a:t>Safe State</a:t>
                      </a:r>
                    </a:p>
                  </a:txBody>
                  <a:tcPr anchor="ctr"/>
                </a:tc>
                <a:tc>
                  <a:txBody>
                    <a:bodyPr/>
                    <a:lstStyle/>
                    <a:p>
                      <a:r>
                        <a:rPr lang="en-US" dirty="0"/>
                        <a:t>There exists a sequence in which all processes can complete. </a:t>
                      </a:r>
                    </a:p>
                  </a:txBody>
                  <a:tcPr anchor="ctr"/>
                </a:tc>
              </a:tr>
              <a:tr h="0">
                <a:tc>
                  <a:txBody>
                    <a:bodyPr/>
                    <a:lstStyle/>
                    <a:p>
                      <a:r>
                        <a:rPr lang="en-US" dirty="0"/>
                        <a:t>Unsafe State</a:t>
                      </a:r>
                    </a:p>
                  </a:txBody>
                  <a:tcPr anchor="ctr"/>
                </a:tc>
                <a:tc>
                  <a:txBody>
                    <a:bodyPr/>
                    <a:lstStyle/>
                    <a:p>
                      <a:r>
                        <a:rPr lang="en-US" dirty="0"/>
                        <a:t>Deadlock might occur (not guaranteed, but possible). </a:t>
                      </a:r>
                    </a:p>
                  </a:txBody>
                  <a:tcPr anchor="ctr"/>
                </a:tc>
              </a:tr>
            </a:tbl>
          </a:graphicData>
        </a:graphic>
      </p:graphicFrame>
    </p:spTree>
    <p:extLst>
      <p:ext uri="{BB962C8B-B14F-4D97-AF65-F5344CB8AC3E}">
        <p14:creationId xmlns:p14="http://schemas.microsoft.com/office/powerpoint/2010/main" val="2625741913"/>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Deadlock Avoidance</a:t>
            </a:r>
          </a:p>
        </p:txBody>
      </p:sp>
      <p:sp>
        <p:nvSpPr>
          <p:cNvPr id="3" name="Content Placeholder 2"/>
          <p:cNvSpPr>
            <a:spLocks noGrp="1"/>
          </p:cNvSpPr>
          <p:nvPr>
            <p:ph idx="1"/>
          </p:nvPr>
        </p:nvSpPr>
        <p:spPr/>
        <p:txBody>
          <a:bodyPr/>
          <a:lstStyle/>
          <a:p>
            <a:pPr marL="0" indent="0">
              <a:buNone/>
            </a:pPr>
            <a:r>
              <a:rPr lang="en-US" dirty="0"/>
              <a:t>Means:</a:t>
            </a:r>
          </a:p>
          <a:p>
            <a:r>
              <a:rPr lang="en-US" dirty="0"/>
              <a:t>P2 completes, releases resources.</a:t>
            </a:r>
          </a:p>
          <a:p>
            <a:r>
              <a:rPr lang="en-US" dirty="0"/>
              <a:t>P1 then completes, releases.</a:t>
            </a:r>
          </a:p>
          <a:p>
            <a:r>
              <a:rPr lang="en-US" dirty="0"/>
              <a:t>Then P3 can finish.</a:t>
            </a:r>
            <a:br>
              <a:rPr lang="en-US" dirty="0"/>
            </a:br>
            <a:r>
              <a:rPr lang="en-US" dirty="0" smtClean="0"/>
              <a:t>No </a:t>
            </a:r>
            <a:r>
              <a:rPr lang="en-US" dirty="0"/>
              <a:t>deadlock.</a:t>
            </a:r>
          </a:p>
          <a:p>
            <a:pPr marL="0" indent="0">
              <a:buNone/>
            </a:pPr>
            <a:endParaRPr lang="en-US" dirty="0"/>
          </a:p>
        </p:txBody>
      </p:sp>
    </p:spTree>
    <p:extLst>
      <p:ext uri="{BB962C8B-B14F-4D97-AF65-F5344CB8AC3E}">
        <p14:creationId xmlns:p14="http://schemas.microsoft.com/office/powerpoint/2010/main" val="195730841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Banker’s Algorithm</a:t>
            </a:r>
          </a:p>
        </p:txBody>
      </p:sp>
      <p:sp>
        <p:nvSpPr>
          <p:cNvPr id="3" name="Content Placeholder 2"/>
          <p:cNvSpPr>
            <a:spLocks noGrp="1"/>
          </p:cNvSpPr>
          <p:nvPr>
            <p:ph idx="1"/>
          </p:nvPr>
        </p:nvSpPr>
        <p:spPr/>
        <p:txBody>
          <a:bodyPr>
            <a:normAutofit fontScale="92500" lnSpcReduction="20000"/>
          </a:bodyPr>
          <a:lstStyle/>
          <a:p>
            <a:r>
              <a:rPr lang="en-US" dirty="0"/>
              <a:t>Developed by </a:t>
            </a:r>
            <a:r>
              <a:rPr lang="en-US" dirty="0" err="1"/>
              <a:t>Dijkstra</a:t>
            </a:r>
            <a:r>
              <a:rPr lang="en-US" dirty="0"/>
              <a:t>.</a:t>
            </a:r>
          </a:p>
          <a:p>
            <a:r>
              <a:rPr lang="en-US" dirty="0"/>
              <a:t>Used by the OS to avoid deadlock by simulating resource allocation in advance.</a:t>
            </a:r>
          </a:p>
          <a:p>
            <a:pPr marL="0" indent="0">
              <a:buNone/>
            </a:pPr>
            <a:r>
              <a:rPr lang="en-US" b="1" dirty="0"/>
              <a:t>How It Works</a:t>
            </a:r>
          </a:p>
          <a:p>
            <a:r>
              <a:rPr lang="en-US" dirty="0"/>
              <a:t>Each process must declare </a:t>
            </a:r>
            <a:r>
              <a:rPr lang="en-US" b="1" dirty="0"/>
              <a:t>maximum resources</a:t>
            </a:r>
            <a:r>
              <a:rPr lang="en-US" dirty="0"/>
              <a:t> it may need.</a:t>
            </a:r>
          </a:p>
          <a:p>
            <a:r>
              <a:rPr lang="en-US" dirty="0"/>
              <a:t>The system checks before allocating resources:</a:t>
            </a:r>
          </a:p>
          <a:p>
            <a:pPr lvl="1"/>
            <a:r>
              <a:rPr lang="en-US" dirty="0"/>
              <a:t>Will granting this request keep the system in a </a:t>
            </a:r>
            <a:r>
              <a:rPr lang="en-US" b="1" dirty="0"/>
              <a:t>safe state</a:t>
            </a:r>
            <a:r>
              <a:rPr lang="en-US" dirty="0"/>
              <a:t>?</a:t>
            </a:r>
          </a:p>
          <a:p>
            <a:pPr lvl="1"/>
            <a:r>
              <a:rPr lang="en-US" dirty="0"/>
              <a:t>If yes → allocate.</a:t>
            </a:r>
          </a:p>
          <a:p>
            <a:pPr lvl="1"/>
            <a:r>
              <a:rPr lang="en-US" dirty="0"/>
              <a:t>If no → make the process wait.</a:t>
            </a:r>
          </a:p>
          <a:p>
            <a:pPr marL="0" indent="0">
              <a:buNone/>
            </a:pPr>
            <a:endParaRPr lang="en-US" dirty="0"/>
          </a:p>
        </p:txBody>
      </p:sp>
    </p:spTree>
    <p:extLst>
      <p:ext uri="{BB962C8B-B14F-4D97-AF65-F5344CB8AC3E}">
        <p14:creationId xmlns:p14="http://schemas.microsoft.com/office/powerpoint/2010/main" val="2102175745"/>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Banker’s Algorithm</a:t>
            </a:r>
          </a:p>
        </p:txBody>
      </p:sp>
      <p:sp>
        <p:nvSpPr>
          <p:cNvPr id="3" name="Content Placeholder 2"/>
          <p:cNvSpPr>
            <a:spLocks noGrp="1"/>
          </p:cNvSpPr>
          <p:nvPr>
            <p:ph idx="1"/>
          </p:nvPr>
        </p:nvSpPr>
        <p:spPr/>
        <p:txBody>
          <a:bodyPr/>
          <a:lstStyle/>
          <a:p>
            <a:pPr marL="0" indent="0">
              <a:buNone/>
            </a:pPr>
            <a:r>
              <a:rPr lang="en-US" b="1" dirty="0"/>
              <a:t>Analogy</a:t>
            </a:r>
          </a:p>
          <a:p>
            <a:r>
              <a:rPr lang="en-US" dirty="0"/>
              <a:t>Like a </a:t>
            </a:r>
            <a:r>
              <a:rPr lang="en-US" b="1" dirty="0"/>
              <a:t>banker lending money</a:t>
            </a:r>
            <a:r>
              <a:rPr lang="en-US" dirty="0"/>
              <a:t>:</a:t>
            </a:r>
          </a:p>
          <a:p>
            <a:r>
              <a:rPr lang="en-US" dirty="0"/>
              <a:t>A banker won’t give out a loan unless he’s sure he’ll still have enough for all customers to finish paying.</a:t>
            </a:r>
            <a:br>
              <a:rPr lang="en-US" dirty="0"/>
            </a:br>
            <a:r>
              <a:rPr lang="en-US" dirty="0"/>
              <a:t>That’s why it’s called the </a:t>
            </a:r>
            <a:r>
              <a:rPr lang="en-US" b="1" dirty="0"/>
              <a:t>Banker’s Algorithm</a:t>
            </a:r>
            <a:r>
              <a:rPr lang="en-US" dirty="0"/>
              <a:t>.</a:t>
            </a:r>
          </a:p>
          <a:p>
            <a:endParaRPr lang="en-US" dirty="0"/>
          </a:p>
        </p:txBody>
      </p:sp>
    </p:spTree>
    <p:extLst>
      <p:ext uri="{BB962C8B-B14F-4D97-AF65-F5344CB8AC3E}">
        <p14:creationId xmlns:p14="http://schemas.microsoft.com/office/powerpoint/2010/main" val="32514222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66800"/>
            <a:ext cx="8229600" cy="1143000"/>
          </a:xfrm>
        </p:spPr>
        <p:txBody>
          <a:bodyPr>
            <a:normAutofit fontScale="90000"/>
          </a:bodyPr>
          <a:lstStyle/>
          <a:p>
            <a:r>
              <a:rPr lang="en-US" b="1" dirty="0"/>
              <a:t>Many to One Model </a:t>
            </a:r>
            <a:br>
              <a:rPr lang="en-US" b="1" dirty="0"/>
            </a:br>
            <a:endParaRPr lang="en-US" dirty="0"/>
          </a:p>
        </p:txBody>
      </p:sp>
      <p:sp>
        <p:nvSpPr>
          <p:cNvPr id="3" name="Content Placeholder 2"/>
          <p:cNvSpPr>
            <a:spLocks noGrp="1"/>
          </p:cNvSpPr>
          <p:nvPr>
            <p:ph idx="1"/>
          </p:nvPr>
        </p:nvSpPr>
        <p:spPr/>
        <p:txBody>
          <a:bodyPr>
            <a:normAutofit fontScale="92500"/>
          </a:bodyPr>
          <a:lstStyle/>
          <a:p>
            <a:pPr fontAlgn="base"/>
            <a:r>
              <a:rPr lang="en-US" dirty="0"/>
              <a:t>In this model, we have multiple user threads mapped to one kernel thread. In this model when a user thread makes a blocking system call entire process blocks. As we have only one kernel thread and only one user thread can access kernel at a time, so multiple threads are not able access multiprocessor at the same time. </a:t>
            </a:r>
          </a:p>
          <a:p>
            <a:pPr fontAlgn="base"/>
            <a:r>
              <a:rPr lang="en-US" dirty="0"/>
              <a:t>The thread management is done on the user level so it is more efficient.</a:t>
            </a:r>
          </a:p>
          <a:p>
            <a:pPr marL="0" indent="0">
              <a:buNone/>
            </a:pPr>
            <a:endParaRPr lang="en-US" dirty="0"/>
          </a:p>
        </p:txBody>
      </p:sp>
    </p:spTree>
    <p:extLst>
      <p:ext uri="{BB962C8B-B14F-4D97-AF65-F5344CB8AC3E}">
        <p14:creationId xmlns:p14="http://schemas.microsoft.com/office/powerpoint/2010/main" val="19335517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143000"/>
          </a:xfrm>
        </p:spPr>
        <p:txBody>
          <a:bodyPr>
            <a:normAutofit fontScale="90000"/>
          </a:bodyPr>
          <a:lstStyle/>
          <a:p>
            <a:r>
              <a:rPr lang="en-US" b="1" dirty="0"/>
              <a:t>Many to One Model </a:t>
            </a:r>
            <a:r>
              <a:rPr lang="en-US" b="1" dirty="0" smtClean="0"/>
              <a:t/>
            </a:r>
            <a:br>
              <a:rPr lang="en-US" b="1" dirty="0" smtClean="0"/>
            </a:br>
            <a:endParaRPr lang="en-US" dirty="0"/>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24000" y="2339181"/>
            <a:ext cx="6096000" cy="304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5769260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560</TotalTime>
  <Words>3124</Words>
  <Application>Microsoft Office PowerPoint</Application>
  <PresentationFormat>On-screen Show (4:3)</PresentationFormat>
  <Paragraphs>549</Paragraphs>
  <Slides>73</Slides>
  <Notes>0</Notes>
  <HiddenSlides>0</HiddenSlides>
  <MMClips>0</MMClips>
  <ScaleCrop>false</ScaleCrop>
  <HeadingPairs>
    <vt:vector size="4" baseType="variant">
      <vt:variant>
        <vt:lpstr>Theme</vt:lpstr>
      </vt:variant>
      <vt:variant>
        <vt:i4>1</vt:i4>
      </vt:variant>
      <vt:variant>
        <vt:lpstr>Slide Titles</vt:lpstr>
      </vt:variant>
      <vt:variant>
        <vt:i4>73</vt:i4>
      </vt:variant>
    </vt:vector>
  </HeadingPairs>
  <TitlesOfParts>
    <vt:vector size="74" baseType="lpstr">
      <vt:lpstr>Office Theme</vt:lpstr>
      <vt:lpstr>Module 2</vt:lpstr>
      <vt:lpstr>Multi-threaded Programming: </vt:lpstr>
      <vt:lpstr>Processes v/s Threads </vt:lpstr>
      <vt:lpstr>Benefits</vt:lpstr>
      <vt:lpstr>Multithreading Models</vt:lpstr>
      <vt:lpstr>Many to Many Model  </vt:lpstr>
      <vt:lpstr>Many to Many Model</vt:lpstr>
      <vt:lpstr>Many to One Model  </vt:lpstr>
      <vt:lpstr>Many to One Model  </vt:lpstr>
      <vt:lpstr>One to One Model  </vt:lpstr>
      <vt:lpstr>One to One Model  </vt:lpstr>
      <vt:lpstr>Thread Libraries</vt:lpstr>
      <vt:lpstr>Thread Libraries</vt:lpstr>
      <vt:lpstr>Thread Libraries</vt:lpstr>
      <vt:lpstr>Thread Libraries</vt:lpstr>
      <vt:lpstr>Thread Libraries</vt:lpstr>
      <vt:lpstr>Thread Libraries-Windows Threads </vt:lpstr>
      <vt:lpstr>Why We Use Thread Libraries</vt:lpstr>
      <vt:lpstr>benefits</vt:lpstr>
      <vt:lpstr>Thread Libraries</vt:lpstr>
      <vt:lpstr>Thread Libraries</vt:lpstr>
      <vt:lpstr>PROCESS SCHEDULING</vt:lpstr>
      <vt:lpstr>Types of Scheduling</vt:lpstr>
      <vt:lpstr>Scheduling Queues</vt:lpstr>
      <vt:lpstr>Scheduling Criteria</vt:lpstr>
      <vt:lpstr>Scheduling Algorithms</vt:lpstr>
      <vt:lpstr>First-Come, First-Served (FCFS) </vt:lpstr>
      <vt:lpstr>First-Come, First-Served Cont..</vt:lpstr>
      <vt:lpstr>First-Come, First-Served Cont..</vt:lpstr>
      <vt:lpstr>First-Come, First-Served Cont..</vt:lpstr>
      <vt:lpstr>First Come First Serve </vt:lpstr>
      <vt:lpstr>THREAD SCHEDULING</vt:lpstr>
      <vt:lpstr>THREAD SCHEDULING</vt:lpstr>
      <vt:lpstr>THREAD SCHEDULING</vt:lpstr>
      <vt:lpstr>THREAD SCHEDULING</vt:lpstr>
      <vt:lpstr>THREAD SCHEDULING</vt:lpstr>
      <vt:lpstr>THREAD SCHEDULING</vt:lpstr>
      <vt:lpstr>The Critical Section Problem</vt:lpstr>
      <vt:lpstr>PowerPoint Presentation</vt:lpstr>
      <vt:lpstr>Module 3</vt:lpstr>
      <vt:lpstr>Critical Section</vt:lpstr>
      <vt:lpstr>Critical Section</vt:lpstr>
      <vt:lpstr>Critical Section</vt:lpstr>
      <vt:lpstr>Semaphore</vt:lpstr>
      <vt:lpstr> What is a Semaphore? </vt:lpstr>
      <vt:lpstr>Semaphore</vt:lpstr>
      <vt:lpstr>Binary Semaphore (Mutex lock)</vt:lpstr>
      <vt:lpstr>Semaphore</vt:lpstr>
      <vt:lpstr>Semaphore</vt:lpstr>
      <vt:lpstr>Counting Semaphore</vt:lpstr>
      <vt:lpstr>Counting Semaphore</vt:lpstr>
      <vt:lpstr>Semaphore</vt:lpstr>
      <vt:lpstr>Producer–Consumer Problem</vt:lpstr>
      <vt:lpstr>Producer–Consumer Problem</vt:lpstr>
      <vt:lpstr>Producer–Consumer Problem</vt:lpstr>
      <vt:lpstr>Producer–Consumer Problem</vt:lpstr>
      <vt:lpstr>The Problem Without Synchronization</vt:lpstr>
      <vt:lpstr>semaphores</vt:lpstr>
      <vt:lpstr>semaphores</vt:lpstr>
      <vt:lpstr> Real-world examples of a Producer: </vt:lpstr>
      <vt:lpstr>What is Deadlock</vt:lpstr>
      <vt:lpstr>Deadlock</vt:lpstr>
      <vt:lpstr>Deadlock</vt:lpstr>
      <vt:lpstr>Four Necessary Conditions for Deadlock</vt:lpstr>
      <vt:lpstr> Deadlock Prevention </vt:lpstr>
      <vt:lpstr> Deadlock Prevention </vt:lpstr>
      <vt:lpstr> Deadlock Prevention </vt:lpstr>
      <vt:lpstr>Deadlock Avoidance</vt:lpstr>
      <vt:lpstr>Deadlock Avoidance</vt:lpstr>
      <vt:lpstr>Deadlock Avoidance</vt:lpstr>
      <vt:lpstr>Deadlock Avoidance</vt:lpstr>
      <vt:lpstr>Banker’s Algorithm</vt:lpstr>
      <vt:lpstr>Banker’s Algorithm</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2</dc:title>
  <dc:creator>Windows User</dc:creator>
  <cp:lastModifiedBy>Windows User</cp:lastModifiedBy>
  <cp:revision>39</cp:revision>
  <dcterms:created xsi:type="dcterms:W3CDTF">2025-10-15T00:56:11Z</dcterms:created>
  <dcterms:modified xsi:type="dcterms:W3CDTF">2025-11-07T07:05:11Z</dcterms:modified>
</cp:coreProperties>
</file>