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53" autoAdjust="0"/>
    <p:restoredTop sz="94660"/>
  </p:normalViewPr>
  <p:slideViewPr>
    <p:cSldViewPr>
      <p:cViewPr varScale="1">
        <p:scale>
          <a:sx n="81" d="100"/>
          <a:sy n="81" d="100"/>
        </p:scale>
        <p:origin x="-1483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476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468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1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54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7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6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13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6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50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28527-13A7-41AE-9EDA-2CF893A7F94F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2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3810000"/>
            <a:ext cx="64008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Tanya R</a:t>
            </a:r>
          </a:p>
          <a:p>
            <a:r>
              <a:rPr lang="en-US" dirty="0" smtClean="0"/>
              <a:t>Assistant Professor </a:t>
            </a:r>
          </a:p>
          <a:p>
            <a:r>
              <a:rPr lang="en-US" dirty="0" smtClean="0"/>
              <a:t>Department of Computer 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355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SECURITY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is at </a:t>
            </a:r>
            <a:r>
              <a:rPr lang="en-US" b="1" dirty="0" smtClean="0"/>
              <a:t>risk</a:t>
            </a:r>
            <a:endParaRPr lang="en-US" b="1" dirty="0"/>
          </a:p>
          <a:p>
            <a:r>
              <a:rPr lang="en-US" b="1" dirty="0"/>
              <a:t>Confidentiality</a:t>
            </a:r>
            <a:r>
              <a:rPr lang="en-US" dirty="0"/>
              <a:t> </a:t>
            </a:r>
            <a:r>
              <a:rPr lang="en-US" dirty="0" smtClean="0"/>
              <a:t>: Data </a:t>
            </a:r>
            <a:r>
              <a:rPr lang="en-US" dirty="0"/>
              <a:t>must be kept secret</a:t>
            </a:r>
          </a:p>
          <a:p>
            <a:r>
              <a:rPr lang="en-US" b="1" dirty="0"/>
              <a:t>Integrity</a:t>
            </a:r>
            <a:r>
              <a:rPr lang="en-US" dirty="0"/>
              <a:t> </a:t>
            </a:r>
            <a:r>
              <a:rPr lang="en-US" dirty="0" smtClean="0"/>
              <a:t>: Data </a:t>
            </a:r>
            <a:r>
              <a:rPr lang="en-US" dirty="0"/>
              <a:t>must not be altered</a:t>
            </a:r>
          </a:p>
          <a:p>
            <a:r>
              <a:rPr lang="en-US" b="1" dirty="0"/>
              <a:t>Availability</a:t>
            </a:r>
            <a:r>
              <a:rPr lang="en-US" dirty="0"/>
              <a:t> </a:t>
            </a:r>
            <a:r>
              <a:rPr lang="en-US" dirty="0" smtClean="0"/>
              <a:t>: System </a:t>
            </a:r>
            <a:r>
              <a:rPr lang="en-US" dirty="0"/>
              <a:t>must be accessible to authorized users</a:t>
            </a:r>
          </a:p>
          <a:p>
            <a:r>
              <a:rPr lang="en-US" dirty="0"/>
              <a:t>These are the </a:t>
            </a:r>
            <a:r>
              <a:rPr lang="en-US" b="1" dirty="0"/>
              <a:t>CIA goals</a:t>
            </a:r>
            <a:r>
              <a:rPr lang="en-US" dirty="0"/>
              <a:t> of security.</a:t>
            </a:r>
          </a:p>
        </p:txBody>
      </p:sp>
    </p:spTree>
    <p:extLst>
      <p:ext uri="{BB962C8B-B14F-4D97-AF65-F5344CB8AC3E}">
        <p14:creationId xmlns:p14="http://schemas.microsoft.com/office/powerpoint/2010/main" val="386558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PROGRAM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Program threats occur when a </a:t>
            </a:r>
            <a:r>
              <a:rPr lang="en-US" b="1" dirty="0"/>
              <a:t>program behaves maliciously</a:t>
            </a:r>
            <a:r>
              <a:rPr lang="en-US" dirty="0"/>
              <a:t>, </a:t>
            </a:r>
            <a:r>
              <a:rPr lang="en-US" dirty="0" smtClean="0"/>
              <a:t>intentionally </a:t>
            </a:r>
            <a:r>
              <a:rPr lang="en-US" dirty="0"/>
              <a:t>or unintentionally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u="sng" dirty="0" smtClean="0"/>
              <a:t>Trojan </a:t>
            </a:r>
            <a:r>
              <a:rPr lang="en-US" b="1" u="sng" dirty="0"/>
              <a:t>Horse</a:t>
            </a:r>
          </a:p>
          <a:p>
            <a:r>
              <a:rPr lang="en-US" dirty="0"/>
              <a:t>A program that looks useful but secretly performs harmful actions.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A game application that secretly steals passwords.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91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PROGRAM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Trapdoor (Backdoor)</a:t>
            </a:r>
          </a:p>
          <a:p>
            <a:r>
              <a:rPr lang="en-US" dirty="0"/>
              <a:t>A hidden entry point in a program that allows bypassing security.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A developer leaves a special login that avoids authentication.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260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PROGRAM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u="sng" dirty="0"/>
              <a:t>Virus</a:t>
            </a:r>
          </a:p>
          <a:p>
            <a:r>
              <a:rPr lang="en-US" dirty="0"/>
              <a:t>A self-replicating program that attaches to other files.</a:t>
            </a:r>
          </a:p>
          <a:p>
            <a:r>
              <a:rPr lang="en-US" dirty="0" smtClean="0"/>
              <a:t>Spreads </a:t>
            </a:r>
            <a:r>
              <a:rPr lang="en-US" dirty="0"/>
              <a:t>when infected files </a:t>
            </a:r>
            <a:r>
              <a:rPr lang="en-US" dirty="0" smtClean="0"/>
              <a:t>run</a:t>
            </a:r>
          </a:p>
          <a:p>
            <a:r>
              <a:rPr lang="en-US" dirty="0" smtClean="0"/>
              <a:t>Usually </a:t>
            </a:r>
            <a:r>
              <a:rPr lang="en-US" dirty="0"/>
              <a:t>corrupts data or damages </a:t>
            </a:r>
            <a:r>
              <a:rPr lang="en-US" dirty="0" smtClean="0"/>
              <a:t>files</a:t>
            </a:r>
          </a:p>
          <a:p>
            <a:pPr marL="0" indent="0">
              <a:buNone/>
            </a:pPr>
            <a:r>
              <a:rPr lang="en-US" b="1" u="sng" dirty="0"/>
              <a:t>Worm</a:t>
            </a:r>
          </a:p>
          <a:p>
            <a:r>
              <a:rPr lang="en-US" dirty="0"/>
              <a:t>A program that replicates itself </a:t>
            </a:r>
            <a:r>
              <a:rPr lang="en-US" b="1" dirty="0"/>
              <a:t>over the network</a:t>
            </a:r>
            <a:r>
              <a:rPr lang="en-US" dirty="0"/>
              <a:t>.</a:t>
            </a:r>
          </a:p>
          <a:p>
            <a:r>
              <a:rPr lang="en-US" dirty="0" smtClean="0"/>
              <a:t>No </a:t>
            </a:r>
            <a:r>
              <a:rPr lang="en-US" dirty="0"/>
              <a:t>user action </a:t>
            </a:r>
            <a:r>
              <a:rPr lang="en-US" dirty="0" smtClean="0"/>
              <a:t>needed</a:t>
            </a:r>
          </a:p>
          <a:p>
            <a:r>
              <a:rPr lang="en-US" dirty="0" smtClean="0"/>
              <a:t>Can </a:t>
            </a:r>
            <a:r>
              <a:rPr lang="en-US" dirty="0"/>
              <a:t>overload </a:t>
            </a:r>
            <a:r>
              <a:rPr lang="en-US" dirty="0" smtClean="0"/>
              <a:t>systems</a:t>
            </a:r>
          </a:p>
          <a:p>
            <a:r>
              <a:rPr lang="en-US" dirty="0" smtClean="0"/>
              <a:t>Spreads </a:t>
            </a:r>
            <a:r>
              <a:rPr lang="en-US" dirty="0"/>
              <a:t>very fast</a:t>
            </a:r>
          </a:p>
          <a:p>
            <a:pPr marL="0" indent="0">
              <a:buNone/>
            </a:pPr>
            <a:r>
              <a:rPr lang="en-US" b="1" dirty="0" smtClean="0"/>
              <a:t>Example</a:t>
            </a:r>
            <a:r>
              <a:rPr lang="en-US" b="1" dirty="0"/>
              <a:t>: </a:t>
            </a:r>
            <a:r>
              <a:rPr lang="en-US" dirty="0" err="1"/>
              <a:t>WannaCry</a:t>
            </a:r>
            <a:r>
              <a:rPr lang="en-US" dirty="0"/>
              <a:t> </a:t>
            </a:r>
            <a:r>
              <a:rPr lang="en-US" dirty="0" err="1"/>
              <a:t>ransomware</a:t>
            </a:r>
            <a:r>
              <a:rPr lang="en-US" dirty="0"/>
              <a:t> worm.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722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PROGRAM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Logic Bomb</a:t>
            </a:r>
          </a:p>
          <a:p>
            <a:r>
              <a:rPr lang="en-US" dirty="0"/>
              <a:t>Code that activates when a certain condition is met.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An employee writes code that deletes data if he is fired.</a:t>
            </a:r>
          </a:p>
          <a:p>
            <a:pPr marL="0" indent="0">
              <a:buNone/>
            </a:pPr>
            <a:r>
              <a:rPr lang="en-US" b="1" u="sng" dirty="0" smtClean="0"/>
              <a:t>6 </a:t>
            </a:r>
            <a:r>
              <a:rPr lang="en-US" b="1" u="sng" dirty="0"/>
              <a:t>Stack &amp; Buffer Overflow Attacks</a:t>
            </a:r>
          </a:p>
          <a:p>
            <a:r>
              <a:rPr lang="en-US" dirty="0"/>
              <a:t>The attacker exploits memory overflow to execute malicious code.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825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SYSTEM &amp; NETWORK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These threats attack the </a:t>
            </a:r>
            <a:r>
              <a:rPr lang="en-US" b="1" dirty="0"/>
              <a:t>entire computer system or network</a:t>
            </a:r>
            <a:r>
              <a:rPr lang="en-US" dirty="0"/>
              <a:t>, not just individual programs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System Threats</a:t>
            </a:r>
          </a:p>
          <a:p>
            <a:r>
              <a:rPr lang="en-US" dirty="0"/>
              <a:t>These cause damage to the </a:t>
            </a:r>
            <a:r>
              <a:rPr lang="en-US" b="1" dirty="0"/>
              <a:t>system itself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b="1" dirty="0"/>
              <a:t>Denial of Service (</a:t>
            </a:r>
            <a:r>
              <a:rPr lang="en-US" b="1" dirty="0" err="1"/>
              <a:t>DoS</a:t>
            </a:r>
            <a:r>
              <a:rPr lang="en-US" b="1" dirty="0"/>
              <a:t>)</a:t>
            </a:r>
          </a:p>
          <a:p>
            <a:r>
              <a:rPr lang="en-US" dirty="0"/>
              <a:t>Attacker floods the system with requests → system becomes unavailable.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Web server crashes because of too many fake requests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B</a:t>
            </a:r>
            <a:r>
              <a:rPr lang="en-US" b="1" dirty="0" smtClean="0"/>
              <a:t>rute Force Attacks</a:t>
            </a:r>
          </a:p>
          <a:p>
            <a:r>
              <a:rPr lang="en-US" dirty="0" smtClean="0"/>
              <a:t>Repeated </a:t>
            </a:r>
            <a:r>
              <a:rPr lang="en-US" dirty="0"/>
              <a:t>password guessing until the correct one is found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Ex: </a:t>
            </a:r>
            <a:r>
              <a:rPr lang="en-US" dirty="0" err="1" smtClean="0"/>
              <a:t>PostSwigger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b="1" dirty="0"/>
              <a:t>Port Scanning</a:t>
            </a:r>
          </a:p>
          <a:p>
            <a:r>
              <a:rPr lang="en-US" dirty="0"/>
              <a:t>Attacker scans for open ports to find vulnerabilities.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44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Network </a:t>
            </a:r>
            <a:r>
              <a:rPr lang="en-US" b="1" dirty="0" smtClean="0"/>
              <a:t>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These </a:t>
            </a:r>
            <a:r>
              <a:rPr lang="en-US" dirty="0"/>
              <a:t>target data transmitted over network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Man-in-the-Middle Attack</a:t>
            </a:r>
          </a:p>
          <a:p>
            <a:r>
              <a:rPr lang="en-US" dirty="0"/>
              <a:t>Attacker secretly intercepts communication between two parties.</a:t>
            </a:r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b="1" dirty="0"/>
              <a:t>Packet Sniffing</a:t>
            </a:r>
          </a:p>
          <a:p>
            <a:r>
              <a:rPr lang="en-US" dirty="0"/>
              <a:t>Attacker captures network packets to read passwords or data.</a:t>
            </a:r>
          </a:p>
          <a:p>
            <a:pPr marL="0" indent="0">
              <a:buNone/>
            </a:pPr>
            <a:r>
              <a:rPr lang="en-US" b="1" dirty="0" smtClean="0"/>
              <a:t>Spoofing</a:t>
            </a:r>
            <a:endParaRPr lang="en-US" b="1" dirty="0"/>
          </a:p>
          <a:p>
            <a:r>
              <a:rPr lang="en-US" dirty="0"/>
              <a:t>Pretending to be someone else (IP spoofing, email spoofing).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Network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Replay Attack</a:t>
            </a:r>
          </a:p>
          <a:p>
            <a:r>
              <a:rPr lang="en-US" dirty="0"/>
              <a:t>Attacker captures a message and re-sends it later to gain access.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Reusing login tokens or codes.</a:t>
            </a:r>
          </a:p>
          <a:p>
            <a:pPr marL="0" indent="0">
              <a:buNone/>
            </a:pPr>
            <a:r>
              <a:rPr lang="en-US" b="1" dirty="0"/>
              <a:t>S</a:t>
            </a:r>
            <a:r>
              <a:rPr lang="en-US" b="1" dirty="0" smtClean="0"/>
              <a:t>ession </a:t>
            </a:r>
            <a:r>
              <a:rPr lang="en-US" b="1" dirty="0"/>
              <a:t>Hijacking</a:t>
            </a:r>
          </a:p>
          <a:p>
            <a:r>
              <a:rPr lang="en-US" dirty="0"/>
              <a:t>Attacker takes over an active session after user authentication.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811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HOW TO PREVENT THESE </a:t>
            </a:r>
            <a:r>
              <a:rPr lang="en-US" b="1" dirty="0" smtClean="0"/>
              <a:t>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Authentication </a:t>
            </a:r>
            <a:r>
              <a:rPr lang="en-US" dirty="0"/>
              <a:t>(passwords, biometrics)</a:t>
            </a:r>
          </a:p>
          <a:p>
            <a:r>
              <a:rPr lang="en-US" dirty="0" smtClean="0"/>
              <a:t>Authorization </a:t>
            </a:r>
            <a:r>
              <a:rPr lang="en-US" dirty="0"/>
              <a:t>(permissions)</a:t>
            </a:r>
          </a:p>
          <a:p>
            <a:r>
              <a:rPr lang="en-US" dirty="0" smtClean="0"/>
              <a:t>Firewalls</a:t>
            </a:r>
            <a:endParaRPr lang="en-US" dirty="0"/>
          </a:p>
          <a:p>
            <a:r>
              <a:rPr lang="en-US" dirty="0" smtClean="0"/>
              <a:t>Encryption</a:t>
            </a:r>
            <a:endParaRPr lang="en-US" dirty="0"/>
          </a:p>
          <a:p>
            <a:r>
              <a:rPr lang="en-US" dirty="0" smtClean="0"/>
              <a:t>Antivirus</a:t>
            </a:r>
            <a:endParaRPr lang="en-US" dirty="0"/>
          </a:p>
          <a:p>
            <a:r>
              <a:rPr lang="en-US" dirty="0" smtClean="0"/>
              <a:t>Regular </a:t>
            </a:r>
            <a:r>
              <a:rPr lang="en-US" dirty="0"/>
              <a:t>OS updates</a:t>
            </a:r>
          </a:p>
          <a:p>
            <a:r>
              <a:rPr lang="en-US" dirty="0" smtClean="0"/>
              <a:t>Intrusion </a:t>
            </a:r>
            <a:r>
              <a:rPr lang="en-US" dirty="0"/>
              <a:t>detection systems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54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SYSTEM PROTECTION IN </a:t>
            </a:r>
            <a:r>
              <a:rPr lang="en-US" b="1" dirty="0" smtClean="0"/>
              <a:t>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System </a:t>
            </a:r>
            <a:r>
              <a:rPr lang="en-US" dirty="0"/>
              <a:t>protection ensures that processes, users, and programs </a:t>
            </a:r>
            <a:r>
              <a:rPr lang="en-US" b="1" dirty="0"/>
              <a:t>cannot access resources illegally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It guards files, memory, CPU, and devices from </a:t>
            </a:r>
            <a:r>
              <a:rPr lang="en-US" b="1" dirty="0"/>
              <a:t>misuse, errors, and attacks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u="sng" dirty="0" smtClean="0"/>
              <a:t>GOALS </a:t>
            </a:r>
            <a:r>
              <a:rPr lang="en-US" b="1" u="sng" dirty="0"/>
              <a:t>OF PROTECTION</a:t>
            </a:r>
          </a:p>
          <a:p>
            <a:r>
              <a:rPr lang="en-US" i="1" dirty="0" smtClean="0"/>
              <a:t>Protection </a:t>
            </a:r>
            <a:r>
              <a:rPr lang="en-US" i="1" dirty="0"/>
              <a:t>= controlling who can access what.</a:t>
            </a:r>
            <a:endParaRPr lang="en-US" dirty="0"/>
          </a:p>
          <a:p>
            <a:r>
              <a:rPr lang="en-US" dirty="0"/>
              <a:t>The OS aims to achieve </a:t>
            </a:r>
            <a:r>
              <a:rPr lang="en-US" b="1" dirty="0"/>
              <a:t>three main goals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b="1" dirty="0" smtClean="0"/>
              <a:t> 1. Prevent </a:t>
            </a:r>
            <a:r>
              <a:rPr lang="en-US" b="1" dirty="0"/>
              <a:t>Misuse of Resources</a:t>
            </a:r>
          </a:p>
          <a:p>
            <a:r>
              <a:rPr lang="en-US" dirty="0"/>
              <a:t>Each user/process must access </a:t>
            </a:r>
            <a:r>
              <a:rPr lang="en-US" b="1" dirty="0"/>
              <a:t>only the resources</a:t>
            </a:r>
            <a:r>
              <a:rPr lang="en-US" dirty="0"/>
              <a:t> they are allowed to.</a:t>
            </a:r>
            <a:br>
              <a:rPr lang="en-US" dirty="0"/>
            </a:br>
            <a:r>
              <a:rPr lang="en-US" dirty="0"/>
              <a:t>Example: One program should not change another program’s data.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89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SYSTEM PROTECTION IN 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2. Ensure </a:t>
            </a:r>
            <a:r>
              <a:rPr lang="en-US" b="1" dirty="0"/>
              <a:t>Correctness and Reliability</a:t>
            </a:r>
          </a:p>
          <a:p>
            <a:r>
              <a:rPr lang="en-US" dirty="0"/>
              <a:t>Programs should not interfere with each other.</a:t>
            </a:r>
            <a:br>
              <a:rPr lang="en-US" dirty="0"/>
            </a:br>
            <a:r>
              <a:rPr lang="en-US" dirty="0"/>
              <a:t>This prevents system crashes due to accidental or malicious actions.</a:t>
            </a:r>
          </a:p>
          <a:p>
            <a:pPr marL="0" indent="0">
              <a:buNone/>
            </a:pPr>
            <a:r>
              <a:rPr lang="en-US" b="1" dirty="0" smtClean="0"/>
              <a:t>3. Provide </a:t>
            </a:r>
            <a:r>
              <a:rPr lang="en-US" b="1" dirty="0"/>
              <a:t>Controlled Access</a:t>
            </a:r>
          </a:p>
          <a:p>
            <a:r>
              <a:rPr lang="en-US" dirty="0"/>
              <a:t>Users should access resources </a:t>
            </a:r>
            <a:r>
              <a:rPr lang="en-US" b="1" dirty="0"/>
              <a:t>only through well-defined interfaces</a:t>
            </a:r>
            <a:r>
              <a:rPr lang="en-US" dirty="0"/>
              <a:t> (system calls), not directly.</a:t>
            </a:r>
            <a:br>
              <a:rPr lang="en-US" dirty="0"/>
            </a:br>
            <a:r>
              <a:rPr lang="en-US" dirty="0"/>
              <a:t>Example: Programs cannot directly access hardware—they must request through the OS.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86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SYSTEM PROTECTION IN 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Other goals </a:t>
            </a:r>
            <a:endParaRPr lang="en-US" b="1" dirty="0" smtClean="0"/>
          </a:p>
          <a:p>
            <a:r>
              <a:rPr lang="en-US" b="1" dirty="0" smtClean="0"/>
              <a:t>Security</a:t>
            </a:r>
            <a:r>
              <a:rPr lang="en-US" dirty="0" smtClean="0"/>
              <a:t> </a:t>
            </a:r>
            <a:r>
              <a:rPr lang="en-US" dirty="0"/>
              <a:t>→ prevent unauthorized access</a:t>
            </a:r>
          </a:p>
          <a:p>
            <a:r>
              <a:rPr lang="en-US" b="1" dirty="0"/>
              <a:t>Isolation</a:t>
            </a:r>
            <a:r>
              <a:rPr lang="en-US" dirty="0"/>
              <a:t> → separate processes</a:t>
            </a:r>
          </a:p>
          <a:p>
            <a:r>
              <a:rPr lang="en-US" b="1" dirty="0"/>
              <a:t>Fairness</a:t>
            </a:r>
            <a:r>
              <a:rPr lang="en-US" dirty="0"/>
              <a:t> → equal sharing of resources</a:t>
            </a:r>
          </a:p>
          <a:p>
            <a:r>
              <a:rPr lang="en-US" b="1" dirty="0"/>
              <a:t>Flexibility</a:t>
            </a:r>
            <a:r>
              <a:rPr lang="en-US" dirty="0"/>
              <a:t> → different users get different permissions</a:t>
            </a:r>
          </a:p>
          <a:p>
            <a:r>
              <a:rPr lang="en-US" b="1" dirty="0"/>
              <a:t>Efficiency</a:t>
            </a:r>
            <a:r>
              <a:rPr lang="en-US" dirty="0"/>
              <a:t> → protection should not slow down the system</a:t>
            </a:r>
          </a:p>
        </p:txBody>
      </p:sp>
    </p:spTree>
    <p:extLst>
      <p:ext uri="{BB962C8B-B14F-4D97-AF65-F5344CB8AC3E}">
        <p14:creationId xmlns:p14="http://schemas.microsoft.com/office/powerpoint/2010/main" val="135383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PRINCIPLES OF </a:t>
            </a:r>
            <a:r>
              <a:rPr lang="en-US" b="1" dirty="0" smtClean="0"/>
              <a:t>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These </a:t>
            </a:r>
            <a:r>
              <a:rPr lang="en-US" dirty="0"/>
              <a:t>are the </a:t>
            </a:r>
            <a:r>
              <a:rPr lang="en-US" b="1" dirty="0"/>
              <a:t>rules/ideas</a:t>
            </a:r>
            <a:r>
              <a:rPr lang="en-US" dirty="0"/>
              <a:t> the OS follows to design secure systems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 smtClean="0"/>
              <a:t>1. Principle </a:t>
            </a:r>
            <a:r>
              <a:rPr lang="en-US" b="1" dirty="0"/>
              <a:t>of </a:t>
            </a:r>
            <a:r>
              <a:rPr lang="en-US" b="1" i="1" dirty="0"/>
              <a:t>Least Privilege</a:t>
            </a:r>
            <a:endParaRPr lang="en-US" b="1" dirty="0"/>
          </a:p>
          <a:p>
            <a:r>
              <a:rPr lang="en-US" dirty="0"/>
              <a:t>A process/user should have </a:t>
            </a:r>
            <a:r>
              <a:rPr lang="en-US" b="1" dirty="0"/>
              <a:t>only the minimum</a:t>
            </a:r>
            <a:r>
              <a:rPr lang="en-US" dirty="0"/>
              <a:t> permissions required to perform its task.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 text editor doesn’t need admin access.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921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PRINCIPLES OF 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2. Principle </a:t>
            </a:r>
            <a:r>
              <a:rPr lang="en-US" b="1" dirty="0"/>
              <a:t>of </a:t>
            </a:r>
            <a:r>
              <a:rPr lang="en-US" b="1" i="1" dirty="0"/>
              <a:t>Need-to-Know</a:t>
            </a:r>
            <a:endParaRPr lang="en-US" b="1" dirty="0"/>
          </a:p>
          <a:p>
            <a:r>
              <a:rPr lang="en-US" dirty="0"/>
              <a:t>Give access </a:t>
            </a:r>
            <a:r>
              <a:rPr lang="en-US" b="1" dirty="0"/>
              <a:t>only to what is needed</a:t>
            </a:r>
            <a:r>
              <a:rPr lang="en-US" dirty="0"/>
              <a:t>, not everything.</a:t>
            </a:r>
          </a:p>
          <a:p>
            <a:pPr marL="0" indent="0">
              <a:buNone/>
            </a:pPr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A student can access their marks, not everyone’s marks.</a:t>
            </a:r>
          </a:p>
          <a:p>
            <a:pPr marL="0" indent="0">
              <a:buNone/>
            </a:pPr>
            <a:r>
              <a:rPr lang="en-US" b="1" dirty="0" smtClean="0"/>
              <a:t>3. Principle </a:t>
            </a:r>
            <a:r>
              <a:rPr lang="en-US" b="1" dirty="0"/>
              <a:t>of </a:t>
            </a:r>
            <a:r>
              <a:rPr lang="en-US" b="1" i="1" dirty="0"/>
              <a:t>Separation of Privilege</a:t>
            </a:r>
            <a:endParaRPr lang="en-US" b="1" dirty="0"/>
          </a:p>
          <a:p>
            <a:r>
              <a:rPr lang="en-US" dirty="0"/>
              <a:t>Divide permissions so that more than one condition must be met for access.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Online banking → password + OTP (two conditions).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116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PRINCIPLES OF 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4. Principle </a:t>
            </a:r>
            <a:r>
              <a:rPr lang="en-US" b="1" dirty="0"/>
              <a:t>of </a:t>
            </a:r>
            <a:r>
              <a:rPr lang="en-US" b="1" i="1" dirty="0"/>
              <a:t>Fail-Safe Defaults</a:t>
            </a:r>
            <a:endParaRPr lang="en-US" b="1" dirty="0"/>
          </a:p>
          <a:p>
            <a:r>
              <a:rPr lang="en-US" dirty="0"/>
              <a:t>Deny access </a:t>
            </a:r>
            <a:r>
              <a:rPr lang="en-US" b="1" dirty="0"/>
              <a:t>by default</a:t>
            </a:r>
            <a:r>
              <a:rPr lang="en-US" dirty="0"/>
              <a:t>, grant only when permitted.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New files are private unless shared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 smtClean="0"/>
              <a:t>5. Principle of </a:t>
            </a:r>
            <a:r>
              <a:rPr lang="en-US" b="1" i="1" dirty="0" smtClean="0"/>
              <a:t>Complete Mediation</a:t>
            </a:r>
            <a:endParaRPr lang="en-US" b="1" dirty="0" smtClean="0"/>
          </a:p>
          <a:p>
            <a:r>
              <a:rPr lang="en-US" dirty="0" smtClean="0"/>
              <a:t>Every </a:t>
            </a:r>
            <a:r>
              <a:rPr lang="en-US" dirty="0"/>
              <a:t>access to a resource must be checked by the OS.</a:t>
            </a:r>
          </a:p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Every file open request goes through OS permission checks.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375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PRINCIPLES OF 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6. </a:t>
            </a:r>
            <a:r>
              <a:rPr lang="en-US" b="1" dirty="0"/>
              <a:t>Principle of </a:t>
            </a:r>
            <a:r>
              <a:rPr lang="en-US" b="1" i="1" dirty="0"/>
              <a:t>Open Design</a:t>
            </a:r>
            <a:endParaRPr lang="en-US" b="1" dirty="0"/>
          </a:p>
          <a:p>
            <a:r>
              <a:rPr lang="en-US" dirty="0"/>
              <a:t>Security should not depend on secrecy of design but on solid implementation.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Linux security algorithms are public but still secure.</a:t>
            </a:r>
          </a:p>
          <a:p>
            <a:pPr marL="0" indent="0">
              <a:buNone/>
            </a:pPr>
            <a:r>
              <a:rPr lang="en-US" b="1" dirty="0" smtClean="0"/>
              <a:t>7. </a:t>
            </a:r>
            <a:r>
              <a:rPr lang="en-US" b="1" dirty="0"/>
              <a:t>Principle of </a:t>
            </a:r>
            <a:r>
              <a:rPr lang="en-US" b="1" i="1" dirty="0"/>
              <a:t>User/Process Isolation</a:t>
            </a:r>
            <a:endParaRPr lang="en-US" b="1" dirty="0"/>
          </a:p>
          <a:p>
            <a:r>
              <a:rPr lang="en-US" dirty="0"/>
              <a:t>Processes should not interfere with each other’s memory and resources.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415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SECURITY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b="1" dirty="0"/>
              <a:t>security problem</a:t>
            </a:r>
            <a:r>
              <a:rPr lang="en-US" dirty="0"/>
              <a:t> is the challenge of protecting the computer system from misuse, </a:t>
            </a:r>
            <a:r>
              <a:rPr lang="en-US" dirty="0" smtClean="0"/>
              <a:t>unauthorized </a:t>
            </a:r>
            <a:r>
              <a:rPr lang="en-US" dirty="0"/>
              <a:t>access, data theft, and attacks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Why does security become a </a:t>
            </a:r>
            <a:r>
              <a:rPr lang="en-US" b="1" dirty="0" smtClean="0"/>
              <a:t>problem</a:t>
            </a:r>
            <a:endParaRPr lang="en-US" b="1" dirty="0"/>
          </a:p>
          <a:p>
            <a:r>
              <a:rPr lang="en-US" dirty="0"/>
              <a:t>Because users, programs, and networks can:</a:t>
            </a:r>
          </a:p>
          <a:p>
            <a:r>
              <a:rPr lang="en-US" dirty="0"/>
              <a:t>Access data they shouldn’t</a:t>
            </a:r>
          </a:p>
          <a:p>
            <a:r>
              <a:rPr lang="en-US" dirty="0"/>
              <a:t>Modify or delete data</a:t>
            </a:r>
          </a:p>
          <a:p>
            <a:r>
              <a:rPr lang="en-US" dirty="0"/>
              <a:t>Crash or overload systems</a:t>
            </a:r>
          </a:p>
          <a:p>
            <a:r>
              <a:rPr lang="en-US" dirty="0"/>
              <a:t>Steal information</a:t>
            </a:r>
          </a:p>
          <a:p>
            <a:r>
              <a:rPr lang="en-US" dirty="0"/>
              <a:t>Spread harmful programs</a:t>
            </a:r>
          </a:p>
          <a:p>
            <a:r>
              <a:rPr lang="en-US" dirty="0"/>
              <a:t>Impersonate legitimate users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039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537</Words>
  <Application>Microsoft Office PowerPoint</Application>
  <PresentationFormat>On-screen Show (4:3)</PresentationFormat>
  <Paragraphs>124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MODULE 5</vt:lpstr>
      <vt:lpstr>SYSTEM PROTECTION IN OS</vt:lpstr>
      <vt:lpstr>SYSTEM PROTECTION IN OS</vt:lpstr>
      <vt:lpstr>SYSTEM PROTECTION IN OS</vt:lpstr>
      <vt:lpstr>PRINCIPLES OF PROTECTION</vt:lpstr>
      <vt:lpstr>PRINCIPLES OF PROTECTION</vt:lpstr>
      <vt:lpstr>PRINCIPLES OF PROTECTION</vt:lpstr>
      <vt:lpstr>PRINCIPLES OF PROTECTION</vt:lpstr>
      <vt:lpstr>THE SECURITY PROBLEM</vt:lpstr>
      <vt:lpstr>THE SECURITY PROBLEM</vt:lpstr>
      <vt:lpstr>PROGRAM THREATS</vt:lpstr>
      <vt:lpstr>PROGRAM THREATS</vt:lpstr>
      <vt:lpstr>PROGRAM THREATS</vt:lpstr>
      <vt:lpstr>PROGRAM THREATS</vt:lpstr>
      <vt:lpstr>SYSTEM &amp; NETWORK THREATS</vt:lpstr>
      <vt:lpstr>Network Threats</vt:lpstr>
      <vt:lpstr>Network Threats</vt:lpstr>
      <vt:lpstr>HOW TO PREVENT THESE THREATS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MEMORY MANAGEMENT</dc:title>
  <dc:creator>Windows User</dc:creator>
  <cp:lastModifiedBy>Windows User</cp:lastModifiedBy>
  <cp:revision>16</cp:revision>
  <dcterms:created xsi:type="dcterms:W3CDTF">2025-11-28T13:05:44Z</dcterms:created>
  <dcterms:modified xsi:type="dcterms:W3CDTF">2025-12-05T05:43:53Z</dcterms:modified>
</cp:coreProperties>
</file>