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493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476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468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12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04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154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072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867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813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062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070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527-13A7-41AE-9EDA-2CF893A7F94F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650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28527-13A7-41AE-9EDA-2CF893A7F94F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EEAAE-4CB2-4045-9D62-332B71C29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121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MEMORY MANAGEMENT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7000" y="3810000"/>
            <a:ext cx="6400800" cy="1752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Tanya R</a:t>
            </a:r>
          </a:p>
          <a:p>
            <a:r>
              <a:rPr lang="en-US" dirty="0" smtClean="0"/>
              <a:t>Assistant Professor </a:t>
            </a:r>
          </a:p>
          <a:p>
            <a:r>
              <a:rPr lang="en-US" dirty="0" smtClean="0"/>
              <a:t>Department of Computer Applications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355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Virtual Memory 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Loaded into Physical Memory (RAM)</a:t>
            </a:r>
          </a:p>
          <a:p>
            <a:pPr marL="0" indent="0">
              <a:buNone/>
            </a:pPr>
            <a:r>
              <a:rPr lang="en-US" dirty="0"/>
              <a:t>The segments can be placed anywhere</a:t>
            </a:r>
            <a:r>
              <a:rPr lang="en-US" dirty="0" smtClean="0"/>
              <a:t>.</a:t>
            </a:r>
          </a:p>
          <a:p>
            <a:pPr marL="0" indent="0" algn="ctr">
              <a:buNone/>
            </a:pPr>
            <a:r>
              <a:rPr lang="en-US" dirty="0" smtClean="0"/>
              <a:t>Segment 0</a:t>
            </a:r>
          </a:p>
          <a:p>
            <a:pPr marL="0" indent="0" algn="ctr">
              <a:buNone/>
            </a:pPr>
            <a:r>
              <a:rPr lang="en-US" dirty="0" smtClean="0"/>
              <a:t>|</a:t>
            </a:r>
          </a:p>
          <a:p>
            <a:pPr marL="0" indent="0" algn="ctr">
              <a:buNone/>
            </a:pPr>
            <a:r>
              <a:rPr lang="en-US" dirty="0" smtClean="0"/>
              <a:t>Segment 1</a:t>
            </a:r>
          </a:p>
          <a:p>
            <a:pPr marL="0" indent="0" algn="ctr">
              <a:buNone/>
            </a:pPr>
            <a:r>
              <a:rPr lang="en-US" dirty="0" smtClean="0"/>
              <a:t>|</a:t>
            </a:r>
          </a:p>
          <a:p>
            <a:pPr marL="0" indent="0" algn="ctr">
              <a:buNone/>
            </a:pPr>
            <a:r>
              <a:rPr lang="en-US" dirty="0" smtClean="0"/>
              <a:t>Segment 2</a:t>
            </a:r>
          </a:p>
          <a:p>
            <a:pPr marL="0" indent="0">
              <a:buNone/>
            </a:pPr>
            <a:r>
              <a:rPr lang="en-US" dirty="0"/>
              <a:t>Segments do </a:t>
            </a:r>
            <a:r>
              <a:rPr lang="en-US" b="1" dirty="0"/>
              <a:t>not</a:t>
            </a:r>
            <a:r>
              <a:rPr lang="en-US" dirty="0"/>
              <a:t> need to be in order in RAM.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80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HOW SEGMENTATION </a:t>
            </a:r>
            <a:r>
              <a:rPr lang="en-US" b="1" dirty="0" smtClean="0"/>
              <a:t>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Each </a:t>
            </a:r>
            <a:r>
              <a:rPr lang="en-US" dirty="0"/>
              <a:t>segment has:</a:t>
            </a:r>
          </a:p>
          <a:p>
            <a:pPr marL="0" indent="0">
              <a:buNone/>
            </a:pPr>
            <a:r>
              <a:rPr lang="en-US" b="1" dirty="0" smtClean="0"/>
              <a:t>Segment </a:t>
            </a:r>
            <a:r>
              <a:rPr lang="en-US" b="1" dirty="0"/>
              <a:t>Number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 smtClean="0"/>
              <a:t>Base </a:t>
            </a:r>
            <a:r>
              <a:rPr lang="en-US" b="1" dirty="0"/>
              <a:t>Address</a:t>
            </a:r>
            <a:r>
              <a:rPr lang="en-US" dirty="0"/>
              <a:t> </a:t>
            </a:r>
            <a:r>
              <a:rPr lang="en-US" dirty="0" smtClean="0"/>
              <a:t>- Starting </a:t>
            </a:r>
            <a:r>
              <a:rPr lang="en-US" dirty="0"/>
              <a:t>location in RAM</a:t>
            </a:r>
            <a:br>
              <a:rPr lang="en-US" dirty="0"/>
            </a:br>
            <a:r>
              <a:rPr lang="en-US" b="1" dirty="0" smtClean="0"/>
              <a:t>Limit </a:t>
            </a:r>
            <a:r>
              <a:rPr lang="en-US" b="1" dirty="0"/>
              <a:t>Value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/>
              <a:t>Size of the segment</a:t>
            </a:r>
          </a:p>
          <a:p>
            <a:pPr marL="0" indent="0">
              <a:buNone/>
            </a:pPr>
            <a:r>
              <a:rPr lang="en-US" dirty="0"/>
              <a:t>The OS keeps a </a:t>
            </a:r>
            <a:r>
              <a:rPr lang="en-US" b="1" dirty="0"/>
              <a:t>Segment Table</a:t>
            </a:r>
            <a:r>
              <a:rPr lang="en-US" dirty="0"/>
              <a:t> for each process.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638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ADDRESS TRANSLATION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Logical </a:t>
            </a:r>
            <a:r>
              <a:rPr lang="en-US" dirty="0"/>
              <a:t>address = </a:t>
            </a:r>
            <a:r>
              <a:rPr lang="en-US" b="1" dirty="0"/>
              <a:t>(Segment number, Offset)</a:t>
            </a:r>
            <a:endParaRPr lang="en-US" dirty="0"/>
          </a:p>
          <a:p>
            <a:r>
              <a:rPr lang="en-US" dirty="0"/>
              <a:t>Check if </a:t>
            </a:r>
            <a:r>
              <a:rPr lang="en-US" b="1" dirty="0"/>
              <a:t>offset &lt; limit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If </a:t>
            </a:r>
            <a:r>
              <a:rPr lang="en-US" dirty="0"/>
              <a:t>yes </a:t>
            </a:r>
            <a:r>
              <a:rPr lang="en-US" dirty="0" smtClean="0"/>
              <a:t>- </a:t>
            </a:r>
            <a:r>
              <a:rPr lang="en-US" dirty="0"/>
              <a:t>valid</a:t>
            </a:r>
            <a:br>
              <a:rPr lang="en-US" dirty="0"/>
            </a:br>
            <a:r>
              <a:rPr lang="en-US" dirty="0" smtClean="0"/>
              <a:t>If </a:t>
            </a:r>
            <a:r>
              <a:rPr lang="en-US" dirty="0"/>
              <a:t>no </a:t>
            </a:r>
            <a:r>
              <a:rPr lang="en-US" dirty="0" smtClean="0"/>
              <a:t>- </a:t>
            </a:r>
            <a:r>
              <a:rPr lang="en-US" dirty="0"/>
              <a:t>segmentation fault</a:t>
            </a: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</a:rPr>
              <a:t>Offset = the distance (or position) inside a segment or page.</a:t>
            </a:r>
          </a:p>
        </p:txBody>
      </p:sp>
    </p:spTree>
    <p:extLst>
      <p:ext uri="{BB962C8B-B14F-4D97-AF65-F5344CB8AC3E}">
        <p14:creationId xmlns:p14="http://schemas.microsoft.com/office/powerpoint/2010/main" val="19947544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MEMORY – 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Virtual Memory allows a process to run even if it is not fully loaded into </a:t>
            </a:r>
            <a:r>
              <a:rPr lang="en-US" dirty="0" smtClean="0"/>
              <a:t>RAM.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Part </a:t>
            </a:r>
            <a:r>
              <a:rPr lang="en-US" dirty="0"/>
              <a:t>of the process is kept in RAM and the rest is stored on the hard disk.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735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 we need Virtual Memory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Because</a:t>
            </a:r>
            <a:r>
              <a:rPr lang="en-US" dirty="0"/>
              <a:t>:</a:t>
            </a:r>
          </a:p>
          <a:p>
            <a:r>
              <a:rPr lang="en-US" dirty="0"/>
              <a:t>RAM is limited</a:t>
            </a:r>
          </a:p>
          <a:p>
            <a:r>
              <a:rPr lang="en-US" dirty="0"/>
              <a:t>Processes are getting bigger</a:t>
            </a:r>
          </a:p>
          <a:p>
            <a:r>
              <a:rPr lang="en-US" dirty="0"/>
              <a:t>Running multiple programs at the same time needs more memory</a:t>
            </a:r>
          </a:p>
          <a:p>
            <a:r>
              <a:rPr lang="en-US" dirty="0"/>
              <a:t>Virtual memory gives an </a:t>
            </a:r>
            <a:r>
              <a:rPr lang="en-US" b="1" dirty="0"/>
              <a:t>illusion</a:t>
            </a:r>
            <a:r>
              <a:rPr lang="en-US" dirty="0"/>
              <a:t> that the system has </a:t>
            </a:r>
            <a:r>
              <a:rPr lang="en-US" b="1" dirty="0"/>
              <a:t>more memory</a:t>
            </a:r>
            <a:r>
              <a:rPr lang="en-US" dirty="0"/>
              <a:t> than physically available.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989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Virtual Memory 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Only the </a:t>
            </a:r>
            <a:r>
              <a:rPr lang="en-US" b="1" dirty="0"/>
              <a:t>most important parts</a:t>
            </a:r>
            <a:r>
              <a:rPr lang="en-US" dirty="0"/>
              <a:t> of a program are loaded into </a:t>
            </a:r>
            <a:r>
              <a:rPr lang="en-US" dirty="0" smtClean="0"/>
              <a:t>RAM</a:t>
            </a:r>
          </a:p>
          <a:p>
            <a:r>
              <a:rPr lang="en-US" dirty="0" smtClean="0"/>
              <a:t> </a:t>
            </a:r>
            <a:r>
              <a:rPr lang="en-US" dirty="0"/>
              <a:t>The </a:t>
            </a:r>
            <a:r>
              <a:rPr lang="en-US" b="1" dirty="0"/>
              <a:t>remaining parts</a:t>
            </a:r>
            <a:r>
              <a:rPr lang="en-US" dirty="0"/>
              <a:t> are stored on disk (secondary </a:t>
            </a:r>
            <a:r>
              <a:rPr lang="en-US" dirty="0" smtClean="0"/>
              <a:t>memory)</a:t>
            </a:r>
          </a:p>
          <a:p>
            <a:r>
              <a:rPr lang="en-US" dirty="0" smtClean="0"/>
              <a:t>When </a:t>
            </a:r>
            <a:r>
              <a:rPr lang="en-US" dirty="0"/>
              <a:t>a part of the program is needed but not in RAM → OS brings it from </a:t>
            </a:r>
            <a:r>
              <a:rPr lang="en-US" dirty="0" smtClean="0"/>
              <a:t>disk</a:t>
            </a:r>
          </a:p>
          <a:p>
            <a:r>
              <a:rPr lang="en-US" dirty="0" smtClean="0"/>
              <a:t>OS </a:t>
            </a:r>
            <a:r>
              <a:rPr lang="en-US" dirty="0"/>
              <a:t>removes less-used pages from RAM to make space</a:t>
            </a:r>
          </a:p>
          <a:p>
            <a:r>
              <a:rPr lang="en-US" dirty="0"/>
              <a:t>This swapping-in and swapping-out is </a:t>
            </a:r>
            <a:r>
              <a:rPr lang="en-US" b="1" dirty="0"/>
              <a:t>automatic</a:t>
            </a:r>
            <a:r>
              <a:rPr lang="en-US" dirty="0"/>
              <a:t> and </a:t>
            </a:r>
            <a:r>
              <a:rPr lang="en-US" b="1" dirty="0"/>
              <a:t>invisible to the user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3441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Virtual Memory 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PROCESS (Total 20 pages)</a:t>
            </a:r>
          </a:p>
          <a:p>
            <a:pPr marL="0" indent="0">
              <a:buNone/>
            </a:pPr>
            <a:r>
              <a:rPr lang="en-US" dirty="0" smtClean="0"/>
              <a:t>| </a:t>
            </a:r>
            <a:r>
              <a:rPr lang="en-US" dirty="0"/>
              <a:t>P0 | P1 | P2 | P3 | ... |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Only 5 pages fit in RAM</a:t>
            </a:r>
            <a:r>
              <a:rPr lang="en-US" b="1" dirty="0" smtClean="0">
                <a:solidFill>
                  <a:srgbClr val="FF0000"/>
                </a:solidFill>
              </a:rPr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RAM:</a:t>
            </a:r>
          </a:p>
          <a:p>
            <a:pPr marL="0" indent="0">
              <a:buNone/>
            </a:pPr>
            <a:r>
              <a:rPr lang="en-US" dirty="0" smtClean="0"/>
              <a:t>| </a:t>
            </a:r>
            <a:r>
              <a:rPr lang="en-US" dirty="0"/>
              <a:t>P0 | P3 | P7 | P5 | P1 |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Rest are on Disk.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1562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DEMAND PAGING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Demand Paging is the </a:t>
            </a:r>
            <a:r>
              <a:rPr lang="en-US" i="1" dirty="0"/>
              <a:t>heart</a:t>
            </a:r>
            <a:r>
              <a:rPr lang="en-US" dirty="0"/>
              <a:t> of virtual memory.</a:t>
            </a:r>
          </a:p>
          <a:p>
            <a:r>
              <a:rPr lang="en-US" dirty="0" smtClean="0"/>
              <a:t>One-line </a:t>
            </a:r>
            <a:r>
              <a:rPr lang="en-US" dirty="0"/>
              <a:t>definition</a:t>
            </a:r>
          </a:p>
          <a:p>
            <a:r>
              <a:rPr lang="en-US" dirty="0"/>
              <a:t>Demand Paging means bringing a page into RAM only when it is required (on demand).</a:t>
            </a:r>
          </a:p>
          <a:p>
            <a:pPr marL="0" indent="0">
              <a:buNone/>
            </a:pPr>
            <a:r>
              <a:rPr lang="en-US" dirty="0"/>
              <a:t>It is NOT pre-loaded.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8313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DEMAND PAGING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How Demand Paging Works (Step-by-Step)</a:t>
            </a:r>
          </a:p>
          <a:p>
            <a:pPr marL="0" indent="0">
              <a:buNone/>
            </a:pPr>
            <a:r>
              <a:rPr lang="en-US" b="1" dirty="0"/>
              <a:t>Step 1:</a:t>
            </a:r>
          </a:p>
          <a:p>
            <a:pPr marL="0" indent="0">
              <a:buNone/>
            </a:pPr>
            <a:r>
              <a:rPr lang="en-US" dirty="0"/>
              <a:t>When a process starts, only a few pages are loaded into </a:t>
            </a:r>
            <a:r>
              <a:rPr lang="en-US" dirty="0" smtClean="0"/>
              <a:t>RAM.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Step 2:</a:t>
            </a:r>
          </a:p>
          <a:p>
            <a:pPr marL="0" indent="0">
              <a:buNone/>
            </a:pPr>
            <a:r>
              <a:rPr lang="en-US" dirty="0"/>
              <a:t>CPU tries to access a page.</a:t>
            </a:r>
          </a:p>
          <a:p>
            <a:pPr marL="0" indent="0">
              <a:buNone/>
            </a:pPr>
            <a:r>
              <a:rPr lang="en-US" b="1" dirty="0"/>
              <a:t>Step 3:</a:t>
            </a:r>
          </a:p>
          <a:p>
            <a:pPr marL="0" indent="0">
              <a:buNone/>
            </a:pPr>
            <a:r>
              <a:rPr lang="en-US" dirty="0"/>
              <a:t>If page is in RAM </a:t>
            </a:r>
            <a:r>
              <a:rPr lang="en-US" dirty="0" smtClean="0"/>
              <a:t>- Access </a:t>
            </a:r>
            <a:r>
              <a:rPr lang="en-US" dirty="0"/>
              <a:t>continues normally.</a:t>
            </a:r>
          </a:p>
          <a:p>
            <a:pPr marL="0" indent="0">
              <a:buNone/>
            </a:pPr>
            <a:r>
              <a:rPr lang="en-US" b="1" dirty="0"/>
              <a:t>Step 4:</a:t>
            </a:r>
          </a:p>
          <a:p>
            <a:pPr marL="0" indent="0">
              <a:buNone/>
            </a:pPr>
            <a:r>
              <a:rPr lang="en-US" dirty="0"/>
              <a:t>If page is </a:t>
            </a:r>
            <a:r>
              <a:rPr lang="en-US" b="1" dirty="0"/>
              <a:t>not</a:t>
            </a:r>
            <a:r>
              <a:rPr lang="en-US" dirty="0"/>
              <a:t> in </a:t>
            </a:r>
            <a:r>
              <a:rPr lang="en-US" dirty="0" smtClean="0"/>
              <a:t>RAM - Page </a:t>
            </a:r>
            <a:r>
              <a:rPr lang="en-US" dirty="0"/>
              <a:t>Fault occurs.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7796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DEMAND PAGING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What is a Page Fault?</a:t>
            </a:r>
          </a:p>
          <a:p>
            <a:r>
              <a:rPr lang="en-US" dirty="0"/>
              <a:t>A </a:t>
            </a:r>
            <a:r>
              <a:rPr lang="en-US" b="1" dirty="0"/>
              <a:t>Page Fault</a:t>
            </a:r>
            <a:r>
              <a:rPr lang="en-US" dirty="0"/>
              <a:t> happens when the CPU wants a page that is not in RAM.</a:t>
            </a:r>
          </a:p>
          <a:p>
            <a:r>
              <a:rPr lang="en-US" dirty="0"/>
              <a:t>This triggers OS to:</a:t>
            </a:r>
          </a:p>
          <a:p>
            <a:pPr marL="0" indent="0">
              <a:buNone/>
            </a:pPr>
            <a:r>
              <a:rPr lang="en-US" dirty="0" smtClean="0"/>
              <a:t>1. Pause </a:t>
            </a:r>
            <a:r>
              <a:rPr lang="en-US" dirty="0"/>
              <a:t>the process</a:t>
            </a:r>
            <a:br>
              <a:rPr lang="en-US" dirty="0"/>
            </a:br>
            <a:r>
              <a:rPr lang="en-US" dirty="0" smtClean="0"/>
              <a:t>2. Bring </a:t>
            </a:r>
            <a:r>
              <a:rPr lang="en-US" dirty="0"/>
              <a:t>the required page from disk into RAM</a:t>
            </a:r>
            <a:br>
              <a:rPr lang="en-US" dirty="0"/>
            </a:br>
            <a:r>
              <a:rPr lang="en-US" dirty="0" smtClean="0"/>
              <a:t>3. Resume </a:t>
            </a:r>
            <a:r>
              <a:rPr lang="en-US" dirty="0"/>
              <a:t>the process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054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/>
              <a:t>What is Paging?</a:t>
            </a:r>
          </a:p>
          <a:p>
            <a:r>
              <a:rPr lang="en-US" dirty="0" smtClean="0"/>
              <a:t>Paging is a </a:t>
            </a:r>
            <a:r>
              <a:rPr lang="en-US" b="1" dirty="0" smtClean="0"/>
              <a:t>memory management technique</a:t>
            </a:r>
            <a:r>
              <a:rPr lang="en-US" dirty="0" smtClean="0"/>
              <a:t> that divides </a:t>
            </a:r>
            <a:r>
              <a:rPr lang="en-US" b="1" dirty="0" smtClean="0"/>
              <a:t>logical memory</a:t>
            </a:r>
            <a:r>
              <a:rPr lang="en-US" dirty="0" smtClean="0"/>
              <a:t> into fixed-size blocks called </a:t>
            </a:r>
            <a:r>
              <a:rPr lang="en-US" b="1" dirty="0" smtClean="0"/>
              <a:t>pages</a:t>
            </a:r>
            <a:r>
              <a:rPr lang="en-US" dirty="0" smtClean="0"/>
              <a:t> and </a:t>
            </a:r>
            <a:r>
              <a:rPr lang="en-US" b="1" dirty="0" smtClean="0"/>
              <a:t>physical memory</a:t>
            </a:r>
            <a:r>
              <a:rPr lang="en-US" dirty="0" smtClean="0"/>
              <a:t> into fixed-size blocks called </a:t>
            </a:r>
            <a:r>
              <a:rPr lang="en-US" b="1" dirty="0" smtClean="0"/>
              <a:t>frames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Important idea: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👉 A page is mapped into any frame → no need for contiguous memory → avoids external fragmentation.</a:t>
            </a:r>
          </a:p>
          <a:p>
            <a:r>
              <a:rPr lang="en-US" b="1" dirty="0" smtClean="0"/>
              <a:t>🔹 Why Paging?</a:t>
            </a:r>
          </a:p>
          <a:p>
            <a:r>
              <a:rPr lang="en-US" dirty="0" smtClean="0"/>
              <a:t>Solves external fragmentation</a:t>
            </a:r>
          </a:p>
          <a:p>
            <a:r>
              <a:rPr lang="en-US" dirty="0" smtClean="0"/>
              <a:t>Allows processes to use scattered memory</a:t>
            </a:r>
          </a:p>
          <a:p>
            <a:r>
              <a:rPr lang="en-US" dirty="0" smtClean="0"/>
              <a:t>OS keeps track using a </a:t>
            </a:r>
            <a:r>
              <a:rPr lang="en-US" b="1" dirty="0" smtClean="0"/>
              <a:t>page table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4891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Copy on write [ fork()]</a:t>
            </a:r>
          </a:p>
          <a:p>
            <a:r>
              <a:rPr lang="en-US" dirty="0" smtClean="0"/>
              <a:t>Page replacement </a:t>
            </a:r>
          </a:p>
          <a:p>
            <a:r>
              <a:rPr lang="en-US" dirty="0" smtClean="0"/>
              <a:t>Frame allocation </a:t>
            </a:r>
          </a:p>
          <a:p>
            <a:r>
              <a:rPr lang="en-US" dirty="0" smtClean="0"/>
              <a:t>Thrashing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3586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What is Frame Allocation</a:t>
            </a:r>
            <a:r>
              <a:rPr lang="en-US" b="1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</a:t>
            </a:r>
            <a:r>
              <a:rPr lang="en-US" dirty="0"/>
              <a:t>a process runs, it needs </a:t>
            </a:r>
            <a:r>
              <a:rPr lang="en-US" b="1" dirty="0"/>
              <a:t>frames in RAM</a:t>
            </a:r>
            <a:r>
              <a:rPr lang="en-US" dirty="0"/>
              <a:t> to store its pages.</a:t>
            </a:r>
          </a:p>
          <a:p>
            <a:r>
              <a:rPr lang="en-US" dirty="0"/>
              <a:t>A process may have </a:t>
            </a:r>
            <a:r>
              <a:rPr lang="en-US" b="1" dirty="0"/>
              <a:t>10 pages</a:t>
            </a:r>
            <a:endParaRPr lang="en-US" dirty="0"/>
          </a:p>
          <a:p>
            <a:r>
              <a:rPr lang="en-US" dirty="0"/>
              <a:t>But RAM may give it </a:t>
            </a:r>
            <a:r>
              <a:rPr lang="en-US" b="1" dirty="0"/>
              <a:t>3 frames</a:t>
            </a:r>
            <a:endParaRPr lang="en-US" dirty="0"/>
          </a:p>
          <a:p>
            <a:r>
              <a:rPr lang="en-US" dirty="0"/>
              <a:t>OS decides </a:t>
            </a:r>
            <a:r>
              <a:rPr lang="en-US" b="1" dirty="0"/>
              <a:t>how many frames each process gets</a:t>
            </a:r>
            <a:endParaRPr lang="en-US" dirty="0"/>
          </a:p>
          <a:p>
            <a:r>
              <a:rPr lang="en-US" b="1" dirty="0" smtClean="0"/>
              <a:t>This </a:t>
            </a:r>
            <a:r>
              <a:rPr lang="en-US" b="1" dirty="0"/>
              <a:t>decision is called Frame Allocation.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5791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Why is Frame Allocation Needed</a:t>
            </a:r>
            <a:r>
              <a:rPr lang="en-US" b="1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Because:</a:t>
            </a:r>
          </a:p>
          <a:p>
            <a:r>
              <a:rPr lang="en-US" dirty="0"/>
              <a:t>RAM is limited</a:t>
            </a:r>
          </a:p>
          <a:p>
            <a:r>
              <a:rPr lang="en-US" dirty="0"/>
              <a:t>Many processes are running</a:t>
            </a:r>
          </a:p>
          <a:p>
            <a:r>
              <a:rPr lang="en-US" dirty="0"/>
              <a:t>Each process must get </a:t>
            </a:r>
            <a:r>
              <a:rPr lang="en-US" i="1" dirty="0"/>
              <a:t>some</a:t>
            </a:r>
            <a:r>
              <a:rPr lang="en-US" dirty="0"/>
              <a:t> frames to run</a:t>
            </a:r>
          </a:p>
          <a:p>
            <a:r>
              <a:rPr lang="en-US" dirty="0"/>
              <a:t>If too few </a:t>
            </a:r>
            <a:r>
              <a:rPr lang="en-US" dirty="0" smtClean="0"/>
              <a:t>- </a:t>
            </a:r>
            <a:r>
              <a:rPr lang="en-US" dirty="0"/>
              <a:t>many page faults</a:t>
            </a:r>
          </a:p>
          <a:p>
            <a:r>
              <a:rPr lang="en-US" dirty="0"/>
              <a:t>If too many </a:t>
            </a:r>
            <a:r>
              <a:rPr lang="en-US" dirty="0" smtClean="0"/>
              <a:t>- </a:t>
            </a:r>
            <a:r>
              <a:rPr lang="en-US" dirty="0"/>
              <a:t>other processes suffer</a:t>
            </a:r>
          </a:p>
          <a:p>
            <a:r>
              <a:rPr lang="en-US" dirty="0"/>
              <a:t>So OS must distribute frames </a:t>
            </a:r>
            <a:r>
              <a:rPr lang="en-US" b="1" dirty="0"/>
              <a:t>fairly and efficiently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5295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FRAME </a:t>
            </a:r>
            <a:r>
              <a:rPr lang="en-US" b="1" dirty="0"/>
              <a:t>ALLOCATION </a:t>
            </a:r>
            <a:r>
              <a:rPr lang="en-US" b="1" dirty="0" smtClean="0"/>
              <a:t>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There </a:t>
            </a:r>
            <a:r>
              <a:rPr lang="en-US" dirty="0"/>
              <a:t>are </a:t>
            </a:r>
            <a:r>
              <a:rPr lang="en-US" b="1" dirty="0"/>
              <a:t>three major policies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b="1" dirty="0"/>
              <a:t>Equal Allocation (Simple &amp; Fair)</a:t>
            </a:r>
          </a:p>
          <a:p>
            <a:r>
              <a:rPr lang="en-US" dirty="0" smtClean="0"/>
              <a:t>Give </a:t>
            </a:r>
            <a:r>
              <a:rPr lang="en-US" b="1" dirty="0"/>
              <a:t>same number of frames</a:t>
            </a:r>
            <a:r>
              <a:rPr lang="en-US" dirty="0"/>
              <a:t> to every process.</a:t>
            </a:r>
          </a:p>
          <a:p>
            <a:r>
              <a:rPr lang="en-US" b="1" dirty="0"/>
              <a:t>Example</a:t>
            </a:r>
          </a:p>
          <a:p>
            <a:r>
              <a:rPr lang="en-US" dirty="0"/>
              <a:t>Total frames in RAM = 30</a:t>
            </a:r>
            <a:br>
              <a:rPr lang="en-US" dirty="0"/>
            </a:br>
            <a:r>
              <a:rPr lang="en-US" dirty="0"/>
              <a:t>Total processes = </a:t>
            </a:r>
            <a:r>
              <a:rPr lang="en-US" dirty="0" smtClean="0"/>
              <a:t>3</a:t>
            </a:r>
          </a:p>
          <a:p>
            <a:pPr marL="0" indent="0">
              <a:buNone/>
            </a:pPr>
            <a:r>
              <a:rPr lang="en-US" b="1" dirty="0" smtClean="0"/>
              <a:t>Advantage</a:t>
            </a:r>
            <a:endParaRPr lang="en-US" b="1" dirty="0"/>
          </a:p>
          <a:p>
            <a:r>
              <a:rPr lang="en-US" dirty="0"/>
              <a:t>Simple</a:t>
            </a:r>
          </a:p>
          <a:p>
            <a:r>
              <a:rPr lang="en-US" dirty="0"/>
              <a:t>Fair</a:t>
            </a:r>
          </a:p>
          <a:p>
            <a:r>
              <a:rPr lang="en-US" dirty="0"/>
              <a:t>Easy to implement</a:t>
            </a:r>
          </a:p>
          <a:p>
            <a:pPr marL="0" indent="0">
              <a:buNone/>
            </a:pPr>
            <a:r>
              <a:rPr lang="en-US" b="1" dirty="0" smtClean="0"/>
              <a:t>Disadvantage</a:t>
            </a:r>
            <a:endParaRPr lang="en-US" b="1" dirty="0"/>
          </a:p>
          <a:p>
            <a:r>
              <a:rPr lang="en-US" dirty="0"/>
              <a:t>A small process gets too many frames</a:t>
            </a:r>
          </a:p>
          <a:p>
            <a:r>
              <a:rPr lang="en-US" dirty="0"/>
              <a:t>A large process gets to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3190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8229600" cy="1143000"/>
          </a:xfrm>
        </p:spPr>
        <p:txBody>
          <a:bodyPr/>
          <a:lstStyle/>
          <a:p>
            <a:r>
              <a:rPr lang="en-US" b="1" dirty="0"/>
              <a:t>FRAME ALLOCATION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b="1" dirty="0"/>
              <a:t>Proportional Allocation (Fair based on size</a:t>
            </a:r>
            <a:r>
              <a:rPr lang="en-US" b="1" dirty="0" smtClean="0"/>
              <a:t>)</a:t>
            </a:r>
          </a:p>
          <a:p>
            <a:pPr marL="0" indent="0">
              <a:buNone/>
            </a:pPr>
            <a:r>
              <a:rPr lang="en-US" dirty="0"/>
              <a:t>Frames given </a:t>
            </a:r>
            <a:r>
              <a:rPr lang="en-US" b="1" dirty="0"/>
              <a:t>based on size of each process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Large </a:t>
            </a:r>
            <a:r>
              <a:rPr lang="en-US" dirty="0" smtClean="0"/>
              <a:t>process - More </a:t>
            </a:r>
            <a:r>
              <a:rPr lang="en-US" dirty="0"/>
              <a:t>frames</a:t>
            </a:r>
            <a:br>
              <a:rPr lang="en-US" dirty="0"/>
            </a:br>
            <a:r>
              <a:rPr lang="en-US" dirty="0"/>
              <a:t>Small process </a:t>
            </a:r>
            <a:r>
              <a:rPr lang="en-US" dirty="0" smtClean="0"/>
              <a:t>- Fewer </a:t>
            </a:r>
            <a:r>
              <a:rPr lang="en-US" dirty="0"/>
              <a:t>frames</a:t>
            </a:r>
          </a:p>
          <a:p>
            <a:pPr marL="0" indent="0">
              <a:buNone/>
            </a:pPr>
            <a:r>
              <a:rPr lang="en-US" b="1" dirty="0"/>
              <a:t>Example</a:t>
            </a:r>
          </a:p>
          <a:p>
            <a:r>
              <a:rPr lang="en-US" dirty="0"/>
              <a:t>Available frames = 40</a:t>
            </a:r>
          </a:p>
          <a:p>
            <a:r>
              <a:rPr lang="en-US" b="1" dirty="0"/>
              <a:t>Process sizes: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P1 = 10 KB</a:t>
            </a:r>
            <a:br>
              <a:rPr lang="en-US" dirty="0"/>
            </a:br>
            <a:r>
              <a:rPr lang="en-US" dirty="0"/>
              <a:t>P2 = 20 KB</a:t>
            </a:r>
            <a:br>
              <a:rPr lang="en-US" dirty="0"/>
            </a:br>
            <a:r>
              <a:rPr lang="en-US" dirty="0"/>
              <a:t>P3 = 30 KB</a:t>
            </a:r>
          </a:p>
          <a:p>
            <a:pPr marL="0" indent="0">
              <a:buNone/>
            </a:pPr>
            <a:r>
              <a:rPr lang="en-US" b="1" dirty="0"/>
              <a:t>Total = 60 </a:t>
            </a:r>
            <a:r>
              <a:rPr lang="en-US" b="1" dirty="0" smtClean="0"/>
              <a:t>KB</a:t>
            </a:r>
          </a:p>
          <a:p>
            <a:pPr marL="0" indent="0">
              <a:buNone/>
            </a:pPr>
            <a:r>
              <a:rPr lang="en-US" b="1" dirty="0"/>
              <a:t>Advantage</a:t>
            </a:r>
          </a:p>
          <a:p>
            <a:r>
              <a:rPr lang="en-US" dirty="0"/>
              <a:t>Balanced</a:t>
            </a:r>
          </a:p>
          <a:p>
            <a:r>
              <a:rPr lang="en-US" dirty="0"/>
              <a:t>Big processes get what they need</a:t>
            </a:r>
          </a:p>
          <a:p>
            <a:pPr marL="0" indent="0">
              <a:buNone/>
            </a:pPr>
            <a:r>
              <a:rPr lang="en-US" b="1" dirty="0" smtClean="0"/>
              <a:t>Disadvantage</a:t>
            </a:r>
            <a:endParaRPr lang="en-US" b="1" dirty="0"/>
          </a:p>
          <a:p>
            <a:r>
              <a:rPr lang="en-US" dirty="0"/>
              <a:t>Mathematical calculation needed</a:t>
            </a:r>
          </a:p>
          <a:p>
            <a:r>
              <a:rPr lang="en-US" dirty="0"/>
              <a:t>Not good if processes change size dynamically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8661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FRAME ALLOCATION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Priority </a:t>
            </a:r>
            <a:r>
              <a:rPr lang="en-US" b="1" dirty="0"/>
              <a:t>Allocation</a:t>
            </a:r>
          </a:p>
          <a:p>
            <a:pPr marL="0" indent="0">
              <a:buNone/>
            </a:pPr>
            <a:r>
              <a:rPr lang="en-US" dirty="0" smtClean="0"/>
              <a:t>Higher </a:t>
            </a:r>
            <a:r>
              <a:rPr lang="en-US" dirty="0"/>
              <a:t>priority </a:t>
            </a:r>
            <a:r>
              <a:rPr lang="en-US" dirty="0" smtClean="0"/>
              <a:t>- </a:t>
            </a:r>
            <a:r>
              <a:rPr lang="en-US" dirty="0"/>
              <a:t>more frames</a:t>
            </a:r>
            <a:br>
              <a:rPr lang="en-US" dirty="0"/>
            </a:br>
            <a:r>
              <a:rPr lang="en-US" dirty="0"/>
              <a:t>Lower priority </a:t>
            </a:r>
            <a:r>
              <a:rPr lang="en-US" dirty="0" smtClean="0"/>
              <a:t>- </a:t>
            </a:r>
            <a:r>
              <a:rPr lang="en-US" dirty="0"/>
              <a:t>fewer frames</a:t>
            </a:r>
          </a:p>
          <a:p>
            <a:r>
              <a:rPr lang="en-US" dirty="0"/>
              <a:t>Used in </a:t>
            </a:r>
            <a:r>
              <a:rPr lang="en-US" b="1" dirty="0"/>
              <a:t>real-time systems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b="1" dirty="0"/>
              <a:t>Example</a:t>
            </a:r>
          </a:p>
          <a:p>
            <a:pPr marL="0" indent="0">
              <a:buNone/>
            </a:pPr>
            <a:r>
              <a:rPr lang="en-US" dirty="0"/>
              <a:t>Priority levels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/>
              <a:t>P1 → High priority  </a:t>
            </a:r>
          </a:p>
          <a:p>
            <a:pPr marL="0" indent="0">
              <a:buNone/>
            </a:pPr>
            <a:r>
              <a:rPr lang="en-US" dirty="0"/>
              <a:t>P2 → Medium  </a:t>
            </a:r>
          </a:p>
          <a:p>
            <a:pPr marL="0" indent="0">
              <a:buNone/>
            </a:pPr>
            <a:r>
              <a:rPr lang="en-US" dirty="0"/>
              <a:t>P3 → Low </a:t>
            </a:r>
            <a:endParaRPr lang="en-US" dirty="0" smtClean="0"/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P1 → 15 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P2 → 10 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P3 → 5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5709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</a:t>
            </a:r>
            <a:r>
              <a:rPr lang="en-US" dirty="0" err="1"/>
              <a:t>vs</a:t>
            </a:r>
            <a:r>
              <a:rPr lang="en-US" dirty="0"/>
              <a:t> Local Replacement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334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This is about </a:t>
            </a:r>
            <a:r>
              <a:rPr lang="en-US" b="1" dirty="0"/>
              <a:t>how page replacement works</a:t>
            </a:r>
            <a:r>
              <a:rPr lang="en-US" dirty="0"/>
              <a:t> when frames are full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b="1" dirty="0"/>
              <a:t>GLOBAL REPLACEMENT</a:t>
            </a:r>
          </a:p>
          <a:p>
            <a:r>
              <a:rPr lang="en-US" dirty="0" smtClean="0"/>
              <a:t>Process </a:t>
            </a:r>
            <a:r>
              <a:rPr lang="en-US" dirty="0"/>
              <a:t>can replace </a:t>
            </a:r>
            <a:r>
              <a:rPr lang="en-US" b="1" dirty="0"/>
              <a:t>its own frames AND frames of other processes</a:t>
            </a:r>
            <a:r>
              <a:rPr lang="en-US" dirty="0"/>
              <a:t>.</a:t>
            </a:r>
          </a:p>
          <a:p>
            <a:r>
              <a:rPr lang="en-US" dirty="0"/>
              <a:t>Example:</a:t>
            </a:r>
          </a:p>
          <a:p>
            <a:r>
              <a:rPr lang="en-US" dirty="0"/>
              <a:t>P1 has 5 frames</a:t>
            </a:r>
          </a:p>
          <a:p>
            <a:r>
              <a:rPr lang="en-US" dirty="0"/>
              <a:t>P2 has 5 frames</a:t>
            </a:r>
          </a:p>
          <a:p>
            <a:r>
              <a:rPr lang="en-US" dirty="0"/>
              <a:t>P1 needs a new page → May remove a frame from P2!</a:t>
            </a:r>
          </a:p>
          <a:p>
            <a:pPr marL="0" indent="0">
              <a:buNone/>
            </a:pPr>
            <a:r>
              <a:rPr lang="en-US" b="1" dirty="0" smtClean="0"/>
              <a:t>Advantage</a:t>
            </a:r>
            <a:endParaRPr lang="en-US" b="1" dirty="0"/>
          </a:p>
          <a:p>
            <a:r>
              <a:rPr lang="en-US" dirty="0"/>
              <a:t>Higher overall performance</a:t>
            </a:r>
          </a:p>
          <a:p>
            <a:pPr marL="0" indent="0">
              <a:buNone/>
            </a:pPr>
            <a:r>
              <a:rPr lang="en-US" b="1" dirty="0" smtClean="0"/>
              <a:t>Disadvantage</a:t>
            </a:r>
            <a:endParaRPr lang="en-US" b="1" dirty="0"/>
          </a:p>
          <a:p>
            <a:r>
              <a:rPr lang="en-US" dirty="0"/>
              <a:t>Processes interfere</a:t>
            </a:r>
          </a:p>
          <a:p>
            <a:r>
              <a:rPr lang="en-US" dirty="0"/>
              <a:t>One greedy process causes many page faults in others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5482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44562"/>
          </a:xfrm>
        </p:spPr>
        <p:txBody>
          <a:bodyPr/>
          <a:lstStyle/>
          <a:p>
            <a:r>
              <a:rPr lang="en-US" dirty="0"/>
              <a:t>Global </a:t>
            </a:r>
            <a:r>
              <a:rPr lang="en-US" dirty="0" err="1"/>
              <a:t>vs</a:t>
            </a:r>
            <a:r>
              <a:rPr lang="en-US" dirty="0"/>
              <a:t> Local Replacement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229600" cy="51816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LOCAL REPLACEMENT</a:t>
            </a:r>
          </a:p>
          <a:p>
            <a:r>
              <a:rPr lang="en-US" dirty="0" smtClean="0"/>
              <a:t>Process </a:t>
            </a:r>
            <a:r>
              <a:rPr lang="en-US" dirty="0"/>
              <a:t>can replace </a:t>
            </a:r>
            <a:r>
              <a:rPr lang="en-US" b="1" dirty="0"/>
              <a:t>only its OWN frames</a:t>
            </a:r>
            <a:r>
              <a:rPr lang="en-US" dirty="0"/>
              <a:t>.</a:t>
            </a:r>
          </a:p>
          <a:p>
            <a:r>
              <a:rPr lang="en-US" dirty="0"/>
              <a:t>Example:</a:t>
            </a:r>
          </a:p>
          <a:p>
            <a:r>
              <a:rPr lang="en-US" dirty="0"/>
              <a:t>P1 has 5 frames </a:t>
            </a:r>
            <a:r>
              <a:rPr lang="en-US" dirty="0" smtClean="0"/>
              <a:t>- </a:t>
            </a:r>
            <a:r>
              <a:rPr lang="en-US" dirty="0"/>
              <a:t>it uses only these</a:t>
            </a:r>
          </a:p>
          <a:p>
            <a:r>
              <a:rPr lang="en-US" dirty="0"/>
              <a:t>P2 has 5 frames </a:t>
            </a:r>
            <a:r>
              <a:rPr lang="en-US" dirty="0" smtClean="0"/>
              <a:t>- </a:t>
            </a:r>
            <a:r>
              <a:rPr lang="en-US" dirty="0"/>
              <a:t>uses only its own</a:t>
            </a:r>
          </a:p>
          <a:p>
            <a:pPr marL="0" indent="0">
              <a:buNone/>
            </a:pPr>
            <a:r>
              <a:rPr lang="en-US" b="1" dirty="0" smtClean="0"/>
              <a:t>Advantage</a:t>
            </a:r>
            <a:endParaRPr lang="en-US" b="1" dirty="0"/>
          </a:p>
          <a:p>
            <a:r>
              <a:rPr lang="en-US" dirty="0"/>
              <a:t>Stable</a:t>
            </a:r>
          </a:p>
          <a:p>
            <a:r>
              <a:rPr lang="en-US" dirty="0"/>
              <a:t>Predictable</a:t>
            </a:r>
          </a:p>
          <a:p>
            <a:pPr marL="0" indent="0">
              <a:buNone/>
            </a:pPr>
            <a:r>
              <a:rPr lang="en-US" b="1" dirty="0" smtClean="0"/>
              <a:t>Disadvantage</a:t>
            </a:r>
            <a:endParaRPr lang="en-US" b="1" dirty="0"/>
          </a:p>
          <a:p>
            <a:r>
              <a:rPr lang="en-US" dirty="0"/>
              <a:t>Sometimes overall performance is low</a:t>
            </a:r>
          </a:p>
          <a:p>
            <a:r>
              <a:rPr lang="en-US" dirty="0"/>
              <a:t>Some processes may struggle with limited frames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4122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THRASHING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When </a:t>
            </a:r>
            <a:r>
              <a:rPr lang="en-US" dirty="0"/>
              <a:t>a process spends </a:t>
            </a:r>
            <a:r>
              <a:rPr lang="en-US" b="1" dirty="0"/>
              <a:t>more time swapping pages in and out of </a:t>
            </a:r>
            <a:r>
              <a:rPr lang="en-US" b="1" dirty="0" smtClean="0"/>
              <a:t>RAM</a:t>
            </a:r>
            <a:r>
              <a:rPr lang="en-US" dirty="0"/>
              <a:t> </a:t>
            </a:r>
            <a:r>
              <a:rPr lang="en-US" dirty="0" smtClean="0"/>
              <a:t>than </a:t>
            </a:r>
            <a:r>
              <a:rPr lang="en-US" dirty="0"/>
              <a:t>actually executing (running) on the CPU.</a:t>
            </a:r>
          </a:p>
          <a:p>
            <a:r>
              <a:rPr lang="en-US" dirty="0"/>
              <a:t>This happens because the process does </a:t>
            </a:r>
            <a:r>
              <a:rPr lang="en-US" b="1" dirty="0"/>
              <a:t>not have enough frames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b="1" dirty="0"/>
              <a:t>Result:</a:t>
            </a:r>
          </a:p>
          <a:p>
            <a:r>
              <a:rPr lang="en-US" dirty="0"/>
              <a:t>The CPU keeps waiting</a:t>
            </a:r>
          </a:p>
          <a:p>
            <a:r>
              <a:rPr lang="en-US" dirty="0"/>
              <a:t>System becomes very slow</a:t>
            </a:r>
          </a:p>
          <a:p>
            <a:r>
              <a:rPr lang="en-US" dirty="0"/>
              <a:t>90% of time is wasted in page faults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8885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Thrashing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Solutions </a:t>
            </a:r>
            <a:r>
              <a:rPr lang="en-US" b="1" dirty="0"/>
              <a:t>for Thrashing</a:t>
            </a:r>
          </a:p>
          <a:p>
            <a:r>
              <a:rPr lang="en-US" dirty="0"/>
              <a:t>There are two major solutions:</a:t>
            </a:r>
          </a:p>
          <a:p>
            <a:pPr marL="0" indent="0">
              <a:buNone/>
            </a:pPr>
            <a:r>
              <a:rPr lang="en-US" b="1" dirty="0" smtClean="0"/>
              <a:t>Solution </a:t>
            </a:r>
            <a:r>
              <a:rPr lang="en-US" b="1" dirty="0"/>
              <a:t>1: Working-Set Model</a:t>
            </a:r>
          </a:p>
          <a:p>
            <a:pPr marL="0" indent="0">
              <a:buNone/>
            </a:pPr>
            <a:r>
              <a:rPr lang="en-US" b="1" dirty="0" smtClean="0"/>
              <a:t>Meaning</a:t>
            </a:r>
            <a:endParaRPr lang="en-US" b="1" dirty="0"/>
          </a:p>
          <a:p>
            <a:r>
              <a:rPr lang="en-US" dirty="0"/>
              <a:t>Give each process </a:t>
            </a:r>
            <a:r>
              <a:rPr lang="en-US" b="1" dirty="0"/>
              <a:t>the minimum number of frames it actively needs</a:t>
            </a:r>
            <a:r>
              <a:rPr lang="en-US" dirty="0"/>
              <a:t>.</a:t>
            </a:r>
          </a:p>
          <a:p>
            <a:r>
              <a:rPr lang="en-US" dirty="0"/>
              <a:t>This minimum set is called the </a:t>
            </a:r>
            <a:r>
              <a:rPr lang="en-US" b="1" dirty="0"/>
              <a:t>working set</a:t>
            </a:r>
            <a:r>
              <a:rPr lang="en-US" dirty="0" smtClean="0"/>
              <a:t>.</a:t>
            </a:r>
          </a:p>
          <a:p>
            <a:r>
              <a:rPr lang="en-US" dirty="0"/>
              <a:t>OS ensures these pages stay in RAM.</a:t>
            </a:r>
          </a:p>
          <a:p>
            <a:r>
              <a:rPr lang="en-US" dirty="0"/>
              <a:t>If working set fits → No thrashing</a:t>
            </a:r>
            <a:br>
              <a:rPr lang="en-US" dirty="0"/>
            </a:br>
            <a:r>
              <a:rPr lang="en-US" dirty="0"/>
              <a:t>If working set cannot fit → Thrashing occurs</a:t>
            </a:r>
          </a:p>
          <a:p>
            <a:pPr marL="0" indent="0">
              <a:buNone/>
            </a:pPr>
            <a:r>
              <a:rPr lang="en-US" b="1" dirty="0" smtClean="0"/>
              <a:t> </a:t>
            </a:r>
            <a:r>
              <a:rPr lang="en-US" b="1" dirty="0"/>
              <a:t>How OS fixes it</a:t>
            </a:r>
          </a:p>
          <a:p>
            <a:r>
              <a:rPr lang="en-US" dirty="0"/>
              <a:t>Calculate working set</a:t>
            </a:r>
          </a:p>
          <a:p>
            <a:r>
              <a:rPr lang="en-US" dirty="0"/>
              <a:t>Allocate that many frames</a:t>
            </a:r>
          </a:p>
          <a:p>
            <a:r>
              <a:rPr lang="en-US" dirty="0"/>
              <a:t>If RAM is insufficient → reduce the number of processes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78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Example:</a:t>
            </a:r>
          </a:p>
          <a:p>
            <a:r>
              <a:rPr lang="en-US" dirty="0" smtClean="0"/>
              <a:t>If page size = 4 KB, logical address = 20500</a:t>
            </a:r>
          </a:p>
          <a:p>
            <a:r>
              <a:rPr lang="en-US" dirty="0" smtClean="0"/>
              <a:t>Page number = 20500 / 4096 = 5</a:t>
            </a:r>
            <a:br>
              <a:rPr lang="en-US" dirty="0" smtClean="0"/>
            </a:br>
            <a:r>
              <a:rPr lang="en-US" dirty="0" smtClean="0"/>
              <a:t>Offset = 20500 mod 4096 = 2500</a:t>
            </a:r>
          </a:p>
          <a:p>
            <a:r>
              <a:rPr lang="en-US" dirty="0" smtClean="0"/>
              <a:t>So address = (Page 5, offset 2500)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0865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Thrashing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Solution 2: Page-Fault Frequency (PFF) Control</a:t>
            </a:r>
          </a:p>
          <a:p>
            <a:pPr marL="0" indent="0">
              <a:buNone/>
            </a:pPr>
            <a:r>
              <a:rPr lang="en-US" b="1" dirty="0" smtClean="0"/>
              <a:t>Meaning</a:t>
            </a:r>
            <a:endParaRPr lang="en-US" b="1" dirty="0"/>
          </a:p>
          <a:p>
            <a:r>
              <a:rPr lang="en-US" dirty="0"/>
              <a:t>OS keeps track of how many page faults a process generates.</a:t>
            </a:r>
          </a:p>
          <a:p>
            <a:r>
              <a:rPr lang="en-US" dirty="0"/>
              <a:t>There are two thresholds:</a:t>
            </a:r>
          </a:p>
          <a:p>
            <a:pPr marL="0" indent="0">
              <a:buNone/>
            </a:pPr>
            <a:r>
              <a:rPr lang="en-US" dirty="0"/>
              <a:t>Upper limit (too many faults)  </a:t>
            </a:r>
          </a:p>
          <a:p>
            <a:pPr marL="0" indent="0">
              <a:buNone/>
            </a:pPr>
            <a:r>
              <a:rPr lang="en-US" dirty="0"/>
              <a:t>Lower limit (too few faults)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1543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Thrashing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If page faults are HIGH</a:t>
            </a:r>
          </a:p>
          <a:p>
            <a:r>
              <a:rPr lang="en-US" dirty="0" smtClean="0"/>
              <a:t>Process </a:t>
            </a:r>
            <a:r>
              <a:rPr lang="en-US" dirty="0"/>
              <a:t>needs </a:t>
            </a:r>
            <a:r>
              <a:rPr lang="en-US" b="1" dirty="0"/>
              <a:t>more frames</a:t>
            </a:r>
            <a:endParaRPr lang="en-US" dirty="0"/>
          </a:p>
          <a:p>
            <a:pPr marL="0" indent="0">
              <a:buNone/>
            </a:pPr>
            <a:r>
              <a:rPr lang="en-US" b="1" dirty="0" smtClean="0"/>
              <a:t>If </a:t>
            </a:r>
            <a:r>
              <a:rPr lang="en-US" b="1" dirty="0"/>
              <a:t>page faults are LOW</a:t>
            </a:r>
          </a:p>
          <a:p>
            <a:r>
              <a:rPr lang="en-US" dirty="0" smtClean="0"/>
              <a:t>Process </a:t>
            </a:r>
            <a:r>
              <a:rPr lang="en-US" dirty="0"/>
              <a:t>has </a:t>
            </a:r>
            <a:r>
              <a:rPr lang="en-US" b="1" dirty="0"/>
              <a:t>more frames than </a:t>
            </a:r>
            <a:r>
              <a:rPr lang="en-US" b="1" dirty="0" smtClean="0"/>
              <a:t>necessary</a:t>
            </a:r>
            <a:endParaRPr lang="en-US" dirty="0" smtClean="0"/>
          </a:p>
          <a:p>
            <a:r>
              <a:rPr lang="en-US" dirty="0" smtClean="0"/>
              <a:t>OS </a:t>
            </a:r>
            <a:r>
              <a:rPr lang="en-US" dirty="0"/>
              <a:t>may take away frames and give them to other processes</a:t>
            </a:r>
          </a:p>
          <a:p>
            <a:pPr marL="0" indent="0">
              <a:buNone/>
            </a:pPr>
            <a:r>
              <a:rPr lang="en-US" b="1" dirty="0" smtClean="0"/>
              <a:t>Simple </a:t>
            </a:r>
            <a:r>
              <a:rPr lang="en-US" b="1" dirty="0"/>
              <a:t>example</a:t>
            </a:r>
          </a:p>
          <a:p>
            <a:r>
              <a:rPr lang="en-US" dirty="0"/>
              <a:t>If Process P1 faults too much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/>
              <a:t>PFF high → give P1 more frames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7792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Thrashing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If Process P2 faults very rarely</a:t>
            </a:r>
            <a:r>
              <a:rPr lang="en-US" b="1" dirty="0" smtClean="0"/>
              <a:t>:</a:t>
            </a:r>
          </a:p>
          <a:p>
            <a:pPr marL="0" indent="0">
              <a:buNone/>
            </a:pPr>
            <a:r>
              <a:rPr lang="en-US" dirty="0"/>
              <a:t>PFF low → remove some frames from P2</a:t>
            </a:r>
          </a:p>
          <a:p>
            <a:pPr marL="0" indent="0">
              <a:buNone/>
            </a:pPr>
            <a:r>
              <a:rPr lang="en-US" dirty="0"/>
              <a:t>This keeps the system stable</a:t>
            </a:r>
          </a:p>
        </p:txBody>
      </p:sp>
    </p:spTree>
    <p:extLst>
      <p:ext uri="{BB962C8B-B14F-4D97-AF65-F5344CB8AC3E}">
        <p14:creationId xmlns:p14="http://schemas.microsoft.com/office/powerpoint/2010/main" val="3305049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/>
              <a:t>Structure of Page Table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page table</a:t>
            </a:r>
            <a:r>
              <a:rPr lang="en-US" dirty="0" smtClean="0"/>
              <a:t> maps each logical page to a physical frame.</a:t>
            </a:r>
          </a:p>
          <a:p>
            <a:pPr marL="0" indent="0">
              <a:buNone/>
            </a:pPr>
            <a:r>
              <a:rPr lang="en-US" b="1" dirty="0" smtClean="0"/>
              <a:t>Types of Page Table Structures:</a:t>
            </a:r>
          </a:p>
          <a:p>
            <a:r>
              <a:rPr lang="en-US" b="1" dirty="0" smtClean="0"/>
              <a:t>Single-level</a:t>
            </a:r>
            <a:endParaRPr lang="en-US" dirty="0" smtClean="0"/>
          </a:p>
          <a:p>
            <a:r>
              <a:rPr lang="en-US" b="1" dirty="0" smtClean="0"/>
              <a:t>Multi-level page table</a:t>
            </a:r>
            <a:r>
              <a:rPr lang="en-US" dirty="0" smtClean="0"/>
              <a:t> (common)</a:t>
            </a:r>
          </a:p>
          <a:p>
            <a:r>
              <a:rPr lang="en-US" b="1" dirty="0" smtClean="0"/>
              <a:t>Inverted page table</a:t>
            </a:r>
            <a:endParaRPr lang="en-US" dirty="0" smtClean="0"/>
          </a:p>
          <a:p>
            <a:r>
              <a:rPr lang="en-US" b="1" dirty="0" smtClean="0"/>
              <a:t>Hashed page table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831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Why multi-level?</a:t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Large logical memory = extremely large page table</a:t>
            </a:r>
            <a:br>
              <a:rPr lang="en-US" dirty="0" smtClean="0"/>
            </a:br>
            <a:r>
              <a:rPr lang="en-US" dirty="0" smtClean="0"/>
              <a:t>→ multi-level reduces required memory.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921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Segmentation</a:t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 smtClean="0"/>
              <a:t>What is segmentation?</a:t>
            </a:r>
          </a:p>
          <a:p>
            <a:r>
              <a:rPr lang="en-US" dirty="0" smtClean="0"/>
              <a:t>Segmentation divides memory into </a:t>
            </a:r>
            <a:r>
              <a:rPr lang="en-US" b="1" dirty="0" smtClean="0"/>
              <a:t>variable-sized logical units</a:t>
            </a:r>
            <a:r>
              <a:rPr lang="en-US" dirty="0" smtClean="0"/>
              <a:t> called segments.</a:t>
            </a:r>
          </a:p>
          <a:p>
            <a:r>
              <a:rPr lang="en-US" dirty="0" smtClean="0"/>
              <a:t>Each segment represents a logical part of program like:</a:t>
            </a:r>
          </a:p>
          <a:p>
            <a:r>
              <a:rPr lang="en-US" dirty="0" smtClean="0"/>
              <a:t>Code</a:t>
            </a:r>
          </a:p>
          <a:p>
            <a:r>
              <a:rPr lang="en-US" dirty="0" smtClean="0"/>
              <a:t>Data</a:t>
            </a:r>
          </a:p>
          <a:p>
            <a:r>
              <a:rPr lang="en-US" dirty="0" smtClean="0"/>
              <a:t>Stack</a:t>
            </a:r>
          </a:p>
          <a:p>
            <a:r>
              <a:rPr lang="en-US" dirty="0" smtClean="0"/>
              <a:t>Heap</a:t>
            </a:r>
          </a:p>
          <a:p>
            <a:r>
              <a:rPr lang="en-US" dirty="0" smtClean="0"/>
              <a:t>Functions</a:t>
            </a:r>
          </a:p>
          <a:p>
            <a:r>
              <a:rPr lang="en-US" dirty="0" smtClean="0"/>
              <a:t>Arrays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116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SEGMENTATION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Segmentation is a </a:t>
            </a:r>
            <a:r>
              <a:rPr lang="en-US" b="1" dirty="0"/>
              <a:t>memory management technique</a:t>
            </a:r>
            <a:r>
              <a:rPr lang="en-US" dirty="0"/>
              <a:t> in which a program is divided into </a:t>
            </a:r>
            <a:r>
              <a:rPr lang="en-US" b="1" dirty="0"/>
              <a:t>logical parts</a:t>
            </a:r>
            <a:r>
              <a:rPr lang="en-US" dirty="0"/>
              <a:t> called </a:t>
            </a:r>
            <a:r>
              <a:rPr lang="en-US" b="1" dirty="0"/>
              <a:t>segments</a:t>
            </a:r>
            <a:r>
              <a:rPr lang="en-US" dirty="0"/>
              <a:t>.</a:t>
            </a:r>
          </a:p>
          <a:p>
            <a:r>
              <a:rPr lang="en-US" b="1" dirty="0" smtClean="0"/>
              <a:t> </a:t>
            </a:r>
            <a:r>
              <a:rPr lang="en-US" b="1" dirty="0"/>
              <a:t>Pages </a:t>
            </a:r>
            <a:r>
              <a:rPr lang="en-US" b="1" dirty="0" smtClean="0"/>
              <a:t>- </a:t>
            </a:r>
            <a:r>
              <a:rPr lang="en-US" b="1" dirty="0"/>
              <a:t>equal size</a:t>
            </a:r>
          </a:p>
          <a:p>
            <a:r>
              <a:rPr lang="en-US" b="1" dirty="0" smtClean="0"/>
              <a:t> </a:t>
            </a:r>
            <a:r>
              <a:rPr lang="en-US" b="1" dirty="0"/>
              <a:t>Segments </a:t>
            </a:r>
            <a:r>
              <a:rPr lang="en-US" b="1" dirty="0" smtClean="0"/>
              <a:t>- </a:t>
            </a:r>
            <a:r>
              <a:rPr lang="en-US" b="1" dirty="0"/>
              <a:t>different sizes (variable)</a:t>
            </a:r>
          </a:p>
          <a:p>
            <a:pPr marL="0" indent="0">
              <a:buNone/>
            </a:pPr>
            <a:r>
              <a:rPr lang="en-US" dirty="0"/>
              <a:t>In segmentation, memory is allocated based on the </a:t>
            </a:r>
            <a:r>
              <a:rPr lang="en-US" b="1" dirty="0"/>
              <a:t>logical structure of the program</a:t>
            </a:r>
            <a:r>
              <a:rPr lang="en-US" dirty="0"/>
              <a:t>, not on fixed block size.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914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WHY </a:t>
            </a:r>
            <a:r>
              <a:rPr lang="en-US" b="1" dirty="0" smtClean="0"/>
              <a:t>SEGMENTATION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Because </a:t>
            </a:r>
            <a:r>
              <a:rPr lang="en-US" dirty="0"/>
              <a:t>programs are naturally divided into logic-based parts like:</a:t>
            </a:r>
          </a:p>
          <a:p>
            <a:r>
              <a:rPr lang="en-US" dirty="0"/>
              <a:t>Code</a:t>
            </a:r>
          </a:p>
          <a:p>
            <a:r>
              <a:rPr lang="en-US" dirty="0"/>
              <a:t>Data</a:t>
            </a:r>
          </a:p>
          <a:p>
            <a:r>
              <a:rPr lang="en-US" dirty="0"/>
              <a:t>Heap</a:t>
            </a:r>
          </a:p>
          <a:p>
            <a:r>
              <a:rPr lang="en-US" dirty="0"/>
              <a:t>Stack</a:t>
            </a:r>
          </a:p>
          <a:p>
            <a:r>
              <a:rPr lang="en-US" dirty="0"/>
              <a:t>Functions</a:t>
            </a:r>
          </a:p>
          <a:p>
            <a:r>
              <a:rPr lang="en-US" dirty="0" smtClean="0"/>
              <a:t>Arrays</a:t>
            </a:r>
          </a:p>
          <a:p>
            <a:pPr marL="0" indent="0">
              <a:buNone/>
            </a:pPr>
            <a:r>
              <a:rPr lang="en-US" dirty="0"/>
              <a:t>Each part has a </a:t>
            </a:r>
            <a:r>
              <a:rPr lang="en-US" b="1" dirty="0"/>
              <a:t>different size</a:t>
            </a:r>
            <a:r>
              <a:rPr lang="en-US" dirty="0"/>
              <a:t>, so segmentation stores them separately.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430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SEGMENTATION DIAGRAM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Process Divided into Segments (Logical Memory</a:t>
            </a:r>
            <a:r>
              <a:rPr lang="en-US" b="1" dirty="0" smtClean="0"/>
              <a:t>)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 code</a:t>
            </a:r>
          </a:p>
          <a:p>
            <a:pPr marL="0" indent="0" algn="ctr">
              <a:buNone/>
            </a:pPr>
            <a:r>
              <a:rPr lang="en-US" dirty="0" smtClean="0"/>
              <a:t>|</a:t>
            </a:r>
          </a:p>
          <a:p>
            <a:pPr marL="0" indent="0" algn="ctr">
              <a:buNone/>
            </a:pPr>
            <a:r>
              <a:rPr lang="en-US" dirty="0" smtClean="0"/>
              <a:t>Data</a:t>
            </a:r>
          </a:p>
          <a:p>
            <a:pPr marL="0" indent="0" algn="ctr">
              <a:buNone/>
            </a:pPr>
            <a:r>
              <a:rPr lang="en-US" dirty="0" smtClean="0"/>
              <a:t>|</a:t>
            </a:r>
          </a:p>
          <a:p>
            <a:pPr marL="0" indent="0" algn="ctr">
              <a:buNone/>
            </a:pPr>
            <a:r>
              <a:rPr lang="en-US" dirty="0" smtClean="0"/>
              <a:t>Stack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659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1137</Words>
  <Application>Microsoft Office PowerPoint</Application>
  <PresentationFormat>On-screen Show (4:3)</PresentationFormat>
  <Paragraphs>243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MEMORY MANAGEMENT</vt:lpstr>
      <vt:lpstr>Paging</vt:lpstr>
      <vt:lpstr>Paging</vt:lpstr>
      <vt:lpstr>Paging</vt:lpstr>
      <vt:lpstr>Why multi-level? </vt:lpstr>
      <vt:lpstr>Segmentation </vt:lpstr>
      <vt:lpstr>SEGMENTATION </vt:lpstr>
      <vt:lpstr>WHY SEGMENTATION</vt:lpstr>
      <vt:lpstr>SEGMENTATION DIAGRAM</vt:lpstr>
      <vt:lpstr>How Virtual Memory Works</vt:lpstr>
      <vt:lpstr>HOW SEGMENTATION WORKS</vt:lpstr>
      <vt:lpstr>ADDRESS TRANSLATION</vt:lpstr>
      <vt:lpstr>VIRTUAL MEMORY – BACKGROUND</vt:lpstr>
      <vt:lpstr>Why do we need Virtual Memory</vt:lpstr>
      <vt:lpstr>How Virtual Memory Works</vt:lpstr>
      <vt:lpstr>How Virtual Memory Works</vt:lpstr>
      <vt:lpstr>DEMAND PAGING</vt:lpstr>
      <vt:lpstr>DEMAND PAGING</vt:lpstr>
      <vt:lpstr>DEMAND PAGING</vt:lpstr>
      <vt:lpstr>Agenda </vt:lpstr>
      <vt:lpstr>What is Frame Allocation?</vt:lpstr>
      <vt:lpstr>Why is Frame Allocation Needed?</vt:lpstr>
      <vt:lpstr>FRAME ALLOCATION METHODS</vt:lpstr>
      <vt:lpstr>FRAME ALLOCATION METHODS</vt:lpstr>
      <vt:lpstr>FRAME ALLOCATION METHODS</vt:lpstr>
      <vt:lpstr>Global vs Local Replacement</vt:lpstr>
      <vt:lpstr>Global vs Local Replacement</vt:lpstr>
      <vt:lpstr>THRASHING</vt:lpstr>
      <vt:lpstr>Thrashing</vt:lpstr>
      <vt:lpstr>Thrashing</vt:lpstr>
      <vt:lpstr>Thrashing</vt:lpstr>
      <vt:lpstr>Thrashing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MEMORY MANAGEMENT</dc:title>
  <dc:creator>Windows User</dc:creator>
  <cp:lastModifiedBy>Windows User</cp:lastModifiedBy>
  <cp:revision>26</cp:revision>
  <dcterms:created xsi:type="dcterms:W3CDTF">2025-11-28T13:05:44Z</dcterms:created>
  <dcterms:modified xsi:type="dcterms:W3CDTF">2025-12-11T06:31:44Z</dcterms:modified>
</cp:coreProperties>
</file>