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1" r:id="rId13"/>
    <p:sldId id="268" r:id="rId14"/>
    <p:sldId id="269" r:id="rId15"/>
    <p:sldId id="270" r:id="rId16"/>
    <p:sldId id="271" r:id="rId17"/>
    <p:sldId id="273" r:id="rId18"/>
    <p:sldId id="274" r:id="rId19"/>
    <p:sldId id="277" r:id="rId20"/>
    <p:sldId id="278" r:id="rId21"/>
    <p:sldId id="279" r:id="rId22"/>
    <p:sldId id="280" r:id="rId23"/>
    <p:sldId id="275" r:id="rId24"/>
    <p:sldId id="281" r:id="rId25"/>
    <p:sldId id="282" r:id="rId26"/>
    <p:sldId id="276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-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01FF-41B4-4197-AFE9-CCBFD11D9CE8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22BDF-E92A-43C0-A99A-A272E37C1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63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01FF-41B4-4197-AFE9-CCBFD11D9CE8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22BDF-E92A-43C0-A99A-A272E37C1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64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01FF-41B4-4197-AFE9-CCBFD11D9CE8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22BDF-E92A-43C0-A99A-A272E37C1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842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01FF-41B4-4197-AFE9-CCBFD11D9CE8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22BDF-E92A-43C0-A99A-A272E37C1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022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01FF-41B4-4197-AFE9-CCBFD11D9CE8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22BDF-E92A-43C0-A99A-A272E37C1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46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01FF-41B4-4197-AFE9-CCBFD11D9CE8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22BDF-E92A-43C0-A99A-A272E37C1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824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01FF-41B4-4197-AFE9-CCBFD11D9CE8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22BDF-E92A-43C0-A99A-A272E37C1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737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01FF-41B4-4197-AFE9-CCBFD11D9CE8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22BDF-E92A-43C0-A99A-A272E37C1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920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01FF-41B4-4197-AFE9-CCBFD11D9CE8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22BDF-E92A-43C0-A99A-A272E37C1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918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01FF-41B4-4197-AFE9-CCBFD11D9CE8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22BDF-E92A-43C0-A99A-A272E37C1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195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01FF-41B4-4197-AFE9-CCBFD11D9CE8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22BDF-E92A-43C0-A99A-A272E37C1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243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5737" y="105357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501FF-41B4-4197-AFE9-CCBFD11D9CE8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22BDF-E92A-43C0-A99A-A272E37C18FA}" type="slidenum">
              <a:rPr lang="en-US" smtClean="0"/>
              <a:t>‹#›</a:t>
            </a:fld>
            <a:endParaRPr lang="en-US"/>
          </a:p>
        </p:txBody>
      </p:sp>
      <p:pic>
        <p:nvPicPr>
          <p:cNvPr id="2056" name="Picture 3" descr="Description: A logo for a college of engineering&#10;&#10;AI-generated content may be incorrect.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1" b="12926"/>
          <a:stretch>
            <a:fillRect/>
          </a:stretch>
        </p:blipFill>
        <p:spPr bwMode="auto">
          <a:xfrm>
            <a:off x="177800" y="9525"/>
            <a:ext cx="16605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escription: A yellow and orange badge with white text&#10;&#10;AI-generated content may be incorrect.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43"/>
          <a:stretch>
            <a:fillRect/>
          </a:stretch>
        </p:blipFill>
        <p:spPr bwMode="auto">
          <a:xfrm>
            <a:off x="6248400" y="-68263"/>
            <a:ext cx="754063" cy="75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escription: A blue and yellow sign with white text&#10;&#10;Description automatically generated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84137"/>
            <a:ext cx="774700" cy="54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escription: A logo for a college&#10;&#10;AI-generated content may be incorrect.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9525"/>
            <a:ext cx="67627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Connector 13"/>
          <p:cNvCxnSpPr/>
          <p:nvPr userDrawn="1"/>
        </p:nvCxnSpPr>
        <p:spPr>
          <a:xfrm>
            <a:off x="-45720" y="1090295"/>
            <a:ext cx="918972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10"/>
          <p:cNvSpPr>
            <a:spLocks noChangeArrowheads="1"/>
          </p:cNvSpPr>
          <p:nvPr userDrawn="1"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65438" algn="ctr"/>
                <a:tab pos="5730875" algn="r"/>
              </a:tabLst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65438" algn="ctr"/>
                <a:tab pos="5730875" algn="r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 userDrawn="1"/>
        </p:nvSpPr>
        <p:spPr bwMode="auto">
          <a:xfrm>
            <a:off x="0" y="63023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ptos"/>
                <a:cs typeface="Times New Roman" pitchFamily="18" charset="0"/>
              </a:rPr>
              <a:t>DEPARTMENT OF MASTER OF COMPUTER APPLICATIONS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 userDrawn="1"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65438" algn="ctr"/>
                <a:tab pos="5730875" algn="r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145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133600"/>
            <a:ext cx="7772400" cy="1470025"/>
          </a:xfrm>
        </p:spPr>
        <p:txBody>
          <a:bodyPr/>
          <a:lstStyle/>
          <a:p>
            <a:r>
              <a:rPr lang="en-US" dirty="0" smtClean="0"/>
              <a:t>Operating System Concepts</a:t>
            </a:r>
            <a:br>
              <a:rPr lang="en-US" dirty="0" smtClean="0"/>
            </a:br>
            <a:r>
              <a:rPr lang="en-US" dirty="0" smtClean="0"/>
              <a:t>Course Code: BBCA305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43400" y="4267200"/>
            <a:ext cx="4648200" cy="1752600"/>
          </a:xfrm>
        </p:spPr>
        <p:txBody>
          <a:bodyPr/>
          <a:lstStyle/>
          <a:p>
            <a:r>
              <a:rPr lang="en-US" dirty="0" smtClean="0"/>
              <a:t>Tanya R</a:t>
            </a:r>
            <a:br>
              <a:rPr lang="en-US" dirty="0" smtClean="0"/>
            </a:br>
            <a:r>
              <a:rPr lang="en-US" dirty="0" smtClean="0"/>
              <a:t>Assistant Professor</a:t>
            </a:r>
            <a:br>
              <a:rPr lang="en-US" dirty="0" smtClean="0"/>
            </a:br>
            <a:r>
              <a:rPr lang="en-US" dirty="0" smtClean="0"/>
              <a:t>Department of MCA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317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Computer-System Operation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I/O devices and the CPU can execute concurrently</a:t>
            </a:r>
          </a:p>
          <a:p>
            <a:endParaRPr lang="en-US" sz="1100" dirty="0"/>
          </a:p>
          <a:p>
            <a:r>
              <a:rPr lang="en-US" dirty="0"/>
              <a:t>Each device controller is in charge of a particular device type</a:t>
            </a:r>
          </a:p>
          <a:p>
            <a:endParaRPr lang="en-US" sz="1100" dirty="0"/>
          </a:p>
          <a:p>
            <a:r>
              <a:rPr lang="en-US" dirty="0"/>
              <a:t>Each device controller has a local buffer</a:t>
            </a:r>
          </a:p>
          <a:p>
            <a:endParaRPr lang="en-US" sz="1100" dirty="0"/>
          </a:p>
          <a:p>
            <a:r>
              <a:rPr lang="en-US" dirty="0"/>
              <a:t>CPU moves data from/to main memory to/from local buffers</a:t>
            </a:r>
          </a:p>
          <a:p>
            <a:endParaRPr lang="en-US" sz="1100" dirty="0"/>
          </a:p>
          <a:p>
            <a:r>
              <a:rPr lang="en-US" dirty="0"/>
              <a:t>I/O is from the device to local buffer of controller</a:t>
            </a:r>
          </a:p>
          <a:p>
            <a:endParaRPr lang="en-US" sz="1100" dirty="0"/>
          </a:p>
          <a:p>
            <a:r>
              <a:rPr lang="en-US" dirty="0"/>
              <a:t>Device controller informs CPU that it has finished its operation by causing an </a:t>
            </a:r>
            <a:r>
              <a:rPr lang="en-US" dirty="0">
                <a:solidFill>
                  <a:srgbClr val="0000FF"/>
                </a:solidFill>
              </a:rPr>
              <a:t>interrupt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291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Functions of Interrupts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Interrupt transfers control to the interrupt service routine generally, through the </a:t>
            </a:r>
            <a:r>
              <a:rPr lang="en-US" b="1" dirty="0">
                <a:solidFill>
                  <a:srgbClr val="3366FF"/>
                </a:solidFill>
              </a:rPr>
              <a:t>interrupt</a:t>
            </a:r>
            <a:r>
              <a:rPr lang="en-US" i="1" dirty="0"/>
              <a:t> </a:t>
            </a:r>
            <a:r>
              <a:rPr lang="en-US" b="1" dirty="0">
                <a:solidFill>
                  <a:srgbClr val="3366FF"/>
                </a:solidFill>
              </a:rPr>
              <a:t>vector</a:t>
            </a:r>
            <a:r>
              <a:rPr lang="en-US" dirty="0"/>
              <a:t>, which contains the addresses of all the service routines</a:t>
            </a:r>
          </a:p>
          <a:p>
            <a:endParaRPr lang="en-US" sz="1100" dirty="0"/>
          </a:p>
          <a:p>
            <a:r>
              <a:rPr lang="en-US" dirty="0"/>
              <a:t>Interrupt architecture must save the address of the interrupted instruction</a:t>
            </a:r>
          </a:p>
          <a:p>
            <a:endParaRPr lang="en-US" sz="1100" dirty="0"/>
          </a:p>
          <a:p>
            <a:r>
              <a:rPr lang="en-US" dirty="0"/>
              <a:t>Incoming interrupts are </a:t>
            </a:r>
            <a:r>
              <a:rPr lang="en-US" i="1" dirty="0"/>
              <a:t>disabled</a:t>
            </a:r>
            <a:r>
              <a:rPr lang="en-US" dirty="0"/>
              <a:t> while another interrupt is being processed to prevent a </a:t>
            </a:r>
            <a:r>
              <a:rPr lang="en-US" i="1" dirty="0"/>
              <a:t>lost interrupt</a:t>
            </a:r>
          </a:p>
          <a:p>
            <a:endParaRPr lang="en-US" sz="1100" i="1" dirty="0"/>
          </a:p>
          <a:p>
            <a:r>
              <a:rPr lang="en-US" dirty="0"/>
              <a:t>A </a:t>
            </a:r>
            <a:r>
              <a:rPr lang="en-US" i="1" dirty="0"/>
              <a:t>trap</a:t>
            </a:r>
            <a:r>
              <a:rPr lang="en-US" dirty="0"/>
              <a:t> is a software-generated interrupt caused either by an error or a user request</a:t>
            </a:r>
          </a:p>
          <a:p>
            <a:endParaRPr lang="en-US" sz="1100" dirty="0"/>
          </a:p>
          <a:p>
            <a:r>
              <a:rPr lang="en-US" dirty="0"/>
              <a:t>An operating system is </a:t>
            </a:r>
            <a:r>
              <a:rPr lang="en-US" b="1" dirty="0">
                <a:solidFill>
                  <a:srgbClr val="3366FF"/>
                </a:solidFill>
              </a:rPr>
              <a:t>interrupt driven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9823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Operating Systems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Depends on the point of view</a:t>
            </a:r>
          </a:p>
          <a:p>
            <a:r>
              <a:rPr lang="en-US" dirty="0" smtClean="0"/>
              <a:t>Users want convenience, </a:t>
            </a:r>
            <a:r>
              <a:rPr lang="en-US" b="1" dirty="0" smtClean="0">
                <a:solidFill>
                  <a:srgbClr val="3366FF"/>
                </a:solidFill>
              </a:rPr>
              <a:t>ease</a:t>
            </a:r>
            <a:r>
              <a:rPr lang="en-US" dirty="0" smtClean="0">
                <a:solidFill>
                  <a:srgbClr val="3366FF"/>
                </a:solidFill>
              </a:rPr>
              <a:t> </a:t>
            </a:r>
            <a:r>
              <a:rPr lang="en-US" b="1" dirty="0" smtClean="0">
                <a:solidFill>
                  <a:srgbClr val="3366FF"/>
                </a:solidFill>
              </a:rPr>
              <a:t>of</a:t>
            </a:r>
            <a:r>
              <a:rPr lang="en-US" dirty="0" smtClean="0">
                <a:solidFill>
                  <a:srgbClr val="3366FF"/>
                </a:solidFill>
              </a:rPr>
              <a:t> </a:t>
            </a:r>
            <a:r>
              <a:rPr lang="en-US" b="1" dirty="0" smtClean="0">
                <a:solidFill>
                  <a:srgbClr val="3366FF"/>
                </a:solidFill>
              </a:rPr>
              <a:t>use</a:t>
            </a:r>
          </a:p>
          <a:p>
            <a:pPr lvl="1"/>
            <a:r>
              <a:rPr lang="en-US" dirty="0" smtClean="0"/>
              <a:t>Don’t care about </a:t>
            </a:r>
            <a:r>
              <a:rPr lang="en-US" b="1" dirty="0" smtClean="0">
                <a:solidFill>
                  <a:srgbClr val="3366FF"/>
                </a:solidFill>
              </a:rPr>
              <a:t>resource</a:t>
            </a:r>
            <a:r>
              <a:rPr lang="en-US" dirty="0" smtClean="0">
                <a:solidFill>
                  <a:srgbClr val="3366FF"/>
                </a:solidFill>
              </a:rPr>
              <a:t> </a:t>
            </a:r>
            <a:r>
              <a:rPr lang="en-US" b="1" dirty="0" smtClean="0">
                <a:solidFill>
                  <a:srgbClr val="3366FF"/>
                </a:solidFill>
              </a:rPr>
              <a:t>utilization</a:t>
            </a:r>
          </a:p>
          <a:p>
            <a:r>
              <a:rPr lang="en-US" dirty="0" smtClean="0"/>
              <a:t>But shared computer such as </a:t>
            </a:r>
            <a:r>
              <a:rPr lang="en-US" b="1" dirty="0" smtClean="0">
                <a:solidFill>
                  <a:srgbClr val="3366FF"/>
                </a:solidFill>
              </a:rPr>
              <a:t>mainframe</a:t>
            </a:r>
            <a:r>
              <a:rPr lang="en-US" dirty="0" smtClean="0"/>
              <a:t> or </a:t>
            </a:r>
            <a:r>
              <a:rPr lang="en-US" b="1" dirty="0" smtClean="0">
                <a:solidFill>
                  <a:srgbClr val="3366FF"/>
                </a:solidFill>
              </a:rPr>
              <a:t>minicomputer</a:t>
            </a:r>
            <a:r>
              <a:rPr lang="en-US" dirty="0" smtClean="0"/>
              <a:t> must keep all users happy</a:t>
            </a:r>
          </a:p>
          <a:p>
            <a:r>
              <a:rPr lang="en-US" dirty="0" smtClean="0"/>
              <a:t>Users of dedicate systems such as </a:t>
            </a:r>
            <a:r>
              <a:rPr lang="en-US" b="1" dirty="0" smtClean="0">
                <a:solidFill>
                  <a:srgbClr val="3366FF"/>
                </a:solidFill>
              </a:rPr>
              <a:t>workstations</a:t>
            </a:r>
            <a:r>
              <a:rPr lang="en-US" dirty="0" smtClean="0"/>
              <a:t> have dedicated resources but frequently use shared resources from </a:t>
            </a:r>
            <a:r>
              <a:rPr lang="en-US" b="1" dirty="0" smtClean="0">
                <a:solidFill>
                  <a:srgbClr val="3366FF"/>
                </a:solidFill>
              </a:rPr>
              <a:t>servers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Handheld computers are resource poor,  optimized for usability and battery life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Some computers have little or no user interface, such as embedded computers in devices and automobiles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846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Operating System Organization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/>
              <a:t>1. Process Management</a:t>
            </a:r>
          </a:p>
          <a:p>
            <a:r>
              <a:rPr lang="en-US" b="1" dirty="0"/>
              <a:t>Process = a running program</a:t>
            </a:r>
            <a:r>
              <a:rPr lang="en-US" dirty="0"/>
              <a:t>.</a:t>
            </a:r>
          </a:p>
          <a:p>
            <a:r>
              <a:rPr lang="en-US" dirty="0"/>
              <a:t>OS is responsible for:</a:t>
            </a:r>
          </a:p>
          <a:p>
            <a:pPr lvl="1"/>
            <a:r>
              <a:rPr lang="en-US" dirty="0"/>
              <a:t>Creating and terminating processes.</a:t>
            </a:r>
          </a:p>
          <a:p>
            <a:pPr lvl="1"/>
            <a:r>
              <a:rPr lang="en-US" dirty="0"/>
              <a:t>Scheduling CPU time (which process runs, when).</a:t>
            </a:r>
          </a:p>
          <a:p>
            <a:pPr lvl="1"/>
            <a:r>
              <a:rPr lang="en-US" dirty="0"/>
              <a:t>Synchronization and communication between processes.</a:t>
            </a:r>
          </a:p>
          <a:p>
            <a:r>
              <a:rPr lang="en-US" dirty="0"/>
              <a:t>Example: When you play music while browsing, OS shares CPU between both.</a:t>
            </a:r>
          </a:p>
        </p:txBody>
      </p:sp>
    </p:spTree>
    <p:extLst>
      <p:ext uri="{BB962C8B-B14F-4D97-AF65-F5344CB8AC3E}">
        <p14:creationId xmlns:p14="http://schemas.microsoft.com/office/powerpoint/2010/main" val="5005395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Operating System Organization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/>
              <a:t>2. Memory Management</a:t>
            </a:r>
          </a:p>
          <a:p>
            <a:r>
              <a:rPr lang="en-US" dirty="0"/>
              <a:t>OS manages </a:t>
            </a:r>
            <a:r>
              <a:rPr lang="en-US" b="1" dirty="0"/>
              <a:t>main memory (RAM)</a:t>
            </a:r>
            <a:r>
              <a:rPr lang="en-US" dirty="0"/>
              <a:t>.</a:t>
            </a:r>
          </a:p>
          <a:p>
            <a:r>
              <a:rPr lang="en-US" dirty="0"/>
              <a:t>Responsibilities:</a:t>
            </a:r>
          </a:p>
          <a:p>
            <a:pPr lvl="1"/>
            <a:r>
              <a:rPr lang="en-US" dirty="0"/>
              <a:t>Allocate memory to processes.</a:t>
            </a:r>
          </a:p>
          <a:p>
            <a:pPr lvl="1"/>
            <a:r>
              <a:rPr lang="en-US" dirty="0"/>
              <a:t>Keep track of which memory is used/free.</a:t>
            </a:r>
          </a:p>
          <a:p>
            <a:pPr lvl="1"/>
            <a:r>
              <a:rPr lang="en-US" dirty="0"/>
              <a:t>Prevent processes from interfering with each other’s memory.</a:t>
            </a:r>
          </a:p>
          <a:p>
            <a:r>
              <a:rPr lang="en-US" dirty="0"/>
              <a:t>Example: Ensures Word and Chrome don’t overwrite each other’s data in RAM.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0225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Operating System Organization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smtClean="0"/>
              <a:t>3</a:t>
            </a:r>
            <a:r>
              <a:rPr lang="en-US" b="1" dirty="0"/>
              <a:t>. File System Management</a:t>
            </a:r>
          </a:p>
          <a:p>
            <a:r>
              <a:rPr lang="en-US" dirty="0"/>
              <a:t>OS organizes and controls access to </a:t>
            </a:r>
            <a:r>
              <a:rPr lang="en-US" b="1" dirty="0"/>
              <a:t>files and directories</a:t>
            </a:r>
            <a:r>
              <a:rPr lang="en-US" dirty="0"/>
              <a:t> on secondary storage.</a:t>
            </a:r>
          </a:p>
          <a:p>
            <a:r>
              <a:rPr lang="en-US" dirty="0"/>
              <a:t>Responsibilities:</a:t>
            </a:r>
          </a:p>
          <a:p>
            <a:pPr lvl="1"/>
            <a:r>
              <a:rPr lang="en-US" dirty="0"/>
              <a:t>Creating, deleting, reading, writing files.</a:t>
            </a:r>
          </a:p>
          <a:p>
            <a:pPr lvl="1"/>
            <a:r>
              <a:rPr lang="en-US" dirty="0"/>
              <a:t>Providing permissions (who can access what).</a:t>
            </a:r>
          </a:p>
          <a:p>
            <a:r>
              <a:rPr lang="en-US" dirty="0"/>
              <a:t>Example: When you save a document, OS decides where on the disk it goes.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024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Operating System Organization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smtClean="0"/>
              <a:t>4. Device </a:t>
            </a:r>
            <a:r>
              <a:rPr lang="en-US" b="1" dirty="0"/>
              <a:t>Management (Short)</a:t>
            </a:r>
          </a:p>
          <a:p>
            <a:r>
              <a:rPr lang="en-US" dirty="0"/>
              <a:t>OS manages many I/O devices (mouse, keyboard, disk, printer).</a:t>
            </a:r>
          </a:p>
          <a:p>
            <a:r>
              <a:rPr lang="en-US" b="1" dirty="0"/>
              <a:t>Device Driver</a:t>
            </a:r>
            <a:r>
              <a:rPr lang="en-US" dirty="0"/>
              <a:t> = software, specific to each device; translates OS requests into device commands.</a:t>
            </a:r>
          </a:p>
          <a:p>
            <a:r>
              <a:rPr lang="en-US" b="1" dirty="0"/>
              <a:t>Device Controller</a:t>
            </a:r>
            <a:r>
              <a:rPr lang="en-US" dirty="0"/>
              <a:t> = hardware, interface between device and CPU, has a local buffer.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5925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Protection and Security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Protection</a:t>
            </a:r>
          </a:p>
          <a:p>
            <a:r>
              <a:rPr lang="en-US" b="1" dirty="0" smtClean="0"/>
              <a:t>Definition 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A system must ensure that </a:t>
            </a:r>
            <a:r>
              <a:rPr lang="en-US" b="1" dirty="0"/>
              <a:t>all access to system resources is controlled</a:t>
            </a:r>
            <a:r>
              <a:rPr lang="en-US" dirty="0"/>
              <a:t>.</a:t>
            </a:r>
          </a:p>
          <a:p>
            <a:r>
              <a:rPr lang="en-US" dirty="0"/>
              <a:t>It provides </a:t>
            </a:r>
            <a:r>
              <a:rPr lang="en-US" b="1" dirty="0"/>
              <a:t>mechanisms</a:t>
            </a:r>
            <a:r>
              <a:rPr lang="en-US" dirty="0"/>
              <a:t> for controlling access of processes or users to system resources.</a:t>
            </a:r>
          </a:p>
          <a:p>
            <a:r>
              <a:rPr lang="en-US" dirty="0"/>
              <a:t>Purpose: To ensure programs, processes, and users operate </a:t>
            </a:r>
            <a:r>
              <a:rPr lang="en-US" b="1" dirty="0"/>
              <a:t>only within their permissions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936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/>
              <a:t>Definition </a:t>
            </a:r>
            <a:r>
              <a:rPr lang="en-US" b="1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system </a:t>
            </a:r>
            <a:r>
              <a:rPr lang="en-US" dirty="0" smtClean="0"/>
              <a:t>must </a:t>
            </a:r>
            <a:r>
              <a:rPr lang="en-US" dirty="0"/>
              <a:t>be protected </a:t>
            </a:r>
            <a:r>
              <a:rPr lang="en-US" b="1" dirty="0"/>
              <a:t>against unauthorized access, viruses, worms, denial-of-service (</a:t>
            </a:r>
            <a:r>
              <a:rPr lang="en-US" b="1" dirty="0" err="1"/>
              <a:t>DoS</a:t>
            </a:r>
            <a:r>
              <a:rPr lang="en-US" b="1" dirty="0"/>
              <a:t>) attacks, etc.</a:t>
            </a:r>
            <a:endParaRPr lang="en-US" dirty="0"/>
          </a:p>
          <a:p>
            <a:r>
              <a:rPr lang="en-US" dirty="0"/>
              <a:t>Involves </a:t>
            </a:r>
            <a:r>
              <a:rPr lang="en-US" b="1" dirty="0"/>
              <a:t>defense from both internal misuses and external threats</a:t>
            </a:r>
            <a:r>
              <a:rPr lang="en-US" dirty="0"/>
              <a:t>.</a:t>
            </a:r>
          </a:p>
          <a:p>
            <a:r>
              <a:rPr lang="en-US" dirty="0"/>
              <a:t>Achieved via:</a:t>
            </a:r>
          </a:p>
          <a:p>
            <a:r>
              <a:rPr lang="en-US" dirty="0"/>
              <a:t>User authentication (passwords, biometrics).</a:t>
            </a:r>
          </a:p>
          <a:p>
            <a:r>
              <a:rPr lang="en-US" dirty="0"/>
              <a:t>Encryption.</a:t>
            </a:r>
          </a:p>
          <a:p>
            <a:r>
              <a:rPr lang="en-US" dirty="0"/>
              <a:t>Firewalls and intrusion detection systems.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1154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Distributed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A distributed OS is the software over a collection of independent, networked, communicating and physically separate computational nodes </a:t>
            </a:r>
          </a:p>
          <a:p>
            <a:r>
              <a:rPr lang="en-US" b="1" dirty="0" smtClean="0"/>
              <a:t>LOAD BALANACE: </a:t>
            </a:r>
            <a:r>
              <a:rPr lang="en-US" dirty="0" smtClean="0"/>
              <a:t>work is evenly distributed</a:t>
            </a:r>
          </a:p>
          <a:p>
            <a:r>
              <a:rPr lang="en-US" b="1" dirty="0" smtClean="0"/>
              <a:t>Computational speedup</a:t>
            </a:r>
            <a:r>
              <a:rPr lang="en-US" dirty="0" smtClean="0"/>
              <a:t>: time will be less</a:t>
            </a:r>
          </a:p>
          <a:p>
            <a:r>
              <a:rPr lang="en-US" b="1" dirty="0" smtClean="0"/>
              <a:t>Hardware preference: </a:t>
            </a:r>
            <a:r>
              <a:rPr lang="en-US" dirty="0" smtClean="0"/>
              <a:t>need for specialized hardware which is in different site </a:t>
            </a:r>
          </a:p>
          <a:p>
            <a:r>
              <a:rPr lang="en-US" b="1" dirty="0" smtClean="0"/>
              <a:t>Data access: </a:t>
            </a:r>
            <a:r>
              <a:rPr lang="en-US" dirty="0" smtClean="0"/>
              <a:t>instead of importing files, process is executed at that site.  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000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733" y="914400"/>
            <a:ext cx="8229600" cy="1143000"/>
          </a:xfrm>
        </p:spPr>
        <p:txBody>
          <a:bodyPr/>
          <a:lstStyle/>
          <a:p>
            <a:r>
              <a:rPr lang="en-US" dirty="0" smtClean="0"/>
              <a:t>Module-1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8" t="32165" r="29485" b="52990"/>
          <a:stretch/>
        </p:blipFill>
        <p:spPr bwMode="auto">
          <a:xfrm>
            <a:off x="457200" y="1981200"/>
            <a:ext cx="76962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87411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Distributed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Distributed OS is </a:t>
            </a:r>
            <a:r>
              <a:rPr lang="en-US" b="1" dirty="0" smtClean="0"/>
              <a:t>loosely coupled system </a:t>
            </a:r>
            <a:r>
              <a:rPr lang="en-US" dirty="0" smtClean="0"/>
              <a:t>the individual node in the system doesn't share the memory, every node has the individual memory. </a:t>
            </a:r>
            <a:r>
              <a:rPr lang="en-US" b="1" dirty="0" smtClean="0"/>
              <a:t>[Independent memory]</a:t>
            </a:r>
          </a:p>
          <a:p>
            <a:r>
              <a:rPr lang="en-US" dirty="0" smtClean="0"/>
              <a:t>System which shared the memory is </a:t>
            </a:r>
            <a:r>
              <a:rPr lang="en-US" b="1" dirty="0" smtClean="0"/>
              <a:t>tightly coupled system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889586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Distributed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Features </a:t>
            </a:r>
          </a:p>
          <a:p>
            <a:r>
              <a:rPr lang="en-US" dirty="0" smtClean="0"/>
              <a:t>Connecting users and resources: the system is distributed the users will be in multiple locations, OS will help to access the remote resources.</a:t>
            </a:r>
          </a:p>
          <a:p>
            <a:r>
              <a:rPr lang="en-US" dirty="0" smtClean="0"/>
              <a:t>Transparency: process will </a:t>
            </a:r>
            <a:r>
              <a:rPr lang="en-US" dirty="0" err="1" smtClean="0"/>
              <a:t>excecuted</a:t>
            </a:r>
            <a:r>
              <a:rPr lang="en-US" dirty="0" smtClean="0"/>
              <a:t> at multiple sites, user will not feel it.</a:t>
            </a:r>
          </a:p>
          <a:p>
            <a:r>
              <a:rPr lang="en-US" dirty="0" smtClean="0"/>
              <a:t>Scalability: goal is to scale or work efficiently on system will very large so increasing number should not be problem.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7170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Distributed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Reliability: The OS is distributed across many computers if any of the computer fails work should never get interrupted.</a:t>
            </a:r>
          </a:p>
          <a:p>
            <a:r>
              <a:rPr lang="en-US" dirty="0" smtClean="0"/>
              <a:t>Performance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1724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Operating system Services 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0"/>
            <a:ext cx="83058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27895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Operating system Services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1. Hardware (Bottom Layer)</a:t>
            </a:r>
          </a:p>
          <a:p>
            <a:r>
              <a:rPr lang="en-US" dirty="0"/>
              <a:t>This is the physical layer consisting of the computer’s CPU, memory, input/output devices, and storage.</a:t>
            </a:r>
          </a:p>
          <a:p>
            <a:r>
              <a:rPr lang="en-US" dirty="0"/>
              <a:t>The operating system directly interacts with the hardware to manage resources.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7106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Operating system Services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2 Operating </a:t>
            </a:r>
            <a:r>
              <a:rPr lang="en-US" b="1" dirty="0"/>
              <a:t>System Layer</a:t>
            </a:r>
          </a:p>
          <a:p>
            <a:r>
              <a:rPr lang="en-US" dirty="0"/>
              <a:t>Sits directly above the hardware.</a:t>
            </a:r>
          </a:p>
          <a:p>
            <a:r>
              <a:rPr lang="en-US" dirty="0"/>
              <a:t>Acts as a bridge between hardware and user-level programs.</a:t>
            </a:r>
          </a:p>
          <a:p>
            <a:r>
              <a:rPr lang="en-US" b="1" dirty="0"/>
              <a:t>Responsibilities:</a:t>
            </a:r>
            <a:r>
              <a:rPr lang="en-US" dirty="0"/>
              <a:t> managing hardware resources, providing a consistent interface for applications, and ensuring security.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9488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scheduling in </a:t>
            </a:r>
            <a:r>
              <a:rPr lang="en-US" dirty="0" err="1"/>
              <a:t>os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057400"/>
            <a:ext cx="69342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585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Concept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 process is basically a </a:t>
            </a:r>
            <a:r>
              <a:rPr lang="en-US" b="1" dirty="0"/>
              <a:t>program in execution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 smtClean="0"/>
              <a:t>Think </a:t>
            </a:r>
            <a:r>
              <a:rPr lang="en-US" dirty="0"/>
              <a:t>of a program (like MS Word) as a recipe, and a process as the actual cooking happening in the kitchen</a:t>
            </a:r>
            <a:r>
              <a:rPr lang="en-US" dirty="0" smtClean="0"/>
              <a:t>.</a:t>
            </a:r>
          </a:p>
          <a:p>
            <a:r>
              <a:rPr lang="en-US" b="1" dirty="0"/>
              <a:t>System has two types of processes</a:t>
            </a:r>
            <a:r>
              <a:rPr lang="en-US" dirty="0"/>
              <a:t>:</a:t>
            </a:r>
          </a:p>
          <a:p>
            <a:pPr lvl="1"/>
            <a:r>
              <a:rPr lang="en-US" b="1" dirty="0"/>
              <a:t>OS Process</a:t>
            </a:r>
            <a:r>
              <a:rPr lang="en-US" dirty="0"/>
              <a:t> → Executes system-level code (like managing files, scheduling tasks).</a:t>
            </a:r>
          </a:p>
          <a:p>
            <a:pPr lvl="1"/>
            <a:r>
              <a:rPr lang="en-US" b="1" dirty="0"/>
              <a:t>User Process</a:t>
            </a:r>
            <a:r>
              <a:rPr lang="en-US" dirty="0"/>
              <a:t> → Executes user-level code (like running a game, browser, or calculator).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160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Concept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/>
              <a:t>The Process (What makes a process?)</a:t>
            </a:r>
          </a:p>
          <a:p>
            <a:r>
              <a:rPr lang="en-US" sz="2400" dirty="0"/>
              <a:t>A process isn’t just code; it includes </a:t>
            </a:r>
            <a:r>
              <a:rPr lang="en-US" sz="2400" b="1" dirty="0"/>
              <a:t>many things</a:t>
            </a:r>
            <a:r>
              <a:rPr lang="en-US" sz="2400" dirty="0"/>
              <a:t> in memory:</a:t>
            </a:r>
          </a:p>
          <a:p>
            <a:r>
              <a:rPr lang="en-US" sz="2400" b="1" dirty="0"/>
              <a:t>Program Counter (PC)</a:t>
            </a:r>
            <a:r>
              <a:rPr lang="en-US" sz="2400" dirty="0"/>
              <a:t> → Keeps track of "which instruction to execute next."</a:t>
            </a:r>
            <a:br>
              <a:rPr lang="en-US" sz="2400" dirty="0"/>
            </a:br>
            <a:r>
              <a:rPr lang="en-US" sz="2400" dirty="0"/>
              <a:t>(Like a bookmark in a book.)</a:t>
            </a:r>
          </a:p>
          <a:p>
            <a:r>
              <a:rPr lang="en-US" sz="2400" b="1" dirty="0"/>
              <a:t>Registers</a:t>
            </a:r>
            <a:r>
              <a:rPr lang="en-US" sz="2400" dirty="0"/>
              <a:t> → Small, fast storage inside CPU that holds current working values.</a:t>
            </a:r>
          </a:p>
          <a:p>
            <a:r>
              <a:rPr lang="en-US" sz="2400" b="1" dirty="0"/>
              <a:t>Stack</a:t>
            </a:r>
            <a:r>
              <a:rPr lang="en-US" sz="2400" dirty="0"/>
              <a:t> → Temporary storage for function calls, local variables.</a:t>
            </a:r>
            <a:br>
              <a:rPr lang="en-US" sz="2400" dirty="0"/>
            </a:br>
            <a:r>
              <a:rPr lang="en-US" sz="2400" dirty="0"/>
              <a:t>(Imagine it as a plate stack in a cafeteria; last one added is the first one removed.)</a:t>
            </a:r>
          </a:p>
          <a:p>
            <a:r>
              <a:rPr lang="en-US" sz="2400" b="1" dirty="0"/>
              <a:t>Data Section</a:t>
            </a:r>
            <a:r>
              <a:rPr lang="en-US" sz="2400" dirty="0"/>
              <a:t> → Stores global/static variables.</a:t>
            </a:r>
          </a:p>
          <a:p>
            <a:r>
              <a:rPr lang="en-US" sz="2400" b="1" dirty="0"/>
              <a:t>Heap</a:t>
            </a:r>
            <a:r>
              <a:rPr lang="en-US" sz="2400" dirty="0"/>
              <a:t> → Memory allocated dynamically during program execution (e.g., memory requested using </a:t>
            </a:r>
            <a:r>
              <a:rPr lang="en-US" sz="2400" dirty="0" err="1"/>
              <a:t>malloc</a:t>
            </a:r>
            <a:r>
              <a:rPr lang="en-US" sz="2400" dirty="0"/>
              <a:t> in C).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929079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 on Processes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Two main operations:</a:t>
            </a:r>
          </a:p>
          <a:p>
            <a:pPr marL="0" indent="0">
              <a:buNone/>
            </a:pPr>
            <a:r>
              <a:rPr lang="en-US" b="1" dirty="0"/>
              <a:t>Process Creation</a:t>
            </a:r>
            <a:endParaRPr lang="en-US" dirty="0"/>
          </a:p>
          <a:p>
            <a:pPr lvl="1"/>
            <a:r>
              <a:rPr lang="en-US" dirty="0"/>
              <a:t>A process (parent) can create another process (child) using a </a:t>
            </a:r>
            <a:r>
              <a:rPr lang="en-US" b="1" dirty="0"/>
              <a:t>system call</a:t>
            </a:r>
            <a:r>
              <a:rPr lang="en-US" dirty="0"/>
              <a:t> (create-process).</a:t>
            </a:r>
          </a:p>
          <a:p>
            <a:pPr lvl="1"/>
            <a:r>
              <a:rPr lang="en-US" dirty="0"/>
              <a:t>Example in UNIX: fork() system call.</a:t>
            </a:r>
          </a:p>
          <a:p>
            <a:pPr marL="0" indent="0">
              <a:buNone/>
            </a:pPr>
            <a:r>
              <a:rPr lang="en-US" b="1" dirty="0"/>
              <a:t>What happens when fork() is called?</a:t>
            </a:r>
            <a:endParaRPr lang="en-US" dirty="0"/>
          </a:p>
          <a:p>
            <a:pPr lvl="1"/>
            <a:r>
              <a:rPr lang="en-US" dirty="0"/>
              <a:t>A </a:t>
            </a:r>
            <a:r>
              <a:rPr lang="en-US" b="1" dirty="0"/>
              <a:t>copy</a:t>
            </a:r>
            <a:r>
              <a:rPr lang="en-US" dirty="0"/>
              <a:t> of the parent process is created.</a:t>
            </a:r>
          </a:p>
          <a:p>
            <a:pPr lvl="1"/>
            <a:r>
              <a:rPr lang="en-US" dirty="0"/>
              <a:t>Now, we have 2 processes: parent and child.</a:t>
            </a:r>
          </a:p>
          <a:p>
            <a:pPr lvl="1"/>
            <a:r>
              <a:rPr lang="en-US" dirty="0"/>
              <a:t>Parent and child can either:</a:t>
            </a:r>
          </a:p>
          <a:p>
            <a:pPr lvl="2"/>
            <a:r>
              <a:rPr lang="en-US" dirty="0"/>
              <a:t>Run </a:t>
            </a:r>
            <a:r>
              <a:rPr lang="en-US" b="1" dirty="0"/>
              <a:t>concurrently</a:t>
            </a:r>
            <a:r>
              <a:rPr lang="en-US" dirty="0"/>
              <a:t>, or</a:t>
            </a:r>
          </a:p>
          <a:p>
            <a:pPr lvl="2"/>
            <a:r>
              <a:rPr lang="en-US" dirty="0"/>
              <a:t>Parent </a:t>
            </a:r>
            <a:r>
              <a:rPr lang="en-US" b="1" dirty="0"/>
              <a:t>waits</a:t>
            </a:r>
            <a:r>
              <a:rPr lang="en-US" dirty="0"/>
              <a:t> until child finishes.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297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an Operating System?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A program that acts as an intermediary between a user of a computer and the computer hardware</a:t>
            </a:r>
          </a:p>
          <a:p>
            <a:endParaRPr lang="en-US" dirty="0" smtClean="0"/>
          </a:p>
          <a:p>
            <a:r>
              <a:rPr lang="en-US" dirty="0" smtClean="0"/>
              <a:t>Operating system goals:</a:t>
            </a:r>
          </a:p>
          <a:p>
            <a:pPr lvl="1"/>
            <a:r>
              <a:rPr lang="en-US" dirty="0" smtClean="0"/>
              <a:t>Execute user programs and make solving user problems easier</a:t>
            </a:r>
          </a:p>
          <a:p>
            <a:pPr lvl="1"/>
            <a:r>
              <a:rPr lang="en-US" dirty="0" smtClean="0"/>
              <a:t>Make the computer system convenient to use</a:t>
            </a:r>
          </a:p>
          <a:p>
            <a:pPr lvl="1"/>
            <a:r>
              <a:rPr lang="en-US" dirty="0" smtClean="0"/>
              <a:t>Use the computer hardware in an efficient manner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4204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 on Processes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/>
              <a:t>Return values of fork():</a:t>
            </a:r>
            <a:endParaRPr lang="en-US" dirty="0"/>
          </a:p>
          <a:p>
            <a:r>
              <a:rPr lang="en-US" dirty="0"/>
              <a:t>For parent → </a:t>
            </a:r>
            <a:r>
              <a:rPr lang="en-US" dirty="0" err="1"/>
              <a:t>pid</a:t>
            </a:r>
            <a:r>
              <a:rPr lang="en-US" dirty="0"/>
              <a:t> of child.</a:t>
            </a:r>
          </a:p>
          <a:p>
            <a:r>
              <a:rPr lang="en-US" dirty="0"/>
              <a:t>For child → 0.</a:t>
            </a:r>
          </a:p>
          <a:p>
            <a:r>
              <a:rPr lang="en-US" dirty="0"/>
              <a:t>If error → -1.</a:t>
            </a:r>
          </a:p>
          <a:p>
            <a:pPr marL="0" indent="0">
              <a:buNone/>
            </a:pPr>
            <a:r>
              <a:rPr lang="en-US" dirty="0" smtClean="0"/>
              <a:t>2. </a:t>
            </a:r>
            <a:r>
              <a:rPr lang="en-US" b="1" dirty="0"/>
              <a:t>Process Termination</a:t>
            </a:r>
            <a:endParaRPr lang="en-US" dirty="0"/>
          </a:p>
          <a:p>
            <a:r>
              <a:rPr lang="en-US" dirty="0"/>
              <a:t>A process finishes its task and informs the OS it is done.</a:t>
            </a:r>
          </a:p>
          <a:p>
            <a:r>
              <a:rPr lang="en-US" dirty="0"/>
              <a:t>Parent can call wait() to wait for the child process to complete.</a:t>
            </a:r>
          </a:p>
          <a:p>
            <a:r>
              <a:rPr lang="en-US" b="1" dirty="0"/>
              <a:t>Process Termination</a:t>
            </a:r>
            <a:endParaRPr lang="en-US" dirty="0"/>
          </a:p>
          <a:p>
            <a:r>
              <a:rPr lang="en-US" dirty="0"/>
              <a:t>A process finishes its task and informs the OS it is done.</a:t>
            </a:r>
          </a:p>
          <a:p>
            <a:r>
              <a:rPr lang="en-US" dirty="0"/>
              <a:t>Parent can call wait() to wait for the child process to complete.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9435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 on Processes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8000" b="1" dirty="0"/>
              <a:t>Example in UNIX (C Code using fork)</a:t>
            </a:r>
          </a:p>
          <a:p>
            <a:pPr marL="0" indent="0">
              <a:buNone/>
            </a:pPr>
            <a:r>
              <a:rPr lang="en-US" sz="5600" dirty="0"/>
              <a:t>#include &lt;sys/</a:t>
            </a:r>
            <a:r>
              <a:rPr lang="en-US" sz="5600" dirty="0" err="1"/>
              <a:t>types.h</a:t>
            </a:r>
            <a:r>
              <a:rPr lang="en-US" sz="5600" dirty="0"/>
              <a:t>&gt;</a:t>
            </a:r>
          </a:p>
          <a:p>
            <a:pPr marL="0" indent="0">
              <a:buNone/>
            </a:pPr>
            <a:r>
              <a:rPr lang="en-US" sz="5600" dirty="0"/>
              <a:t>#include &lt;</a:t>
            </a:r>
            <a:r>
              <a:rPr lang="en-US" sz="5600" dirty="0" err="1"/>
              <a:t>unistd.h</a:t>
            </a:r>
            <a:r>
              <a:rPr lang="en-US" sz="5600" dirty="0"/>
              <a:t>&gt;</a:t>
            </a:r>
          </a:p>
          <a:p>
            <a:pPr marL="0" indent="0">
              <a:buNone/>
            </a:pPr>
            <a:r>
              <a:rPr lang="en-US" sz="5600" dirty="0"/>
              <a:t>#include &lt;</a:t>
            </a:r>
            <a:r>
              <a:rPr lang="en-US" sz="5600" dirty="0" err="1"/>
              <a:t>stdio.h</a:t>
            </a:r>
            <a:r>
              <a:rPr lang="en-US" sz="5600" dirty="0"/>
              <a:t>&gt;</a:t>
            </a:r>
          </a:p>
          <a:p>
            <a:pPr marL="0" indent="0">
              <a:buNone/>
            </a:pPr>
            <a:endParaRPr lang="en-US" sz="5600" dirty="0"/>
          </a:p>
          <a:p>
            <a:pPr marL="0" indent="0">
              <a:buNone/>
            </a:pPr>
            <a:r>
              <a:rPr lang="en-US" sz="5600" dirty="0" err="1"/>
              <a:t>int</a:t>
            </a:r>
            <a:r>
              <a:rPr lang="en-US" sz="5600" dirty="0"/>
              <a:t> main() {</a:t>
            </a:r>
          </a:p>
          <a:p>
            <a:pPr marL="0" indent="0">
              <a:buNone/>
            </a:pPr>
            <a:r>
              <a:rPr lang="en-US" sz="5600" dirty="0"/>
              <a:t>    </a:t>
            </a:r>
            <a:r>
              <a:rPr lang="en-US" sz="5600" dirty="0" err="1"/>
              <a:t>pid_t</a:t>
            </a:r>
            <a:r>
              <a:rPr lang="en-US" sz="5600" dirty="0"/>
              <a:t> </a:t>
            </a:r>
            <a:r>
              <a:rPr lang="en-US" sz="5600" dirty="0" err="1"/>
              <a:t>pid</a:t>
            </a:r>
            <a:r>
              <a:rPr lang="en-US" sz="5600" dirty="0"/>
              <a:t>;</a:t>
            </a:r>
          </a:p>
          <a:p>
            <a:pPr marL="0" indent="0">
              <a:buNone/>
            </a:pPr>
            <a:r>
              <a:rPr lang="en-US" sz="5600" dirty="0"/>
              <a:t>    </a:t>
            </a:r>
            <a:r>
              <a:rPr lang="en-US" sz="5600" dirty="0" err="1"/>
              <a:t>pid</a:t>
            </a:r>
            <a:r>
              <a:rPr lang="en-US" sz="5600" dirty="0"/>
              <a:t> = fork(); // Create a child process</a:t>
            </a:r>
          </a:p>
          <a:p>
            <a:pPr marL="0" indent="0">
              <a:buNone/>
            </a:pPr>
            <a:endParaRPr lang="en-US" sz="5600" dirty="0"/>
          </a:p>
          <a:p>
            <a:pPr marL="0" indent="0">
              <a:buNone/>
            </a:pPr>
            <a:r>
              <a:rPr lang="en-US" sz="5600" dirty="0"/>
              <a:t>    if (</a:t>
            </a:r>
            <a:r>
              <a:rPr lang="en-US" sz="5600" dirty="0" err="1"/>
              <a:t>pid</a:t>
            </a:r>
            <a:r>
              <a:rPr lang="en-US" sz="5600" dirty="0"/>
              <a:t> &lt; 0) {</a:t>
            </a:r>
          </a:p>
          <a:p>
            <a:pPr marL="0" indent="0">
              <a:buNone/>
            </a:pPr>
            <a:r>
              <a:rPr lang="en-US" sz="5600" dirty="0"/>
              <a:t>        </a:t>
            </a:r>
            <a:r>
              <a:rPr lang="en-US" sz="5600" dirty="0" err="1"/>
              <a:t>printf</a:t>
            </a:r>
            <a:r>
              <a:rPr lang="en-US" sz="5600" dirty="0"/>
              <a:t>("Error: Fork Failed\n");</a:t>
            </a:r>
          </a:p>
          <a:p>
            <a:pPr marL="0" indent="0">
              <a:buNone/>
            </a:pPr>
            <a:r>
              <a:rPr lang="en-US" sz="5600" dirty="0"/>
              <a:t>        return 1;</a:t>
            </a:r>
          </a:p>
          <a:p>
            <a:pPr marL="0" indent="0">
              <a:buNone/>
            </a:pPr>
            <a:r>
              <a:rPr lang="en-US" sz="5600" dirty="0"/>
              <a:t>    } else if (</a:t>
            </a:r>
            <a:r>
              <a:rPr lang="en-US" sz="5600" dirty="0" err="1"/>
              <a:t>pid</a:t>
            </a:r>
            <a:r>
              <a:rPr lang="en-US" sz="5600" dirty="0"/>
              <a:t> == 0) {</a:t>
            </a:r>
          </a:p>
          <a:p>
            <a:pPr marL="0" indent="0">
              <a:buNone/>
            </a:pPr>
            <a:r>
              <a:rPr lang="en-US" sz="5600" dirty="0"/>
              <a:t>        // Child process</a:t>
            </a:r>
          </a:p>
          <a:p>
            <a:pPr marL="0" indent="0">
              <a:buNone/>
            </a:pPr>
            <a:r>
              <a:rPr lang="en-US" sz="5600" dirty="0"/>
              <a:t>        </a:t>
            </a:r>
            <a:r>
              <a:rPr lang="en-US" sz="5600" dirty="0" err="1"/>
              <a:t>printf</a:t>
            </a:r>
            <a:r>
              <a:rPr lang="en-US" sz="5600" dirty="0"/>
              <a:t>("This is the child process\n");</a:t>
            </a:r>
          </a:p>
          <a:p>
            <a:pPr marL="0" indent="0">
              <a:buNone/>
            </a:pPr>
            <a:r>
              <a:rPr lang="en-US" sz="5600" dirty="0"/>
              <a:t>    } else {</a:t>
            </a:r>
          </a:p>
          <a:p>
            <a:pPr marL="0" indent="0">
              <a:buNone/>
            </a:pPr>
            <a:r>
              <a:rPr lang="en-US" sz="5600" dirty="0"/>
              <a:t>        // Parent process</a:t>
            </a:r>
          </a:p>
          <a:p>
            <a:pPr marL="0" indent="0">
              <a:buNone/>
            </a:pPr>
            <a:r>
              <a:rPr lang="en-US" sz="5600" dirty="0"/>
              <a:t>        wait(NULL); // Parent waits for child to finish</a:t>
            </a:r>
          </a:p>
          <a:p>
            <a:pPr marL="0" indent="0">
              <a:buNone/>
            </a:pPr>
            <a:r>
              <a:rPr lang="en-US" sz="5600" dirty="0"/>
              <a:t>        </a:t>
            </a:r>
            <a:r>
              <a:rPr lang="en-US" sz="5600" dirty="0" err="1"/>
              <a:t>printf</a:t>
            </a:r>
            <a:r>
              <a:rPr lang="en-US" sz="5600" dirty="0"/>
              <a:t>("Child Complete\n");</a:t>
            </a:r>
          </a:p>
          <a:p>
            <a:pPr marL="0" indent="0">
              <a:buNone/>
            </a:pPr>
            <a:r>
              <a:rPr lang="en-US" sz="5600" dirty="0"/>
              <a:t>    }</a:t>
            </a:r>
          </a:p>
          <a:p>
            <a:pPr marL="0" indent="0">
              <a:buNone/>
            </a:pPr>
            <a:endParaRPr lang="en-US" sz="5600" dirty="0"/>
          </a:p>
          <a:p>
            <a:pPr marL="0" indent="0">
              <a:buNone/>
            </a:pPr>
            <a:r>
              <a:rPr lang="en-US" sz="5600" dirty="0"/>
              <a:t>    return 0;</a:t>
            </a:r>
          </a:p>
          <a:p>
            <a:pPr marL="0" indent="0">
              <a:buNone/>
            </a:pPr>
            <a:r>
              <a:rPr lang="en-US" sz="5600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2966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Inter-Process Communication (IPC)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/>
              <a:t>1. Types of Processes</a:t>
            </a:r>
          </a:p>
          <a:p>
            <a:pPr marL="0" indent="0">
              <a:buNone/>
            </a:pPr>
            <a:r>
              <a:rPr lang="en-US" b="1" dirty="0"/>
              <a:t>(A) Independent Processes</a:t>
            </a:r>
          </a:p>
          <a:p>
            <a:r>
              <a:rPr lang="en-US" dirty="0"/>
              <a:t>Do not share data with others.</a:t>
            </a:r>
          </a:p>
          <a:p>
            <a:r>
              <a:rPr lang="en-US" dirty="0"/>
              <a:t>Cannot affect or be affected by other processes.</a:t>
            </a:r>
            <a:br>
              <a:rPr lang="en-US" dirty="0"/>
            </a:br>
            <a:r>
              <a:rPr lang="en-US" b="1" dirty="0" smtClean="0"/>
              <a:t>Example</a:t>
            </a:r>
            <a:r>
              <a:rPr lang="en-US" b="1" dirty="0"/>
              <a:t>: </a:t>
            </a:r>
            <a:r>
              <a:rPr lang="en-US" dirty="0"/>
              <a:t>A calculator app running while you’re also watching a video. Both don’t interact.</a:t>
            </a:r>
          </a:p>
          <a:p>
            <a:pPr marL="0" indent="0">
              <a:buNone/>
            </a:pPr>
            <a:r>
              <a:rPr lang="en-US" b="1" dirty="0"/>
              <a:t>(B) Co-operating Processes</a:t>
            </a:r>
          </a:p>
          <a:p>
            <a:r>
              <a:rPr lang="en-US" dirty="0"/>
              <a:t>Can share data and affect each other.</a:t>
            </a:r>
            <a:br>
              <a:rPr lang="en-US" dirty="0"/>
            </a:br>
            <a:r>
              <a:rPr lang="en-US" b="1" dirty="0" smtClean="0"/>
              <a:t>Example</a:t>
            </a:r>
            <a:r>
              <a:rPr lang="en-US" b="1" dirty="0"/>
              <a:t>: </a:t>
            </a:r>
            <a:r>
              <a:rPr lang="en-US" dirty="0"/>
              <a:t>A text editor and a spell-checker. The editor provides data, spell-checker processes it.</a:t>
            </a:r>
          </a:p>
        </p:txBody>
      </p:sp>
    </p:spTree>
    <p:extLst>
      <p:ext uri="{BB962C8B-B14F-4D97-AF65-F5344CB8AC3E}">
        <p14:creationId xmlns:p14="http://schemas.microsoft.com/office/powerpoint/2010/main" val="22571569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Inter-Process Communication (IPC)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2. Advantages of Process Co-operation</a:t>
            </a:r>
          </a:p>
          <a:p>
            <a:r>
              <a:rPr lang="en-US" b="1" dirty="0"/>
              <a:t>Information Sharing</a:t>
            </a:r>
            <a:endParaRPr lang="en-US" dirty="0"/>
          </a:p>
          <a:p>
            <a:pPr lvl="1"/>
            <a:r>
              <a:rPr lang="en-US" dirty="0"/>
              <a:t>Multiple processes/users can access the same data.</a:t>
            </a:r>
          </a:p>
          <a:p>
            <a:pPr lvl="1"/>
            <a:r>
              <a:rPr lang="en-US" dirty="0"/>
              <a:t>Example: Different apps accessing the same file.</a:t>
            </a:r>
          </a:p>
          <a:p>
            <a:r>
              <a:rPr lang="en-US" b="1" dirty="0"/>
              <a:t>Computation Speedup</a:t>
            </a:r>
            <a:endParaRPr lang="en-US" dirty="0"/>
          </a:p>
          <a:p>
            <a:pPr lvl="1"/>
            <a:r>
              <a:rPr lang="en-US" dirty="0"/>
              <a:t>Break a big task into smaller </a:t>
            </a:r>
            <a:r>
              <a:rPr lang="en-US" b="1" dirty="0"/>
              <a:t>parallel subtasks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Useful if system has multiple CPUs/cores.</a:t>
            </a:r>
          </a:p>
          <a:p>
            <a:pPr lvl="1"/>
            <a:r>
              <a:rPr lang="en-US" dirty="0"/>
              <a:t>Example: Video rendering split into chunks.</a:t>
            </a:r>
          </a:p>
        </p:txBody>
      </p:sp>
    </p:spTree>
    <p:extLst>
      <p:ext uri="{BB962C8B-B14F-4D97-AF65-F5344CB8AC3E}">
        <p14:creationId xmlns:p14="http://schemas.microsoft.com/office/powerpoint/2010/main" val="17391922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Inter-Process Communication (IPC)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Modularity</a:t>
            </a:r>
            <a:endParaRPr lang="en-US" dirty="0"/>
          </a:p>
          <a:p>
            <a:pPr lvl="1"/>
            <a:r>
              <a:rPr lang="en-US" dirty="0"/>
              <a:t>Divide system functions into smaller, manageable processes.</a:t>
            </a:r>
          </a:p>
          <a:p>
            <a:pPr lvl="1"/>
            <a:r>
              <a:rPr lang="en-US" dirty="0"/>
              <a:t>Example: Browser (rendering, network handling, UI) as separate processes.</a:t>
            </a:r>
          </a:p>
          <a:p>
            <a:r>
              <a:rPr lang="en-US" b="1" dirty="0"/>
              <a:t>Convenience</a:t>
            </a:r>
            <a:endParaRPr lang="en-US" dirty="0"/>
          </a:p>
          <a:p>
            <a:pPr lvl="1"/>
            <a:r>
              <a:rPr lang="en-US" dirty="0"/>
              <a:t>Allows multitasking.</a:t>
            </a:r>
          </a:p>
          <a:p>
            <a:pPr lvl="1"/>
            <a:r>
              <a:rPr lang="en-US" dirty="0"/>
              <a:t>Example: User can </a:t>
            </a:r>
            <a:r>
              <a:rPr lang="en-US" b="1" dirty="0"/>
              <a:t>edit a file, print it, and compile code</a:t>
            </a:r>
            <a:r>
              <a:rPr lang="en-US" dirty="0"/>
              <a:t> at the same time.</a:t>
            </a:r>
          </a:p>
        </p:txBody>
      </p:sp>
    </p:spTree>
    <p:extLst>
      <p:ext uri="{BB962C8B-B14F-4D97-AF65-F5344CB8AC3E}">
        <p14:creationId xmlns:p14="http://schemas.microsoft.com/office/powerpoint/2010/main" val="9078621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Inter-Process Communication (IPC)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3. Two Basic IPC Models</a:t>
            </a:r>
          </a:p>
          <a:p>
            <a:pPr marL="0" indent="0">
              <a:buNone/>
            </a:pPr>
            <a:r>
              <a:rPr lang="en-US" b="1" dirty="0"/>
              <a:t>(A) Message Passing Model</a:t>
            </a:r>
          </a:p>
          <a:p>
            <a:r>
              <a:rPr lang="en-US" dirty="0"/>
              <a:t>Processes communicate by </a:t>
            </a:r>
            <a:r>
              <a:rPr lang="en-US" b="1" dirty="0"/>
              <a:t>sending and receiving messages</a:t>
            </a:r>
            <a:r>
              <a:rPr lang="en-US" dirty="0"/>
              <a:t>.</a:t>
            </a:r>
          </a:p>
          <a:p>
            <a:r>
              <a:rPr lang="en-US" dirty="0"/>
              <a:t>OS kernel manages message queues.</a:t>
            </a:r>
          </a:p>
          <a:p>
            <a:r>
              <a:rPr lang="en-US" dirty="0"/>
              <a:t>Useful when processes are on </a:t>
            </a:r>
            <a:r>
              <a:rPr lang="en-US" b="1" dirty="0"/>
              <a:t>different machines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>Analogy: Like sending letters via a </a:t>
            </a:r>
            <a:r>
              <a:rPr lang="en-US" b="1" dirty="0"/>
              <a:t>post office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31137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Inter-Process Communication (IPC)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/>
              <a:t>(B) Shared Memory Model</a:t>
            </a:r>
          </a:p>
          <a:p>
            <a:r>
              <a:rPr lang="en-US" dirty="0"/>
              <a:t>Processes communicate by </a:t>
            </a:r>
            <a:r>
              <a:rPr lang="en-US" b="1" dirty="0"/>
              <a:t>reading/writing into a shared memory block</a:t>
            </a:r>
            <a:r>
              <a:rPr lang="en-US" dirty="0"/>
              <a:t>.</a:t>
            </a:r>
          </a:p>
          <a:p>
            <a:r>
              <a:rPr lang="en-US" dirty="0"/>
              <a:t>OS sets up the shared memory region.</a:t>
            </a:r>
          </a:p>
          <a:p>
            <a:r>
              <a:rPr lang="en-US" dirty="0"/>
              <a:t>Faster than message passing, but needs </a:t>
            </a:r>
            <a:r>
              <a:rPr lang="en-US" b="1" dirty="0"/>
              <a:t>synchronization</a:t>
            </a:r>
            <a:r>
              <a:rPr lang="en-US" dirty="0"/>
              <a:t> (to avoid race conditions).</a:t>
            </a:r>
          </a:p>
          <a:p>
            <a:r>
              <a:rPr lang="en-US" smtClean="0"/>
              <a:t>Analogy</a:t>
            </a:r>
            <a:r>
              <a:rPr lang="en-US" dirty="0"/>
              <a:t>: Like writing on a </a:t>
            </a:r>
            <a:r>
              <a:rPr lang="en-US" b="1" dirty="0"/>
              <a:t>classroom notice board</a:t>
            </a:r>
            <a:r>
              <a:rPr lang="en-US" dirty="0"/>
              <a:t>. Everyone can see it, but only one should write at a time.</a:t>
            </a:r>
          </a:p>
          <a:p>
            <a:pPr marL="0" indent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289301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Inter-Process Communication (IPC)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/>
              <a:t>4. Shared Memory Systems</a:t>
            </a:r>
          </a:p>
          <a:p>
            <a:r>
              <a:rPr lang="en-US" dirty="0"/>
              <a:t>Once memory is shared, processes directly exchange data (fast).</a:t>
            </a:r>
          </a:p>
          <a:p>
            <a:r>
              <a:rPr lang="en-US" dirty="0"/>
              <a:t>But, they must use </a:t>
            </a:r>
            <a:r>
              <a:rPr lang="en-US" b="1" dirty="0"/>
              <a:t>synchronization tools</a:t>
            </a:r>
            <a:r>
              <a:rPr lang="en-US" dirty="0"/>
              <a:t> like </a:t>
            </a:r>
            <a:r>
              <a:rPr lang="en-US" b="1" dirty="0"/>
              <a:t>semaphores/monitors</a:t>
            </a:r>
            <a:r>
              <a:rPr lang="en-US" dirty="0"/>
              <a:t> to avoid data inconsistency.</a:t>
            </a:r>
          </a:p>
          <a:p>
            <a:pPr marL="0" indent="0">
              <a:buNone/>
            </a:pPr>
            <a:r>
              <a:rPr lang="en-US" b="1" dirty="0" smtClean="0"/>
              <a:t>Example</a:t>
            </a:r>
            <a:r>
              <a:rPr lang="en-US" b="1" dirty="0"/>
              <a:t>:</a:t>
            </a:r>
          </a:p>
          <a:p>
            <a:r>
              <a:rPr lang="en-US" dirty="0"/>
              <a:t>Process A writes to shared memory.</a:t>
            </a:r>
          </a:p>
          <a:p>
            <a:r>
              <a:rPr lang="en-US" dirty="0"/>
              <a:t>Process B reads it.</a:t>
            </a:r>
          </a:p>
          <a:p>
            <a:r>
              <a:rPr lang="en-US" dirty="0"/>
              <a:t>Without synchronization, they might read/write at the same time → leading to errors.</a:t>
            </a:r>
          </a:p>
        </p:txBody>
      </p:sp>
    </p:spTree>
    <p:extLst>
      <p:ext uri="{BB962C8B-B14F-4D97-AF65-F5344CB8AC3E}">
        <p14:creationId xmlns:p14="http://schemas.microsoft.com/office/powerpoint/2010/main" val="998025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System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Computer system can be divided into four components:</a:t>
            </a:r>
          </a:p>
          <a:p>
            <a:pPr lvl="1"/>
            <a:r>
              <a:rPr lang="en-US" dirty="0" smtClean="0"/>
              <a:t>Hardware – provides basic computing resources</a:t>
            </a:r>
          </a:p>
          <a:p>
            <a:pPr lvl="2"/>
            <a:r>
              <a:rPr lang="en-US" dirty="0" smtClean="0"/>
              <a:t>CPU, memory, I/O devices</a:t>
            </a:r>
          </a:p>
          <a:p>
            <a:pPr lvl="1"/>
            <a:r>
              <a:rPr lang="en-US" dirty="0" smtClean="0"/>
              <a:t>Operating system</a:t>
            </a:r>
          </a:p>
          <a:p>
            <a:pPr lvl="2"/>
            <a:r>
              <a:rPr lang="en-US" dirty="0" smtClean="0"/>
              <a:t>Controls and coordinates use of hardware among various applications and users</a:t>
            </a:r>
          </a:p>
          <a:p>
            <a:pPr lvl="1"/>
            <a:r>
              <a:rPr lang="en-US" dirty="0" smtClean="0"/>
              <a:t>Application programs – define the ways in which the system resources are used to solve the computing problems of the users</a:t>
            </a:r>
          </a:p>
          <a:p>
            <a:pPr lvl="2"/>
            <a:r>
              <a:rPr lang="en-US" dirty="0" smtClean="0"/>
              <a:t>Word processors, compilers, web browsers, database systems, video games</a:t>
            </a:r>
          </a:p>
          <a:p>
            <a:pPr lvl="1"/>
            <a:r>
              <a:rPr lang="en-US" dirty="0" smtClean="0"/>
              <a:t>Users</a:t>
            </a:r>
          </a:p>
          <a:p>
            <a:pPr lvl="2"/>
            <a:r>
              <a:rPr lang="en-US" dirty="0" smtClean="0"/>
              <a:t>People, machines, other computers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048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Four Components of a Computer System</a:t>
            </a:r>
            <a:endParaRPr lang="en-US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752600"/>
            <a:ext cx="568102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13146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Operating System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OS is a </a:t>
            </a:r>
            <a:r>
              <a:rPr lang="en-US" b="1" dirty="0" smtClean="0">
                <a:solidFill>
                  <a:srgbClr val="3366FF"/>
                </a:solidFill>
              </a:rPr>
              <a:t>resource allocator</a:t>
            </a:r>
          </a:p>
          <a:p>
            <a:pPr lvl="1"/>
            <a:r>
              <a:rPr lang="en-US" dirty="0" smtClean="0"/>
              <a:t>Manages all resources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OS is a </a:t>
            </a:r>
            <a:r>
              <a:rPr lang="en-US" b="1" dirty="0" smtClean="0">
                <a:solidFill>
                  <a:srgbClr val="3366FF"/>
                </a:solidFill>
              </a:rPr>
              <a:t>control program</a:t>
            </a:r>
          </a:p>
          <a:p>
            <a:pPr lvl="1"/>
            <a:r>
              <a:rPr lang="en-US" dirty="0" smtClean="0"/>
              <a:t>Controls execution of programs to prevent errors and improper use of the computer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708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Operating System Definition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No universally accepted definition</a:t>
            </a:r>
          </a:p>
          <a:p>
            <a:endParaRPr lang="en-US" dirty="0" smtClean="0"/>
          </a:p>
          <a:p>
            <a:r>
              <a:rPr lang="en-US" dirty="0" smtClean="0"/>
              <a:t>“Everything a vendor ships when you order an operating system” is good approximation</a:t>
            </a:r>
          </a:p>
          <a:p>
            <a:pPr lvl="1"/>
            <a:r>
              <a:rPr lang="en-US" dirty="0" smtClean="0"/>
              <a:t>But varies wildly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“The one program running at all times on the computer” is the </a:t>
            </a:r>
            <a:r>
              <a:rPr lang="en-US" b="1" dirty="0" smtClean="0">
                <a:solidFill>
                  <a:srgbClr val="3366FF"/>
                </a:solidFill>
              </a:rPr>
              <a:t>kernel</a:t>
            </a:r>
            <a:r>
              <a:rPr lang="en-US" dirty="0" smtClean="0"/>
              <a:t>.</a:t>
            </a:r>
            <a:r>
              <a:rPr lang="en-US" b="1" dirty="0" smtClean="0"/>
              <a:t>  </a:t>
            </a:r>
            <a:r>
              <a:rPr lang="en-US" dirty="0" smtClean="0"/>
              <a:t>Everything else is either a system program (ships with the operating system) or an application program.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237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Startup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3366FF"/>
                </a:solidFill>
              </a:rPr>
              <a:t>bootstrap program</a:t>
            </a:r>
            <a:r>
              <a:rPr lang="en-US" dirty="0" smtClean="0">
                <a:solidFill>
                  <a:srgbClr val="3366FF"/>
                </a:solidFill>
              </a:rPr>
              <a:t> </a:t>
            </a:r>
            <a:r>
              <a:rPr lang="en-US" dirty="0" smtClean="0"/>
              <a:t>is loaded at power-up or reboot</a:t>
            </a:r>
          </a:p>
          <a:p>
            <a:pPr lvl="1"/>
            <a:r>
              <a:rPr lang="en-US" dirty="0" smtClean="0"/>
              <a:t>Typically stored in ROM, generally known as </a:t>
            </a:r>
            <a:r>
              <a:rPr lang="en-US" b="1" dirty="0" smtClean="0">
                <a:solidFill>
                  <a:srgbClr val="3366FF"/>
                </a:solidFill>
              </a:rPr>
              <a:t>firmware</a:t>
            </a:r>
          </a:p>
          <a:p>
            <a:pPr lvl="1"/>
            <a:r>
              <a:rPr lang="en-US" dirty="0" smtClean="0"/>
              <a:t>Initializes all aspects of system</a:t>
            </a:r>
          </a:p>
          <a:p>
            <a:pPr lvl="1"/>
            <a:r>
              <a:rPr lang="en-US" dirty="0" smtClean="0"/>
              <a:t>Loads operating system kernel and starts execution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797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System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Computer-system operation</a:t>
            </a:r>
          </a:p>
          <a:p>
            <a:pPr lvl="1"/>
            <a:r>
              <a:rPr lang="en-US" dirty="0" smtClean="0"/>
              <a:t>One or more CPUs, device controllers connect through common bus providing access to </a:t>
            </a:r>
            <a:r>
              <a:rPr lang="en-US" b="1" dirty="0" smtClean="0"/>
              <a:t>shared memory</a:t>
            </a:r>
          </a:p>
          <a:p>
            <a:pPr lvl="1"/>
            <a:r>
              <a:rPr lang="en-US" dirty="0" smtClean="0"/>
              <a:t>Concurrent execution of CPUs and devices competing for memory cycles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114800"/>
            <a:ext cx="71628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60111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2177</TotalTime>
  <Words>1727</Words>
  <Application>Microsoft Office PowerPoint</Application>
  <PresentationFormat>On-screen Show (4:3)</PresentationFormat>
  <Paragraphs>246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Operating System Concepts Course Code: BBCA305 </vt:lpstr>
      <vt:lpstr>Module-1</vt:lpstr>
      <vt:lpstr>What is an Operating System?</vt:lpstr>
      <vt:lpstr>Computer System Structure</vt:lpstr>
      <vt:lpstr>Four Components of a Computer System</vt:lpstr>
      <vt:lpstr>Operating System Definition</vt:lpstr>
      <vt:lpstr>Operating System Definition (Cont.)</vt:lpstr>
      <vt:lpstr>Computer Startup</vt:lpstr>
      <vt:lpstr>Computer System Organization</vt:lpstr>
      <vt:lpstr>Computer-System Operation</vt:lpstr>
      <vt:lpstr>Common Functions of Interrupts</vt:lpstr>
      <vt:lpstr>What Operating Systems Do</vt:lpstr>
      <vt:lpstr>Operating System Organization </vt:lpstr>
      <vt:lpstr>Operating System Organization </vt:lpstr>
      <vt:lpstr>Operating System Organization </vt:lpstr>
      <vt:lpstr>Operating System Organization </vt:lpstr>
      <vt:lpstr>Protection and Security </vt:lpstr>
      <vt:lpstr>Security</vt:lpstr>
      <vt:lpstr>Distributed System</vt:lpstr>
      <vt:lpstr>Distributed System</vt:lpstr>
      <vt:lpstr>Distributed System</vt:lpstr>
      <vt:lpstr>Distributed System</vt:lpstr>
      <vt:lpstr>Operating system Services </vt:lpstr>
      <vt:lpstr>Operating system Services </vt:lpstr>
      <vt:lpstr>Operating system Services </vt:lpstr>
      <vt:lpstr>process scheduling in os</vt:lpstr>
      <vt:lpstr>Process Concept</vt:lpstr>
      <vt:lpstr>Process Concept</vt:lpstr>
      <vt:lpstr>Operations on Processes</vt:lpstr>
      <vt:lpstr>Operations on Processes</vt:lpstr>
      <vt:lpstr>Operations on Processes</vt:lpstr>
      <vt:lpstr>Inter-Process Communication (IPC) </vt:lpstr>
      <vt:lpstr>Inter-Process Communication (IPC) </vt:lpstr>
      <vt:lpstr>Inter-Process Communication (IPC) </vt:lpstr>
      <vt:lpstr>Inter-Process Communication (IPC) </vt:lpstr>
      <vt:lpstr>Inter-Process Communication (IPC) </vt:lpstr>
      <vt:lpstr>Inter-Process Communication (IPC)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Operating System Concepts Course Code: BBCA305</dc:title>
  <dc:creator>Windows User</dc:creator>
  <cp:lastModifiedBy>Windows User</cp:lastModifiedBy>
  <cp:revision>50</cp:revision>
  <dcterms:created xsi:type="dcterms:W3CDTF">2025-09-07T14:41:47Z</dcterms:created>
  <dcterms:modified xsi:type="dcterms:W3CDTF">2025-10-30T13:03:47Z</dcterms:modified>
</cp:coreProperties>
</file>