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19" r:id="rId1"/>
  </p:sldMasterIdLst>
  <p:notesMasterIdLst>
    <p:notesMasterId r:id="rId78"/>
  </p:notesMasterIdLst>
  <p:handoutMasterIdLst>
    <p:handoutMasterId r:id="rId79"/>
  </p:handoutMasterIdLst>
  <p:sldIdLst>
    <p:sldId id="259" r:id="rId2"/>
    <p:sldId id="315" r:id="rId3"/>
    <p:sldId id="261" r:id="rId4"/>
    <p:sldId id="269" r:id="rId5"/>
    <p:sldId id="310" r:id="rId6"/>
    <p:sldId id="268" r:id="rId7"/>
    <p:sldId id="305" r:id="rId8"/>
    <p:sldId id="307" r:id="rId9"/>
    <p:sldId id="265" r:id="rId10"/>
    <p:sldId id="306" r:id="rId11"/>
    <p:sldId id="266" r:id="rId12"/>
    <p:sldId id="270" r:id="rId13"/>
    <p:sldId id="271" r:id="rId14"/>
    <p:sldId id="262" r:id="rId15"/>
    <p:sldId id="260" r:id="rId16"/>
    <p:sldId id="263" r:id="rId17"/>
    <p:sldId id="314" r:id="rId18"/>
    <p:sldId id="317" r:id="rId19"/>
    <p:sldId id="318" r:id="rId20"/>
    <p:sldId id="272" r:id="rId21"/>
    <p:sldId id="273" r:id="rId22"/>
    <p:sldId id="311" r:id="rId23"/>
    <p:sldId id="313" r:id="rId24"/>
    <p:sldId id="286" r:id="rId25"/>
    <p:sldId id="283" r:id="rId26"/>
    <p:sldId id="285" r:id="rId27"/>
    <p:sldId id="320" r:id="rId28"/>
    <p:sldId id="284" r:id="rId29"/>
    <p:sldId id="319" r:id="rId30"/>
    <p:sldId id="322" r:id="rId31"/>
    <p:sldId id="321" r:id="rId32"/>
    <p:sldId id="274" r:id="rId33"/>
    <p:sldId id="275" r:id="rId34"/>
    <p:sldId id="276" r:id="rId35"/>
    <p:sldId id="277" r:id="rId36"/>
    <p:sldId id="278" r:id="rId37"/>
    <p:sldId id="279" r:id="rId38"/>
    <p:sldId id="280" r:id="rId39"/>
    <p:sldId id="281" r:id="rId40"/>
    <p:sldId id="282" r:id="rId41"/>
    <p:sldId id="323" r:id="rId42"/>
    <p:sldId id="325" r:id="rId43"/>
    <p:sldId id="287" r:id="rId44"/>
    <p:sldId id="288" r:id="rId45"/>
    <p:sldId id="289" r:id="rId46"/>
    <p:sldId id="290" r:id="rId47"/>
    <p:sldId id="312" r:id="rId48"/>
    <p:sldId id="293" r:id="rId49"/>
    <p:sldId id="291" r:id="rId50"/>
    <p:sldId id="326" r:id="rId51"/>
    <p:sldId id="292" r:id="rId52"/>
    <p:sldId id="294" r:id="rId53"/>
    <p:sldId id="295" r:id="rId54"/>
    <p:sldId id="296" r:id="rId55"/>
    <p:sldId id="297" r:id="rId56"/>
    <p:sldId id="308" r:id="rId57"/>
    <p:sldId id="298" r:id="rId58"/>
    <p:sldId id="327" r:id="rId59"/>
    <p:sldId id="299" r:id="rId60"/>
    <p:sldId id="328" r:id="rId61"/>
    <p:sldId id="329" r:id="rId62"/>
    <p:sldId id="330" r:id="rId63"/>
    <p:sldId id="331" r:id="rId64"/>
    <p:sldId id="300" r:id="rId65"/>
    <p:sldId id="332" r:id="rId66"/>
    <p:sldId id="334" r:id="rId67"/>
    <p:sldId id="333" r:id="rId68"/>
    <p:sldId id="336" r:id="rId69"/>
    <p:sldId id="337" r:id="rId70"/>
    <p:sldId id="338" r:id="rId71"/>
    <p:sldId id="339" r:id="rId72"/>
    <p:sldId id="301" r:id="rId73"/>
    <p:sldId id="302" r:id="rId74"/>
    <p:sldId id="303" r:id="rId75"/>
    <p:sldId id="309" r:id="rId76"/>
    <p:sldId id="304" r:id="rId7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1242" autoAdjust="0"/>
  </p:normalViewPr>
  <p:slideViewPr>
    <p:cSldViewPr snapToGrid="0">
      <p:cViewPr varScale="1">
        <p:scale>
          <a:sx n="75" d="100"/>
          <a:sy n="75" d="100"/>
        </p:scale>
        <p:origin x="112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E3D6916-7859-B41F-FC11-AC822B8D05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Department of Master of Computer of Applications</a:t>
            </a:r>
            <a:endParaRPr lang="en-IN"/>
          </a:p>
        </p:txBody>
      </p:sp>
      <p:sp>
        <p:nvSpPr>
          <p:cNvPr id="3" name="Date Placeholder 2">
            <a:extLst>
              <a:ext uri="{FF2B5EF4-FFF2-40B4-BE49-F238E27FC236}">
                <a16:creationId xmlns:a16="http://schemas.microsoft.com/office/drawing/2014/main" id="{10FFA017-F360-EF22-2BBB-7002A8EB8BF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A8DD61B-CE98-4CB2-8F80-E9166871B78B}" type="datetime1">
              <a:rPr lang="en-IN" smtClean="0"/>
              <a:t>11-01-2026</a:t>
            </a:fld>
            <a:endParaRPr lang="en-IN"/>
          </a:p>
        </p:txBody>
      </p:sp>
      <p:sp>
        <p:nvSpPr>
          <p:cNvPr id="4" name="Footer Placeholder 3">
            <a:extLst>
              <a:ext uri="{FF2B5EF4-FFF2-40B4-BE49-F238E27FC236}">
                <a16:creationId xmlns:a16="http://schemas.microsoft.com/office/drawing/2014/main" id="{58BDF496-4115-CF3E-3B0E-D2291130C3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E6C5F336-C860-7B5C-88E0-316E8C78C85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6C818B-3323-4159-A06C-B147C62FA749}" type="slidenum">
              <a:rPr lang="en-IN" smtClean="0"/>
              <a:t>‹#›</a:t>
            </a:fld>
            <a:endParaRPr lang="en-IN"/>
          </a:p>
        </p:txBody>
      </p:sp>
    </p:spTree>
    <p:extLst>
      <p:ext uri="{BB962C8B-B14F-4D97-AF65-F5344CB8AC3E}">
        <p14:creationId xmlns:p14="http://schemas.microsoft.com/office/powerpoint/2010/main" val="1738404617"/>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Department of Master of Computer of Applications</a:t>
            </a:r>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214FF2-313C-4E53-BB3D-6D3663A973EB}" type="datetime1">
              <a:rPr lang="en-IN" smtClean="0"/>
              <a:t>11-01-2026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CAEEEE-7653-4CA2-87AE-01B4DB0B1E64}" type="slidenum">
              <a:rPr lang="en-IN" smtClean="0"/>
              <a:t>‹#›</a:t>
            </a:fld>
            <a:endParaRPr lang="en-IN"/>
          </a:p>
        </p:txBody>
      </p:sp>
    </p:spTree>
    <p:extLst>
      <p:ext uri="{BB962C8B-B14F-4D97-AF65-F5344CB8AC3E}">
        <p14:creationId xmlns:p14="http://schemas.microsoft.com/office/powerpoint/2010/main" val="2657482696"/>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6" name="Header Placeholder 5">
            <a:extLst>
              <a:ext uri="{FF2B5EF4-FFF2-40B4-BE49-F238E27FC236}">
                <a16:creationId xmlns:a16="http://schemas.microsoft.com/office/drawing/2014/main" id="{EABFC548-EFDC-E8A5-1263-C68E0149FC0C}"/>
              </a:ext>
            </a:extLst>
          </p:cNvPr>
          <p:cNvSpPr>
            <a:spLocks noGrp="1"/>
          </p:cNvSpPr>
          <p:nvPr>
            <p:ph type="hdr" sz="quarter"/>
          </p:nvPr>
        </p:nvSpPr>
        <p:spPr/>
        <p:txBody>
          <a:bodyPr/>
          <a:lstStyle/>
          <a:p>
            <a:r>
              <a:rPr lang="en-US"/>
              <a:t>Department of Master of Computer of Applications</a:t>
            </a:r>
            <a:endParaRPr lang="en-IN"/>
          </a:p>
        </p:txBody>
      </p:sp>
    </p:spTree>
    <p:extLst>
      <p:ext uri="{BB962C8B-B14F-4D97-AF65-F5344CB8AC3E}">
        <p14:creationId xmlns:p14="http://schemas.microsoft.com/office/powerpoint/2010/main" val="1590923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AE627-6895-4CCE-0725-122D987467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5487E3-A0F8-FC58-0C37-99918B4560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7B95A4-CEFC-32C2-0A83-FB9D288D3A01}"/>
              </a:ext>
            </a:extLst>
          </p:cNvPr>
          <p:cNvSpPr>
            <a:spLocks noGrp="1"/>
          </p:cNvSpPr>
          <p:nvPr>
            <p:ph type="body" idx="1"/>
          </p:nvPr>
        </p:nvSpPr>
        <p:spPr/>
        <p:txBody>
          <a:bodyPr/>
          <a:lstStyle/>
          <a:p>
            <a:endParaRPr lang="en-IN" dirty="0"/>
          </a:p>
        </p:txBody>
      </p:sp>
      <p:sp>
        <p:nvSpPr>
          <p:cNvPr id="6" name="Header Placeholder 5">
            <a:extLst>
              <a:ext uri="{FF2B5EF4-FFF2-40B4-BE49-F238E27FC236}">
                <a16:creationId xmlns:a16="http://schemas.microsoft.com/office/drawing/2014/main" id="{B46B5E84-80E3-7C8B-E843-4D80C5F1CAF2}"/>
              </a:ext>
            </a:extLst>
          </p:cNvPr>
          <p:cNvSpPr>
            <a:spLocks noGrp="1"/>
          </p:cNvSpPr>
          <p:nvPr>
            <p:ph type="hdr" sz="quarter"/>
          </p:nvPr>
        </p:nvSpPr>
        <p:spPr/>
        <p:txBody>
          <a:bodyPr/>
          <a:lstStyle/>
          <a:p>
            <a:r>
              <a:rPr lang="en-US"/>
              <a:t>Department of Master of Computer of Applications</a:t>
            </a:r>
            <a:endParaRPr lang="en-IN"/>
          </a:p>
        </p:txBody>
      </p:sp>
    </p:spTree>
    <p:extLst>
      <p:ext uri="{BB962C8B-B14F-4D97-AF65-F5344CB8AC3E}">
        <p14:creationId xmlns:p14="http://schemas.microsoft.com/office/powerpoint/2010/main" val="2376515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6" name="Header Placeholder 5">
            <a:extLst>
              <a:ext uri="{FF2B5EF4-FFF2-40B4-BE49-F238E27FC236}">
                <a16:creationId xmlns:a16="http://schemas.microsoft.com/office/drawing/2014/main" id="{02F013A9-A34F-4CD6-21BD-2C97E7685E3E}"/>
              </a:ext>
            </a:extLst>
          </p:cNvPr>
          <p:cNvSpPr>
            <a:spLocks noGrp="1"/>
          </p:cNvSpPr>
          <p:nvPr>
            <p:ph type="hdr" sz="quarter"/>
          </p:nvPr>
        </p:nvSpPr>
        <p:spPr/>
        <p:txBody>
          <a:bodyPr/>
          <a:lstStyle/>
          <a:p>
            <a:r>
              <a:rPr lang="en-US"/>
              <a:t>Department of Master of Computer of Applications</a:t>
            </a:r>
            <a:endParaRPr lang="en-IN"/>
          </a:p>
        </p:txBody>
      </p:sp>
    </p:spTree>
    <p:extLst>
      <p:ext uri="{BB962C8B-B14F-4D97-AF65-F5344CB8AC3E}">
        <p14:creationId xmlns:p14="http://schemas.microsoft.com/office/powerpoint/2010/main" val="3955238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DB99DD8-DB6D-4045-BCBF-69DF5CC9E811}" type="datetime1">
              <a:rPr lang="en-IN" smtClean="0"/>
              <a:t>11-01-2026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48882FF-5810-4807-A2FD-7504710975B2}" type="slidenum">
              <a:rPr lang="en-IN" smtClean="0"/>
              <a:t>‹#›</a:t>
            </a:fld>
            <a:endParaRPr lang="en-IN"/>
          </a:p>
        </p:txBody>
      </p:sp>
    </p:spTree>
    <p:extLst>
      <p:ext uri="{BB962C8B-B14F-4D97-AF65-F5344CB8AC3E}">
        <p14:creationId xmlns:p14="http://schemas.microsoft.com/office/powerpoint/2010/main" val="3774909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35C51B-EBBA-4C11-A45A-8D4BCCB1DDFE}" type="datetime1">
              <a:rPr lang="en-IN" smtClean="0"/>
              <a:t>11-01-2026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48882FF-5810-4807-A2FD-7504710975B2}" type="slidenum">
              <a:rPr lang="en-IN" smtClean="0"/>
              <a:t>‹#›</a:t>
            </a:fld>
            <a:endParaRPr lang="en-IN"/>
          </a:p>
        </p:txBody>
      </p:sp>
    </p:spTree>
    <p:extLst>
      <p:ext uri="{BB962C8B-B14F-4D97-AF65-F5344CB8AC3E}">
        <p14:creationId xmlns:p14="http://schemas.microsoft.com/office/powerpoint/2010/main" val="948769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1B670C-7D37-4B52-864B-1645DDBEDD62}" type="datetime1">
              <a:rPr lang="en-IN" smtClean="0"/>
              <a:t>11-01-2026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48882FF-5810-4807-A2FD-7504710975B2}" type="slidenum">
              <a:rPr lang="en-IN" smtClean="0"/>
              <a:t>‹#›</a:t>
            </a:fld>
            <a:endParaRPr lang="en-IN"/>
          </a:p>
        </p:txBody>
      </p:sp>
    </p:spTree>
    <p:extLst>
      <p:ext uri="{BB962C8B-B14F-4D97-AF65-F5344CB8AC3E}">
        <p14:creationId xmlns:p14="http://schemas.microsoft.com/office/powerpoint/2010/main" val="3637097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2753C9-DC43-4C08-B660-EB0FA6247E70}" type="datetime1">
              <a:rPr lang="en-IN" smtClean="0"/>
              <a:t>11-01-2026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48882FF-5810-4807-A2FD-7504710975B2}" type="slidenum">
              <a:rPr lang="en-IN" smtClean="0"/>
              <a:t>‹#›</a:t>
            </a:fld>
            <a:endParaRPr lang="en-IN"/>
          </a:p>
        </p:txBody>
      </p:sp>
    </p:spTree>
    <p:extLst>
      <p:ext uri="{BB962C8B-B14F-4D97-AF65-F5344CB8AC3E}">
        <p14:creationId xmlns:p14="http://schemas.microsoft.com/office/powerpoint/2010/main" val="4082707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DF877D-360D-4898-BE80-78E97B7BA1F9}" type="datetime1">
              <a:rPr lang="en-IN" smtClean="0"/>
              <a:t>11-01-2026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48882FF-5810-4807-A2FD-7504710975B2}" type="slidenum">
              <a:rPr lang="en-IN" smtClean="0"/>
              <a:t>‹#›</a:t>
            </a:fld>
            <a:endParaRPr lang="en-IN"/>
          </a:p>
        </p:txBody>
      </p:sp>
    </p:spTree>
    <p:extLst>
      <p:ext uri="{BB962C8B-B14F-4D97-AF65-F5344CB8AC3E}">
        <p14:creationId xmlns:p14="http://schemas.microsoft.com/office/powerpoint/2010/main" val="2537754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3F3A159-628B-4545-8BD8-5B15665A9364}" type="datetime1">
              <a:rPr lang="en-IN" smtClean="0"/>
              <a:t>11-01-2026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48882FF-5810-4807-A2FD-7504710975B2}" type="slidenum">
              <a:rPr lang="en-IN" smtClean="0"/>
              <a:t>‹#›</a:t>
            </a:fld>
            <a:endParaRPr lang="en-IN"/>
          </a:p>
        </p:txBody>
      </p:sp>
    </p:spTree>
    <p:extLst>
      <p:ext uri="{BB962C8B-B14F-4D97-AF65-F5344CB8AC3E}">
        <p14:creationId xmlns:p14="http://schemas.microsoft.com/office/powerpoint/2010/main" val="519538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5355CED-8918-4DE8-A626-B8CBE77B4253}" type="datetime1">
              <a:rPr lang="en-IN" smtClean="0"/>
              <a:t>11-01-2026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948882FF-5810-4807-A2FD-7504710975B2}" type="slidenum">
              <a:rPr lang="en-IN" smtClean="0"/>
              <a:t>‹#›</a:t>
            </a:fld>
            <a:endParaRPr lang="en-IN"/>
          </a:p>
        </p:txBody>
      </p:sp>
    </p:spTree>
    <p:extLst>
      <p:ext uri="{BB962C8B-B14F-4D97-AF65-F5344CB8AC3E}">
        <p14:creationId xmlns:p14="http://schemas.microsoft.com/office/powerpoint/2010/main" val="1417518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7A845E-D0A1-47A1-A82F-94FDADFC83B6}" type="datetime1">
              <a:rPr lang="en-IN" smtClean="0"/>
              <a:t>11-01-2026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948882FF-5810-4807-A2FD-7504710975B2}" type="slidenum">
              <a:rPr lang="en-IN" smtClean="0"/>
              <a:t>‹#›</a:t>
            </a:fld>
            <a:endParaRPr lang="en-IN"/>
          </a:p>
        </p:txBody>
      </p:sp>
    </p:spTree>
    <p:extLst>
      <p:ext uri="{BB962C8B-B14F-4D97-AF65-F5344CB8AC3E}">
        <p14:creationId xmlns:p14="http://schemas.microsoft.com/office/powerpoint/2010/main" val="1232570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63DDC1-96D3-4CD7-B87D-7C1CEF73E561}" type="datetime1">
              <a:rPr lang="en-IN" smtClean="0"/>
              <a:t>11-01-2026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948882FF-5810-4807-A2FD-7504710975B2}" type="slidenum">
              <a:rPr lang="en-IN" smtClean="0"/>
              <a:t>‹#›</a:t>
            </a:fld>
            <a:endParaRPr lang="en-IN"/>
          </a:p>
        </p:txBody>
      </p:sp>
    </p:spTree>
    <p:extLst>
      <p:ext uri="{BB962C8B-B14F-4D97-AF65-F5344CB8AC3E}">
        <p14:creationId xmlns:p14="http://schemas.microsoft.com/office/powerpoint/2010/main" val="1670672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CADD3F8-4E55-4BF1-B54B-42DC7EA50008}" type="datetime1">
              <a:rPr lang="en-IN" smtClean="0"/>
              <a:t>11-01-2026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48882FF-5810-4807-A2FD-7504710975B2}" type="slidenum">
              <a:rPr lang="en-IN" smtClean="0"/>
              <a:t>‹#›</a:t>
            </a:fld>
            <a:endParaRPr lang="en-IN"/>
          </a:p>
        </p:txBody>
      </p:sp>
    </p:spTree>
    <p:extLst>
      <p:ext uri="{BB962C8B-B14F-4D97-AF65-F5344CB8AC3E}">
        <p14:creationId xmlns:p14="http://schemas.microsoft.com/office/powerpoint/2010/main" val="2905759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7FBEED-3752-4956-AA77-5C8C112D4467}" type="datetime1">
              <a:rPr lang="en-IN" smtClean="0"/>
              <a:t>11-01-2026</a:t>
            </a:fld>
            <a:endParaRPr lang="en-IN"/>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48882FF-5810-4807-A2FD-7504710975B2}" type="slidenum">
              <a:rPr lang="en-IN" smtClean="0"/>
              <a:t>‹#›</a:t>
            </a:fld>
            <a:endParaRPr lang="en-IN"/>
          </a:p>
        </p:txBody>
      </p:sp>
    </p:spTree>
    <p:extLst>
      <p:ext uri="{BB962C8B-B14F-4D97-AF65-F5344CB8AC3E}">
        <p14:creationId xmlns:p14="http://schemas.microsoft.com/office/powerpoint/2010/main" val="277964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DE5E14-C332-41C6-AF7B-1F978C37C2C5}" type="datetime1">
              <a:rPr lang="en-IN" smtClean="0"/>
              <a:t>11-01-2026</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8882FF-5810-4807-A2FD-7504710975B2}" type="slidenum">
              <a:rPr lang="en-IN" smtClean="0"/>
              <a:t>‹#›</a:t>
            </a:fld>
            <a:endParaRPr lang="en-IN"/>
          </a:p>
        </p:txBody>
      </p:sp>
    </p:spTree>
    <p:extLst>
      <p:ext uri="{BB962C8B-B14F-4D97-AF65-F5344CB8AC3E}">
        <p14:creationId xmlns:p14="http://schemas.microsoft.com/office/powerpoint/2010/main" val="2229660630"/>
      </p:ext>
    </p:extLst>
  </p:cSld>
  <p:clrMap bg1="lt1" tx1="dk1" bg2="lt2" tx2="dk2" accent1="accent1" accent2="accent2" accent3="accent3" accent4="accent4" accent5="accent5" accent6="accent6" hlink="hlink" folHlink="folHlink"/>
  <p:sldLayoutIdLst>
    <p:sldLayoutId id="2147484020" r:id="rId1"/>
    <p:sldLayoutId id="2147484021" r:id="rId2"/>
    <p:sldLayoutId id="2147484022" r:id="rId3"/>
    <p:sldLayoutId id="2147484023" r:id="rId4"/>
    <p:sldLayoutId id="2147484024" r:id="rId5"/>
    <p:sldLayoutId id="2147484025" r:id="rId6"/>
    <p:sldLayoutId id="2147484026" r:id="rId7"/>
    <p:sldLayoutId id="2147484027" r:id="rId8"/>
    <p:sldLayoutId id="2147484028" r:id="rId9"/>
    <p:sldLayoutId id="2147484029" r:id="rId10"/>
    <p:sldLayoutId id="2147484030"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6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B052B-21D9-99B1-9E69-E272B72A5151}"/>
              </a:ext>
            </a:extLst>
          </p:cNvPr>
          <p:cNvSpPr>
            <a:spLocks noGrp="1"/>
          </p:cNvSpPr>
          <p:nvPr>
            <p:ph type="title"/>
          </p:nvPr>
        </p:nvSpPr>
        <p:spPr>
          <a:xfrm>
            <a:off x="501444" y="884903"/>
            <a:ext cx="10825315" cy="324465"/>
          </a:xfrm>
        </p:spPr>
        <p:txBody>
          <a:bodyPr>
            <a:normAutofit fontScale="90000"/>
          </a:bodyPr>
          <a:lstStyle/>
          <a:p>
            <a:pPr algn="ctr"/>
            <a:r>
              <a:rPr lang="en-IN" sz="3100" dirty="0">
                <a:latin typeface="Times New Roman" panose="02020603050405020304" pitchFamily="18" charset="0"/>
                <a:cs typeface="Times New Roman" panose="02020603050405020304" pitchFamily="18" charset="0"/>
              </a:rPr>
              <a:t>Department of Computer Applications</a:t>
            </a:r>
            <a:endParaRPr lang="en-IN" sz="3100"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9B3999E8-D9E8-313B-E8DC-EFFF92CF7BAD}"/>
              </a:ext>
            </a:extLst>
          </p:cNvPr>
          <p:cNvSpPr>
            <a:spLocks noGrp="1"/>
          </p:cNvSpPr>
          <p:nvPr>
            <p:ph idx="1"/>
          </p:nvPr>
        </p:nvSpPr>
        <p:spPr>
          <a:xfrm>
            <a:off x="759542" y="2320413"/>
            <a:ext cx="10545661" cy="3441290"/>
          </a:xfrm>
        </p:spPr>
        <p:txBody>
          <a:bodyPr>
            <a:normAutofit/>
          </a:bodyPr>
          <a:lstStyle/>
          <a:p>
            <a:pPr marL="0" indent="0" algn="ctr">
              <a:buNone/>
            </a:pPr>
            <a:r>
              <a:rPr lang="en-US" sz="2400" b="1" dirty="0"/>
              <a:t> </a:t>
            </a:r>
            <a:r>
              <a:rPr lang="en-US" sz="3200" b="1" dirty="0">
                <a:solidFill>
                  <a:schemeClr val="accent1">
                    <a:lumMod val="50000"/>
                  </a:schemeClr>
                </a:solidFill>
              </a:rPr>
              <a:t>COMPUTER NETWORKS</a:t>
            </a:r>
          </a:p>
          <a:p>
            <a:pPr marL="0" indent="0" algn="ctr">
              <a:buNone/>
            </a:pPr>
            <a:r>
              <a:rPr lang="en-US" sz="2400" b="1" dirty="0">
                <a:latin typeface="Times New Roman" panose="02020603050405020304" pitchFamily="18" charset="0"/>
                <a:cs typeface="Times New Roman" panose="02020603050405020304" pitchFamily="18" charset="0"/>
              </a:rPr>
              <a:t>Subject  Code : BBCA304</a:t>
            </a:r>
          </a:p>
          <a:p>
            <a:pPr marL="0" indent="0" algn="ctr">
              <a:buNone/>
            </a:pPr>
            <a:r>
              <a:rPr lang="en-US" sz="2400" b="1" dirty="0">
                <a:latin typeface="Times New Roman" panose="02020603050405020304" pitchFamily="18" charset="0"/>
                <a:cs typeface="Times New Roman" panose="02020603050405020304" pitchFamily="18" charset="0"/>
              </a:rPr>
              <a:t>BY </a:t>
            </a:r>
          </a:p>
          <a:p>
            <a:pPr marL="0" indent="0" algn="ctr">
              <a:buNone/>
            </a:pPr>
            <a:r>
              <a:rPr lang="en-US" sz="2400" b="1" dirty="0">
                <a:latin typeface="Times New Roman" panose="02020603050405020304" pitchFamily="18" charset="0"/>
                <a:cs typeface="Times New Roman" panose="02020603050405020304" pitchFamily="18" charset="0"/>
              </a:rPr>
              <a:t>POOJITHA S</a:t>
            </a:r>
          </a:p>
          <a:p>
            <a:pPr marL="0" indent="0" algn="ctr">
              <a:buNone/>
            </a:pPr>
            <a:r>
              <a:rPr lang="en-US" sz="2400" b="1" dirty="0">
                <a:latin typeface="Times New Roman" panose="02020603050405020304" pitchFamily="18" charset="0"/>
                <a:cs typeface="Times New Roman" panose="02020603050405020304" pitchFamily="18" charset="0"/>
              </a:rPr>
              <a:t>Assistant Professor</a:t>
            </a: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EA5BCA30-DF57-1C84-8E1C-57B3015F49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0543"/>
          <a:stretch/>
        </p:blipFill>
        <p:spPr bwMode="auto">
          <a:xfrm>
            <a:off x="8101782" y="0"/>
            <a:ext cx="1114920" cy="855406"/>
          </a:xfrm>
          <a:prstGeom prst="rect">
            <a:avLst/>
          </a:prstGeom>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890862B5-51A5-D90F-DDEE-D1D523B02C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48800" y="82258"/>
            <a:ext cx="980983" cy="782981"/>
          </a:xfrm>
          <a:prstGeom prst="rect">
            <a:avLst/>
          </a:prstGeom>
        </p:spPr>
      </p:pic>
      <p:pic>
        <p:nvPicPr>
          <p:cNvPr id="9" name="Picture 8">
            <a:extLst>
              <a:ext uri="{FF2B5EF4-FFF2-40B4-BE49-F238E27FC236}">
                <a16:creationId xmlns:a16="http://schemas.microsoft.com/office/drawing/2014/main" id="{A4017AB5-1FD7-2E61-CC51-1139F5489D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983" y="0"/>
            <a:ext cx="1883537" cy="799589"/>
          </a:xfrm>
          <a:prstGeom prst="rect">
            <a:avLst/>
          </a:prstGeom>
        </p:spPr>
      </p:pic>
      <p:pic>
        <p:nvPicPr>
          <p:cNvPr id="10" name="Picture 9">
            <a:extLst>
              <a:ext uri="{FF2B5EF4-FFF2-40B4-BE49-F238E27FC236}">
                <a16:creationId xmlns:a16="http://schemas.microsoft.com/office/drawing/2014/main" id="{52732AA5-9105-CE50-4B35-C31E4C23A8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85039" y="0"/>
            <a:ext cx="1120877" cy="1120877"/>
          </a:xfrm>
          <a:prstGeom prst="rect">
            <a:avLst/>
          </a:prstGeom>
        </p:spPr>
      </p:pic>
      <p:cxnSp>
        <p:nvCxnSpPr>
          <p:cNvPr id="14" name="Straight Connector 13">
            <a:extLst>
              <a:ext uri="{FF2B5EF4-FFF2-40B4-BE49-F238E27FC236}">
                <a16:creationId xmlns:a16="http://schemas.microsoft.com/office/drawing/2014/main" id="{004FDDFF-AC29-BE7C-EDD4-02DF1EBBA8CF}"/>
              </a:ext>
            </a:extLst>
          </p:cNvPr>
          <p:cNvCxnSpPr>
            <a:cxnSpLocks/>
          </p:cNvCxnSpPr>
          <p:nvPr/>
        </p:nvCxnSpPr>
        <p:spPr>
          <a:xfrm>
            <a:off x="0" y="1327356"/>
            <a:ext cx="12516465" cy="0"/>
          </a:xfrm>
          <a:prstGeom prst="line">
            <a:avLst/>
          </a:prstGeom>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744795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DD805-3F4D-64A9-53E9-5BDF3063098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9E3745-50A1-BA1C-DD41-1046A9819DD4}"/>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78C1501E-2FAB-851C-9D4B-3C8B7C7ADEAC}"/>
              </a:ext>
            </a:extLst>
          </p:cNvPr>
          <p:cNvSpPr txBox="1"/>
          <p:nvPr/>
        </p:nvSpPr>
        <p:spPr>
          <a:xfrm>
            <a:off x="930729" y="1185544"/>
            <a:ext cx="10486239" cy="1200329"/>
          </a:xfrm>
          <a:prstGeom prst="rect">
            <a:avLst/>
          </a:prstGeom>
          <a:noFill/>
        </p:spPr>
        <p:txBody>
          <a:bodyPr wrap="square">
            <a:spAutoFit/>
          </a:bodyPr>
          <a:lstStyle/>
          <a:p>
            <a:endParaRPr lang="en-US" dirty="0"/>
          </a:p>
          <a:p>
            <a:endParaRPr lang="en-US" dirty="0"/>
          </a:p>
          <a:p>
            <a:endParaRPr lang="en-IN" dirty="0"/>
          </a:p>
          <a:p>
            <a:endParaRPr lang="en-IN" dirty="0"/>
          </a:p>
        </p:txBody>
      </p:sp>
      <p:pic>
        <p:nvPicPr>
          <p:cNvPr id="11" name="Picture 10">
            <a:extLst>
              <a:ext uri="{FF2B5EF4-FFF2-40B4-BE49-F238E27FC236}">
                <a16:creationId xmlns:a16="http://schemas.microsoft.com/office/drawing/2014/main" id="{8BA2AAFC-0008-B219-B5A6-573BE9B1E7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196" y="2704127"/>
            <a:ext cx="10565454" cy="3146066"/>
          </a:xfrm>
          <a:prstGeom prst="rect">
            <a:avLst/>
          </a:prstGeom>
        </p:spPr>
      </p:pic>
      <p:pic>
        <p:nvPicPr>
          <p:cNvPr id="9" name="Picture 8">
            <a:extLst>
              <a:ext uri="{FF2B5EF4-FFF2-40B4-BE49-F238E27FC236}">
                <a16:creationId xmlns:a16="http://schemas.microsoft.com/office/drawing/2014/main" id="{757EE00A-30FA-1571-60FF-48DD25ED8F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1978940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FDE4A-6378-0B6B-4BD6-237B4FDF0AA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63E281-DD1B-17E5-F003-AFAEE0B22886}"/>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B64A3901-B09F-247F-16BC-9A007DA028D2}"/>
              </a:ext>
            </a:extLst>
          </p:cNvPr>
          <p:cNvSpPr txBox="1"/>
          <p:nvPr/>
        </p:nvSpPr>
        <p:spPr>
          <a:xfrm>
            <a:off x="1056312" y="1105856"/>
            <a:ext cx="9702800" cy="9694962"/>
          </a:xfrm>
          <a:prstGeom prst="rect">
            <a:avLst/>
          </a:prstGeom>
          <a:noFill/>
        </p:spPr>
        <p:txBody>
          <a:bodyPr wrap="square">
            <a:spAutoFit/>
          </a:bodyPr>
          <a:lstStyle/>
          <a:p>
            <a:endParaRPr lang="en-IN" b="1" dirty="0">
              <a:latin typeface="Times New Roman" panose="02020603050405020304" pitchFamily="18" charset="0"/>
              <a:cs typeface="Times New Roman" panose="02020603050405020304" pitchFamily="18" charset="0"/>
            </a:endParaRPr>
          </a:p>
          <a:p>
            <a:endParaRPr lang="en-IN" b="1" dirty="0">
              <a:latin typeface="Times New Roman" panose="02020603050405020304" pitchFamily="18" charset="0"/>
              <a:cs typeface="Times New Roman" panose="02020603050405020304" pitchFamily="18" charset="0"/>
            </a:endParaRPr>
          </a:p>
          <a:p>
            <a:r>
              <a:rPr lang="en-IN" b="1" dirty="0">
                <a:solidFill>
                  <a:srgbClr val="FF0000"/>
                </a:solidFill>
                <a:latin typeface="Times New Roman" panose="02020603050405020304" pitchFamily="18" charset="0"/>
                <a:cs typeface="Times New Roman" panose="02020603050405020304" pitchFamily="18" charset="0"/>
              </a:rPr>
              <a:t>Applications in Daily Life</a:t>
            </a:r>
          </a:p>
          <a:p>
            <a:endParaRPr lang="en-IN" b="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IN" dirty="0">
                <a:latin typeface="Times New Roman" panose="02020603050405020304" pitchFamily="18" charset="0"/>
                <a:cs typeface="Times New Roman" panose="02020603050405020304" pitchFamily="18" charset="0"/>
              </a:rPr>
              <a:t>Social Media (Instagram, WhatsApp, YouTube)</a:t>
            </a:r>
          </a:p>
          <a:p>
            <a:pPr marL="342900" indent="-342900">
              <a:buFont typeface="Arial" panose="020B0604020202020204" pitchFamily="34" charset="0"/>
              <a:buChar char="•"/>
            </a:pPr>
            <a:r>
              <a:rPr lang="en-IN" dirty="0">
                <a:latin typeface="Times New Roman" panose="02020603050405020304" pitchFamily="18" charset="0"/>
                <a:cs typeface="Times New Roman" panose="02020603050405020304" pitchFamily="18" charset="0"/>
              </a:rPr>
              <a:t>Online Education (Zoom, Google Meet, NPTEL)</a:t>
            </a:r>
          </a:p>
          <a:p>
            <a:pPr marL="342900" indent="-342900">
              <a:buFont typeface="Arial" panose="020B0604020202020204" pitchFamily="34" charset="0"/>
              <a:buChar char="•"/>
            </a:pPr>
            <a:r>
              <a:rPr lang="en-IN" dirty="0">
                <a:latin typeface="Times New Roman" panose="02020603050405020304" pitchFamily="18" charset="0"/>
                <a:cs typeface="Times New Roman" panose="02020603050405020304" pitchFamily="18" charset="0"/>
              </a:rPr>
              <a:t>Banking &amp; Payments (UPI, ATM, Net Banking)</a:t>
            </a:r>
          </a:p>
          <a:p>
            <a:pPr marL="342900" indent="-342900">
              <a:buFont typeface="Arial" panose="020B0604020202020204" pitchFamily="34" charset="0"/>
              <a:buChar char="•"/>
            </a:pPr>
            <a:r>
              <a:rPr lang="en-IN" dirty="0">
                <a:latin typeface="Times New Roman" panose="02020603050405020304" pitchFamily="18" charset="0"/>
                <a:cs typeface="Times New Roman" panose="02020603050405020304" pitchFamily="18" charset="0"/>
              </a:rPr>
              <a:t>Shopping &amp; Entertainment (Amazon, Netflix)</a:t>
            </a:r>
          </a:p>
          <a:p>
            <a:pPr marL="342900" indent="-342900">
              <a:buFont typeface="Arial" panose="020B0604020202020204" pitchFamily="34" charset="0"/>
              <a:buChar char="•"/>
            </a:pPr>
            <a:r>
              <a:rPr lang="en-IN" dirty="0">
                <a:latin typeface="Times New Roman" panose="02020603050405020304" pitchFamily="18" charset="0"/>
                <a:cs typeface="Times New Roman" panose="02020603050405020304" pitchFamily="18" charset="0"/>
              </a:rPr>
              <a:t>Cloud Storage (Google Drive, OneDrive)</a:t>
            </a:r>
          </a:p>
          <a:p>
            <a:endParaRPr lang="en-IN" b="1" dirty="0">
              <a:latin typeface="Times New Roman" panose="02020603050405020304" pitchFamily="18" charset="0"/>
              <a:cs typeface="Times New Roman" panose="02020603050405020304" pitchFamily="18" charset="0"/>
            </a:endParaRPr>
          </a:p>
          <a:p>
            <a:endParaRPr lang="en-IN" b="1" dirty="0">
              <a:latin typeface="Times New Roman" panose="02020603050405020304" pitchFamily="18" charset="0"/>
              <a:cs typeface="Times New Roman" panose="02020603050405020304" pitchFamily="18" charset="0"/>
            </a:endParaRPr>
          </a:p>
          <a:p>
            <a:r>
              <a:rPr lang="en-IN" b="1" dirty="0">
                <a:solidFill>
                  <a:srgbClr val="FF0000"/>
                </a:solidFill>
                <a:latin typeface="Times New Roman" panose="02020603050405020304" pitchFamily="18" charset="0"/>
                <a:cs typeface="Times New Roman" panose="02020603050405020304" pitchFamily="18" charset="0"/>
              </a:rPr>
              <a:t>Real-Life Examples for Computer Networks</a:t>
            </a:r>
          </a:p>
          <a:p>
            <a:pPr marL="342900" indent="-342900">
              <a:buFont typeface="Arial" panose="020B0604020202020204" pitchFamily="34" charset="0"/>
              <a:buChar char="•"/>
            </a:pPr>
            <a:endParaRPr lang="en-IN" b="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IN" dirty="0">
                <a:latin typeface="Times New Roman" panose="02020603050405020304" pitchFamily="18" charset="0"/>
                <a:cs typeface="Times New Roman" panose="02020603050405020304" pitchFamily="18" charset="0"/>
              </a:rPr>
              <a:t>WhatsApp / Instagram 📱</a:t>
            </a:r>
          </a:p>
          <a:p>
            <a:pPr marL="342900" indent="-342900">
              <a:buFont typeface="Arial" panose="020B0604020202020204" pitchFamily="34" charset="0"/>
              <a:buChar char="•"/>
            </a:pPr>
            <a:r>
              <a:rPr lang="en-IN" dirty="0">
                <a:latin typeface="Times New Roman" panose="02020603050405020304" pitchFamily="18" charset="0"/>
                <a:cs typeface="Times New Roman" panose="02020603050405020304" pitchFamily="18" charset="0"/>
              </a:rPr>
              <a:t>Email (Gmail, Outlook) 📧</a:t>
            </a:r>
          </a:p>
          <a:p>
            <a:pPr marL="342900" indent="-342900">
              <a:buFont typeface="Arial" panose="020B0604020202020204" pitchFamily="34" charset="0"/>
              <a:buChar char="•"/>
            </a:pPr>
            <a:r>
              <a:rPr lang="en-IN" dirty="0">
                <a:latin typeface="Times New Roman" panose="02020603050405020304" pitchFamily="18" charset="0"/>
                <a:cs typeface="Times New Roman" panose="02020603050405020304" pitchFamily="18" charset="0"/>
              </a:rPr>
              <a:t>Phone Call / Video Call ☎️🎥</a:t>
            </a:r>
          </a:p>
          <a:p>
            <a:pPr marL="342900" indent="-342900">
              <a:buFont typeface="Arial" panose="020B0604020202020204" pitchFamily="34" charset="0"/>
              <a:buChar char="•"/>
            </a:pPr>
            <a:r>
              <a:rPr lang="en-IN" dirty="0">
                <a:latin typeface="Times New Roman" panose="02020603050405020304" pitchFamily="18" charset="0"/>
                <a:cs typeface="Times New Roman" panose="02020603050405020304" pitchFamily="18" charset="0"/>
              </a:rPr>
              <a:t>Google Search 🔎</a:t>
            </a:r>
          </a:p>
          <a:p>
            <a:pPr marL="342900" indent="-342900">
              <a:buFont typeface="Arial" panose="020B0604020202020204" pitchFamily="34" charset="0"/>
              <a:buChar char="•"/>
            </a:pPr>
            <a:r>
              <a:rPr lang="en-IN" dirty="0">
                <a:latin typeface="Times New Roman" panose="02020603050405020304" pitchFamily="18" charset="0"/>
                <a:cs typeface="Times New Roman" panose="02020603050405020304" pitchFamily="18" charset="0"/>
              </a:rPr>
              <a:t>College Wi-Fi 💻</a:t>
            </a:r>
          </a:p>
          <a:p>
            <a:endParaRPr lang="en-US" sz="2000" dirty="0">
              <a:latin typeface="Times New Roman" panose="02020603050405020304" pitchFamily="18" charset="0"/>
              <a:cs typeface="Times New Roman" panose="02020603050405020304" pitchFamily="18" charset="0"/>
            </a:endParaRPr>
          </a:p>
          <a:p>
            <a:endParaRPr lang="en-US" sz="2000" b="1"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12" name="Picture 11">
            <a:extLst>
              <a:ext uri="{FF2B5EF4-FFF2-40B4-BE49-F238E27FC236}">
                <a16:creationId xmlns:a16="http://schemas.microsoft.com/office/drawing/2014/main" id="{A00755C6-E827-6B0A-6E2E-74498B5195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415588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E4626-2CFA-0D1B-2C27-6F10DC8018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DFA449-50BE-8125-90FD-682A66E96289}"/>
              </a:ext>
            </a:extLst>
          </p:cNvPr>
          <p:cNvSpPr>
            <a:spLocks noGrp="1"/>
          </p:cNvSpPr>
          <p:nvPr>
            <p:ph type="title"/>
          </p:nvPr>
        </p:nvSpPr>
        <p:spPr>
          <a:xfrm>
            <a:off x="703976" y="1484671"/>
            <a:ext cx="10515600" cy="442452"/>
          </a:xfrm>
        </p:spPr>
        <p:txBody>
          <a:bodyPr>
            <a:normAutofit fontScale="90000"/>
          </a:bodyPr>
          <a:lstStyle/>
          <a:p>
            <a:r>
              <a:rPr lang="en-IN" sz="4000" b="1" dirty="0">
                <a:latin typeface="Times New Roman" panose="02020603050405020304" pitchFamily="18" charset="0"/>
                <a:cs typeface="Times New Roman" panose="02020603050405020304" pitchFamily="18" charset="0"/>
              </a:rPr>
              <a:t>                           </a:t>
            </a:r>
            <a:r>
              <a:rPr lang="en-IN" sz="3600" b="1" dirty="0">
                <a:latin typeface="Times New Roman" panose="02020603050405020304" pitchFamily="18" charset="0"/>
                <a:cs typeface="Times New Roman" panose="02020603050405020304" pitchFamily="18" charset="0"/>
              </a:rPr>
              <a:t>Data Communication</a:t>
            </a:r>
            <a:endParaRPr lang="en-IN" sz="40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2963CE4F-CF6E-CBE4-758D-C30B00F860FD}"/>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BED460B7-1A07-36BD-0B58-96B3067643E1}"/>
              </a:ext>
            </a:extLst>
          </p:cNvPr>
          <p:cNvSpPr txBox="1"/>
          <p:nvPr/>
        </p:nvSpPr>
        <p:spPr>
          <a:xfrm>
            <a:off x="1075978" y="1720645"/>
            <a:ext cx="9483868" cy="5847755"/>
          </a:xfrm>
          <a:prstGeom prst="rect">
            <a:avLst/>
          </a:prstGeom>
          <a:noFill/>
        </p:spPr>
        <p:txBody>
          <a:bodyPr wrap="square">
            <a:spAutoFit/>
          </a:bodyPr>
          <a:lstStyle/>
          <a:p>
            <a:endParaRPr lang="en-IN" b="1" dirty="0">
              <a:latin typeface="Times New Roman" panose="02020603050405020304" pitchFamily="18" charset="0"/>
              <a:cs typeface="Times New Roman" panose="02020603050405020304" pitchFamily="18" charset="0"/>
            </a:endParaRPr>
          </a:p>
          <a:p>
            <a:r>
              <a:rPr lang="en-US" dirty="0"/>
              <a:t> </a:t>
            </a:r>
            <a:r>
              <a:rPr lang="en-US" dirty="0">
                <a:latin typeface="Times New Roman" panose="02020603050405020304" pitchFamily="18" charset="0"/>
                <a:cs typeface="Times New Roman" panose="02020603050405020304" pitchFamily="18" charset="0"/>
              </a:rPr>
              <a:t>Data communication is the process of </a:t>
            </a:r>
            <a:r>
              <a:rPr lang="en-US" b="1" dirty="0">
                <a:latin typeface="Times New Roman" panose="02020603050405020304" pitchFamily="18" charset="0"/>
                <a:cs typeface="Times New Roman" panose="02020603050405020304" pitchFamily="18" charset="0"/>
              </a:rPr>
              <a:t>exchanging data</a:t>
            </a:r>
            <a:r>
              <a:rPr lang="en-US" dirty="0">
                <a:latin typeface="Times New Roman" panose="02020603050405020304" pitchFamily="18" charset="0"/>
                <a:cs typeface="Times New Roman" panose="02020603050405020304" pitchFamily="18" charset="0"/>
              </a:rPr>
              <a:t> (like text, images, audio, video) between       two or more devices using a medium.</a:t>
            </a:r>
          </a:p>
          <a:p>
            <a:endParaRPr lang="en-US"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a:p>
            <a:endParaRPr lang="en-US" sz="2000" b="1"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pPr algn="ctr"/>
            <a:endParaRPr lang="en-US" dirty="0"/>
          </a:p>
          <a:p>
            <a:pPr algn="ctr"/>
            <a:r>
              <a:rPr lang="en-US" b="1" dirty="0">
                <a:latin typeface="Times New Roman" panose="02020603050405020304" pitchFamily="18" charset="0"/>
                <a:cs typeface="Times New Roman" panose="02020603050405020304" pitchFamily="18" charset="0"/>
              </a:rPr>
              <a:t>Components of Data Communications Networks</a:t>
            </a:r>
          </a:p>
          <a:p>
            <a:endParaRPr lang="en-US" dirty="0">
              <a:latin typeface="Times New Roman" panose="02020603050405020304" pitchFamily="18" charset="0"/>
              <a:cs typeface="Times New Roman" panose="02020603050405020304" pitchFamily="18" charset="0"/>
            </a:endParaRPr>
          </a:p>
          <a:p>
            <a:endParaRPr lang="en-US" dirty="0"/>
          </a:p>
          <a:p>
            <a:endParaRPr lang="en-US" dirty="0"/>
          </a:p>
        </p:txBody>
      </p:sp>
      <p:pic>
        <p:nvPicPr>
          <p:cNvPr id="8" name="Picture 7">
            <a:extLst>
              <a:ext uri="{FF2B5EF4-FFF2-40B4-BE49-F238E27FC236}">
                <a16:creationId xmlns:a16="http://schemas.microsoft.com/office/drawing/2014/main" id="{08C5BB37-3489-6842-CEEF-5F6BF12BC9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3345" y="2729094"/>
            <a:ext cx="6229075" cy="3229253"/>
          </a:xfrm>
          <a:prstGeom prst="rect">
            <a:avLst/>
          </a:prstGeom>
        </p:spPr>
      </p:pic>
      <p:sp>
        <p:nvSpPr>
          <p:cNvPr id="11" name="Rectangle 10">
            <a:extLst>
              <a:ext uri="{FF2B5EF4-FFF2-40B4-BE49-F238E27FC236}">
                <a16:creationId xmlns:a16="http://schemas.microsoft.com/office/drawing/2014/main" id="{2A1304BA-6C86-44AF-3A72-1F54404F9567}"/>
              </a:ext>
            </a:extLst>
          </p:cNvPr>
          <p:cNvSpPr/>
          <p:nvPr/>
        </p:nvSpPr>
        <p:spPr>
          <a:xfrm>
            <a:off x="3362632" y="6135329"/>
            <a:ext cx="4188542" cy="344129"/>
          </a:xfrm>
          <a:prstGeom prst="rect">
            <a:avLst/>
          </a:prstGeom>
          <a:noFill/>
          <a:ln>
            <a:noFill/>
          </a:ln>
        </p:spPr>
        <p:style>
          <a:lnRef idx="0">
            <a:scrgbClr r="0" g="0" b="0"/>
          </a:lnRef>
          <a:fillRef idx="0">
            <a:scrgbClr r="0" g="0" b="0"/>
          </a:fillRef>
          <a:effectRef idx="0">
            <a:scrgbClr r="0" g="0" b="0"/>
          </a:effectRef>
          <a:fontRef idx="minor">
            <a:schemeClr val="accent3"/>
          </a:fontRef>
        </p:style>
        <p:txBody>
          <a:bodyPr rtlCol="0" anchor="ctr"/>
          <a:lstStyle/>
          <a:p>
            <a:pPr algn="ctr"/>
            <a:endParaRPr lang="en-IN" dirty="0">
              <a:ln w="0"/>
              <a:solidFill>
                <a:schemeClr val="tx1"/>
              </a:solidFill>
              <a:effectLst>
                <a:outerShdw blurRad="38100" dist="19050" dir="2700000" algn="tl" rotWithShape="0">
                  <a:schemeClr val="dk1">
                    <a:alpha val="40000"/>
                  </a:schemeClr>
                </a:outerShdw>
              </a:effectLst>
            </a:endParaRPr>
          </a:p>
        </p:txBody>
      </p:sp>
      <p:pic>
        <p:nvPicPr>
          <p:cNvPr id="12" name="Picture 11">
            <a:extLst>
              <a:ext uri="{FF2B5EF4-FFF2-40B4-BE49-F238E27FC236}">
                <a16:creationId xmlns:a16="http://schemas.microsoft.com/office/drawing/2014/main" id="{6203CE5F-D485-11F0-47AE-2816CFDAB9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1989857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E552D-36BC-109E-BDF7-426F40E74D2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D94B29-B908-3181-B012-0C716DDCEB97}"/>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79CAA548-3F01-1D83-1982-9FCA0E3AC878}"/>
              </a:ext>
            </a:extLst>
          </p:cNvPr>
          <p:cNvSpPr txBox="1"/>
          <p:nvPr/>
        </p:nvSpPr>
        <p:spPr>
          <a:xfrm>
            <a:off x="842297" y="1415517"/>
            <a:ext cx="9582191" cy="8002191"/>
          </a:xfrm>
          <a:prstGeom prst="rect">
            <a:avLst/>
          </a:prstGeom>
          <a:noFill/>
        </p:spPr>
        <p:txBody>
          <a:bodyPr wrap="square">
            <a:spAutoFit/>
          </a:bodyPr>
          <a:lstStyle/>
          <a:p>
            <a:endParaRPr lang="en-IN" b="1" dirty="0">
              <a:latin typeface="Times New Roman" panose="02020603050405020304" pitchFamily="18" charset="0"/>
              <a:cs typeface="Times New Roman" panose="02020603050405020304" pitchFamily="18" charset="0"/>
            </a:endParaRPr>
          </a:p>
          <a:p>
            <a:r>
              <a:rPr lang="en-US" dirty="0"/>
              <a:t> </a:t>
            </a:r>
            <a:r>
              <a:rPr lang="en-IN" b="1" dirty="0">
                <a:solidFill>
                  <a:srgbClr val="FF0000"/>
                </a:solidFill>
                <a:latin typeface="Times New Roman" panose="02020603050405020304" pitchFamily="18" charset="0"/>
                <a:cs typeface="Times New Roman" panose="02020603050405020304" pitchFamily="18" charset="0"/>
              </a:rPr>
              <a:t>Components</a:t>
            </a:r>
            <a:r>
              <a:rPr lang="en-IN" dirty="0">
                <a:solidFill>
                  <a:srgbClr val="FF0000"/>
                </a:solidFill>
              </a:rPr>
              <a:t>:</a:t>
            </a:r>
            <a:endParaRPr lang="en-US" dirty="0">
              <a:solidFill>
                <a:srgbClr val="FF0000"/>
              </a:solidFill>
            </a:endParaRPr>
          </a:p>
          <a:p>
            <a:pPr marL="342900" indent="-342900">
              <a:buFont typeface="+mj-lt"/>
              <a:buAutoNum type="arabicPeriod"/>
            </a:pPr>
            <a:endParaRPr lang="en-US" dirty="0"/>
          </a:p>
          <a:p>
            <a:pPr marL="457200" indent="-457200">
              <a:buFont typeface="+mj-lt"/>
              <a:buAutoNum type="arabicPeriod"/>
            </a:pPr>
            <a:r>
              <a:rPr lang="en-US" b="1" dirty="0">
                <a:latin typeface="Times New Roman" panose="02020603050405020304" pitchFamily="18" charset="0"/>
                <a:cs typeface="Times New Roman" panose="02020603050405020304" pitchFamily="18" charset="0"/>
              </a:rPr>
              <a:t>Sender</a:t>
            </a:r>
            <a:r>
              <a:rPr lang="en-US" dirty="0">
                <a:latin typeface="Times New Roman" panose="02020603050405020304" pitchFamily="18" charset="0"/>
                <a:cs typeface="Times New Roman" panose="02020603050405020304" pitchFamily="18" charset="0"/>
              </a:rPr>
              <a:t> → the device that sends data (computer, phone).</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  Message</a:t>
            </a:r>
            <a:r>
              <a:rPr lang="en-US" dirty="0">
                <a:latin typeface="Times New Roman" panose="02020603050405020304" pitchFamily="18" charset="0"/>
                <a:cs typeface="Times New Roman" panose="02020603050405020304" pitchFamily="18" charset="0"/>
              </a:rPr>
              <a:t> → the information being sent.</a:t>
            </a:r>
          </a:p>
          <a:p>
            <a:pPr marL="342900" indent="-342900">
              <a:buFont typeface="+mj-lt"/>
              <a:buAutoNum type="arabicPeriod"/>
            </a:pP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Medium</a:t>
            </a:r>
            <a:r>
              <a:rPr lang="en-US" dirty="0">
                <a:latin typeface="Times New Roman" panose="02020603050405020304" pitchFamily="18" charset="0"/>
                <a:cs typeface="Times New Roman" panose="02020603050405020304" pitchFamily="18" charset="0"/>
              </a:rPr>
              <a:t> → the path (cable, Wi-Fi, satellite).</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  Receiver</a:t>
            </a:r>
            <a:r>
              <a:rPr lang="en-US" dirty="0">
                <a:latin typeface="Times New Roman" panose="02020603050405020304" pitchFamily="18" charset="0"/>
                <a:cs typeface="Times New Roman" panose="02020603050405020304" pitchFamily="18" charset="0"/>
              </a:rPr>
              <a:t> → the device that receives the message.</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  Protocol</a:t>
            </a:r>
            <a:r>
              <a:rPr lang="en-US" dirty="0">
                <a:latin typeface="Times New Roman" panose="02020603050405020304" pitchFamily="18" charset="0"/>
                <a:cs typeface="Times New Roman" panose="02020603050405020304" pitchFamily="18" charset="0"/>
              </a:rPr>
              <a:t> → the rules for communication (e.g., TCP/IP).</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Example</a:t>
            </a:r>
            <a:r>
              <a:rPr lang="en-US" dirty="0">
                <a:solidFill>
                  <a:srgbClr val="FF000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Sending a WhatsApp message or email.</a:t>
            </a:r>
          </a:p>
          <a:p>
            <a:endParaRPr lang="en-US"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a:p>
            <a:endParaRPr lang="en-US" sz="2000" b="1"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12" name="Picture 11">
            <a:extLst>
              <a:ext uri="{FF2B5EF4-FFF2-40B4-BE49-F238E27FC236}">
                <a16:creationId xmlns:a16="http://schemas.microsoft.com/office/drawing/2014/main" id="{B128CD01-2EE0-8082-E3BE-09178429DE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478558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FFA2A-83DD-923E-036A-16ABFDAD1B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7EDFEC-1094-4260-7667-50B259BA1247}"/>
              </a:ext>
            </a:extLst>
          </p:cNvPr>
          <p:cNvSpPr>
            <a:spLocks noGrp="1"/>
          </p:cNvSpPr>
          <p:nvPr>
            <p:ph type="title"/>
          </p:nvPr>
        </p:nvSpPr>
        <p:spPr>
          <a:xfrm>
            <a:off x="447040" y="589280"/>
            <a:ext cx="10708640" cy="5110480"/>
          </a:xfrm>
        </p:spPr>
        <p:txBody>
          <a:bodyPr>
            <a:normAutofit/>
          </a:bodyPr>
          <a:lstStyle/>
          <a:p>
            <a:pPr algn="ctr"/>
            <a:r>
              <a:rPr lang="en-IN" sz="4000" b="1" dirty="0">
                <a:latin typeface="Times New Roman" panose="02020603050405020304" pitchFamily="18" charset="0"/>
                <a:cs typeface="Times New Roman" panose="02020603050405020304" pitchFamily="18" charset="0"/>
              </a:rPr>
              <a:t>                       </a:t>
            </a:r>
            <a:br>
              <a:rPr lang="en-IN" sz="4000" b="1" dirty="0">
                <a:latin typeface="Times New Roman" panose="02020603050405020304" pitchFamily="18" charset="0"/>
                <a:cs typeface="Times New Roman" panose="02020603050405020304" pitchFamily="18" charset="0"/>
              </a:rPr>
            </a:br>
            <a:r>
              <a:rPr lang="en-IN" sz="4000" b="1" dirty="0">
                <a:latin typeface="Times New Roman" panose="02020603050405020304" pitchFamily="18" charset="0"/>
                <a:cs typeface="Times New Roman" panose="02020603050405020304" pitchFamily="18" charset="0"/>
              </a:rPr>
              <a:t>                            </a:t>
            </a:r>
            <a:br>
              <a:rPr lang="en-IN" sz="4000" b="1" dirty="0">
                <a:latin typeface="Times New Roman" panose="02020603050405020304" pitchFamily="18" charset="0"/>
                <a:cs typeface="Times New Roman" panose="02020603050405020304" pitchFamily="18" charset="0"/>
              </a:rPr>
            </a:br>
            <a:endParaRPr lang="en-IN" sz="6600"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D98E3FF-7EB8-AAD7-E7C8-AF3CEC3AF62D}"/>
              </a:ext>
            </a:extLst>
          </p:cNvPr>
          <p:cNvSpPr>
            <a:spLocks noGrp="1"/>
          </p:cNvSpPr>
          <p:nvPr>
            <p:ph idx="1"/>
          </p:nvPr>
        </p:nvSpPr>
        <p:spPr>
          <a:xfrm>
            <a:off x="639097" y="825910"/>
            <a:ext cx="11169445" cy="5351053"/>
          </a:xfrm>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lgn="ctr">
              <a:buNone/>
            </a:pPr>
            <a:r>
              <a:rPr lang="en-US" sz="1800" b="1" dirty="0">
                <a:solidFill>
                  <a:srgbClr val="FF0000"/>
                </a:solidFill>
                <a:latin typeface="Times New Roman" panose="02020603050405020304" pitchFamily="18" charset="0"/>
                <a:cs typeface="Times New Roman" panose="02020603050405020304" pitchFamily="18" charset="0"/>
              </a:rPr>
              <a:t>Letter System as Data Communication </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Imagine you want to Share a Message or Note to your best friend During Exam who lives in another city. Long ago, people used letters. You wrote the letter, gave it to the post office, it traveled through many hands, and finally reached your friend after days. That was slow communication.</a:t>
            </a:r>
            <a:endParaRPr lang="en-IN"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When you send a letter:</a:t>
            </a:r>
          </a:p>
          <a:p>
            <a:pPr marL="342900" indent="-342900">
              <a:buFont typeface="+mj-lt"/>
              <a:buAutoNum type="arabicPeriod"/>
            </a:pPr>
            <a:r>
              <a:rPr lang="en-US" sz="1800" b="1" dirty="0">
                <a:latin typeface="Times New Roman" panose="02020603050405020304" pitchFamily="18" charset="0"/>
                <a:cs typeface="Times New Roman" panose="02020603050405020304" pitchFamily="18" charset="0"/>
              </a:rPr>
              <a:t>Sender</a:t>
            </a:r>
            <a:r>
              <a:rPr lang="en-US" sz="1800" dirty="0">
                <a:latin typeface="Times New Roman" panose="02020603050405020304" pitchFamily="18" charset="0"/>
                <a:cs typeface="Times New Roman" panose="02020603050405020304" pitchFamily="18" charset="0"/>
              </a:rPr>
              <a:t> → You write the letter (like computer sending data).</a:t>
            </a:r>
          </a:p>
          <a:p>
            <a:pPr marL="342900" indent="-342900">
              <a:buFont typeface="+mj-lt"/>
              <a:buAutoNum type="arabicPeriod"/>
            </a:pPr>
            <a:r>
              <a:rPr lang="en-US" sz="1800" b="1" dirty="0">
                <a:latin typeface="Times New Roman" panose="02020603050405020304" pitchFamily="18" charset="0"/>
                <a:cs typeface="Times New Roman" panose="02020603050405020304" pitchFamily="18" charset="0"/>
              </a:rPr>
              <a:t>Message</a:t>
            </a:r>
            <a:r>
              <a:rPr lang="en-US" sz="1800" dirty="0">
                <a:latin typeface="Times New Roman" panose="02020603050405020304" pitchFamily="18" charset="0"/>
                <a:cs typeface="Times New Roman" panose="02020603050405020304" pitchFamily="18" charset="0"/>
              </a:rPr>
              <a:t> → The content of the letter (data/information).</a:t>
            </a:r>
          </a:p>
          <a:p>
            <a:pPr marL="342900" indent="-342900">
              <a:buFont typeface="+mj-lt"/>
              <a:buAutoNum type="arabicPeriod"/>
            </a:pPr>
            <a:r>
              <a:rPr lang="en-US" sz="1800" b="1" dirty="0">
                <a:latin typeface="Times New Roman" panose="02020603050405020304" pitchFamily="18" charset="0"/>
                <a:cs typeface="Times New Roman" panose="02020603050405020304" pitchFamily="18" charset="0"/>
              </a:rPr>
              <a:t>Medium</a:t>
            </a:r>
            <a:r>
              <a:rPr lang="en-US" sz="1800" dirty="0">
                <a:latin typeface="Times New Roman" panose="02020603050405020304" pitchFamily="18" charset="0"/>
                <a:cs typeface="Times New Roman" panose="02020603050405020304" pitchFamily="18" charset="0"/>
              </a:rPr>
              <a:t> → Postman, postal service, or road transport (like cable/wireless).</a:t>
            </a:r>
          </a:p>
          <a:p>
            <a:pPr marL="342900" indent="-342900">
              <a:buFont typeface="+mj-lt"/>
              <a:buAutoNum type="arabicPeriod"/>
            </a:pPr>
            <a:r>
              <a:rPr lang="en-US" sz="1800" b="1" dirty="0">
                <a:latin typeface="Times New Roman" panose="02020603050405020304" pitchFamily="18" charset="0"/>
                <a:cs typeface="Times New Roman" panose="02020603050405020304" pitchFamily="18" charset="0"/>
              </a:rPr>
              <a:t>Receiver</a:t>
            </a:r>
            <a:r>
              <a:rPr lang="en-US" sz="1800" dirty="0">
                <a:latin typeface="Times New Roman" panose="02020603050405020304" pitchFamily="18" charset="0"/>
                <a:cs typeface="Times New Roman" panose="02020603050405020304" pitchFamily="18" charset="0"/>
              </a:rPr>
              <a:t> → The person who receives the letter (destination device).</a:t>
            </a:r>
            <a:endParaRPr lang="en-US" sz="1800" b="1" dirty="0">
              <a:latin typeface="Times New Roman" panose="02020603050405020304" pitchFamily="18" charset="0"/>
              <a:cs typeface="Times New Roman" panose="02020603050405020304" pitchFamily="18" charset="0"/>
            </a:endParaRPr>
          </a:p>
          <a:p>
            <a:pPr marL="342900" indent="-342900">
              <a:buFont typeface="+mj-lt"/>
              <a:buAutoNum type="arabicPeriod"/>
            </a:pPr>
            <a:r>
              <a:rPr lang="en-US" sz="1800" b="1" dirty="0">
                <a:latin typeface="Times New Roman" panose="02020603050405020304" pitchFamily="18" charset="0"/>
                <a:cs typeface="Times New Roman" panose="02020603050405020304" pitchFamily="18" charset="0"/>
              </a:rPr>
              <a:t>Protocol (Rules)</a:t>
            </a:r>
            <a:r>
              <a:rPr lang="en-US" sz="1800" dirty="0">
                <a:latin typeface="Times New Roman" panose="02020603050405020304" pitchFamily="18" charset="0"/>
                <a:cs typeface="Times New Roman" panose="02020603050405020304" pitchFamily="18" charset="0"/>
              </a:rPr>
              <a:t> → Writing correct address, stamp, using envelope →</a:t>
            </a:r>
          </a:p>
          <a:p>
            <a:pPr marL="0" indent="0">
              <a:buNone/>
            </a:pPr>
            <a:r>
              <a:rPr lang="en-US" sz="1800" dirty="0">
                <a:latin typeface="Times New Roman" panose="02020603050405020304" pitchFamily="18" charset="0"/>
                <a:cs typeface="Times New Roman" panose="02020603050405020304" pitchFamily="18" charset="0"/>
              </a:rPr>
              <a:t>       otherwise the letter won’t be delivered (similar to network protocols like IP address, TCP rules).</a:t>
            </a:r>
            <a:endParaRPr lang="en-US" sz="1800" b="1" dirty="0">
              <a:latin typeface="Times New Roman" panose="02020603050405020304" pitchFamily="18" charset="0"/>
              <a:cs typeface="Times New Roman" panose="02020603050405020304" pitchFamily="18" charset="0"/>
            </a:endParaRPr>
          </a:p>
          <a:p>
            <a:pPr marL="457200" indent="-457200">
              <a:buFont typeface="+mj-lt"/>
              <a:buAutoNum type="arabicPeriod"/>
            </a:pPr>
            <a:endParaRPr lang="en-US" sz="2400" b="1"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a:p>
            <a:pPr marL="0" indent="0">
              <a:buNone/>
            </a:pPr>
            <a:endParaRPr lang="en-US" sz="2400" dirty="0">
              <a:latin typeface="Times New Roman" panose="02020603050405020304" pitchFamily="18" charset="0"/>
              <a:cs typeface="Times New Roman" panose="02020603050405020304" pitchFamily="18" charset="0"/>
            </a:endParaRPr>
          </a:p>
          <a:p>
            <a:pPr marL="0" indent="0">
              <a:buNone/>
            </a:pPr>
            <a:endParaRPr lang="en-US" sz="2400" dirty="0">
              <a:latin typeface="Times New Roman" panose="02020603050405020304" pitchFamily="18" charset="0"/>
              <a:cs typeface="Times New Roman" panose="02020603050405020304" pitchFamily="18" charset="0"/>
            </a:endParaRPr>
          </a:p>
          <a:p>
            <a:pPr marL="0" indent="0">
              <a:buNone/>
            </a:pPr>
            <a:endParaRPr lang="en-US" sz="24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15" name="Picture 14">
            <a:extLst>
              <a:ext uri="{FF2B5EF4-FFF2-40B4-BE49-F238E27FC236}">
                <a16:creationId xmlns:a16="http://schemas.microsoft.com/office/drawing/2014/main" id="{D79C8F78-E3BF-BFAE-5BDA-12771600AF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87017" y="3224977"/>
            <a:ext cx="3504800" cy="1936955"/>
          </a:xfrm>
          <a:prstGeom prst="rect">
            <a:avLst/>
          </a:prstGeom>
        </p:spPr>
      </p:pic>
      <p:pic>
        <p:nvPicPr>
          <p:cNvPr id="9" name="Picture 8">
            <a:extLst>
              <a:ext uri="{FF2B5EF4-FFF2-40B4-BE49-F238E27FC236}">
                <a16:creationId xmlns:a16="http://schemas.microsoft.com/office/drawing/2014/main" id="{16500038-B71D-C4D1-DE17-4F48D3184A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6940662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DBE89-ADFD-D20D-A879-E25729C72A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ED2DF2-6DE3-0F50-0BD1-63A0B59577E0}"/>
              </a:ext>
            </a:extLst>
          </p:cNvPr>
          <p:cNvSpPr>
            <a:spLocks noGrp="1"/>
          </p:cNvSpPr>
          <p:nvPr>
            <p:ph type="title"/>
          </p:nvPr>
        </p:nvSpPr>
        <p:spPr>
          <a:xfrm>
            <a:off x="703976" y="1366684"/>
            <a:ext cx="10376979" cy="530942"/>
          </a:xfrm>
        </p:spPr>
        <p:txBody>
          <a:bodyPr>
            <a:normAutofit fontScale="90000"/>
          </a:bodyPr>
          <a:lstStyle/>
          <a:p>
            <a:r>
              <a:rPr lang="en-IN" sz="4000" b="1" dirty="0">
                <a:latin typeface="Times New Roman" panose="02020603050405020304" pitchFamily="18" charset="0"/>
                <a:cs typeface="Times New Roman" panose="02020603050405020304" pitchFamily="18" charset="0"/>
              </a:rPr>
              <a:t>                      </a:t>
            </a:r>
            <a:r>
              <a:rPr lang="en-US" sz="2000" b="1" dirty="0">
                <a:solidFill>
                  <a:srgbClr val="FF0000"/>
                </a:solidFill>
                <a:latin typeface="Times New Roman" panose="02020603050405020304" pitchFamily="18" charset="0"/>
                <a:cs typeface="Times New Roman" panose="02020603050405020304" pitchFamily="18" charset="0"/>
              </a:rPr>
              <a:t>Whatsapp System as Data Communication</a:t>
            </a:r>
            <a:endParaRPr lang="en-IN" sz="4000" b="1"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97EAAE9A-DF1E-113D-9E59-D29BBC4D9F63}"/>
              </a:ext>
            </a:extLst>
          </p:cNvPr>
          <p:cNvSpPr>
            <a:spLocks noGrp="1"/>
          </p:cNvSpPr>
          <p:nvPr>
            <p:ph idx="1"/>
          </p:nvPr>
        </p:nvSpPr>
        <p:spPr>
          <a:xfrm>
            <a:off x="818534" y="1691148"/>
            <a:ext cx="10545661" cy="4210511"/>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27A17792-07BE-9AB8-1584-37CE29788112}"/>
              </a:ext>
            </a:extLst>
          </p:cNvPr>
          <p:cNvSpPr txBox="1"/>
          <p:nvPr/>
        </p:nvSpPr>
        <p:spPr>
          <a:xfrm>
            <a:off x="4671962" y="1163539"/>
            <a:ext cx="6556478" cy="8309967"/>
          </a:xfrm>
          <a:prstGeom prst="rect">
            <a:avLst/>
          </a:prstGeom>
          <a:noFill/>
        </p:spPr>
        <p:txBody>
          <a:bodyPr wrap="square">
            <a:spAutoFit/>
          </a:bodyPr>
          <a:lstStyle/>
          <a:p>
            <a:r>
              <a:rPr lang="en-IN" dirty="0"/>
              <a:t> </a:t>
            </a:r>
          </a:p>
          <a:p>
            <a:endParaRPr lang="en-IN" sz="2400" b="1" dirty="0"/>
          </a:p>
          <a:p>
            <a:endParaRPr lang="en-IN" sz="2400" b="1" dirty="0"/>
          </a:p>
          <a:p>
            <a:endParaRPr lang="en-IN" sz="2400" b="1" dirty="0"/>
          </a:p>
          <a:p>
            <a:r>
              <a:rPr lang="en-IN" sz="2400" b="1" dirty="0">
                <a:solidFill>
                  <a:srgbClr val="FF0000"/>
                </a:solidFill>
                <a:latin typeface="Times New Roman" panose="02020603050405020304" pitchFamily="18" charset="0"/>
                <a:cs typeface="Times New Roman" panose="02020603050405020304" pitchFamily="18" charset="0"/>
              </a:rPr>
              <a:t>What is Message?</a:t>
            </a:r>
          </a:p>
          <a:p>
            <a:endParaRPr lang="en-US" dirty="0"/>
          </a:p>
          <a:p>
            <a:r>
              <a:rPr lang="en-US" sz="2000" b="1" dirty="0">
                <a:latin typeface="Times New Roman" panose="02020603050405020304" pitchFamily="18" charset="0"/>
                <a:cs typeface="Times New Roman" panose="02020603050405020304" pitchFamily="18" charset="0"/>
              </a:rPr>
              <a:t>   </a:t>
            </a:r>
          </a:p>
          <a:p>
            <a:r>
              <a:rPr lang="en-IN" sz="2000" dirty="0">
                <a:latin typeface="Times New Roman" panose="02020603050405020304" pitchFamily="18" charset="0"/>
                <a:cs typeface="Times New Roman" panose="02020603050405020304" pitchFamily="18" charset="0"/>
              </a:rPr>
              <a:t>A Message is a Unit of Communication that Convey Information From a Sender to Receiver.</a:t>
            </a:r>
          </a:p>
          <a:p>
            <a:endParaRPr lang="en-IN" sz="2000" dirty="0">
              <a:latin typeface="Times New Roman" panose="02020603050405020304" pitchFamily="18" charset="0"/>
              <a:cs typeface="Times New Roman" panose="02020603050405020304" pitchFamily="18" charset="0"/>
            </a:endParaRPr>
          </a:p>
          <a:p>
            <a:r>
              <a:rPr lang="en-IN" sz="2000" dirty="0">
                <a:latin typeface="Times New Roman" panose="02020603050405020304" pitchFamily="18" charset="0"/>
                <a:cs typeface="Times New Roman" panose="02020603050405020304" pitchFamily="18" charset="0"/>
              </a:rPr>
              <a:t>Ex : Whatsapp , Email , Call</a:t>
            </a:r>
          </a:p>
          <a:p>
            <a:endParaRPr lang="en-IN" sz="2000" dirty="0">
              <a:latin typeface="Times New Roman" panose="02020603050405020304" pitchFamily="18" charset="0"/>
              <a:cs typeface="Times New Roman" panose="02020603050405020304" pitchFamily="18" charset="0"/>
            </a:endParaRPr>
          </a:p>
          <a:p>
            <a:r>
              <a:rPr lang="en-IN" sz="2000" dirty="0">
                <a:latin typeface="Times New Roman" panose="02020603050405020304" pitchFamily="18" charset="0"/>
                <a:cs typeface="Times New Roman" panose="02020603050405020304" pitchFamily="18" charset="0"/>
              </a:rPr>
              <a:t>Sender (Phone A) → Data (“Hi”) → Medium (Internet) → Receiver (Phone B)</a:t>
            </a:r>
          </a:p>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11" name="Picture 10">
            <a:extLst>
              <a:ext uri="{FF2B5EF4-FFF2-40B4-BE49-F238E27FC236}">
                <a16:creationId xmlns:a16="http://schemas.microsoft.com/office/drawing/2014/main" id="{18232BBB-577C-7F44-13FC-AFD9E33782EA}"/>
              </a:ext>
            </a:extLst>
          </p:cNvPr>
          <p:cNvPicPr>
            <a:picLocks noChangeAspect="1"/>
          </p:cNvPicPr>
          <p:nvPr/>
        </p:nvPicPr>
        <p:blipFill>
          <a:blip r:embed="rId2"/>
          <a:stretch>
            <a:fillRect/>
          </a:stretch>
        </p:blipFill>
        <p:spPr>
          <a:xfrm>
            <a:off x="499888" y="1973806"/>
            <a:ext cx="3704190" cy="4592176"/>
          </a:xfrm>
          <a:prstGeom prst="rect">
            <a:avLst/>
          </a:prstGeom>
          <a:ln>
            <a:noFill/>
          </a:ln>
          <a:effectLst>
            <a:softEdge rad="112500"/>
          </a:effectLst>
        </p:spPr>
      </p:pic>
      <p:pic>
        <p:nvPicPr>
          <p:cNvPr id="12" name="Picture 11">
            <a:extLst>
              <a:ext uri="{FF2B5EF4-FFF2-40B4-BE49-F238E27FC236}">
                <a16:creationId xmlns:a16="http://schemas.microsoft.com/office/drawing/2014/main" id="{7249E794-3773-1A96-5A08-D635D409F9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1484671"/>
          </a:xfrm>
          <a:prstGeom prst="rect">
            <a:avLst/>
          </a:prstGeom>
        </p:spPr>
      </p:pic>
    </p:spTree>
    <p:extLst>
      <p:ext uri="{BB962C8B-B14F-4D97-AF65-F5344CB8AC3E}">
        <p14:creationId xmlns:p14="http://schemas.microsoft.com/office/powerpoint/2010/main" val="1437947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844F7-FA48-6F32-5A2E-CC05E81A14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57FBCD-1D4B-8ED7-4000-644F62F88A52}"/>
              </a:ext>
            </a:extLst>
          </p:cNvPr>
          <p:cNvSpPr>
            <a:spLocks noGrp="1"/>
          </p:cNvSpPr>
          <p:nvPr>
            <p:ph type="title"/>
          </p:nvPr>
        </p:nvSpPr>
        <p:spPr>
          <a:xfrm>
            <a:off x="703976" y="264457"/>
            <a:ext cx="10515600" cy="1325563"/>
          </a:xfrm>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7A94B245-FB60-9A3F-76CD-5E39937FF022}"/>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3D40B5E2-BAD5-223D-69B8-3B5EC8E929FB}"/>
              </a:ext>
            </a:extLst>
          </p:cNvPr>
          <p:cNvSpPr txBox="1"/>
          <p:nvPr/>
        </p:nvSpPr>
        <p:spPr>
          <a:xfrm>
            <a:off x="1036648" y="1543664"/>
            <a:ext cx="9818164" cy="8525411"/>
          </a:xfrm>
          <a:prstGeom prst="rect">
            <a:avLst/>
          </a:prstGeom>
          <a:noFill/>
        </p:spPr>
        <p:txBody>
          <a:bodyPr wrap="square">
            <a:spAutoFit/>
          </a:bodyPr>
          <a:lstStyle/>
          <a:p>
            <a:r>
              <a:rPr lang="en-IN" b="1" dirty="0">
                <a:latin typeface="Times New Roman" panose="02020603050405020304" pitchFamily="18" charset="0"/>
                <a:cs typeface="Times New Roman" panose="02020603050405020304" pitchFamily="18" charset="0"/>
              </a:rPr>
              <a:t>1</a:t>
            </a:r>
            <a:r>
              <a:rPr lang="en-IN" sz="2000"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Sender (Your Phone)</a:t>
            </a:r>
          </a:p>
          <a:p>
            <a:r>
              <a:rPr lang="en-US" sz="2000" dirty="0">
                <a:latin typeface="Times New Roman" panose="02020603050405020304" pitchFamily="18" charset="0"/>
                <a:cs typeface="Times New Roman" panose="02020603050405020304" pitchFamily="18" charset="0"/>
              </a:rPr>
              <a:t>You type </a:t>
            </a:r>
            <a:r>
              <a:rPr lang="en-US" sz="2000" i="1" dirty="0">
                <a:latin typeface="Times New Roman" panose="02020603050405020304" pitchFamily="18" charset="0"/>
                <a:cs typeface="Times New Roman" panose="02020603050405020304" pitchFamily="18" charset="0"/>
              </a:rPr>
              <a:t>“Hi”</a:t>
            </a:r>
            <a:r>
              <a:rPr lang="en-US" sz="2000" dirty="0">
                <a:latin typeface="Times New Roman" panose="02020603050405020304" pitchFamily="18" charset="0"/>
                <a:cs typeface="Times New Roman" panose="02020603050405020304" pitchFamily="18" charset="0"/>
              </a:rPr>
              <a:t> on WhatsApp. Your phone becomes the </a:t>
            </a:r>
            <a:r>
              <a:rPr lang="en-US" sz="2000" b="1" dirty="0">
                <a:latin typeface="Times New Roman" panose="02020603050405020304" pitchFamily="18" charset="0"/>
                <a:cs typeface="Times New Roman" panose="02020603050405020304" pitchFamily="18" charset="0"/>
              </a:rPr>
              <a:t>source device</a:t>
            </a:r>
            <a:r>
              <a:rPr lang="en-US" sz="2000" dirty="0">
                <a:latin typeface="Times New Roman" panose="02020603050405020304" pitchFamily="18" charset="0"/>
                <a:cs typeface="Times New Roman" panose="02020603050405020304" pitchFamily="18" charset="0"/>
              </a:rPr>
              <a:t> that generates the data.</a:t>
            </a:r>
          </a:p>
          <a:p>
            <a:r>
              <a:rPr lang="en-US" sz="2000"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2. </a:t>
            </a:r>
            <a:r>
              <a:rPr lang="en-US" b="1" dirty="0">
                <a:latin typeface="Times New Roman" panose="02020603050405020304" pitchFamily="18" charset="0"/>
                <a:cs typeface="Times New Roman" panose="02020603050405020304" pitchFamily="18" charset="0"/>
              </a:rPr>
              <a:t>Message (The Data)</a:t>
            </a:r>
          </a:p>
          <a:p>
            <a:r>
              <a:rPr lang="en-US" sz="2000" dirty="0">
                <a:latin typeface="Times New Roman" panose="02020603050405020304" pitchFamily="18" charset="0"/>
                <a:cs typeface="Times New Roman" panose="02020603050405020304" pitchFamily="18" charset="0"/>
              </a:rPr>
              <a:t>The text </a:t>
            </a:r>
            <a:r>
              <a:rPr lang="en-US" sz="2000" i="1" dirty="0">
                <a:latin typeface="Times New Roman" panose="02020603050405020304" pitchFamily="18" charset="0"/>
                <a:cs typeface="Times New Roman" panose="02020603050405020304" pitchFamily="18" charset="0"/>
              </a:rPr>
              <a:t>“Hi”</a:t>
            </a:r>
            <a:r>
              <a:rPr lang="en-US" sz="2000" dirty="0">
                <a:latin typeface="Times New Roman" panose="02020603050405020304" pitchFamily="18" charset="0"/>
                <a:cs typeface="Times New Roman" panose="02020603050405020304" pitchFamily="18" charset="0"/>
              </a:rPr>
              <a:t> is converted into </a:t>
            </a:r>
            <a:r>
              <a:rPr lang="en-US" sz="2000" b="1" dirty="0">
                <a:latin typeface="Times New Roman" panose="02020603050405020304" pitchFamily="18" charset="0"/>
                <a:cs typeface="Times New Roman" panose="02020603050405020304" pitchFamily="18" charset="0"/>
              </a:rPr>
              <a:t>digital data (0s and 1s)</a:t>
            </a:r>
            <a:r>
              <a:rPr lang="en-US" sz="2000" dirty="0">
                <a:latin typeface="Times New Roman" panose="02020603050405020304" pitchFamily="18" charset="0"/>
                <a:cs typeface="Times New Roman" panose="02020603050405020304" pitchFamily="18" charset="0"/>
              </a:rPr>
              <a:t>.  This data is what needs to travel.</a:t>
            </a:r>
          </a:p>
          <a:p>
            <a:r>
              <a:rPr lang="en-US" sz="2000" dirty="0">
                <a:latin typeface="Times New Roman" panose="02020603050405020304" pitchFamily="18" charset="0"/>
                <a:cs typeface="Times New Roman" panose="02020603050405020304" pitchFamily="18" charset="0"/>
              </a:rPr>
              <a:t> </a:t>
            </a:r>
            <a:r>
              <a:rPr lang="en-IN" sz="2000" b="1" dirty="0">
                <a:latin typeface="Times New Roman" panose="02020603050405020304" pitchFamily="18" charset="0"/>
                <a:cs typeface="Times New Roman" panose="02020603050405020304" pitchFamily="18" charset="0"/>
              </a:rPr>
              <a:t>3.</a:t>
            </a:r>
            <a:r>
              <a:rPr lang="en-IN" b="1" dirty="0">
                <a:latin typeface="Times New Roman" panose="02020603050405020304" pitchFamily="18" charset="0"/>
                <a:cs typeface="Times New Roman" panose="02020603050405020304" pitchFamily="18" charset="0"/>
              </a:rPr>
              <a:t>Medium (The Internet / Network)</a:t>
            </a:r>
          </a:p>
          <a:p>
            <a:r>
              <a:rPr lang="en-IN" dirty="0">
                <a:latin typeface="Times New Roman" panose="02020603050405020304" pitchFamily="18" charset="0"/>
                <a:cs typeface="Times New Roman" panose="02020603050405020304" pitchFamily="18" charset="0"/>
              </a:rPr>
              <a:t>The</a:t>
            </a:r>
            <a:r>
              <a:rPr lang="en-IN"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data leaves your phone → passes through </a:t>
            </a:r>
            <a:r>
              <a:rPr lang="en-US" b="1" dirty="0">
                <a:latin typeface="Times New Roman" panose="02020603050405020304" pitchFamily="18" charset="0"/>
                <a:cs typeface="Times New Roman" panose="02020603050405020304" pitchFamily="18" charset="0"/>
              </a:rPr>
              <a:t>Wi-Fi or Mobile Network</a:t>
            </a:r>
            <a:r>
              <a:rPr lang="en-US" dirty="0">
                <a:latin typeface="Times New Roman" panose="02020603050405020304" pitchFamily="18" charset="0"/>
                <a:cs typeface="Times New Roman" panose="02020603050405020304" pitchFamily="18" charset="0"/>
              </a:rPr>
              <a:t> → travels across the </a:t>
            </a:r>
            <a:r>
              <a:rPr lang="en-US" b="1" dirty="0">
                <a:latin typeface="Times New Roman" panose="02020603050405020304" pitchFamily="18" charset="0"/>
                <a:cs typeface="Times New Roman" panose="02020603050405020304" pitchFamily="18" charset="0"/>
              </a:rPr>
              <a:t>Internet</a:t>
            </a:r>
            <a:r>
              <a:rPr lang="en-US" dirty="0">
                <a:latin typeface="Times New Roman" panose="02020603050405020304" pitchFamily="18" charset="0"/>
                <a:cs typeface="Times New Roman" panose="02020603050405020304" pitchFamily="18" charset="0"/>
              </a:rPr>
              <a:t>.</a:t>
            </a:r>
          </a:p>
          <a:p>
            <a:r>
              <a:rPr lang="en-US" sz="2000" b="1" dirty="0">
                <a:latin typeface="Times New Roman" panose="02020603050405020304" pitchFamily="18" charset="0"/>
                <a:cs typeface="Times New Roman" panose="02020603050405020304" pitchFamily="18" charset="0"/>
              </a:rPr>
              <a:t>4. </a:t>
            </a:r>
            <a:r>
              <a:rPr lang="en-US" b="1" dirty="0">
                <a:latin typeface="Times New Roman" panose="02020603050405020304" pitchFamily="18" charset="0"/>
                <a:cs typeface="Times New Roman" panose="02020603050405020304" pitchFamily="18" charset="0"/>
              </a:rPr>
              <a:t>Receiver (Your Friend’s Phone)</a:t>
            </a:r>
            <a:endParaRPr lang="en-US" sz="2000" b="1"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  The data finally arrives at your friend’s phone. </a:t>
            </a:r>
            <a:r>
              <a:rPr lang="en-US" dirty="0">
                <a:latin typeface="Times New Roman" panose="02020603050405020304" pitchFamily="18" charset="0"/>
                <a:cs typeface="Times New Roman" panose="02020603050405020304" pitchFamily="18" charset="0"/>
              </a:rPr>
              <a:t>WhatsApp app converts the </a:t>
            </a:r>
            <a:r>
              <a:rPr lang="en-US" b="1" dirty="0">
                <a:latin typeface="Times New Roman" panose="02020603050405020304" pitchFamily="18" charset="0"/>
                <a:cs typeface="Times New Roman" panose="02020603050405020304" pitchFamily="18" charset="0"/>
              </a:rPr>
              <a:t>digital signals back into text</a:t>
            </a:r>
            <a:r>
              <a:rPr lang="en-US" dirty="0">
                <a:latin typeface="Times New Roman" panose="02020603050405020304" pitchFamily="18" charset="0"/>
                <a:cs typeface="Times New Roman" panose="02020603050405020304" pitchFamily="18" charset="0"/>
              </a:rPr>
              <a:t> → displays </a:t>
            </a:r>
            <a:r>
              <a:rPr lang="en-US" i="1" dirty="0">
                <a:latin typeface="Times New Roman" panose="02020603050405020304" pitchFamily="18" charset="0"/>
                <a:cs typeface="Times New Roman" panose="02020603050405020304" pitchFamily="18" charset="0"/>
              </a:rPr>
              <a:t>“Hi”</a:t>
            </a:r>
            <a:r>
              <a:rPr lang="en-US" dirty="0">
                <a:latin typeface="Times New Roman" panose="02020603050405020304" pitchFamily="18" charset="0"/>
                <a:cs typeface="Times New Roman" panose="02020603050405020304" pitchFamily="18" charset="0"/>
              </a:rPr>
              <a:t> on their screen.</a:t>
            </a:r>
          </a:p>
          <a:p>
            <a:r>
              <a:rPr lang="en-US" b="1" dirty="0">
                <a:latin typeface="Times New Roman" panose="02020603050405020304" pitchFamily="18" charset="0"/>
                <a:cs typeface="Times New Roman" panose="02020603050405020304" pitchFamily="18" charset="0"/>
              </a:rPr>
              <a:t>5.Protocol(Address)</a:t>
            </a:r>
          </a:p>
          <a:p>
            <a:r>
              <a:rPr lang="en-US" dirty="0">
                <a:latin typeface="Times New Roman" panose="02020603050405020304" pitchFamily="18" charset="0"/>
                <a:cs typeface="Times New Roman" panose="02020603050405020304" pitchFamily="18" charset="0"/>
              </a:rPr>
              <a:t>Set of Rule That Govern How Data is Formatted and Processed for Communication Between Devices.</a:t>
            </a:r>
          </a:p>
          <a:p>
            <a:endParaRPr lang="en-US" b="1"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Example : </a:t>
            </a:r>
            <a:r>
              <a:rPr lang="en-US" dirty="0">
                <a:latin typeface="Times New Roman" panose="02020603050405020304" pitchFamily="18" charset="0"/>
                <a:cs typeface="Times New Roman" panose="02020603050405020304" pitchFamily="18" charset="0"/>
              </a:rPr>
              <a:t>Home Address</a:t>
            </a:r>
          </a:p>
          <a:p>
            <a:endParaRPr lang="en-US" sz="2000" dirty="0"/>
          </a:p>
          <a:p>
            <a:endParaRPr lang="en-US" sz="2000" b="1"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9" name="Picture 8">
            <a:extLst>
              <a:ext uri="{FF2B5EF4-FFF2-40B4-BE49-F238E27FC236}">
                <a16:creationId xmlns:a16="http://schemas.microsoft.com/office/drawing/2014/main" id="{CEA10286-31AB-6DE8-41FC-739607BEEC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35510"/>
          </a:xfrm>
          <a:prstGeom prst="rect">
            <a:avLst/>
          </a:prstGeom>
        </p:spPr>
      </p:pic>
    </p:spTree>
    <p:extLst>
      <p:ext uri="{BB962C8B-B14F-4D97-AF65-F5344CB8AC3E}">
        <p14:creationId xmlns:p14="http://schemas.microsoft.com/office/powerpoint/2010/main" val="475296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470EA-D272-8DE1-332B-0062FBF113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0A018D-CA3F-6BE8-D2D3-35DF3869BC82}"/>
              </a:ext>
            </a:extLst>
          </p:cNvPr>
          <p:cNvSpPr>
            <a:spLocks noGrp="1"/>
          </p:cNvSpPr>
          <p:nvPr>
            <p:ph type="title"/>
          </p:nvPr>
        </p:nvSpPr>
        <p:spPr>
          <a:xfrm>
            <a:off x="703976" y="264457"/>
            <a:ext cx="10515600" cy="1325563"/>
          </a:xfrm>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4013E4C2-D975-27B8-2918-22CD131F11F9}"/>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ABA05338-1001-3BCE-8810-40E48EDF46D6}"/>
              </a:ext>
            </a:extLst>
          </p:cNvPr>
          <p:cNvSpPr txBox="1"/>
          <p:nvPr/>
        </p:nvSpPr>
        <p:spPr>
          <a:xfrm>
            <a:off x="898997" y="1563329"/>
            <a:ext cx="9818164" cy="9417963"/>
          </a:xfrm>
          <a:prstGeom prst="rect">
            <a:avLst/>
          </a:prstGeom>
          <a:noFill/>
        </p:spPr>
        <p:txBody>
          <a:bodyPr wrap="square">
            <a:spAutoFit/>
          </a:bodyPr>
          <a:lstStyle/>
          <a:p>
            <a:r>
              <a:rPr lang="en-US" b="1" dirty="0">
                <a:solidFill>
                  <a:srgbClr val="FF0000"/>
                </a:solidFill>
                <a:latin typeface="Times New Roman" panose="02020603050405020304" pitchFamily="18" charset="0"/>
                <a:cs typeface="Times New Roman" panose="02020603050405020304" pitchFamily="18" charset="0"/>
              </a:rPr>
              <a:t>Characteristics of Effective Communication</a:t>
            </a:r>
          </a:p>
          <a:p>
            <a:pPr marL="285750" indent="-285750">
              <a:buFont typeface="Arial" panose="020B0604020202020204" pitchFamily="34" charset="0"/>
              <a:buChar char="•"/>
            </a:pPr>
            <a:r>
              <a:rPr lang="en-US" b="1" dirty="0">
                <a:solidFill>
                  <a:srgbClr val="FF0000"/>
                </a:solidFill>
                <a:latin typeface="Times New Roman" panose="02020603050405020304" pitchFamily="18" charset="0"/>
                <a:cs typeface="Times New Roman" panose="02020603050405020304" pitchFamily="18" charset="0"/>
              </a:rPr>
              <a:t>Delivery</a:t>
            </a:r>
            <a:r>
              <a:rPr lang="en-US" dirty="0">
                <a:latin typeface="Times New Roman" panose="02020603050405020304" pitchFamily="18" charset="0"/>
                <a:cs typeface="Times New Roman" panose="02020603050405020304" pitchFamily="18" charset="0"/>
              </a:rPr>
              <a:t>  :  </a:t>
            </a:r>
            <a:r>
              <a:rPr lang="en-US" b="1" dirty="0">
                <a:latin typeface="Times New Roman" panose="02020603050405020304" pitchFamily="18" charset="0"/>
                <a:cs typeface="Times New Roman" panose="02020603050405020304" pitchFamily="18" charset="0"/>
              </a:rPr>
              <a:t>Definition</a:t>
            </a:r>
            <a:r>
              <a:rPr lang="en-US" dirty="0">
                <a:latin typeface="Times New Roman" panose="02020603050405020304" pitchFamily="18" charset="0"/>
                <a:cs typeface="Times New Roman" panose="02020603050405020304" pitchFamily="18" charset="0"/>
              </a:rPr>
              <a:t>: Delivery means that the data sent by the sender must arrive at the correct destination (the </a:t>
            </a:r>
            <a:r>
              <a:rPr lang="en-IN" dirty="0">
                <a:latin typeface="Times New Roman" panose="02020603050405020304" pitchFamily="18" charset="0"/>
                <a:cs typeface="Times New Roman" panose="02020603050405020304" pitchFamily="18" charset="0"/>
              </a:rPr>
              <a:t>right device or user).</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If you send an email to your friend, it must reach </a:t>
            </a:r>
            <a:r>
              <a:rPr lang="en-US" i="1" dirty="0">
                <a:latin typeface="Times New Roman" panose="02020603050405020304" pitchFamily="18" charset="0"/>
                <a:cs typeface="Times New Roman" panose="02020603050405020304" pitchFamily="18" charset="0"/>
              </a:rPr>
              <a:t>your friend’s email inbox</a:t>
            </a:r>
            <a:r>
              <a:rPr lang="en-US" dirty="0">
                <a:latin typeface="Times New Roman" panose="02020603050405020304" pitchFamily="18" charset="0"/>
                <a:cs typeface="Times New Roman" panose="02020603050405020304" pitchFamily="18" charset="0"/>
              </a:rPr>
              <a:t> and not someone else’s.</a:t>
            </a:r>
          </a:p>
          <a:p>
            <a:pPr marL="285750" indent="-285750">
              <a:buFont typeface="Arial" panose="020B0604020202020204" pitchFamily="34" charset="0"/>
              <a:buChar char="•"/>
            </a:pPr>
            <a:r>
              <a:rPr lang="en-US" b="1" dirty="0">
                <a:solidFill>
                  <a:srgbClr val="FF0000"/>
                </a:solidFill>
                <a:latin typeface="Times New Roman" panose="02020603050405020304" pitchFamily="18" charset="0"/>
                <a:cs typeface="Times New Roman" panose="02020603050405020304" pitchFamily="18" charset="0"/>
              </a:rPr>
              <a:t>Accuracy : </a:t>
            </a:r>
            <a:r>
              <a:rPr lang="en-US" b="1" dirty="0">
                <a:latin typeface="Times New Roman" panose="02020603050405020304" pitchFamily="18" charset="0"/>
                <a:cs typeface="Times New Roman" panose="02020603050405020304" pitchFamily="18" charset="0"/>
              </a:rPr>
              <a:t>Definition</a:t>
            </a:r>
            <a:r>
              <a:rPr lang="en-US" dirty="0">
                <a:latin typeface="Times New Roman" panose="02020603050405020304" pitchFamily="18" charset="0"/>
                <a:cs typeface="Times New Roman" panose="02020603050405020304" pitchFamily="18" charset="0"/>
              </a:rPr>
              <a:t>: The data received should be the same as the data sent, without any changes, loss, or corruption.</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If you send a text message saying </a:t>
            </a:r>
            <a:r>
              <a:rPr lang="en-US" i="1" dirty="0">
                <a:latin typeface="Times New Roman" panose="02020603050405020304" pitchFamily="18" charset="0"/>
                <a:cs typeface="Times New Roman" panose="02020603050405020304" pitchFamily="18" charset="0"/>
              </a:rPr>
              <a:t>“Meet at 5 PM”</a:t>
            </a:r>
            <a:r>
              <a:rPr lang="en-US" dirty="0">
                <a:latin typeface="Times New Roman" panose="02020603050405020304" pitchFamily="18" charset="0"/>
                <a:cs typeface="Times New Roman" panose="02020603050405020304" pitchFamily="18" charset="0"/>
              </a:rPr>
              <a:t>, the receiver should get exactly that, not </a:t>
            </a:r>
            <a:r>
              <a:rPr lang="en-US" i="1" dirty="0">
                <a:latin typeface="Times New Roman" panose="02020603050405020304" pitchFamily="18" charset="0"/>
                <a:cs typeface="Times New Roman" panose="02020603050405020304" pitchFamily="18" charset="0"/>
              </a:rPr>
              <a:t>“Meet at 8 PM”</a:t>
            </a:r>
            <a:r>
              <a:rPr lang="en-US" dirty="0">
                <a:latin typeface="Times New Roman" panose="02020603050405020304" pitchFamily="18" charset="0"/>
                <a:cs typeface="Times New Roman" panose="02020603050405020304" pitchFamily="18" charset="0"/>
              </a:rPr>
              <a:t>.</a:t>
            </a:r>
            <a:endParaRPr lang="en-US" b="1" dirty="0">
              <a:solidFill>
                <a:srgbClr val="FF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b="1" dirty="0">
                <a:solidFill>
                  <a:srgbClr val="FF0000"/>
                </a:solidFill>
                <a:latin typeface="Times New Roman" panose="02020603050405020304" pitchFamily="18" charset="0"/>
                <a:cs typeface="Times New Roman" panose="02020603050405020304" pitchFamily="18" charset="0"/>
              </a:rPr>
              <a:t>Timeliness : </a:t>
            </a:r>
            <a:r>
              <a:rPr lang="en-US" b="1" dirty="0">
                <a:latin typeface="Times New Roman" panose="02020603050405020304" pitchFamily="18" charset="0"/>
                <a:cs typeface="Times New Roman" panose="02020603050405020304" pitchFamily="18" charset="0"/>
              </a:rPr>
              <a:t>Definition</a:t>
            </a:r>
            <a:r>
              <a:rPr lang="en-US" dirty="0">
                <a:latin typeface="Times New Roman" panose="02020603050405020304" pitchFamily="18" charset="0"/>
                <a:cs typeface="Times New Roman" panose="02020603050405020304" pitchFamily="18" charset="0"/>
              </a:rPr>
              <a:t>: Data must be delivered at the right time. Late data is often useless, especially in real-time communication.</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In online gaming or stock trading, if the data arrives late, it can affect the game result or financial decision.</a:t>
            </a:r>
            <a:endParaRPr lang="en-US" b="1" dirty="0">
              <a:solidFill>
                <a:srgbClr val="FF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solidFill>
                  <a:srgbClr val="FF0000"/>
                </a:solidFill>
                <a:latin typeface="Times New Roman" panose="02020603050405020304" pitchFamily="18" charset="0"/>
                <a:cs typeface="Times New Roman" panose="02020603050405020304" pitchFamily="18" charset="0"/>
              </a:rPr>
              <a:t>J</a:t>
            </a:r>
            <a:r>
              <a:rPr lang="en-US" b="1" dirty="0">
                <a:solidFill>
                  <a:srgbClr val="FF0000"/>
                </a:solidFill>
                <a:latin typeface="Times New Roman" panose="02020603050405020304" pitchFamily="18" charset="0"/>
                <a:cs typeface="Times New Roman" panose="02020603050405020304" pitchFamily="18" charset="0"/>
              </a:rPr>
              <a:t>itter (variation in packet delay, important in video/audio calls) : </a:t>
            </a:r>
            <a:r>
              <a:rPr lang="en-US" b="1" dirty="0">
                <a:latin typeface="Times New Roman" panose="02020603050405020304" pitchFamily="18" charset="0"/>
                <a:cs typeface="Times New Roman" panose="02020603050405020304" pitchFamily="18" charset="0"/>
              </a:rPr>
              <a:t>Definition</a:t>
            </a:r>
            <a:r>
              <a:rPr lang="en-US" dirty="0">
                <a:latin typeface="Times New Roman" panose="02020603050405020304" pitchFamily="18" charset="0"/>
                <a:cs typeface="Times New Roman" panose="02020603050405020304" pitchFamily="18" charset="0"/>
              </a:rPr>
              <a:t>: Jitter is the variation in the delay of received packets.</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In a video call, jitter causes the audio/video to break, lag, or go out of sync.</a:t>
            </a:r>
            <a:endParaRPr lang="en-US" b="1" dirty="0">
              <a:solidFill>
                <a:srgbClr val="FF0000"/>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sz="2000" dirty="0"/>
          </a:p>
          <a:p>
            <a:endParaRPr lang="en-US" sz="2000" b="1"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9" name="Picture 8">
            <a:extLst>
              <a:ext uri="{FF2B5EF4-FFF2-40B4-BE49-F238E27FC236}">
                <a16:creationId xmlns:a16="http://schemas.microsoft.com/office/drawing/2014/main" id="{C92980C7-6B20-36D5-B090-913123B743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35510"/>
          </a:xfrm>
          <a:prstGeom prst="rect">
            <a:avLst/>
          </a:prstGeom>
        </p:spPr>
      </p:pic>
    </p:spTree>
    <p:extLst>
      <p:ext uri="{BB962C8B-B14F-4D97-AF65-F5344CB8AC3E}">
        <p14:creationId xmlns:p14="http://schemas.microsoft.com/office/powerpoint/2010/main" val="1562604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F3EAB-C400-CE9C-0322-FA82531940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0F9B9B-4F25-1EA4-686D-79F9FEE66291}"/>
              </a:ext>
            </a:extLst>
          </p:cNvPr>
          <p:cNvSpPr>
            <a:spLocks noGrp="1"/>
          </p:cNvSpPr>
          <p:nvPr>
            <p:ph type="title"/>
          </p:nvPr>
        </p:nvSpPr>
        <p:spPr>
          <a:xfrm>
            <a:off x="703976" y="264457"/>
            <a:ext cx="10515600" cy="1325563"/>
          </a:xfrm>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D171C818-1043-68C1-918B-E2A0BBF44A38}"/>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2EABBEDB-17EC-14C8-7F9A-D0DF55DF00E9}"/>
              </a:ext>
            </a:extLst>
          </p:cNvPr>
          <p:cNvSpPr txBox="1"/>
          <p:nvPr/>
        </p:nvSpPr>
        <p:spPr>
          <a:xfrm>
            <a:off x="898997" y="1563329"/>
            <a:ext cx="9818164" cy="9110186"/>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Data </a:t>
            </a:r>
            <a:r>
              <a:rPr lang="en-US" sz="2000" b="1">
                <a:latin typeface="Times New Roman" panose="02020603050405020304" pitchFamily="18" charset="0"/>
                <a:cs typeface="Times New Roman" panose="02020603050405020304" pitchFamily="18" charset="0"/>
              </a:rPr>
              <a:t>Flow </a:t>
            </a:r>
            <a:endParaRPr lang="en-US" sz="2000" b="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Data Flow Communication between two devices can be simplex, half-duplex, or full-duplex as shown in Figure.</a:t>
            </a:r>
          </a:p>
          <a:p>
            <a:pPr marL="342900" indent="-34290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Simplex</a:t>
            </a: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Half-Duplex</a:t>
            </a: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Full-Duplex</a:t>
            </a:r>
          </a:p>
          <a:p>
            <a:pPr marL="342900" indent="-342900">
              <a:buFont typeface="+mj-lt"/>
              <a:buAutoNum type="arabicPeriod"/>
            </a:pPr>
            <a:endParaRPr lang="en-IN" b="1" dirty="0">
              <a:latin typeface="Times New Roman" panose="02020603050405020304" pitchFamily="18" charset="0"/>
              <a:cs typeface="Times New Roman" panose="02020603050405020304" pitchFamily="18" charset="0"/>
            </a:endParaRPr>
          </a:p>
          <a:p>
            <a:pPr marL="342900" indent="-342900">
              <a:buFont typeface="+mj-lt"/>
              <a:buAutoNum type="arabicPeriod"/>
            </a:pPr>
            <a:endParaRPr lang="en-IN" b="1" dirty="0">
              <a:latin typeface="Times New Roman" panose="02020603050405020304" pitchFamily="18" charset="0"/>
              <a:cs typeface="Times New Roman" panose="02020603050405020304" pitchFamily="18" charset="0"/>
            </a:endParaRPr>
          </a:p>
          <a:p>
            <a:endParaRPr lang="en-IN" b="1" dirty="0">
              <a:latin typeface="Times New Roman" panose="02020603050405020304" pitchFamily="18" charset="0"/>
              <a:cs typeface="Times New Roman" panose="02020603050405020304" pitchFamily="18" charset="0"/>
            </a:endParaRPr>
          </a:p>
          <a:p>
            <a:r>
              <a:rPr lang="en-IN" b="1" dirty="0">
                <a:solidFill>
                  <a:srgbClr val="FF0000"/>
                </a:solidFill>
                <a:latin typeface="Times New Roman" panose="02020603050405020304" pitchFamily="18" charset="0"/>
                <a:cs typeface="Times New Roman" panose="02020603050405020304" pitchFamily="18" charset="0"/>
              </a:rPr>
              <a:t>1.Simplex</a:t>
            </a:r>
          </a:p>
          <a:p>
            <a:endParaRPr lang="en-IN" b="1" dirty="0">
              <a:solidFill>
                <a:srgbClr val="FF0000"/>
              </a:solidFill>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Meaning</a:t>
            </a:r>
            <a:r>
              <a:rPr lang="en-US" dirty="0">
                <a:latin typeface="Times New Roman" panose="02020603050405020304" pitchFamily="18" charset="0"/>
                <a:cs typeface="Times New Roman" panose="02020603050405020304" pitchFamily="18" charset="0"/>
              </a:rPr>
              <a:t>: Communication goes in </a:t>
            </a:r>
            <a:r>
              <a:rPr lang="en-US" b="1" dirty="0">
                <a:latin typeface="Times New Roman" panose="02020603050405020304" pitchFamily="18" charset="0"/>
                <a:cs typeface="Times New Roman" panose="02020603050405020304" pitchFamily="18" charset="0"/>
              </a:rPr>
              <a:t>only one direction</a:t>
            </a:r>
            <a:r>
              <a:rPr lang="en-US" dirty="0">
                <a:latin typeface="Times New Roman" panose="02020603050405020304" pitchFamily="18" charset="0"/>
                <a:cs typeface="Times New Roman" panose="02020603050405020304" pitchFamily="18" charset="0"/>
              </a:rPr>
              <a:t>. The sender can send, but the receiver cannot reply back.</a:t>
            </a:r>
          </a:p>
          <a:p>
            <a:r>
              <a:rPr lang="en-US" b="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A </a:t>
            </a:r>
            <a:r>
              <a:rPr lang="en-US" b="1" dirty="0">
                <a:latin typeface="Times New Roman" panose="02020603050405020304" pitchFamily="18" charset="0"/>
                <a:cs typeface="Times New Roman" panose="02020603050405020304" pitchFamily="18" charset="0"/>
              </a:rPr>
              <a:t>keyboard</a:t>
            </a:r>
            <a:r>
              <a:rPr lang="en-US" dirty="0">
                <a:latin typeface="Times New Roman" panose="02020603050405020304" pitchFamily="18" charset="0"/>
                <a:cs typeface="Times New Roman" panose="02020603050405020304" pitchFamily="18" charset="0"/>
              </a:rPr>
              <a:t> sends data to the computer, but the computer cannot send data back to the keyboard. Another example is </a:t>
            </a:r>
            <a:r>
              <a:rPr lang="en-US" b="1" dirty="0">
                <a:latin typeface="Times New Roman" panose="02020603050405020304" pitchFamily="18" charset="0"/>
                <a:cs typeface="Times New Roman" panose="02020603050405020304" pitchFamily="18" charset="0"/>
              </a:rPr>
              <a:t>television</a:t>
            </a:r>
            <a:r>
              <a:rPr lang="en-US" dirty="0">
                <a:latin typeface="Times New Roman" panose="02020603050405020304" pitchFamily="18" charset="0"/>
                <a:cs typeface="Times New Roman" panose="02020603050405020304" pitchFamily="18" charset="0"/>
              </a:rPr>
              <a:t> – the TV station sends signals, and you only receive them.</a:t>
            </a:r>
          </a:p>
          <a:p>
            <a:endParaRPr lang="en-US" b="1"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9" name="Picture 8">
            <a:extLst>
              <a:ext uri="{FF2B5EF4-FFF2-40B4-BE49-F238E27FC236}">
                <a16:creationId xmlns:a16="http://schemas.microsoft.com/office/drawing/2014/main" id="{97C70F9F-5878-E722-1F29-AD8F5F0330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35510"/>
          </a:xfrm>
          <a:prstGeom prst="rect">
            <a:avLst/>
          </a:prstGeom>
        </p:spPr>
      </p:pic>
      <p:pic>
        <p:nvPicPr>
          <p:cNvPr id="5" name="Picture 4">
            <a:extLst>
              <a:ext uri="{FF2B5EF4-FFF2-40B4-BE49-F238E27FC236}">
                <a16:creationId xmlns:a16="http://schemas.microsoft.com/office/drawing/2014/main" id="{A814BF5D-566D-A5D1-13D6-2DBD9118F4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8458" y="2595056"/>
            <a:ext cx="5831825" cy="2208024"/>
          </a:xfrm>
          <a:prstGeom prst="rect">
            <a:avLst/>
          </a:prstGeom>
        </p:spPr>
      </p:pic>
    </p:spTree>
    <p:extLst>
      <p:ext uri="{BB962C8B-B14F-4D97-AF65-F5344CB8AC3E}">
        <p14:creationId xmlns:p14="http://schemas.microsoft.com/office/powerpoint/2010/main" val="29957705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CF045-46B5-97B2-2808-FE66E31F27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3D7CF1-D4AC-B09C-D2BC-5A39B24D8643}"/>
              </a:ext>
            </a:extLst>
          </p:cNvPr>
          <p:cNvSpPr>
            <a:spLocks noGrp="1"/>
          </p:cNvSpPr>
          <p:nvPr>
            <p:ph type="title"/>
          </p:nvPr>
        </p:nvSpPr>
        <p:spPr>
          <a:xfrm>
            <a:off x="703976" y="264457"/>
            <a:ext cx="10515600" cy="1325563"/>
          </a:xfrm>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70B0493B-AD8E-E12B-0BAF-72F11D0421BA}"/>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B11F6C6A-B4B4-1D65-65EA-5B1888E15BA7}"/>
              </a:ext>
            </a:extLst>
          </p:cNvPr>
          <p:cNvSpPr txBox="1"/>
          <p:nvPr/>
        </p:nvSpPr>
        <p:spPr>
          <a:xfrm>
            <a:off x="938326" y="1641987"/>
            <a:ext cx="9818164" cy="8802410"/>
          </a:xfrm>
          <a:prstGeom prst="rect">
            <a:avLst/>
          </a:prstGeom>
          <a:noFill/>
        </p:spPr>
        <p:txBody>
          <a:bodyPr wrap="square">
            <a:spAutoFit/>
          </a:bodyPr>
          <a:lstStyle/>
          <a:p>
            <a:r>
              <a:rPr lang="en-US" b="1" dirty="0">
                <a:solidFill>
                  <a:srgbClr val="FF0000"/>
                </a:solidFill>
                <a:latin typeface="Times New Roman" panose="02020603050405020304" pitchFamily="18" charset="0"/>
                <a:cs typeface="Times New Roman" panose="02020603050405020304" pitchFamily="18" charset="0"/>
              </a:rPr>
              <a:t> 2. Half Duplex</a:t>
            </a:r>
          </a:p>
          <a:p>
            <a:endParaRPr lang="en-US" b="1" dirty="0">
              <a:solidFill>
                <a:srgbClr val="FF0000"/>
              </a:solidFill>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Meaning</a:t>
            </a:r>
            <a:r>
              <a:rPr lang="en-US" dirty="0">
                <a:latin typeface="Times New Roman" panose="02020603050405020304" pitchFamily="18" charset="0"/>
                <a:cs typeface="Times New Roman" panose="02020603050405020304" pitchFamily="18" charset="0"/>
              </a:rPr>
              <a:t>: Communication goes in </a:t>
            </a:r>
            <a:r>
              <a:rPr lang="en-US" b="1" dirty="0">
                <a:latin typeface="Times New Roman" panose="02020603050405020304" pitchFamily="18" charset="0"/>
                <a:cs typeface="Times New Roman" panose="02020603050405020304" pitchFamily="18" charset="0"/>
              </a:rPr>
              <a:t>both directions</a:t>
            </a:r>
            <a:r>
              <a:rPr lang="en-US" dirty="0">
                <a:latin typeface="Times New Roman" panose="02020603050405020304" pitchFamily="18" charset="0"/>
                <a:cs typeface="Times New Roman" panose="02020603050405020304" pitchFamily="18" charset="0"/>
              </a:rPr>
              <a:t>, but </a:t>
            </a:r>
            <a:r>
              <a:rPr lang="en-US" b="1" dirty="0">
                <a:latin typeface="Times New Roman" panose="02020603050405020304" pitchFamily="18" charset="0"/>
                <a:cs typeface="Times New Roman" panose="02020603050405020304" pitchFamily="18" charset="0"/>
              </a:rPr>
              <a:t>only one side at a time</a:t>
            </a:r>
            <a:r>
              <a:rPr lang="en-US" dirty="0">
                <a:latin typeface="Times New Roman" panose="02020603050405020304" pitchFamily="18" charset="0"/>
                <a:cs typeface="Times New Roman" panose="02020603050405020304" pitchFamily="18" charset="0"/>
              </a:rPr>
              <a:t> can send data. When one device is sending, the other must wait.</a:t>
            </a:r>
          </a:p>
          <a:p>
            <a:r>
              <a:rPr lang="en-US" b="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A </a:t>
            </a:r>
            <a:r>
              <a:rPr lang="en-US" b="1" dirty="0">
                <a:latin typeface="Times New Roman" panose="02020603050405020304" pitchFamily="18" charset="0"/>
                <a:cs typeface="Times New Roman" panose="02020603050405020304" pitchFamily="18" charset="0"/>
              </a:rPr>
              <a:t>walkie-talkie</a:t>
            </a:r>
            <a:r>
              <a:rPr lang="en-US" dirty="0">
                <a:latin typeface="Times New Roman" panose="02020603050405020304" pitchFamily="18" charset="0"/>
                <a:cs typeface="Times New Roman" panose="02020603050405020304" pitchFamily="18" charset="0"/>
              </a:rPr>
              <a:t> – when one person talks, the other has to wait and listen. They cannot both talk at the same time.</a:t>
            </a:r>
          </a:p>
          <a:p>
            <a:endParaRPr lang="en-US" dirty="0">
              <a:latin typeface="Times New Roman" panose="02020603050405020304" pitchFamily="18" charset="0"/>
              <a:cs typeface="Times New Roman" panose="02020603050405020304" pitchFamily="18" charset="0"/>
            </a:endParaRPr>
          </a:p>
          <a:p>
            <a:r>
              <a:rPr lang="en-IN" b="1" dirty="0">
                <a:solidFill>
                  <a:srgbClr val="FF0000"/>
                </a:solidFill>
                <a:latin typeface="Times New Roman" panose="02020603050405020304" pitchFamily="18" charset="0"/>
                <a:cs typeface="Times New Roman" panose="02020603050405020304" pitchFamily="18" charset="0"/>
              </a:rPr>
              <a:t>3. Full-Duplex</a:t>
            </a:r>
          </a:p>
          <a:p>
            <a:endParaRPr lang="en-IN" b="1" dirty="0">
              <a:solidFill>
                <a:srgbClr val="FF0000"/>
              </a:solidFill>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Meaning</a:t>
            </a:r>
            <a:r>
              <a:rPr lang="en-US" dirty="0">
                <a:latin typeface="Times New Roman" panose="02020603050405020304" pitchFamily="18" charset="0"/>
                <a:cs typeface="Times New Roman" panose="02020603050405020304" pitchFamily="18" charset="0"/>
              </a:rPr>
              <a:t>: Communication goes in </a:t>
            </a:r>
            <a:r>
              <a:rPr lang="en-US" b="1" dirty="0">
                <a:latin typeface="Times New Roman" panose="02020603050405020304" pitchFamily="18" charset="0"/>
                <a:cs typeface="Times New Roman" panose="02020603050405020304" pitchFamily="18" charset="0"/>
              </a:rPr>
              <a:t>both directions at the same time</a:t>
            </a:r>
            <a:r>
              <a:rPr lang="en-US" dirty="0">
                <a:latin typeface="Times New Roman" panose="02020603050405020304" pitchFamily="18" charset="0"/>
                <a:cs typeface="Times New Roman" panose="02020603050405020304" pitchFamily="18" charset="0"/>
              </a:rPr>
              <a:t>. Both sender and receiver can send and receive data simultaneously.</a:t>
            </a:r>
          </a:p>
          <a:p>
            <a:r>
              <a:rPr lang="en-US" b="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A telephone call</a:t>
            </a:r>
            <a:r>
              <a:rPr lang="en-US" dirty="0">
                <a:latin typeface="Times New Roman" panose="02020603050405020304" pitchFamily="18" charset="0"/>
                <a:cs typeface="Times New Roman" panose="02020603050405020304" pitchFamily="18" charset="0"/>
              </a:rPr>
              <a:t> – both people can speak and listen at the same time without waiting.</a:t>
            </a:r>
          </a:p>
          <a:p>
            <a:endParaRPr lang="en-US" b="1" dirty="0">
              <a:solidFill>
                <a:srgbClr val="FF0000"/>
              </a:solidFill>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Summary in one line:</a:t>
            </a: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Simplex</a:t>
            </a:r>
            <a:r>
              <a:rPr lang="en-US" dirty="0">
                <a:latin typeface="Times New Roman" panose="02020603050405020304" pitchFamily="18" charset="0"/>
                <a:cs typeface="Times New Roman" panose="02020603050405020304" pitchFamily="18" charset="0"/>
              </a:rPr>
              <a:t> → One way only.</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Half-Duplex</a:t>
            </a:r>
            <a:r>
              <a:rPr lang="en-US" dirty="0">
                <a:latin typeface="Times New Roman" panose="02020603050405020304" pitchFamily="18" charset="0"/>
                <a:cs typeface="Times New Roman" panose="02020603050405020304" pitchFamily="18" charset="0"/>
              </a:rPr>
              <a:t> → Both ways, but one at a time.</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Full-Duplex</a:t>
            </a:r>
            <a:r>
              <a:rPr lang="en-US" dirty="0">
                <a:latin typeface="Times New Roman" panose="02020603050405020304" pitchFamily="18" charset="0"/>
                <a:cs typeface="Times New Roman" panose="02020603050405020304" pitchFamily="18" charset="0"/>
              </a:rPr>
              <a:t> → Both ways at the same time.</a:t>
            </a:r>
          </a:p>
          <a:p>
            <a:endParaRPr lang="en-US" b="1" dirty="0">
              <a:solidFill>
                <a:srgbClr val="FF0000"/>
              </a:solidFill>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9" name="Picture 8">
            <a:extLst>
              <a:ext uri="{FF2B5EF4-FFF2-40B4-BE49-F238E27FC236}">
                <a16:creationId xmlns:a16="http://schemas.microsoft.com/office/drawing/2014/main" id="{D15ADC06-4E55-EAD6-EC35-2F787F0D8D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435510"/>
          </a:xfrm>
          <a:prstGeom prst="rect">
            <a:avLst/>
          </a:prstGeom>
        </p:spPr>
      </p:pic>
    </p:spTree>
    <p:extLst>
      <p:ext uri="{BB962C8B-B14F-4D97-AF65-F5344CB8AC3E}">
        <p14:creationId xmlns:p14="http://schemas.microsoft.com/office/powerpoint/2010/main" val="10240486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81E6E-0AC0-C2EE-9A48-D31FFA39C0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04927-459E-AE5E-233C-21C38A5E12E2}"/>
              </a:ext>
            </a:extLst>
          </p:cNvPr>
          <p:cNvSpPr>
            <a:spLocks noGrp="1"/>
          </p:cNvSpPr>
          <p:nvPr>
            <p:ph type="title"/>
          </p:nvPr>
        </p:nvSpPr>
        <p:spPr>
          <a:xfrm>
            <a:off x="501444" y="884903"/>
            <a:ext cx="10825315" cy="324465"/>
          </a:xfrm>
        </p:spPr>
        <p:txBody>
          <a:bodyPr>
            <a:normAutofit fontScale="90000"/>
          </a:bodyPr>
          <a:lstStyle/>
          <a:p>
            <a:pPr algn="ctr"/>
            <a:r>
              <a:rPr lang="en-IN" sz="3100" dirty="0">
                <a:latin typeface="Times New Roman" panose="02020603050405020304" pitchFamily="18" charset="0"/>
                <a:cs typeface="Times New Roman" panose="02020603050405020304" pitchFamily="18" charset="0"/>
              </a:rPr>
              <a:t>Department of Computer Applications</a:t>
            </a:r>
            <a:endParaRPr lang="en-IN" sz="3100"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2F36705-E676-59C1-D8AC-F69E545AF463}"/>
              </a:ext>
            </a:extLst>
          </p:cNvPr>
          <p:cNvSpPr>
            <a:spLocks noGrp="1"/>
          </p:cNvSpPr>
          <p:nvPr>
            <p:ph idx="1"/>
          </p:nvPr>
        </p:nvSpPr>
        <p:spPr>
          <a:xfrm>
            <a:off x="759542" y="1858297"/>
            <a:ext cx="10545661" cy="3903406"/>
          </a:xfrm>
        </p:spPr>
        <p:txBody>
          <a:bodyPr>
            <a:normAutofit fontScale="25000" lnSpcReduction="20000"/>
          </a:bodyPr>
          <a:lstStyle/>
          <a:p>
            <a:r>
              <a:rPr lang="en-US" sz="7200" b="1" dirty="0">
                <a:latin typeface="Times New Roman" panose="02020603050405020304" pitchFamily="18" charset="0"/>
                <a:cs typeface="Times New Roman" panose="02020603050405020304" pitchFamily="18" charset="0"/>
              </a:rPr>
              <a:t>🌐 Module 1: Outcomes (Data Communication &amp; Basics of Networking)</a:t>
            </a:r>
          </a:p>
          <a:p>
            <a:r>
              <a:rPr lang="en-US" sz="7200" dirty="0">
                <a:latin typeface="Times New Roman" panose="02020603050405020304" pitchFamily="18" charset="0"/>
                <a:cs typeface="Times New Roman" panose="02020603050405020304" pitchFamily="18" charset="0"/>
              </a:rPr>
              <a:t>By the end of this module, you will be able to:</a:t>
            </a:r>
          </a:p>
          <a:p>
            <a:r>
              <a:rPr lang="en-US" sz="7200" b="1" dirty="0">
                <a:latin typeface="Times New Roman" panose="02020603050405020304" pitchFamily="18" charset="0"/>
                <a:cs typeface="Times New Roman" panose="02020603050405020304" pitchFamily="18" charset="0"/>
              </a:rPr>
              <a:t>Understand the basics of data communication</a:t>
            </a:r>
            <a:endParaRPr lang="en-US" sz="7200" dirty="0">
              <a:latin typeface="Times New Roman" panose="02020603050405020304" pitchFamily="18" charset="0"/>
              <a:cs typeface="Times New Roman" panose="02020603050405020304" pitchFamily="18" charset="0"/>
            </a:endParaRPr>
          </a:p>
          <a:p>
            <a:pPr lvl="1"/>
            <a:r>
              <a:rPr lang="en-US" sz="7200" dirty="0">
                <a:latin typeface="Times New Roman" panose="02020603050405020304" pitchFamily="18" charset="0"/>
                <a:cs typeface="Times New Roman" panose="02020603050405020304" pitchFamily="18" charset="0"/>
              </a:rPr>
              <a:t>You’ll learn what happens when two devices talk to each other — sender, receiver, medium, and protocols.</a:t>
            </a:r>
            <a:br>
              <a:rPr lang="en-US" sz="7200" dirty="0">
                <a:latin typeface="Times New Roman" panose="02020603050405020304" pitchFamily="18" charset="0"/>
                <a:cs typeface="Times New Roman" panose="02020603050405020304" pitchFamily="18" charset="0"/>
              </a:rPr>
            </a:br>
            <a:r>
              <a:rPr lang="en-US" sz="7200" dirty="0">
                <a:latin typeface="Times New Roman" panose="02020603050405020304" pitchFamily="18" charset="0"/>
                <a:cs typeface="Times New Roman" panose="02020603050405020304" pitchFamily="18" charset="0"/>
              </a:rPr>
              <a:t>👉 </a:t>
            </a:r>
            <a:r>
              <a:rPr lang="en-US" sz="7200" i="1" dirty="0">
                <a:latin typeface="Times New Roman" panose="02020603050405020304" pitchFamily="18" charset="0"/>
                <a:cs typeface="Times New Roman" panose="02020603050405020304" pitchFamily="18" charset="0"/>
              </a:rPr>
              <a:t>Example: How a WhatsApp message travels from your phone to your friend’s phone.</a:t>
            </a:r>
            <a:endParaRPr lang="en-US" sz="7200" dirty="0">
              <a:latin typeface="Times New Roman" panose="02020603050405020304" pitchFamily="18" charset="0"/>
              <a:cs typeface="Times New Roman" panose="02020603050405020304" pitchFamily="18" charset="0"/>
            </a:endParaRPr>
          </a:p>
          <a:p>
            <a:r>
              <a:rPr lang="en-US" sz="7200" b="1" dirty="0">
                <a:latin typeface="Times New Roman" panose="02020603050405020304" pitchFamily="18" charset="0"/>
                <a:cs typeface="Times New Roman" panose="02020603050405020304" pitchFamily="18" charset="0"/>
              </a:rPr>
              <a:t>Identify different types of networks</a:t>
            </a:r>
            <a:endParaRPr lang="en-US" sz="7200" dirty="0">
              <a:latin typeface="Times New Roman" panose="02020603050405020304" pitchFamily="18" charset="0"/>
              <a:cs typeface="Times New Roman" panose="02020603050405020304" pitchFamily="18" charset="0"/>
            </a:endParaRPr>
          </a:p>
          <a:p>
            <a:pPr lvl="1"/>
            <a:r>
              <a:rPr lang="en-US" sz="7200" dirty="0">
                <a:latin typeface="Times New Roman" panose="02020603050405020304" pitchFamily="18" charset="0"/>
                <a:cs typeface="Times New Roman" panose="02020603050405020304" pitchFamily="18" charset="0"/>
              </a:rPr>
              <a:t>LAN (local), MAN (city-wide), WAN (worldwide).</a:t>
            </a:r>
            <a:br>
              <a:rPr lang="en-US" sz="7200" dirty="0">
                <a:latin typeface="Times New Roman" panose="02020603050405020304" pitchFamily="18" charset="0"/>
                <a:cs typeface="Times New Roman" panose="02020603050405020304" pitchFamily="18" charset="0"/>
              </a:rPr>
            </a:br>
            <a:r>
              <a:rPr lang="en-US" sz="7200" dirty="0">
                <a:latin typeface="Times New Roman" panose="02020603050405020304" pitchFamily="18" charset="0"/>
                <a:cs typeface="Times New Roman" panose="02020603050405020304" pitchFamily="18" charset="0"/>
              </a:rPr>
              <a:t>👉 </a:t>
            </a:r>
            <a:r>
              <a:rPr lang="en-US" sz="7200" i="1" dirty="0">
                <a:latin typeface="Times New Roman" panose="02020603050405020304" pitchFamily="18" charset="0"/>
                <a:cs typeface="Times New Roman" panose="02020603050405020304" pitchFamily="18" charset="0"/>
              </a:rPr>
              <a:t>Example: Wi-Fi at home (LAN) vs Internet (WAN).</a:t>
            </a:r>
            <a:endParaRPr lang="en-US" sz="7200" dirty="0">
              <a:latin typeface="Times New Roman" panose="02020603050405020304" pitchFamily="18" charset="0"/>
              <a:cs typeface="Times New Roman" panose="02020603050405020304" pitchFamily="18" charset="0"/>
            </a:endParaRPr>
          </a:p>
          <a:p>
            <a:r>
              <a:rPr lang="en-US" sz="7200" b="1" dirty="0">
                <a:latin typeface="Times New Roman" panose="02020603050405020304" pitchFamily="18" charset="0"/>
                <a:cs typeface="Times New Roman" panose="02020603050405020304" pitchFamily="18" charset="0"/>
              </a:rPr>
              <a:t>Differentiate between OSI &amp; TCP/IP models</a:t>
            </a:r>
            <a:endParaRPr lang="en-US" sz="7200" dirty="0">
              <a:latin typeface="Times New Roman" panose="02020603050405020304" pitchFamily="18" charset="0"/>
              <a:cs typeface="Times New Roman" panose="02020603050405020304" pitchFamily="18" charset="0"/>
            </a:endParaRPr>
          </a:p>
          <a:p>
            <a:pPr lvl="1"/>
            <a:r>
              <a:rPr lang="en-US" sz="7200" dirty="0">
                <a:latin typeface="Times New Roman" panose="02020603050405020304" pitchFamily="18" charset="0"/>
                <a:cs typeface="Times New Roman" panose="02020603050405020304" pitchFamily="18" charset="0"/>
              </a:rPr>
              <a:t>You’ll understand how communication is divided into layers, and why each layer is important.</a:t>
            </a:r>
            <a:br>
              <a:rPr lang="en-US" sz="7200" dirty="0">
                <a:latin typeface="Times New Roman" panose="02020603050405020304" pitchFamily="18" charset="0"/>
                <a:cs typeface="Times New Roman" panose="02020603050405020304" pitchFamily="18" charset="0"/>
              </a:rPr>
            </a:br>
            <a:r>
              <a:rPr lang="en-US" sz="7200" dirty="0">
                <a:latin typeface="Times New Roman" panose="02020603050405020304" pitchFamily="18" charset="0"/>
                <a:cs typeface="Times New Roman" panose="02020603050405020304" pitchFamily="18" charset="0"/>
              </a:rPr>
              <a:t>👉 </a:t>
            </a:r>
            <a:r>
              <a:rPr lang="en-US" sz="7200" i="1" dirty="0">
                <a:latin typeface="Times New Roman" panose="02020603050405020304" pitchFamily="18" charset="0"/>
                <a:cs typeface="Times New Roman" panose="02020603050405020304" pitchFamily="18" charset="0"/>
              </a:rPr>
              <a:t>Example: Like dividing work in a company — reception, HR, accounts, delivery.</a:t>
            </a:r>
            <a:endParaRPr lang="en-US" sz="7200" dirty="0">
              <a:latin typeface="Times New Roman" panose="02020603050405020304" pitchFamily="18" charset="0"/>
              <a:cs typeface="Times New Roman" panose="02020603050405020304" pitchFamily="18" charset="0"/>
            </a:endParaRPr>
          </a:p>
          <a:p>
            <a:r>
              <a:rPr lang="en-US" sz="7200" b="1" dirty="0">
                <a:latin typeface="Times New Roman" panose="02020603050405020304" pitchFamily="18" charset="0"/>
                <a:cs typeface="Times New Roman" panose="02020603050405020304" pitchFamily="18" charset="0"/>
              </a:rPr>
              <a:t>Explain transmission media (guided &amp; unguided)</a:t>
            </a:r>
            <a:endParaRPr lang="en-US" sz="7200" dirty="0">
              <a:latin typeface="Times New Roman" panose="02020603050405020304" pitchFamily="18" charset="0"/>
              <a:cs typeface="Times New Roman" panose="02020603050405020304" pitchFamily="18" charset="0"/>
            </a:endParaRPr>
          </a:p>
          <a:p>
            <a:pPr lvl="1"/>
            <a:r>
              <a:rPr lang="en-US" sz="7200" dirty="0">
                <a:latin typeface="Times New Roman" panose="02020603050405020304" pitchFamily="18" charset="0"/>
                <a:cs typeface="Times New Roman" panose="02020603050405020304" pitchFamily="18" charset="0"/>
              </a:rPr>
              <a:t>You’ll be able to compare wired (cables, fiber optics) vs wireless (radio, satellite, Wi-Fi).</a:t>
            </a:r>
            <a:br>
              <a:rPr lang="en-US" sz="7200" dirty="0">
                <a:latin typeface="Times New Roman" panose="02020603050405020304" pitchFamily="18" charset="0"/>
                <a:cs typeface="Times New Roman" panose="02020603050405020304" pitchFamily="18" charset="0"/>
              </a:rPr>
            </a:br>
            <a:r>
              <a:rPr lang="en-US" sz="7200" dirty="0">
                <a:latin typeface="Times New Roman" panose="02020603050405020304" pitchFamily="18" charset="0"/>
                <a:cs typeface="Times New Roman" panose="02020603050405020304" pitchFamily="18" charset="0"/>
              </a:rPr>
              <a:t>👉 </a:t>
            </a:r>
            <a:r>
              <a:rPr lang="en-US" sz="7200" i="1" dirty="0">
                <a:latin typeface="Times New Roman" panose="02020603050405020304" pitchFamily="18" charset="0"/>
                <a:cs typeface="Times New Roman" panose="02020603050405020304" pitchFamily="18" charset="0"/>
              </a:rPr>
              <a:t>Example: Using LAN cable in labs vs using Wi-Fi in college campus.</a:t>
            </a:r>
            <a:endParaRPr lang="en-US" sz="7200" dirty="0">
              <a:latin typeface="Times New Roman" panose="02020603050405020304" pitchFamily="18" charset="0"/>
              <a:cs typeface="Times New Roman" panose="02020603050405020304" pitchFamily="18" charset="0"/>
            </a:endParaRPr>
          </a:p>
          <a:p>
            <a:r>
              <a:rPr lang="en-US" sz="7200" b="1" dirty="0">
                <a:latin typeface="Times New Roman" panose="02020603050405020304" pitchFamily="18" charset="0"/>
                <a:cs typeface="Times New Roman" panose="02020603050405020304" pitchFamily="18" charset="0"/>
              </a:rPr>
              <a:t>Connect theory to real-world applications</a:t>
            </a:r>
            <a:endParaRPr lang="en-US" sz="7200" dirty="0">
              <a:latin typeface="Times New Roman" panose="02020603050405020304" pitchFamily="18" charset="0"/>
              <a:cs typeface="Times New Roman" panose="02020603050405020304" pitchFamily="18" charset="0"/>
            </a:endParaRPr>
          </a:p>
          <a:p>
            <a:pPr lvl="1"/>
            <a:r>
              <a:rPr lang="en-US" sz="7200" dirty="0">
                <a:latin typeface="Times New Roman" panose="02020603050405020304" pitchFamily="18" charset="0"/>
                <a:cs typeface="Times New Roman" panose="02020603050405020304" pitchFamily="18" charset="0"/>
              </a:rPr>
              <a:t>You’ll realize how networks make possible the Internet, cloud, online banking, e-commerce, and more.</a:t>
            </a: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9184C3DB-CBB9-2B31-C53C-E83C258413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0543"/>
          <a:stretch/>
        </p:blipFill>
        <p:spPr bwMode="auto">
          <a:xfrm>
            <a:off x="8101782" y="0"/>
            <a:ext cx="1114920" cy="855406"/>
          </a:xfrm>
          <a:prstGeom prst="rect">
            <a:avLst/>
          </a:prstGeom>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B9D44E80-4F1C-080D-6170-1DD6309578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48800" y="82258"/>
            <a:ext cx="980983" cy="782981"/>
          </a:xfrm>
          <a:prstGeom prst="rect">
            <a:avLst/>
          </a:prstGeom>
        </p:spPr>
      </p:pic>
      <p:pic>
        <p:nvPicPr>
          <p:cNvPr id="9" name="Picture 8">
            <a:extLst>
              <a:ext uri="{FF2B5EF4-FFF2-40B4-BE49-F238E27FC236}">
                <a16:creationId xmlns:a16="http://schemas.microsoft.com/office/drawing/2014/main" id="{A9313857-A6C0-4B31-1950-067E0BEDED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303" y="0"/>
            <a:ext cx="1883537" cy="799589"/>
          </a:xfrm>
          <a:prstGeom prst="rect">
            <a:avLst/>
          </a:prstGeom>
        </p:spPr>
      </p:pic>
      <p:pic>
        <p:nvPicPr>
          <p:cNvPr id="10" name="Picture 9">
            <a:extLst>
              <a:ext uri="{FF2B5EF4-FFF2-40B4-BE49-F238E27FC236}">
                <a16:creationId xmlns:a16="http://schemas.microsoft.com/office/drawing/2014/main" id="{2E1DD2D7-06C4-4953-E587-A4E0E0110E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85039" y="0"/>
            <a:ext cx="1120877" cy="1120877"/>
          </a:xfrm>
          <a:prstGeom prst="rect">
            <a:avLst/>
          </a:prstGeom>
        </p:spPr>
      </p:pic>
      <p:cxnSp>
        <p:nvCxnSpPr>
          <p:cNvPr id="14" name="Straight Connector 13">
            <a:extLst>
              <a:ext uri="{FF2B5EF4-FFF2-40B4-BE49-F238E27FC236}">
                <a16:creationId xmlns:a16="http://schemas.microsoft.com/office/drawing/2014/main" id="{CD05F743-03C4-F65B-A486-2A0980C7887A}"/>
              </a:ext>
            </a:extLst>
          </p:cNvPr>
          <p:cNvCxnSpPr>
            <a:cxnSpLocks/>
          </p:cNvCxnSpPr>
          <p:nvPr/>
        </p:nvCxnSpPr>
        <p:spPr>
          <a:xfrm>
            <a:off x="0" y="1327356"/>
            <a:ext cx="12516465" cy="0"/>
          </a:xfrm>
          <a:prstGeom prst="line">
            <a:avLst/>
          </a:prstGeom>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556012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64CE6-E47B-10BD-5A05-52D37DF672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078BF7-AC85-9D7E-F70E-A1EE840A5BB9}"/>
              </a:ext>
            </a:extLst>
          </p:cNvPr>
          <p:cNvSpPr>
            <a:spLocks noGrp="1"/>
          </p:cNvSpPr>
          <p:nvPr>
            <p:ph type="title"/>
          </p:nvPr>
        </p:nvSpPr>
        <p:spPr>
          <a:xfrm>
            <a:off x="703976" y="1700981"/>
            <a:ext cx="9718218" cy="216308"/>
          </a:xfrm>
        </p:spPr>
        <p:txBody>
          <a:bodyPr>
            <a:noAutofit/>
          </a:bodyPr>
          <a:lstStyle/>
          <a:p>
            <a:pPr algn="ctr"/>
            <a:r>
              <a:rPr lang="en-IN" sz="2800" b="1" dirty="0">
                <a:latin typeface="Times New Roman" panose="02020603050405020304" pitchFamily="18" charset="0"/>
                <a:cs typeface="Times New Roman" panose="02020603050405020304" pitchFamily="18" charset="0"/>
              </a:rPr>
              <a:t>Networks</a:t>
            </a:r>
          </a:p>
        </p:txBody>
      </p:sp>
      <p:sp>
        <p:nvSpPr>
          <p:cNvPr id="3" name="Content Placeholder 2">
            <a:extLst>
              <a:ext uri="{FF2B5EF4-FFF2-40B4-BE49-F238E27FC236}">
                <a16:creationId xmlns:a16="http://schemas.microsoft.com/office/drawing/2014/main" id="{A6CE320E-5E19-3E48-B293-0DB9E295E505}"/>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38A46719-CFA6-F450-4549-B0BBF7B35C2D}"/>
              </a:ext>
            </a:extLst>
          </p:cNvPr>
          <p:cNvSpPr txBox="1"/>
          <p:nvPr/>
        </p:nvSpPr>
        <p:spPr>
          <a:xfrm>
            <a:off x="1174301" y="2118579"/>
            <a:ext cx="9702800" cy="7448193"/>
          </a:xfrm>
          <a:prstGeom prst="rect">
            <a:avLst/>
          </a:prstGeom>
          <a:noFill/>
        </p:spPr>
        <p:txBody>
          <a:bodyPr wrap="square">
            <a:spAutoFit/>
          </a:bodyPr>
          <a:lstStyle/>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A network is a set of devices (often referred to as nodes) connected by communication links.</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A node can be a computer, printer, or any other device capable of sending and/or receiving data generated by other nodes on the network.</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“Computer network’’ to mean a collection of autonomous computers</a:t>
            </a:r>
            <a:r>
              <a:rPr lang="en-US" b="1" dirty="0">
                <a:latin typeface="Times New Roman" panose="02020603050405020304" pitchFamily="18" charset="0"/>
                <a:cs typeface="Times New Roman" panose="02020603050405020304" pitchFamily="18" charset="0"/>
              </a:rPr>
              <a:t>(An autonomous computer is an independent computer that can perform its tasks without depending on others) </a:t>
            </a:r>
            <a:r>
              <a:rPr lang="en-US" dirty="0">
                <a:latin typeface="Times New Roman" panose="02020603050405020304" pitchFamily="18" charset="0"/>
                <a:cs typeface="Times New Roman" panose="02020603050405020304" pitchFamily="18" charset="0"/>
              </a:rPr>
              <a:t>interconnected by a single technology. Two computers are said to be interconnected if they are able to exchange information.</a:t>
            </a:r>
          </a:p>
          <a:p>
            <a:pPr marL="342900" indent="-342900">
              <a:buFont typeface="Wingdings" panose="05000000000000000000" pitchFamily="2" charset="2"/>
              <a:buChar char="q"/>
            </a:pPr>
            <a:endParaRPr lang="en-US" sz="2000" b="1"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Example : </a:t>
            </a:r>
          </a:p>
          <a:p>
            <a:endParaRPr lang="en-US" b="1"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Home Network (LAN – Local Area Network)</a:t>
            </a:r>
          </a:p>
          <a:p>
            <a:pPr marL="285750" indent="-285750">
              <a:buFont typeface="Arial" panose="020B0604020202020204" pitchFamily="34" charset="0"/>
              <a:buChar char="•"/>
            </a:pPr>
            <a:r>
              <a:rPr lang="en-IN" dirty="0">
                <a:latin typeface="Times New Roman" panose="02020603050405020304" pitchFamily="18" charset="0"/>
                <a:cs typeface="Times New Roman" panose="02020603050405020304" pitchFamily="18" charset="0"/>
              </a:rPr>
              <a:t>College Computer Lab (LAN)</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Bank Network (MAN – Metropolitan Area Network)</a:t>
            </a:r>
            <a:endParaRPr lang="en-US" b="1"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11" name="Picture 10">
            <a:extLst>
              <a:ext uri="{FF2B5EF4-FFF2-40B4-BE49-F238E27FC236}">
                <a16:creationId xmlns:a16="http://schemas.microsoft.com/office/drawing/2014/main" id="{731C417C-D93E-E943-9D3D-0E5243560F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1691148"/>
          </a:xfrm>
          <a:prstGeom prst="rect">
            <a:avLst/>
          </a:prstGeom>
        </p:spPr>
      </p:pic>
    </p:spTree>
    <p:extLst>
      <p:ext uri="{BB962C8B-B14F-4D97-AF65-F5344CB8AC3E}">
        <p14:creationId xmlns:p14="http://schemas.microsoft.com/office/powerpoint/2010/main" val="19112823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4497A-649A-E81D-B1DE-5C453C89D88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3CDFD8-7383-A4A4-DE8D-347C50D9D8A3}"/>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BBF70EE7-5189-BC15-A6EB-0492D18951BB}"/>
              </a:ext>
            </a:extLst>
          </p:cNvPr>
          <p:cNvSpPr txBox="1"/>
          <p:nvPr/>
        </p:nvSpPr>
        <p:spPr>
          <a:xfrm>
            <a:off x="967823" y="1597469"/>
            <a:ext cx="9702800" cy="3816429"/>
          </a:xfrm>
          <a:prstGeom prst="rect">
            <a:avLst/>
          </a:prstGeom>
          <a:noFill/>
        </p:spPr>
        <p:txBody>
          <a:bodyPr wrap="square">
            <a:spAutoFit/>
          </a:bodyPr>
          <a:lstStyle/>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8" name="Picture 7">
            <a:extLst>
              <a:ext uri="{FF2B5EF4-FFF2-40B4-BE49-F238E27FC236}">
                <a16:creationId xmlns:a16="http://schemas.microsoft.com/office/drawing/2014/main" id="{478D859F-119D-03CD-D1FF-31D1CFDA54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2054" y="2086227"/>
            <a:ext cx="9014791" cy="4108093"/>
          </a:xfrm>
          <a:prstGeom prst="rect">
            <a:avLst/>
          </a:prstGeom>
        </p:spPr>
      </p:pic>
      <p:pic>
        <p:nvPicPr>
          <p:cNvPr id="13" name="Picture 12">
            <a:extLst>
              <a:ext uri="{FF2B5EF4-FFF2-40B4-BE49-F238E27FC236}">
                <a16:creationId xmlns:a16="http://schemas.microsoft.com/office/drawing/2014/main" id="{B7CCF8CA-8ECB-7E99-C431-2D31FE1BBF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1516119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3B072-C8F0-F068-993E-C0243104119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20843F-77EA-283F-5185-8E976C69E4D8}"/>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04681193-9293-B735-84D2-C1FA24FAEFE0}"/>
              </a:ext>
            </a:extLst>
          </p:cNvPr>
          <p:cNvSpPr txBox="1"/>
          <p:nvPr/>
        </p:nvSpPr>
        <p:spPr>
          <a:xfrm>
            <a:off x="1056312" y="1105856"/>
            <a:ext cx="9702800" cy="8833187"/>
          </a:xfrm>
          <a:prstGeom prst="rect">
            <a:avLst/>
          </a:prstGeom>
          <a:noFill/>
        </p:spPr>
        <p:txBody>
          <a:bodyPr wrap="square">
            <a:spAutoFit/>
          </a:bodyPr>
          <a:lstStyle/>
          <a:p>
            <a:endParaRPr lang="en-IN" b="1" dirty="0">
              <a:latin typeface="Times New Roman" panose="02020603050405020304" pitchFamily="18" charset="0"/>
              <a:cs typeface="Times New Roman" panose="02020603050405020304" pitchFamily="18" charset="0"/>
            </a:endParaRPr>
          </a:p>
          <a:p>
            <a:endParaRPr lang="en-IN" b="1" dirty="0">
              <a:latin typeface="Times New Roman" panose="02020603050405020304" pitchFamily="18" charset="0"/>
              <a:cs typeface="Times New Roman" panose="02020603050405020304" pitchFamily="18" charset="0"/>
            </a:endParaRPr>
          </a:p>
          <a:p>
            <a:r>
              <a:rPr lang="en-IN" sz="2000" dirty="0">
                <a:latin typeface="Times New Roman" panose="02020603050405020304" pitchFamily="18" charset="0"/>
                <a:cs typeface="Times New Roman" panose="02020603050405020304" pitchFamily="18" charset="0"/>
              </a:rPr>
              <a:t>✅ </a:t>
            </a:r>
            <a:r>
              <a:rPr lang="en-IN" sz="2000" b="1" dirty="0">
                <a:solidFill>
                  <a:srgbClr val="FF0000"/>
                </a:solidFill>
                <a:latin typeface="Times New Roman" panose="02020603050405020304" pitchFamily="18" charset="0"/>
                <a:cs typeface="Times New Roman" panose="02020603050405020304" pitchFamily="18" charset="0"/>
              </a:rPr>
              <a:t>Advantages of Computer Networks:</a:t>
            </a:r>
          </a:p>
          <a:p>
            <a:endParaRPr lang="en-US" sz="2000" b="1"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Resource Sharing</a:t>
            </a:r>
            <a:r>
              <a:rPr lang="en-US" dirty="0">
                <a:latin typeface="Times New Roman" panose="02020603050405020304" pitchFamily="18" charset="0"/>
                <a:cs typeface="Times New Roman" panose="02020603050405020304" pitchFamily="18" charset="0"/>
              </a:rPr>
              <a:t> – Computers can share printers, files, and internet easily.</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Communication</a:t>
            </a:r>
            <a:r>
              <a:rPr lang="en-US" dirty="0">
                <a:latin typeface="Times New Roman" panose="02020603050405020304" pitchFamily="18" charset="0"/>
                <a:cs typeface="Times New Roman" panose="02020603050405020304" pitchFamily="18" charset="0"/>
              </a:rPr>
              <a:t> – Enables quick communication through emails, chats, and video calls.</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Data Sharing</a:t>
            </a:r>
            <a:r>
              <a:rPr lang="en-US" dirty="0">
                <a:latin typeface="Times New Roman" panose="02020603050405020304" pitchFamily="18" charset="0"/>
                <a:cs typeface="Times New Roman" panose="02020603050405020304" pitchFamily="18" charset="0"/>
              </a:rPr>
              <a:t> – Files and data can be accessed by multiple users.</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Cost-Effective</a:t>
            </a:r>
            <a:r>
              <a:rPr lang="en-US" dirty="0">
                <a:latin typeface="Times New Roman" panose="02020603050405020304" pitchFamily="18" charset="0"/>
                <a:cs typeface="Times New Roman" panose="02020603050405020304" pitchFamily="18" charset="0"/>
              </a:rPr>
              <a:t> – Reduces the need for separate devices (e.g., one printer for many).</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Centralized Data</a:t>
            </a:r>
            <a:r>
              <a:rPr lang="en-US" dirty="0">
                <a:latin typeface="Times New Roman" panose="02020603050405020304" pitchFamily="18" charset="0"/>
                <a:cs typeface="Times New Roman" panose="02020603050405020304" pitchFamily="18" charset="0"/>
              </a:rPr>
              <a:t> – Data can be stored in one place (server) and accessed by all.</a:t>
            </a:r>
          </a:p>
          <a:p>
            <a:endParaRPr lang="en-US"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a:p>
            <a:r>
              <a:rPr lang="en-IN" dirty="0">
                <a:latin typeface="Times New Roman" panose="02020603050405020304" pitchFamily="18" charset="0"/>
                <a:cs typeface="Times New Roman" panose="02020603050405020304" pitchFamily="18" charset="0"/>
              </a:rPr>
              <a:t>❌ </a:t>
            </a:r>
            <a:r>
              <a:rPr lang="en-IN" b="1" dirty="0">
                <a:solidFill>
                  <a:srgbClr val="FF0000"/>
                </a:solidFill>
                <a:latin typeface="Times New Roman" panose="02020603050405020304" pitchFamily="18" charset="0"/>
                <a:cs typeface="Times New Roman" panose="02020603050405020304" pitchFamily="18" charset="0"/>
              </a:rPr>
              <a:t>Disadvantages of Computer Networks:</a:t>
            </a:r>
            <a:endParaRPr lang="en-US" b="1" dirty="0">
              <a:solidFill>
                <a:srgbClr val="FF0000"/>
              </a:solidFill>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Security Issues</a:t>
            </a:r>
            <a:r>
              <a:rPr lang="en-US" dirty="0">
                <a:latin typeface="Times New Roman" panose="02020603050405020304" pitchFamily="18" charset="0"/>
                <a:cs typeface="Times New Roman" panose="02020603050405020304" pitchFamily="18" charset="0"/>
              </a:rPr>
              <a:t> – Risk of hacking, data theft, or viruses spreading.</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Cost of Setup</a:t>
            </a:r>
            <a:r>
              <a:rPr lang="en-US" dirty="0">
                <a:latin typeface="Times New Roman" panose="02020603050405020304" pitchFamily="18" charset="0"/>
                <a:cs typeface="Times New Roman" panose="02020603050405020304" pitchFamily="18" charset="0"/>
              </a:rPr>
              <a:t> – Requires routers, switches, cables, or Wi-Fi setup.</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Maintenance Needed</a:t>
            </a:r>
            <a:r>
              <a:rPr lang="en-US" dirty="0">
                <a:latin typeface="Times New Roman" panose="02020603050405020304" pitchFamily="18" charset="0"/>
                <a:cs typeface="Times New Roman" panose="02020603050405020304" pitchFamily="18" charset="0"/>
              </a:rPr>
              <a:t> – Needs regular monitoring and skilled people to manage.</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If Network Fails</a:t>
            </a:r>
            <a:r>
              <a:rPr lang="en-US" dirty="0">
                <a:latin typeface="Times New Roman" panose="02020603050405020304" pitchFamily="18" charset="0"/>
                <a:cs typeface="Times New Roman" panose="02020603050405020304" pitchFamily="18" charset="0"/>
              </a:rPr>
              <a:t> – Communication and resource sharing stop.</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Unauthorized Access</a:t>
            </a:r>
            <a:r>
              <a:rPr lang="en-US" dirty="0">
                <a:latin typeface="Times New Roman" panose="02020603050405020304" pitchFamily="18" charset="0"/>
                <a:cs typeface="Times New Roman" panose="02020603050405020304" pitchFamily="18" charset="0"/>
              </a:rPr>
              <a:t> – Without proper control, anyone may misuse resources.</a:t>
            </a: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12" name="Picture 11">
            <a:extLst>
              <a:ext uri="{FF2B5EF4-FFF2-40B4-BE49-F238E27FC236}">
                <a16:creationId xmlns:a16="http://schemas.microsoft.com/office/drawing/2014/main" id="{0CD803AE-4221-00DB-F994-9F05B8B869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64" y="19664"/>
            <a:ext cx="12192000" cy="1557264"/>
          </a:xfrm>
          <a:prstGeom prst="rect">
            <a:avLst/>
          </a:prstGeom>
        </p:spPr>
      </p:pic>
    </p:spTree>
    <p:extLst>
      <p:ext uri="{BB962C8B-B14F-4D97-AF65-F5344CB8AC3E}">
        <p14:creationId xmlns:p14="http://schemas.microsoft.com/office/powerpoint/2010/main" val="17851377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8E101-42AB-C374-62EC-36AAE5AE07E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F27942-FC92-E72E-B3CA-33D92CE84F88}"/>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3CBF01FD-1208-6ACF-9F44-679462E48E7B}"/>
              </a:ext>
            </a:extLst>
          </p:cNvPr>
          <p:cNvSpPr txBox="1"/>
          <p:nvPr/>
        </p:nvSpPr>
        <p:spPr>
          <a:xfrm>
            <a:off x="1184132" y="1246635"/>
            <a:ext cx="9702800" cy="5078313"/>
          </a:xfrm>
          <a:prstGeom prst="rect">
            <a:avLst/>
          </a:prstGeom>
          <a:noFill/>
        </p:spPr>
        <p:txBody>
          <a:bodyPr wrap="square">
            <a:spAutoFit/>
          </a:bodyPr>
          <a:lstStyle/>
          <a:p>
            <a:endParaRPr lang="en-IN" b="1" dirty="0">
              <a:latin typeface="Times New Roman" panose="02020603050405020304" pitchFamily="18" charset="0"/>
              <a:cs typeface="Times New Roman" panose="02020603050405020304" pitchFamily="18" charset="0"/>
            </a:endParaRPr>
          </a:p>
          <a:p>
            <a:endParaRPr lang="en-IN" b="1" dirty="0">
              <a:latin typeface="Times New Roman" panose="02020603050405020304" pitchFamily="18" charset="0"/>
              <a:cs typeface="Times New Roman" panose="02020603050405020304" pitchFamily="18" charset="0"/>
            </a:endParaRPr>
          </a:p>
          <a:p>
            <a:r>
              <a:rPr lang="en-US" b="1" dirty="0">
                <a:solidFill>
                  <a:srgbClr val="FF0000"/>
                </a:solidFill>
                <a:latin typeface="Times New Roman" panose="02020603050405020304" pitchFamily="18" charset="0"/>
                <a:cs typeface="Times New Roman" panose="02020603050405020304" pitchFamily="18" charset="0"/>
              </a:rPr>
              <a:t>Goals of Networking</a:t>
            </a:r>
          </a:p>
          <a:p>
            <a:endParaRPr lang="en-US" b="1" dirty="0">
              <a:solidFill>
                <a:srgbClr val="FF0000"/>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Resource sharing (printers, files).</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Communication (email, messaging).</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Reliability (backup).</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Scalability (expansion with more devices).</a:t>
            </a:r>
            <a:endParaRPr lang="en-IN" b="1" dirty="0">
              <a:latin typeface="Times New Roman" panose="02020603050405020304" pitchFamily="18" charset="0"/>
              <a:cs typeface="Times New Roman" panose="02020603050405020304" pitchFamily="18" charset="0"/>
            </a:endParaRPr>
          </a:p>
          <a:p>
            <a:r>
              <a:rPr lang="en-IN" b="1" dirty="0">
                <a:latin typeface="Times New Roman" panose="02020603050405020304" pitchFamily="18" charset="0"/>
                <a:cs typeface="Times New Roman" panose="02020603050405020304" pitchFamily="18" charset="0"/>
              </a:rPr>
              <a:t>    </a:t>
            </a:r>
            <a:endParaRPr lang="en-IN" dirty="0">
              <a:latin typeface="Times New Roman" panose="02020603050405020304" pitchFamily="18" charset="0"/>
              <a:cs typeface="Times New Roman" panose="02020603050405020304" pitchFamily="18" charset="0"/>
            </a:endParaRPr>
          </a:p>
          <a:p>
            <a:r>
              <a:rPr lang="en-IN" b="1" dirty="0">
                <a:latin typeface="Times New Roman" panose="02020603050405020304" pitchFamily="18" charset="0"/>
                <a:cs typeface="Times New Roman" panose="02020603050405020304" pitchFamily="18" charset="0"/>
              </a:rPr>
              <a:t>APPLICATION OF COMPUTER NETWORKS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12" name="Picture 11">
            <a:extLst>
              <a:ext uri="{FF2B5EF4-FFF2-40B4-BE49-F238E27FC236}">
                <a16:creationId xmlns:a16="http://schemas.microsoft.com/office/drawing/2014/main" id="{07933503-C8C0-E4CE-5A01-C52AF823BA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pic>
        <p:nvPicPr>
          <p:cNvPr id="4" name="Picture 3">
            <a:extLst>
              <a:ext uri="{FF2B5EF4-FFF2-40B4-BE49-F238E27FC236}">
                <a16:creationId xmlns:a16="http://schemas.microsoft.com/office/drawing/2014/main" id="{4EA41F90-6CCE-38BA-99C5-70411826A8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4211" y="4367568"/>
            <a:ext cx="2924583" cy="1505160"/>
          </a:xfrm>
          <a:prstGeom prst="rect">
            <a:avLst/>
          </a:prstGeom>
        </p:spPr>
      </p:pic>
    </p:spTree>
    <p:extLst>
      <p:ext uri="{BB962C8B-B14F-4D97-AF65-F5344CB8AC3E}">
        <p14:creationId xmlns:p14="http://schemas.microsoft.com/office/powerpoint/2010/main" val="10110416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C3852-026B-10DA-0E78-451B999E01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9032D0-4C66-54F5-5478-80200A08CC8E}"/>
              </a:ext>
            </a:extLst>
          </p:cNvPr>
          <p:cNvSpPr>
            <a:spLocks noGrp="1"/>
          </p:cNvSpPr>
          <p:nvPr>
            <p:ph type="title"/>
          </p:nvPr>
        </p:nvSpPr>
        <p:spPr>
          <a:xfrm>
            <a:off x="703976" y="1297856"/>
            <a:ext cx="10514630" cy="471949"/>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 Networks</a:t>
            </a:r>
          </a:p>
        </p:txBody>
      </p:sp>
      <p:sp>
        <p:nvSpPr>
          <p:cNvPr id="3" name="Content Placeholder 2">
            <a:extLst>
              <a:ext uri="{FF2B5EF4-FFF2-40B4-BE49-F238E27FC236}">
                <a16:creationId xmlns:a16="http://schemas.microsoft.com/office/drawing/2014/main" id="{ED232E63-09F4-E866-A613-2CDF30E94609}"/>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0DD57FCB-9E27-94D7-F231-BEBB63F0C0ED}"/>
              </a:ext>
            </a:extLst>
          </p:cNvPr>
          <p:cNvSpPr txBox="1"/>
          <p:nvPr/>
        </p:nvSpPr>
        <p:spPr>
          <a:xfrm>
            <a:off x="554692" y="1419963"/>
            <a:ext cx="10712899" cy="5632311"/>
          </a:xfrm>
          <a:prstGeom prst="rect">
            <a:avLst/>
          </a:prstGeom>
          <a:noFill/>
        </p:spPr>
        <p:txBody>
          <a:bodyPr wrap="square">
            <a:spAutoFit/>
          </a:bodyPr>
          <a:lstStyle/>
          <a:p>
            <a:pPr algn="just"/>
            <a:endParaRPr lang="en-US" b="1" u="sng" dirty="0">
              <a:solidFill>
                <a:srgbClr val="FF0000"/>
              </a:solidFill>
              <a:latin typeface="Times New Roman" panose="02020603050405020304" pitchFamily="18" charset="0"/>
              <a:cs typeface="Times New Roman" panose="02020603050405020304" pitchFamily="18" charset="0"/>
            </a:endParaRPr>
          </a:p>
          <a:p>
            <a:pPr algn="just"/>
            <a:r>
              <a:rPr lang="en-US" b="1" u="sng" dirty="0">
                <a:solidFill>
                  <a:srgbClr val="FF0000"/>
                </a:solidFill>
                <a:latin typeface="Times New Roman" panose="02020603050405020304" pitchFamily="18" charset="0"/>
                <a:cs typeface="Times New Roman" panose="02020603050405020304" pitchFamily="18" charset="0"/>
              </a:rPr>
              <a:t>Network Devices:</a:t>
            </a:r>
          </a:p>
          <a:p>
            <a:pPr marL="342900" indent="-342900" algn="just">
              <a:buAutoNum type="arabicPeriod"/>
            </a:pPr>
            <a:r>
              <a:rPr lang="en-US" b="1" dirty="0">
                <a:latin typeface="Times New Roman" panose="02020603050405020304" pitchFamily="18" charset="0"/>
                <a:cs typeface="Times New Roman" panose="02020603050405020304" pitchFamily="18" charset="0"/>
              </a:rPr>
              <a:t>Router</a:t>
            </a:r>
            <a:r>
              <a:rPr lang="en-US" dirty="0">
                <a:latin typeface="Times New Roman" panose="02020603050405020304" pitchFamily="18" charset="0"/>
                <a:cs typeface="Times New Roman" panose="02020603050405020304" pitchFamily="18" charset="0"/>
              </a:rPr>
              <a:t>: A router connects multiple networks and routes traffic between them.</a:t>
            </a:r>
          </a:p>
          <a:p>
            <a:pPr marL="342900" indent="-342900" algn="just">
              <a:buAutoNum type="arabicPeriod"/>
            </a:pPr>
            <a:r>
              <a:rPr lang="en-US" b="1" dirty="0">
                <a:latin typeface="Times New Roman" panose="02020603050405020304" pitchFamily="18" charset="0"/>
                <a:cs typeface="Times New Roman" panose="02020603050405020304" pitchFamily="18" charset="0"/>
              </a:rPr>
              <a:t>Switch</a:t>
            </a:r>
            <a:r>
              <a:rPr lang="en-US" dirty="0">
                <a:latin typeface="Times New Roman" panose="02020603050405020304" pitchFamily="18" charset="0"/>
                <a:cs typeface="Times New Roman" panose="02020603050405020304" pitchFamily="18" charset="0"/>
              </a:rPr>
              <a:t>: A switch connects multiple devices within a network and forwards data packets.</a:t>
            </a:r>
          </a:p>
          <a:p>
            <a:pPr marL="342900" indent="-342900" algn="just">
              <a:buAutoNum type="arabicPeriod"/>
            </a:pPr>
            <a:r>
              <a:rPr lang="en-US" b="1" dirty="0">
                <a:latin typeface="Times New Roman" panose="02020603050405020304" pitchFamily="18" charset="0"/>
                <a:cs typeface="Times New Roman" panose="02020603050405020304" pitchFamily="18" charset="0"/>
              </a:rPr>
              <a:t>Hub</a:t>
            </a:r>
            <a:r>
              <a:rPr lang="en-US" dirty="0">
                <a:latin typeface="Times New Roman" panose="02020603050405020304" pitchFamily="18" charset="0"/>
                <a:cs typeface="Times New Roman" panose="02020603050405020304" pitchFamily="18" charset="0"/>
              </a:rPr>
              <a:t>: A hub connects multiple devices within a network, but it doesn't perform any routing or switching.</a:t>
            </a:r>
          </a:p>
          <a:p>
            <a:pPr marL="342900" indent="-342900" algn="just">
              <a:buAutoNum type="arabicPeriod"/>
            </a:pPr>
            <a:r>
              <a:rPr lang="en-US" b="1" dirty="0">
                <a:latin typeface="Times New Roman" panose="02020603050405020304" pitchFamily="18" charset="0"/>
                <a:cs typeface="Times New Roman" panose="02020603050405020304" pitchFamily="18" charset="0"/>
              </a:rPr>
              <a:t>Modem</a:t>
            </a:r>
            <a:r>
              <a:rPr lang="en-US" dirty="0">
                <a:latin typeface="Times New Roman" panose="02020603050405020304" pitchFamily="18" charset="0"/>
                <a:cs typeface="Times New Roman" panose="02020603050405020304" pitchFamily="18" charset="0"/>
              </a:rPr>
              <a:t>: A modem connects </a:t>
            </a:r>
          </a:p>
          <a:p>
            <a:pPr algn="just"/>
            <a:r>
              <a:rPr lang="en-US" dirty="0">
                <a:latin typeface="Times New Roman" panose="02020603050405020304" pitchFamily="18" charset="0"/>
                <a:cs typeface="Times New Roman" panose="02020603050405020304" pitchFamily="18" charset="0"/>
              </a:rPr>
              <a:t> </a:t>
            </a:r>
            <a:r>
              <a:rPr lang="en-US" b="1" u="sng" dirty="0">
                <a:solidFill>
                  <a:srgbClr val="FF0000"/>
                </a:solidFill>
                <a:latin typeface="Times New Roman" panose="02020603050405020304" pitchFamily="18" charset="0"/>
                <a:cs typeface="Times New Roman" panose="02020603050405020304" pitchFamily="18" charset="0"/>
              </a:rPr>
              <a:t>Network Protocols:</a:t>
            </a:r>
          </a:p>
          <a:p>
            <a:pPr marL="342900" indent="-342900" algn="just">
              <a:buAutoNum type="arabicPeriod"/>
            </a:pPr>
            <a:r>
              <a:rPr lang="en-US" b="1" dirty="0">
                <a:latin typeface="Times New Roman" panose="02020603050405020304" pitchFamily="18" charset="0"/>
                <a:cs typeface="Times New Roman" panose="02020603050405020304" pitchFamily="18" charset="0"/>
              </a:rPr>
              <a:t>TCP/IP (Transmission Control Protocol/Internet Protocol): </a:t>
            </a:r>
            <a:r>
              <a:rPr lang="en-US" dirty="0">
                <a:latin typeface="Times New Roman" panose="02020603050405020304" pitchFamily="18" charset="0"/>
                <a:cs typeface="Times New Roman" panose="02020603050405020304" pitchFamily="18" charset="0"/>
              </a:rPr>
              <a:t>TCP/IP is a suite of protocols that governs data communication over the internet.</a:t>
            </a:r>
          </a:p>
          <a:p>
            <a:pPr marL="342900" indent="-342900" algn="just">
              <a:buAutoNum type="arabicPeriod"/>
            </a:pPr>
            <a:r>
              <a:rPr lang="en-US" b="1" dirty="0">
                <a:latin typeface="Times New Roman" panose="02020603050405020304" pitchFamily="18" charset="0"/>
                <a:cs typeface="Times New Roman" panose="02020603050405020304" pitchFamily="18" charset="0"/>
              </a:rPr>
              <a:t>HTTP (Hypertext Transfer Protocol): </a:t>
            </a:r>
            <a:r>
              <a:rPr lang="en-US" dirty="0">
                <a:latin typeface="Times New Roman" panose="02020603050405020304" pitchFamily="18" charset="0"/>
                <a:cs typeface="Times New Roman" panose="02020603050405020304" pitchFamily="18" charset="0"/>
              </a:rPr>
              <a:t>HTTP is a protocol for transferring data over the web. </a:t>
            </a:r>
          </a:p>
          <a:p>
            <a:pPr marL="342900" indent="-342900" algn="just">
              <a:buAutoNum type="arabicPeriod"/>
            </a:pPr>
            <a:r>
              <a:rPr lang="en-US" b="1" dirty="0">
                <a:latin typeface="Times New Roman" panose="02020603050405020304" pitchFamily="18" charset="0"/>
                <a:cs typeface="Times New Roman" panose="02020603050405020304" pitchFamily="18" charset="0"/>
              </a:rPr>
              <a:t>FTP (File Transfer Protocol): </a:t>
            </a:r>
            <a:r>
              <a:rPr lang="en-US" dirty="0">
                <a:latin typeface="Times New Roman" panose="02020603050405020304" pitchFamily="18" charset="0"/>
                <a:cs typeface="Times New Roman" panose="02020603050405020304" pitchFamily="18" charset="0"/>
              </a:rPr>
              <a:t>FTP is a protocol for transferring files over a network.</a:t>
            </a:r>
          </a:p>
          <a:p>
            <a:pPr algn="just"/>
            <a:r>
              <a:rPr lang="en-US" dirty="0">
                <a:latin typeface="Times New Roman" panose="02020603050405020304" pitchFamily="18" charset="0"/>
                <a:cs typeface="Times New Roman" panose="02020603050405020304" pitchFamily="18" charset="0"/>
              </a:rPr>
              <a:t> </a:t>
            </a:r>
            <a:r>
              <a:rPr lang="en-US" b="1" u="sng" dirty="0">
                <a:solidFill>
                  <a:srgbClr val="FF0000"/>
                </a:solidFill>
                <a:latin typeface="Times New Roman" panose="02020603050405020304" pitchFamily="18" charset="0"/>
                <a:cs typeface="Times New Roman" panose="02020603050405020304" pitchFamily="18" charset="0"/>
              </a:rPr>
              <a:t>Network Security:</a:t>
            </a:r>
          </a:p>
          <a:p>
            <a:pPr algn="just"/>
            <a:r>
              <a:rPr lang="en-US" b="1"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Firewall</a:t>
            </a:r>
            <a:r>
              <a:rPr lang="en-US" dirty="0">
                <a:latin typeface="Times New Roman" panose="02020603050405020304" pitchFamily="18" charset="0"/>
                <a:cs typeface="Times New Roman" panose="02020603050405020304" pitchFamily="18" charset="0"/>
              </a:rPr>
              <a:t>: A firewall is a security system that controls incoming and outgoing network traffic.</a:t>
            </a:r>
          </a:p>
          <a:p>
            <a:pPr algn="just"/>
            <a:r>
              <a:rPr lang="en-US" b="1"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Encryption</a:t>
            </a:r>
            <a:r>
              <a:rPr lang="en-US" dirty="0">
                <a:latin typeface="Times New Roman" panose="02020603050405020304" pitchFamily="18" charset="0"/>
                <a:cs typeface="Times New Roman" panose="02020603050405020304" pitchFamily="18" charset="0"/>
              </a:rPr>
              <a:t>: Encryption is the process of converting data into a secure, unreadable format.</a:t>
            </a:r>
          </a:p>
          <a:p>
            <a:pPr algn="just"/>
            <a:r>
              <a:rPr lang="en-US" b="1" dirty="0">
                <a:latin typeface="Times New Roman" panose="02020603050405020304" pitchFamily="18" charset="0"/>
                <a:cs typeface="Times New Roman" panose="02020603050405020304" pitchFamily="18" charset="0"/>
              </a:rPr>
              <a:t>3. Authentication</a:t>
            </a:r>
            <a:r>
              <a:rPr lang="en-US" dirty="0">
                <a:latin typeface="Times New Roman" panose="02020603050405020304" pitchFamily="18" charset="0"/>
                <a:cs typeface="Times New Roman" panose="02020603050405020304" pitchFamily="18" charset="0"/>
              </a:rPr>
              <a:t>: Authentication is the process of verifying the identity of users or devices.</a:t>
            </a:r>
          </a:p>
          <a:p>
            <a:pPr algn="just"/>
            <a:r>
              <a:rPr lang="en-US" b="1" u="sng" dirty="0">
                <a:solidFill>
                  <a:srgbClr val="FF0000"/>
                </a:solidFill>
                <a:latin typeface="Times New Roman" panose="02020603050405020304" pitchFamily="18" charset="0"/>
                <a:cs typeface="Times New Roman" panose="02020603050405020304" pitchFamily="18" charset="0"/>
              </a:rPr>
              <a:t>Network Applications:</a:t>
            </a:r>
          </a:p>
          <a:p>
            <a:pPr marL="342900" indent="-342900" algn="just">
              <a:buAutoNum type="arabicPeriod"/>
            </a:pPr>
            <a:r>
              <a:rPr lang="en-US" b="1" dirty="0">
                <a:latin typeface="Times New Roman" panose="02020603050405020304" pitchFamily="18" charset="0"/>
                <a:cs typeface="Times New Roman" panose="02020603050405020304" pitchFamily="18" charset="0"/>
              </a:rPr>
              <a:t>Email</a:t>
            </a:r>
            <a:r>
              <a:rPr lang="en-US" dirty="0">
                <a:latin typeface="Times New Roman" panose="02020603050405020304" pitchFamily="18" charset="0"/>
                <a:cs typeface="Times New Roman" panose="02020603050405020304" pitchFamily="18" charset="0"/>
              </a:rPr>
              <a:t>: Email is a network application for sending and receiving electronic messages.</a:t>
            </a:r>
          </a:p>
          <a:p>
            <a:pPr marL="342900" indent="-342900" algn="just">
              <a:buAutoNum type="arabicPeriod"/>
            </a:pPr>
            <a:r>
              <a:rPr lang="en-US" b="1" dirty="0">
                <a:latin typeface="Times New Roman" panose="02020603050405020304" pitchFamily="18" charset="0"/>
                <a:cs typeface="Times New Roman" panose="02020603050405020304" pitchFamily="18" charset="0"/>
              </a:rPr>
              <a:t>File Sharing</a:t>
            </a:r>
            <a:r>
              <a:rPr lang="en-US" dirty="0">
                <a:latin typeface="Times New Roman" panose="02020603050405020304" pitchFamily="18" charset="0"/>
                <a:cs typeface="Times New Roman" panose="02020603050405020304" pitchFamily="18" charset="0"/>
              </a:rPr>
              <a:t>: File sharing is a network application for sharing files between devices.</a:t>
            </a:r>
          </a:p>
          <a:p>
            <a:pPr marL="342900" indent="-342900" algn="just">
              <a:buAutoNum type="arabicPeriod"/>
            </a:pPr>
            <a:r>
              <a:rPr lang="en-US" b="1" dirty="0">
                <a:latin typeface="Times New Roman" panose="02020603050405020304" pitchFamily="18" charset="0"/>
                <a:cs typeface="Times New Roman" panose="02020603050405020304" pitchFamily="18" charset="0"/>
              </a:rPr>
              <a:t>Video Conferencing</a:t>
            </a:r>
            <a:r>
              <a:rPr lang="en-US" dirty="0">
                <a:latin typeface="Times New Roman" panose="02020603050405020304" pitchFamily="18" charset="0"/>
                <a:cs typeface="Times New Roman" panose="02020603050405020304" pitchFamily="18" charset="0"/>
              </a:rPr>
              <a:t>: Video conferencing is a network application for real-time video communication.</a:t>
            </a:r>
          </a:p>
          <a:p>
            <a:endParaRPr lang="en-US" dirty="0"/>
          </a:p>
        </p:txBody>
      </p:sp>
      <p:pic>
        <p:nvPicPr>
          <p:cNvPr id="8" name="Picture 7">
            <a:extLst>
              <a:ext uri="{FF2B5EF4-FFF2-40B4-BE49-F238E27FC236}">
                <a16:creationId xmlns:a16="http://schemas.microsoft.com/office/drawing/2014/main" id="{54B2E099-D6FF-5397-59F7-33852852AC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78632"/>
            <a:ext cx="12192000" cy="1557264"/>
          </a:xfrm>
          <a:prstGeom prst="rect">
            <a:avLst/>
          </a:prstGeom>
        </p:spPr>
      </p:pic>
    </p:spTree>
    <p:extLst>
      <p:ext uri="{BB962C8B-B14F-4D97-AF65-F5344CB8AC3E}">
        <p14:creationId xmlns:p14="http://schemas.microsoft.com/office/powerpoint/2010/main" val="9459194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D39DA-8352-B2D9-86B4-C9E002B79E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778C27-A77D-85B9-A51D-73605AA40336}"/>
              </a:ext>
            </a:extLst>
          </p:cNvPr>
          <p:cNvSpPr>
            <a:spLocks noGrp="1"/>
          </p:cNvSpPr>
          <p:nvPr>
            <p:ph type="title"/>
          </p:nvPr>
        </p:nvSpPr>
        <p:spPr>
          <a:xfrm>
            <a:off x="703976" y="1592825"/>
            <a:ext cx="10386811" cy="511277"/>
          </a:xfrm>
        </p:spPr>
        <p:txBody>
          <a:bodyPr>
            <a:noAutofit/>
          </a:bodyPr>
          <a:lstStyle/>
          <a:p>
            <a:pPr algn="ctr"/>
            <a:r>
              <a:rPr lang="en-IN" sz="2400" b="1" dirty="0">
                <a:latin typeface="Times New Roman" panose="02020603050405020304" pitchFamily="18" charset="0"/>
                <a:cs typeface="Times New Roman" panose="02020603050405020304" pitchFamily="18" charset="0"/>
              </a:rPr>
              <a:t>Networks Topology</a:t>
            </a:r>
          </a:p>
        </p:txBody>
      </p:sp>
      <p:sp>
        <p:nvSpPr>
          <p:cNvPr id="3" name="Content Placeholder 2">
            <a:extLst>
              <a:ext uri="{FF2B5EF4-FFF2-40B4-BE49-F238E27FC236}">
                <a16:creationId xmlns:a16="http://schemas.microsoft.com/office/drawing/2014/main" id="{09E1F1F3-9EBB-B74F-5193-8DE5257A9458}"/>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EE0B82F5-3817-BB65-72D9-0B5482386206}"/>
              </a:ext>
            </a:extLst>
          </p:cNvPr>
          <p:cNvSpPr txBox="1"/>
          <p:nvPr/>
        </p:nvSpPr>
        <p:spPr>
          <a:xfrm>
            <a:off x="668593" y="2108746"/>
            <a:ext cx="10120017" cy="5386090"/>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Topology refers to the physical or logical arrangement of devices in a network. It describes how devices are connected to each other and how data is transmitted between them.</a:t>
            </a:r>
            <a:endParaRPr lang="en-IN"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r>
              <a:rPr lang="en-IN" dirty="0">
                <a:latin typeface="Times New Roman" panose="02020603050405020304" pitchFamily="18" charset="0"/>
                <a:cs typeface="Times New Roman" panose="02020603050405020304" pitchFamily="18" charset="0"/>
              </a:rPr>
              <a:t>Topology can be viewed in two ways they are:</a:t>
            </a: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Physical Topology</a:t>
            </a: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Logical Topology</a:t>
            </a:r>
          </a:p>
          <a:p>
            <a:pPr marL="342900" indent="-342900">
              <a:buFont typeface="+mj-lt"/>
              <a:buAutoNum type="arabicPeriod"/>
            </a:pPr>
            <a:endParaRPr lang="en-IN"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1. Physical Topology</a:t>
            </a:r>
            <a:r>
              <a:rPr lang="en-US" dirty="0">
                <a:latin typeface="Times New Roman" panose="02020603050405020304" pitchFamily="18" charset="0"/>
                <a:cs typeface="Times New Roman" panose="02020603050405020304" pitchFamily="18" charset="0"/>
              </a:rPr>
              <a:t>: Refers to the physical arrangement of devices </a:t>
            </a:r>
          </a:p>
          <a:p>
            <a:r>
              <a:rPr lang="en-US" dirty="0">
                <a:latin typeface="Times New Roman" panose="02020603050405020304" pitchFamily="18" charset="0"/>
                <a:cs typeface="Times New Roman" panose="02020603050405020304" pitchFamily="18" charset="0"/>
              </a:rPr>
              <a:t>in a network, such as the layout of cables and devices. (Placement of various nodes)</a:t>
            </a:r>
          </a:p>
          <a:p>
            <a:endParaRPr lang="en-US"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2. Logical Topology</a:t>
            </a:r>
            <a:r>
              <a:rPr lang="en-US" dirty="0">
                <a:latin typeface="Times New Roman" panose="02020603050405020304" pitchFamily="18" charset="0"/>
                <a:cs typeface="Times New Roman" panose="02020603050405020304" pitchFamily="18" charset="0"/>
              </a:rPr>
              <a:t>: Refers to the way data is transmitted between </a:t>
            </a:r>
          </a:p>
          <a:p>
            <a:r>
              <a:rPr lang="en-US" dirty="0">
                <a:latin typeface="Times New Roman" panose="02020603050405020304" pitchFamily="18" charset="0"/>
                <a:cs typeface="Times New Roman" panose="02020603050405020304" pitchFamily="18" charset="0"/>
              </a:rPr>
              <a:t>devices in a network, such as the path that data takes.  (Deals with the data flow in the network)</a:t>
            </a:r>
            <a:endParaRPr lang="en-IN" dirty="0">
              <a:latin typeface="Times New Roman" panose="02020603050405020304" pitchFamily="18" charset="0"/>
              <a:cs typeface="Times New Roman" panose="02020603050405020304" pitchFamily="18" charset="0"/>
            </a:endParaRPr>
          </a:p>
          <a:p>
            <a:endParaRPr lang="en-US" dirty="0"/>
          </a:p>
          <a:p>
            <a:endParaRPr lang="en-US" dirty="0"/>
          </a:p>
          <a:p>
            <a:endParaRPr lang="en-US" dirty="0"/>
          </a:p>
          <a:p>
            <a:endParaRPr lang="en-US" dirty="0"/>
          </a:p>
          <a:p>
            <a:endParaRPr lang="en-US" dirty="0"/>
          </a:p>
          <a:p>
            <a:endParaRPr lang="en-US" dirty="0"/>
          </a:p>
          <a:p>
            <a:endParaRPr lang="en-US" dirty="0"/>
          </a:p>
        </p:txBody>
      </p:sp>
      <p:pic>
        <p:nvPicPr>
          <p:cNvPr id="9" name="Picture 8">
            <a:extLst>
              <a:ext uri="{FF2B5EF4-FFF2-40B4-BE49-F238E27FC236}">
                <a16:creationId xmlns:a16="http://schemas.microsoft.com/office/drawing/2014/main" id="{2C9B2F2B-F4C2-0320-96AD-F87F736BE4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6758067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554FBC-D4E8-8286-0C03-15AE4FDF84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FE9AD0-307C-E962-5CF3-B493BB6398B1}"/>
              </a:ext>
            </a:extLst>
          </p:cNvPr>
          <p:cNvSpPr>
            <a:spLocks noGrp="1"/>
          </p:cNvSpPr>
          <p:nvPr>
            <p:ph type="title"/>
          </p:nvPr>
        </p:nvSpPr>
        <p:spPr>
          <a:xfrm>
            <a:off x="703976" y="1524000"/>
            <a:ext cx="10515600" cy="363794"/>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Networks Topology</a:t>
            </a:r>
          </a:p>
        </p:txBody>
      </p:sp>
      <p:sp>
        <p:nvSpPr>
          <p:cNvPr id="3" name="Content Placeholder 2">
            <a:extLst>
              <a:ext uri="{FF2B5EF4-FFF2-40B4-BE49-F238E27FC236}">
                <a16:creationId xmlns:a16="http://schemas.microsoft.com/office/drawing/2014/main" id="{6AAD23AE-6DA2-2DE4-97E2-D591025FE48D}"/>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EA303347-97B9-1D66-B5A9-12BC1E2CC355}"/>
              </a:ext>
            </a:extLst>
          </p:cNvPr>
          <p:cNvSpPr txBox="1"/>
          <p:nvPr/>
        </p:nvSpPr>
        <p:spPr>
          <a:xfrm>
            <a:off x="884903" y="1007533"/>
            <a:ext cx="10120017" cy="5355312"/>
          </a:xfrm>
          <a:prstGeom prst="rect">
            <a:avLst/>
          </a:prstGeom>
          <a:noFill/>
        </p:spPr>
        <p:txBody>
          <a:bodyPr wrap="square">
            <a:spAutoFit/>
          </a:bodyPr>
          <a:lstStyle/>
          <a:p>
            <a:pPr marL="342900" indent="-342900">
              <a:buFont typeface="+mj-lt"/>
              <a:buAutoNum type="arabicPeriod"/>
            </a:pPr>
            <a:endParaRPr lang="en-IN"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Types of Network Topologies</a:t>
            </a:r>
          </a:p>
          <a:p>
            <a:pPr marL="342900" indent="-342900">
              <a:buAutoNum type="arabicPeriod"/>
            </a:pPr>
            <a:r>
              <a:rPr lang="en-US" b="1" dirty="0">
                <a:latin typeface="Times New Roman" panose="02020603050405020304" pitchFamily="18" charset="0"/>
                <a:cs typeface="Times New Roman" panose="02020603050405020304" pitchFamily="18" charset="0"/>
              </a:rPr>
              <a:t>Bus Topology</a:t>
            </a:r>
            <a:r>
              <a:rPr lang="en-US" dirty="0">
                <a:latin typeface="Times New Roman" panose="02020603050405020304" pitchFamily="18" charset="0"/>
                <a:cs typeface="Times New Roman" panose="02020603050405020304" pitchFamily="18" charset="0"/>
              </a:rPr>
              <a:t>: A bus topology is a network where all devices are connected to a single cable.</a:t>
            </a:r>
          </a:p>
          <a:p>
            <a:pPr marL="342900" indent="-342900">
              <a:buAutoNum type="arabicPeriod"/>
            </a:pPr>
            <a:r>
              <a:rPr lang="en-US" b="1" dirty="0">
                <a:latin typeface="Times New Roman" panose="02020603050405020304" pitchFamily="18" charset="0"/>
                <a:cs typeface="Times New Roman" panose="02020603050405020304" pitchFamily="18" charset="0"/>
              </a:rPr>
              <a:t>Star Topology</a:t>
            </a:r>
            <a:r>
              <a:rPr lang="en-US" dirty="0">
                <a:latin typeface="Times New Roman" panose="02020603050405020304" pitchFamily="18" charset="0"/>
                <a:cs typeface="Times New Roman" panose="02020603050405020304" pitchFamily="18" charset="0"/>
              </a:rPr>
              <a:t>: A star topology is a network where all devices are connected to a central device, such as a hub or switch.</a:t>
            </a:r>
          </a:p>
          <a:p>
            <a:pPr marL="342900" indent="-342900">
              <a:buAutoNum type="arabicPeriod"/>
            </a:pPr>
            <a:r>
              <a:rPr lang="en-US" b="1" dirty="0">
                <a:latin typeface="Times New Roman" panose="02020603050405020304" pitchFamily="18" charset="0"/>
                <a:cs typeface="Times New Roman" panose="02020603050405020304" pitchFamily="18" charset="0"/>
              </a:rPr>
              <a:t>Ring Topology</a:t>
            </a:r>
            <a:r>
              <a:rPr lang="en-US" dirty="0">
                <a:latin typeface="Times New Roman" panose="02020603050405020304" pitchFamily="18" charset="0"/>
                <a:cs typeface="Times New Roman" panose="02020603050405020304" pitchFamily="18" charset="0"/>
              </a:rPr>
              <a:t>: A ring topology is a network where devices are connected in a circular configuration, and data travels in one direction.</a:t>
            </a:r>
            <a:endParaRPr lang="en-US" dirty="0"/>
          </a:p>
          <a:p>
            <a:endParaRPr lang="en-US" dirty="0"/>
          </a:p>
          <a:p>
            <a:endParaRPr lang="en-US" dirty="0"/>
          </a:p>
          <a:p>
            <a:endParaRPr lang="en-US" dirty="0"/>
          </a:p>
          <a:p>
            <a:endParaRPr lang="en-US" dirty="0"/>
          </a:p>
          <a:p>
            <a:endParaRPr lang="en-US" dirty="0"/>
          </a:p>
          <a:p>
            <a:endParaRPr lang="en-US" dirty="0"/>
          </a:p>
        </p:txBody>
      </p:sp>
      <p:pic>
        <p:nvPicPr>
          <p:cNvPr id="8" name="Picture 7">
            <a:extLst>
              <a:ext uri="{FF2B5EF4-FFF2-40B4-BE49-F238E27FC236}">
                <a16:creationId xmlns:a16="http://schemas.microsoft.com/office/drawing/2014/main" id="{1E67EA47-D763-A274-A1A8-E9B17E4A6A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826"/>
            <a:ext cx="12192000" cy="1557264"/>
          </a:xfrm>
          <a:prstGeom prst="rect">
            <a:avLst/>
          </a:prstGeom>
        </p:spPr>
      </p:pic>
    </p:spTree>
    <p:extLst>
      <p:ext uri="{BB962C8B-B14F-4D97-AF65-F5344CB8AC3E}">
        <p14:creationId xmlns:p14="http://schemas.microsoft.com/office/powerpoint/2010/main" val="39205851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5B896-08DD-0B9E-A3F0-A6420F2BD5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0E6273-7889-0943-C22D-2A3C213C5BD6}"/>
              </a:ext>
            </a:extLst>
          </p:cNvPr>
          <p:cNvSpPr>
            <a:spLocks noGrp="1"/>
          </p:cNvSpPr>
          <p:nvPr>
            <p:ph type="title"/>
          </p:nvPr>
        </p:nvSpPr>
        <p:spPr>
          <a:xfrm>
            <a:off x="703976" y="1524000"/>
            <a:ext cx="10515600" cy="363794"/>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Networks Topology</a:t>
            </a:r>
          </a:p>
        </p:txBody>
      </p:sp>
      <p:sp>
        <p:nvSpPr>
          <p:cNvPr id="3" name="Content Placeholder 2">
            <a:extLst>
              <a:ext uri="{FF2B5EF4-FFF2-40B4-BE49-F238E27FC236}">
                <a16:creationId xmlns:a16="http://schemas.microsoft.com/office/drawing/2014/main" id="{B0F28F1A-7538-9126-120A-616C62075BAD}"/>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214D4DE8-6423-37EE-72FE-EA067DA85AEC}"/>
              </a:ext>
            </a:extLst>
          </p:cNvPr>
          <p:cNvSpPr txBox="1"/>
          <p:nvPr/>
        </p:nvSpPr>
        <p:spPr>
          <a:xfrm>
            <a:off x="884903" y="1007533"/>
            <a:ext cx="10120017" cy="7294305"/>
          </a:xfrm>
          <a:prstGeom prst="rect">
            <a:avLst/>
          </a:prstGeom>
          <a:noFill/>
        </p:spPr>
        <p:txBody>
          <a:bodyPr wrap="square">
            <a:spAutoFit/>
          </a:bodyPr>
          <a:lstStyle/>
          <a:p>
            <a:pPr marL="342900" indent="-342900">
              <a:buFont typeface="+mj-lt"/>
              <a:buAutoNum type="arabicPeriod"/>
            </a:pPr>
            <a:endParaRPr lang="en-IN"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4. Mesh Topology</a:t>
            </a:r>
            <a:r>
              <a:rPr lang="en-US" dirty="0">
                <a:latin typeface="Times New Roman" panose="02020603050405020304" pitchFamily="18" charset="0"/>
                <a:cs typeface="Times New Roman" panose="02020603050405020304" pitchFamily="18" charset="0"/>
              </a:rPr>
              <a:t>: A mesh topology is a network where each device is connected to every other device, providing multiple paths for data transmission.</a:t>
            </a:r>
          </a:p>
          <a:p>
            <a:endParaRPr lang="en-US"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5. Tree Topology</a:t>
            </a:r>
            <a:r>
              <a:rPr lang="en-US" dirty="0">
                <a:latin typeface="Times New Roman" panose="02020603050405020304" pitchFamily="18" charset="0"/>
                <a:cs typeface="Times New Roman" panose="02020603050405020304" pitchFamily="18" charset="0"/>
              </a:rPr>
              <a:t>: A tree topology is a network where devices are connected in a hierarchical structure, with multiple levels of devices.</a:t>
            </a:r>
          </a:p>
          <a:p>
            <a:endParaRPr lang="en-US"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6.</a:t>
            </a:r>
            <a:r>
              <a:rPr lang="en-IN" b="1" dirty="0">
                <a:latin typeface="Times New Roman" panose="02020603050405020304" pitchFamily="18" charset="0"/>
                <a:cs typeface="Times New Roman" panose="02020603050405020304" pitchFamily="18" charset="0"/>
              </a:rPr>
              <a:t> Point to Point Topology:</a:t>
            </a:r>
            <a:r>
              <a:rPr lang="en-US" dirty="0">
                <a:latin typeface="Times New Roman" panose="02020603050405020304" pitchFamily="18" charset="0"/>
                <a:cs typeface="Times New Roman" panose="02020603050405020304" pitchFamily="18" charset="0"/>
              </a:rPr>
              <a:t> Point-to-point topology is a type of topology that works on the functionality of the sender and receiver. It is the simplest communication between two nodes, in which one is the sender and the other one is the receiver. Point-to-Point provides high</a:t>
            </a:r>
            <a:r>
              <a:rPr lang="en-US" b="1" dirty="0">
                <a:latin typeface="Times New Roman" panose="02020603050405020304" pitchFamily="18" charset="0"/>
                <a:cs typeface="Times New Roman" panose="02020603050405020304" pitchFamily="18" charset="0"/>
              </a:rPr>
              <a:t> bandwidth</a:t>
            </a:r>
            <a:r>
              <a:rPr lang="en-US" dirty="0">
                <a:latin typeface="Times New Roman" panose="02020603050405020304" pitchFamily="18" charset="0"/>
                <a:cs typeface="Times New Roman" panose="02020603050405020304" pitchFamily="18" charset="0"/>
              </a:rPr>
              <a:t>.</a:t>
            </a:r>
            <a:endParaRPr lang="en-IN" b="1"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Bandwidth</a:t>
            </a:r>
            <a:r>
              <a:rPr lang="en-US" dirty="0">
                <a:latin typeface="Times New Roman" panose="02020603050405020304" pitchFamily="18" charset="0"/>
                <a:cs typeface="Times New Roman" panose="02020603050405020304" pitchFamily="18" charset="0"/>
              </a:rPr>
              <a:t> – maximum amount of data that can be transferred over a network connection in a give time period.</a:t>
            </a:r>
          </a:p>
          <a:p>
            <a:endParaRPr lang="en-US" dirty="0"/>
          </a:p>
          <a:p>
            <a:r>
              <a:rPr lang="en-US" b="1" dirty="0">
                <a:latin typeface="Times New Roman" panose="02020603050405020304" pitchFamily="18" charset="0"/>
                <a:cs typeface="Times New Roman" panose="02020603050405020304" pitchFamily="18" charset="0"/>
              </a:rPr>
              <a:t>7. Hybrid Topology : </a:t>
            </a:r>
            <a:r>
              <a:rPr lang="en-US" dirty="0">
                <a:latin typeface="Times New Roman" panose="02020603050405020304" pitchFamily="18" charset="0"/>
                <a:cs typeface="Times New Roman" panose="02020603050405020304" pitchFamily="18" charset="0"/>
              </a:rPr>
              <a:t>A </a:t>
            </a:r>
            <a:r>
              <a:rPr lang="en-US" b="1" dirty="0">
                <a:latin typeface="Times New Roman" panose="02020603050405020304" pitchFamily="18" charset="0"/>
                <a:cs typeface="Times New Roman" panose="02020603050405020304" pitchFamily="18" charset="0"/>
              </a:rPr>
              <a:t>Hybrid Topology</a:t>
            </a:r>
            <a:r>
              <a:rPr lang="en-US" dirty="0">
                <a:latin typeface="Times New Roman" panose="02020603050405020304" pitchFamily="18" charset="0"/>
                <a:cs typeface="Times New Roman" panose="02020603050405020304" pitchFamily="18" charset="0"/>
              </a:rPr>
              <a:t> is a network topology that combines two or more different types of topologies such as </a:t>
            </a:r>
            <a:r>
              <a:rPr lang="en-US" b="1" dirty="0">
                <a:latin typeface="Times New Roman" panose="02020603050405020304" pitchFamily="18" charset="0"/>
                <a:cs typeface="Times New Roman" panose="02020603050405020304" pitchFamily="18" charset="0"/>
              </a:rPr>
              <a:t>Star, Bus, Ring, Mesh</a:t>
            </a:r>
            <a:r>
              <a:rPr lang="en-US" dirty="0">
                <a:latin typeface="Times New Roman" panose="02020603050405020304" pitchFamily="18" charset="0"/>
                <a:cs typeface="Times New Roman" panose="02020603050405020304" pitchFamily="18" charset="0"/>
              </a:rPr>
              <a:t> etc., to form a single network</a:t>
            </a:r>
            <a:r>
              <a:rPr lang="en-US" dirty="0"/>
              <a:t>.</a:t>
            </a:r>
            <a:br>
              <a:rPr lang="en-US" dirty="0"/>
            </a:br>
            <a:endParaRPr lang="en-US" dirty="0"/>
          </a:p>
          <a:p>
            <a:endParaRPr lang="en-US" dirty="0"/>
          </a:p>
          <a:p>
            <a:endParaRPr lang="en-US" dirty="0"/>
          </a:p>
          <a:p>
            <a:endParaRPr lang="en-US" dirty="0"/>
          </a:p>
          <a:p>
            <a:endParaRPr lang="en-US" dirty="0"/>
          </a:p>
          <a:p>
            <a:endParaRPr lang="en-US" dirty="0"/>
          </a:p>
        </p:txBody>
      </p:sp>
      <p:pic>
        <p:nvPicPr>
          <p:cNvPr id="8" name="Picture 7">
            <a:extLst>
              <a:ext uri="{FF2B5EF4-FFF2-40B4-BE49-F238E27FC236}">
                <a16:creationId xmlns:a16="http://schemas.microsoft.com/office/drawing/2014/main" id="{03880BBE-25BB-917B-2EC4-93BDDA2480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826"/>
            <a:ext cx="12192000" cy="1557264"/>
          </a:xfrm>
          <a:prstGeom prst="rect">
            <a:avLst/>
          </a:prstGeom>
        </p:spPr>
      </p:pic>
    </p:spTree>
    <p:extLst>
      <p:ext uri="{BB962C8B-B14F-4D97-AF65-F5344CB8AC3E}">
        <p14:creationId xmlns:p14="http://schemas.microsoft.com/office/powerpoint/2010/main" val="7654543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A2124-7EF3-74D8-68F7-EE13F2A6B7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F83116-29BC-ACE0-7F4F-E9686E619AF6}"/>
              </a:ext>
            </a:extLst>
          </p:cNvPr>
          <p:cNvSpPr>
            <a:spLocks noGrp="1"/>
          </p:cNvSpPr>
          <p:nvPr>
            <p:ph type="title"/>
          </p:nvPr>
        </p:nvSpPr>
        <p:spPr>
          <a:xfrm>
            <a:off x="703976" y="2113934"/>
            <a:ext cx="10515600" cy="501447"/>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Networks Topology</a:t>
            </a:r>
          </a:p>
        </p:txBody>
      </p:sp>
      <p:sp>
        <p:nvSpPr>
          <p:cNvPr id="3" name="Content Placeholder 2">
            <a:extLst>
              <a:ext uri="{FF2B5EF4-FFF2-40B4-BE49-F238E27FC236}">
                <a16:creationId xmlns:a16="http://schemas.microsoft.com/office/drawing/2014/main" id="{A555CA66-8A6A-4CAC-8158-D9B26610C7E2}"/>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DFD84EC5-BEF0-2140-BCD2-2E0DD83389FE}"/>
              </a:ext>
            </a:extLst>
          </p:cNvPr>
          <p:cNvSpPr txBox="1"/>
          <p:nvPr/>
        </p:nvSpPr>
        <p:spPr>
          <a:xfrm>
            <a:off x="550607" y="1853107"/>
            <a:ext cx="9340645" cy="2308324"/>
          </a:xfrm>
          <a:prstGeom prst="rect">
            <a:avLst/>
          </a:prstGeom>
          <a:noFill/>
        </p:spPr>
        <p:txBody>
          <a:bodyPr wrap="square">
            <a:spAutoFit/>
          </a:bodyPr>
          <a:lstStyle/>
          <a:p>
            <a:pPr marL="342900" indent="-342900">
              <a:buFont typeface="+mj-lt"/>
              <a:buAutoNum type="arabicPeriod"/>
            </a:pPr>
            <a:endParaRPr lang="en-IN" dirty="0">
              <a:latin typeface="Times New Roman" panose="02020603050405020304" pitchFamily="18" charset="0"/>
              <a:cs typeface="Times New Roman" panose="02020603050405020304" pitchFamily="18" charset="0"/>
            </a:endParaRPr>
          </a:p>
          <a:p>
            <a:endParaRPr lang="en-US" dirty="0"/>
          </a:p>
          <a:p>
            <a:endParaRPr lang="en-US" dirty="0"/>
          </a:p>
          <a:p>
            <a:endParaRPr lang="en-US" dirty="0"/>
          </a:p>
          <a:p>
            <a:endParaRPr lang="en-US" dirty="0"/>
          </a:p>
          <a:p>
            <a:endParaRPr lang="en-US" dirty="0"/>
          </a:p>
          <a:p>
            <a:endParaRPr lang="en-US" dirty="0"/>
          </a:p>
          <a:p>
            <a:endParaRPr lang="en-US" dirty="0"/>
          </a:p>
        </p:txBody>
      </p:sp>
      <p:pic>
        <p:nvPicPr>
          <p:cNvPr id="8" name="Picture 7">
            <a:extLst>
              <a:ext uri="{FF2B5EF4-FFF2-40B4-BE49-F238E27FC236}">
                <a16:creationId xmlns:a16="http://schemas.microsoft.com/office/drawing/2014/main" id="{C00E50BC-D16B-CE6B-2E88-6B57069645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7904" y="3065239"/>
            <a:ext cx="6384806" cy="3333135"/>
          </a:xfrm>
          <a:prstGeom prst="rect">
            <a:avLst/>
          </a:prstGeom>
        </p:spPr>
      </p:pic>
      <p:pic>
        <p:nvPicPr>
          <p:cNvPr id="5" name="Picture 4">
            <a:extLst>
              <a:ext uri="{FF2B5EF4-FFF2-40B4-BE49-F238E27FC236}">
                <a16:creationId xmlns:a16="http://schemas.microsoft.com/office/drawing/2014/main" id="{400ADFCC-5F21-9AFE-CACD-F7BF355960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28391089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C6D6D6-8561-ED95-ED18-9428892E63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1F6F7F-BEBD-8329-4AD8-3BE7B61B3CDA}"/>
              </a:ext>
            </a:extLst>
          </p:cNvPr>
          <p:cNvSpPr>
            <a:spLocks noGrp="1"/>
          </p:cNvSpPr>
          <p:nvPr>
            <p:ph type="title"/>
          </p:nvPr>
        </p:nvSpPr>
        <p:spPr>
          <a:xfrm>
            <a:off x="703976" y="2113934"/>
            <a:ext cx="10515600" cy="501447"/>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Networks Topology</a:t>
            </a:r>
          </a:p>
        </p:txBody>
      </p:sp>
      <p:sp>
        <p:nvSpPr>
          <p:cNvPr id="3" name="Content Placeholder 2">
            <a:extLst>
              <a:ext uri="{FF2B5EF4-FFF2-40B4-BE49-F238E27FC236}">
                <a16:creationId xmlns:a16="http://schemas.microsoft.com/office/drawing/2014/main" id="{164E96EC-2378-B52B-91B3-E4FCBC02BB24}"/>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B3E1EB39-409C-4CCC-54C6-50A7DF6F67A3}"/>
              </a:ext>
            </a:extLst>
          </p:cNvPr>
          <p:cNvSpPr txBox="1"/>
          <p:nvPr/>
        </p:nvSpPr>
        <p:spPr>
          <a:xfrm>
            <a:off x="914401" y="2030088"/>
            <a:ext cx="9340645" cy="3693319"/>
          </a:xfrm>
          <a:prstGeom prst="rect">
            <a:avLst/>
          </a:prstGeom>
          <a:noFill/>
        </p:spPr>
        <p:txBody>
          <a:bodyPr wrap="square">
            <a:spAutoFit/>
          </a:bodyPr>
          <a:lstStyle/>
          <a:p>
            <a:pPr marL="342900" indent="-342900">
              <a:buFont typeface="+mj-lt"/>
              <a:buAutoNum type="arabicPeriod"/>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pPr marL="342900" indent="-342900" algn="just">
              <a:buFont typeface="+mj-lt"/>
              <a:buAutoNum type="arabicPeriod"/>
            </a:pPr>
            <a:r>
              <a:rPr lang="en-US" b="1" dirty="0">
                <a:latin typeface="Times New Roman" panose="02020603050405020304" pitchFamily="18" charset="0"/>
                <a:cs typeface="Times New Roman" panose="02020603050405020304" pitchFamily="18" charset="0"/>
              </a:rPr>
              <a:t>Star Topology </a:t>
            </a:r>
            <a:r>
              <a:rPr lang="en-US" dirty="0">
                <a:latin typeface="Times New Roman" panose="02020603050405020304" pitchFamily="18" charset="0"/>
                <a:cs typeface="Times New Roman" panose="02020603050405020304" pitchFamily="18" charset="0"/>
              </a:rPr>
              <a:t>– Central device (hub/switch) connects all nodes; easy to manage but costly.  </a:t>
            </a:r>
            <a:r>
              <a:rPr lang="en-US" b="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 Computers in a school lab connected to a central switch.</a:t>
            </a:r>
          </a:p>
          <a:p>
            <a:pPr marL="342900" indent="-342900" algn="just">
              <a:buFont typeface="+mj-lt"/>
              <a:buAutoNum type="arabicPeriod"/>
            </a:pPr>
            <a:r>
              <a:rPr lang="en-US" b="1" dirty="0">
                <a:latin typeface="Times New Roman" panose="02020603050405020304" pitchFamily="18" charset="0"/>
                <a:cs typeface="Times New Roman" panose="02020603050405020304" pitchFamily="18" charset="0"/>
              </a:rPr>
              <a:t>Bus Topology </a:t>
            </a:r>
            <a:r>
              <a:rPr lang="en-US" dirty="0">
                <a:latin typeface="Times New Roman" panose="02020603050405020304" pitchFamily="18" charset="0"/>
                <a:cs typeface="Times New Roman" panose="02020603050405020304" pitchFamily="18" charset="0"/>
              </a:rPr>
              <a:t>– Single backbone cable; simple, cheap, but failure in backbone stops network.</a:t>
            </a:r>
          </a:p>
          <a:p>
            <a:pPr algn="just"/>
            <a:r>
              <a:rPr lang="en-US" b="1" dirty="0">
                <a:latin typeface="Times New Roman" panose="02020603050405020304" pitchFamily="18" charset="0"/>
                <a:cs typeface="Times New Roman" panose="02020603050405020304" pitchFamily="18" charset="0"/>
              </a:rPr>
              <a:t>      Example</a:t>
            </a:r>
            <a:r>
              <a:rPr lang="en-US" dirty="0">
                <a:latin typeface="Times New Roman" panose="02020603050405020304" pitchFamily="18" charset="0"/>
                <a:cs typeface="Times New Roman" panose="02020603050405020304" pitchFamily="18" charset="0"/>
              </a:rPr>
              <a:t> : Early LANs </a:t>
            </a:r>
            <a:r>
              <a:rPr lang="en-US" dirty="0"/>
              <a:t>with a single coaxial cable backbone.</a:t>
            </a:r>
          </a:p>
          <a:p>
            <a:pPr algn="just"/>
            <a:r>
              <a:rPr lang="en-US" b="1" dirty="0">
                <a:latin typeface="Times New Roman" panose="02020603050405020304" pitchFamily="18" charset="0"/>
                <a:cs typeface="Times New Roman" panose="02020603050405020304" pitchFamily="18" charset="0"/>
              </a:rPr>
              <a:t>3.  Ring Topology </a:t>
            </a:r>
            <a:r>
              <a:rPr lang="en-US" dirty="0">
                <a:latin typeface="Times New Roman" panose="02020603050405020304" pitchFamily="18" charset="0"/>
                <a:cs typeface="Times New Roman" panose="02020603050405020304" pitchFamily="18" charset="0"/>
              </a:rPr>
              <a:t>– Devices connected in a loop; data travels in one direction; failure of one node affects all.</a:t>
            </a:r>
          </a:p>
          <a:p>
            <a:pPr algn="just"/>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Example : </a:t>
            </a:r>
            <a:r>
              <a:rPr lang="en-US" dirty="0"/>
              <a:t>All computers in the office are connected in a circular path (a ring).</a:t>
            </a:r>
            <a:endParaRPr lang="en-US" dirty="0">
              <a:latin typeface="Times New Roman" panose="02020603050405020304" pitchFamily="18" charset="0"/>
              <a:cs typeface="Times New Roman" panose="02020603050405020304" pitchFamily="18" charset="0"/>
            </a:endParaRPr>
          </a:p>
          <a:p>
            <a:pPr algn="just"/>
            <a:r>
              <a:rPr lang="en-US" b="1" dirty="0">
                <a:latin typeface="Times New Roman" panose="02020603050405020304" pitchFamily="18" charset="0"/>
                <a:cs typeface="Times New Roman" panose="02020603050405020304" pitchFamily="18" charset="0"/>
              </a:rPr>
              <a:t> 4.  Mesh Topology </a:t>
            </a:r>
            <a:r>
              <a:rPr lang="en-US" dirty="0">
                <a:latin typeface="Times New Roman" panose="02020603050405020304" pitchFamily="18" charset="0"/>
                <a:cs typeface="Times New Roman" panose="02020603050405020304" pitchFamily="18" charset="0"/>
              </a:rPr>
              <a:t>– Every node connects to every other; very reliable, but expensive.</a:t>
            </a:r>
          </a:p>
          <a:p>
            <a:pPr algn="just"/>
            <a:r>
              <a:rPr lang="en-US" b="1" dirty="0">
                <a:latin typeface="Times New Roman" panose="02020603050405020304" pitchFamily="18" charset="0"/>
                <a:cs typeface="Times New Roman" panose="02020603050405020304" pitchFamily="18" charset="0"/>
              </a:rPr>
              <a:t>        Example: Airline reservation systems</a:t>
            </a:r>
            <a:r>
              <a:rPr lang="en-US" dirty="0">
                <a:latin typeface="Times New Roman" panose="02020603050405020304" pitchFamily="18" charset="0"/>
                <a:cs typeface="Times New Roman" panose="02020603050405020304" pitchFamily="18" charset="0"/>
              </a:rPr>
              <a:t> → Multiple servers connected to ensure no downtime.</a:t>
            </a:r>
          </a:p>
          <a:p>
            <a:pPr algn="just"/>
            <a:endParaRPr lang="en-US" b="1" dirty="0">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en-US" dirty="0"/>
          </a:p>
        </p:txBody>
      </p:sp>
      <p:pic>
        <p:nvPicPr>
          <p:cNvPr id="5" name="Picture 4">
            <a:extLst>
              <a:ext uri="{FF2B5EF4-FFF2-40B4-BE49-F238E27FC236}">
                <a16:creationId xmlns:a16="http://schemas.microsoft.com/office/drawing/2014/main" id="{4D189C63-F8C7-54E1-A895-BA817B8DE7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914138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C7706-2E74-F83F-859D-BF99C0EC2DB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4B7B20-E5FE-F653-37B3-A13C9CCE75B7}"/>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523C02E7-EFD6-E3EC-A73F-0E484E5DA1BB}"/>
              </a:ext>
            </a:extLst>
          </p:cNvPr>
          <p:cNvSpPr txBox="1"/>
          <p:nvPr/>
        </p:nvSpPr>
        <p:spPr>
          <a:xfrm>
            <a:off x="1101212" y="2532213"/>
            <a:ext cx="10486239" cy="3785652"/>
          </a:xfrm>
          <a:prstGeom prst="rect">
            <a:avLst/>
          </a:prstGeom>
          <a:noFill/>
        </p:spPr>
        <p:txBody>
          <a:bodyPr wrap="square">
            <a:spAutoFit/>
          </a:bodyPr>
          <a:lstStyle/>
          <a:p>
            <a:r>
              <a:rPr lang="en-US" sz="2400" dirty="0">
                <a:latin typeface="Times New Roman" panose="02020603050405020304" pitchFamily="18" charset="0"/>
                <a:cs typeface="Times New Roman" panose="02020603050405020304" pitchFamily="18" charset="0"/>
              </a:rPr>
              <a:t>What is Computer Networks ?</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A Computer network is a number of computer (also known as node) connected by some communication link.</a:t>
            </a:r>
          </a:p>
          <a:p>
            <a:pPr marL="285750" indent="-285750">
              <a:buFont typeface="Wingdings" panose="05000000000000000000" pitchFamily="2" charset="2"/>
              <a:buChar char="q"/>
            </a:pPr>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Two computers connected to the network can communicate with each other though nodes if they are not directly connected.</a:t>
            </a:r>
          </a:p>
          <a:p>
            <a:pPr marL="285750" indent="-285750">
              <a:buFont typeface="Wingdings" panose="05000000000000000000" pitchFamily="2" charset="2"/>
              <a:buChar char="q"/>
            </a:pPr>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Some of the nodes in the network may not be computers at all but they are network devices like switches , routers etc to facilitate communication.</a:t>
            </a:r>
          </a:p>
          <a:p>
            <a:pPr marL="285750" indent="-285750">
              <a:buFont typeface="Wingdings" panose="05000000000000000000" pitchFamily="2" charset="2"/>
              <a:buChar char="q"/>
            </a:pPr>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dirty="0"/>
              <a:t> </a:t>
            </a:r>
            <a:r>
              <a:rPr lang="en-US" dirty="0">
                <a:latin typeface="Times New Roman" panose="02020603050405020304" pitchFamily="18" charset="0"/>
                <a:cs typeface="Times New Roman" panose="02020603050405020304" pitchFamily="18" charset="0"/>
              </a:rPr>
              <a:t>Computers are said to be interconnected if they are able to exchange information.</a:t>
            </a:r>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Example : Home Wi-Fi , </a:t>
            </a:r>
            <a:r>
              <a:rPr lang="en-IN" dirty="0"/>
              <a:t>Bank ATM Network , Online Gaming Network.</a:t>
            </a:r>
            <a:endParaRPr lang="en-IN" dirty="0">
              <a:latin typeface="Times New Roman" panose="02020603050405020304" pitchFamily="18" charset="0"/>
              <a:cs typeface="Times New Roman" panose="02020603050405020304" pitchFamily="18" charset="0"/>
            </a:endParaRPr>
          </a:p>
        </p:txBody>
      </p:sp>
      <p:sp>
        <p:nvSpPr>
          <p:cNvPr id="13" name="Title 12">
            <a:extLst>
              <a:ext uri="{FF2B5EF4-FFF2-40B4-BE49-F238E27FC236}">
                <a16:creationId xmlns:a16="http://schemas.microsoft.com/office/drawing/2014/main" id="{3735C112-7B83-70DD-974E-71B99939A9AD}"/>
              </a:ext>
            </a:extLst>
          </p:cNvPr>
          <p:cNvSpPr>
            <a:spLocks noGrp="1"/>
          </p:cNvSpPr>
          <p:nvPr>
            <p:ph type="title"/>
          </p:nvPr>
        </p:nvSpPr>
        <p:spPr>
          <a:xfrm>
            <a:off x="838200" y="1524001"/>
            <a:ext cx="10515600" cy="540773"/>
          </a:xfrm>
        </p:spPr>
        <p:txBody>
          <a:bodyPr>
            <a:normAutofit/>
          </a:bodyPr>
          <a:lstStyle/>
          <a:p>
            <a:r>
              <a:rPr lang="en-IN" sz="1800" b="1" dirty="0">
                <a:solidFill>
                  <a:srgbClr val="FF0000"/>
                </a:solidFill>
                <a:latin typeface="Times New Roman" panose="02020603050405020304" pitchFamily="18" charset="0"/>
                <a:cs typeface="Times New Roman" panose="02020603050405020304" pitchFamily="18" charset="0"/>
              </a:rPr>
              <a:t>Introduction on Computer Networks</a:t>
            </a:r>
          </a:p>
        </p:txBody>
      </p:sp>
      <p:pic>
        <p:nvPicPr>
          <p:cNvPr id="15" name="Picture 14">
            <a:extLst>
              <a:ext uri="{FF2B5EF4-FFF2-40B4-BE49-F238E27FC236}">
                <a16:creationId xmlns:a16="http://schemas.microsoft.com/office/drawing/2014/main" id="{14CEA9C3-769C-763C-3B3C-753D62509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4908661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3C4A25-7F9D-BA87-0678-A05270404D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57730A-59C3-9E86-36EC-91968E8C03E1}"/>
              </a:ext>
            </a:extLst>
          </p:cNvPr>
          <p:cNvSpPr>
            <a:spLocks noGrp="1"/>
          </p:cNvSpPr>
          <p:nvPr>
            <p:ph type="title"/>
          </p:nvPr>
        </p:nvSpPr>
        <p:spPr>
          <a:xfrm>
            <a:off x="703976" y="2113934"/>
            <a:ext cx="10515600" cy="501447"/>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Networks Topology</a:t>
            </a:r>
          </a:p>
        </p:txBody>
      </p:sp>
      <p:sp>
        <p:nvSpPr>
          <p:cNvPr id="3" name="Content Placeholder 2">
            <a:extLst>
              <a:ext uri="{FF2B5EF4-FFF2-40B4-BE49-F238E27FC236}">
                <a16:creationId xmlns:a16="http://schemas.microsoft.com/office/drawing/2014/main" id="{D0DEF74F-7C61-515C-04A9-550B17749282}"/>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CD16E08B-FB93-716E-F96A-517DBEA54892}"/>
              </a:ext>
            </a:extLst>
          </p:cNvPr>
          <p:cNvSpPr txBox="1"/>
          <p:nvPr/>
        </p:nvSpPr>
        <p:spPr>
          <a:xfrm>
            <a:off x="963562" y="2216901"/>
            <a:ext cx="9340645" cy="3970318"/>
          </a:xfrm>
          <a:prstGeom prst="rect">
            <a:avLst/>
          </a:prstGeom>
          <a:noFill/>
        </p:spPr>
        <p:txBody>
          <a:bodyPr wrap="square">
            <a:spAutoFit/>
          </a:bodyPr>
          <a:lstStyle/>
          <a:p>
            <a:pPr marL="342900" indent="-342900">
              <a:buFont typeface="+mj-lt"/>
              <a:buAutoNum type="arabicPeriod"/>
            </a:pPr>
            <a:endParaRPr lang="en-US" dirty="0">
              <a:latin typeface="Times New Roman" panose="02020603050405020304" pitchFamily="18" charset="0"/>
              <a:cs typeface="Times New Roman" panose="02020603050405020304" pitchFamily="18" charset="0"/>
            </a:endParaRPr>
          </a:p>
          <a:p>
            <a:pPr algn="just"/>
            <a:r>
              <a:rPr lang="en-US" b="1" dirty="0">
                <a:latin typeface="Times New Roman" panose="02020603050405020304" pitchFamily="18" charset="0"/>
                <a:cs typeface="Times New Roman" panose="02020603050405020304" pitchFamily="18" charset="0"/>
              </a:rPr>
              <a:t> 5. Tree Topology </a:t>
            </a:r>
            <a:r>
              <a:rPr lang="en-US" dirty="0">
                <a:latin typeface="Times New Roman" panose="02020603050405020304" pitchFamily="18" charset="0"/>
                <a:cs typeface="Times New Roman" panose="02020603050405020304" pitchFamily="18" charset="0"/>
              </a:rPr>
              <a:t>– Combination of star &amp; bus; scalable, but backbone failure affects whole network.</a:t>
            </a:r>
          </a:p>
          <a:p>
            <a:pPr algn="just"/>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Example: </a:t>
            </a:r>
            <a:r>
              <a:rPr lang="en-US" b="1" dirty="0"/>
              <a:t>Corporate offices</a:t>
            </a:r>
            <a:r>
              <a:rPr lang="en-US" dirty="0"/>
              <a:t> with branches connected to headquarters.</a:t>
            </a:r>
            <a:r>
              <a:rPr lang="en-US" b="1" dirty="0">
                <a:latin typeface="Times New Roman" panose="02020603050405020304" pitchFamily="18" charset="0"/>
                <a:cs typeface="Times New Roman" panose="02020603050405020304" pitchFamily="18" charset="0"/>
              </a:rPr>
              <a:t>    </a:t>
            </a:r>
          </a:p>
          <a:p>
            <a:pPr algn="just"/>
            <a:r>
              <a:rPr lang="en-US" b="1" dirty="0">
                <a:latin typeface="Times New Roman" panose="02020603050405020304" pitchFamily="18" charset="0"/>
                <a:cs typeface="Times New Roman" panose="02020603050405020304" pitchFamily="18" charset="0"/>
              </a:rPr>
              <a:t>  6.  Point - to – point </a:t>
            </a:r>
            <a:r>
              <a:rPr lang="en-US" dirty="0">
                <a:latin typeface="Times New Roman" panose="02020603050405020304" pitchFamily="18" charset="0"/>
                <a:cs typeface="Times New Roman" panose="02020603050405020304" pitchFamily="18" charset="0"/>
              </a:rPr>
              <a:t>:  </a:t>
            </a:r>
            <a:r>
              <a:rPr lang="en-US" b="1" dirty="0"/>
              <a:t>Direct connection</a:t>
            </a:r>
            <a:r>
              <a:rPr lang="en-US" dirty="0"/>
              <a:t> between two devices.</a:t>
            </a:r>
          </a:p>
          <a:p>
            <a:pPr algn="just"/>
            <a:r>
              <a:rPr lang="en-US" b="1" dirty="0">
                <a:latin typeface="Times New Roman" panose="02020603050405020304" pitchFamily="18" charset="0"/>
                <a:cs typeface="Times New Roman" panose="02020603050405020304" pitchFamily="18" charset="0"/>
              </a:rPr>
              <a:t>         Example : </a:t>
            </a:r>
            <a:r>
              <a:rPr lang="en-US" b="1" dirty="0"/>
              <a:t>Telephone line</a:t>
            </a:r>
            <a:r>
              <a:rPr lang="en-US" dirty="0"/>
              <a:t> between two people.</a:t>
            </a:r>
          </a:p>
          <a:p>
            <a:pPr algn="just"/>
            <a:r>
              <a:rPr lang="en-US" b="1" dirty="0"/>
              <a:t>7. Hybrid Topology : </a:t>
            </a:r>
            <a:r>
              <a:rPr lang="en-US" dirty="0">
                <a:latin typeface="Times New Roman" panose="02020603050405020304" pitchFamily="18" charset="0"/>
                <a:cs typeface="Times New Roman" panose="02020603050405020304" pitchFamily="18" charset="0"/>
              </a:rPr>
              <a:t>Each </a:t>
            </a:r>
            <a:r>
              <a:rPr lang="en-US" b="1" dirty="0">
                <a:latin typeface="Times New Roman" panose="02020603050405020304" pitchFamily="18" charset="0"/>
                <a:cs typeface="Times New Roman" panose="02020603050405020304" pitchFamily="18" charset="0"/>
              </a:rPr>
              <a:t>department</a:t>
            </a:r>
            <a:r>
              <a:rPr lang="en-US" dirty="0">
                <a:latin typeface="Times New Roman" panose="02020603050405020304" pitchFamily="18" charset="0"/>
                <a:cs typeface="Times New Roman" panose="02020603050405020304" pitchFamily="18" charset="0"/>
              </a:rPr>
              <a:t> (Computer Science, Mechanical, Electronics) uses </a:t>
            </a:r>
            <a:r>
              <a:rPr lang="en-US" b="1" dirty="0">
                <a:latin typeface="Times New Roman" panose="02020603050405020304" pitchFamily="18" charset="0"/>
                <a:cs typeface="Times New Roman" panose="02020603050405020304" pitchFamily="18" charset="0"/>
              </a:rPr>
              <a:t>Star Topology</a:t>
            </a:r>
            <a:r>
              <a:rPr lang="en-US" dirty="0">
                <a:latin typeface="Times New Roman" panose="02020603050405020304" pitchFamily="18" charset="0"/>
                <a:cs typeface="Times New Roman" panose="02020603050405020304" pitchFamily="18" charset="0"/>
              </a:rPr>
              <a:t> to connect its computers to a departmental switch.</a:t>
            </a:r>
            <a:endParaRPr lang="en-US"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r>
              <a:rPr lang="en-US" dirty="0">
                <a:latin typeface="Times New Roman" panose="02020603050405020304" pitchFamily="18" charset="0"/>
                <a:cs typeface="Times New Roman" panose="02020603050405020304" pitchFamily="18" charset="0"/>
              </a:rPr>
              <a:t>All the departmental switches are connected together using a </a:t>
            </a:r>
            <a:r>
              <a:rPr lang="en-US" b="1" dirty="0">
                <a:latin typeface="Times New Roman" panose="02020603050405020304" pitchFamily="18" charset="0"/>
                <a:cs typeface="Times New Roman" panose="02020603050405020304" pitchFamily="18" charset="0"/>
              </a:rPr>
              <a:t>Bus Topology</a:t>
            </a:r>
            <a:r>
              <a:rPr lang="en-US" dirty="0">
                <a:latin typeface="Times New Roman" panose="02020603050405020304" pitchFamily="18" charset="0"/>
                <a:cs typeface="Times New Roman" panose="02020603050405020304" pitchFamily="18" charset="0"/>
              </a:rPr>
              <a:t> or </a:t>
            </a:r>
            <a:r>
              <a:rPr lang="en-US" b="1" dirty="0">
                <a:latin typeface="Times New Roman" panose="02020603050405020304" pitchFamily="18" charset="0"/>
                <a:cs typeface="Times New Roman" panose="02020603050405020304" pitchFamily="18" charset="0"/>
              </a:rPr>
              <a:t>Ring Topology</a:t>
            </a:r>
            <a:r>
              <a:rPr lang="en-US" dirty="0">
                <a:latin typeface="Times New Roman" panose="02020603050405020304" pitchFamily="18" charset="0"/>
                <a:cs typeface="Times New Roman" panose="02020603050405020304" pitchFamily="18" charset="0"/>
              </a:rPr>
              <a:t> for inter-department communication.</a:t>
            </a:r>
          </a:p>
          <a:p>
            <a:pPr marL="285750" indent="-285750">
              <a:buFont typeface="Wingdings" panose="05000000000000000000" pitchFamily="2" charset="2"/>
              <a:buChar char="§"/>
            </a:pPr>
            <a:r>
              <a:rPr lang="en-US" dirty="0">
                <a:latin typeface="Times New Roman" panose="02020603050405020304" pitchFamily="18" charset="0"/>
                <a:cs typeface="Times New Roman" panose="02020603050405020304" pitchFamily="18" charset="0"/>
              </a:rPr>
              <a:t>The central server is connected using a </a:t>
            </a:r>
            <a:r>
              <a:rPr lang="en-US" b="1" dirty="0">
                <a:latin typeface="Times New Roman" panose="02020603050405020304" pitchFamily="18" charset="0"/>
                <a:cs typeface="Times New Roman" panose="02020603050405020304" pitchFamily="18" charset="0"/>
              </a:rPr>
              <a:t>Star topology</a:t>
            </a:r>
            <a:r>
              <a:rPr lang="en-US" dirty="0">
                <a:latin typeface="Times New Roman" panose="02020603050405020304" pitchFamily="18" charset="0"/>
                <a:cs typeface="Times New Roman" panose="02020603050405020304" pitchFamily="18" charset="0"/>
              </a:rPr>
              <a:t> for easy management.</a:t>
            </a:r>
          </a:p>
          <a:p>
            <a:pPr marL="285750" indent="-285750">
              <a:buFont typeface="Wingdings" panose="05000000000000000000" pitchFamily="2" charset="2"/>
              <a:buChar char="§"/>
            </a:pPr>
            <a:r>
              <a:rPr lang="en-US" dirty="0">
                <a:latin typeface="Times New Roman" panose="02020603050405020304" pitchFamily="18" charset="0"/>
                <a:cs typeface="Times New Roman" panose="02020603050405020304" pitchFamily="18" charset="0"/>
              </a:rPr>
              <a:t>This combination of </a:t>
            </a:r>
            <a:r>
              <a:rPr lang="en-US" b="1" dirty="0">
                <a:latin typeface="Times New Roman" panose="02020603050405020304" pitchFamily="18" charset="0"/>
                <a:cs typeface="Times New Roman" panose="02020603050405020304" pitchFamily="18" charset="0"/>
              </a:rPr>
              <a:t>Star + Bus (or Ring)</a:t>
            </a:r>
            <a:r>
              <a:rPr lang="en-US" dirty="0">
                <a:latin typeface="Times New Roman" panose="02020603050405020304" pitchFamily="18" charset="0"/>
                <a:cs typeface="Times New Roman" panose="02020603050405020304" pitchFamily="18" charset="0"/>
              </a:rPr>
              <a:t> forms a </a:t>
            </a:r>
            <a:r>
              <a:rPr lang="en-US" b="1" dirty="0">
                <a:latin typeface="Times New Roman" panose="02020603050405020304" pitchFamily="18" charset="0"/>
                <a:cs typeface="Times New Roman" panose="02020603050405020304" pitchFamily="18" charset="0"/>
              </a:rPr>
              <a:t>Hybrid Topology</a:t>
            </a:r>
            <a:r>
              <a:rPr lang="en-US" dirty="0">
                <a:latin typeface="Times New Roman" panose="02020603050405020304" pitchFamily="18" charset="0"/>
                <a:cs typeface="Times New Roman" panose="02020603050405020304" pitchFamily="18" charset="0"/>
              </a:rPr>
              <a:t>.</a:t>
            </a:r>
          </a:p>
          <a:p>
            <a:pPr algn="just"/>
            <a:endParaRPr lang="en-US" b="1" dirty="0">
              <a:latin typeface="Times New Roman" panose="02020603050405020304" pitchFamily="18" charset="0"/>
              <a:cs typeface="Times New Roman" panose="02020603050405020304" pitchFamily="18" charset="0"/>
            </a:endParaRPr>
          </a:p>
          <a:p>
            <a:pPr marL="342900" indent="-342900" algn="just">
              <a:buFont typeface="+mj-lt"/>
              <a:buAutoNum type="arabicPeriod"/>
            </a:pPr>
            <a:endParaRPr lang="en-US" dirty="0"/>
          </a:p>
        </p:txBody>
      </p:sp>
      <p:pic>
        <p:nvPicPr>
          <p:cNvPr id="5" name="Picture 4">
            <a:extLst>
              <a:ext uri="{FF2B5EF4-FFF2-40B4-BE49-F238E27FC236}">
                <a16:creationId xmlns:a16="http://schemas.microsoft.com/office/drawing/2014/main" id="{3D58EACC-A7E9-E1F3-7B6C-213871B474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20445989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43B7A-30A6-5B94-EAEB-5B05C7A079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3DBEF7-5728-31C7-2176-1DB4593F3231}"/>
              </a:ext>
            </a:extLst>
          </p:cNvPr>
          <p:cNvSpPr>
            <a:spLocks noGrp="1"/>
          </p:cNvSpPr>
          <p:nvPr>
            <p:ph type="title"/>
          </p:nvPr>
        </p:nvSpPr>
        <p:spPr>
          <a:xfrm>
            <a:off x="703976" y="2113934"/>
            <a:ext cx="10515600" cy="501447"/>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Networks Topology</a:t>
            </a:r>
          </a:p>
        </p:txBody>
      </p:sp>
      <p:sp>
        <p:nvSpPr>
          <p:cNvPr id="3" name="Content Placeholder 2">
            <a:extLst>
              <a:ext uri="{FF2B5EF4-FFF2-40B4-BE49-F238E27FC236}">
                <a16:creationId xmlns:a16="http://schemas.microsoft.com/office/drawing/2014/main" id="{32F997D1-67D2-240E-9EB5-3A6323C36337}"/>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614CD948-D793-4579-5F1D-1E26538D47FE}"/>
              </a:ext>
            </a:extLst>
          </p:cNvPr>
          <p:cNvSpPr txBox="1"/>
          <p:nvPr/>
        </p:nvSpPr>
        <p:spPr>
          <a:xfrm>
            <a:off x="914401" y="2030087"/>
            <a:ext cx="10382864" cy="4247317"/>
          </a:xfrm>
          <a:prstGeom prst="rect">
            <a:avLst/>
          </a:prstGeom>
          <a:noFill/>
        </p:spPr>
        <p:txBody>
          <a:bodyPr wrap="square">
            <a:spAutoFit/>
          </a:bodyPr>
          <a:lstStyle/>
          <a:p>
            <a:pPr fontAlgn="base"/>
            <a:endParaRPr lang="en-US" b="1" dirty="0"/>
          </a:p>
          <a:p>
            <a:pPr fontAlgn="base"/>
            <a:endParaRPr lang="en-US" b="1" dirty="0"/>
          </a:p>
          <a:p>
            <a:pPr fontAlgn="base"/>
            <a:endParaRPr lang="en-US" b="1" dirty="0"/>
          </a:p>
          <a:p>
            <a:pPr fontAlgn="base"/>
            <a:endParaRPr lang="en-US" b="1" dirty="0"/>
          </a:p>
          <a:p>
            <a:pPr fontAlgn="base"/>
            <a:r>
              <a:rPr lang="en-US" b="1" dirty="0">
                <a:latin typeface="Times New Roman" panose="02020603050405020304" pitchFamily="18" charset="0"/>
                <a:cs typeface="Times New Roman" panose="02020603050405020304" pitchFamily="18" charset="0"/>
              </a:rPr>
              <a:t>Why is Network Topology Important?</a:t>
            </a:r>
          </a:p>
          <a:p>
            <a:pPr fontAlgn="base"/>
            <a:r>
              <a:rPr lang="en-US" dirty="0">
                <a:latin typeface="Times New Roman" panose="02020603050405020304" pitchFamily="18" charset="0"/>
                <a:cs typeface="Times New Roman" panose="02020603050405020304" pitchFamily="18" charset="0"/>
              </a:rPr>
              <a:t>Network Topology is important because it defines how devices are connected and how they communicate in the network. Here are some points that defines why network topology is important.</a:t>
            </a:r>
          </a:p>
          <a:p>
            <a:pPr fontAlgn="base"/>
            <a:r>
              <a:rPr lang="en-US" b="1" dirty="0">
                <a:latin typeface="Times New Roman" panose="02020603050405020304" pitchFamily="18" charset="0"/>
                <a:cs typeface="Times New Roman" panose="02020603050405020304" pitchFamily="18" charset="0"/>
              </a:rPr>
              <a:t>Network Performance:</a:t>
            </a:r>
            <a:r>
              <a:rPr lang="en-US" dirty="0">
                <a:latin typeface="Times New Roman" panose="02020603050405020304" pitchFamily="18" charset="0"/>
                <a:cs typeface="Times New Roman" panose="02020603050405020304" pitchFamily="18" charset="0"/>
              </a:rPr>
              <a:t> It helps in running the network easily and hence increases network performance.</a:t>
            </a:r>
          </a:p>
          <a:p>
            <a:pPr fontAlgn="base"/>
            <a:r>
              <a:rPr lang="en-US" b="1" dirty="0">
                <a:latin typeface="Times New Roman" panose="02020603050405020304" pitchFamily="18" charset="0"/>
                <a:cs typeface="Times New Roman" panose="02020603050405020304" pitchFamily="18" charset="0"/>
              </a:rPr>
              <a:t>Network Reliability:</a:t>
            </a:r>
            <a:r>
              <a:rPr lang="en-US" dirty="0">
                <a:latin typeface="Times New Roman" panose="02020603050405020304" pitchFamily="18" charset="0"/>
                <a:cs typeface="Times New Roman" panose="02020603050405020304" pitchFamily="18" charset="0"/>
              </a:rPr>
              <a:t> Some topologies like Star, Mesh are reliable as if one connection fails, they provide an alternative for that connection, hence it works as a backup.</a:t>
            </a:r>
          </a:p>
          <a:p>
            <a:pPr fontAlgn="base"/>
            <a:endParaRPr lang="en-US" dirty="0">
              <a:latin typeface="Times New Roman" panose="02020603050405020304" pitchFamily="18" charset="0"/>
              <a:cs typeface="Times New Roman" panose="02020603050405020304" pitchFamily="18" charset="0"/>
            </a:endParaRPr>
          </a:p>
          <a:p>
            <a:pPr fontAlgn="base"/>
            <a:endParaRPr lang="en-US" dirty="0">
              <a:latin typeface="Times New Roman" panose="02020603050405020304" pitchFamily="18" charset="0"/>
              <a:cs typeface="Times New Roman" panose="02020603050405020304" pitchFamily="18" charset="0"/>
            </a:endParaRPr>
          </a:p>
          <a:p>
            <a:pPr fontAlgn="base"/>
            <a:endParaRPr lang="en-US" dirty="0">
              <a:latin typeface="Times New Roman" panose="02020603050405020304" pitchFamily="18" charset="0"/>
              <a:cs typeface="Times New Roman" panose="02020603050405020304" pitchFamily="18" charset="0"/>
            </a:endParaRPr>
          </a:p>
          <a:p>
            <a:pPr fontAlgn="base"/>
            <a:endParaRPr lang="en-US" dirty="0">
              <a:latin typeface="Times New Roman" panose="02020603050405020304" pitchFamily="18" charset="0"/>
              <a:cs typeface="Times New Roman" panose="02020603050405020304" pitchFamily="18" charset="0"/>
            </a:endParaRPr>
          </a:p>
          <a:p>
            <a:pPr fontAlgn="base"/>
            <a:endParaRPr lang="en-US"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89FB41C3-32A6-F9A8-540D-616061888A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14774847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BD6F6-D316-58E4-FC48-109B2DBCF0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4028BE-EF7A-A4CD-7379-CF66DDC161F5}"/>
              </a:ext>
            </a:extLst>
          </p:cNvPr>
          <p:cNvSpPr>
            <a:spLocks noGrp="1"/>
          </p:cNvSpPr>
          <p:nvPr>
            <p:ph type="title"/>
          </p:nvPr>
        </p:nvSpPr>
        <p:spPr>
          <a:xfrm>
            <a:off x="703976" y="1877961"/>
            <a:ext cx="10515600" cy="226141"/>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Types of Networks</a:t>
            </a:r>
          </a:p>
        </p:txBody>
      </p:sp>
      <p:sp>
        <p:nvSpPr>
          <p:cNvPr id="3" name="Content Placeholder 2">
            <a:extLst>
              <a:ext uri="{FF2B5EF4-FFF2-40B4-BE49-F238E27FC236}">
                <a16:creationId xmlns:a16="http://schemas.microsoft.com/office/drawing/2014/main" id="{0DE086C1-992A-5E1F-3059-303A40D54AC3}"/>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4DE856E6-2CC8-E17D-C9D6-F6F6C148B87D}"/>
              </a:ext>
            </a:extLst>
          </p:cNvPr>
          <p:cNvSpPr txBox="1"/>
          <p:nvPr/>
        </p:nvSpPr>
        <p:spPr>
          <a:xfrm>
            <a:off x="800675" y="1735121"/>
            <a:ext cx="9702800" cy="8217634"/>
          </a:xfrm>
          <a:prstGeom prst="rect">
            <a:avLst/>
          </a:prstGeom>
          <a:noFill/>
        </p:spPr>
        <p:txBody>
          <a:bodyPr wrap="square">
            <a:spAutoFit/>
          </a:bodyPr>
          <a:lstStyle/>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The types of network are classified based upon the size, the area it covers and its physical architecture. The four primary network categories are PAN,LAN, WAN and MAN. Each network differs in their characteristics such as distance, transmission speed, cables and cost.</a:t>
            </a:r>
          </a:p>
          <a:p>
            <a:endParaRPr lang="en-IN" dirty="0">
              <a:latin typeface="Times New Roman" panose="02020603050405020304" pitchFamily="18" charset="0"/>
              <a:cs typeface="Times New Roman" panose="02020603050405020304" pitchFamily="18" charset="0"/>
            </a:endParaRPr>
          </a:p>
          <a:p>
            <a:r>
              <a:rPr lang="en-IN" dirty="0">
                <a:latin typeface="Times New Roman" panose="02020603050405020304" pitchFamily="18" charset="0"/>
                <a:cs typeface="Times New Roman" panose="02020603050405020304" pitchFamily="18" charset="0"/>
              </a:rPr>
              <a:t>The Different Types of Networks are :</a:t>
            </a:r>
          </a:p>
          <a:p>
            <a:endParaRPr lang="en-IN"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IN" dirty="0">
                <a:latin typeface="Times New Roman" panose="02020603050405020304" pitchFamily="18" charset="0"/>
                <a:cs typeface="Times New Roman" panose="02020603050405020304" pitchFamily="18" charset="0"/>
              </a:rPr>
              <a:t>PAN (Personal Area Network)</a:t>
            </a:r>
          </a:p>
          <a:p>
            <a:pPr marL="457200" indent="-457200">
              <a:buFont typeface="+mj-lt"/>
              <a:buAutoNum type="arabicPeriod"/>
            </a:pPr>
            <a:r>
              <a:rPr lang="en-IN" dirty="0">
                <a:latin typeface="Times New Roman" panose="02020603050405020304" pitchFamily="18" charset="0"/>
                <a:cs typeface="Times New Roman" panose="02020603050405020304" pitchFamily="18" charset="0"/>
              </a:rPr>
              <a:t>LAN (Local Area Network)</a:t>
            </a:r>
          </a:p>
          <a:p>
            <a:pPr marL="457200" indent="-457200">
              <a:buFont typeface="+mj-lt"/>
              <a:buAutoNum type="arabicPeriod"/>
            </a:pPr>
            <a:r>
              <a:rPr lang="en-IN" dirty="0">
                <a:latin typeface="Times New Roman" panose="02020603050405020304" pitchFamily="18" charset="0"/>
                <a:cs typeface="Times New Roman" panose="02020603050405020304" pitchFamily="18" charset="0"/>
              </a:rPr>
              <a:t>MAN (Metropolitan Area Network)</a:t>
            </a:r>
          </a:p>
          <a:p>
            <a:pPr marL="457200" indent="-457200">
              <a:buFont typeface="+mj-lt"/>
              <a:buAutoNum type="arabicPeriod"/>
            </a:pPr>
            <a:r>
              <a:rPr lang="en-IN" dirty="0">
                <a:latin typeface="Times New Roman" panose="02020603050405020304" pitchFamily="18" charset="0"/>
                <a:cs typeface="Times New Roman" panose="02020603050405020304" pitchFamily="18" charset="0"/>
              </a:rPr>
              <a:t>WAN (Wide Area Network)</a:t>
            </a:r>
          </a:p>
          <a:p>
            <a:pPr marL="457200" indent="-457200">
              <a:buFont typeface="+mj-lt"/>
              <a:buAutoNum type="arabicPeriod"/>
            </a:pPr>
            <a:endParaRPr lang="en-IN" dirty="0">
              <a:latin typeface="Times New Roman" panose="02020603050405020304" pitchFamily="18" charset="0"/>
              <a:cs typeface="Times New Roman" panose="02020603050405020304" pitchFamily="18" charset="0"/>
            </a:endParaRPr>
          </a:p>
          <a:p>
            <a:r>
              <a:rPr lang="en-IN" dirty="0">
                <a:latin typeface="Times New Roman" panose="02020603050405020304" pitchFamily="18" charset="0"/>
                <a:cs typeface="Times New Roman" panose="02020603050405020304" pitchFamily="18" charset="0"/>
              </a:rPr>
              <a:t>Other types are:</a:t>
            </a:r>
          </a:p>
          <a:p>
            <a:endParaRPr lang="en-IN"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IN" dirty="0">
                <a:latin typeface="Times New Roman" panose="02020603050405020304" pitchFamily="18" charset="0"/>
                <a:cs typeface="Times New Roman" panose="02020603050405020304" pitchFamily="18" charset="0"/>
              </a:rPr>
              <a:t>WLAN (Wireless LAN)</a:t>
            </a:r>
          </a:p>
          <a:p>
            <a:pPr marL="457200" indent="-457200">
              <a:buFont typeface="+mj-lt"/>
              <a:buAutoNum type="arabicPeriod"/>
            </a:pPr>
            <a:r>
              <a:rPr lang="en-IN" dirty="0">
                <a:latin typeface="Times New Roman" panose="02020603050405020304" pitchFamily="18" charset="0"/>
                <a:cs typeface="Times New Roman" panose="02020603050405020304" pitchFamily="18" charset="0"/>
              </a:rPr>
              <a:t>SAN (Storage Area Network)</a:t>
            </a:r>
          </a:p>
          <a:p>
            <a:pPr marL="457200" indent="-457200">
              <a:buFont typeface="+mj-lt"/>
              <a:buAutoNum type="arabicPeriod"/>
            </a:pPr>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8" name="Picture 7">
            <a:extLst>
              <a:ext uri="{FF2B5EF4-FFF2-40B4-BE49-F238E27FC236}">
                <a16:creationId xmlns:a16="http://schemas.microsoft.com/office/drawing/2014/main" id="{774FFF3D-C63F-796A-E92D-6059308989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4240043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4CB87-4D6C-1F17-4F28-D22A14EEE4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2CBEA5-0389-B352-0BAA-7477CD9D698A}"/>
              </a:ext>
            </a:extLst>
          </p:cNvPr>
          <p:cNvSpPr>
            <a:spLocks noGrp="1"/>
          </p:cNvSpPr>
          <p:nvPr>
            <p:ph type="title"/>
          </p:nvPr>
        </p:nvSpPr>
        <p:spPr>
          <a:xfrm>
            <a:off x="703976" y="1651819"/>
            <a:ext cx="10515600" cy="265470"/>
          </a:xfrm>
        </p:spPr>
        <p:txBody>
          <a:bodyPr>
            <a:noAutofit/>
          </a:bodyPr>
          <a:lstStyle/>
          <a:p>
            <a:pPr algn="ctr"/>
            <a:r>
              <a:rPr lang="en-IN" sz="2800" b="1" dirty="0">
                <a:latin typeface="Times New Roman" panose="02020603050405020304" pitchFamily="18" charset="0"/>
                <a:cs typeface="Times New Roman" panose="02020603050405020304" pitchFamily="18" charset="0"/>
              </a:rPr>
              <a:t>Types of Networks</a:t>
            </a:r>
          </a:p>
        </p:txBody>
      </p:sp>
      <p:sp>
        <p:nvSpPr>
          <p:cNvPr id="3" name="Content Placeholder 2">
            <a:extLst>
              <a:ext uri="{FF2B5EF4-FFF2-40B4-BE49-F238E27FC236}">
                <a16:creationId xmlns:a16="http://schemas.microsoft.com/office/drawing/2014/main" id="{883CC4C4-93CC-C729-18CC-D1ACEDF4061A}"/>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1473AB9C-4DC3-1085-E175-E01E3A715B5E}"/>
              </a:ext>
            </a:extLst>
          </p:cNvPr>
          <p:cNvSpPr txBox="1"/>
          <p:nvPr/>
        </p:nvSpPr>
        <p:spPr>
          <a:xfrm>
            <a:off x="609600" y="1936955"/>
            <a:ext cx="10825315" cy="6063198"/>
          </a:xfrm>
          <a:prstGeom prst="rect">
            <a:avLst/>
          </a:prstGeom>
          <a:noFill/>
        </p:spPr>
        <p:txBody>
          <a:bodyPr wrap="square">
            <a:spAutoFit/>
          </a:bodyPr>
          <a:lstStyle/>
          <a:p>
            <a:r>
              <a:rPr lang="en-US" b="1" dirty="0">
                <a:solidFill>
                  <a:srgbClr val="FF0000"/>
                </a:solidFill>
                <a:latin typeface="Times New Roman" panose="02020603050405020304" pitchFamily="18" charset="0"/>
                <a:cs typeface="Times New Roman" panose="02020603050405020304" pitchFamily="18" charset="0"/>
              </a:rPr>
              <a:t>1</a:t>
            </a:r>
            <a:r>
              <a:rPr lang="en-US" dirty="0">
                <a:solidFill>
                  <a:srgbClr val="FF0000"/>
                </a:solidFill>
                <a:latin typeface="Times New Roman" panose="02020603050405020304" pitchFamily="18" charset="0"/>
                <a:cs typeface="Times New Roman" panose="02020603050405020304" pitchFamily="18" charset="0"/>
              </a:rPr>
              <a:t>. </a:t>
            </a:r>
            <a:r>
              <a:rPr lang="en-IN" b="1" dirty="0">
                <a:solidFill>
                  <a:srgbClr val="FF0000"/>
                </a:solidFill>
                <a:latin typeface="Times New Roman" panose="02020603050405020304" pitchFamily="18" charset="0"/>
                <a:cs typeface="Times New Roman" panose="02020603050405020304" pitchFamily="18" charset="0"/>
              </a:rPr>
              <a:t>PAN (Personal Area Network)</a:t>
            </a:r>
          </a:p>
          <a:p>
            <a:endParaRPr lang="en-US"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Network organized by the individual user for its personal use.</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Very small range (a few meters).</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Connects personal devices like mobile phone, laptop, Bluetooth, smartwatch.</a:t>
            </a:r>
          </a:p>
          <a:p>
            <a:pPr marL="285750" indent="-285750">
              <a:buFont typeface="Wingdings" panose="05000000000000000000" pitchFamily="2" charset="2"/>
              <a:buChar char="q"/>
            </a:pPr>
            <a:r>
              <a:rPr lang="en-US" b="1" dirty="0">
                <a:latin typeface="Times New Roman" panose="02020603050405020304" pitchFamily="18" charset="0"/>
                <a:cs typeface="Times New Roman" panose="02020603050405020304" pitchFamily="18" charset="0"/>
              </a:rPr>
              <a:t>Example:</a:t>
            </a:r>
            <a:r>
              <a:rPr lang="en-US" dirty="0">
                <a:latin typeface="Times New Roman" panose="02020603050405020304" pitchFamily="18" charset="0"/>
                <a:cs typeface="Times New Roman" panose="02020603050405020304" pitchFamily="18" charset="0"/>
              </a:rPr>
              <a:t> Using Bluetooth headphones with your phone.</a:t>
            </a:r>
          </a:p>
          <a:p>
            <a:endParaRPr lang="en-US"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q"/>
            </a:pPr>
            <a:endParaRPr lang="en-US"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11" name="Picture 10">
            <a:extLst>
              <a:ext uri="{FF2B5EF4-FFF2-40B4-BE49-F238E27FC236}">
                <a16:creationId xmlns:a16="http://schemas.microsoft.com/office/drawing/2014/main" id="{037DE864-E576-3A76-1C0A-7B4AC68922CC}"/>
              </a:ext>
            </a:extLst>
          </p:cNvPr>
          <p:cNvPicPr>
            <a:picLocks noChangeAspect="1"/>
          </p:cNvPicPr>
          <p:nvPr/>
        </p:nvPicPr>
        <p:blipFill>
          <a:blip r:embed="rId2"/>
          <a:stretch>
            <a:fillRect/>
          </a:stretch>
        </p:blipFill>
        <p:spPr>
          <a:xfrm>
            <a:off x="4697393" y="3691162"/>
            <a:ext cx="4033651" cy="2985101"/>
          </a:xfrm>
          <a:prstGeom prst="rect">
            <a:avLst/>
          </a:prstGeom>
        </p:spPr>
      </p:pic>
      <p:pic>
        <p:nvPicPr>
          <p:cNvPr id="8" name="Picture 7">
            <a:extLst>
              <a:ext uri="{FF2B5EF4-FFF2-40B4-BE49-F238E27FC236}">
                <a16:creationId xmlns:a16="http://schemas.microsoft.com/office/drawing/2014/main" id="{664238D2-6375-9FAC-C7CF-986BF06F38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3" y="9832"/>
            <a:ext cx="12192000" cy="1557264"/>
          </a:xfrm>
          <a:prstGeom prst="rect">
            <a:avLst/>
          </a:prstGeom>
        </p:spPr>
      </p:pic>
    </p:spTree>
    <p:extLst>
      <p:ext uri="{BB962C8B-B14F-4D97-AF65-F5344CB8AC3E}">
        <p14:creationId xmlns:p14="http://schemas.microsoft.com/office/powerpoint/2010/main" val="32723742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6556D-98A0-1502-FB04-C4C375CC44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E0135A-1B17-7348-9447-CA45426C859D}"/>
              </a:ext>
            </a:extLst>
          </p:cNvPr>
          <p:cNvSpPr>
            <a:spLocks noGrp="1"/>
          </p:cNvSpPr>
          <p:nvPr>
            <p:ph type="title"/>
          </p:nvPr>
        </p:nvSpPr>
        <p:spPr>
          <a:xfrm>
            <a:off x="703976" y="1533831"/>
            <a:ext cx="10515600" cy="481781"/>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Types of Networks</a:t>
            </a:r>
          </a:p>
        </p:txBody>
      </p:sp>
      <p:sp>
        <p:nvSpPr>
          <p:cNvPr id="3" name="Content Placeholder 2">
            <a:extLst>
              <a:ext uri="{FF2B5EF4-FFF2-40B4-BE49-F238E27FC236}">
                <a16:creationId xmlns:a16="http://schemas.microsoft.com/office/drawing/2014/main" id="{85FC6F5A-452B-58E0-6679-269569DBC7A6}"/>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CC3D64B9-9832-C867-0800-4719903B9970}"/>
              </a:ext>
            </a:extLst>
          </p:cNvPr>
          <p:cNvSpPr txBox="1"/>
          <p:nvPr/>
        </p:nvSpPr>
        <p:spPr>
          <a:xfrm>
            <a:off x="722016" y="1715457"/>
            <a:ext cx="10712899" cy="6617196"/>
          </a:xfrm>
          <a:prstGeom prst="rect">
            <a:avLst/>
          </a:prstGeom>
          <a:noFill/>
        </p:spPr>
        <p:txBody>
          <a:bodyPr wrap="square">
            <a:spAutoFit/>
          </a:bodyPr>
          <a:lstStyle/>
          <a:p>
            <a:endParaRPr lang="en-IN" b="1" dirty="0">
              <a:latin typeface="Times New Roman" panose="02020603050405020304" pitchFamily="18" charset="0"/>
              <a:cs typeface="Times New Roman" panose="02020603050405020304" pitchFamily="18" charset="0"/>
            </a:endParaRPr>
          </a:p>
          <a:p>
            <a:r>
              <a:rPr lang="en-IN" b="1" dirty="0">
                <a:solidFill>
                  <a:srgbClr val="FF0000"/>
                </a:solidFill>
                <a:latin typeface="Times New Roman" panose="02020603050405020304" pitchFamily="18" charset="0"/>
                <a:cs typeface="Times New Roman" panose="02020603050405020304" pitchFamily="18" charset="0"/>
              </a:rPr>
              <a:t>2. LAN (Local Area Network)</a:t>
            </a:r>
          </a:p>
          <a:p>
            <a:endParaRPr lang="en-US"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Group of interconnected computers within a small area. (room, building, campus).</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Two or more pc's can from a LAN to share files, folders, printers, applications and other devices.</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A LAN provides a data transfer rate of 10 to 100 Mbps. It is a high-speed network and is usually privately owned.</a:t>
            </a:r>
          </a:p>
          <a:p>
            <a:pPr marL="285750" indent="-285750">
              <a:buFont typeface="Wingdings" panose="05000000000000000000" pitchFamily="2" charset="2"/>
              <a:buChar char="q"/>
            </a:pPr>
            <a:r>
              <a:rPr lang="en-US" b="1" dirty="0">
                <a:latin typeface="Times New Roman" panose="02020603050405020304" pitchFamily="18" charset="0"/>
                <a:cs typeface="Times New Roman" panose="02020603050405020304" pitchFamily="18" charset="0"/>
              </a:rPr>
              <a:t>Example: </a:t>
            </a:r>
            <a:r>
              <a:rPr lang="en-US" dirty="0">
                <a:latin typeface="Times New Roman" panose="02020603050405020304" pitchFamily="18" charset="0"/>
                <a:cs typeface="Times New Roman" panose="02020603050405020304" pitchFamily="18" charset="0"/>
              </a:rPr>
              <a:t>A computer lab in a school , </a:t>
            </a:r>
            <a:r>
              <a:rPr lang="en-IN" dirty="0">
                <a:latin typeface="Times New Roman" panose="02020603050405020304" pitchFamily="18" charset="0"/>
                <a:cs typeface="Times New Roman" panose="02020603050405020304" pitchFamily="18" charset="0"/>
              </a:rPr>
              <a:t>office network, home Wi-Fi.</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12" name="Picture 11">
            <a:extLst>
              <a:ext uri="{FF2B5EF4-FFF2-40B4-BE49-F238E27FC236}">
                <a16:creationId xmlns:a16="http://schemas.microsoft.com/office/drawing/2014/main" id="{886FEABE-3851-0B78-45D9-E5F3A355B3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84789" y="4129548"/>
            <a:ext cx="4048167" cy="2579687"/>
          </a:xfrm>
          <a:prstGeom prst="rect">
            <a:avLst/>
          </a:prstGeom>
        </p:spPr>
      </p:pic>
      <p:pic>
        <p:nvPicPr>
          <p:cNvPr id="8" name="Picture 7">
            <a:extLst>
              <a:ext uri="{FF2B5EF4-FFF2-40B4-BE49-F238E27FC236}">
                <a16:creationId xmlns:a16="http://schemas.microsoft.com/office/drawing/2014/main" id="{C567816B-A83B-4157-CEA6-99CE70835B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13636975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040DD-8E86-A5F4-ADF7-8AAD44F42C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721825-91E6-BD06-F22E-6A29F16717D4}"/>
              </a:ext>
            </a:extLst>
          </p:cNvPr>
          <p:cNvSpPr>
            <a:spLocks noGrp="1"/>
          </p:cNvSpPr>
          <p:nvPr>
            <p:ph type="title"/>
          </p:nvPr>
        </p:nvSpPr>
        <p:spPr>
          <a:xfrm>
            <a:off x="703976" y="1759973"/>
            <a:ext cx="10515600" cy="324465"/>
          </a:xfrm>
        </p:spPr>
        <p:txBody>
          <a:bodyPr>
            <a:noAutofit/>
          </a:bodyPr>
          <a:lstStyle/>
          <a:p>
            <a:pPr algn="ctr"/>
            <a:r>
              <a:rPr lang="en-IN" sz="2800" b="1" dirty="0">
                <a:latin typeface="Times New Roman" panose="02020603050405020304" pitchFamily="18" charset="0"/>
                <a:cs typeface="Times New Roman" panose="02020603050405020304" pitchFamily="18" charset="0"/>
              </a:rPr>
              <a:t>Types of Networks</a:t>
            </a:r>
          </a:p>
        </p:txBody>
      </p:sp>
      <p:sp>
        <p:nvSpPr>
          <p:cNvPr id="3" name="Content Placeholder 2">
            <a:extLst>
              <a:ext uri="{FF2B5EF4-FFF2-40B4-BE49-F238E27FC236}">
                <a16:creationId xmlns:a16="http://schemas.microsoft.com/office/drawing/2014/main" id="{92866AC5-2307-7198-8A12-9C297C7B787E}"/>
              </a:ext>
            </a:extLst>
          </p:cNvPr>
          <p:cNvSpPr>
            <a:spLocks noGrp="1"/>
          </p:cNvSpPr>
          <p:nvPr>
            <p:ph idx="1"/>
          </p:nvPr>
        </p:nvSpPr>
        <p:spPr>
          <a:xfrm>
            <a:off x="838199" y="1494503"/>
            <a:ext cx="10545661" cy="4682460"/>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C1501FF3-68C1-7A3E-B4E6-6E6E3F49D18A}"/>
              </a:ext>
            </a:extLst>
          </p:cNvPr>
          <p:cNvSpPr txBox="1"/>
          <p:nvPr/>
        </p:nvSpPr>
        <p:spPr>
          <a:xfrm>
            <a:off x="692344" y="2442518"/>
            <a:ext cx="10712899" cy="6586418"/>
          </a:xfrm>
          <a:prstGeom prst="rect">
            <a:avLst/>
          </a:prstGeom>
          <a:noFill/>
        </p:spPr>
        <p:txBody>
          <a:bodyPr wrap="square">
            <a:spAutoFit/>
          </a:bodyPr>
          <a:lstStyle/>
          <a:p>
            <a:r>
              <a:rPr lang="en-IN" b="1" dirty="0">
                <a:solidFill>
                  <a:srgbClr val="FF0000"/>
                </a:solidFill>
                <a:latin typeface="Times New Roman" panose="02020603050405020304" pitchFamily="18" charset="0"/>
                <a:cs typeface="Times New Roman" panose="02020603050405020304" pitchFamily="18" charset="0"/>
              </a:rPr>
              <a:t>Advantage of LAN</a:t>
            </a:r>
          </a:p>
          <a:p>
            <a:r>
              <a:rPr lang="en-IN" sz="2000" b="1" dirty="0">
                <a:latin typeface="Times New Roman" panose="02020603050405020304" pitchFamily="18" charset="0"/>
                <a:cs typeface="Times New Roman" panose="02020603050405020304" pitchFamily="18" charset="0"/>
              </a:rPr>
              <a:t>   </a:t>
            </a: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Easy to share devices such as printers, scanners etc.</a:t>
            </a: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Easy to share data such as printers.</a:t>
            </a: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Cost of LAN setup is low.</a:t>
            </a:r>
          </a:p>
          <a:p>
            <a:endParaRPr lang="en-IN" dirty="0">
              <a:latin typeface="Times New Roman" panose="02020603050405020304" pitchFamily="18" charset="0"/>
              <a:cs typeface="Times New Roman" panose="02020603050405020304" pitchFamily="18" charset="0"/>
            </a:endParaRPr>
          </a:p>
          <a:p>
            <a:endParaRPr lang="en-IN" sz="2000" b="1" dirty="0">
              <a:latin typeface="Times New Roman" panose="02020603050405020304" pitchFamily="18" charset="0"/>
              <a:cs typeface="Times New Roman" panose="02020603050405020304" pitchFamily="18" charset="0"/>
            </a:endParaRPr>
          </a:p>
          <a:p>
            <a:r>
              <a:rPr lang="en-IN" b="1" dirty="0">
                <a:solidFill>
                  <a:srgbClr val="FF0000"/>
                </a:solidFill>
                <a:latin typeface="Times New Roman" panose="02020603050405020304" pitchFamily="18" charset="0"/>
                <a:cs typeface="Times New Roman" panose="02020603050405020304" pitchFamily="18" charset="0"/>
              </a:rPr>
              <a:t>Disadvantages of LAN</a:t>
            </a:r>
          </a:p>
          <a:p>
            <a:endParaRPr lang="en-IN" sz="2000"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Power-a good LAN is Required to be all the time.</a:t>
            </a: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Area covered is limited.</a:t>
            </a:r>
          </a:p>
          <a:p>
            <a:r>
              <a:rPr lang="en-IN" sz="2000" b="1" dirty="0">
                <a:latin typeface="Times New Roman" panose="02020603050405020304" pitchFamily="18" charset="0"/>
                <a:cs typeface="Times New Roman" panose="02020603050405020304" pitchFamily="18" charset="0"/>
              </a:rPr>
              <a:t>  </a:t>
            </a:r>
          </a:p>
          <a:p>
            <a:r>
              <a:rPr lang="en-IN" sz="2000" b="1" dirty="0">
                <a:latin typeface="Times New Roman" panose="02020603050405020304" pitchFamily="18" charset="0"/>
                <a:cs typeface="Times New Roman" panose="02020603050405020304" pitchFamily="18" charset="0"/>
              </a:rPr>
              <a:t>    </a:t>
            </a:r>
            <a:endParaRPr lang="en-IN" sz="2000" dirty="0">
              <a:latin typeface="Times New Roman" panose="02020603050405020304" pitchFamily="18" charset="0"/>
              <a:cs typeface="Times New Roman" panose="02020603050405020304" pitchFamily="18" charset="0"/>
            </a:endParaRP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8" name="Picture 7">
            <a:extLst>
              <a:ext uri="{FF2B5EF4-FFF2-40B4-BE49-F238E27FC236}">
                <a16:creationId xmlns:a16="http://schemas.microsoft.com/office/drawing/2014/main" id="{D4B3D904-4DC6-0227-E992-C12D47A68E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16546291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1A30C-31E3-4DB5-15F5-E43322724C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0A9402-A87C-C614-4613-DC8EB0848EEC}"/>
              </a:ext>
            </a:extLst>
          </p:cNvPr>
          <p:cNvSpPr>
            <a:spLocks noGrp="1"/>
          </p:cNvSpPr>
          <p:nvPr>
            <p:ph type="title"/>
          </p:nvPr>
        </p:nvSpPr>
        <p:spPr>
          <a:xfrm>
            <a:off x="703976" y="1582994"/>
            <a:ext cx="10515600" cy="334296"/>
          </a:xfrm>
        </p:spPr>
        <p:txBody>
          <a:bodyPr>
            <a:noAutofit/>
          </a:bodyPr>
          <a:lstStyle/>
          <a:p>
            <a:pPr algn="ctr"/>
            <a:r>
              <a:rPr lang="en-IN" sz="2800" b="1" dirty="0">
                <a:latin typeface="Times New Roman" panose="02020603050405020304" pitchFamily="18" charset="0"/>
                <a:cs typeface="Times New Roman" panose="02020603050405020304" pitchFamily="18" charset="0"/>
              </a:rPr>
              <a:t>Types of Networks</a:t>
            </a:r>
          </a:p>
        </p:txBody>
      </p:sp>
      <p:sp>
        <p:nvSpPr>
          <p:cNvPr id="3" name="Content Placeholder 2">
            <a:extLst>
              <a:ext uri="{FF2B5EF4-FFF2-40B4-BE49-F238E27FC236}">
                <a16:creationId xmlns:a16="http://schemas.microsoft.com/office/drawing/2014/main" id="{FC739762-A59E-1C4B-FE27-E3E0ADDE0E6D}"/>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2BD55907-CA13-58FD-D07E-10453F63051C}"/>
              </a:ext>
            </a:extLst>
          </p:cNvPr>
          <p:cNvSpPr txBox="1"/>
          <p:nvPr/>
        </p:nvSpPr>
        <p:spPr>
          <a:xfrm>
            <a:off x="688258" y="1956619"/>
            <a:ext cx="10736649" cy="6124754"/>
          </a:xfrm>
          <a:prstGeom prst="rect">
            <a:avLst/>
          </a:prstGeom>
          <a:noFill/>
        </p:spPr>
        <p:txBody>
          <a:bodyPr wrap="square">
            <a:spAutoFit/>
          </a:bodyPr>
          <a:lstStyle/>
          <a:p>
            <a:r>
              <a:rPr lang="en-IN" sz="2000" b="1" dirty="0">
                <a:latin typeface="Times New Roman" panose="02020603050405020304" pitchFamily="18" charset="0"/>
                <a:cs typeface="Times New Roman" panose="02020603050405020304" pitchFamily="18" charset="0"/>
              </a:rPr>
              <a:t> </a:t>
            </a:r>
          </a:p>
          <a:p>
            <a:r>
              <a:rPr lang="en-IN" sz="2000" b="1" dirty="0">
                <a:solidFill>
                  <a:srgbClr val="FF0000"/>
                </a:solidFill>
                <a:latin typeface="Times New Roman" panose="02020603050405020304" pitchFamily="18" charset="0"/>
                <a:cs typeface="Times New Roman" panose="02020603050405020304" pitchFamily="18" charset="0"/>
              </a:rPr>
              <a:t> 3. </a:t>
            </a:r>
            <a:r>
              <a:rPr lang="en-IN" b="1" dirty="0">
                <a:solidFill>
                  <a:srgbClr val="FF0000"/>
                </a:solidFill>
                <a:latin typeface="Times New Roman" panose="02020603050405020304" pitchFamily="18" charset="0"/>
                <a:cs typeface="Times New Roman" panose="02020603050405020304" pitchFamily="18" charset="0"/>
              </a:rPr>
              <a:t>MAN (Metropolitan Area Network)</a:t>
            </a:r>
          </a:p>
          <a:p>
            <a:endParaRPr lang="en-IN" sz="2000" b="1"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q"/>
            </a:pPr>
            <a:r>
              <a:rPr lang="en-US" sz="2000" dirty="0">
                <a:latin typeface="Times New Roman" panose="02020603050405020304" pitchFamily="18" charset="0"/>
                <a:cs typeface="Times New Roman" panose="02020603050405020304" pitchFamily="18" charset="0"/>
              </a:rPr>
              <a:t>Design to extend over a large area.</a:t>
            </a:r>
          </a:p>
          <a:p>
            <a:pPr marL="342900" indent="-342900">
              <a:buFont typeface="Wingdings" panose="05000000000000000000" pitchFamily="2" charset="2"/>
              <a:buChar char="q"/>
            </a:pPr>
            <a:r>
              <a:rPr lang="en-US" sz="2000" dirty="0">
                <a:latin typeface="Times New Roman" panose="02020603050405020304" pitchFamily="18" charset="0"/>
                <a:cs typeface="Times New Roman" panose="02020603050405020304" pitchFamily="18" charset="0"/>
              </a:rPr>
              <a:t>Connecting number of LAN's to form larger network, so that resources can be shared.</a:t>
            </a:r>
            <a:endParaRPr lang="en-IN" sz="2000" b="1"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q"/>
            </a:pPr>
            <a:r>
              <a:rPr lang="en-US" sz="2000" dirty="0">
                <a:latin typeface="Times New Roman" panose="02020603050405020304" pitchFamily="18" charset="0"/>
                <a:cs typeface="Times New Roman" panose="02020603050405020304" pitchFamily="18" charset="0"/>
              </a:rPr>
              <a:t>Networks can be up to 5 to 50 km. Owned by organization or individual. </a:t>
            </a:r>
          </a:p>
          <a:p>
            <a:pPr marL="342900" indent="-342900">
              <a:buFont typeface="Wingdings" panose="05000000000000000000" pitchFamily="2" charset="2"/>
              <a:buChar char="q"/>
            </a:pPr>
            <a:r>
              <a:rPr lang="en-US" sz="2000" dirty="0">
                <a:latin typeface="Times New Roman" panose="02020603050405020304" pitchFamily="18" charset="0"/>
                <a:cs typeface="Times New Roman" panose="02020603050405020304" pitchFamily="18" charset="0"/>
              </a:rPr>
              <a:t>Data transfer rate is low compare to LAN.</a:t>
            </a:r>
            <a:endParaRPr lang="en-IN" sz="2000" dirty="0">
              <a:latin typeface="Times New Roman" panose="02020603050405020304" pitchFamily="18" charset="0"/>
              <a:cs typeface="Times New Roman" panose="02020603050405020304" pitchFamily="18" charset="0"/>
            </a:endParaRPr>
          </a:p>
          <a:p>
            <a:endParaRPr lang="en-IN" dirty="0">
              <a:latin typeface="Times New Roman" panose="02020603050405020304" pitchFamily="18" charset="0"/>
              <a:cs typeface="Times New Roman" panose="02020603050405020304" pitchFamily="18" charset="0"/>
            </a:endParaRPr>
          </a:p>
          <a:p>
            <a:r>
              <a:rPr lang="en-US" b="1" dirty="0">
                <a:solidFill>
                  <a:srgbClr val="FF0000"/>
                </a:solidFill>
                <a:latin typeface="Times New Roman" panose="02020603050405020304" pitchFamily="18" charset="0"/>
                <a:cs typeface="Times New Roman" panose="02020603050405020304" pitchFamily="18" charset="0"/>
              </a:rPr>
              <a:t>Examples</a:t>
            </a:r>
            <a:r>
              <a:rPr lang="en-US" dirty="0">
                <a:solidFill>
                  <a:srgbClr val="FF0000"/>
                </a:solidFill>
                <a:latin typeface="Times New Roman" panose="02020603050405020304" pitchFamily="18" charset="0"/>
                <a:cs typeface="Times New Roman" panose="02020603050405020304" pitchFamily="18" charset="0"/>
              </a:rPr>
              <a:t>:</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Cable TV network in a city.</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Multiple college campuses connected within a city.</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City-wide Wi-Fi projects.</a:t>
            </a: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8" name="Picture 7">
            <a:extLst>
              <a:ext uri="{FF2B5EF4-FFF2-40B4-BE49-F238E27FC236}">
                <a16:creationId xmlns:a16="http://schemas.microsoft.com/office/drawing/2014/main" id="{BEFEA3CF-03AD-7B27-2100-6A8C60FE54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75671" y="4042204"/>
            <a:ext cx="4696449" cy="2483410"/>
          </a:xfrm>
          <a:prstGeom prst="rect">
            <a:avLst/>
          </a:prstGeom>
        </p:spPr>
      </p:pic>
      <p:pic>
        <p:nvPicPr>
          <p:cNvPr id="11" name="Picture 10">
            <a:extLst>
              <a:ext uri="{FF2B5EF4-FFF2-40B4-BE49-F238E27FC236}">
                <a16:creationId xmlns:a16="http://schemas.microsoft.com/office/drawing/2014/main" id="{F8D01FE8-1989-94DD-0F9E-3A4D2BBA4D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888645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96811-9E7F-B087-FB46-7D2EF9A263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5E4F5B-9AAE-8D97-6904-9F1E2C608E5A}"/>
              </a:ext>
            </a:extLst>
          </p:cNvPr>
          <p:cNvSpPr>
            <a:spLocks noGrp="1"/>
          </p:cNvSpPr>
          <p:nvPr>
            <p:ph type="title"/>
          </p:nvPr>
        </p:nvSpPr>
        <p:spPr>
          <a:xfrm>
            <a:off x="703976" y="1582994"/>
            <a:ext cx="10515600" cy="403122"/>
          </a:xfrm>
        </p:spPr>
        <p:txBody>
          <a:bodyPr>
            <a:noAutofit/>
          </a:bodyPr>
          <a:lstStyle/>
          <a:p>
            <a:pPr algn="ctr"/>
            <a:r>
              <a:rPr lang="en-IN" sz="2800" b="1" dirty="0">
                <a:latin typeface="Times New Roman" panose="02020603050405020304" pitchFamily="18" charset="0"/>
                <a:cs typeface="Times New Roman" panose="02020603050405020304" pitchFamily="18" charset="0"/>
              </a:rPr>
              <a:t>Types of Networks</a:t>
            </a:r>
          </a:p>
        </p:txBody>
      </p:sp>
      <p:sp>
        <p:nvSpPr>
          <p:cNvPr id="3" name="Content Placeholder 2">
            <a:extLst>
              <a:ext uri="{FF2B5EF4-FFF2-40B4-BE49-F238E27FC236}">
                <a16:creationId xmlns:a16="http://schemas.microsoft.com/office/drawing/2014/main" id="{9219E1AF-79FD-C017-0FD8-EA00746ACDE6}"/>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B9ECA0B4-4ED2-FB54-16C5-2E2496D41EBC}"/>
              </a:ext>
            </a:extLst>
          </p:cNvPr>
          <p:cNvSpPr txBox="1"/>
          <p:nvPr/>
        </p:nvSpPr>
        <p:spPr>
          <a:xfrm>
            <a:off x="721840" y="1950905"/>
            <a:ext cx="10712899" cy="7140416"/>
          </a:xfrm>
          <a:prstGeom prst="rect">
            <a:avLst/>
          </a:prstGeom>
          <a:noFill/>
        </p:spPr>
        <p:txBody>
          <a:bodyPr wrap="square">
            <a:spAutoFit/>
          </a:bodyPr>
          <a:lstStyle/>
          <a:p>
            <a:r>
              <a:rPr lang="en-IN" sz="2000" b="1" dirty="0">
                <a:latin typeface="Times New Roman" panose="02020603050405020304" pitchFamily="18" charset="0"/>
                <a:cs typeface="Times New Roman" panose="02020603050405020304" pitchFamily="18" charset="0"/>
              </a:rPr>
              <a:t>  </a:t>
            </a:r>
            <a:r>
              <a:rPr lang="en-IN" b="1" dirty="0">
                <a:solidFill>
                  <a:srgbClr val="FF0000"/>
                </a:solidFill>
                <a:latin typeface="Times New Roman" panose="02020603050405020304" pitchFamily="18" charset="0"/>
                <a:cs typeface="Times New Roman" panose="02020603050405020304" pitchFamily="18" charset="0"/>
              </a:rPr>
              <a:t>Advantages</a:t>
            </a:r>
          </a:p>
          <a:p>
            <a:endParaRPr lang="en-IN" sz="2000" b="1"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Efficiency and shared access.</a:t>
            </a:r>
          </a:p>
          <a:p>
            <a:pPr marL="342900" indent="-34290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All the computer-owing residents of the area have equal ability to go online.</a:t>
            </a:r>
          </a:p>
          <a:p>
            <a:pPr marL="342900" indent="-34290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MAN can cover a wider area than a LAN</a:t>
            </a:r>
            <a:r>
              <a:rPr lang="en-IN" sz="2000" dirty="0">
                <a:latin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q"/>
            </a:pPr>
            <a:endParaRPr lang="en-IN" sz="2000" dirty="0">
              <a:latin typeface="Times New Roman" panose="02020603050405020304" pitchFamily="18" charset="0"/>
              <a:cs typeface="Times New Roman" panose="02020603050405020304" pitchFamily="18" charset="0"/>
            </a:endParaRPr>
          </a:p>
          <a:p>
            <a:endParaRPr lang="en-IN" sz="2000" dirty="0">
              <a:latin typeface="Times New Roman" panose="02020603050405020304" pitchFamily="18" charset="0"/>
              <a:cs typeface="Times New Roman" panose="02020603050405020304" pitchFamily="18" charset="0"/>
            </a:endParaRPr>
          </a:p>
          <a:p>
            <a:r>
              <a:rPr lang="en-IN" b="1" dirty="0">
                <a:solidFill>
                  <a:srgbClr val="FF0000"/>
                </a:solidFill>
                <a:latin typeface="Times New Roman" panose="02020603050405020304" pitchFamily="18" charset="0"/>
                <a:cs typeface="Times New Roman" panose="02020603050405020304" pitchFamily="18" charset="0"/>
              </a:rPr>
              <a:t>Disadvantages</a:t>
            </a:r>
          </a:p>
          <a:p>
            <a:endParaRPr lang="en-IN" sz="2000" b="1"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q"/>
            </a:pPr>
            <a:r>
              <a:rPr lang="en-IN" sz="2000" dirty="0">
                <a:latin typeface="Times New Roman" panose="02020603050405020304" pitchFamily="18" charset="0"/>
                <a:cs typeface="Times New Roman" panose="02020603050405020304" pitchFamily="18" charset="0"/>
              </a:rPr>
              <a:t>It can be costly.</a:t>
            </a:r>
          </a:p>
          <a:p>
            <a:pPr marL="342900" indent="-342900">
              <a:buFont typeface="Wingdings" panose="05000000000000000000" pitchFamily="2" charset="2"/>
              <a:buChar char="q"/>
            </a:pPr>
            <a:r>
              <a:rPr lang="en-IN" sz="2000" dirty="0">
                <a:latin typeface="Times New Roman" panose="02020603050405020304" pitchFamily="18" charset="0"/>
                <a:cs typeface="Times New Roman" panose="02020603050405020304" pitchFamily="18" charset="0"/>
              </a:rPr>
              <a:t>Security problem.</a:t>
            </a:r>
          </a:p>
          <a:p>
            <a:pPr marL="342900" indent="-342900">
              <a:buFont typeface="Wingdings" panose="05000000000000000000" pitchFamily="2" charset="2"/>
              <a:buChar char="q"/>
            </a:pPr>
            <a:r>
              <a:rPr lang="en-IN" sz="2000" dirty="0">
                <a:latin typeface="Times New Roman" panose="02020603050405020304" pitchFamily="18" charset="0"/>
                <a:cs typeface="Times New Roman" panose="02020603050405020304" pitchFamily="18" charset="0"/>
              </a:rPr>
              <a:t>As the network consists of many computers over the span of a city, the connection can lag or become quit slow. </a:t>
            </a:r>
          </a:p>
          <a:p>
            <a:endParaRPr lang="en-IN" sz="2000" dirty="0">
              <a:latin typeface="Times New Roman" panose="02020603050405020304" pitchFamily="18" charset="0"/>
              <a:cs typeface="Times New Roman" panose="02020603050405020304" pitchFamily="18" charset="0"/>
            </a:endParaRPr>
          </a:p>
          <a:p>
            <a:r>
              <a:rPr lang="en-IN" b="1" dirty="0">
                <a:solidFill>
                  <a:schemeClr val="tx1">
                    <a:lumMod val="95000"/>
                    <a:lumOff val="5000"/>
                  </a:schemeClr>
                </a:solidFill>
                <a:latin typeface="Times New Roman" panose="02020603050405020304" pitchFamily="18" charset="0"/>
                <a:cs typeface="Times New Roman" panose="02020603050405020304" pitchFamily="18" charset="0"/>
              </a:rPr>
              <a:t>Example: </a:t>
            </a:r>
            <a:r>
              <a:rPr lang="en-IN" dirty="0">
                <a:latin typeface="Times New Roman" panose="02020603050405020304" pitchFamily="18" charset="0"/>
                <a:cs typeface="Times New Roman" panose="02020603050405020304" pitchFamily="18" charset="0"/>
              </a:rPr>
              <a:t>Cable TV</a:t>
            </a:r>
          </a:p>
          <a:p>
            <a:endParaRPr lang="en-IN"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8" name="Picture 7">
            <a:extLst>
              <a:ext uri="{FF2B5EF4-FFF2-40B4-BE49-F238E27FC236}">
                <a16:creationId xmlns:a16="http://schemas.microsoft.com/office/drawing/2014/main" id="{DBE37695-6A5D-DD58-15CC-FF3A0DBB4A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8553370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08AB9-39A3-F6FE-E06E-782639FFF8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ED12D1-41AF-D88B-7F1A-DF8AD8C7B415}"/>
              </a:ext>
            </a:extLst>
          </p:cNvPr>
          <p:cNvSpPr>
            <a:spLocks noGrp="1"/>
          </p:cNvSpPr>
          <p:nvPr>
            <p:ph type="title"/>
          </p:nvPr>
        </p:nvSpPr>
        <p:spPr>
          <a:xfrm>
            <a:off x="703976" y="1809135"/>
            <a:ext cx="10515600" cy="285136"/>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Types of Networks</a:t>
            </a:r>
          </a:p>
        </p:txBody>
      </p:sp>
      <p:sp>
        <p:nvSpPr>
          <p:cNvPr id="3" name="Content Placeholder 2">
            <a:extLst>
              <a:ext uri="{FF2B5EF4-FFF2-40B4-BE49-F238E27FC236}">
                <a16:creationId xmlns:a16="http://schemas.microsoft.com/office/drawing/2014/main" id="{50602711-6793-C037-1D9B-7578678B91E5}"/>
              </a:ext>
            </a:extLst>
          </p:cNvPr>
          <p:cNvSpPr>
            <a:spLocks noGrp="1"/>
          </p:cNvSpPr>
          <p:nvPr>
            <p:ph idx="1"/>
          </p:nvPr>
        </p:nvSpPr>
        <p:spPr>
          <a:xfrm>
            <a:off x="838199" y="1330964"/>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C0BC6AE5-91D1-C489-183E-29687683DD29}"/>
              </a:ext>
            </a:extLst>
          </p:cNvPr>
          <p:cNvSpPr txBox="1"/>
          <p:nvPr/>
        </p:nvSpPr>
        <p:spPr>
          <a:xfrm>
            <a:off x="712008" y="1773924"/>
            <a:ext cx="10949050" cy="5416868"/>
          </a:xfrm>
          <a:prstGeom prst="rect">
            <a:avLst/>
          </a:prstGeom>
          <a:noFill/>
        </p:spPr>
        <p:txBody>
          <a:bodyPr wrap="square">
            <a:spAutoFit/>
          </a:bodyPr>
          <a:lstStyle/>
          <a:p>
            <a:r>
              <a:rPr lang="en-IN" sz="2000" b="1" dirty="0">
                <a:latin typeface="Times New Roman" panose="02020603050405020304" pitchFamily="18" charset="0"/>
                <a:cs typeface="Times New Roman" panose="02020603050405020304" pitchFamily="18" charset="0"/>
              </a:rPr>
              <a:t>                                                      </a:t>
            </a:r>
          </a:p>
          <a:p>
            <a:endParaRPr lang="en-IN" sz="2000" b="1" dirty="0">
              <a:latin typeface="Times New Roman" panose="02020603050405020304" pitchFamily="18" charset="0"/>
              <a:cs typeface="Times New Roman" panose="02020603050405020304" pitchFamily="18" charset="0"/>
            </a:endParaRPr>
          </a:p>
          <a:p>
            <a:r>
              <a:rPr lang="en-IN" b="1" dirty="0">
                <a:solidFill>
                  <a:srgbClr val="FF0000"/>
                </a:solidFill>
                <a:latin typeface="Times New Roman" panose="02020603050405020304" pitchFamily="18" charset="0"/>
                <a:cs typeface="Times New Roman" panose="02020603050405020304" pitchFamily="18" charset="0"/>
              </a:rPr>
              <a:t>4.WAN (Wide Area Network)</a:t>
            </a:r>
            <a:endParaRPr lang="en-US" b="1" dirty="0">
              <a:solidFill>
                <a:srgbClr val="FF0000"/>
              </a:solidFill>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A WAN is a country-wide or worldwide network that contains multiple LANs and MANs.</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Data transfer rate depends upon the ISP provider and varies over the location. Best example is the internet.</a:t>
            </a:r>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endParaRPr lang="en-IN"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Examples</a:t>
            </a:r>
            <a:r>
              <a:rPr lang="en-US" dirty="0">
                <a:latin typeface="Times New Roman" panose="02020603050405020304" pitchFamily="18" charset="0"/>
                <a:cs typeface="Times New Roman" panose="02020603050405020304" pitchFamily="18" charset="0"/>
              </a:rPr>
              <a:t>:</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The Internet (largest WAN).</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Banking networks connecting branches worldwide.</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Indian Railways reservation system.</a:t>
            </a:r>
          </a:p>
          <a:p>
            <a:pPr marL="285750" indent="-285750">
              <a:buFont typeface="Wingdings" panose="05000000000000000000" pitchFamily="2" charset="2"/>
              <a:buChar char="q"/>
            </a:pPr>
            <a:endParaRPr lang="en-US" dirty="0">
              <a:latin typeface="Times New Roman" panose="02020603050405020304" pitchFamily="18" charset="0"/>
              <a:cs typeface="Times New Roman" panose="02020603050405020304" pitchFamily="18" charset="0"/>
            </a:endParaRPr>
          </a:p>
          <a:p>
            <a:r>
              <a:rPr lang="en-IN" b="1" dirty="0"/>
              <a:t>Types of WAN:</a:t>
            </a:r>
            <a:endParaRPr lang="en-IN" dirty="0"/>
          </a:p>
          <a:p>
            <a:pPr marL="342900" lvl="0" indent="-342900">
              <a:buFont typeface="+mj-lt"/>
              <a:buAutoNum type="arabicPeriod"/>
            </a:pPr>
            <a:r>
              <a:rPr lang="en-IN" b="1" dirty="0">
                <a:latin typeface="Times New Roman" panose="02020603050405020304" pitchFamily="18" charset="0"/>
                <a:cs typeface="Times New Roman" panose="02020603050405020304" pitchFamily="18" charset="0"/>
              </a:rPr>
              <a:t>Enterprise private network (EPN)</a:t>
            </a:r>
            <a:endParaRPr lang="en-IN" dirty="0">
              <a:latin typeface="Times New Roman" panose="02020603050405020304" pitchFamily="18" charset="0"/>
              <a:cs typeface="Times New Roman" panose="02020603050405020304" pitchFamily="18" charset="0"/>
            </a:endParaRPr>
          </a:p>
          <a:p>
            <a:pPr marL="342900" lvl="0" indent="-342900">
              <a:buFont typeface="+mj-lt"/>
              <a:buAutoNum type="arabicPeriod"/>
            </a:pPr>
            <a:r>
              <a:rPr lang="en-IN" b="1" dirty="0">
                <a:latin typeface="Times New Roman" panose="02020603050405020304" pitchFamily="18" charset="0"/>
                <a:cs typeface="Times New Roman" panose="02020603050405020304" pitchFamily="18" charset="0"/>
              </a:rPr>
              <a:t>Virtual private network (VPN)</a:t>
            </a:r>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endParaRPr lang="en-US" dirty="0">
              <a:latin typeface="Times New Roman" panose="02020603050405020304" pitchFamily="18" charset="0"/>
              <a:cs typeface="Times New Roman" panose="02020603050405020304" pitchFamily="18" charset="0"/>
            </a:endParaRPr>
          </a:p>
          <a:p>
            <a:endParaRPr lang="en-US" dirty="0"/>
          </a:p>
          <a:p>
            <a:endParaRPr lang="en-US" dirty="0"/>
          </a:p>
          <a:p>
            <a:endParaRPr lang="en-US" dirty="0"/>
          </a:p>
        </p:txBody>
      </p:sp>
      <p:pic>
        <p:nvPicPr>
          <p:cNvPr id="11" name="Picture 10">
            <a:extLst>
              <a:ext uri="{FF2B5EF4-FFF2-40B4-BE49-F238E27FC236}">
                <a16:creationId xmlns:a16="http://schemas.microsoft.com/office/drawing/2014/main" id="{49F730A1-F18B-3B12-D494-8CBF677715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3666" y="3854943"/>
            <a:ext cx="4035377" cy="2588302"/>
          </a:xfrm>
          <a:prstGeom prst="rect">
            <a:avLst/>
          </a:prstGeom>
        </p:spPr>
      </p:pic>
      <p:pic>
        <p:nvPicPr>
          <p:cNvPr id="8" name="Picture 7">
            <a:extLst>
              <a:ext uri="{FF2B5EF4-FFF2-40B4-BE49-F238E27FC236}">
                <a16:creationId xmlns:a16="http://schemas.microsoft.com/office/drawing/2014/main" id="{C1043FC9-BCE2-CD09-0ABE-681B20C443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3458"/>
            <a:ext cx="12192000" cy="1557264"/>
          </a:xfrm>
          <a:prstGeom prst="rect">
            <a:avLst/>
          </a:prstGeom>
        </p:spPr>
      </p:pic>
    </p:spTree>
    <p:extLst>
      <p:ext uri="{BB962C8B-B14F-4D97-AF65-F5344CB8AC3E}">
        <p14:creationId xmlns:p14="http://schemas.microsoft.com/office/powerpoint/2010/main" val="27750617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BB3FB-B78A-B0CD-861D-7E046FC18F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E83C53-380C-FBDC-97C6-09089779C354}"/>
              </a:ext>
            </a:extLst>
          </p:cNvPr>
          <p:cNvSpPr>
            <a:spLocks noGrp="1"/>
          </p:cNvSpPr>
          <p:nvPr>
            <p:ph type="title"/>
          </p:nvPr>
        </p:nvSpPr>
        <p:spPr>
          <a:xfrm>
            <a:off x="703976" y="1553496"/>
            <a:ext cx="10563792" cy="393291"/>
          </a:xfrm>
        </p:spPr>
        <p:txBody>
          <a:bodyPr>
            <a:noAutofit/>
          </a:bodyPr>
          <a:lstStyle/>
          <a:p>
            <a:pPr algn="ctr"/>
            <a:r>
              <a:rPr lang="en-IN" sz="2800" b="1" dirty="0">
                <a:latin typeface="Times New Roman" panose="02020603050405020304" pitchFamily="18" charset="0"/>
                <a:cs typeface="Times New Roman" panose="02020603050405020304" pitchFamily="18" charset="0"/>
              </a:rPr>
              <a:t>Types of Networks</a:t>
            </a:r>
          </a:p>
        </p:txBody>
      </p:sp>
      <p:sp>
        <p:nvSpPr>
          <p:cNvPr id="3" name="Content Placeholder 2">
            <a:extLst>
              <a:ext uri="{FF2B5EF4-FFF2-40B4-BE49-F238E27FC236}">
                <a16:creationId xmlns:a16="http://schemas.microsoft.com/office/drawing/2014/main" id="{E4A4E7B5-767A-B22A-C0CC-63FDCEB98DDF}"/>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CDB1F3A1-B25C-E0DF-1821-7BD3DBFBF001}"/>
              </a:ext>
            </a:extLst>
          </p:cNvPr>
          <p:cNvSpPr txBox="1"/>
          <p:nvPr/>
        </p:nvSpPr>
        <p:spPr>
          <a:xfrm>
            <a:off x="481781" y="2174240"/>
            <a:ext cx="10825139" cy="4524315"/>
          </a:xfrm>
          <a:prstGeom prst="rect">
            <a:avLst/>
          </a:prstGeom>
          <a:noFill/>
        </p:spPr>
        <p:txBody>
          <a:bodyPr wrap="square">
            <a:spAutoFit/>
          </a:bodyPr>
          <a:lstStyle/>
          <a:p>
            <a:r>
              <a:rPr lang="en-US" b="1" dirty="0">
                <a:solidFill>
                  <a:srgbClr val="FF0000"/>
                </a:solidFill>
                <a:latin typeface="Times New Roman" panose="02020603050405020304" pitchFamily="18" charset="0"/>
                <a:cs typeface="Times New Roman" panose="02020603050405020304" pitchFamily="18" charset="0"/>
              </a:rPr>
              <a:t>Advantages</a:t>
            </a:r>
          </a:p>
          <a:p>
            <a:endParaRPr lang="en-US"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Increased efficiency</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Easy of communication</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Lowered costs.</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b="1" dirty="0">
                <a:solidFill>
                  <a:srgbClr val="FF0000"/>
                </a:solidFill>
                <a:latin typeface="Times New Roman" panose="02020603050405020304" pitchFamily="18" charset="0"/>
                <a:cs typeface="Times New Roman" panose="02020603050405020304" pitchFamily="18" charset="0"/>
              </a:rPr>
              <a:t>Disadvantages</a:t>
            </a:r>
          </a:p>
          <a:p>
            <a:endParaRPr lang="en-US"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Security problems.</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Training costs.</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Maintenance problems.</a:t>
            </a:r>
          </a:p>
          <a:p>
            <a:endParaRPr lang="en-US" dirty="0">
              <a:latin typeface="Times New Roman" panose="02020603050405020304" pitchFamily="18" charset="0"/>
              <a:cs typeface="Times New Roman" panose="02020603050405020304" pitchFamily="18" charset="0"/>
            </a:endParaRPr>
          </a:p>
          <a:p>
            <a:r>
              <a:rPr lang="en-US" b="1" dirty="0">
                <a:solidFill>
                  <a:schemeClr val="tx1">
                    <a:lumMod val="95000"/>
                    <a:lumOff val="5000"/>
                  </a:schemeClr>
                </a:solidFill>
                <a:latin typeface="Times New Roman" panose="02020603050405020304" pitchFamily="18" charset="0"/>
                <a:cs typeface="Times New Roman" panose="02020603050405020304" pitchFamily="18" charset="0"/>
              </a:rPr>
              <a:t>Example</a:t>
            </a:r>
            <a:r>
              <a:rPr lang="en-US" b="1"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Internet</a:t>
            </a:r>
          </a:p>
          <a:p>
            <a:endParaRPr lang="en-US" dirty="0"/>
          </a:p>
          <a:p>
            <a:endParaRPr lang="en-US" dirty="0"/>
          </a:p>
        </p:txBody>
      </p:sp>
      <p:pic>
        <p:nvPicPr>
          <p:cNvPr id="8" name="Picture 7">
            <a:extLst>
              <a:ext uri="{FF2B5EF4-FFF2-40B4-BE49-F238E27FC236}">
                <a16:creationId xmlns:a16="http://schemas.microsoft.com/office/drawing/2014/main" id="{C44C6DE5-1A83-6634-D384-E31F4B243C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1750185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841AF-5A75-A0A6-C102-AB936EFD38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E80F52-0487-CDF9-5A32-C7F806F108CF}"/>
              </a:ext>
            </a:extLst>
          </p:cNvPr>
          <p:cNvSpPr>
            <a:spLocks noGrp="1"/>
          </p:cNvSpPr>
          <p:nvPr>
            <p:ph type="title"/>
          </p:nvPr>
        </p:nvSpPr>
        <p:spPr>
          <a:xfrm>
            <a:off x="1455174" y="943896"/>
            <a:ext cx="8278761" cy="1120877"/>
          </a:xfrm>
        </p:spPr>
        <p:txBody>
          <a:bodyPr>
            <a:normAutofit fontScale="90000"/>
          </a:bodyPr>
          <a:lstStyle/>
          <a:p>
            <a:r>
              <a:rPr lang="en-IN" sz="4000" b="1" dirty="0">
                <a:latin typeface="Times New Roman" panose="02020603050405020304" pitchFamily="18" charset="0"/>
                <a:cs typeface="Times New Roman" panose="02020603050405020304" pitchFamily="18" charset="0"/>
              </a:rPr>
              <a:t>         </a:t>
            </a:r>
            <a:br>
              <a:rPr lang="en-IN" b="1" dirty="0">
                <a:latin typeface="Times New Roman" panose="02020603050405020304" pitchFamily="18" charset="0"/>
                <a:cs typeface="Times New Roman" panose="02020603050405020304" pitchFamily="18" charset="0"/>
              </a:rPr>
            </a:br>
            <a:r>
              <a:rPr lang="en-IN" b="1" dirty="0">
                <a:latin typeface="Times New Roman" panose="02020603050405020304" pitchFamily="18" charset="0"/>
                <a:cs typeface="Times New Roman" panose="02020603050405020304" pitchFamily="18" charset="0"/>
              </a:rPr>
              <a:t>                           </a:t>
            </a:r>
            <a:r>
              <a:rPr lang="en-IN" sz="2700" b="1" dirty="0">
                <a:latin typeface="Times New Roman" panose="02020603050405020304" pitchFamily="18" charset="0"/>
                <a:cs typeface="Times New Roman" panose="02020603050405020304" pitchFamily="18" charset="0"/>
              </a:rPr>
              <a:t>Example 1</a:t>
            </a:r>
            <a:endParaRPr lang="en-IN" sz="40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CED5AF4E-F88A-F898-15F3-7598651ED841}"/>
              </a:ext>
            </a:extLst>
          </p:cNvPr>
          <p:cNvSpPr>
            <a:spLocks noGrp="1"/>
          </p:cNvSpPr>
          <p:nvPr>
            <p:ph idx="1"/>
          </p:nvPr>
        </p:nvSpPr>
        <p:spPr>
          <a:xfrm>
            <a:off x="304801" y="1307690"/>
            <a:ext cx="11079060" cy="4869273"/>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pic>
        <p:nvPicPr>
          <p:cNvPr id="8" name="Picture 7">
            <a:extLst>
              <a:ext uri="{FF2B5EF4-FFF2-40B4-BE49-F238E27FC236}">
                <a16:creationId xmlns:a16="http://schemas.microsoft.com/office/drawing/2014/main" id="{A1835114-6218-F9D7-4A35-89D567793D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8891" y="2481417"/>
            <a:ext cx="4842193" cy="2297060"/>
          </a:xfrm>
          <a:prstGeom prst="rect">
            <a:avLst/>
          </a:prstGeom>
        </p:spPr>
      </p:pic>
      <p:sp>
        <p:nvSpPr>
          <p:cNvPr id="10" name="TextBox 9">
            <a:extLst>
              <a:ext uri="{FF2B5EF4-FFF2-40B4-BE49-F238E27FC236}">
                <a16:creationId xmlns:a16="http://schemas.microsoft.com/office/drawing/2014/main" id="{D4D7FF7D-6047-C1EC-9F4E-A81AD5BB61F5}"/>
              </a:ext>
            </a:extLst>
          </p:cNvPr>
          <p:cNvSpPr txBox="1"/>
          <p:nvPr/>
        </p:nvSpPr>
        <p:spPr>
          <a:xfrm>
            <a:off x="245807" y="2420883"/>
            <a:ext cx="9370141" cy="3554819"/>
          </a:xfrm>
          <a:prstGeom prst="rect">
            <a:avLst/>
          </a:prstGeom>
          <a:noFill/>
        </p:spPr>
        <p:txBody>
          <a:bodyPr wrap="square">
            <a:spAutoFit/>
          </a:bodyPr>
          <a:lstStyle/>
          <a:p>
            <a:pPr>
              <a:lnSpc>
                <a:spcPct val="150000"/>
              </a:lnSpc>
            </a:pPr>
            <a:r>
              <a:rPr lang="en-IN" b="1" dirty="0">
                <a:solidFill>
                  <a:srgbClr val="FF0000"/>
                </a:solidFill>
                <a:latin typeface="Times New Roman" panose="02020603050405020304" pitchFamily="18" charset="0"/>
                <a:cs typeface="Times New Roman" panose="02020603050405020304" pitchFamily="18" charset="0"/>
              </a:rPr>
              <a:t>Wired Connection (LAN cable)</a:t>
            </a:r>
          </a:p>
          <a:p>
            <a:pPr marL="285750" indent="-285750">
              <a:lnSpc>
                <a:spcPct val="150000"/>
              </a:lnSpc>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Internet → Router → Switch → Computers</a:t>
            </a:r>
          </a:p>
          <a:p>
            <a:pPr marL="285750" indent="-285750">
              <a:lnSpc>
                <a:spcPct val="150000"/>
              </a:lnSpc>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router</a:t>
            </a:r>
            <a:r>
              <a:rPr lang="en-US" dirty="0">
                <a:latin typeface="Times New Roman" panose="02020603050405020304" pitchFamily="18" charset="0"/>
                <a:cs typeface="Times New Roman" panose="02020603050405020304" pitchFamily="18" charset="0"/>
              </a:rPr>
              <a:t> brings the internet from your ISP (ex: Jio, Airtel).</a:t>
            </a:r>
          </a:p>
          <a:p>
            <a:pPr marL="285750" indent="-285750">
              <a:lnSpc>
                <a:spcPct val="150000"/>
              </a:lnSpc>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switch</a:t>
            </a:r>
            <a:r>
              <a:rPr lang="en-US" dirty="0">
                <a:latin typeface="Times New Roman" panose="02020603050405020304" pitchFamily="18" charset="0"/>
                <a:cs typeface="Times New Roman" panose="02020603050405020304" pitchFamily="18" charset="0"/>
              </a:rPr>
              <a:t> is used to distribute this internet connection to</a:t>
            </a:r>
          </a:p>
          <a:p>
            <a:pPr>
              <a:lnSpc>
                <a:spcPct val="150000"/>
              </a:lnSpc>
            </a:pPr>
            <a:r>
              <a:rPr lang="en-US" dirty="0">
                <a:latin typeface="Times New Roman" panose="02020603050405020304" pitchFamily="18" charset="0"/>
                <a:cs typeface="Times New Roman" panose="02020603050405020304" pitchFamily="18" charset="0"/>
              </a:rPr>
              <a:t>many computers inside the building.</a:t>
            </a:r>
            <a:endParaRPr lang="en-IN"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Each computer is connected with a </a:t>
            </a:r>
            <a:r>
              <a:rPr lang="en-US" b="1" dirty="0">
                <a:latin typeface="Times New Roman" panose="02020603050405020304" pitchFamily="18" charset="0"/>
                <a:cs typeface="Times New Roman" panose="02020603050405020304" pitchFamily="18" charset="0"/>
              </a:rPr>
              <a:t>LAN cable (Ethernet)</a:t>
            </a:r>
            <a:r>
              <a:rPr lang="en-US" dirty="0">
                <a:latin typeface="Times New Roman" panose="02020603050405020304" pitchFamily="18" charset="0"/>
                <a:cs typeface="Times New Roman" panose="02020603050405020304" pitchFamily="18" charset="0"/>
              </a:rPr>
              <a:t>.</a:t>
            </a:r>
          </a:p>
          <a:p>
            <a:pPr marL="285750" indent="-285750">
              <a:lnSpc>
                <a:spcPct val="150000"/>
              </a:lnSpc>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Example: In a computer lab, each desktop is connected with a LAN wire.</a:t>
            </a:r>
          </a:p>
          <a:p>
            <a:endParaRPr lang="en-US" dirty="0">
              <a:latin typeface="Times New Roman" panose="02020603050405020304" pitchFamily="18" charset="0"/>
              <a:cs typeface="Times New Roman" panose="02020603050405020304" pitchFamily="18" charset="0"/>
            </a:endParaRPr>
          </a:p>
          <a:p>
            <a:endParaRPr lang="en-IN" dirty="0"/>
          </a:p>
        </p:txBody>
      </p:sp>
      <p:pic>
        <p:nvPicPr>
          <p:cNvPr id="14" name="Picture 13">
            <a:extLst>
              <a:ext uri="{FF2B5EF4-FFF2-40B4-BE49-F238E27FC236}">
                <a16:creationId xmlns:a16="http://schemas.microsoft.com/office/drawing/2014/main" id="{5592AC1F-335D-C1C3-3E37-20C59D569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22165436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D42-BEE8-AEA1-C115-EA08360CE6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195E8A-5675-A406-8E10-62334A818AB8}"/>
              </a:ext>
            </a:extLst>
          </p:cNvPr>
          <p:cNvSpPr>
            <a:spLocks noGrp="1"/>
          </p:cNvSpPr>
          <p:nvPr>
            <p:ph type="title"/>
          </p:nvPr>
        </p:nvSpPr>
        <p:spPr>
          <a:xfrm>
            <a:off x="703976" y="1582994"/>
            <a:ext cx="10534296" cy="265470"/>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Network Model</a:t>
            </a:r>
          </a:p>
        </p:txBody>
      </p:sp>
      <p:sp>
        <p:nvSpPr>
          <p:cNvPr id="3" name="Content Placeholder 2">
            <a:extLst>
              <a:ext uri="{FF2B5EF4-FFF2-40B4-BE49-F238E27FC236}">
                <a16:creationId xmlns:a16="http://schemas.microsoft.com/office/drawing/2014/main" id="{1A22732A-C694-2565-8722-CC0A4C17085A}"/>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CAB2E1E8-213C-3AFC-E05B-20CE3497B395}"/>
              </a:ext>
            </a:extLst>
          </p:cNvPr>
          <p:cNvSpPr txBox="1"/>
          <p:nvPr/>
        </p:nvSpPr>
        <p:spPr>
          <a:xfrm>
            <a:off x="594021" y="1803421"/>
            <a:ext cx="10712899" cy="6832640"/>
          </a:xfrm>
          <a:prstGeom prst="rect">
            <a:avLst/>
          </a:prstGeom>
          <a:noFill/>
        </p:spPr>
        <p:txBody>
          <a:bodyPr wrap="square">
            <a:spAutoFit/>
          </a:bodyPr>
          <a:lstStyle/>
          <a:p>
            <a:endParaRPr lang="en-US"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A </a:t>
            </a:r>
            <a:r>
              <a:rPr lang="en-US" b="1" dirty="0">
                <a:latin typeface="Times New Roman" panose="02020603050405020304" pitchFamily="18" charset="0"/>
                <a:cs typeface="Times New Roman" panose="02020603050405020304" pitchFamily="18" charset="0"/>
              </a:rPr>
              <a:t>network model</a:t>
            </a:r>
            <a:r>
              <a:rPr lang="en-US" dirty="0">
                <a:latin typeface="Times New Roman" panose="02020603050405020304" pitchFamily="18" charset="0"/>
                <a:cs typeface="Times New Roman" panose="02020603050405020304" pitchFamily="18" charset="0"/>
              </a:rPr>
              <a:t> is like a blueprint that explains </a:t>
            </a:r>
            <a:r>
              <a:rPr lang="en-US" b="1" dirty="0">
                <a:latin typeface="Times New Roman" panose="02020603050405020304" pitchFamily="18" charset="0"/>
                <a:cs typeface="Times New Roman" panose="02020603050405020304" pitchFamily="18" charset="0"/>
              </a:rPr>
              <a:t>how data travels</a:t>
            </a:r>
            <a:r>
              <a:rPr lang="en-US" dirty="0">
                <a:latin typeface="Times New Roman" panose="02020603050405020304" pitchFamily="18" charset="0"/>
                <a:cs typeface="Times New Roman" panose="02020603050405020304" pitchFamily="18" charset="0"/>
              </a:rPr>
              <a:t> from one device to another across a network.</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It organizes communication into </a:t>
            </a:r>
            <a:r>
              <a:rPr lang="en-US" b="1" dirty="0">
                <a:latin typeface="Times New Roman" panose="02020603050405020304" pitchFamily="18" charset="0"/>
                <a:cs typeface="Times New Roman" panose="02020603050405020304" pitchFamily="18" charset="0"/>
              </a:rPr>
              <a:t>layers</a:t>
            </a:r>
            <a:r>
              <a:rPr lang="en-US" dirty="0">
                <a:latin typeface="Times New Roman" panose="02020603050405020304" pitchFamily="18" charset="0"/>
                <a:cs typeface="Times New Roman" panose="02020603050405020304" pitchFamily="18" charset="0"/>
              </a:rPr>
              <a:t>, where each layer has a </a:t>
            </a:r>
            <a:r>
              <a:rPr lang="en-US" b="1" dirty="0">
                <a:latin typeface="Times New Roman" panose="02020603050405020304" pitchFamily="18" charset="0"/>
                <a:cs typeface="Times New Roman" panose="02020603050405020304" pitchFamily="18" charset="0"/>
              </a:rPr>
              <a:t>specific role</a:t>
            </a:r>
            <a:r>
              <a:rPr lang="en-US" dirty="0">
                <a:latin typeface="Times New Roman" panose="02020603050405020304" pitchFamily="18" charset="0"/>
                <a:cs typeface="Times New Roman" panose="02020603050405020304" pitchFamily="18" charset="0"/>
              </a:rPr>
              <a:t> and works with the layers above and below it.</a:t>
            </a:r>
          </a:p>
          <a:p>
            <a:endParaRPr lang="en-US" dirty="0">
              <a:latin typeface="Times New Roman" panose="02020603050405020304" pitchFamily="18" charset="0"/>
              <a:cs typeface="Times New Roman" panose="02020603050405020304" pitchFamily="18" charset="0"/>
            </a:endParaRPr>
          </a:p>
          <a:p>
            <a:r>
              <a:rPr lang="en-IN" sz="2000" b="1" dirty="0">
                <a:latin typeface="Times New Roman" panose="02020603050405020304" pitchFamily="18" charset="0"/>
                <a:cs typeface="Times New Roman" panose="02020603050405020304" pitchFamily="18" charset="0"/>
              </a:rPr>
              <a:t>Protocol Layering</a:t>
            </a:r>
          </a:p>
          <a:p>
            <a:endParaRPr lang="en-IN" sz="2000" b="1"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Protocol Layering</a:t>
            </a:r>
            <a:r>
              <a:rPr lang="en-US" dirty="0">
                <a:latin typeface="Times New Roman" panose="02020603050405020304" pitchFamily="18" charset="0"/>
                <a:cs typeface="Times New Roman" panose="02020603050405020304" pitchFamily="18" charset="0"/>
              </a:rPr>
              <a:t> means dividing the whole process of communication into smaller </a:t>
            </a:r>
            <a:r>
              <a:rPr lang="en-US" b="1" dirty="0">
                <a:latin typeface="Times New Roman" panose="02020603050405020304" pitchFamily="18" charset="0"/>
                <a:cs typeface="Times New Roman" panose="02020603050405020304" pitchFamily="18" charset="0"/>
              </a:rPr>
              <a:t>manageable layers</a:t>
            </a:r>
            <a:r>
              <a:rPr lang="en-US" dirty="0">
                <a:latin typeface="Times New Roman" panose="02020603050405020304" pitchFamily="18" charset="0"/>
                <a:cs typeface="Times New Roman" panose="02020603050405020304" pitchFamily="18" charset="0"/>
              </a:rPr>
              <a:t>, Each </a:t>
            </a:r>
            <a:r>
              <a:rPr lang="en-US" b="1" dirty="0">
                <a:latin typeface="Times New Roman" panose="02020603050405020304" pitchFamily="18" charset="0"/>
                <a:cs typeface="Times New Roman" panose="02020603050405020304" pitchFamily="18" charset="0"/>
              </a:rPr>
              <a:t>layer</a:t>
            </a:r>
            <a:r>
              <a:rPr lang="en-US" dirty="0">
                <a:latin typeface="Times New Roman" panose="02020603050405020304" pitchFamily="18" charset="0"/>
                <a:cs typeface="Times New Roman" panose="02020603050405020304" pitchFamily="18" charset="0"/>
              </a:rPr>
              <a:t> has a defined </a:t>
            </a:r>
            <a:r>
              <a:rPr lang="en-US" b="1" dirty="0">
                <a:latin typeface="Times New Roman" panose="02020603050405020304" pitchFamily="18" charset="0"/>
                <a:cs typeface="Times New Roman" panose="02020603050405020304" pitchFamily="18" charset="0"/>
              </a:rPr>
              <a:t>function</a:t>
            </a:r>
            <a:r>
              <a:rPr lang="en-US" dirty="0">
                <a:latin typeface="Times New Roman" panose="02020603050405020304" pitchFamily="18" charset="0"/>
                <a:cs typeface="Times New Roman" panose="02020603050405020304" pitchFamily="18" charset="0"/>
              </a:rPr>
              <a:t>.</a:t>
            </a:r>
          </a:p>
          <a:p>
            <a:endParaRPr lang="en-US" sz="2000" b="1"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Advantages of Protocol Layering</a:t>
            </a:r>
          </a:p>
          <a:p>
            <a:endParaRPr lang="en-US" b="1" dirty="0">
              <a:latin typeface="Times New Roman" panose="02020603050405020304" pitchFamily="18" charset="0"/>
              <a:cs typeface="Times New Roman" panose="02020603050405020304" pitchFamily="18" charset="0"/>
            </a:endParaRP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Simplicity</a:t>
            </a:r>
            <a:r>
              <a:rPr lang="en-US" dirty="0">
                <a:latin typeface="Times New Roman" panose="02020603050405020304" pitchFamily="18" charset="0"/>
                <a:cs typeface="Times New Roman" panose="02020603050405020304" pitchFamily="18" charset="0"/>
              </a:rPr>
              <a:t> – Divides complex networking into smaller parts.</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Flexibility</a:t>
            </a:r>
            <a:r>
              <a:rPr lang="en-US" dirty="0">
                <a:latin typeface="Times New Roman" panose="02020603050405020304" pitchFamily="18" charset="0"/>
                <a:cs typeface="Times New Roman" panose="02020603050405020304" pitchFamily="18" charset="0"/>
              </a:rPr>
              <a:t> – Each layer can be updated without changing others.</a:t>
            </a:r>
          </a:p>
          <a:p>
            <a:pPr marL="342900" indent="-342900">
              <a:buFont typeface="+mj-lt"/>
              <a:buAutoNum type="arabicPeriod"/>
            </a:pPr>
            <a:r>
              <a:rPr lang="en-US" b="1" dirty="0">
                <a:latin typeface="Times New Roman" panose="02020603050405020304" pitchFamily="18" charset="0"/>
                <a:cs typeface="Times New Roman" panose="02020603050405020304" pitchFamily="18" charset="0"/>
              </a:rPr>
              <a:t>Troubleshooting</a:t>
            </a:r>
            <a:r>
              <a:rPr lang="en-US" dirty="0">
                <a:latin typeface="Times New Roman" panose="02020603050405020304" pitchFamily="18" charset="0"/>
                <a:cs typeface="Times New Roman" panose="02020603050405020304" pitchFamily="18" charset="0"/>
              </a:rPr>
              <a:t> – Easier to find where errors occur.</a:t>
            </a:r>
            <a:endParaRPr lang="en-US" b="1" dirty="0">
              <a:latin typeface="Times New Roman" panose="02020603050405020304" pitchFamily="18" charset="0"/>
              <a:cs typeface="Times New Roman" panose="02020603050405020304" pitchFamily="18" charset="0"/>
            </a:endParaRPr>
          </a:p>
          <a:p>
            <a:endParaRPr lang="en-US" dirty="0"/>
          </a:p>
          <a:p>
            <a:endParaRPr lang="en-US" dirty="0"/>
          </a:p>
          <a:p>
            <a:endParaRPr lang="en-US" dirty="0"/>
          </a:p>
          <a:p>
            <a:endParaRPr lang="en-US" dirty="0"/>
          </a:p>
          <a:p>
            <a:endParaRPr lang="en-US" dirty="0"/>
          </a:p>
          <a:p>
            <a:endParaRPr lang="en-US" dirty="0"/>
          </a:p>
          <a:p>
            <a:endParaRPr lang="en-US" dirty="0"/>
          </a:p>
        </p:txBody>
      </p:sp>
      <p:pic>
        <p:nvPicPr>
          <p:cNvPr id="8" name="Picture 7">
            <a:extLst>
              <a:ext uri="{FF2B5EF4-FFF2-40B4-BE49-F238E27FC236}">
                <a16:creationId xmlns:a16="http://schemas.microsoft.com/office/drawing/2014/main" id="{71763F47-1FCB-24C8-3DFC-292D3ADBCA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90" y="0"/>
            <a:ext cx="12103510" cy="1545962"/>
          </a:xfrm>
          <a:prstGeom prst="rect">
            <a:avLst/>
          </a:prstGeom>
        </p:spPr>
      </p:pic>
    </p:spTree>
    <p:extLst>
      <p:ext uri="{BB962C8B-B14F-4D97-AF65-F5344CB8AC3E}">
        <p14:creationId xmlns:p14="http://schemas.microsoft.com/office/powerpoint/2010/main" val="36084866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D081-8F03-1805-1428-4C891D9E72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7C9D5D-C59C-D315-8591-C4DACF8F2A3A}"/>
              </a:ext>
            </a:extLst>
          </p:cNvPr>
          <p:cNvSpPr>
            <a:spLocks noGrp="1"/>
          </p:cNvSpPr>
          <p:nvPr>
            <p:ph type="title"/>
          </p:nvPr>
        </p:nvSpPr>
        <p:spPr>
          <a:xfrm>
            <a:off x="703976" y="1582994"/>
            <a:ext cx="10534296" cy="265470"/>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Network Model</a:t>
            </a:r>
          </a:p>
        </p:txBody>
      </p:sp>
      <p:sp>
        <p:nvSpPr>
          <p:cNvPr id="3" name="Content Placeholder 2">
            <a:extLst>
              <a:ext uri="{FF2B5EF4-FFF2-40B4-BE49-F238E27FC236}">
                <a16:creationId xmlns:a16="http://schemas.microsoft.com/office/drawing/2014/main" id="{0BAB6F34-A784-CE85-9602-ADEBBD1A1EE5}"/>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EA40262A-F540-E58A-530E-40A67E5B91B7}"/>
              </a:ext>
            </a:extLst>
          </p:cNvPr>
          <p:cNvSpPr txBox="1"/>
          <p:nvPr/>
        </p:nvSpPr>
        <p:spPr>
          <a:xfrm>
            <a:off x="5331395" y="2472014"/>
            <a:ext cx="2388702" cy="461665"/>
          </a:xfrm>
          <a:prstGeom prst="rect">
            <a:avLst/>
          </a:prstGeom>
          <a:noFill/>
        </p:spPr>
        <p:txBody>
          <a:bodyPr wrap="square">
            <a:spAutoFit/>
          </a:bodyPr>
          <a:lstStyle/>
          <a:p>
            <a:r>
              <a:rPr lang="en-US" sz="2400" b="1" dirty="0">
                <a:latin typeface="Times New Roman" panose="02020603050405020304" pitchFamily="18" charset="0"/>
                <a:cs typeface="Times New Roman" panose="02020603050405020304" pitchFamily="18" charset="0"/>
              </a:rPr>
              <a:t>First Scenario </a:t>
            </a:r>
          </a:p>
        </p:txBody>
      </p:sp>
      <p:pic>
        <p:nvPicPr>
          <p:cNvPr id="8" name="Picture 7">
            <a:extLst>
              <a:ext uri="{FF2B5EF4-FFF2-40B4-BE49-F238E27FC236}">
                <a16:creationId xmlns:a16="http://schemas.microsoft.com/office/drawing/2014/main" id="{DDD2D61F-1490-D64D-584E-9EDFABDC87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90" y="0"/>
            <a:ext cx="12103510" cy="1545962"/>
          </a:xfrm>
          <a:prstGeom prst="rect">
            <a:avLst/>
          </a:prstGeom>
        </p:spPr>
      </p:pic>
      <p:pic>
        <p:nvPicPr>
          <p:cNvPr id="11" name="Picture 10">
            <a:extLst>
              <a:ext uri="{FF2B5EF4-FFF2-40B4-BE49-F238E27FC236}">
                <a16:creationId xmlns:a16="http://schemas.microsoft.com/office/drawing/2014/main" id="{4610B21C-1839-A920-B575-2F10074AF2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0451" y="2952022"/>
            <a:ext cx="5976000" cy="3012900"/>
          </a:xfrm>
          <a:prstGeom prst="rect">
            <a:avLst/>
          </a:prstGeom>
        </p:spPr>
      </p:pic>
    </p:spTree>
    <p:extLst>
      <p:ext uri="{BB962C8B-B14F-4D97-AF65-F5344CB8AC3E}">
        <p14:creationId xmlns:p14="http://schemas.microsoft.com/office/powerpoint/2010/main" val="42605413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5EA26-C688-6737-3A5D-A5829A22BE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238EE7-183C-0534-DCA1-3E2F7D00621C}"/>
              </a:ext>
            </a:extLst>
          </p:cNvPr>
          <p:cNvSpPr>
            <a:spLocks noGrp="1"/>
          </p:cNvSpPr>
          <p:nvPr>
            <p:ph type="title"/>
          </p:nvPr>
        </p:nvSpPr>
        <p:spPr>
          <a:xfrm>
            <a:off x="703976" y="1582994"/>
            <a:ext cx="10534296" cy="265470"/>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Network Model</a:t>
            </a:r>
          </a:p>
        </p:txBody>
      </p:sp>
      <p:sp>
        <p:nvSpPr>
          <p:cNvPr id="3" name="Content Placeholder 2">
            <a:extLst>
              <a:ext uri="{FF2B5EF4-FFF2-40B4-BE49-F238E27FC236}">
                <a16:creationId xmlns:a16="http://schemas.microsoft.com/office/drawing/2014/main" id="{46B1D1E8-4A1E-47F1-95BE-00EE10557FCE}"/>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2CACA415-104E-22D3-0A73-AFFE6236F1EE}"/>
              </a:ext>
            </a:extLst>
          </p:cNvPr>
          <p:cNvSpPr txBox="1"/>
          <p:nvPr/>
        </p:nvSpPr>
        <p:spPr>
          <a:xfrm>
            <a:off x="5203576" y="2236040"/>
            <a:ext cx="2388702" cy="461665"/>
          </a:xfrm>
          <a:prstGeom prst="rect">
            <a:avLst/>
          </a:prstGeom>
          <a:noFill/>
        </p:spPr>
        <p:txBody>
          <a:bodyPr wrap="square">
            <a:spAutoFit/>
          </a:bodyPr>
          <a:lstStyle/>
          <a:p>
            <a:r>
              <a:rPr lang="en-US" sz="2400" b="1" dirty="0">
                <a:latin typeface="Times New Roman" panose="02020603050405020304" pitchFamily="18" charset="0"/>
                <a:cs typeface="Times New Roman" panose="02020603050405020304" pitchFamily="18" charset="0"/>
              </a:rPr>
              <a:t>Second Scenario </a:t>
            </a:r>
          </a:p>
        </p:txBody>
      </p:sp>
      <p:pic>
        <p:nvPicPr>
          <p:cNvPr id="8" name="Picture 7">
            <a:extLst>
              <a:ext uri="{FF2B5EF4-FFF2-40B4-BE49-F238E27FC236}">
                <a16:creationId xmlns:a16="http://schemas.microsoft.com/office/drawing/2014/main" id="{03DF0F4A-795B-622D-0D26-0BABE065CC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90" y="0"/>
            <a:ext cx="12103510" cy="1545962"/>
          </a:xfrm>
          <a:prstGeom prst="rect">
            <a:avLst/>
          </a:prstGeom>
        </p:spPr>
      </p:pic>
      <p:pic>
        <p:nvPicPr>
          <p:cNvPr id="4" name="Picture 3">
            <a:extLst>
              <a:ext uri="{FF2B5EF4-FFF2-40B4-BE49-F238E27FC236}">
                <a16:creationId xmlns:a16="http://schemas.microsoft.com/office/drawing/2014/main" id="{27D8DF0D-E270-BBC3-27D3-41A8F5C2A4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8331" y="2873174"/>
            <a:ext cx="5280660" cy="3219736"/>
          </a:xfrm>
          <a:prstGeom prst="rect">
            <a:avLst/>
          </a:prstGeom>
        </p:spPr>
      </p:pic>
    </p:spTree>
    <p:extLst>
      <p:ext uri="{BB962C8B-B14F-4D97-AF65-F5344CB8AC3E}">
        <p14:creationId xmlns:p14="http://schemas.microsoft.com/office/powerpoint/2010/main" val="12594618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E6FF5-44D3-F36F-3ADC-A2F7238371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59F18D-2C79-E489-8786-A595CF0A79E3}"/>
              </a:ext>
            </a:extLst>
          </p:cNvPr>
          <p:cNvSpPr>
            <a:spLocks noGrp="1"/>
          </p:cNvSpPr>
          <p:nvPr>
            <p:ph type="title"/>
          </p:nvPr>
        </p:nvSpPr>
        <p:spPr>
          <a:xfrm>
            <a:off x="703976" y="1504335"/>
            <a:ext cx="10515600" cy="412955"/>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TCP/IP SUIT </a:t>
            </a:r>
          </a:p>
        </p:txBody>
      </p:sp>
      <p:sp>
        <p:nvSpPr>
          <p:cNvPr id="3" name="Content Placeholder 2">
            <a:extLst>
              <a:ext uri="{FF2B5EF4-FFF2-40B4-BE49-F238E27FC236}">
                <a16:creationId xmlns:a16="http://schemas.microsoft.com/office/drawing/2014/main" id="{0D39E87E-4581-E68B-71FC-ED6F24F91F62}"/>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71C568AF-C6FE-0172-2B35-549112C82D61}"/>
              </a:ext>
            </a:extLst>
          </p:cNvPr>
          <p:cNvSpPr txBox="1"/>
          <p:nvPr/>
        </p:nvSpPr>
        <p:spPr>
          <a:xfrm>
            <a:off x="594021" y="1803421"/>
            <a:ext cx="10712899" cy="3970318"/>
          </a:xfrm>
          <a:prstGeom prst="rect">
            <a:avLst/>
          </a:prstGeom>
          <a:noFill/>
        </p:spPr>
        <p:txBody>
          <a:bodyPr wrap="square">
            <a:spAutoFit/>
          </a:bodyPr>
          <a:lstStyle/>
          <a:p>
            <a:r>
              <a:rPr lang="en-IN" dirty="0">
                <a:latin typeface="Times New Roman" panose="02020603050405020304" pitchFamily="18" charset="0"/>
                <a:cs typeface="Times New Roman" panose="02020603050405020304" pitchFamily="18" charset="0"/>
              </a:rPr>
              <a:t>What is TCP/IP?</a:t>
            </a:r>
          </a:p>
          <a:p>
            <a:endParaRPr lang="en-US"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b="1" dirty="0">
                <a:latin typeface="Times New Roman" panose="02020603050405020304" pitchFamily="18" charset="0"/>
                <a:cs typeface="Times New Roman" panose="02020603050405020304" pitchFamily="18" charset="0"/>
              </a:rPr>
              <a:t>TCP/IP(Transmission Control Protocol / Internet Protocol)</a:t>
            </a:r>
            <a:r>
              <a:rPr lang="en-US" dirty="0">
                <a:latin typeface="Times New Roman" panose="02020603050405020304" pitchFamily="18" charset="0"/>
                <a:cs typeface="Times New Roman" panose="02020603050405020304" pitchFamily="18" charset="0"/>
              </a:rPr>
              <a:t> is the family of protocols that runs the Internet.</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It defines </a:t>
            </a:r>
            <a:r>
              <a:rPr lang="en-US" b="1" dirty="0">
                <a:latin typeface="Times New Roman" panose="02020603050405020304" pitchFamily="18" charset="0"/>
                <a:cs typeface="Times New Roman" panose="02020603050405020304" pitchFamily="18" charset="0"/>
              </a:rPr>
              <a:t>how devices address, route, transport, and present data</a:t>
            </a:r>
            <a:r>
              <a:rPr lang="en-US" dirty="0">
                <a:latin typeface="Times New Roman" panose="02020603050405020304" pitchFamily="18" charset="0"/>
                <a:cs typeface="Times New Roman" panose="02020603050405020304" pitchFamily="18" charset="0"/>
              </a:rPr>
              <a:t> so any two hosts can talk reliably (or quickly, when reliability isn’t needed).</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It’s organized in </a:t>
            </a:r>
            <a:r>
              <a:rPr lang="en-US" b="1" dirty="0">
                <a:latin typeface="Times New Roman" panose="02020603050405020304" pitchFamily="18" charset="0"/>
                <a:cs typeface="Times New Roman" panose="02020603050405020304" pitchFamily="18" charset="0"/>
              </a:rPr>
              <a:t>layers</a:t>
            </a:r>
            <a:r>
              <a:rPr lang="en-US" dirty="0">
                <a:latin typeface="Times New Roman" panose="02020603050405020304" pitchFamily="18" charset="0"/>
                <a:cs typeface="Times New Roman" panose="02020603050405020304" pitchFamily="18" charset="0"/>
              </a:rPr>
              <a:t>. Each layer serves the one above it and uses the one below it.</a:t>
            </a:r>
          </a:p>
          <a:p>
            <a:pPr marL="285750" indent="-285750">
              <a:buFont typeface="Wingdings" panose="05000000000000000000" pitchFamily="2" charset="2"/>
              <a:buChar char="q"/>
            </a:pPr>
            <a:endParaRPr lang="en-US"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 The TCP/IP layers (4-layer view)</a:t>
            </a:r>
          </a:p>
          <a:p>
            <a:pPr marL="285750" indent="-285750">
              <a:buFont typeface="Wingdings" panose="05000000000000000000" pitchFamily="2" charset="2"/>
              <a:buChar char="q"/>
            </a:pPr>
            <a:endParaRPr lang="en-US" b="1" dirty="0">
              <a:latin typeface="Times New Roman" panose="02020603050405020304" pitchFamily="18" charset="0"/>
              <a:cs typeface="Times New Roman" panose="02020603050405020304" pitchFamily="18" charset="0"/>
            </a:endParaRPr>
          </a:p>
          <a:p>
            <a:pPr marL="342900" indent="-342900">
              <a:buFont typeface="+mj-lt"/>
              <a:buAutoNum type="arabicPeriod"/>
            </a:pPr>
            <a:r>
              <a:rPr lang="en-IN" b="1" dirty="0">
                <a:solidFill>
                  <a:srgbClr val="FF0000"/>
                </a:solidFill>
                <a:latin typeface="Times New Roman" panose="02020603050405020304" pitchFamily="18" charset="0"/>
                <a:cs typeface="Times New Roman" panose="02020603050405020304" pitchFamily="18" charset="0"/>
              </a:rPr>
              <a:t>Link (Network Access) Layer</a:t>
            </a:r>
          </a:p>
          <a:p>
            <a:pPr marL="342900" indent="-342900">
              <a:buFont typeface="+mj-lt"/>
              <a:buAutoNum type="arabicPeriod"/>
            </a:pPr>
            <a:r>
              <a:rPr lang="en-IN" b="1" dirty="0">
                <a:solidFill>
                  <a:srgbClr val="FF0000"/>
                </a:solidFill>
                <a:latin typeface="Times New Roman" panose="02020603050405020304" pitchFamily="18" charset="0"/>
                <a:cs typeface="Times New Roman" panose="02020603050405020304" pitchFamily="18" charset="0"/>
              </a:rPr>
              <a:t>Internet Layer</a:t>
            </a:r>
          </a:p>
          <a:p>
            <a:pPr marL="342900" indent="-342900">
              <a:buFont typeface="+mj-lt"/>
              <a:buAutoNum type="arabicPeriod"/>
            </a:pPr>
            <a:r>
              <a:rPr lang="en-IN" b="1" dirty="0">
                <a:solidFill>
                  <a:srgbClr val="FF0000"/>
                </a:solidFill>
                <a:latin typeface="Times New Roman" panose="02020603050405020304" pitchFamily="18" charset="0"/>
                <a:cs typeface="Times New Roman" panose="02020603050405020304" pitchFamily="18" charset="0"/>
              </a:rPr>
              <a:t>Transport Layer</a:t>
            </a:r>
          </a:p>
          <a:p>
            <a:pPr marL="342900" indent="-342900">
              <a:buFont typeface="+mj-lt"/>
              <a:buAutoNum type="arabicPeriod"/>
            </a:pPr>
            <a:r>
              <a:rPr lang="en-IN" b="1" dirty="0">
                <a:solidFill>
                  <a:srgbClr val="FF0000"/>
                </a:solidFill>
                <a:latin typeface="Times New Roman" panose="02020603050405020304" pitchFamily="18" charset="0"/>
                <a:cs typeface="Times New Roman" panose="02020603050405020304" pitchFamily="18" charset="0"/>
              </a:rPr>
              <a:t>Application Layer</a:t>
            </a:r>
            <a:endParaRPr lang="en-US" b="1" dirty="0">
              <a:solidFill>
                <a:srgbClr val="FF0000"/>
              </a:solidFill>
              <a:latin typeface="Times New Roman" panose="02020603050405020304" pitchFamily="18" charset="0"/>
              <a:cs typeface="Times New Roman" panose="02020603050405020304" pitchFamily="18" charset="0"/>
            </a:endParaRPr>
          </a:p>
          <a:p>
            <a:endParaRPr lang="en-US" dirty="0"/>
          </a:p>
        </p:txBody>
      </p:sp>
      <p:pic>
        <p:nvPicPr>
          <p:cNvPr id="8" name="Picture 7">
            <a:extLst>
              <a:ext uri="{FF2B5EF4-FFF2-40B4-BE49-F238E27FC236}">
                <a16:creationId xmlns:a16="http://schemas.microsoft.com/office/drawing/2014/main" id="{3CD58A70-61A3-BF3B-2302-660CD59E5E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4614584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58AC4-6753-FA71-1903-D6DBCB173D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7A3975-23D8-94A9-931D-BE44BBB1428E}"/>
              </a:ext>
            </a:extLst>
          </p:cNvPr>
          <p:cNvSpPr>
            <a:spLocks noGrp="1"/>
          </p:cNvSpPr>
          <p:nvPr>
            <p:ph type="title"/>
          </p:nvPr>
        </p:nvSpPr>
        <p:spPr>
          <a:xfrm>
            <a:off x="703976" y="1740309"/>
            <a:ext cx="10515600" cy="570271"/>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TCP/IP SUIT </a:t>
            </a:r>
          </a:p>
        </p:txBody>
      </p:sp>
      <p:sp>
        <p:nvSpPr>
          <p:cNvPr id="3" name="Content Placeholder 2">
            <a:extLst>
              <a:ext uri="{FF2B5EF4-FFF2-40B4-BE49-F238E27FC236}">
                <a16:creationId xmlns:a16="http://schemas.microsoft.com/office/drawing/2014/main" id="{E17B77CB-6CF3-E84E-63FF-20C7DEF1C0C0}"/>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pic>
        <p:nvPicPr>
          <p:cNvPr id="8" name="Picture 7">
            <a:extLst>
              <a:ext uri="{FF2B5EF4-FFF2-40B4-BE49-F238E27FC236}">
                <a16:creationId xmlns:a16="http://schemas.microsoft.com/office/drawing/2014/main" id="{07B3B633-4EC1-4ECE-F847-4A3A46AEF055}"/>
              </a:ext>
            </a:extLst>
          </p:cNvPr>
          <p:cNvPicPr>
            <a:picLocks noChangeAspect="1"/>
          </p:cNvPicPr>
          <p:nvPr/>
        </p:nvPicPr>
        <p:blipFill>
          <a:blip r:embed="rId2"/>
          <a:stretch>
            <a:fillRect/>
          </a:stretch>
        </p:blipFill>
        <p:spPr>
          <a:xfrm>
            <a:off x="1666604" y="2850824"/>
            <a:ext cx="8663537" cy="3333665"/>
          </a:xfrm>
          <a:prstGeom prst="rect">
            <a:avLst/>
          </a:prstGeom>
        </p:spPr>
      </p:pic>
      <p:pic>
        <p:nvPicPr>
          <p:cNvPr id="9" name="Picture 8">
            <a:extLst>
              <a:ext uri="{FF2B5EF4-FFF2-40B4-BE49-F238E27FC236}">
                <a16:creationId xmlns:a16="http://schemas.microsoft.com/office/drawing/2014/main" id="{AC7C87FF-D7D8-5189-D36A-358E978405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13611948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9D78C-01B9-CC35-886F-F9F333DB73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5F1333-BAC5-6E01-2153-6E65B4D3E3DE}"/>
              </a:ext>
            </a:extLst>
          </p:cNvPr>
          <p:cNvSpPr>
            <a:spLocks noGrp="1"/>
          </p:cNvSpPr>
          <p:nvPr>
            <p:ph type="title"/>
          </p:nvPr>
        </p:nvSpPr>
        <p:spPr>
          <a:xfrm>
            <a:off x="664647" y="1612490"/>
            <a:ext cx="10515600" cy="412954"/>
          </a:xfrm>
        </p:spPr>
        <p:txBody>
          <a:bodyPr>
            <a:noAutofit/>
          </a:bodyPr>
          <a:lstStyle/>
          <a:p>
            <a:pPr algn="ctr"/>
            <a:r>
              <a:rPr lang="en-IN" sz="2800" b="1" dirty="0">
                <a:latin typeface="Times New Roman" panose="02020603050405020304" pitchFamily="18" charset="0"/>
                <a:cs typeface="Times New Roman" panose="02020603050405020304" pitchFamily="18" charset="0"/>
              </a:rPr>
              <a:t>TCP/IP SUIT </a:t>
            </a:r>
          </a:p>
        </p:txBody>
      </p:sp>
      <p:sp>
        <p:nvSpPr>
          <p:cNvPr id="3" name="Content Placeholder 2">
            <a:extLst>
              <a:ext uri="{FF2B5EF4-FFF2-40B4-BE49-F238E27FC236}">
                <a16:creationId xmlns:a16="http://schemas.microsoft.com/office/drawing/2014/main" id="{EBE118C7-16A3-3D20-B887-3EC535DAB7CB}"/>
              </a:ext>
            </a:extLst>
          </p:cNvPr>
          <p:cNvSpPr>
            <a:spLocks noGrp="1"/>
          </p:cNvSpPr>
          <p:nvPr>
            <p:ph idx="1"/>
          </p:nvPr>
        </p:nvSpPr>
        <p:spPr>
          <a:xfrm>
            <a:off x="838199" y="1419454"/>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9" name="TextBox 8">
            <a:extLst>
              <a:ext uri="{FF2B5EF4-FFF2-40B4-BE49-F238E27FC236}">
                <a16:creationId xmlns:a16="http://schemas.microsoft.com/office/drawing/2014/main" id="{E7C50213-AF2E-FE95-E1C7-E56D13848E36}"/>
              </a:ext>
            </a:extLst>
          </p:cNvPr>
          <p:cNvSpPr txBox="1"/>
          <p:nvPr/>
        </p:nvSpPr>
        <p:spPr>
          <a:xfrm>
            <a:off x="845574" y="1789472"/>
            <a:ext cx="9694607" cy="4801314"/>
          </a:xfrm>
          <a:prstGeom prst="rect">
            <a:avLst/>
          </a:prstGeom>
          <a:noFill/>
        </p:spPr>
        <p:txBody>
          <a:bodyPr wrap="square">
            <a:spAutoFit/>
          </a:bodyPr>
          <a:lstStyle/>
          <a:p>
            <a:endParaRPr lang="en-IN" b="1" dirty="0">
              <a:latin typeface="Times New Roman" panose="02020603050405020304" pitchFamily="18" charset="0"/>
              <a:cs typeface="Times New Roman" panose="02020603050405020304" pitchFamily="18" charset="0"/>
            </a:endParaRPr>
          </a:p>
          <a:p>
            <a:endParaRPr lang="en-IN" b="1" dirty="0">
              <a:latin typeface="Times New Roman" panose="02020603050405020304" pitchFamily="18" charset="0"/>
              <a:cs typeface="Times New Roman" panose="02020603050405020304" pitchFamily="18" charset="0"/>
            </a:endParaRPr>
          </a:p>
          <a:p>
            <a:r>
              <a:rPr lang="en-IN" b="1" dirty="0">
                <a:solidFill>
                  <a:srgbClr val="FF0000"/>
                </a:solidFill>
                <a:latin typeface="Times New Roman" panose="02020603050405020304" pitchFamily="18" charset="0"/>
                <a:cs typeface="Times New Roman" panose="02020603050405020304" pitchFamily="18" charset="0"/>
              </a:rPr>
              <a:t>1.Link (Network Access) Layer or Subnetwork layer </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Moves frames or information on the local Area Network on Hardware &amp; media details.</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Examples: </a:t>
            </a:r>
            <a:r>
              <a:rPr lang="en-IN" b="1" dirty="0">
                <a:latin typeface="Times New Roman" panose="02020603050405020304" pitchFamily="18" charset="0"/>
                <a:cs typeface="Times New Roman" panose="02020603050405020304" pitchFamily="18" charset="0"/>
              </a:rPr>
              <a:t>Ethernet (802.3), Wi-Fi (802.11), radio, pair of copper wire</a:t>
            </a:r>
            <a:br>
              <a:rPr lang="en-IN" dirty="0">
                <a:latin typeface="Times New Roman" panose="02020603050405020304" pitchFamily="18" charset="0"/>
                <a:cs typeface="Times New Roman" panose="02020603050405020304" pitchFamily="18" charset="0"/>
              </a:rPr>
            </a:br>
            <a:endParaRPr lang="en-IN" dirty="0">
              <a:latin typeface="Times New Roman" panose="02020603050405020304" pitchFamily="18" charset="0"/>
              <a:cs typeface="Times New Roman" panose="02020603050405020304" pitchFamily="18" charset="0"/>
            </a:endParaRPr>
          </a:p>
          <a:p>
            <a:endParaRPr lang="en-IN" dirty="0">
              <a:latin typeface="Times New Roman" panose="02020603050405020304" pitchFamily="18" charset="0"/>
              <a:cs typeface="Times New Roman" panose="02020603050405020304" pitchFamily="18" charset="0"/>
            </a:endParaRPr>
          </a:p>
          <a:p>
            <a:r>
              <a:rPr lang="en-IN" b="1" dirty="0">
                <a:solidFill>
                  <a:srgbClr val="FF0000"/>
                </a:solidFill>
                <a:latin typeface="Times New Roman" panose="02020603050405020304" pitchFamily="18" charset="0"/>
                <a:cs typeface="Times New Roman" panose="02020603050405020304" pitchFamily="18" charset="0"/>
              </a:rPr>
              <a:t>2. Internet Layer</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Delivers packets across networks (routing).</a:t>
            </a:r>
          </a:p>
          <a:p>
            <a:r>
              <a:rPr lang="en-IN" dirty="0">
                <a:latin typeface="Times New Roman" panose="02020603050405020304" pitchFamily="18" charset="0"/>
                <a:cs typeface="Times New Roman" panose="02020603050405020304" pitchFamily="18" charset="0"/>
              </a:rPr>
              <a:t>The name Inter-net implies IP moves Information between networks . IP is simple and fast.</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Core protocols:</a:t>
            </a:r>
          </a:p>
          <a:p>
            <a:r>
              <a:rPr lang="en-IN" b="1" dirty="0">
                <a:latin typeface="Times New Roman" panose="02020603050405020304" pitchFamily="18" charset="0"/>
                <a:cs typeface="Times New Roman" panose="02020603050405020304" pitchFamily="18" charset="0"/>
              </a:rPr>
              <a:t>IP (IPv4/IPv6)</a:t>
            </a:r>
            <a:r>
              <a:rPr lang="en-IN" dirty="0">
                <a:latin typeface="Times New Roman" panose="02020603050405020304" pitchFamily="18" charset="0"/>
                <a:cs typeface="Times New Roman" panose="02020603050405020304" pitchFamily="18" charset="0"/>
              </a:rPr>
              <a:t> – addressing &amp; routing</a:t>
            </a:r>
          </a:p>
          <a:p>
            <a:r>
              <a:rPr lang="en-IN" b="1" dirty="0">
                <a:latin typeface="Times New Roman" panose="02020603050405020304" pitchFamily="18" charset="0"/>
                <a:cs typeface="Times New Roman" panose="02020603050405020304" pitchFamily="18" charset="0"/>
              </a:rPr>
              <a:t>ICMP/ICMPv6</a:t>
            </a:r>
            <a:r>
              <a:rPr lang="en-IN" dirty="0">
                <a:latin typeface="Times New Roman" panose="02020603050405020304" pitchFamily="18" charset="0"/>
                <a:cs typeface="Times New Roman" panose="02020603050405020304" pitchFamily="18" charset="0"/>
              </a:rPr>
              <a:t> – diagnostics, errors (e.g., ping, TTL exceeded)</a:t>
            </a:r>
          </a:p>
          <a:p>
            <a:r>
              <a:rPr lang="en-IN" b="1" dirty="0">
                <a:latin typeface="Times New Roman" panose="02020603050405020304" pitchFamily="18" charset="0"/>
                <a:cs typeface="Times New Roman" panose="02020603050405020304" pitchFamily="18" charset="0"/>
              </a:rPr>
              <a:t>ARP</a:t>
            </a:r>
            <a:r>
              <a:rPr lang="en-IN" dirty="0">
                <a:latin typeface="Times New Roman" panose="02020603050405020304" pitchFamily="18" charset="0"/>
                <a:cs typeface="Times New Roman" panose="02020603050405020304" pitchFamily="18" charset="0"/>
              </a:rPr>
              <a:t> (IPv4) / </a:t>
            </a:r>
            <a:r>
              <a:rPr lang="en-IN" b="1" dirty="0">
                <a:latin typeface="Times New Roman" panose="02020603050405020304" pitchFamily="18" charset="0"/>
                <a:cs typeface="Times New Roman" panose="02020603050405020304" pitchFamily="18" charset="0"/>
              </a:rPr>
              <a:t>ND</a:t>
            </a:r>
            <a:r>
              <a:rPr lang="en-IN" dirty="0">
                <a:latin typeface="Times New Roman" panose="02020603050405020304" pitchFamily="18" charset="0"/>
                <a:cs typeface="Times New Roman" panose="02020603050405020304" pitchFamily="18" charset="0"/>
              </a:rPr>
              <a:t> (Neighbour Discovery in IPv6) – map IP↔MAC on a LAN</a:t>
            </a:r>
          </a:p>
          <a:p>
            <a:r>
              <a:rPr lang="en-IN" dirty="0">
                <a:latin typeface="Times New Roman" panose="02020603050405020304" pitchFamily="18" charset="0"/>
                <a:cs typeface="Times New Roman" panose="02020603050405020304" pitchFamily="18" charset="0"/>
              </a:rPr>
              <a:t>(Routing protocols used by routers: </a:t>
            </a:r>
            <a:r>
              <a:rPr lang="en-IN" b="1" dirty="0">
                <a:latin typeface="Times New Roman" panose="02020603050405020304" pitchFamily="18" charset="0"/>
                <a:cs typeface="Times New Roman" panose="02020603050405020304" pitchFamily="18" charset="0"/>
              </a:rPr>
              <a:t>OSPF, BGP, RIP</a:t>
            </a:r>
            <a:r>
              <a:rPr lang="en-IN" dirty="0">
                <a:latin typeface="Times New Roman" panose="02020603050405020304" pitchFamily="18" charset="0"/>
                <a:cs typeface="Times New Roman" panose="02020603050405020304" pitchFamily="18" charset="0"/>
              </a:rPr>
              <a:t>, etc.)</a:t>
            </a:r>
          </a:p>
          <a:p>
            <a:endParaRPr lang="en-IN" dirty="0"/>
          </a:p>
          <a:p>
            <a:endParaRPr lang="en-IN" dirty="0"/>
          </a:p>
        </p:txBody>
      </p:sp>
      <p:pic>
        <p:nvPicPr>
          <p:cNvPr id="10" name="Picture 9">
            <a:extLst>
              <a:ext uri="{FF2B5EF4-FFF2-40B4-BE49-F238E27FC236}">
                <a16:creationId xmlns:a16="http://schemas.microsoft.com/office/drawing/2014/main" id="{93538C0A-630C-16C8-6F76-EAD7BBA8FA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32" y="9831"/>
            <a:ext cx="12182167" cy="1556009"/>
          </a:xfrm>
          <a:prstGeom prst="rect">
            <a:avLst/>
          </a:prstGeom>
        </p:spPr>
      </p:pic>
    </p:spTree>
    <p:extLst>
      <p:ext uri="{BB962C8B-B14F-4D97-AF65-F5344CB8AC3E}">
        <p14:creationId xmlns:p14="http://schemas.microsoft.com/office/powerpoint/2010/main" val="36197054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ED83DC-DA55-F836-FCB9-F427C386EF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A0B1A3-71BB-34AA-10AA-5F3DF23FD5AA}"/>
              </a:ext>
            </a:extLst>
          </p:cNvPr>
          <p:cNvSpPr>
            <a:spLocks noGrp="1"/>
          </p:cNvSpPr>
          <p:nvPr>
            <p:ph type="title"/>
          </p:nvPr>
        </p:nvSpPr>
        <p:spPr>
          <a:xfrm>
            <a:off x="703976" y="1710813"/>
            <a:ext cx="10515600" cy="383458"/>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TCP/IP SUIT </a:t>
            </a:r>
          </a:p>
        </p:txBody>
      </p:sp>
      <p:sp>
        <p:nvSpPr>
          <p:cNvPr id="3" name="Content Placeholder 2">
            <a:extLst>
              <a:ext uri="{FF2B5EF4-FFF2-40B4-BE49-F238E27FC236}">
                <a16:creationId xmlns:a16="http://schemas.microsoft.com/office/drawing/2014/main" id="{878E7C74-DF9C-877F-46E6-87F07537F870}"/>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9" name="TextBox 8">
            <a:extLst>
              <a:ext uri="{FF2B5EF4-FFF2-40B4-BE49-F238E27FC236}">
                <a16:creationId xmlns:a16="http://schemas.microsoft.com/office/drawing/2014/main" id="{CD95E202-E7A0-F4DD-3D44-B8B479430F03}"/>
              </a:ext>
            </a:extLst>
          </p:cNvPr>
          <p:cNvSpPr txBox="1"/>
          <p:nvPr/>
        </p:nvSpPr>
        <p:spPr>
          <a:xfrm>
            <a:off x="1376516" y="2340078"/>
            <a:ext cx="8426245" cy="3693319"/>
          </a:xfrm>
          <a:prstGeom prst="rect">
            <a:avLst/>
          </a:prstGeom>
          <a:noFill/>
        </p:spPr>
        <p:txBody>
          <a:bodyPr wrap="square">
            <a:spAutoFit/>
          </a:bodyPr>
          <a:lstStyle/>
          <a:p>
            <a:r>
              <a:rPr lang="en-IN" b="1" dirty="0">
                <a:solidFill>
                  <a:srgbClr val="FF0000"/>
                </a:solidFill>
                <a:latin typeface="Times New Roman" panose="02020603050405020304" pitchFamily="18" charset="0"/>
                <a:cs typeface="Times New Roman" panose="02020603050405020304" pitchFamily="18" charset="0"/>
              </a:rPr>
              <a:t>3.Transport Layer</a:t>
            </a:r>
          </a:p>
          <a:p>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End-to-end host communication (ports, multiplexing, reliability, flow control).</a:t>
            </a:r>
          </a:p>
          <a:p>
            <a:r>
              <a:rPr lang="en-IN" b="1" dirty="0">
                <a:latin typeface="Times New Roman" panose="02020603050405020304" pitchFamily="18" charset="0"/>
                <a:cs typeface="Times New Roman" panose="02020603050405020304" pitchFamily="18" charset="0"/>
              </a:rPr>
              <a:t>TCP</a:t>
            </a:r>
            <a:r>
              <a:rPr lang="en-IN" dirty="0">
                <a:latin typeface="Times New Roman" panose="02020603050405020304" pitchFamily="18" charset="0"/>
                <a:cs typeface="Times New Roman" panose="02020603050405020304" pitchFamily="18" charset="0"/>
              </a:rPr>
              <a:t> – reliable, connection-oriented (web, email, files)</a:t>
            </a:r>
          </a:p>
          <a:p>
            <a:r>
              <a:rPr lang="en-IN" b="1" dirty="0">
                <a:latin typeface="Times New Roman" panose="02020603050405020304" pitchFamily="18" charset="0"/>
                <a:cs typeface="Times New Roman" panose="02020603050405020304" pitchFamily="18" charset="0"/>
              </a:rPr>
              <a:t>UDP</a:t>
            </a:r>
            <a:r>
              <a:rPr lang="en-IN" dirty="0">
                <a:latin typeface="Times New Roman" panose="02020603050405020304" pitchFamily="18" charset="0"/>
                <a:cs typeface="Times New Roman" panose="02020603050405020304" pitchFamily="18" charset="0"/>
              </a:rPr>
              <a:t> – simple, connectionless (DNS, streaming, VoIP, games)</a:t>
            </a:r>
          </a:p>
          <a:p>
            <a:endParaRPr lang="en-IN" dirty="0">
              <a:latin typeface="Times New Roman" panose="02020603050405020304" pitchFamily="18" charset="0"/>
              <a:cs typeface="Times New Roman" panose="02020603050405020304" pitchFamily="18" charset="0"/>
            </a:endParaRPr>
          </a:p>
          <a:p>
            <a:r>
              <a:rPr lang="en-IN" b="1" dirty="0">
                <a:solidFill>
                  <a:srgbClr val="FF0000"/>
                </a:solidFill>
                <a:latin typeface="Times New Roman" panose="02020603050405020304" pitchFamily="18" charset="0"/>
                <a:cs typeface="Times New Roman" panose="02020603050405020304" pitchFamily="18" charset="0"/>
              </a:rPr>
              <a:t>4.Application Layer</a:t>
            </a:r>
          </a:p>
          <a:p>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User-facing protocols and formats.</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Examples: </a:t>
            </a:r>
            <a:r>
              <a:rPr lang="en-IN" b="1" dirty="0">
                <a:latin typeface="Times New Roman" panose="02020603050405020304" pitchFamily="18" charset="0"/>
                <a:cs typeface="Times New Roman" panose="02020603050405020304" pitchFamily="18" charset="0"/>
              </a:rPr>
              <a:t>HTTP/HTTPS, DNS, SMTP/IMAP/POP3, FTP/SFTP, SSH, TLS, DHCP, NTP, SNMP, MQTT, GRPC, WebSocket's</a:t>
            </a:r>
            <a:r>
              <a:rPr lang="en-IN" dirty="0">
                <a:latin typeface="Times New Roman" panose="02020603050405020304" pitchFamily="18" charset="0"/>
                <a:cs typeface="Times New Roman" panose="02020603050405020304" pitchFamily="18" charset="0"/>
              </a:rPr>
              <a:t>, etc.</a:t>
            </a:r>
          </a:p>
          <a:p>
            <a:endParaRPr lang="en-IN" dirty="0"/>
          </a:p>
          <a:p>
            <a:endParaRPr lang="en-IN" dirty="0"/>
          </a:p>
        </p:txBody>
      </p:sp>
      <p:pic>
        <p:nvPicPr>
          <p:cNvPr id="8" name="Picture 7">
            <a:extLst>
              <a:ext uri="{FF2B5EF4-FFF2-40B4-BE49-F238E27FC236}">
                <a16:creationId xmlns:a16="http://schemas.microsoft.com/office/drawing/2014/main" id="{5D3927C0-BBCC-F85A-6C8F-BFAEF7ED43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260165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1D415-928F-9B24-BE4F-1A0C05CB29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304270-1DFB-35F1-0175-38C6A137CF24}"/>
              </a:ext>
            </a:extLst>
          </p:cNvPr>
          <p:cNvSpPr>
            <a:spLocks noGrp="1"/>
          </p:cNvSpPr>
          <p:nvPr>
            <p:ph type="title"/>
          </p:nvPr>
        </p:nvSpPr>
        <p:spPr>
          <a:xfrm>
            <a:off x="703976" y="2113934"/>
            <a:ext cx="10515600" cy="835743"/>
          </a:xfrm>
        </p:spPr>
        <p:txBody>
          <a:bodyPr>
            <a:normAutofit/>
          </a:bodyPr>
          <a:lstStyle/>
          <a:p>
            <a:pPr algn="ctr"/>
            <a:r>
              <a:rPr lang="en-IN" sz="4000" b="1" dirty="0">
                <a:latin typeface="Times New Roman" panose="02020603050405020304" pitchFamily="18" charset="0"/>
                <a:cs typeface="Times New Roman" panose="02020603050405020304" pitchFamily="18" charset="0"/>
              </a:rPr>
              <a:t>TCP/IP SUIT </a:t>
            </a:r>
          </a:p>
        </p:txBody>
      </p:sp>
      <p:sp>
        <p:nvSpPr>
          <p:cNvPr id="3" name="Content Placeholder 2">
            <a:extLst>
              <a:ext uri="{FF2B5EF4-FFF2-40B4-BE49-F238E27FC236}">
                <a16:creationId xmlns:a16="http://schemas.microsoft.com/office/drawing/2014/main" id="{834A8466-0115-C263-CEFE-C948C6A95467}"/>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9" name="TextBox 8">
            <a:extLst>
              <a:ext uri="{FF2B5EF4-FFF2-40B4-BE49-F238E27FC236}">
                <a16:creationId xmlns:a16="http://schemas.microsoft.com/office/drawing/2014/main" id="{441B3FE0-0FF0-9052-B9E6-AC361852C9EB}"/>
              </a:ext>
            </a:extLst>
          </p:cNvPr>
          <p:cNvSpPr txBox="1"/>
          <p:nvPr/>
        </p:nvSpPr>
        <p:spPr>
          <a:xfrm>
            <a:off x="845575" y="2261419"/>
            <a:ext cx="8908026" cy="3416320"/>
          </a:xfrm>
          <a:prstGeom prst="rect">
            <a:avLst/>
          </a:prstGeom>
          <a:noFill/>
        </p:spPr>
        <p:txBody>
          <a:bodyPr wrap="square">
            <a:spAutoFit/>
          </a:bodyPr>
          <a:lstStyle/>
          <a:p>
            <a:endParaRPr lang="en-US"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Physical Layer</a:t>
            </a:r>
            <a:r>
              <a:rPr lang="en-US" dirty="0">
                <a:latin typeface="Times New Roman" panose="02020603050405020304" pitchFamily="18" charset="0"/>
                <a:cs typeface="Times New Roman" panose="02020603050405020304" pitchFamily="18" charset="0"/>
              </a:rPr>
              <a:t> → transmits frames as </a:t>
            </a:r>
            <a:r>
              <a:rPr lang="en-US" b="1" dirty="0">
                <a:latin typeface="Times New Roman" panose="02020603050405020304" pitchFamily="18" charset="0"/>
                <a:cs typeface="Times New Roman" panose="02020603050405020304" pitchFamily="18" charset="0"/>
              </a:rPr>
              <a:t>bits</a:t>
            </a:r>
            <a:r>
              <a:rPr lang="en-US" dirty="0">
                <a:latin typeface="Times New Roman" panose="02020603050405020304" pitchFamily="18" charset="0"/>
                <a:cs typeface="Times New Roman" panose="02020603050405020304" pitchFamily="18" charset="0"/>
              </a:rPr>
              <a:t>.</a:t>
            </a:r>
          </a:p>
          <a:p>
            <a:r>
              <a:rPr lang="en-US" b="1" dirty="0">
                <a:latin typeface="Times New Roman" panose="02020603050405020304" pitchFamily="18" charset="0"/>
                <a:cs typeface="Times New Roman" panose="02020603050405020304" pitchFamily="18" charset="0"/>
              </a:rPr>
              <a:t>Data Link Layer</a:t>
            </a:r>
            <a:r>
              <a:rPr lang="en-US" dirty="0">
                <a:latin typeface="Times New Roman" panose="02020603050405020304" pitchFamily="18" charset="0"/>
                <a:cs typeface="Times New Roman" panose="02020603050405020304" pitchFamily="18" charset="0"/>
              </a:rPr>
              <a:t> → converts packet into </a:t>
            </a:r>
            <a:r>
              <a:rPr lang="en-US" b="1" dirty="0">
                <a:latin typeface="Times New Roman" panose="02020603050405020304" pitchFamily="18" charset="0"/>
                <a:cs typeface="Times New Roman" panose="02020603050405020304" pitchFamily="18" charset="0"/>
              </a:rPr>
              <a:t>frames</a:t>
            </a:r>
            <a:r>
              <a:rPr lang="en-US" dirty="0">
                <a:latin typeface="Times New Roman" panose="02020603050405020304" pitchFamily="18" charset="0"/>
                <a:cs typeface="Times New Roman" panose="02020603050405020304" pitchFamily="18" charset="0"/>
              </a:rPr>
              <a:t>.</a:t>
            </a:r>
          </a:p>
          <a:p>
            <a:r>
              <a:rPr lang="en-US" b="1" dirty="0">
                <a:latin typeface="Times New Roman" panose="02020603050405020304" pitchFamily="18" charset="0"/>
                <a:cs typeface="Times New Roman" panose="02020603050405020304" pitchFamily="18" charset="0"/>
              </a:rPr>
              <a:t>Network Layer</a:t>
            </a:r>
            <a:r>
              <a:rPr lang="en-US" dirty="0">
                <a:latin typeface="Times New Roman" panose="02020603050405020304" pitchFamily="18" charset="0"/>
                <a:cs typeface="Times New Roman" panose="02020603050405020304" pitchFamily="18" charset="0"/>
              </a:rPr>
              <a:t> → takes the segment, adds an IP header, and calls it a </a:t>
            </a:r>
            <a:r>
              <a:rPr lang="en-US" b="1" dirty="0">
                <a:latin typeface="Times New Roman" panose="02020603050405020304" pitchFamily="18" charset="0"/>
                <a:cs typeface="Times New Roman" panose="02020603050405020304" pitchFamily="18" charset="0"/>
              </a:rPr>
              <a:t>packet</a:t>
            </a:r>
            <a:r>
              <a:rPr lang="en-US" dirty="0">
                <a:latin typeface="Times New Roman" panose="02020603050405020304" pitchFamily="18" charset="0"/>
                <a:cs typeface="Times New Roman" panose="02020603050405020304" pitchFamily="18" charset="0"/>
              </a:rPr>
              <a:t>.</a:t>
            </a:r>
          </a:p>
          <a:p>
            <a:r>
              <a:rPr lang="en-US" b="1" dirty="0">
                <a:latin typeface="Times New Roman" panose="02020603050405020304" pitchFamily="18" charset="0"/>
                <a:cs typeface="Times New Roman" panose="02020603050405020304" pitchFamily="18" charset="0"/>
              </a:rPr>
              <a:t>Transport Layer</a:t>
            </a:r>
            <a:r>
              <a:rPr lang="en-US" dirty="0">
                <a:latin typeface="Times New Roman" panose="02020603050405020304" pitchFamily="18" charset="0"/>
                <a:cs typeface="Times New Roman" panose="02020603050405020304" pitchFamily="18" charset="0"/>
              </a:rPr>
              <a:t> → breaks the message into </a:t>
            </a:r>
            <a:r>
              <a:rPr lang="en-US" b="1" dirty="0">
                <a:latin typeface="Times New Roman" panose="02020603050405020304" pitchFamily="18" charset="0"/>
                <a:cs typeface="Times New Roman" panose="02020603050405020304" pitchFamily="18" charset="0"/>
              </a:rPr>
              <a:t>segments</a:t>
            </a:r>
            <a:r>
              <a:rPr lang="en-US" dirty="0">
                <a:latin typeface="Times New Roman" panose="02020603050405020304" pitchFamily="18" charset="0"/>
                <a:cs typeface="Times New Roman" panose="02020603050405020304" pitchFamily="18" charset="0"/>
              </a:rPr>
              <a:t> and adds a </a:t>
            </a:r>
            <a:r>
              <a:rPr lang="en-US" b="1" dirty="0">
                <a:latin typeface="Times New Roman" panose="02020603050405020304" pitchFamily="18" charset="0"/>
                <a:cs typeface="Times New Roman" panose="02020603050405020304" pitchFamily="18" charset="0"/>
              </a:rPr>
              <a:t>TCP or UDP header</a:t>
            </a:r>
            <a:r>
              <a:rPr lang="en-US" dirty="0">
                <a:latin typeface="Times New Roman" panose="02020603050405020304" pitchFamily="18" charset="0"/>
                <a:cs typeface="Times New Roman" panose="02020603050405020304" pitchFamily="18" charset="0"/>
              </a:rPr>
              <a:t> (with source/destination port, sequence number, etc.).</a:t>
            </a:r>
          </a:p>
          <a:p>
            <a:r>
              <a:rPr lang="en-US" b="1" dirty="0">
                <a:latin typeface="Times New Roman" panose="02020603050405020304" pitchFamily="18" charset="0"/>
                <a:cs typeface="Times New Roman" panose="02020603050405020304" pitchFamily="18" charset="0"/>
              </a:rPr>
              <a:t>Application Layer</a:t>
            </a:r>
            <a:r>
              <a:rPr lang="en-US" dirty="0">
                <a:latin typeface="Times New Roman" panose="02020603050405020304" pitchFamily="18" charset="0"/>
                <a:cs typeface="Times New Roman" panose="02020603050405020304" pitchFamily="18" charset="0"/>
              </a:rPr>
              <a:t> → message (data generated by apps like WhatsApp, email, browser).</a:t>
            </a:r>
            <a:endParaRPr lang="en-US" b="1" dirty="0">
              <a:latin typeface="Times New Roman" panose="02020603050405020304" pitchFamily="18" charset="0"/>
              <a:cs typeface="Times New Roman" panose="02020603050405020304" pitchFamily="18" charset="0"/>
            </a:endParaRPr>
          </a:p>
          <a:p>
            <a:endParaRPr lang="en-US" dirty="0"/>
          </a:p>
          <a:p>
            <a:endParaRPr lang="en-IN" dirty="0"/>
          </a:p>
          <a:p>
            <a:endParaRPr lang="en-IN" dirty="0"/>
          </a:p>
        </p:txBody>
      </p:sp>
      <p:pic>
        <p:nvPicPr>
          <p:cNvPr id="5" name="Picture 4">
            <a:extLst>
              <a:ext uri="{FF2B5EF4-FFF2-40B4-BE49-F238E27FC236}">
                <a16:creationId xmlns:a16="http://schemas.microsoft.com/office/drawing/2014/main" id="{007F6408-3742-12B7-0958-ACE8AFCB43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5664838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B317F-4F50-5BB8-4BE3-E6DED568E1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34A1AE-445A-E44F-E8AC-9CEC5C88CCA5}"/>
              </a:ext>
            </a:extLst>
          </p:cNvPr>
          <p:cNvSpPr>
            <a:spLocks noGrp="1"/>
          </p:cNvSpPr>
          <p:nvPr>
            <p:ph type="title"/>
          </p:nvPr>
        </p:nvSpPr>
        <p:spPr>
          <a:xfrm>
            <a:off x="703976" y="2113934"/>
            <a:ext cx="10515600" cy="835743"/>
          </a:xfrm>
        </p:spPr>
        <p:txBody>
          <a:bodyPr>
            <a:normAutofit/>
          </a:bodyPr>
          <a:lstStyle/>
          <a:p>
            <a:pPr algn="ctr"/>
            <a:r>
              <a:rPr lang="en-IN" sz="4000" b="1" dirty="0">
                <a:latin typeface="Times New Roman" panose="02020603050405020304" pitchFamily="18" charset="0"/>
                <a:cs typeface="Times New Roman" panose="02020603050405020304" pitchFamily="18" charset="0"/>
              </a:rPr>
              <a:t>TCP/IP SUIT </a:t>
            </a:r>
          </a:p>
        </p:txBody>
      </p:sp>
      <p:sp>
        <p:nvSpPr>
          <p:cNvPr id="3" name="Content Placeholder 2">
            <a:extLst>
              <a:ext uri="{FF2B5EF4-FFF2-40B4-BE49-F238E27FC236}">
                <a16:creationId xmlns:a16="http://schemas.microsoft.com/office/drawing/2014/main" id="{925A3448-60EE-F10A-7CDE-DFB278C34B51}"/>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9" name="TextBox 8">
            <a:extLst>
              <a:ext uri="{FF2B5EF4-FFF2-40B4-BE49-F238E27FC236}">
                <a16:creationId xmlns:a16="http://schemas.microsoft.com/office/drawing/2014/main" id="{9DD4D733-3AA1-5773-DBF3-26D61CBA969B}"/>
              </a:ext>
            </a:extLst>
          </p:cNvPr>
          <p:cNvSpPr txBox="1"/>
          <p:nvPr/>
        </p:nvSpPr>
        <p:spPr>
          <a:xfrm>
            <a:off x="845575" y="2261419"/>
            <a:ext cx="8908026" cy="4247317"/>
          </a:xfrm>
          <a:prstGeom prst="rect">
            <a:avLst/>
          </a:prstGeom>
          <a:noFill/>
        </p:spPr>
        <p:txBody>
          <a:bodyPr wrap="square">
            <a:spAutoFit/>
          </a:bodyPr>
          <a:lstStyle/>
          <a:p>
            <a:endParaRPr lang="en-US"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a:p>
            <a:r>
              <a:rPr lang="en-US" b="1" dirty="0">
                <a:solidFill>
                  <a:srgbClr val="FF0000"/>
                </a:solidFill>
                <a:latin typeface="Times New Roman" panose="02020603050405020304" pitchFamily="18" charset="0"/>
                <a:cs typeface="Times New Roman" panose="02020603050405020304" pitchFamily="18" charset="0"/>
              </a:rPr>
              <a:t>Real-Time Example: Visiting Google.com</a:t>
            </a:r>
          </a:p>
          <a:p>
            <a:endParaRPr lang="en-US"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b="1" dirty="0">
                <a:latin typeface="Times New Roman" panose="02020603050405020304" pitchFamily="18" charset="0"/>
                <a:cs typeface="Times New Roman" panose="02020603050405020304" pitchFamily="18" charset="0"/>
              </a:rPr>
              <a:t>Application Layer</a:t>
            </a:r>
            <a:r>
              <a:rPr lang="en-US" dirty="0">
                <a:latin typeface="Times New Roman" panose="02020603050405020304" pitchFamily="18" charset="0"/>
                <a:cs typeface="Times New Roman" panose="02020603050405020304" pitchFamily="18" charset="0"/>
              </a:rPr>
              <a:t>: Browser uses HTTP/HTTPS to request the Google homepage</a:t>
            </a:r>
          </a:p>
          <a:p>
            <a:pPr marL="285750" indent="-285750">
              <a:buFont typeface="Wingdings" panose="05000000000000000000" pitchFamily="2" charset="2"/>
              <a:buChar char="q"/>
            </a:pPr>
            <a:r>
              <a:rPr lang="en-US" b="1" dirty="0">
                <a:latin typeface="Times New Roman" panose="02020603050405020304" pitchFamily="18" charset="0"/>
                <a:cs typeface="Times New Roman" panose="02020603050405020304" pitchFamily="18" charset="0"/>
              </a:rPr>
              <a:t>Transport Layer: </a:t>
            </a:r>
            <a:r>
              <a:rPr lang="en-US" dirty="0">
                <a:latin typeface="Times New Roman" panose="02020603050405020304" pitchFamily="18" charset="0"/>
                <a:cs typeface="Times New Roman" panose="02020603050405020304" pitchFamily="18" charset="0"/>
              </a:rPr>
              <a:t>TCP ensures the request packets and response packets are delivered in order.</a:t>
            </a:r>
          </a:p>
          <a:p>
            <a:pPr marL="285750" indent="-285750">
              <a:buFont typeface="Wingdings" panose="05000000000000000000" pitchFamily="2" charset="2"/>
              <a:buChar char="q"/>
            </a:pPr>
            <a:r>
              <a:rPr lang="en-US" b="1" dirty="0">
                <a:latin typeface="Times New Roman" panose="02020603050405020304" pitchFamily="18" charset="0"/>
                <a:cs typeface="Times New Roman" panose="02020603050405020304" pitchFamily="18" charset="0"/>
              </a:rPr>
              <a:t>Internet Layer</a:t>
            </a:r>
            <a:r>
              <a:rPr lang="en-US" dirty="0">
                <a:latin typeface="Times New Roman" panose="02020603050405020304" pitchFamily="18" charset="0"/>
                <a:cs typeface="Times New Roman" panose="02020603050405020304" pitchFamily="18" charset="0"/>
              </a:rPr>
              <a:t>: IP addresses (your device → Google server) are used for routing.</a:t>
            </a:r>
          </a:p>
          <a:p>
            <a:pPr marL="285750" indent="-285750">
              <a:buFont typeface="Wingdings" panose="05000000000000000000" pitchFamily="2" charset="2"/>
              <a:buChar char="q"/>
            </a:pPr>
            <a:r>
              <a:rPr lang="en-US" b="1" dirty="0">
                <a:latin typeface="Times New Roman" panose="02020603050405020304" pitchFamily="18" charset="0"/>
                <a:cs typeface="Times New Roman" panose="02020603050405020304" pitchFamily="18" charset="0"/>
              </a:rPr>
              <a:t>Network Access Layer</a:t>
            </a:r>
            <a:r>
              <a:rPr lang="en-US" dirty="0">
                <a:latin typeface="Times New Roman" panose="02020603050405020304" pitchFamily="18" charset="0"/>
                <a:cs typeface="Times New Roman" panose="02020603050405020304" pitchFamily="18" charset="0"/>
              </a:rPr>
              <a:t>: Wi-Fi/Ethernet transmits data physically as signals.</a:t>
            </a:r>
          </a:p>
          <a:p>
            <a:endParaRPr lang="en-US" dirty="0"/>
          </a:p>
          <a:p>
            <a:endParaRPr lang="en-IN" dirty="0"/>
          </a:p>
          <a:p>
            <a:endParaRPr lang="en-IN" dirty="0"/>
          </a:p>
        </p:txBody>
      </p:sp>
      <p:pic>
        <p:nvPicPr>
          <p:cNvPr id="5" name="Picture 4">
            <a:extLst>
              <a:ext uri="{FF2B5EF4-FFF2-40B4-BE49-F238E27FC236}">
                <a16:creationId xmlns:a16="http://schemas.microsoft.com/office/drawing/2014/main" id="{827876BB-8C56-5075-FF02-F48BAECCD2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8013160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B0D20-4A60-A244-636C-8A066BC0C0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0BC7A6-85D8-0780-6297-9139670F6BB4}"/>
              </a:ext>
            </a:extLst>
          </p:cNvPr>
          <p:cNvSpPr>
            <a:spLocks noGrp="1"/>
          </p:cNvSpPr>
          <p:nvPr>
            <p:ph type="title"/>
          </p:nvPr>
        </p:nvSpPr>
        <p:spPr>
          <a:xfrm>
            <a:off x="703976" y="1651819"/>
            <a:ext cx="10515600" cy="245807"/>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OSI MODEL</a:t>
            </a:r>
          </a:p>
        </p:txBody>
      </p:sp>
      <p:sp>
        <p:nvSpPr>
          <p:cNvPr id="3" name="Content Placeholder 2">
            <a:extLst>
              <a:ext uri="{FF2B5EF4-FFF2-40B4-BE49-F238E27FC236}">
                <a16:creationId xmlns:a16="http://schemas.microsoft.com/office/drawing/2014/main" id="{D0CEF1ED-FBC4-83B1-CD21-EDD134E01158}"/>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9" name="TextBox 8">
            <a:extLst>
              <a:ext uri="{FF2B5EF4-FFF2-40B4-BE49-F238E27FC236}">
                <a16:creationId xmlns:a16="http://schemas.microsoft.com/office/drawing/2014/main" id="{FDE4FE22-E07F-A8F8-4898-C16AA0E2C5DC}"/>
              </a:ext>
            </a:extLst>
          </p:cNvPr>
          <p:cNvSpPr txBox="1"/>
          <p:nvPr/>
        </p:nvSpPr>
        <p:spPr>
          <a:xfrm>
            <a:off x="845574" y="1533833"/>
            <a:ext cx="8426245" cy="646331"/>
          </a:xfrm>
          <a:prstGeom prst="rect">
            <a:avLst/>
          </a:prstGeom>
          <a:noFill/>
        </p:spPr>
        <p:txBody>
          <a:bodyPr wrap="square">
            <a:spAutoFit/>
          </a:bodyPr>
          <a:lstStyle/>
          <a:p>
            <a:endParaRPr lang="en-IN" dirty="0"/>
          </a:p>
          <a:p>
            <a:endParaRPr lang="en-IN" dirty="0"/>
          </a:p>
        </p:txBody>
      </p:sp>
      <p:pic>
        <p:nvPicPr>
          <p:cNvPr id="8" name="Picture 7">
            <a:extLst>
              <a:ext uri="{FF2B5EF4-FFF2-40B4-BE49-F238E27FC236}">
                <a16:creationId xmlns:a16="http://schemas.microsoft.com/office/drawing/2014/main" id="{532980A2-A054-43D7-F7B2-299D56CABD58}"/>
              </a:ext>
            </a:extLst>
          </p:cNvPr>
          <p:cNvPicPr>
            <a:picLocks noChangeAspect="1"/>
          </p:cNvPicPr>
          <p:nvPr/>
        </p:nvPicPr>
        <p:blipFill>
          <a:blip r:embed="rId2"/>
          <a:stretch>
            <a:fillRect/>
          </a:stretch>
        </p:blipFill>
        <p:spPr>
          <a:xfrm>
            <a:off x="3228839" y="2471876"/>
            <a:ext cx="5155146" cy="4194394"/>
          </a:xfrm>
          <a:prstGeom prst="rect">
            <a:avLst/>
          </a:prstGeom>
        </p:spPr>
      </p:pic>
      <p:pic>
        <p:nvPicPr>
          <p:cNvPr id="10" name="Picture 9">
            <a:extLst>
              <a:ext uri="{FF2B5EF4-FFF2-40B4-BE49-F238E27FC236}">
                <a16:creationId xmlns:a16="http://schemas.microsoft.com/office/drawing/2014/main" id="{E80200C0-6370-058C-79BE-5CC51859CD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2443134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90890-F6ED-0372-6A27-B874F60FBA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CDADDD-7F27-7175-D396-60EFF565A839}"/>
              </a:ext>
            </a:extLst>
          </p:cNvPr>
          <p:cNvSpPr>
            <a:spLocks noGrp="1"/>
          </p:cNvSpPr>
          <p:nvPr>
            <p:ph type="title"/>
          </p:nvPr>
        </p:nvSpPr>
        <p:spPr>
          <a:xfrm>
            <a:off x="1455175" y="1415845"/>
            <a:ext cx="7187380" cy="334297"/>
          </a:xfrm>
        </p:spPr>
        <p:txBody>
          <a:bodyPr>
            <a:normAutofit fontScale="90000"/>
          </a:bodyPr>
          <a:lstStyle/>
          <a:p>
            <a:r>
              <a:rPr lang="en-IN" sz="4000" b="1" dirty="0">
                <a:latin typeface="Times New Roman" panose="02020603050405020304" pitchFamily="18" charset="0"/>
                <a:cs typeface="Times New Roman" panose="02020603050405020304" pitchFamily="18" charset="0"/>
              </a:rPr>
              <a:t>         </a:t>
            </a:r>
            <a:br>
              <a:rPr lang="en-IN" b="1" dirty="0">
                <a:latin typeface="Times New Roman" panose="02020603050405020304" pitchFamily="18" charset="0"/>
                <a:cs typeface="Times New Roman" panose="02020603050405020304" pitchFamily="18" charset="0"/>
              </a:rPr>
            </a:br>
            <a:r>
              <a:rPr lang="en-IN" b="1" dirty="0">
                <a:latin typeface="Times New Roman" panose="02020603050405020304" pitchFamily="18" charset="0"/>
                <a:cs typeface="Times New Roman" panose="02020603050405020304" pitchFamily="18" charset="0"/>
              </a:rPr>
              <a:t>                          </a:t>
            </a:r>
            <a:endParaRPr lang="en-IN" sz="40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B770B117-EE96-8822-7278-8465E72368F2}"/>
              </a:ext>
            </a:extLst>
          </p:cNvPr>
          <p:cNvSpPr>
            <a:spLocks noGrp="1"/>
          </p:cNvSpPr>
          <p:nvPr>
            <p:ph idx="1"/>
          </p:nvPr>
        </p:nvSpPr>
        <p:spPr>
          <a:xfrm>
            <a:off x="304801" y="1307690"/>
            <a:ext cx="11079060" cy="4869273"/>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0FFC67ED-8D80-68EE-8DE0-0EFBDEEDC569}"/>
              </a:ext>
            </a:extLst>
          </p:cNvPr>
          <p:cNvSpPr txBox="1"/>
          <p:nvPr/>
        </p:nvSpPr>
        <p:spPr>
          <a:xfrm>
            <a:off x="226143" y="2184909"/>
            <a:ext cx="9370141" cy="3139321"/>
          </a:xfrm>
          <a:prstGeom prst="rect">
            <a:avLst/>
          </a:prstGeom>
          <a:noFill/>
        </p:spPr>
        <p:txBody>
          <a:bodyPr wrap="square">
            <a:spAutoFit/>
          </a:bodyPr>
          <a:lstStyle/>
          <a:p>
            <a:endParaRPr lang="en-US" dirty="0">
              <a:latin typeface="Times New Roman" panose="02020603050405020304" pitchFamily="18" charset="0"/>
              <a:cs typeface="Times New Roman" panose="02020603050405020304" pitchFamily="18" charset="0"/>
            </a:endParaRPr>
          </a:p>
          <a:p>
            <a:pPr>
              <a:lnSpc>
                <a:spcPct val="150000"/>
              </a:lnSpc>
            </a:pPr>
            <a:r>
              <a:rPr lang="en-IN" b="1" dirty="0">
                <a:solidFill>
                  <a:srgbClr val="FF0000"/>
                </a:solidFill>
                <a:latin typeface="Times New Roman" panose="02020603050405020304" pitchFamily="18" charset="0"/>
                <a:cs typeface="Times New Roman" panose="02020603050405020304" pitchFamily="18" charset="0"/>
              </a:rPr>
              <a:t>Wireless Connection (Wi-Fi / Mobile)</a:t>
            </a:r>
          </a:p>
          <a:p>
            <a:pPr marL="285750" indent="-285750">
              <a:lnSpc>
                <a:spcPct val="150000"/>
              </a:lnSpc>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Internet → Router → Phone (direct, no switch needed)</a:t>
            </a:r>
          </a:p>
          <a:p>
            <a:pPr marL="285750" indent="-285750">
              <a:lnSpc>
                <a:spcPct val="150000"/>
              </a:lnSpc>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router itself has Wi-Fi capability</a:t>
            </a:r>
            <a:r>
              <a:rPr lang="en-US" dirty="0">
                <a:latin typeface="Times New Roman" panose="02020603050405020304" pitchFamily="18" charset="0"/>
                <a:cs typeface="Times New Roman" panose="02020603050405020304" pitchFamily="18" charset="0"/>
              </a:rPr>
              <a:t>.</a:t>
            </a:r>
          </a:p>
          <a:p>
            <a:pPr marL="285750" indent="-285750">
              <a:lnSpc>
                <a:spcPct val="150000"/>
              </a:lnSpc>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Phones, laptops, tablets can </a:t>
            </a:r>
            <a:r>
              <a:rPr lang="en-US" b="1" dirty="0">
                <a:latin typeface="Times New Roman" panose="02020603050405020304" pitchFamily="18" charset="0"/>
                <a:cs typeface="Times New Roman" panose="02020603050405020304" pitchFamily="18" charset="0"/>
              </a:rPr>
              <a:t>directly connect to the router’s Wi-Fi</a:t>
            </a:r>
            <a:r>
              <a:rPr lang="en-US" dirty="0">
                <a:latin typeface="Times New Roman" panose="02020603050405020304" pitchFamily="18" charset="0"/>
                <a:cs typeface="Times New Roman" panose="02020603050405020304" pitchFamily="18" charset="0"/>
              </a:rPr>
              <a:t> without cables.</a:t>
            </a:r>
          </a:p>
          <a:p>
            <a:pPr marL="285750" indent="-285750">
              <a:lnSpc>
                <a:spcPct val="150000"/>
              </a:lnSpc>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No switch is needed because Wi-Fi is wireless distribution.</a:t>
            </a:r>
          </a:p>
          <a:p>
            <a:pPr marL="285750" indent="-285750">
              <a:lnSpc>
                <a:spcPct val="150000"/>
              </a:lnSpc>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 Example: At home, your phone connects directly to the Wi-Fi router (no wire).</a:t>
            </a:r>
            <a:endParaRPr lang="en-IN" dirty="0">
              <a:latin typeface="Times New Roman" panose="02020603050405020304" pitchFamily="18" charset="0"/>
              <a:cs typeface="Times New Roman" panose="02020603050405020304" pitchFamily="18" charset="0"/>
            </a:endParaRPr>
          </a:p>
          <a:p>
            <a:endParaRPr lang="en-IN" dirty="0"/>
          </a:p>
        </p:txBody>
      </p:sp>
      <p:pic>
        <p:nvPicPr>
          <p:cNvPr id="14" name="Picture 13">
            <a:extLst>
              <a:ext uri="{FF2B5EF4-FFF2-40B4-BE49-F238E27FC236}">
                <a16:creationId xmlns:a16="http://schemas.microsoft.com/office/drawing/2014/main" id="{5A0041B3-A850-E3E0-2537-42EF621DDB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356852"/>
          </a:xfrm>
          <a:prstGeom prst="rect">
            <a:avLst/>
          </a:prstGeom>
        </p:spPr>
      </p:pic>
    </p:spTree>
    <p:extLst>
      <p:ext uri="{BB962C8B-B14F-4D97-AF65-F5344CB8AC3E}">
        <p14:creationId xmlns:p14="http://schemas.microsoft.com/office/powerpoint/2010/main" val="3154251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3F046-A92A-AAFC-4AF5-07C9187854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7CF086-2536-81E6-112F-DB6774FF8DE8}"/>
              </a:ext>
            </a:extLst>
          </p:cNvPr>
          <p:cNvSpPr>
            <a:spLocks noGrp="1"/>
          </p:cNvSpPr>
          <p:nvPr>
            <p:ph type="title"/>
          </p:nvPr>
        </p:nvSpPr>
        <p:spPr>
          <a:xfrm>
            <a:off x="703976" y="1651819"/>
            <a:ext cx="10515600" cy="245807"/>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OSI MODEL</a:t>
            </a:r>
          </a:p>
        </p:txBody>
      </p:sp>
      <p:sp>
        <p:nvSpPr>
          <p:cNvPr id="3" name="Content Placeholder 2">
            <a:extLst>
              <a:ext uri="{FF2B5EF4-FFF2-40B4-BE49-F238E27FC236}">
                <a16:creationId xmlns:a16="http://schemas.microsoft.com/office/drawing/2014/main" id="{DC5FA956-1218-73C1-47CB-FB0D250132ED}"/>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9" name="TextBox 8">
            <a:extLst>
              <a:ext uri="{FF2B5EF4-FFF2-40B4-BE49-F238E27FC236}">
                <a16:creationId xmlns:a16="http://schemas.microsoft.com/office/drawing/2014/main" id="{5FC5D58B-96EB-D851-31D5-322667A2258C}"/>
              </a:ext>
            </a:extLst>
          </p:cNvPr>
          <p:cNvSpPr txBox="1"/>
          <p:nvPr/>
        </p:nvSpPr>
        <p:spPr>
          <a:xfrm>
            <a:off x="845574" y="1533833"/>
            <a:ext cx="8426245" cy="646331"/>
          </a:xfrm>
          <a:prstGeom prst="rect">
            <a:avLst/>
          </a:prstGeom>
          <a:noFill/>
        </p:spPr>
        <p:txBody>
          <a:bodyPr wrap="square">
            <a:spAutoFit/>
          </a:bodyPr>
          <a:lstStyle/>
          <a:p>
            <a:endParaRPr lang="en-IN" dirty="0"/>
          </a:p>
          <a:p>
            <a:endParaRPr lang="en-IN" dirty="0"/>
          </a:p>
        </p:txBody>
      </p:sp>
      <p:pic>
        <p:nvPicPr>
          <p:cNvPr id="10" name="Picture 9">
            <a:extLst>
              <a:ext uri="{FF2B5EF4-FFF2-40B4-BE49-F238E27FC236}">
                <a16:creationId xmlns:a16="http://schemas.microsoft.com/office/drawing/2014/main" id="{B0ECACE5-1F8B-E59B-B2D3-E65AD402AB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pic>
        <p:nvPicPr>
          <p:cNvPr id="5" name="Picture 4">
            <a:extLst>
              <a:ext uri="{FF2B5EF4-FFF2-40B4-BE49-F238E27FC236}">
                <a16:creationId xmlns:a16="http://schemas.microsoft.com/office/drawing/2014/main" id="{EF315CB5-8C21-5AF6-566A-E1E051A8D1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3970" y="2086710"/>
            <a:ext cx="5549054" cy="4628723"/>
          </a:xfrm>
          <a:prstGeom prst="rect">
            <a:avLst/>
          </a:prstGeom>
        </p:spPr>
      </p:pic>
    </p:spTree>
    <p:extLst>
      <p:ext uri="{BB962C8B-B14F-4D97-AF65-F5344CB8AC3E}">
        <p14:creationId xmlns:p14="http://schemas.microsoft.com/office/powerpoint/2010/main" val="2147564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3A81E-F498-2D24-081D-241DC49082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B9AFE2-6443-D89B-CDD6-7B1DFE7FEC27}"/>
              </a:ext>
            </a:extLst>
          </p:cNvPr>
          <p:cNvSpPr>
            <a:spLocks noGrp="1"/>
          </p:cNvSpPr>
          <p:nvPr>
            <p:ph type="title"/>
          </p:nvPr>
        </p:nvSpPr>
        <p:spPr>
          <a:xfrm>
            <a:off x="703976" y="1533832"/>
            <a:ext cx="10515600" cy="471948"/>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OSI MODEL</a:t>
            </a:r>
          </a:p>
        </p:txBody>
      </p:sp>
      <p:sp>
        <p:nvSpPr>
          <p:cNvPr id="3" name="Content Placeholder 2">
            <a:extLst>
              <a:ext uri="{FF2B5EF4-FFF2-40B4-BE49-F238E27FC236}">
                <a16:creationId xmlns:a16="http://schemas.microsoft.com/office/drawing/2014/main" id="{B10AE725-14F7-065E-A960-3F2C3811D5B7}"/>
              </a:ext>
            </a:extLst>
          </p:cNvPr>
          <p:cNvSpPr>
            <a:spLocks noGrp="1"/>
          </p:cNvSpPr>
          <p:nvPr>
            <p:ph idx="1"/>
          </p:nvPr>
        </p:nvSpPr>
        <p:spPr>
          <a:xfrm>
            <a:off x="838199" y="1966451"/>
            <a:ext cx="10545661" cy="4891549"/>
          </a:xfrm>
        </p:spPr>
        <p:txBody>
          <a:bodyPr>
            <a:normAutofit fontScale="92500" lnSpcReduction="20000"/>
          </a:bodyPr>
          <a:lstStyle/>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Developed by </a:t>
            </a:r>
            <a:r>
              <a:rPr lang="en-US" sz="2000" b="1" dirty="0">
                <a:latin typeface="Times New Roman" panose="02020603050405020304" pitchFamily="18" charset="0"/>
                <a:cs typeface="Times New Roman" panose="02020603050405020304" pitchFamily="18" charset="0"/>
              </a:rPr>
              <a:t>ISO (International Organization for Standardization)</a:t>
            </a:r>
            <a:r>
              <a:rPr lang="en-US" sz="2000" dirty="0">
                <a:latin typeface="Times New Roman" panose="02020603050405020304" pitchFamily="18" charset="0"/>
                <a:cs typeface="Times New Roman" panose="02020603050405020304" pitchFamily="18" charset="0"/>
              </a:rPr>
              <a:t>.</a:t>
            </a:r>
          </a:p>
          <a:p>
            <a:pPr marL="0" indent="0">
              <a:buNone/>
            </a:pPr>
            <a:r>
              <a:rPr lang="en-US" sz="2000" dirty="0">
                <a:latin typeface="Times New Roman" panose="02020603050405020304" pitchFamily="18" charset="0"/>
                <a:cs typeface="Times New Roman" panose="02020603050405020304" pitchFamily="18" charset="0"/>
              </a:rPr>
              <a:t>A </a:t>
            </a:r>
            <a:r>
              <a:rPr lang="en-US" sz="2000" b="1" dirty="0">
                <a:latin typeface="Times New Roman" panose="02020603050405020304" pitchFamily="18" charset="0"/>
                <a:cs typeface="Times New Roman" panose="02020603050405020304" pitchFamily="18" charset="0"/>
              </a:rPr>
              <a:t>conceptual framework</a:t>
            </a:r>
            <a:r>
              <a:rPr lang="en-US" sz="2000" dirty="0">
                <a:latin typeface="Times New Roman" panose="02020603050405020304" pitchFamily="18" charset="0"/>
                <a:cs typeface="Times New Roman" panose="02020603050405020304" pitchFamily="18" charset="0"/>
              </a:rPr>
              <a:t> that describes </a:t>
            </a:r>
            <a:r>
              <a:rPr lang="en-US" sz="2000" b="1" dirty="0">
                <a:latin typeface="Times New Roman" panose="02020603050405020304" pitchFamily="18" charset="0"/>
                <a:cs typeface="Times New Roman" panose="02020603050405020304" pitchFamily="18" charset="0"/>
              </a:rPr>
              <a:t>how data is transmitted across a network</a:t>
            </a:r>
            <a:r>
              <a:rPr lang="en-US" sz="2000" dirty="0">
                <a:latin typeface="Times New Roman" panose="02020603050405020304" pitchFamily="18" charset="0"/>
                <a:cs typeface="Times New Roman" panose="02020603050405020304" pitchFamily="18" charset="0"/>
              </a:rPr>
              <a:t>.</a:t>
            </a:r>
          </a:p>
          <a:p>
            <a:pPr marL="0" indent="0">
              <a:buNone/>
            </a:pPr>
            <a:r>
              <a:rPr lang="en-US" sz="2000" dirty="0">
                <a:latin typeface="Times New Roman" panose="02020603050405020304" pitchFamily="18" charset="0"/>
                <a:cs typeface="Times New Roman" panose="02020603050405020304" pitchFamily="18" charset="0"/>
              </a:rPr>
              <a:t>Ensures </a:t>
            </a:r>
            <a:r>
              <a:rPr lang="en-US" sz="2000" b="1" dirty="0">
                <a:latin typeface="Times New Roman" panose="02020603050405020304" pitchFamily="18" charset="0"/>
                <a:cs typeface="Times New Roman" panose="02020603050405020304" pitchFamily="18" charset="0"/>
              </a:rPr>
              <a:t>interoperability</a:t>
            </a:r>
            <a:r>
              <a:rPr lang="en-US" sz="2000" dirty="0">
                <a:latin typeface="Times New Roman" panose="02020603050405020304" pitchFamily="18" charset="0"/>
                <a:cs typeface="Times New Roman" panose="02020603050405020304" pitchFamily="18" charset="0"/>
              </a:rPr>
              <a:t> between different devices and vendor(</a:t>
            </a:r>
            <a:r>
              <a:rPr lang="en-IN" sz="2000" dirty="0">
                <a:latin typeface="Times New Roman" panose="02020603050405020304" pitchFamily="18" charset="0"/>
                <a:cs typeface="Times New Roman" panose="02020603050405020304" pitchFamily="18" charset="0"/>
              </a:rPr>
              <a:t>routers, switches).</a:t>
            </a:r>
            <a:endParaRPr lang="en-US" sz="2000"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r>
              <a:rPr lang="en-US" sz="1800" b="1" dirty="0">
                <a:latin typeface="Times New Roman" panose="02020603050405020304" pitchFamily="18" charset="0"/>
                <a:cs typeface="Times New Roman" panose="02020603050405020304" pitchFamily="18" charset="0"/>
              </a:rPr>
              <a:t>The 7 Layers of the OSI Model (Top → Bottom)</a:t>
            </a:r>
          </a:p>
          <a:p>
            <a:pPr marL="342900" indent="-342900">
              <a:buFont typeface="+mj-lt"/>
              <a:buAutoNum type="arabicPeriod"/>
            </a:pPr>
            <a:r>
              <a:rPr lang="en-IN" sz="2000" b="1" dirty="0">
                <a:solidFill>
                  <a:srgbClr val="FF0000"/>
                </a:solidFill>
                <a:latin typeface="Times New Roman" panose="02020603050405020304" pitchFamily="18" charset="0"/>
                <a:cs typeface="Times New Roman" panose="02020603050405020304" pitchFamily="18" charset="0"/>
              </a:rPr>
              <a:t>Application</a:t>
            </a:r>
          </a:p>
          <a:p>
            <a:pPr marL="342900" indent="-342900">
              <a:buFont typeface="+mj-lt"/>
              <a:buAutoNum type="arabicPeriod"/>
            </a:pPr>
            <a:r>
              <a:rPr lang="en-IN" sz="2000" b="1" dirty="0">
                <a:solidFill>
                  <a:srgbClr val="FF0000"/>
                </a:solidFill>
                <a:latin typeface="Times New Roman" panose="02020603050405020304" pitchFamily="18" charset="0"/>
                <a:cs typeface="Times New Roman" panose="02020603050405020304" pitchFamily="18" charset="0"/>
              </a:rPr>
              <a:t>Presentation</a:t>
            </a:r>
          </a:p>
          <a:p>
            <a:pPr marL="342900" indent="-342900">
              <a:buFont typeface="+mj-lt"/>
              <a:buAutoNum type="arabicPeriod"/>
            </a:pPr>
            <a:r>
              <a:rPr lang="en-IN" sz="2000" b="1" dirty="0">
                <a:solidFill>
                  <a:srgbClr val="FF0000"/>
                </a:solidFill>
                <a:latin typeface="Times New Roman" panose="02020603050405020304" pitchFamily="18" charset="0"/>
                <a:cs typeface="Times New Roman" panose="02020603050405020304" pitchFamily="18" charset="0"/>
              </a:rPr>
              <a:t>Session</a:t>
            </a:r>
          </a:p>
          <a:p>
            <a:pPr marL="342900" indent="-342900">
              <a:buFont typeface="+mj-lt"/>
              <a:buAutoNum type="arabicPeriod"/>
            </a:pPr>
            <a:r>
              <a:rPr lang="en-IN" sz="2000" b="1" dirty="0">
                <a:solidFill>
                  <a:srgbClr val="FF0000"/>
                </a:solidFill>
                <a:latin typeface="Times New Roman" panose="02020603050405020304" pitchFamily="18" charset="0"/>
                <a:cs typeface="Times New Roman" panose="02020603050405020304" pitchFamily="18" charset="0"/>
              </a:rPr>
              <a:t>Transport</a:t>
            </a:r>
          </a:p>
          <a:p>
            <a:pPr marL="342900" indent="-342900">
              <a:buFont typeface="+mj-lt"/>
              <a:buAutoNum type="arabicPeriod"/>
            </a:pPr>
            <a:r>
              <a:rPr lang="en-IN" sz="2000" b="1" dirty="0">
                <a:solidFill>
                  <a:srgbClr val="FF0000"/>
                </a:solidFill>
                <a:latin typeface="Times New Roman" panose="02020603050405020304" pitchFamily="18" charset="0"/>
                <a:cs typeface="Times New Roman" panose="02020603050405020304" pitchFamily="18" charset="0"/>
              </a:rPr>
              <a:t>Network</a:t>
            </a:r>
          </a:p>
          <a:p>
            <a:pPr marL="342900" indent="-342900">
              <a:buFont typeface="+mj-lt"/>
              <a:buAutoNum type="arabicPeriod"/>
            </a:pPr>
            <a:r>
              <a:rPr lang="en-IN" sz="2000" b="1" dirty="0">
                <a:solidFill>
                  <a:srgbClr val="FF0000"/>
                </a:solidFill>
                <a:latin typeface="Times New Roman" panose="02020603050405020304" pitchFamily="18" charset="0"/>
                <a:cs typeface="Times New Roman" panose="02020603050405020304" pitchFamily="18" charset="0"/>
              </a:rPr>
              <a:t>Data Link</a:t>
            </a:r>
          </a:p>
          <a:p>
            <a:pPr marL="342900" indent="-342900">
              <a:buFont typeface="+mj-lt"/>
              <a:buAutoNum type="arabicPeriod"/>
            </a:pPr>
            <a:r>
              <a:rPr lang="en-IN" sz="2000" b="1" dirty="0">
                <a:solidFill>
                  <a:srgbClr val="FF0000"/>
                </a:solidFill>
                <a:latin typeface="Times New Roman" panose="02020603050405020304" pitchFamily="18" charset="0"/>
                <a:cs typeface="Times New Roman" panose="02020603050405020304" pitchFamily="18" charset="0"/>
              </a:rPr>
              <a:t>Physical</a:t>
            </a:r>
            <a:endParaRPr lang="en-US" sz="2000" b="1" dirty="0">
              <a:solidFill>
                <a:srgbClr val="FF0000"/>
              </a:solidFill>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31A14680-6026-317F-F34E-724A278BDC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9039342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E60FB-8A1E-7194-6C30-833D09B029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6676E8-9B8B-30C3-C454-60A29EDE4E1A}"/>
              </a:ext>
            </a:extLst>
          </p:cNvPr>
          <p:cNvSpPr>
            <a:spLocks noGrp="1"/>
          </p:cNvSpPr>
          <p:nvPr>
            <p:ph type="title"/>
          </p:nvPr>
        </p:nvSpPr>
        <p:spPr>
          <a:xfrm>
            <a:off x="703976" y="1592826"/>
            <a:ext cx="10515600" cy="412955"/>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OSI MODEL</a:t>
            </a:r>
          </a:p>
        </p:txBody>
      </p:sp>
      <p:sp>
        <p:nvSpPr>
          <p:cNvPr id="3" name="Content Placeholder 2">
            <a:extLst>
              <a:ext uri="{FF2B5EF4-FFF2-40B4-BE49-F238E27FC236}">
                <a16:creationId xmlns:a16="http://schemas.microsoft.com/office/drawing/2014/main" id="{7DBCB5A0-F4B3-6F9A-6F2D-293F98BC42ED}"/>
              </a:ext>
            </a:extLst>
          </p:cNvPr>
          <p:cNvSpPr>
            <a:spLocks noGrp="1"/>
          </p:cNvSpPr>
          <p:nvPr>
            <p:ph idx="1"/>
          </p:nvPr>
        </p:nvSpPr>
        <p:spPr>
          <a:xfrm>
            <a:off x="838199" y="1750142"/>
            <a:ext cx="10545661" cy="4426821"/>
          </a:xfrm>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r>
              <a:rPr lang="en-IN" sz="1800" b="1" dirty="0">
                <a:solidFill>
                  <a:srgbClr val="FF0000"/>
                </a:solidFill>
                <a:latin typeface="Times New Roman" panose="02020603050405020304" pitchFamily="18" charset="0"/>
                <a:cs typeface="Times New Roman" panose="02020603050405020304" pitchFamily="18" charset="0"/>
              </a:rPr>
              <a:t>1. Physical Layer</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Deals with </a:t>
            </a:r>
            <a:r>
              <a:rPr lang="en-US" sz="1800" b="1" dirty="0">
                <a:latin typeface="Times New Roman" panose="02020603050405020304" pitchFamily="18" charset="0"/>
                <a:cs typeface="Times New Roman" panose="02020603050405020304" pitchFamily="18" charset="0"/>
              </a:rPr>
              <a:t>raw bits</a:t>
            </a:r>
            <a:r>
              <a:rPr lang="en-US" sz="1800" dirty="0">
                <a:latin typeface="Times New Roman" panose="02020603050405020304" pitchFamily="18" charset="0"/>
                <a:cs typeface="Times New Roman" panose="02020603050405020304" pitchFamily="18" charset="0"/>
              </a:rPr>
              <a:t> (0s and 1s) on the medium.</a:t>
            </a:r>
          </a:p>
          <a:p>
            <a:pPr>
              <a:buFont typeface="Wingdings" panose="05000000000000000000" pitchFamily="2" charset="2"/>
              <a:buChar char="q"/>
            </a:pPr>
            <a:r>
              <a:rPr lang="en-IN" sz="1800" dirty="0">
                <a:latin typeface="Times New Roman" panose="02020603050405020304" pitchFamily="18" charset="0"/>
                <a:cs typeface="Times New Roman" panose="02020603050405020304" pitchFamily="18" charset="0"/>
              </a:rPr>
              <a:t>Defines </a:t>
            </a:r>
            <a:r>
              <a:rPr lang="en-IN" sz="1800" b="1" dirty="0">
                <a:latin typeface="Times New Roman" panose="02020603050405020304" pitchFamily="18" charset="0"/>
                <a:cs typeface="Times New Roman" panose="02020603050405020304" pitchFamily="18" charset="0"/>
              </a:rPr>
              <a:t>cables, connectors, radio signals, voltages</a:t>
            </a:r>
            <a:r>
              <a:rPr lang="en-IN" sz="1800" dirty="0">
                <a:latin typeface="Times New Roman" panose="02020603050405020304" pitchFamily="18" charset="0"/>
                <a:cs typeface="Times New Roman" panose="02020603050405020304" pitchFamily="18" charset="0"/>
              </a:rPr>
              <a:t>.</a:t>
            </a:r>
          </a:p>
          <a:p>
            <a:pPr>
              <a:buFont typeface="Wingdings" panose="05000000000000000000" pitchFamily="2" charset="2"/>
              <a:buChar char="q"/>
            </a:pPr>
            <a:r>
              <a:rPr lang="en-IN" sz="1800" dirty="0">
                <a:latin typeface="Times New Roman" panose="02020603050405020304" pitchFamily="18" charset="0"/>
                <a:cs typeface="Times New Roman" panose="02020603050405020304" pitchFamily="18" charset="0"/>
              </a:rPr>
              <a:t>Examples: </a:t>
            </a:r>
            <a:r>
              <a:rPr lang="en-IN" sz="1800" b="1" dirty="0">
                <a:latin typeface="Times New Roman" panose="02020603050405020304" pitchFamily="18" charset="0"/>
                <a:cs typeface="Times New Roman" panose="02020603050405020304" pitchFamily="18" charset="0"/>
              </a:rPr>
              <a:t>Ethernet cables, fibre optics, Wi-Fi signals, hubs, repeaters.</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 Role: Transmission and reception of raw data</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b="1" dirty="0">
                <a:solidFill>
                  <a:srgbClr val="FF0000"/>
                </a:solidFill>
                <a:latin typeface="Times New Roman" panose="02020603050405020304" pitchFamily="18" charset="0"/>
                <a:cs typeface="Times New Roman" panose="02020603050405020304" pitchFamily="18" charset="0"/>
              </a:rPr>
              <a:t>2.</a:t>
            </a:r>
            <a:r>
              <a:rPr lang="en-IN" sz="1800" b="1" dirty="0">
                <a:solidFill>
                  <a:srgbClr val="FF0000"/>
                </a:solidFill>
                <a:latin typeface="Times New Roman" panose="02020603050405020304" pitchFamily="18" charset="0"/>
                <a:cs typeface="Times New Roman" panose="02020603050405020304" pitchFamily="18" charset="0"/>
              </a:rPr>
              <a:t> Data Link Layer</a:t>
            </a:r>
            <a:endParaRPr lang="en-US" sz="1800" b="1" dirty="0">
              <a:solidFill>
                <a:srgbClr val="FF0000"/>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Packets are framed with </a:t>
            </a:r>
            <a:r>
              <a:rPr lang="en-US" sz="1800" b="1" dirty="0">
                <a:latin typeface="Times New Roman" panose="02020603050405020304" pitchFamily="18" charset="0"/>
                <a:cs typeface="Times New Roman" panose="02020603050405020304" pitchFamily="18" charset="0"/>
              </a:rPr>
              <a:t>MAC addresses</a:t>
            </a:r>
            <a:r>
              <a:rPr lang="en-US" sz="1800" dirty="0">
                <a:latin typeface="Times New Roman" panose="02020603050405020304" pitchFamily="18" charset="0"/>
                <a:cs typeface="Times New Roman" panose="02020603050405020304" pitchFamily="18" charset="0"/>
              </a:rPr>
              <a:t> for local delivery (device ↔ router).</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Example: Wi-Fi (802.11) or Ethernet.</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 Real time: Your laptop’s Wi-Fi card uses its MAC address to talk to your home router.</a:t>
            </a: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984DFC25-73BF-E2CC-90D9-644CECF9F1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9515562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A5175-889B-D663-6D36-C9F0B984EF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878F04-314A-7511-9DD6-9D743E35D6C1}"/>
              </a:ext>
            </a:extLst>
          </p:cNvPr>
          <p:cNvSpPr>
            <a:spLocks noGrp="1"/>
          </p:cNvSpPr>
          <p:nvPr>
            <p:ph type="title"/>
          </p:nvPr>
        </p:nvSpPr>
        <p:spPr>
          <a:xfrm>
            <a:off x="713808" y="1563329"/>
            <a:ext cx="10652282" cy="363794"/>
          </a:xfrm>
        </p:spPr>
        <p:txBody>
          <a:bodyPr>
            <a:noAutofit/>
          </a:bodyPr>
          <a:lstStyle/>
          <a:p>
            <a:pPr algn="ctr"/>
            <a:r>
              <a:rPr lang="en-IN" sz="2800" b="1" dirty="0">
                <a:latin typeface="Times New Roman" panose="02020603050405020304" pitchFamily="18" charset="0"/>
                <a:cs typeface="Times New Roman" panose="02020603050405020304" pitchFamily="18" charset="0"/>
              </a:rPr>
              <a:t>OSI MODEL</a:t>
            </a:r>
          </a:p>
        </p:txBody>
      </p:sp>
      <p:sp>
        <p:nvSpPr>
          <p:cNvPr id="3" name="Content Placeholder 2">
            <a:extLst>
              <a:ext uri="{FF2B5EF4-FFF2-40B4-BE49-F238E27FC236}">
                <a16:creationId xmlns:a16="http://schemas.microsoft.com/office/drawing/2014/main" id="{65E8D50D-288E-259E-0E68-F1E1EDE6172B}"/>
              </a:ext>
            </a:extLst>
          </p:cNvPr>
          <p:cNvSpPr>
            <a:spLocks noGrp="1"/>
          </p:cNvSpPr>
          <p:nvPr>
            <p:ph idx="1"/>
          </p:nvPr>
        </p:nvSpPr>
        <p:spPr>
          <a:xfrm>
            <a:off x="739877" y="2084438"/>
            <a:ext cx="10734368" cy="4375355"/>
          </a:xfrm>
        </p:spPr>
        <p:txBody>
          <a:bodyPr>
            <a:normAutofit fontScale="92500" lnSpcReduction="20000"/>
          </a:bodyPr>
          <a:lstStyle/>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r>
              <a:rPr lang="en-US" sz="1800" b="1" dirty="0">
                <a:solidFill>
                  <a:srgbClr val="FF0000"/>
                </a:solidFill>
                <a:latin typeface="Times New Roman" panose="02020603050405020304" pitchFamily="18" charset="0"/>
                <a:cs typeface="Times New Roman" panose="02020603050405020304" pitchFamily="18" charset="0"/>
              </a:rPr>
              <a:t>3</a:t>
            </a:r>
            <a:r>
              <a:rPr lang="en-US" sz="2400" b="1" dirty="0">
                <a:solidFill>
                  <a:srgbClr val="FF0000"/>
                </a:solidFill>
                <a:latin typeface="Times New Roman" panose="02020603050405020304" pitchFamily="18" charset="0"/>
                <a:cs typeface="Times New Roman" panose="02020603050405020304" pitchFamily="18" charset="0"/>
              </a:rPr>
              <a:t>. </a:t>
            </a:r>
            <a:r>
              <a:rPr lang="en-IN" sz="1800" b="1" dirty="0">
                <a:solidFill>
                  <a:srgbClr val="FF0000"/>
                </a:solidFill>
                <a:latin typeface="Times New Roman" panose="02020603050405020304" pitchFamily="18" charset="0"/>
                <a:cs typeface="Times New Roman" panose="02020603050405020304" pitchFamily="18" charset="0"/>
              </a:rPr>
              <a:t>Network Layer</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Each segment is placed into </a:t>
            </a:r>
            <a:r>
              <a:rPr lang="en-US" sz="1800" b="1" dirty="0">
                <a:latin typeface="Times New Roman" panose="02020603050405020304" pitchFamily="18" charset="0"/>
                <a:cs typeface="Times New Roman" panose="02020603050405020304" pitchFamily="18" charset="0"/>
              </a:rPr>
              <a:t>packets</a:t>
            </a:r>
            <a:r>
              <a:rPr lang="en-US" sz="1800" dirty="0">
                <a:latin typeface="Times New Roman" panose="02020603050405020304" pitchFamily="18" charset="0"/>
                <a:cs typeface="Times New Roman" panose="02020603050405020304" pitchFamily="18" charset="0"/>
              </a:rPr>
              <a:t> with logical </a:t>
            </a:r>
            <a:r>
              <a:rPr lang="en-US" sz="1800" b="1" dirty="0">
                <a:latin typeface="Times New Roman" panose="02020603050405020304" pitchFamily="18" charset="0"/>
                <a:cs typeface="Times New Roman" panose="02020603050405020304" pitchFamily="18" charset="0"/>
              </a:rPr>
              <a:t>IP addresses</a:t>
            </a:r>
            <a:r>
              <a:rPr lang="en-US" sz="1800" dirty="0">
                <a:latin typeface="Times New Roman" panose="02020603050405020304" pitchFamily="18" charset="0"/>
                <a:cs typeface="Times New Roman" panose="02020603050405020304" pitchFamily="18" charset="0"/>
              </a:rPr>
              <a:t>.</a:t>
            </a:r>
          </a:p>
          <a:p>
            <a:pPr>
              <a:buFont typeface="Wingdings" panose="05000000000000000000" pitchFamily="2" charset="2"/>
              <a:buChar char="q"/>
            </a:pPr>
            <a:r>
              <a:rPr lang="en-IN" sz="1800" dirty="0">
                <a:latin typeface="Times New Roman" panose="02020603050405020304" pitchFamily="18" charset="0"/>
                <a:cs typeface="Times New Roman" panose="02020603050405020304" pitchFamily="18" charset="0"/>
              </a:rPr>
              <a:t>Source IP = Your device’s IP</a:t>
            </a:r>
          </a:p>
          <a:p>
            <a:pPr>
              <a:buFont typeface="Wingdings" panose="05000000000000000000" pitchFamily="2" charset="2"/>
              <a:buChar char="q"/>
            </a:pPr>
            <a:r>
              <a:rPr lang="fr-FR" sz="1800" dirty="0">
                <a:latin typeface="Times New Roman" panose="02020603050405020304" pitchFamily="18" charset="0"/>
                <a:cs typeface="Times New Roman" panose="02020603050405020304" pitchFamily="18" charset="0"/>
              </a:rPr>
              <a:t>Destination IP = Gmail/Yahoo mail server IP.</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Routers forward packets to the correct destination.</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 Real time: Your email packet travels across the Internet backbone to Yahoo’s server.</a:t>
            </a:r>
          </a:p>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r>
              <a:rPr lang="en-IN" sz="1800" b="1" dirty="0">
                <a:solidFill>
                  <a:srgbClr val="FF0000"/>
                </a:solidFill>
                <a:latin typeface="Times New Roman" panose="02020603050405020304" pitchFamily="18" charset="0"/>
                <a:cs typeface="Times New Roman" panose="02020603050405020304" pitchFamily="18" charset="0"/>
              </a:rPr>
              <a:t>4. Transport Layer</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The message is broken into </a:t>
            </a:r>
            <a:r>
              <a:rPr lang="en-US" sz="1800" b="1" dirty="0">
                <a:latin typeface="Times New Roman" panose="02020603050405020304" pitchFamily="18" charset="0"/>
                <a:cs typeface="Times New Roman" panose="02020603050405020304" pitchFamily="18" charset="0"/>
              </a:rPr>
              <a:t>segments</a:t>
            </a:r>
            <a:r>
              <a:rPr lang="en-US" sz="1800" dirty="0">
                <a:latin typeface="Times New Roman" panose="02020603050405020304" pitchFamily="18" charset="0"/>
                <a:cs typeface="Times New Roman" panose="02020603050405020304" pitchFamily="18" charset="0"/>
              </a:rPr>
              <a:t>.</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Uses </a:t>
            </a:r>
            <a:r>
              <a:rPr lang="en-US" sz="1800" b="1" dirty="0">
                <a:latin typeface="Times New Roman" panose="02020603050405020304" pitchFamily="18" charset="0"/>
                <a:cs typeface="Times New Roman" panose="02020603050405020304" pitchFamily="18" charset="0"/>
              </a:rPr>
              <a:t>TCP (Transmission Control Protocol)</a:t>
            </a:r>
            <a:r>
              <a:rPr lang="en-US" sz="1800" dirty="0">
                <a:latin typeface="Times New Roman" panose="02020603050405020304" pitchFamily="18" charset="0"/>
                <a:cs typeface="Times New Roman" panose="02020603050405020304" pitchFamily="18" charset="0"/>
              </a:rPr>
              <a:t> for reliable delivery.</a:t>
            </a:r>
          </a:p>
          <a:p>
            <a:pPr>
              <a:buFont typeface="Wingdings" panose="05000000000000000000" pitchFamily="2" charset="2"/>
              <a:buChar char="q"/>
            </a:pPr>
            <a:r>
              <a:rPr lang="en-IN" sz="1800" dirty="0">
                <a:latin typeface="Times New Roman" panose="02020603050405020304" pitchFamily="18" charset="0"/>
                <a:cs typeface="Times New Roman" panose="02020603050405020304" pitchFamily="18" charset="0"/>
              </a:rPr>
              <a:t>Port numbers identify services (e.g., SMTP uses port 25 or 587).</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 Real time: TCP ensures your email arrives completely, not half the message.</a:t>
            </a: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EBC79E48-340A-28D6-8494-11F1BB4E1F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12284022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FD4C3-B631-11C3-1E8F-670422001C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D6E992-3A42-870F-BE30-8A3A4F801901}"/>
              </a:ext>
            </a:extLst>
          </p:cNvPr>
          <p:cNvSpPr>
            <a:spLocks noGrp="1"/>
          </p:cNvSpPr>
          <p:nvPr>
            <p:ph type="title"/>
          </p:nvPr>
        </p:nvSpPr>
        <p:spPr>
          <a:xfrm>
            <a:off x="703976" y="1622323"/>
            <a:ext cx="10515600" cy="314631"/>
          </a:xfrm>
        </p:spPr>
        <p:txBody>
          <a:bodyPr>
            <a:normAutofit fontScale="90000"/>
          </a:bodyPr>
          <a:lstStyle/>
          <a:p>
            <a:pPr algn="ctr"/>
            <a:r>
              <a:rPr lang="en-IN" sz="3100" b="1" dirty="0">
                <a:latin typeface="Times New Roman" panose="02020603050405020304" pitchFamily="18" charset="0"/>
                <a:cs typeface="Times New Roman" panose="02020603050405020304" pitchFamily="18" charset="0"/>
              </a:rPr>
              <a:t>OSI</a:t>
            </a:r>
            <a:r>
              <a:rPr lang="en-IN" sz="4000" b="1" dirty="0">
                <a:latin typeface="Times New Roman" panose="02020603050405020304" pitchFamily="18" charset="0"/>
                <a:cs typeface="Times New Roman" panose="02020603050405020304" pitchFamily="18" charset="0"/>
              </a:rPr>
              <a:t> </a:t>
            </a:r>
            <a:r>
              <a:rPr lang="en-IN" sz="3100" b="1" dirty="0">
                <a:latin typeface="Times New Roman" panose="02020603050405020304" pitchFamily="18" charset="0"/>
                <a:cs typeface="Times New Roman" panose="02020603050405020304" pitchFamily="18" charset="0"/>
              </a:rPr>
              <a:t>MODEL</a:t>
            </a:r>
            <a:endParaRPr lang="en-IN" sz="40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2EE2BD2D-84D6-C4DF-9B71-44DC57DA9E4B}"/>
              </a:ext>
            </a:extLst>
          </p:cNvPr>
          <p:cNvSpPr>
            <a:spLocks noGrp="1"/>
          </p:cNvSpPr>
          <p:nvPr>
            <p:ph idx="1"/>
          </p:nvPr>
        </p:nvSpPr>
        <p:spPr>
          <a:xfrm>
            <a:off x="739877" y="2025445"/>
            <a:ext cx="10675375" cy="4336026"/>
          </a:xfrm>
        </p:spPr>
        <p:txBody>
          <a:bodyPr>
            <a:normAutofit/>
          </a:bodyPr>
          <a:lstStyle/>
          <a:p>
            <a:pPr marL="0" indent="0">
              <a:buNone/>
            </a:pPr>
            <a:r>
              <a:rPr lang="en-IN" sz="1800" b="1" dirty="0">
                <a:solidFill>
                  <a:srgbClr val="FF0000"/>
                </a:solidFill>
                <a:latin typeface="Times New Roman" panose="02020603050405020304" pitchFamily="18" charset="0"/>
                <a:cs typeface="Times New Roman" panose="02020603050405020304" pitchFamily="18" charset="0"/>
              </a:rPr>
              <a:t>5. Session Layer</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A </a:t>
            </a:r>
            <a:r>
              <a:rPr lang="en-US" sz="1800" b="1" dirty="0">
                <a:latin typeface="Times New Roman" panose="02020603050405020304" pitchFamily="18" charset="0"/>
                <a:cs typeface="Times New Roman" panose="02020603050405020304" pitchFamily="18" charset="0"/>
              </a:rPr>
              <a:t>session (communication link)</a:t>
            </a:r>
            <a:r>
              <a:rPr lang="en-US" sz="1800" dirty="0">
                <a:latin typeface="Times New Roman" panose="02020603050405020304" pitchFamily="18" charset="0"/>
                <a:cs typeface="Times New Roman" panose="02020603050405020304" pitchFamily="18" charset="0"/>
              </a:rPr>
              <a:t> is established between your Gmail client and Google’s mail server.</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Authentication (login credentials) is managed here.</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 Real time: Gmail logs you in and keeps your session active while sending.</a:t>
            </a:r>
          </a:p>
          <a:p>
            <a:pPr>
              <a:buFont typeface="Wingdings" panose="05000000000000000000" pitchFamily="2" charset="2"/>
              <a:buChar char="q"/>
            </a:pPr>
            <a:endParaRPr lang="en-US" sz="1800" b="1" dirty="0">
              <a:latin typeface="Times New Roman" panose="02020603050405020304" pitchFamily="18" charset="0"/>
              <a:cs typeface="Times New Roman" panose="02020603050405020304" pitchFamily="18" charset="0"/>
            </a:endParaRPr>
          </a:p>
          <a:p>
            <a:pPr marL="0" indent="0">
              <a:buNone/>
            </a:pPr>
            <a:r>
              <a:rPr lang="en-US" sz="1800" b="1" dirty="0">
                <a:solidFill>
                  <a:srgbClr val="FF0000"/>
                </a:solidFill>
                <a:latin typeface="Times New Roman" panose="02020603050405020304" pitchFamily="18" charset="0"/>
                <a:cs typeface="Times New Roman" panose="02020603050405020304" pitchFamily="18" charset="0"/>
              </a:rPr>
              <a:t>6.</a:t>
            </a:r>
            <a:r>
              <a:rPr lang="en-IN" sz="1800" dirty="0">
                <a:solidFill>
                  <a:srgbClr val="FF0000"/>
                </a:solidFill>
                <a:latin typeface="Times New Roman" panose="02020603050405020304" pitchFamily="18" charset="0"/>
                <a:cs typeface="Times New Roman" panose="02020603050405020304" pitchFamily="18" charset="0"/>
              </a:rPr>
              <a:t> </a:t>
            </a:r>
            <a:r>
              <a:rPr lang="en-IN" sz="1800" b="1" dirty="0">
                <a:solidFill>
                  <a:srgbClr val="FF0000"/>
                </a:solidFill>
                <a:latin typeface="Times New Roman" panose="02020603050405020304" pitchFamily="18" charset="0"/>
                <a:cs typeface="Times New Roman" panose="02020603050405020304" pitchFamily="18" charset="0"/>
              </a:rPr>
              <a:t>Presentation Layer</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The email text (e.g., "Hello") is converted into a standard format (ASCII/Unicode).</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If you attach an image, it’s compressed (JPEG).</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Data is </a:t>
            </a:r>
            <a:r>
              <a:rPr lang="en-US" sz="1800" b="1" dirty="0">
                <a:latin typeface="Times New Roman" panose="02020603050405020304" pitchFamily="18" charset="0"/>
                <a:cs typeface="Times New Roman" panose="02020603050405020304" pitchFamily="18" charset="0"/>
              </a:rPr>
              <a:t>encrypted</a:t>
            </a:r>
            <a:r>
              <a:rPr lang="en-US" sz="1800" dirty="0">
                <a:latin typeface="Times New Roman" panose="02020603050405020304" pitchFamily="18" charset="0"/>
                <a:cs typeface="Times New Roman" panose="02020603050405020304" pitchFamily="18" charset="0"/>
              </a:rPr>
              <a:t> if HTTPS/TLS is enabled.</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 Real time: Gmail encrypts your email so only Yahoo’s server can read it.</a:t>
            </a: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83D9C9E9-071B-8EBA-03B5-AEF13C7D9A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13156932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74D34-0916-B907-1B48-FBF9933269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137F0E-D68E-99BF-CE12-8E643ACB1AFC}"/>
              </a:ext>
            </a:extLst>
          </p:cNvPr>
          <p:cNvSpPr>
            <a:spLocks noGrp="1"/>
          </p:cNvSpPr>
          <p:nvPr>
            <p:ph type="title"/>
          </p:nvPr>
        </p:nvSpPr>
        <p:spPr>
          <a:xfrm>
            <a:off x="703976" y="1209368"/>
            <a:ext cx="10515600" cy="550606"/>
          </a:xfrm>
        </p:spPr>
        <p:txBody>
          <a:bodyPr>
            <a:normAutofit/>
          </a:bodyPr>
          <a:lstStyle/>
          <a:p>
            <a:pPr algn="ctr"/>
            <a:r>
              <a:rPr lang="en-IN" sz="2800" b="1" dirty="0">
                <a:latin typeface="Times New Roman" panose="02020603050405020304" pitchFamily="18" charset="0"/>
                <a:cs typeface="Times New Roman" panose="02020603050405020304" pitchFamily="18" charset="0"/>
              </a:rPr>
              <a:t>OSI MODEL</a:t>
            </a:r>
          </a:p>
        </p:txBody>
      </p:sp>
      <p:sp>
        <p:nvSpPr>
          <p:cNvPr id="3" name="Content Placeholder 2">
            <a:extLst>
              <a:ext uri="{FF2B5EF4-FFF2-40B4-BE49-F238E27FC236}">
                <a16:creationId xmlns:a16="http://schemas.microsoft.com/office/drawing/2014/main" id="{55FB220B-F8C5-166F-FCFF-24BDF30042DD}"/>
              </a:ext>
            </a:extLst>
          </p:cNvPr>
          <p:cNvSpPr>
            <a:spLocks noGrp="1"/>
          </p:cNvSpPr>
          <p:nvPr>
            <p:ph idx="1"/>
          </p:nvPr>
        </p:nvSpPr>
        <p:spPr>
          <a:xfrm>
            <a:off x="739877" y="1759974"/>
            <a:ext cx="10545661" cy="4965291"/>
          </a:xfrm>
        </p:spPr>
        <p:txBody>
          <a:bodyPr>
            <a:normAutofit lnSpcReduction="10000"/>
          </a:bodyPr>
          <a:lstStyle/>
          <a:p>
            <a:pPr marL="0" indent="0">
              <a:buNone/>
            </a:pPr>
            <a:r>
              <a:rPr lang="en-IN" sz="1800" b="1" dirty="0">
                <a:solidFill>
                  <a:srgbClr val="FF0000"/>
                </a:solidFill>
                <a:latin typeface="Times New Roman" panose="02020603050405020304" pitchFamily="18" charset="0"/>
                <a:cs typeface="Times New Roman" panose="02020603050405020304" pitchFamily="18" charset="0"/>
              </a:rPr>
              <a:t>7. Application Layer</a:t>
            </a:r>
          </a:p>
          <a:p>
            <a:pPr>
              <a:buFont typeface="Wingdings" panose="05000000000000000000" pitchFamily="2" charset="2"/>
              <a:buChar char="q"/>
            </a:pPr>
            <a:r>
              <a:rPr lang="en-US" sz="1800" dirty="0"/>
              <a:t>Gmail app (or browser) prepares the email using </a:t>
            </a:r>
            <a:r>
              <a:rPr lang="en-US" sz="1800" b="1" dirty="0"/>
              <a:t>SMTP protocol</a:t>
            </a:r>
            <a:r>
              <a:rPr lang="en-US" sz="1800" dirty="0"/>
              <a:t>.</a:t>
            </a:r>
          </a:p>
          <a:p>
            <a:pPr>
              <a:buFont typeface="Wingdings" panose="05000000000000000000" pitchFamily="2" charset="2"/>
              <a:buChar char="q"/>
            </a:pPr>
            <a:r>
              <a:rPr lang="en-US" sz="1800" dirty="0"/>
              <a:t>Your friend later reads it using </a:t>
            </a:r>
            <a:r>
              <a:rPr lang="en-US" sz="1800" b="1" dirty="0"/>
              <a:t>IMAP/POP3.</a:t>
            </a:r>
          </a:p>
          <a:p>
            <a:pPr>
              <a:buFont typeface="Wingdings" panose="05000000000000000000" pitchFamily="2" charset="2"/>
              <a:buChar char="q"/>
            </a:pPr>
            <a:r>
              <a:rPr lang="en-US" sz="1800" dirty="0"/>
              <a:t>👉 Real time: You click </a:t>
            </a:r>
            <a:r>
              <a:rPr lang="en-US" sz="1800" b="1" dirty="0"/>
              <a:t>Send</a:t>
            </a:r>
            <a:r>
              <a:rPr lang="en-US" sz="1800" dirty="0"/>
              <a:t> on Gmail.</a:t>
            </a:r>
          </a:p>
          <a:p>
            <a:pPr marL="0" indent="0">
              <a:buNone/>
            </a:pPr>
            <a:r>
              <a:rPr lang="en-IN" sz="1800" b="1" dirty="0"/>
              <a:t> </a:t>
            </a:r>
            <a:r>
              <a:rPr lang="en-IN" sz="1800" b="1" dirty="0">
                <a:solidFill>
                  <a:srgbClr val="FF0000"/>
                </a:solidFill>
                <a:latin typeface="Times New Roman" panose="02020603050405020304" pitchFamily="18" charset="0"/>
                <a:cs typeface="Times New Roman" panose="02020603050405020304" pitchFamily="18" charset="0"/>
              </a:rPr>
              <a:t>Real-Time Example (WhatsApp message / Web browsing)</a:t>
            </a:r>
          </a:p>
          <a:p>
            <a:pPr>
              <a:buFont typeface="Wingdings" panose="05000000000000000000" pitchFamily="2" charset="2"/>
              <a:buChar char="q"/>
            </a:pPr>
            <a:r>
              <a:rPr lang="en-IN" sz="1800" b="1" dirty="0">
                <a:latin typeface="Times New Roman" panose="02020603050405020304" pitchFamily="18" charset="0"/>
                <a:cs typeface="Times New Roman" panose="02020603050405020304" pitchFamily="18" charset="0"/>
              </a:rPr>
              <a:t>Application</a:t>
            </a:r>
            <a:r>
              <a:rPr lang="en-IN" sz="1800" dirty="0">
                <a:latin typeface="Times New Roman" panose="02020603050405020304" pitchFamily="18" charset="0"/>
                <a:cs typeface="Times New Roman" panose="02020603050405020304" pitchFamily="18" charset="0"/>
              </a:rPr>
              <a:t> – You type “Hi” in WhatsApp.</a:t>
            </a:r>
          </a:p>
          <a:p>
            <a:pPr>
              <a:buFont typeface="Wingdings" panose="05000000000000000000" pitchFamily="2" charset="2"/>
              <a:buChar char="q"/>
            </a:pPr>
            <a:r>
              <a:rPr lang="en-IN" sz="1800" b="1" dirty="0">
                <a:latin typeface="Times New Roman" panose="02020603050405020304" pitchFamily="18" charset="0"/>
                <a:cs typeface="Times New Roman" panose="02020603050405020304" pitchFamily="18" charset="0"/>
              </a:rPr>
              <a:t>Presentation</a:t>
            </a:r>
            <a:r>
              <a:rPr lang="en-IN" sz="1800" dirty="0">
                <a:latin typeface="Times New Roman" panose="02020603050405020304" pitchFamily="18" charset="0"/>
                <a:cs typeface="Times New Roman" panose="02020603050405020304" pitchFamily="18" charset="0"/>
              </a:rPr>
              <a:t> – Message is encrypted (TLS).</a:t>
            </a:r>
          </a:p>
          <a:p>
            <a:pPr>
              <a:buFont typeface="Wingdings" panose="05000000000000000000" pitchFamily="2" charset="2"/>
              <a:buChar char="q"/>
            </a:pPr>
            <a:r>
              <a:rPr lang="en-IN" sz="1800" b="1" dirty="0">
                <a:latin typeface="Times New Roman" panose="02020603050405020304" pitchFamily="18" charset="0"/>
                <a:cs typeface="Times New Roman" panose="02020603050405020304" pitchFamily="18" charset="0"/>
              </a:rPr>
              <a:t>Session</a:t>
            </a:r>
            <a:r>
              <a:rPr lang="en-IN" sz="1800" dirty="0">
                <a:latin typeface="Times New Roman" panose="02020603050405020304" pitchFamily="18" charset="0"/>
                <a:cs typeface="Times New Roman" panose="02020603050405020304" pitchFamily="18" charset="0"/>
              </a:rPr>
              <a:t> – Chat session maintained with server.</a:t>
            </a:r>
          </a:p>
          <a:p>
            <a:pPr>
              <a:buFont typeface="Wingdings" panose="05000000000000000000" pitchFamily="2" charset="2"/>
              <a:buChar char="q"/>
            </a:pPr>
            <a:r>
              <a:rPr lang="en-IN" sz="1800" b="1" dirty="0">
                <a:latin typeface="Times New Roman" panose="02020603050405020304" pitchFamily="18" charset="0"/>
                <a:cs typeface="Times New Roman" panose="02020603050405020304" pitchFamily="18" charset="0"/>
              </a:rPr>
              <a:t>Transport</a:t>
            </a:r>
            <a:r>
              <a:rPr lang="en-IN" sz="1800" dirty="0">
                <a:latin typeface="Times New Roman" panose="02020603050405020304" pitchFamily="18" charset="0"/>
                <a:cs typeface="Times New Roman" panose="02020603050405020304" pitchFamily="18" charset="0"/>
              </a:rPr>
              <a:t> – TCP ensures message reliability.</a:t>
            </a:r>
          </a:p>
          <a:p>
            <a:pPr>
              <a:buFont typeface="Wingdings" panose="05000000000000000000" pitchFamily="2" charset="2"/>
              <a:buChar char="q"/>
            </a:pPr>
            <a:r>
              <a:rPr lang="en-IN" sz="1800" b="1" dirty="0">
                <a:latin typeface="Times New Roman" panose="02020603050405020304" pitchFamily="18" charset="0"/>
                <a:cs typeface="Times New Roman" panose="02020603050405020304" pitchFamily="18" charset="0"/>
              </a:rPr>
              <a:t>Network</a:t>
            </a:r>
            <a:r>
              <a:rPr lang="en-IN" sz="1800" dirty="0">
                <a:latin typeface="Times New Roman" panose="02020603050405020304" pitchFamily="18" charset="0"/>
                <a:cs typeface="Times New Roman" panose="02020603050405020304" pitchFamily="18" charset="0"/>
              </a:rPr>
              <a:t> – IP addresses route the packet.</a:t>
            </a:r>
          </a:p>
          <a:p>
            <a:pPr>
              <a:buFont typeface="Wingdings" panose="05000000000000000000" pitchFamily="2" charset="2"/>
              <a:buChar char="q"/>
            </a:pPr>
            <a:r>
              <a:rPr lang="en-IN" sz="1800" b="1" dirty="0">
                <a:latin typeface="Times New Roman" panose="02020603050405020304" pitchFamily="18" charset="0"/>
                <a:cs typeface="Times New Roman" panose="02020603050405020304" pitchFamily="18" charset="0"/>
              </a:rPr>
              <a:t>Data Link</a:t>
            </a:r>
            <a:r>
              <a:rPr lang="en-IN" sz="1800" dirty="0">
                <a:latin typeface="Times New Roman" panose="02020603050405020304" pitchFamily="18" charset="0"/>
                <a:cs typeface="Times New Roman" panose="02020603050405020304" pitchFamily="18" charset="0"/>
              </a:rPr>
              <a:t> – Wi-Fi/Ethernet frames deliver locally.</a:t>
            </a:r>
          </a:p>
          <a:p>
            <a:pPr>
              <a:buFont typeface="Wingdings" panose="05000000000000000000" pitchFamily="2" charset="2"/>
              <a:buChar char="q"/>
            </a:pPr>
            <a:r>
              <a:rPr lang="en-IN" sz="1800" b="1" dirty="0">
                <a:latin typeface="Times New Roman" panose="02020603050405020304" pitchFamily="18" charset="0"/>
                <a:cs typeface="Times New Roman" panose="02020603050405020304" pitchFamily="18" charset="0"/>
              </a:rPr>
              <a:t>Physical</a:t>
            </a:r>
            <a:r>
              <a:rPr lang="en-IN" sz="1800" dirty="0">
                <a:latin typeface="Times New Roman" panose="02020603050405020304" pitchFamily="18" charset="0"/>
                <a:cs typeface="Times New Roman" panose="02020603050405020304" pitchFamily="18" charset="0"/>
              </a:rPr>
              <a:t> – Sent as radio waves or electrical signals.</a:t>
            </a:r>
          </a:p>
          <a:p>
            <a:pPr marL="0" indent="0">
              <a:buNone/>
            </a:pPr>
            <a:r>
              <a:rPr lang="en-US" sz="1800" dirty="0">
                <a:latin typeface="Times New Roman" panose="02020603050405020304" pitchFamily="18" charset="0"/>
                <a:cs typeface="Times New Roman" panose="02020603050405020304" pitchFamily="18" charset="0"/>
              </a:rPr>
              <a:t>The </a:t>
            </a:r>
            <a:r>
              <a:rPr lang="en-US" sz="1800" b="1" dirty="0">
                <a:latin typeface="Times New Roman" panose="02020603050405020304" pitchFamily="18" charset="0"/>
                <a:cs typeface="Times New Roman" panose="02020603050405020304" pitchFamily="18" charset="0"/>
              </a:rPr>
              <a:t>OSI Model</a:t>
            </a:r>
            <a:r>
              <a:rPr lang="en-US" sz="1800" dirty="0">
                <a:latin typeface="Times New Roman" panose="02020603050405020304" pitchFamily="18" charset="0"/>
                <a:cs typeface="Times New Roman" panose="02020603050405020304" pitchFamily="18" charset="0"/>
              </a:rPr>
              <a:t> is a 7-layer framework that explains </a:t>
            </a:r>
            <a:r>
              <a:rPr lang="en-US" sz="1800" b="1" dirty="0">
                <a:latin typeface="Times New Roman" panose="02020603050405020304" pitchFamily="18" charset="0"/>
                <a:cs typeface="Times New Roman" panose="02020603050405020304" pitchFamily="18" charset="0"/>
              </a:rPr>
              <a:t>how data travels from one device to another</a:t>
            </a:r>
            <a:r>
              <a:rPr lang="en-US" sz="1800" dirty="0">
                <a:latin typeface="Times New Roman" panose="02020603050405020304" pitchFamily="18" charset="0"/>
                <a:cs typeface="Times New Roman" panose="02020603050405020304" pitchFamily="18" charset="0"/>
              </a:rPr>
              <a:t>, making networks </a:t>
            </a:r>
            <a:r>
              <a:rPr lang="en-US" sz="1800" b="1" dirty="0">
                <a:latin typeface="Times New Roman" panose="02020603050405020304" pitchFamily="18" charset="0"/>
                <a:cs typeface="Times New Roman" panose="02020603050405020304" pitchFamily="18" charset="0"/>
              </a:rPr>
              <a:t>organized, interoperable, and easier to troubleshoot</a:t>
            </a:r>
            <a:r>
              <a:rPr lang="en-US" sz="1800" dirty="0">
                <a:latin typeface="Times New Roman" panose="02020603050405020304" pitchFamily="18" charset="0"/>
                <a:cs typeface="Times New Roman" panose="02020603050405020304" pitchFamily="18" charset="0"/>
              </a:rPr>
              <a:t>.</a:t>
            </a:r>
            <a:endParaRPr lang="en-IN" sz="1800" dirty="0">
              <a:latin typeface="Times New Roman" panose="02020603050405020304" pitchFamily="18" charset="0"/>
              <a:cs typeface="Times New Roman" panose="02020603050405020304" pitchFamily="18" charset="0"/>
            </a:endParaRPr>
          </a:p>
          <a:p>
            <a:pPr marL="0" indent="0">
              <a:buNone/>
            </a:pPr>
            <a:endParaRPr lang="en-IN" sz="1800"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686CDCC5-37E8-D6C7-D351-7C92CD4B7C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58529"/>
          </a:xfrm>
          <a:prstGeom prst="rect">
            <a:avLst/>
          </a:prstGeom>
        </p:spPr>
      </p:pic>
    </p:spTree>
    <p:extLst>
      <p:ext uri="{BB962C8B-B14F-4D97-AF65-F5344CB8AC3E}">
        <p14:creationId xmlns:p14="http://schemas.microsoft.com/office/powerpoint/2010/main" val="25305451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82E02-3A52-1F47-2119-855C021C68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AFB0BD-764B-075C-81DE-7E653D3368B3}"/>
              </a:ext>
            </a:extLst>
          </p:cNvPr>
          <p:cNvSpPr>
            <a:spLocks noGrp="1"/>
          </p:cNvSpPr>
          <p:nvPr>
            <p:ph type="title"/>
          </p:nvPr>
        </p:nvSpPr>
        <p:spPr>
          <a:xfrm>
            <a:off x="703976" y="1229032"/>
            <a:ext cx="10515600" cy="285135"/>
          </a:xfrm>
        </p:spPr>
        <p:txBody>
          <a:bodyPr>
            <a:normAutofit fontScale="90000"/>
          </a:bodyPr>
          <a:lstStyle/>
          <a:p>
            <a:pPr algn="ctr"/>
            <a:r>
              <a:rPr lang="en-IN" sz="3100" b="1" dirty="0">
                <a:latin typeface="Times New Roman" panose="02020603050405020304" pitchFamily="18" charset="0"/>
                <a:cs typeface="Times New Roman" panose="02020603050405020304" pitchFamily="18" charset="0"/>
              </a:rPr>
              <a:t>Differences</a:t>
            </a:r>
            <a:r>
              <a:rPr lang="en-IN" sz="3600" b="1" dirty="0">
                <a:latin typeface="Times New Roman" panose="02020603050405020304" pitchFamily="18" charset="0"/>
                <a:cs typeface="Times New Roman" panose="02020603050405020304" pitchFamily="18" charset="0"/>
              </a:rPr>
              <a:t> Be</a:t>
            </a:r>
            <a:r>
              <a:rPr lang="en-IN" sz="3100" b="1" dirty="0">
                <a:latin typeface="Times New Roman" panose="02020603050405020304" pitchFamily="18" charset="0"/>
                <a:cs typeface="Times New Roman" panose="02020603050405020304" pitchFamily="18" charset="0"/>
              </a:rPr>
              <a:t>tween TCP/IP and OSI model</a:t>
            </a:r>
          </a:p>
        </p:txBody>
      </p:sp>
      <p:sp>
        <p:nvSpPr>
          <p:cNvPr id="3" name="Content Placeholder 2">
            <a:extLst>
              <a:ext uri="{FF2B5EF4-FFF2-40B4-BE49-F238E27FC236}">
                <a16:creationId xmlns:a16="http://schemas.microsoft.com/office/drawing/2014/main" id="{A9F639A3-BB9C-97AC-35C5-D1B6FFB92EFB}"/>
              </a:ext>
            </a:extLst>
          </p:cNvPr>
          <p:cNvSpPr>
            <a:spLocks noGrp="1"/>
          </p:cNvSpPr>
          <p:nvPr>
            <p:ph idx="1"/>
          </p:nvPr>
        </p:nvSpPr>
        <p:spPr>
          <a:xfrm>
            <a:off x="739877" y="1350628"/>
            <a:ext cx="10545661" cy="5374637"/>
          </a:xfrm>
        </p:spPr>
        <p:txBody>
          <a:bodyPr>
            <a:normAutofit/>
          </a:bodyPr>
          <a:lstStyle/>
          <a:p>
            <a:pPr marL="0" indent="0">
              <a:buNone/>
            </a:pPr>
            <a:endParaRPr lang="en-IN" sz="1800"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F440D63B-75DC-CF91-D55F-A53C4AF9B5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2065" y="1658790"/>
            <a:ext cx="6817095" cy="5110720"/>
          </a:xfrm>
          <a:prstGeom prst="rect">
            <a:avLst/>
          </a:prstGeom>
        </p:spPr>
      </p:pic>
      <p:pic>
        <p:nvPicPr>
          <p:cNvPr id="8" name="Picture 7">
            <a:extLst>
              <a:ext uri="{FF2B5EF4-FFF2-40B4-BE49-F238E27FC236}">
                <a16:creationId xmlns:a16="http://schemas.microsoft.com/office/drawing/2014/main" id="{1DE25D3D-B63A-1DA8-BF22-BF21A2F2E7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209368"/>
          </a:xfrm>
          <a:prstGeom prst="rect">
            <a:avLst/>
          </a:prstGeom>
        </p:spPr>
      </p:pic>
    </p:spTree>
    <p:extLst>
      <p:ext uri="{BB962C8B-B14F-4D97-AF65-F5344CB8AC3E}">
        <p14:creationId xmlns:p14="http://schemas.microsoft.com/office/powerpoint/2010/main" val="41678994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0BF03-C0F7-2F32-C3B7-8881A4EBE8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FD867F-E08C-8D3C-56FA-443152474E10}"/>
              </a:ext>
            </a:extLst>
          </p:cNvPr>
          <p:cNvSpPr>
            <a:spLocks noGrp="1"/>
          </p:cNvSpPr>
          <p:nvPr>
            <p:ph type="title"/>
          </p:nvPr>
        </p:nvSpPr>
        <p:spPr>
          <a:xfrm>
            <a:off x="703976" y="1514167"/>
            <a:ext cx="10515600" cy="353961"/>
          </a:xfrm>
        </p:spPr>
        <p:txBody>
          <a:bodyPr>
            <a:no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68AD084E-9ED3-DAD3-E20C-C442EA9E0C82}"/>
              </a:ext>
            </a:extLst>
          </p:cNvPr>
          <p:cNvSpPr>
            <a:spLocks noGrp="1"/>
          </p:cNvSpPr>
          <p:nvPr>
            <p:ph idx="1"/>
          </p:nvPr>
        </p:nvSpPr>
        <p:spPr>
          <a:xfrm>
            <a:off x="739877" y="1769806"/>
            <a:ext cx="10545661" cy="4955459"/>
          </a:xfrm>
        </p:spPr>
        <p:txBody>
          <a:bodyPr>
            <a:normAutofit fontScale="55000" lnSpcReduction="20000"/>
          </a:bodyPr>
          <a:lstStyle/>
          <a:p>
            <a:pPr marL="0" indent="0">
              <a:buNone/>
            </a:pPr>
            <a:endParaRPr lang="en-IN" sz="2100" dirty="0">
              <a:latin typeface="Times New Roman" panose="02020603050405020304" pitchFamily="18" charset="0"/>
              <a:cs typeface="Times New Roman" panose="02020603050405020304" pitchFamily="18" charset="0"/>
            </a:endParaRPr>
          </a:p>
          <a:p>
            <a:pPr>
              <a:lnSpc>
                <a:spcPct val="120000"/>
              </a:lnSpc>
              <a:buFont typeface="Wingdings" panose="05000000000000000000" pitchFamily="2" charset="2"/>
              <a:buChar char="q"/>
            </a:pPr>
            <a:r>
              <a:rPr lang="en-US" sz="3200" dirty="0">
                <a:latin typeface="Times New Roman" panose="02020603050405020304" pitchFamily="18" charset="0"/>
                <a:cs typeface="Times New Roman" panose="02020603050405020304" pitchFamily="18" charset="0"/>
              </a:rPr>
              <a:t>Transmission medium can be broadly defined as anything that can carry information from a source to a destination.</a:t>
            </a:r>
          </a:p>
          <a:p>
            <a:pPr marL="0" indent="0">
              <a:lnSpc>
                <a:spcPct val="120000"/>
              </a:lnSpc>
              <a:buNone/>
            </a:pPr>
            <a:endParaRPr lang="en-US" sz="3200" dirty="0">
              <a:latin typeface="Times New Roman" panose="02020603050405020304" pitchFamily="18" charset="0"/>
              <a:cs typeface="Times New Roman" panose="02020603050405020304" pitchFamily="18" charset="0"/>
            </a:endParaRPr>
          </a:p>
          <a:p>
            <a:pPr>
              <a:lnSpc>
                <a:spcPct val="120000"/>
              </a:lnSpc>
              <a:buFont typeface="Wingdings" panose="05000000000000000000" pitchFamily="2" charset="2"/>
              <a:buChar char="q"/>
            </a:pPr>
            <a:r>
              <a:rPr lang="en-US" sz="3200" dirty="0">
                <a:latin typeface="Times New Roman" panose="02020603050405020304" pitchFamily="18" charset="0"/>
                <a:cs typeface="Times New Roman" panose="02020603050405020304" pitchFamily="18" charset="0"/>
              </a:rPr>
              <a:t>Transmission media are the </a:t>
            </a:r>
            <a:r>
              <a:rPr lang="en-US" sz="3200" b="1" dirty="0">
                <a:latin typeface="Times New Roman" panose="02020603050405020304" pitchFamily="18" charset="0"/>
                <a:cs typeface="Times New Roman" panose="02020603050405020304" pitchFamily="18" charset="0"/>
              </a:rPr>
              <a:t>physical pathways</a:t>
            </a:r>
            <a:r>
              <a:rPr lang="en-US" sz="3200" dirty="0">
                <a:latin typeface="Times New Roman" panose="02020603050405020304" pitchFamily="18" charset="0"/>
                <a:cs typeface="Times New Roman" panose="02020603050405020304" pitchFamily="18" charset="0"/>
              </a:rPr>
              <a:t> or </a:t>
            </a:r>
            <a:r>
              <a:rPr lang="en-US" sz="3200" b="1" dirty="0">
                <a:latin typeface="Times New Roman" panose="02020603050405020304" pitchFamily="18" charset="0"/>
                <a:cs typeface="Times New Roman" panose="02020603050405020304" pitchFamily="18" charset="0"/>
              </a:rPr>
              <a:t>channels</a:t>
            </a:r>
            <a:r>
              <a:rPr lang="en-US" sz="3200" dirty="0">
                <a:latin typeface="Times New Roman" panose="02020603050405020304" pitchFamily="18" charset="0"/>
                <a:cs typeface="Times New Roman" panose="02020603050405020304" pitchFamily="18" charset="0"/>
              </a:rPr>
              <a:t> through which data, information, or signals are transmitted from one device (sender) to another (receiver) in a network.</a:t>
            </a:r>
          </a:p>
          <a:p>
            <a:pPr marL="0" indent="0">
              <a:lnSpc>
                <a:spcPct val="120000"/>
              </a:lnSpc>
              <a:buNone/>
            </a:pPr>
            <a:endParaRPr lang="en-US" sz="3200" dirty="0">
              <a:latin typeface="Times New Roman" panose="02020603050405020304" pitchFamily="18" charset="0"/>
              <a:cs typeface="Times New Roman" panose="02020603050405020304" pitchFamily="18" charset="0"/>
            </a:endParaRPr>
          </a:p>
          <a:p>
            <a:pPr>
              <a:lnSpc>
                <a:spcPct val="120000"/>
              </a:lnSpc>
              <a:buFont typeface="Wingdings" panose="05000000000000000000" pitchFamily="2" charset="2"/>
              <a:buChar char="q"/>
            </a:pPr>
            <a:r>
              <a:rPr lang="en-US" sz="3200" dirty="0">
                <a:latin typeface="Times New Roman" panose="02020603050405020304" pitchFamily="18" charset="0"/>
                <a:cs typeface="Times New Roman" panose="02020603050405020304" pitchFamily="18" charset="0"/>
              </a:rPr>
              <a:t>The Transmission media is usually free space(Air ,Vacuum and water), metallic metal or fiber –optic cable.</a:t>
            </a:r>
          </a:p>
          <a:p>
            <a:pPr marL="0" indent="0">
              <a:lnSpc>
                <a:spcPct val="120000"/>
              </a:lnSpc>
              <a:buNone/>
            </a:pPr>
            <a:endParaRPr lang="en-US" sz="3200" dirty="0">
              <a:latin typeface="Times New Roman" panose="02020603050405020304" pitchFamily="18" charset="0"/>
              <a:cs typeface="Times New Roman" panose="02020603050405020304" pitchFamily="18" charset="0"/>
            </a:endParaRPr>
          </a:p>
          <a:p>
            <a:pPr>
              <a:lnSpc>
                <a:spcPct val="120000"/>
              </a:lnSpc>
              <a:buFont typeface="Wingdings" panose="05000000000000000000" pitchFamily="2" charset="2"/>
              <a:buChar char="q"/>
            </a:pPr>
            <a:r>
              <a:rPr lang="en-US" sz="3200" dirty="0">
                <a:latin typeface="Times New Roman" panose="02020603050405020304" pitchFamily="18" charset="0"/>
                <a:cs typeface="Times New Roman" panose="02020603050405020304" pitchFamily="18" charset="0"/>
              </a:rPr>
              <a:t>These signals are transmitted from one device to another in the form of electromagnetic energy.</a:t>
            </a:r>
          </a:p>
          <a:p>
            <a:pPr marL="0" indent="0">
              <a:lnSpc>
                <a:spcPct val="120000"/>
              </a:lnSpc>
              <a:buNone/>
            </a:pPr>
            <a:endParaRPr lang="en-US" sz="3200" dirty="0">
              <a:latin typeface="Times New Roman" panose="02020603050405020304" pitchFamily="18" charset="0"/>
              <a:cs typeface="Times New Roman" panose="02020603050405020304" pitchFamily="18" charset="0"/>
            </a:endParaRPr>
          </a:p>
          <a:p>
            <a:pPr>
              <a:lnSpc>
                <a:spcPct val="120000"/>
              </a:lnSpc>
              <a:buFont typeface="Wingdings" panose="05000000000000000000" pitchFamily="2" charset="2"/>
              <a:buChar char="q"/>
            </a:pPr>
            <a:r>
              <a:rPr lang="en-US" sz="3200" dirty="0">
                <a:latin typeface="Times New Roman" panose="02020603050405020304" pitchFamily="18" charset="0"/>
                <a:cs typeface="Times New Roman" panose="02020603050405020304" pitchFamily="18" charset="0"/>
              </a:rPr>
              <a:t>Electromagnetic energy is a combine of electric and magnetic fields vibrating in relation to each other includes power, radio wases , infrared light , visible light , ultraviolet light and X, gamma and cosmic rays. Each of these constitutes a portion of the </a:t>
            </a:r>
            <a:r>
              <a:rPr lang="en-US" sz="3200" b="1" dirty="0">
                <a:latin typeface="Times New Roman" panose="02020603050405020304" pitchFamily="18" charset="0"/>
                <a:cs typeface="Times New Roman" panose="02020603050405020304" pitchFamily="18" charset="0"/>
              </a:rPr>
              <a:t>Electromagnetic Spectrum</a:t>
            </a:r>
          </a:p>
          <a:p>
            <a:pPr>
              <a:buFont typeface="Wingdings" panose="05000000000000000000" pitchFamily="2" charset="2"/>
              <a:buChar char="q"/>
            </a:pPr>
            <a:endParaRPr lang="en-US" sz="2100" dirty="0">
              <a:latin typeface="Times New Roman" panose="02020603050405020304" pitchFamily="18" charset="0"/>
              <a:cs typeface="Times New Roman" panose="02020603050405020304" pitchFamily="18" charset="0"/>
            </a:endParaRPr>
          </a:p>
          <a:p>
            <a:pPr marL="0" indent="0">
              <a:buNone/>
            </a:pPr>
            <a:endParaRPr lang="en-IN"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020B6163-5DBD-E3C4-BE85-32361836AE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1261000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7D31A-AC09-58ED-4D2E-96BFF0133A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EC3C6D-4693-40C3-7FB3-50156DBE417B}"/>
              </a:ext>
            </a:extLst>
          </p:cNvPr>
          <p:cNvSpPr>
            <a:spLocks noGrp="1"/>
          </p:cNvSpPr>
          <p:nvPr>
            <p:ph type="title"/>
          </p:nvPr>
        </p:nvSpPr>
        <p:spPr>
          <a:xfrm>
            <a:off x="703976" y="1514167"/>
            <a:ext cx="10515600" cy="353961"/>
          </a:xfrm>
        </p:spPr>
        <p:txBody>
          <a:bodyPr>
            <a:no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B23720AB-3B05-30C8-572B-DE96F8FAB2E8}"/>
              </a:ext>
            </a:extLst>
          </p:cNvPr>
          <p:cNvSpPr>
            <a:spLocks noGrp="1"/>
          </p:cNvSpPr>
          <p:nvPr>
            <p:ph idx="1"/>
          </p:nvPr>
        </p:nvSpPr>
        <p:spPr>
          <a:xfrm>
            <a:off x="739877" y="1769806"/>
            <a:ext cx="10545661" cy="4955459"/>
          </a:xfrm>
        </p:spPr>
        <p:txBody>
          <a:bodyPr>
            <a:normAutofit/>
          </a:bodyPr>
          <a:lstStyle/>
          <a:p>
            <a:pPr marL="0" indent="0">
              <a:buNone/>
            </a:pPr>
            <a:endParaRPr lang="en-IN" sz="1800" dirty="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1800" dirty="0">
              <a:latin typeface="Times New Roman" panose="02020603050405020304" pitchFamily="18" charset="0"/>
              <a:cs typeface="Times New Roman" panose="02020603050405020304" pitchFamily="18" charset="0"/>
            </a:endParaRPr>
          </a:p>
          <a:p>
            <a:pPr marL="0" indent="0">
              <a:buNone/>
            </a:pPr>
            <a:r>
              <a:rPr lang="en-US" sz="1800" b="1" dirty="0">
                <a:latin typeface="Times New Roman" panose="02020603050405020304" pitchFamily="18" charset="0"/>
                <a:cs typeface="Times New Roman" panose="02020603050405020304" pitchFamily="18" charset="0"/>
              </a:rPr>
              <a:t>Example: </a:t>
            </a:r>
            <a:r>
              <a:rPr lang="en-IN" sz="1800" dirty="0">
                <a:latin typeface="Times New Roman" panose="02020603050405020304" pitchFamily="18" charset="0"/>
                <a:cs typeface="Times New Roman" panose="02020603050405020304" pitchFamily="18" charset="0"/>
              </a:rPr>
              <a:t>Telephone lines, FM Radio.</a:t>
            </a:r>
          </a:p>
          <a:p>
            <a:pPr marL="0" indent="0">
              <a:buNone/>
            </a:pPr>
            <a:endParaRPr lang="en-IN"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05E17843-80A5-B003-3195-D622666850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1482" y="3432346"/>
            <a:ext cx="8033638" cy="2288760"/>
          </a:xfrm>
          <a:prstGeom prst="rect">
            <a:avLst/>
          </a:prstGeom>
        </p:spPr>
      </p:pic>
      <p:pic>
        <p:nvPicPr>
          <p:cNvPr id="9" name="Picture 8">
            <a:extLst>
              <a:ext uri="{FF2B5EF4-FFF2-40B4-BE49-F238E27FC236}">
                <a16:creationId xmlns:a16="http://schemas.microsoft.com/office/drawing/2014/main" id="{ADCBAC59-FE42-C239-BA4C-BA23D13C66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cxnSp>
        <p:nvCxnSpPr>
          <p:cNvPr id="6" name="Straight Connector 5">
            <a:extLst>
              <a:ext uri="{FF2B5EF4-FFF2-40B4-BE49-F238E27FC236}">
                <a16:creationId xmlns:a16="http://schemas.microsoft.com/office/drawing/2014/main" id="{24FA5ECD-267C-23F0-ECA8-CDF446719CAF}"/>
              </a:ext>
            </a:extLst>
          </p:cNvPr>
          <p:cNvCxnSpPr>
            <a:cxnSpLocks/>
          </p:cNvCxnSpPr>
          <p:nvPr/>
        </p:nvCxnSpPr>
        <p:spPr>
          <a:xfrm>
            <a:off x="8280400" y="4836160"/>
            <a:ext cx="13919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E5EB0A1-A68E-930E-C89F-EF09EADF8ACA}"/>
              </a:ext>
            </a:extLst>
          </p:cNvPr>
          <p:cNvCxnSpPr/>
          <p:nvPr/>
        </p:nvCxnSpPr>
        <p:spPr>
          <a:xfrm>
            <a:off x="9682480" y="4897120"/>
            <a:ext cx="0" cy="1828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95393B2-3032-B416-2F6D-F0C79D4F58FB}"/>
              </a:ext>
            </a:extLst>
          </p:cNvPr>
          <p:cNvCxnSpPr>
            <a:cxnSpLocks/>
          </p:cNvCxnSpPr>
          <p:nvPr/>
        </p:nvCxnSpPr>
        <p:spPr>
          <a:xfrm>
            <a:off x="9692640" y="4846320"/>
            <a:ext cx="11582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2CACC9F-6C69-9C9F-58A7-48DC2D910F5C}"/>
              </a:ext>
            </a:extLst>
          </p:cNvPr>
          <p:cNvCxnSpPr/>
          <p:nvPr/>
        </p:nvCxnSpPr>
        <p:spPr>
          <a:xfrm>
            <a:off x="10850880" y="4886960"/>
            <a:ext cx="0" cy="142240"/>
          </a:xfrm>
          <a:prstGeom prst="line">
            <a:avLst/>
          </a:prstGeom>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5531E3DA-99BD-57C5-2E1A-16308A31B391}"/>
              </a:ext>
            </a:extLst>
          </p:cNvPr>
          <p:cNvSpPr/>
          <p:nvPr/>
        </p:nvSpPr>
        <p:spPr>
          <a:xfrm>
            <a:off x="9184640" y="5049520"/>
            <a:ext cx="1198880" cy="65024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a:latin typeface="Times New Roman" panose="02020603050405020304" pitchFamily="18" charset="0"/>
                <a:cs typeface="Times New Roman" panose="02020603050405020304" pitchFamily="18" charset="0"/>
              </a:rPr>
              <a:t>Micro Waves</a:t>
            </a:r>
            <a:endParaRPr lang="en-IN" b="1" dirty="0">
              <a:latin typeface="Times New Roman" panose="020206030504050203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id="{6E836832-4F45-D70C-C7B5-6D9D293A4D38}"/>
              </a:ext>
            </a:extLst>
          </p:cNvPr>
          <p:cNvSpPr/>
          <p:nvPr/>
        </p:nvSpPr>
        <p:spPr>
          <a:xfrm>
            <a:off x="10495280" y="5069840"/>
            <a:ext cx="1422400" cy="56896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IN" b="1" dirty="0">
                <a:latin typeface="Times New Roman" panose="02020603050405020304" pitchFamily="18" charset="0"/>
                <a:cs typeface="Times New Roman" panose="02020603050405020304" pitchFamily="18" charset="0"/>
              </a:rPr>
              <a:t>Infrared</a:t>
            </a:r>
            <a:endParaRPr lang="en-IN" dirty="0"/>
          </a:p>
        </p:txBody>
      </p:sp>
      <p:sp>
        <p:nvSpPr>
          <p:cNvPr id="21" name="Rectangle 20">
            <a:extLst>
              <a:ext uri="{FF2B5EF4-FFF2-40B4-BE49-F238E27FC236}">
                <a16:creationId xmlns:a16="http://schemas.microsoft.com/office/drawing/2014/main" id="{1AD39C71-6440-17E9-D362-5422B6FEF2A5}"/>
              </a:ext>
            </a:extLst>
          </p:cNvPr>
          <p:cNvSpPr/>
          <p:nvPr/>
        </p:nvSpPr>
        <p:spPr>
          <a:xfrm>
            <a:off x="7416800" y="4958080"/>
            <a:ext cx="1686560" cy="59944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a:latin typeface="Times New Roman" panose="02020603050405020304" pitchFamily="18" charset="0"/>
                <a:cs typeface="Times New Roman" panose="02020603050405020304" pitchFamily="18" charset="0"/>
              </a:rPr>
              <a:t>Radio Waves</a:t>
            </a:r>
            <a:endParaRPr lang="en-IN"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45838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D9B1E-B8A8-31ED-7E27-49B47546BF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01AAD4-4048-D0BB-8AB1-F24F9B0C3736}"/>
              </a:ext>
            </a:extLst>
          </p:cNvPr>
          <p:cNvSpPr>
            <a:spLocks noGrp="1"/>
          </p:cNvSpPr>
          <p:nvPr>
            <p:ph type="title"/>
          </p:nvPr>
        </p:nvSpPr>
        <p:spPr>
          <a:xfrm>
            <a:off x="703976" y="1514168"/>
            <a:ext cx="10515600" cy="393290"/>
          </a:xfrm>
        </p:spPr>
        <p:txBody>
          <a:bodyPr>
            <a:no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5E6A7F32-431C-0EF5-25E6-20F4C9488EDC}"/>
              </a:ext>
            </a:extLst>
          </p:cNvPr>
          <p:cNvSpPr>
            <a:spLocks noGrp="1"/>
          </p:cNvSpPr>
          <p:nvPr>
            <p:ph idx="1"/>
          </p:nvPr>
        </p:nvSpPr>
        <p:spPr>
          <a:xfrm>
            <a:off x="739878" y="2064774"/>
            <a:ext cx="9977284" cy="4660491"/>
          </a:xfrm>
        </p:spPr>
        <p:txBody>
          <a:bodyPr>
            <a:normAutofit fontScale="25000" lnSpcReduction="20000"/>
          </a:bodyPr>
          <a:lstStyle/>
          <a:p>
            <a:pPr marL="0" indent="0">
              <a:buNone/>
            </a:pPr>
            <a:endParaRPr lang="en-US" sz="1800" b="1" dirty="0">
              <a:latin typeface="Times New Roman" panose="02020603050405020304" pitchFamily="18" charset="0"/>
              <a:cs typeface="Times New Roman" panose="02020603050405020304" pitchFamily="18" charset="0"/>
            </a:endParaRPr>
          </a:p>
          <a:p>
            <a:pPr marL="457200" indent="-457200">
              <a:buAutoNum type="arabicPeriod"/>
            </a:pPr>
            <a:r>
              <a:rPr lang="en-US" sz="7200" b="1" dirty="0">
                <a:latin typeface="Times New Roman" panose="02020603050405020304" pitchFamily="18" charset="0"/>
                <a:cs typeface="Times New Roman" panose="02020603050405020304" pitchFamily="18" charset="0"/>
              </a:rPr>
              <a:t>Guided Media</a:t>
            </a:r>
          </a:p>
          <a:p>
            <a:pPr marL="0" indent="0">
              <a:buNone/>
            </a:pPr>
            <a:endParaRPr lang="en-IN" sz="7200"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sz="7200" dirty="0">
                <a:latin typeface="Times New Roman" panose="02020603050405020304" pitchFamily="18" charset="0"/>
                <a:cs typeface="Times New Roman" panose="02020603050405020304" pitchFamily="18" charset="0"/>
              </a:rPr>
              <a:t>Guided media, which are those that provide a</a:t>
            </a:r>
            <a:r>
              <a:rPr lang="en-US" sz="7200" b="1" dirty="0">
                <a:latin typeface="Times New Roman" panose="02020603050405020304" pitchFamily="18" charset="0"/>
                <a:cs typeface="Times New Roman" panose="02020603050405020304" pitchFamily="18" charset="0"/>
              </a:rPr>
              <a:t> medium or channel</a:t>
            </a:r>
            <a:r>
              <a:rPr lang="en-US" sz="7200" dirty="0">
                <a:latin typeface="Times New Roman" panose="02020603050405020304" pitchFamily="18" charset="0"/>
                <a:cs typeface="Times New Roman" panose="02020603050405020304" pitchFamily="18" charset="0"/>
              </a:rPr>
              <a:t> from one device to another, include </a:t>
            </a:r>
            <a:r>
              <a:rPr lang="en-US" sz="7200" b="1" dirty="0">
                <a:latin typeface="Times New Roman" panose="02020603050405020304" pitchFamily="18" charset="0"/>
                <a:cs typeface="Times New Roman" panose="02020603050405020304" pitchFamily="18" charset="0"/>
              </a:rPr>
              <a:t>twisted-pair cable, coaxial cable, and fiber-optic cable.</a:t>
            </a:r>
          </a:p>
          <a:p>
            <a:pPr marL="0" indent="0">
              <a:buNone/>
            </a:pPr>
            <a:endParaRPr lang="en-US" sz="7200"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sz="7200" dirty="0">
                <a:latin typeface="Times New Roman" panose="02020603050405020304" pitchFamily="18" charset="0"/>
                <a:cs typeface="Times New Roman" panose="02020603050405020304" pitchFamily="18" charset="0"/>
              </a:rPr>
              <a:t>A signal traveling along any these media is directed and contained by the physical limits of the medium.</a:t>
            </a:r>
          </a:p>
          <a:p>
            <a:pPr marL="0" indent="0">
              <a:buNone/>
            </a:pPr>
            <a:endParaRPr lang="en-US" sz="7200" dirty="0">
              <a:latin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sz="7200" dirty="0">
                <a:latin typeface="Times New Roman" panose="02020603050405020304" pitchFamily="18" charset="0"/>
                <a:cs typeface="Times New Roman" panose="02020603050405020304" pitchFamily="18" charset="0"/>
              </a:rPr>
              <a:t>Twisted pair and coaxial cable use metallic (copper) conductor that accept and transport signals in the form of </a:t>
            </a:r>
            <a:r>
              <a:rPr lang="en-US" sz="7200" b="1" dirty="0">
                <a:latin typeface="Times New Roman" panose="02020603050405020304" pitchFamily="18" charset="0"/>
                <a:cs typeface="Times New Roman" panose="02020603050405020304" pitchFamily="18" charset="0"/>
              </a:rPr>
              <a:t>electric current</a:t>
            </a:r>
            <a:r>
              <a:rPr lang="en-US" sz="7200" dirty="0">
                <a:latin typeface="Times New Roman" panose="02020603050405020304" pitchFamily="18" charset="0"/>
                <a:cs typeface="Times New Roman" panose="02020603050405020304" pitchFamily="18" charset="0"/>
              </a:rPr>
              <a:t>.</a:t>
            </a:r>
          </a:p>
          <a:p>
            <a:pPr marL="0" indent="0">
              <a:buNone/>
            </a:pPr>
            <a:endParaRPr lang="en-US" sz="7200" dirty="0">
              <a:latin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sz="7200" dirty="0">
                <a:latin typeface="Times New Roman" panose="02020603050405020304" pitchFamily="18" charset="0"/>
                <a:cs typeface="Times New Roman" panose="02020603050405020304" pitchFamily="18" charset="0"/>
              </a:rPr>
              <a:t>Optical Fiber is a cable conductor that accept and transport signals in the form of </a:t>
            </a:r>
            <a:r>
              <a:rPr lang="en-US" sz="7200" b="1" dirty="0">
                <a:latin typeface="Times New Roman" panose="02020603050405020304" pitchFamily="18" charset="0"/>
                <a:cs typeface="Times New Roman" panose="02020603050405020304" pitchFamily="18" charset="0"/>
              </a:rPr>
              <a:t>light.</a:t>
            </a:r>
          </a:p>
          <a:p>
            <a:pPr marL="0" indent="0">
              <a:buNone/>
            </a:pPr>
            <a:r>
              <a:rPr lang="en-IN" sz="7200" b="1" dirty="0">
                <a:latin typeface="Times New Roman" panose="02020603050405020304" pitchFamily="18" charset="0"/>
                <a:cs typeface="Times New Roman" panose="02020603050405020304" pitchFamily="18" charset="0"/>
              </a:rPr>
              <a:t>Types of Guided Media:</a:t>
            </a:r>
          </a:p>
          <a:p>
            <a:pPr marL="0" indent="0">
              <a:buNone/>
            </a:pPr>
            <a:r>
              <a:rPr lang="en-IN" sz="7200" b="1" dirty="0">
                <a:latin typeface="Times New Roman" panose="02020603050405020304" pitchFamily="18" charset="0"/>
                <a:cs typeface="Times New Roman" panose="02020603050405020304" pitchFamily="18" charset="0"/>
              </a:rPr>
              <a:t>1.Twisted Pair Cable</a:t>
            </a:r>
            <a:endParaRPr lang="en-US" sz="7200" b="1" dirty="0">
              <a:latin typeface="Times New Roman" panose="02020603050405020304" pitchFamily="18" charset="0"/>
              <a:cs typeface="Times New Roman" panose="02020603050405020304" pitchFamily="18" charset="0"/>
            </a:endParaRPr>
          </a:p>
          <a:p>
            <a:pPr marL="0" indent="0">
              <a:buNone/>
            </a:pPr>
            <a:r>
              <a:rPr lang="en-US" sz="7200" b="1" dirty="0">
                <a:latin typeface="Times New Roman" panose="02020603050405020304" pitchFamily="18" charset="0"/>
                <a:cs typeface="Times New Roman" panose="02020603050405020304" pitchFamily="18" charset="0"/>
              </a:rPr>
              <a:t>2. Coaxial Cable</a:t>
            </a:r>
          </a:p>
          <a:p>
            <a:pPr marL="0" indent="0">
              <a:buNone/>
            </a:pPr>
            <a:r>
              <a:rPr lang="en-US" sz="7200" b="1" dirty="0">
                <a:latin typeface="Times New Roman" panose="02020603050405020304" pitchFamily="18" charset="0"/>
                <a:cs typeface="Times New Roman" panose="02020603050405020304" pitchFamily="18" charset="0"/>
              </a:rPr>
              <a:t>3. Fiber – optic Cable</a:t>
            </a:r>
            <a:endParaRPr lang="en-IN" sz="72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803AECE3-E652-812A-FD0F-A828617BE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249169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AE9AF-76B9-E202-5B41-27BFF4CAC6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726DEA-081B-4A63-6FDB-27EFD78EDE37}"/>
              </a:ext>
            </a:extLst>
          </p:cNvPr>
          <p:cNvSpPr>
            <a:spLocks noGrp="1"/>
          </p:cNvSpPr>
          <p:nvPr>
            <p:ph type="title"/>
          </p:nvPr>
        </p:nvSpPr>
        <p:spPr>
          <a:xfrm>
            <a:off x="855406" y="264458"/>
            <a:ext cx="10364170" cy="1131724"/>
          </a:xfrm>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109F5EAD-6E64-6FF0-DB97-7C3D50934665}"/>
              </a:ext>
            </a:extLst>
          </p:cNvPr>
          <p:cNvSpPr>
            <a:spLocks noGrp="1"/>
          </p:cNvSpPr>
          <p:nvPr>
            <p:ph idx="1"/>
          </p:nvPr>
        </p:nvSpPr>
        <p:spPr>
          <a:xfrm>
            <a:off x="838199" y="1612490"/>
            <a:ext cx="10545661" cy="4564473"/>
          </a:xfrm>
        </p:spPr>
        <p:txBody>
          <a:bodyPr>
            <a:normAutofit fontScale="32500" lnSpcReduction="20000"/>
          </a:bodyPr>
          <a:lstStyle/>
          <a:p>
            <a:pPr>
              <a:buFont typeface="Wingdings" panose="05000000000000000000" pitchFamily="2" charset="2"/>
              <a:buChar char="q"/>
            </a:pPr>
            <a:r>
              <a:rPr lang="en-US" sz="5500" b="1" dirty="0">
                <a:solidFill>
                  <a:srgbClr val="FF0000"/>
                </a:solidFill>
                <a:latin typeface="Times New Roman" panose="02020603050405020304" pitchFamily="18" charset="0"/>
                <a:cs typeface="Times New Roman" panose="02020603050405020304" pitchFamily="18" charset="0"/>
              </a:rPr>
              <a:t>Routers</a:t>
            </a:r>
            <a:r>
              <a:rPr lang="en-US" sz="5500" b="1" dirty="0">
                <a:latin typeface="Times New Roman" panose="02020603050405020304" pitchFamily="18" charset="0"/>
                <a:cs typeface="Times New Roman" panose="02020603050405020304" pitchFamily="18" charset="0"/>
              </a:rPr>
              <a:t> </a:t>
            </a:r>
            <a:r>
              <a:rPr lang="en-US" sz="5500" b="1" dirty="0">
                <a:solidFill>
                  <a:srgbClr val="FF0000"/>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q"/>
            </a:pPr>
            <a:r>
              <a:rPr lang="en-US" sz="5500" b="1" dirty="0">
                <a:latin typeface="Times New Roman" panose="02020603050405020304" pitchFamily="18" charset="0"/>
                <a:cs typeface="Times New Roman" panose="02020603050405020304" pitchFamily="18" charset="0"/>
              </a:rPr>
              <a:t> </a:t>
            </a:r>
            <a:r>
              <a:rPr lang="en-IN" sz="5500" dirty="0">
                <a:latin typeface="Times New Roman" panose="02020603050405020304" pitchFamily="18" charset="0"/>
                <a:cs typeface="Times New Roman" panose="02020603050405020304" pitchFamily="18" charset="0"/>
              </a:rPr>
              <a:t>Connects Different Networks.</a:t>
            </a:r>
          </a:p>
          <a:p>
            <a:pPr>
              <a:buFont typeface="Wingdings" panose="05000000000000000000" pitchFamily="2" charset="2"/>
              <a:buChar char="q"/>
            </a:pPr>
            <a:r>
              <a:rPr lang="en-US" sz="5500" b="1" dirty="0">
                <a:latin typeface="Times New Roman" panose="02020603050405020304" pitchFamily="18" charset="0"/>
                <a:cs typeface="Times New Roman" panose="02020603050405020304" pitchFamily="18" charset="0"/>
              </a:rPr>
              <a:t>What it does:</a:t>
            </a:r>
            <a:r>
              <a:rPr lang="en-US" sz="5500" dirty="0">
                <a:latin typeface="Times New Roman" panose="02020603050405020304" pitchFamily="18" charset="0"/>
                <a:cs typeface="Times New Roman" panose="02020603050405020304" pitchFamily="18" charset="0"/>
              </a:rPr>
              <a:t> Connects your local network (LAN) to other networks like the Internet.</a:t>
            </a:r>
          </a:p>
          <a:p>
            <a:pPr>
              <a:buFont typeface="Wingdings" panose="05000000000000000000" pitchFamily="2" charset="2"/>
              <a:buChar char="q"/>
            </a:pPr>
            <a:r>
              <a:rPr lang="en-US" sz="5500" b="1" dirty="0">
                <a:latin typeface="Times New Roman" panose="02020603050405020304" pitchFamily="18" charset="0"/>
                <a:cs typeface="Times New Roman" panose="02020603050405020304" pitchFamily="18" charset="0"/>
              </a:rPr>
              <a:t>How it works:</a:t>
            </a:r>
            <a:r>
              <a:rPr lang="en-US" sz="5500" dirty="0">
                <a:latin typeface="Times New Roman" panose="02020603050405020304" pitchFamily="18" charset="0"/>
                <a:cs typeface="Times New Roman" panose="02020603050405020304" pitchFamily="18" charset="0"/>
              </a:rPr>
              <a:t> Uses </a:t>
            </a:r>
            <a:r>
              <a:rPr lang="en-US" sz="5500" b="1" dirty="0">
                <a:latin typeface="Times New Roman" panose="02020603050405020304" pitchFamily="18" charset="0"/>
                <a:cs typeface="Times New Roman" panose="02020603050405020304" pitchFamily="18" charset="0"/>
              </a:rPr>
              <a:t>IP addresses</a:t>
            </a:r>
            <a:r>
              <a:rPr lang="en-US" sz="5500" dirty="0">
                <a:latin typeface="Times New Roman" panose="02020603050405020304" pitchFamily="18" charset="0"/>
                <a:cs typeface="Times New Roman" panose="02020603050405020304" pitchFamily="18" charset="0"/>
              </a:rPr>
              <a:t> (logical address) to decide the best path for data to travel.</a:t>
            </a:r>
          </a:p>
          <a:p>
            <a:pPr>
              <a:buFont typeface="Wingdings" panose="05000000000000000000" pitchFamily="2" charset="2"/>
              <a:buChar char="q"/>
            </a:pPr>
            <a:r>
              <a:rPr lang="en-US" sz="5500" b="1" dirty="0">
                <a:latin typeface="Times New Roman" panose="02020603050405020304" pitchFamily="18" charset="0"/>
                <a:cs typeface="Times New Roman" panose="02020603050405020304" pitchFamily="18" charset="0"/>
              </a:rPr>
              <a:t>IP = house address</a:t>
            </a:r>
            <a:r>
              <a:rPr lang="en-US" sz="5500" dirty="0">
                <a:latin typeface="Times New Roman" panose="02020603050405020304" pitchFamily="18" charset="0"/>
                <a:cs typeface="Times New Roman" panose="02020603050405020304" pitchFamily="18" charset="0"/>
              </a:rPr>
              <a:t> → fixed while you live there, but if you move, it changes.</a:t>
            </a:r>
          </a:p>
          <a:p>
            <a:pPr>
              <a:buFont typeface="Wingdings" panose="05000000000000000000" pitchFamily="2" charset="2"/>
              <a:buChar char="q"/>
            </a:pPr>
            <a:r>
              <a:rPr lang="en-IN" sz="5500" b="1" dirty="0">
                <a:solidFill>
                  <a:srgbClr val="FF0000"/>
                </a:solidFill>
                <a:latin typeface="Times New Roman" panose="02020603050405020304" pitchFamily="18" charset="0"/>
                <a:cs typeface="Times New Roman" panose="02020603050405020304" pitchFamily="18" charset="0"/>
              </a:rPr>
              <a:t>Real-life example:</a:t>
            </a:r>
          </a:p>
          <a:p>
            <a:pPr>
              <a:buFont typeface="Wingdings" panose="05000000000000000000" pitchFamily="2" charset="2"/>
              <a:buChar char="§"/>
            </a:pPr>
            <a:r>
              <a:rPr lang="en-US" sz="5500" dirty="0">
                <a:latin typeface="Times New Roman" panose="02020603050405020304" pitchFamily="18" charset="0"/>
                <a:cs typeface="Times New Roman" panose="02020603050405020304" pitchFamily="18" charset="0"/>
              </a:rPr>
              <a:t>Think of the </a:t>
            </a:r>
            <a:r>
              <a:rPr lang="en-US" sz="5500" b="1" dirty="0">
                <a:latin typeface="Times New Roman" panose="02020603050405020304" pitchFamily="18" charset="0"/>
                <a:cs typeface="Times New Roman" panose="02020603050405020304" pitchFamily="18" charset="0"/>
              </a:rPr>
              <a:t>college main gate</a:t>
            </a:r>
            <a:r>
              <a:rPr lang="en-US" sz="5500" dirty="0">
                <a:latin typeface="Times New Roman" panose="02020603050405020304" pitchFamily="18" charset="0"/>
                <a:cs typeface="Times New Roman" panose="02020603050405020304" pitchFamily="18" charset="0"/>
              </a:rPr>
              <a:t>.</a:t>
            </a:r>
          </a:p>
          <a:p>
            <a:pPr>
              <a:buFont typeface="Wingdings" panose="05000000000000000000" pitchFamily="2" charset="2"/>
              <a:buChar char="§"/>
            </a:pPr>
            <a:r>
              <a:rPr lang="en-US" sz="5500" dirty="0">
                <a:latin typeface="Times New Roman" panose="02020603050405020304" pitchFamily="18" charset="0"/>
                <a:cs typeface="Times New Roman" panose="02020603050405020304" pitchFamily="18" charset="0"/>
              </a:rPr>
              <a:t>Inside the campus, everyone knows each other by face/roll number (MAC address).       </a:t>
            </a:r>
          </a:p>
          <a:p>
            <a:pPr>
              <a:lnSpc>
                <a:spcPct val="160000"/>
              </a:lnSpc>
              <a:buFont typeface="Wingdings" panose="05000000000000000000" pitchFamily="2" charset="2"/>
              <a:buChar char="§"/>
            </a:pPr>
            <a:r>
              <a:rPr lang="en-US" sz="5500" dirty="0">
                <a:latin typeface="Times New Roman" panose="02020603050405020304" pitchFamily="18" charset="0"/>
                <a:cs typeface="Times New Roman" panose="02020603050405020304" pitchFamily="18" charset="0"/>
              </a:rPr>
              <a:t>But when a student wants to go </a:t>
            </a:r>
            <a:r>
              <a:rPr lang="en-US" sz="5500" b="1" dirty="0">
                <a:latin typeface="Times New Roman" panose="02020603050405020304" pitchFamily="18" charset="0"/>
                <a:cs typeface="Times New Roman" panose="02020603050405020304" pitchFamily="18" charset="0"/>
              </a:rPr>
              <a:t>outside the campus</a:t>
            </a:r>
            <a:r>
              <a:rPr lang="en-US" sz="5500" dirty="0">
                <a:latin typeface="Times New Roman" panose="02020603050405020304" pitchFamily="18" charset="0"/>
                <a:cs typeface="Times New Roman" panose="02020603050405020304" pitchFamily="18" charset="0"/>
              </a:rPr>
              <a:t> (to another city or college), they must go through the </a:t>
            </a:r>
            <a:r>
              <a:rPr lang="en-US" sz="5500" b="1" dirty="0">
                <a:latin typeface="Times New Roman" panose="02020603050405020304" pitchFamily="18" charset="0"/>
                <a:cs typeface="Times New Roman" panose="02020603050405020304" pitchFamily="18" charset="0"/>
              </a:rPr>
              <a:t>main gate (router)</a:t>
            </a:r>
            <a:r>
              <a:rPr lang="en-US" sz="5500" dirty="0">
                <a:latin typeface="Times New Roman" panose="02020603050405020304" pitchFamily="18" charset="0"/>
                <a:cs typeface="Times New Roman" panose="02020603050405020304" pitchFamily="18" charset="0"/>
              </a:rPr>
              <a:t> which checks their </a:t>
            </a:r>
            <a:r>
              <a:rPr lang="en-US" sz="5500" b="1" dirty="0">
                <a:latin typeface="Times New Roman" panose="02020603050405020304" pitchFamily="18" charset="0"/>
                <a:cs typeface="Times New Roman" panose="02020603050405020304" pitchFamily="18" charset="0"/>
              </a:rPr>
              <a:t>address (IP)</a:t>
            </a:r>
            <a:r>
              <a:rPr lang="en-US" sz="5500" dirty="0">
                <a:latin typeface="Times New Roman" panose="02020603050405020304" pitchFamily="18" charset="0"/>
                <a:cs typeface="Times New Roman" panose="02020603050405020304" pitchFamily="18" charset="0"/>
              </a:rPr>
              <a:t> and decides where to send them.</a:t>
            </a:r>
          </a:p>
          <a:p>
            <a:pPr marL="0" indent="0">
              <a:buNone/>
            </a:pPr>
            <a:r>
              <a:rPr lang="en-US" sz="5500" b="1" dirty="0">
                <a:solidFill>
                  <a:srgbClr val="FF0000"/>
                </a:solidFill>
                <a:latin typeface="Times New Roman" panose="02020603050405020304" pitchFamily="18" charset="0"/>
                <a:cs typeface="Times New Roman" panose="02020603050405020304" pitchFamily="18" charset="0"/>
              </a:rPr>
              <a:t>Nodes</a:t>
            </a:r>
            <a:r>
              <a:rPr lang="en-US" sz="5500" dirty="0">
                <a:latin typeface="Times New Roman" panose="02020603050405020304" pitchFamily="18" charset="0"/>
                <a:cs typeface="Times New Roman" panose="02020603050405020304" pitchFamily="18" charset="0"/>
              </a:rPr>
              <a:t> : Devices (nodes) like computers, smartphone, and printer communicate with each other or use the internet.</a:t>
            </a:r>
          </a:p>
          <a:p>
            <a:pPr marL="0" indent="0">
              <a:buNone/>
            </a:pPr>
            <a:r>
              <a:rPr lang="en-US" sz="5500" b="1" dirty="0">
                <a:solidFill>
                  <a:srgbClr val="FF0000"/>
                </a:solidFill>
                <a:latin typeface="Times New Roman" panose="02020603050405020304" pitchFamily="18" charset="0"/>
                <a:cs typeface="Times New Roman" panose="02020603050405020304" pitchFamily="18" charset="0"/>
              </a:rPr>
              <a:t>Ex : Smartphone </a:t>
            </a:r>
            <a:r>
              <a:rPr lang="en-US" sz="5500" dirty="0">
                <a:latin typeface="Times New Roman" panose="02020603050405020304" pitchFamily="18" charset="0"/>
                <a:cs typeface="Times New Roman" panose="02020603050405020304" pitchFamily="18" charset="0"/>
              </a:rPr>
              <a:t>→ Students connect their mobiles to the Wi-Fi to access notes or submit assignments.</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B0942DF7-01CC-0AAD-0ED0-2E0768DEBC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20606083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0AA89-E68A-26EF-2502-0344818261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48C30E-6AD1-0E0B-8D59-FD6B63292D2A}"/>
              </a:ext>
            </a:extLst>
          </p:cNvPr>
          <p:cNvSpPr>
            <a:spLocks noGrp="1"/>
          </p:cNvSpPr>
          <p:nvPr>
            <p:ph type="title"/>
          </p:nvPr>
        </p:nvSpPr>
        <p:spPr>
          <a:xfrm>
            <a:off x="703976" y="1514168"/>
            <a:ext cx="10515600" cy="393290"/>
          </a:xfrm>
        </p:spPr>
        <p:txBody>
          <a:bodyPr>
            <a:no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B31D35D6-4A9E-F300-363C-32A1254760E3}"/>
              </a:ext>
            </a:extLst>
          </p:cNvPr>
          <p:cNvSpPr>
            <a:spLocks noGrp="1"/>
          </p:cNvSpPr>
          <p:nvPr>
            <p:ph idx="1"/>
          </p:nvPr>
        </p:nvSpPr>
        <p:spPr>
          <a:xfrm>
            <a:off x="739877" y="1661652"/>
            <a:ext cx="10545661" cy="5063613"/>
          </a:xfrm>
        </p:spPr>
        <p:txBody>
          <a:bodyPr>
            <a:normAutofit/>
          </a:bodyPr>
          <a:lstStyle/>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106BD624-A8C0-E851-ECAD-AAE376B8D8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4027" y="2248827"/>
            <a:ext cx="5877973" cy="1743069"/>
          </a:xfrm>
          <a:prstGeom prst="rect">
            <a:avLst/>
          </a:prstGeom>
        </p:spPr>
      </p:pic>
      <p:pic>
        <p:nvPicPr>
          <p:cNvPr id="8" name="Picture 7">
            <a:extLst>
              <a:ext uri="{FF2B5EF4-FFF2-40B4-BE49-F238E27FC236}">
                <a16:creationId xmlns:a16="http://schemas.microsoft.com/office/drawing/2014/main" id="{C7D3017E-0AD2-076F-C341-637A26501C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5" name="TextBox 4">
            <a:extLst>
              <a:ext uri="{FF2B5EF4-FFF2-40B4-BE49-F238E27FC236}">
                <a16:creationId xmlns:a16="http://schemas.microsoft.com/office/drawing/2014/main" id="{427D9D55-BDF2-DD3A-430E-97DA2127DDB8}"/>
              </a:ext>
            </a:extLst>
          </p:cNvPr>
          <p:cNvSpPr txBox="1"/>
          <p:nvPr/>
        </p:nvSpPr>
        <p:spPr>
          <a:xfrm>
            <a:off x="8327923" y="4269346"/>
            <a:ext cx="6263148" cy="369332"/>
          </a:xfrm>
          <a:prstGeom prst="rect">
            <a:avLst/>
          </a:prstGeom>
          <a:noFill/>
        </p:spPr>
        <p:txBody>
          <a:bodyPr wrap="square">
            <a:spAutoFit/>
          </a:bodyPr>
          <a:lstStyle/>
          <a:p>
            <a:r>
              <a:rPr lang="en-US" sz="1800" b="1" dirty="0">
                <a:latin typeface="Times New Roman" panose="02020603050405020304" pitchFamily="18" charset="0"/>
                <a:cs typeface="Times New Roman" panose="02020603050405020304" pitchFamily="18" charset="0"/>
              </a:rPr>
              <a:t>Twisted Pair Cable</a:t>
            </a:r>
            <a:endParaRPr lang="en-IN" dirty="0"/>
          </a:p>
        </p:txBody>
      </p:sp>
      <p:sp>
        <p:nvSpPr>
          <p:cNvPr id="7" name="TextBox 6">
            <a:extLst>
              <a:ext uri="{FF2B5EF4-FFF2-40B4-BE49-F238E27FC236}">
                <a16:creationId xmlns:a16="http://schemas.microsoft.com/office/drawing/2014/main" id="{7DFEFA84-44C6-1A1D-9792-FA45B49D8702}"/>
              </a:ext>
            </a:extLst>
          </p:cNvPr>
          <p:cNvSpPr txBox="1"/>
          <p:nvPr/>
        </p:nvSpPr>
        <p:spPr>
          <a:xfrm>
            <a:off x="403123" y="2316624"/>
            <a:ext cx="6626942" cy="4247317"/>
          </a:xfrm>
          <a:prstGeom prst="rect">
            <a:avLst/>
          </a:prstGeom>
          <a:noFill/>
        </p:spPr>
        <p:txBody>
          <a:bodyPr wrap="square">
            <a:spAutoFit/>
          </a:bodyPr>
          <a:lstStyle/>
          <a:p>
            <a:pPr marL="0" indent="0">
              <a:buNone/>
            </a:pPr>
            <a:r>
              <a:rPr lang="en-IN" sz="1800" b="1" dirty="0">
                <a:latin typeface="Times New Roman" panose="02020603050405020304" pitchFamily="18" charset="0"/>
                <a:cs typeface="Times New Roman" panose="02020603050405020304" pitchFamily="18" charset="0"/>
              </a:rPr>
              <a:t>1.Twisted Pair Cable</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Consists of pairs of insulated copper wires twisted together</a:t>
            </a:r>
            <a:r>
              <a:rPr lang="en-US" dirty="0">
                <a:latin typeface="Times New Roman" panose="02020603050405020304" pitchFamily="18" charset="0"/>
                <a:cs typeface="Times New Roman" panose="02020603050405020304" pitchFamily="18" charset="0"/>
              </a:rPr>
              <a:t> which one wires is used to carry signals to the receiver and another is used only as a ground reference.</a:t>
            </a:r>
            <a:r>
              <a:rPr lang="en-US" sz="1800" dirty="0">
                <a:latin typeface="Times New Roman" panose="02020603050405020304" pitchFamily="18" charset="0"/>
                <a:cs typeface="Times New Roman" panose="02020603050405020304" pitchFamily="18" charset="0"/>
              </a:rPr>
              <a:t>                       </a:t>
            </a:r>
            <a:endParaRPr lang="en-US" sz="1800"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IN" sz="1800" dirty="0">
                <a:latin typeface="Times New Roman" panose="02020603050405020304" pitchFamily="18" charset="0"/>
                <a:cs typeface="Times New Roman" panose="02020603050405020304" pitchFamily="18" charset="0"/>
              </a:rPr>
              <a:t>Twisting reduces interference (noise).</a:t>
            </a:r>
          </a:p>
          <a:p>
            <a:pPr>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If both parallel the effect of these unwanted signal is not the same in both wires because they are different locations relative to the noise.</a:t>
            </a:r>
          </a:p>
          <a:p>
            <a:pPr>
              <a:buFont typeface="Wingdings" panose="05000000000000000000" pitchFamily="2" charset="2"/>
              <a:buChar char="q"/>
            </a:pPr>
            <a:r>
              <a:rPr lang="en-IN" sz="1800" dirty="0">
                <a:latin typeface="Times New Roman" panose="02020603050405020304" pitchFamily="18" charset="0"/>
                <a:cs typeface="Times New Roman" panose="02020603050405020304" pitchFamily="18" charset="0"/>
              </a:rPr>
              <a:t>TPC is measure in length or inch.</a:t>
            </a:r>
          </a:p>
          <a:p>
            <a:endParaRPr lang="en-IN" sz="18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r>
              <a:rPr lang="en-IN" sz="1800" b="1" dirty="0">
                <a:latin typeface="Times New Roman" panose="02020603050405020304" pitchFamily="18" charset="0"/>
                <a:cs typeface="Times New Roman" panose="02020603050405020304" pitchFamily="18" charset="0"/>
              </a:rPr>
              <a:t>Types:</a:t>
            </a:r>
          </a:p>
          <a:p>
            <a:pPr marL="342900" indent="-342900">
              <a:buFont typeface="+mj-lt"/>
              <a:buAutoNum type="arabicPeriod"/>
            </a:pPr>
            <a:r>
              <a:rPr lang="en-US" sz="1800" b="1" dirty="0">
                <a:latin typeface="Times New Roman" panose="02020603050405020304" pitchFamily="18" charset="0"/>
                <a:cs typeface="Times New Roman" panose="02020603050405020304" pitchFamily="18" charset="0"/>
              </a:rPr>
              <a:t>Unshielded Twisted Pair (UTP)</a:t>
            </a:r>
            <a:r>
              <a:rPr lang="en-US" sz="1800" dirty="0">
                <a:latin typeface="Times New Roman" panose="02020603050405020304" pitchFamily="18" charset="0"/>
                <a:cs typeface="Times New Roman" panose="02020603050405020304" pitchFamily="18" charset="0"/>
              </a:rPr>
              <a:t> </a:t>
            </a:r>
          </a:p>
          <a:p>
            <a:endParaRPr lang="en-US" sz="1800" dirty="0">
              <a:latin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dirty="0"/>
              <a:t>The most common twisted-pair cable used in communications is referred to as unshielded twisted-pair (UTP). </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 Used in LAN, telephone lines.</a:t>
            </a:r>
          </a:p>
        </p:txBody>
      </p:sp>
      <p:pic>
        <p:nvPicPr>
          <p:cNvPr id="11" name="Picture 10">
            <a:extLst>
              <a:ext uri="{FF2B5EF4-FFF2-40B4-BE49-F238E27FC236}">
                <a16:creationId xmlns:a16="http://schemas.microsoft.com/office/drawing/2014/main" id="{71C9A41B-3689-40C3-30DB-1E7A4486B5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5021" y="5097339"/>
            <a:ext cx="2876951" cy="1028844"/>
          </a:xfrm>
          <a:prstGeom prst="rect">
            <a:avLst/>
          </a:prstGeom>
        </p:spPr>
      </p:pic>
    </p:spTree>
    <p:extLst>
      <p:ext uri="{BB962C8B-B14F-4D97-AF65-F5344CB8AC3E}">
        <p14:creationId xmlns:p14="http://schemas.microsoft.com/office/powerpoint/2010/main" val="12694651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2CF8E-E885-044B-BFCB-377FDEF461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0E85CF-CA38-3DD2-7486-D950C83761EC}"/>
              </a:ext>
            </a:extLst>
          </p:cNvPr>
          <p:cNvSpPr>
            <a:spLocks noGrp="1"/>
          </p:cNvSpPr>
          <p:nvPr>
            <p:ph type="title"/>
          </p:nvPr>
        </p:nvSpPr>
        <p:spPr>
          <a:xfrm>
            <a:off x="703976" y="1514168"/>
            <a:ext cx="10515600" cy="393290"/>
          </a:xfrm>
        </p:spPr>
        <p:txBody>
          <a:bodyPr>
            <a:no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6CDCC0C8-590F-AF24-823E-F29246AEC4CC}"/>
              </a:ext>
            </a:extLst>
          </p:cNvPr>
          <p:cNvSpPr>
            <a:spLocks noGrp="1"/>
          </p:cNvSpPr>
          <p:nvPr>
            <p:ph idx="1"/>
          </p:nvPr>
        </p:nvSpPr>
        <p:spPr>
          <a:xfrm>
            <a:off x="739877" y="1661652"/>
            <a:ext cx="10545661" cy="5063613"/>
          </a:xfrm>
        </p:spPr>
        <p:txBody>
          <a:bodyPr>
            <a:normAutofit/>
          </a:bodyPr>
          <a:lstStyle/>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r>
              <a:rPr lang="en-US" sz="1800" b="1" dirty="0">
                <a:latin typeface="Times New Roman" panose="02020603050405020304" pitchFamily="18" charset="0"/>
                <a:cs typeface="Times New Roman" panose="02020603050405020304" pitchFamily="18" charset="0"/>
              </a:rPr>
              <a:t>     </a:t>
            </a:r>
          </a:p>
        </p:txBody>
      </p:sp>
      <p:pic>
        <p:nvPicPr>
          <p:cNvPr id="8" name="Picture 7">
            <a:extLst>
              <a:ext uri="{FF2B5EF4-FFF2-40B4-BE49-F238E27FC236}">
                <a16:creationId xmlns:a16="http://schemas.microsoft.com/office/drawing/2014/main" id="{85A71B87-FDF9-BBC2-2C5B-EBF8EA2847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70B64B12-7905-8901-8280-E0460208CCFA}"/>
              </a:ext>
            </a:extLst>
          </p:cNvPr>
          <p:cNvSpPr txBox="1"/>
          <p:nvPr/>
        </p:nvSpPr>
        <p:spPr>
          <a:xfrm>
            <a:off x="462116" y="2064774"/>
            <a:ext cx="10982632" cy="4247317"/>
          </a:xfrm>
          <a:prstGeom prst="rect">
            <a:avLst/>
          </a:prstGeom>
          <a:noFill/>
        </p:spPr>
        <p:txBody>
          <a:bodyPr wrap="square">
            <a:spAutoFit/>
          </a:bodyPr>
          <a:lstStyle/>
          <a:p>
            <a:pPr marL="342900" indent="-342900">
              <a:buAutoNum type="arabicPeriod" startAt="2"/>
            </a:pPr>
            <a:r>
              <a:rPr lang="en-US" b="1" dirty="0">
                <a:latin typeface="Times New Roman" panose="02020603050405020304" pitchFamily="18" charset="0"/>
                <a:cs typeface="Times New Roman" panose="02020603050405020304" pitchFamily="18" charset="0"/>
              </a:rPr>
              <a:t>Shielded Twisted Pair (STP)</a:t>
            </a:r>
            <a:r>
              <a:rPr lang="en-US" dirty="0">
                <a:latin typeface="Times New Roman" panose="02020603050405020304" pitchFamily="18" charset="0"/>
                <a:cs typeface="Times New Roman" panose="02020603050405020304" pitchFamily="18" charset="0"/>
              </a:rPr>
              <a:t> </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  IBM has Also produced a version of twisted pair cable for its use, called </a:t>
            </a:r>
            <a:r>
              <a:rPr lang="en-US" b="1" dirty="0">
                <a:latin typeface="Times New Roman" panose="02020603050405020304" pitchFamily="18" charset="0"/>
                <a:cs typeface="Times New Roman" panose="02020603050405020304" pitchFamily="18" charset="0"/>
              </a:rPr>
              <a:t>STP.</a:t>
            </a:r>
          </a:p>
          <a:p>
            <a:endParaRPr lang="en-US"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dirty="0"/>
              <a:t>STP cable has a metal foil or braided mesh covering that encases each pair of insulated conductors.</a:t>
            </a:r>
          </a:p>
          <a:p>
            <a:endParaRPr lang="en-US" dirty="0"/>
          </a:p>
          <a:p>
            <a:pPr marL="285750" indent="-285750">
              <a:buFont typeface="Wingdings" panose="05000000000000000000" pitchFamily="2" charset="2"/>
              <a:buChar char="q"/>
            </a:pPr>
            <a:r>
              <a:rPr lang="en-US" dirty="0"/>
              <a:t>Metal casing improves the quality of cable by preventing the penetration of noise or crosstalk</a:t>
            </a:r>
            <a:r>
              <a:rPr lang="en-US" b="1" dirty="0"/>
              <a:t>,(how far and though what medium sound waves travel</a:t>
            </a:r>
            <a:r>
              <a:rPr lang="en-US" dirty="0"/>
              <a:t>) it is bulkier and more expensive.</a:t>
            </a:r>
          </a:p>
          <a:p>
            <a:endParaRPr lang="en-US" dirty="0"/>
          </a:p>
          <a:p>
            <a:pPr marL="285750" indent="-285750">
              <a:buFont typeface="Wingdings" panose="05000000000000000000" pitchFamily="2" charset="2"/>
              <a:buChar char="q"/>
            </a:pPr>
            <a:r>
              <a:rPr lang="en-US" dirty="0"/>
              <a:t>The most common UTP connector is RJ45 (RJ stands for registered jack)                                             STP</a:t>
            </a:r>
          </a:p>
          <a:p>
            <a:r>
              <a:rPr lang="en-US" dirty="0">
                <a:latin typeface="Times New Roman" panose="02020603050405020304" pitchFamily="18" charset="0"/>
                <a:cs typeface="Times New Roman" panose="02020603050405020304" pitchFamily="18" charset="0"/>
              </a:rPr>
              <a:t>RJ45 is a keyed Connector(can inserted in only one way).</a:t>
            </a:r>
          </a:p>
          <a:p>
            <a:pPr marL="285750" indent="-285750">
              <a:buFont typeface="Wingdings" panose="05000000000000000000" pitchFamily="2" charset="2"/>
              <a:buChar char="q"/>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b="1" dirty="0">
                <a:latin typeface="Times New Roman" panose="02020603050405020304" pitchFamily="18" charset="0"/>
                <a:cs typeface="Times New Roman" panose="02020603050405020304" pitchFamily="18" charset="0"/>
              </a:rPr>
              <a:t>Example:</a:t>
            </a:r>
            <a:r>
              <a:rPr lang="en-IN" dirty="0">
                <a:latin typeface="Times New Roman" panose="02020603050405020304" pitchFamily="18" charset="0"/>
                <a:cs typeface="Times New Roman" panose="02020603050405020304" pitchFamily="18" charset="0"/>
              </a:rPr>
              <a:t> Ethernet cables (Cat5, Cat6).                         </a:t>
            </a:r>
          </a:p>
          <a:p>
            <a:pPr algn="ctr"/>
            <a:r>
              <a:rPr lang="en-IN" dirty="0">
                <a:latin typeface="Times New Roman" panose="02020603050405020304" pitchFamily="18" charset="0"/>
                <a:cs typeface="Times New Roman" panose="02020603050405020304" pitchFamily="18" charset="0"/>
              </a:rPr>
              <a:t>                                                                                                                                                      </a:t>
            </a:r>
          </a:p>
          <a:p>
            <a:endParaRPr lang="en-IN" dirty="0"/>
          </a:p>
        </p:txBody>
      </p:sp>
      <p:pic>
        <p:nvPicPr>
          <p:cNvPr id="11" name="Picture 10">
            <a:extLst>
              <a:ext uri="{FF2B5EF4-FFF2-40B4-BE49-F238E27FC236}">
                <a16:creationId xmlns:a16="http://schemas.microsoft.com/office/drawing/2014/main" id="{0BC61FD9-81D5-736A-392F-33D2909774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3469" y="3868001"/>
            <a:ext cx="3153215" cy="1009791"/>
          </a:xfrm>
          <a:prstGeom prst="rect">
            <a:avLst/>
          </a:prstGeom>
        </p:spPr>
      </p:pic>
    </p:spTree>
    <p:extLst>
      <p:ext uri="{BB962C8B-B14F-4D97-AF65-F5344CB8AC3E}">
        <p14:creationId xmlns:p14="http://schemas.microsoft.com/office/powerpoint/2010/main" val="30477056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13373-5DE9-99D8-CCA9-7EC9FDC760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BF1C1A-7549-48D5-99EF-9F23FBFD5887}"/>
              </a:ext>
            </a:extLst>
          </p:cNvPr>
          <p:cNvSpPr>
            <a:spLocks noGrp="1"/>
          </p:cNvSpPr>
          <p:nvPr>
            <p:ph type="title"/>
          </p:nvPr>
        </p:nvSpPr>
        <p:spPr>
          <a:xfrm>
            <a:off x="703976" y="1514168"/>
            <a:ext cx="10515600" cy="393290"/>
          </a:xfrm>
        </p:spPr>
        <p:txBody>
          <a:bodyPr>
            <a:no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56DBFBA9-B4CF-39DE-F54F-21B1FFF7AE6F}"/>
              </a:ext>
            </a:extLst>
          </p:cNvPr>
          <p:cNvSpPr>
            <a:spLocks noGrp="1"/>
          </p:cNvSpPr>
          <p:nvPr>
            <p:ph idx="1"/>
          </p:nvPr>
        </p:nvSpPr>
        <p:spPr>
          <a:xfrm>
            <a:off x="739877" y="1661652"/>
            <a:ext cx="10545661" cy="5063613"/>
          </a:xfrm>
        </p:spPr>
        <p:txBody>
          <a:bodyPr>
            <a:normAutofit/>
          </a:bodyPr>
          <a:lstStyle/>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r>
              <a:rPr lang="en-US" sz="1800" b="1" dirty="0">
                <a:latin typeface="Times New Roman" panose="02020603050405020304" pitchFamily="18" charset="0"/>
                <a:cs typeface="Times New Roman" panose="02020603050405020304" pitchFamily="18" charset="0"/>
              </a:rPr>
              <a:t>     </a:t>
            </a:r>
          </a:p>
        </p:txBody>
      </p:sp>
      <p:pic>
        <p:nvPicPr>
          <p:cNvPr id="8" name="Picture 7">
            <a:extLst>
              <a:ext uri="{FF2B5EF4-FFF2-40B4-BE49-F238E27FC236}">
                <a16:creationId xmlns:a16="http://schemas.microsoft.com/office/drawing/2014/main" id="{CE12BAD7-7EDB-9CBE-4DE9-AF8FA08047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53DD15ED-38CC-63B2-6F9D-64F0EEF3033D}"/>
              </a:ext>
            </a:extLst>
          </p:cNvPr>
          <p:cNvSpPr txBox="1"/>
          <p:nvPr/>
        </p:nvSpPr>
        <p:spPr>
          <a:xfrm>
            <a:off x="462116" y="2064774"/>
            <a:ext cx="10982632" cy="646331"/>
          </a:xfrm>
          <a:prstGeom prst="rect">
            <a:avLst/>
          </a:prstGeom>
          <a:noFill/>
        </p:spPr>
        <p:txBody>
          <a:bodyPr wrap="square">
            <a:spAutoFit/>
          </a:bodyPr>
          <a:lstStyle/>
          <a:p>
            <a:pPr algn="ctr"/>
            <a:r>
              <a:rPr lang="en-IN" dirty="0">
                <a:latin typeface="Times New Roman" panose="02020603050405020304" pitchFamily="18" charset="0"/>
                <a:cs typeface="Times New Roman" panose="02020603050405020304" pitchFamily="18" charset="0"/>
              </a:rPr>
              <a:t>                                                                                                                                                      </a:t>
            </a:r>
          </a:p>
          <a:p>
            <a:endParaRPr lang="en-IN" dirty="0"/>
          </a:p>
        </p:txBody>
      </p:sp>
      <p:pic>
        <p:nvPicPr>
          <p:cNvPr id="5" name="Picture 4">
            <a:extLst>
              <a:ext uri="{FF2B5EF4-FFF2-40B4-BE49-F238E27FC236}">
                <a16:creationId xmlns:a16="http://schemas.microsoft.com/office/drawing/2014/main" id="{239FF2DF-E2E1-0603-D878-8C2A4587E9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827" y="1918361"/>
            <a:ext cx="2649833" cy="2631139"/>
          </a:xfrm>
          <a:prstGeom prst="rect">
            <a:avLst/>
          </a:prstGeom>
        </p:spPr>
      </p:pic>
      <p:sp>
        <p:nvSpPr>
          <p:cNvPr id="9" name="TextBox 8">
            <a:extLst>
              <a:ext uri="{FF2B5EF4-FFF2-40B4-BE49-F238E27FC236}">
                <a16:creationId xmlns:a16="http://schemas.microsoft.com/office/drawing/2014/main" id="{35B52EF7-E7D2-902F-38F8-B12D740FDF0C}"/>
              </a:ext>
            </a:extLst>
          </p:cNvPr>
          <p:cNvSpPr txBox="1"/>
          <p:nvPr/>
        </p:nvSpPr>
        <p:spPr>
          <a:xfrm>
            <a:off x="660400" y="2174240"/>
            <a:ext cx="7650480" cy="646331"/>
          </a:xfrm>
          <a:prstGeom prst="rect">
            <a:avLst/>
          </a:prstGeom>
          <a:noFill/>
        </p:spPr>
        <p:txBody>
          <a:bodyPr wrap="square">
            <a:spAutoFit/>
          </a:bodyPr>
          <a:lstStyle/>
          <a:p>
            <a:endParaRPr lang="en-US" dirty="0">
              <a:latin typeface="Times New Roman" panose="02020603050405020304" pitchFamily="18" charset="0"/>
              <a:cs typeface="Times New Roman" panose="02020603050405020304" pitchFamily="18" charset="0"/>
            </a:endParaRPr>
          </a:p>
          <a:p>
            <a:endParaRPr lang="en-IN"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563F2673-8D19-3573-95FA-9143ACEA41B4}"/>
              </a:ext>
            </a:extLst>
          </p:cNvPr>
          <p:cNvSpPr txBox="1"/>
          <p:nvPr/>
        </p:nvSpPr>
        <p:spPr>
          <a:xfrm>
            <a:off x="320040" y="2065020"/>
            <a:ext cx="4610100" cy="2308324"/>
          </a:xfrm>
          <a:prstGeom prst="rect">
            <a:avLst/>
          </a:prstGeom>
          <a:noFill/>
        </p:spPr>
        <p:txBody>
          <a:bodyPr wrap="square">
            <a:spAutoFit/>
          </a:bodyPr>
          <a:lstStyle/>
          <a:p>
            <a:r>
              <a:rPr lang="en-US" b="1" dirty="0">
                <a:latin typeface="Times New Roman" panose="02020603050405020304" pitchFamily="18" charset="0"/>
                <a:cs typeface="Times New Roman" panose="02020603050405020304" pitchFamily="18" charset="0"/>
              </a:rPr>
              <a:t>Applications</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 Twisted-pair cables are used in telephone lines to provide voice and data channels. </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Local-area networks, such as l0Base-T and l00Base-T, also use twisted-pair cables.   </a:t>
            </a:r>
          </a:p>
          <a:p>
            <a:pPr marL="285750" indent="-285750">
              <a:buFont typeface="Wingdings" panose="05000000000000000000" pitchFamily="2" charset="2"/>
              <a:buChar char="q"/>
            </a:pP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Category</a:t>
            </a:r>
          </a:p>
          <a:p>
            <a:endParaRPr lang="en-US" dirty="0">
              <a:latin typeface="Times New Roman" panose="02020603050405020304" pitchFamily="18" charset="0"/>
              <a:cs typeface="Times New Roman" panose="02020603050405020304" pitchFamily="18" charset="0"/>
            </a:endParaRPr>
          </a:p>
        </p:txBody>
      </p:sp>
      <p:graphicFrame>
        <p:nvGraphicFramePr>
          <p:cNvPr id="17" name="Table 16">
            <a:extLst>
              <a:ext uri="{FF2B5EF4-FFF2-40B4-BE49-F238E27FC236}">
                <a16:creationId xmlns:a16="http://schemas.microsoft.com/office/drawing/2014/main" id="{E72E96E9-B292-B719-F5ED-DE49D02D1526}"/>
              </a:ext>
            </a:extLst>
          </p:cNvPr>
          <p:cNvGraphicFramePr>
            <a:graphicFrameLocks noGrp="1"/>
          </p:cNvGraphicFramePr>
          <p:nvPr>
            <p:extLst>
              <p:ext uri="{D42A27DB-BD31-4B8C-83A1-F6EECF244321}">
                <p14:modId xmlns:p14="http://schemas.microsoft.com/office/powerpoint/2010/main" val="2718546420"/>
              </p:ext>
            </p:extLst>
          </p:nvPr>
        </p:nvGraphicFramePr>
        <p:xfrm>
          <a:off x="1112520" y="4318000"/>
          <a:ext cx="4084321" cy="1971040"/>
        </p:xfrm>
        <a:graphic>
          <a:graphicData uri="http://schemas.openxmlformats.org/drawingml/2006/table">
            <a:tbl>
              <a:tblPr firstRow="1" bandRow="1">
                <a:tableStyleId>{5C22544A-7EE6-4342-B048-85BDC9FD1C3A}</a:tableStyleId>
              </a:tblPr>
              <a:tblGrid>
                <a:gridCol w="920018">
                  <a:extLst>
                    <a:ext uri="{9D8B030D-6E8A-4147-A177-3AD203B41FA5}">
                      <a16:colId xmlns:a16="http://schemas.microsoft.com/office/drawing/2014/main" val="1488928614"/>
                    </a:ext>
                  </a:extLst>
                </a:gridCol>
                <a:gridCol w="1314281">
                  <a:extLst>
                    <a:ext uri="{9D8B030D-6E8A-4147-A177-3AD203B41FA5}">
                      <a16:colId xmlns:a16="http://schemas.microsoft.com/office/drawing/2014/main" val="1316672617"/>
                    </a:ext>
                  </a:extLst>
                </a:gridCol>
                <a:gridCol w="828942">
                  <a:extLst>
                    <a:ext uri="{9D8B030D-6E8A-4147-A177-3AD203B41FA5}">
                      <a16:colId xmlns:a16="http://schemas.microsoft.com/office/drawing/2014/main" val="203027759"/>
                    </a:ext>
                  </a:extLst>
                </a:gridCol>
                <a:gridCol w="1021080">
                  <a:extLst>
                    <a:ext uri="{9D8B030D-6E8A-4147-A177-3AD203B41FA5}">
                      <a16:colId xmlns:a16="http://schemas.microsoft.com/office/drawing/2014/main" val="2438599049"/>
                    </a:ext>
                  </a:extLst>
                </a:gridCol>
              </a:tblGrid>
              <a:tr h="448692">
                <a:tc>
                  <a:txBody>
                    <a:bodyPr/>
                    <a:lstStyle/>
                    <a:p>
                      <a:pPr algn="ctr"/>
                      <a:r>
                        <a:rPr lang="en-IN" sz="1100" dirty="0">
                          <a:latin typeface="Times New Roman" panose="02020603050405020304" pitchFamily="18" charset="0"/>
                          <a:cs typeface="Times New Roman" panose="02020603050405020304" pitchFamily="18" charset="0"/>
                        </a:rPr>
                        <a:t>Category</a:t>
                      </a:r>
                    </a:p>
                  </a:txBody>
                  <a:tcPr/>
                </a:tc>
                <a:tc>
                  <a:txBody>
                    <a:bodyPr/>
                    <a:lstStyle/>
                    <a:p>
                      <a:pPr algn="ctr"/>
                      <a:r>
                        <a:rPr lang="en-IN" sz="1100" dirty="0">
                          <a:latin typeface="Times New Roman" panose="02020603050405020304" pitchFamily="18" charset="0"/>
                          <a:cs typeface="Times New Roman" panose="02020603050405020304" pitchFamily="18" charset="0"/>
                        </a:rPr>
                        <a:t>Specifications</a:t>
                      </a:r>
                    </a:p>
                  </a:txBody>
                  <a:tcPr/>
                </a:tc>
                <a:tc>
                  <a:txBody>
                    <a:bodyPr/>
                    <a:lstStyle/>
                    <a:p>
                      <a:pPr algn="ctr"/>
                      <a:r>
                        <a:rPr lang="en-IN" sz="1100" dirty="0">
                          <a:latin typeface="Times New Roman" panose="02020603050405020304" pitchFamily="18" charset="0"/>
                          <a:cs typeface="Times New Roman" panose="02020603050405020304" pitchFamily="18" charset="0"/>
                        </a:rPr>
                        <a:t>Data Rate (Mbps)</a:t>
                      </a:r>
                    </a:p>
                  </a:txBody>
                  <a:tcPr/>
                </a:tc>
                <a:tc>
                  <a:txBody>
                    <a:bodyPr/>
                    <a:lstStyle/>
                    <a:p>
                      <a:pPr algn="ctr"/>
                      <a:r>
                        <a:rPr lang="en-IN" sz="1100" dirty="0">
                          <a:latin typeface="Times New Roman" panose="02020603050405020304" pitchFamily="18" charset="0"/>
                          <a:cs typeface="Times New Roman" panose="02020603050405020304" pitchFamily="18" charset="0"/>
                        </a:rPr>
                        <a:t>Use</a:t>
                      </a:r>
                    </a:p>
                  </a:txBody>
                  <a:tcPr/>
                </a:tc>
                <a:extLst>
                  <a:ext uri="{0D108BD9-81ED-4DB2-BD59-A6C34878D82A}">
                    <a16:rowId xmlns:a16="http://schemas.microsoft.com/office/drawing/2014/main" val="1125868868"/>
                  </a:ext>
                </a:extLst>
              </a:tr>
              <a:tr h="448692">
                <a:tc>
                  <a:txBody>
                    <a:bodyPr/>
                    <a:lstStyle/>
                    <a:p>
                      <a:pPr algn="ctr"/>
                      <a:r>
                        <a:rPr lang="en-IN" sz="1100" dirty="0">
                          <a:latin typeface="Times New Roman" panose="02020603050405020304" pitchFamily="18" charset="0"/>
                          <a:cs typeface="Times New Roman" panose="02020603050405020304" pitchFamily="18" charset="0"/>
                        </a:rPr>
                        <a:t>1 </a:t>
                      </a:r>
                    </a:p>
                  </a:txBody>
                  <a:tcPr>
                    <a:lnB w="12700" cap="flat" cmpd="sng" algn="ctr">
                      <a:solidFill>
                        <a:schemeClr val="tx1"/>
                      </a:solidFill>
                      <a:prstDash val="solid"/>
                      <a:round/>
                      <a:headEnd type="none" w="med" len="med"/>
                      <a:tailEnd type="none" w="med" len="med"/>
                    </a:lnB>
                  </a:tcPr>
                </a:tc>
                <a:tc>
                  <a:txBody>
                    <a:bodyPr/>
                    <a:lstStyle/>
                    <a:p>
                      <a:r>
                        <a:rPr lang="en-IN" sz="1100" dirty="0"/>
                        <a:t>UTP used in Telephone</a:t>
                      </a:r>
                    </a:p>
                  </a:txBody>
                  <a:tcPr/>
                </a:tc>
                <a:tc>
                  <a:txBody>
                    <a:bodyPr/>
                    <a:lstStyle/>
                    <a:p>
                      <a:pPr algn="ctr"/>
                      <a:r>
                        <a:rPr lang="en-IN" sz="1100" dirty="0"/>
                        <a:t>&lt;0.1</a:t>
                      </a:r>
                    </a:p>
                  </a:txBody>
                  <a:tcPr/>
                </a:tc>
                <a:tc>
                  <a:txBody>
                    <a:bodyPr/>
                    <a:lstStyle/>
                    <a:p>
                      <a:pPr algn="ctr"/>
                      <a:r>
                        <a:rPr lang="en-IN" sz="1100" dirty="0"/>
                        <a:t>Telephone</a:t>
                      </a:r>
                    </a:p>
                  </a:txBody>
                  <a:tcPr/>
                </a:tc>
                <a:extLst>
                  <a:ext uri="{0D108BD9-81ED-4DB2-BD59-A6C34878D82A}">
                    <a16:rowId xmlns:a16="http://schemas.microsoft.com/office/drawing/2014/main" val="3797444153"/>
                  </a:ext>
                </a:extLst>
              </a:tr>
              <a:tr h="448692">
                <a:tc>
                  <a:txBody>
                    <a:bodyPr/>
                    <a:lstStyle/>
                    <a:p>
                      <a:pPr algn="ctr"/>
                      <a:r>
                        <a:rPr lang="en-IN" sz="1100" dirty="0">
                          <a:latin typeface="Times New Roman" panose="02020603050405020304" pitchFamily="18" charset="0"/>
                          <a:cs typeface="Times New Roman" panose="02020603050405020304" pitchFamily="18" charset="0"/>
                        </a:rPr>
                        <a:t>2</a:t>
                      </a:r>
                    </a:p>
                  </a:txBody>
                  <a:tcPr>
                    <a:lnT w="12700" cap="flat" cmpd="sng" algn="ctr">
                      <a:solidFill>
                        <a:schemeClr val="tx1"/>
                      </a:solidFill>
                      <a:prstDash val="solid"/>
                      <a:round/>
                      <a:headEnd type="none" w="med" len="med"/>
                      <a:tailEnd type="none" w="med" len="med"/>
                    </a:lnT>
                  </a:tcPr>
                </a:tc>
                <a:tc>
                  <a:txBody>
                    <a:bodyPr/>
                    <a:lstStyle/>
                    <a:p>
                      <a:r>
                        <a:rPr lang="en-IN" sz="1100" dirty="0"/>
                        <a:t>Improved CAT 2 used in LAN</a:t>
                      </a:r>
                    </a:p>
                  </a:txBody>
                  <a:tcPr/>
                </a:tc>
                <a:tc>
                  <a:txBody>
                    <a:bodyPr/>
                    <a:lstStyle/>
                    <a:p>
                      <a:pPr algn="ctr"/>
                      <a:r>
                        <a:rPr lang="en-IN" sz="1100" dirty="0"/>
                        <a:t>10</a:t>
                      </a:r>
                    </a:p>
                  </a:txBody>
                  <a:tcPr/>
                </a:tc>
                <a:tc>
                  <a:txBody>
                    <a:bodyPr/>
                    <a:lstStyle/>
                    <a:p>
                      <a:pPr algn="ctr"/>
                      <a:r>
                        <a:rPr lang="en-IN" sz="1100" dirty="0"/>
                        <a:t>LAN</a:t>
                      </a:r>
                    </a:p>
                  </a:txBody>
                  <a:tcPr/>
                </a:tc>
                <a:extLst>
                  <a:ext uri="{0D108BD9-81ED-4DB2-BD59-A6C34878D82A}">
                    <a16:rowId xmlns:a16="http://schemas.microsoft.com/office/drawing/2014/main" val="400755571"/>
                  </a:ext>
                </a:extLst>
              </a:tr>
              <a:tr h="624964">
                <a:tc>
                  <a:txBody>
                    <a:bodyPr/>
                    <a:lstStyle/>
                    <a:p>
                      <a:pPr algn="ctr"/>
                      <a:r>
                        <a:rPr lang="en-IN" sz="1100" dirty="0">
                          <a:latin typeface="Times New Roman" panose="02020603050405020304" pitchFamily="18" charset="0"/>
                          <a:cs typeface="Times New Roman" panose="02020603050405020304" pitchFamily="18" charset="0"/>
                        </a:rPr>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100" dirty="0"/>
                        <a:t>Improved CAT 3 used in LAN</a:t>
                      </a:r>
                    </a:p>
                    <a:p>
                      <a:endParaRPr lang="en-IN" sz="1100" dirty="0"/>
                    </a:p>
                  </a:txBody>
                  <a:tcPr/>
                </a:tc>
                <a:tc>
                  <a:txBody>
                    <a:bodyPr/>
                    <a:lstStyle/>
                    <a:p>
                      <a:pPr algn="ctr"/>
                      <a:r>
                        <a:rPr lang="en-IN" sz="1100" dirty="0"/>
                        <a:t>20</a:t>
                      </a:r>
                    </a:p>
                  </a:txBody>
                  <a:tcPr/>
                </a:tc>
                <a:tc>
                  <a:txBody>
                    <a:bodyPr/>
                    <a:lstStyle/>
                    <a:p>
                      <a:pPr algn="l"/>
                      <a:endParaRPr lang="en-IN" sz="1100" dirty="0"/>
                    </a:p>
                    <a:p>
                      <a:pPr algn="ctr"/>
                      <a:r>
                        <a:rPr lang="en-IN" sz="1100" dirty="0"/>
                        <a:t>LAN</a:t>
                      </a:r>
                    </a:p>
                  </a:txBody>
                  <a:tcPr/>
                </a:tc>
                <a:extLst>
                  <a:ext uri="{0D108BD9-81ED-4DB2-BD59-A6C34878D82A}">
                    <a16:rowId xmlns:a16="http://schemas.microsoft.com/office/drawing/2014/main" val="1122076793"/>
                  </a:ext>
                </a:extLst>
              </a:tr>
            </a:tbl>
          </a:graphicData>
        </a:graphic>
      </p:graphicFrame>
      <p:sp>
        <p:nvSpPr>
          <p:cNvPr id="7" name="TextBox 6">
            <a:extLst>
              <a:ext uri="{FF2B5EF4-FFF2-40B4-BE49-F238E27FC236}">
                <a16:creationId xmlns:a16="http://schemas.microsoft.com/office/drawing/2014/main" id="{57A853A6-09E8-23CA-9C47-8E0BC2798D8A}"/>
              </a:ext>
            </a:extLst>
          </p:cNvPr>
          <p:cNvSpPr txBox="1"/>
          <p:nvPr/>
        </p:nvSpPr>
        <p:spPr>
          <a:xfrm>
            <a:off x="8138160" y="4674215"/>
            <a:ext cx="5262880" cy="369332"/>
          </a:xfrm>
          <a:prstGeom prst="rect">
            <a:avLst/>
          </a:prstGeom>
          <a:noFill/>
        </p:spPr>
        <p:txBody>
          <a:bodyPr wrap="square">
            <a:spAutoFit/>
          </a:bodyPr>
          <a:lstStyle/>
          <a:p>
            <a:r>
              <a:rPr lang="en-US" dirty="0">
                <a:latin typeface="Times New Roman" panose="02020603050405020304" pitchFamily="18" charset="0"/>
                <a:cs typeface="Times New Roman" panose="02020603050405020304" pitchFamily="18" charset="0"/>
              </a:rPr>
              <a:t>RJ45 female and RJ45 Male</a:t>
            </a:r>
          </a:p>
        </p:txBody>
      </p:sp>
    </p:spTree>
    <p:extLst>
      <p:ext uri="{BB962C8B-B14F-4D97-AF65-F5344CB8AC3E}">
        <p14:creationId xmlns:p14="http://schemas.microsoft.com/office/powerpoint/2010/main" val="3487604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D93D7-A670-E1E3-C066-9EB7792D45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E76BE6-878B-DFCA-5F33-009A3A8F9117}"/>
              </a:ext>
            </a:extLst>
          </p:cNvPr>
          <p:cNvSpPr>
            <a:spLocks noGrp="1"/>
          </p:cNvSpPr>
          <p:nvPr>
            <p:ph type="title"/>
          </p:nvPr>
        </p:nvSpPr>
        <p:spPr>
          <a:xfrm>
            <a:off x="703976" y="1514168"/>
            <a:ext cx="10515600" cy="393290"/>
          </a:xfrm>
        </p:spPr>
        <p:txBody>
          <a:bodyPr>
            <a:no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3CE9B831-ED7D-DACD-FDB1-00C7F4C92409}"/>
              </a:ext>
            </a:extLst>
          </p:cNvPr>
          <p:cNvSpPr>
            <a:spLocks noGrp="1"/>
          </p:cNvSpPr>
          <p:nvPr>
            <p:ph idx="1"/>
          </p:nvPr>
        </p:nvSpPr>
        <p:spPr>
          <a:xfrm>
            <a:off x="0" y="1966452"/>
            <a:ext cx="10545661" cy="5063613"/>
          </a:xfrm>
        </p:spPr>
        <p:txBody>
          <a:bodyPr>
            <a:normAutofit/>
          </a:bodyPr>
          <a:lstStyle/>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r>
              <a:rPr lang="en-US" sz="1800" b="1" dirty="0">
                <a:latin typeface="Times New Roman" panose="02020603050405020304" pitchFamily="18" charset="0"/>
                <a:cs typeface="Times New Roman" panose="02020603050405020304" pitchFamily="18" charset="0"/>
              </a:rPr>
              <a:t>     </a:t>
            </a:r>
          </a:p>
        </p:txBody>
      </p:sp>
      <p:pic>
        <p:nvPicPr>
          <p:cNvPr id="8" name="Picture 7">
            <a:extLst>
              <a:ext uri="{FF2B5EF4-FFF2-40B4-BE49-F238E27FC236}">
                <a16:creationId xmlns:a16="http://schemas.microsoft.com/office/drawing/2014/main" id="{84BA3098-E83C-BF33-BCEB-97FFC65DC6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396F04E9-5A2D-B892-53DC-084F681CB3C2}"/>
              </a:ext>
            </a:extLst>
          </p:cNvPr>
          <p:cNvSpPr txBox="1"/>
          <p:nvPr/>
        </p:nvSpPr>
        <p:spPr>
          <a:xfrm>
            <a:off x="462116" y="2064774"/>
            <a:ext cx="10982632" cy="646331"/>
          </a:xfrm>
          <a:prstGeom prst="rect">
            <a:avLst/>
          </a:prstGeom>
          <a:noFill/>
        </p:spPr>
        <p:txBody>
          <a:bodyPr wrap="square">
            <a:spAutoFit/>
          </a:bodyPr>
          <a:lstStyle/>
          <a:p>
            <a:pPr algn="ctr"/>
            <a:r>
              <a:rPr lang="en-IN" dirty="0">
                <a:latin typeface="Times New Roman" panose="02020603050405020304" pitchFamily="18" charset="0"/>
                <a:cs typeface="Times New Roman" panose="02020603050405020304" pitchFamily="18" charset="0"/>
              </a:rPr>
              <a:t>                                                                                                                                                      </a:t>
            </a:r>
          </a:p>
          <a:p>
            <a:endParaRPr lang="en-IN" dirty="0"/>
          </a:p>
        </p:txBody>
      </p:sp>
      <p:sp>
        <p:nvSpPr>
          <p:cNvPr id="9" name="TextBox 8">
            <a:extLst>
              <a:ext uri="{FF2B5EF4-FFF2-40B4-BE49-F238E27FC236}">
                <a16:creationId xmlns:a16="http://schemas.microsoft.com/office/drawing/2014/main" id="{8E93BE9A-D535-C6E0-FE9C-E4CF6370E780}"/>
              </a:ext>
            </a:extLst>
          </p:cNvPr>
          <p:cNvSpPr txBox="1"/>
          <p:nvPr/>
        </p:nvSpPr>
        <p:spPr>
          <a:xfrm>
            <a:off x="1676400" y="3119120"/>
            <a:ext cx="7650480" cy="1754326"/>
          </a:xfrm>
          <a:prstGeom prst="rect">
            <a:avLst/>
          </a:prstGeom>
          <a:noFill/>
        </p:spPr>
        <p:txBody>
          <a:bodyPr wrap="square">
            <a:spAutoFit/>
          </a:bodyPr>
          <a:lstStyle/>
          <a:p>
            <a:pPr marL="285750" indent="-285750">
              <a:buFont typeface="Wingdings" panose="05000000000000000000" pitchFamily="2" charset="2"/>
              <a:buChar char="q"/>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endParaRPr lang="en-US"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IN" dirty="0">
              <a:latin typeface="Times New Roman" panose="02020603050405020304" pitchFamily="18" charset="0"/>
              <a:cs typeface="Times New Roman" panose="02020603050405020304" pitchFamily="18" charset="0"/>
            </a:endParaRPr>
          </a:p>
        </p:txBody>
      </p:sp>
      <p:sp>
        <p:nvSpPr>
          <p:cNvPr id="4" name="AutoShape 2">
            <a:extLst>
              <a:ext uri="{FF2B5EF4-FFF2-40B4-BE49-F238E27FC236}">
                <a16:creationId xmlns:a16="http://schemas.microsoft.com/office/drawing/2014/main" id="{5F7C8BA7-DCD2-023E-5615-15F11B77894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7" name="AutoShape 4">
            <a:extLst>
              <a:ext uri="{FF2B5EF4-FFF2-40B4-BE49-F238E27FC236}">
                <a16:creationId xmlns:a16="http://schemas.microsoft.com/office/drawing/2014/main" id="{DDF6A9FF-B465-8E52-35BE-0A785DED187E}"/>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11" name="Picture 10">
            <a:extLst>
              <a:ext uri="{FF2B5EF4-FFF2-40B4-BE49-F238E27FC236}">
                <a16:creationId xmlns:a16="http://schemas.microsoft.com/office/drawing/2014/main" id="{E9ADDD5D-BAF6-0289-A4FE-68689C0E6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9047" y="2194560"/>
            <a:ext cx="5094919" cy="3535680"/>
          </a:xfrm>
          <a:prstGeom prst="rect">
            <a:avLst/>
          </a:prstGeom>
        </p:spPr>
      </p:pic>
    </p:spTree>
    <p:extLst>
      <p:ext uri="{BB962C8B-B14F-4D97-AF65-F5344CB8AC3E}">
        <p14:creationId xmlns:p14="http://schemas.microsoft.com/office/powerpoint/2010/main" val="730959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ED2A40-FB83-3BE6-253E-29592C5BEF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E6B816-F070-5E75-E827-96C5C6FCB006}"/>
              </a:ext>
            </a:extLst>
          </p:cNvPr>
          <p:cNvSpPr>
            <a:spLocks noGrp="1"/>
          </p:cNvSpPr>
          <p:nvPr>
            <p:ph type="title"/>
          </p:nvPr>
        </p:nvSpPr>
        <p:spPr>
          <a:xfrm>
            <a:off x="703976" y="1524000"/>
            <a:ext cx="10515600" cy="540774"/>
          </a:xfrm>
        </p:spPr>
        <p:txBody>
          <a:bodyPr>
            <a:norm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6A4CA06C-8850-D61A-1316-EFAAD14DB36A}"/>
              </a:ext>
            </a:extLst>
          </p:cNvPr>
          <p:cNvSpPr>
            <a:spLocks noGrp="1"/>
          </p:cNvSpPr>
          <p:nvPr>
            <p:ph idx="1"/>
          </p:nvPr>
        </p:nvSpPr>
        <p:spPr>
          <a:xfrm>
            <a:off x="621890" y="1973581"/>
            <a:ext cx="10545661" cy="4732020"/>
          </a:xfrm>
        </p:spPr>
        <p:txBody>
          <a:bodyPr>
            <a:normAutofit/>
          </a:bodyPr>
          <a:lstStyle/>
          <a:p>
            <a:pPr marL="0" indent="0">
              <a:buNone/>
            </a:pPr>
            <a:r>
              <a:rPr lang="en-IN" sz="1800" b="1" dirty="0">
                <a:latin typeface="Times New Roman" panose="02020603050405020304" pitchFamily="18" charset="0"/>
                <a:cs typeface="Times New Roman" panose="02020603050405020304" pitchFamily="18" charset="0"/>
              </a:rPr>
              <a:t>2. Coaxial Cable</a:t>
            </a:r>
          </a:p>
          <a:p>
            <a:pPr>
              <a:buFont typeface="Wingdings" panose="05000000000000000000" pitchFamily="2" charset="2"/>
              <a:buChar char="q"/>
            </a:pPr>
            <a:r>
              <a:rPr lang="en-US" sz="1800" dirty="0"/>
              <a:t>Coaxial cable (or coax) carries signals of higher frequency ranges than those in twisted pair cable (</a:t>
            </a:r>
            <a:r>
              <a:rPr lang="en-US" sz="1800" dirty="0" err="1"/>
              <a:t>becz</a:t>
            </a:r>
            <a:r>
              <a:rPr lang="en-US" sz="1800" dirty="0"/>
              <a:t> of two media)</a:t>
            </a:r>
          </a:p>
          <a:p>
            <a:pPr>
              <a:buFont typeface="Wingdings" panose="05000000000000000000" pitchFamily="2" charset="2"/>
              <a:buChar char="q"/>
            </a:pPr>
            <a:r>
              <a:rPr lang="en-US" sz="1800" dirty="0"/>
              <a:t>coax has a central core conductor of solid or stranded wire (usually copper) enclosed in an insulating sheath, which is, in turn, encased in an outer conductor of metal foil, braid, or a combination of the two.</a:t>
            </a:r>
          </a:p>
          <a:p>
            <a:pPr>
              <a:buFont typeface="Wingdings" panose="05000000000000000000" pitchFamily="2" charset="2"/>
              <a:buChar char="q"/>
            </a:pPr>
            <a:r>
              <a:rPr lang="en-US" sz="1800" dirty="0"/>
              <a:t>The outer metallic wrapping serves both as a shield against noise and as the second conductor, which completes the circuit.</a:t>
            </a:r>
          </a:p>
          <a:p>
            <a:pPr>
              <a:buFont typeface="Wingdings" panose="05000000000000000000" pitchFamily="2" charset="2"/>
              <a:buChar char="q"/>
            </a:pPr>
            <a:r>
              <a:rPr lang="en-US" sz="1800" dirty="0"/>
              <a:t>The whole cable is protected by a plastic cover.</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Provides better protection from interference than twisted pair.</a:t>
            </a:r>
          </a:p>
          <a:p>
            <a:pPr>
              <a:buFont typeface="Wingdings" panose="05000000000000000000" pitchFamily="2" charset="2"/>
              <a:buChar char="q"/>
            </a:pPr>
            <a:r>
              <a:rPr lang="en-US" sz="1800" b="1" dirty="0">
                <a:latin typeface="Times New Roman" panose="02020603050405020304" pitchFamily="18" charset="0"/>
                <a:cs typeface="Times New Roman" panose="02020603050405020304" pitchFamily="18" charset="0"/>
              </a:rPr>
              <a:t>Example:</a:t>
            </a:r>
            <a:r>
              <a:rPr lang="en-US" sz="1800" dirty="0">
                <a:latin typeface="Times New Roman" panose="02020603050405020304" pitchFamily="18" charset="0"/>
                <a:cs typeface="Times New Roman" panose="02020603050405020304" pitchFamily="18" charset="0"/>
              </a:rPr>
              <a:t> Cable TV connections, CCTV networks.</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08E2716D-27C0-3C54-82DA-3573BCBF4E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09368"/>
          </a:xfrm>
          <a:prstGeom prst="rect">
            <a:avLst/>
          </a:prstGeom>
        </p:spPr>
      </p:pic>
      <p:pic>
        <p:nvPicPr>
          <p:cNvPr id="5" name="Picture 4">
            <a:extLst>
              <a:ext uri="{FF2B5EF4-FFF2-40B4-BE49-F238E27FC236}">
                <a16:creationId xmlns:a16="http://schemas.microsoft.com/office/drawing/2014/main" id="{97EC37AD-DC04-4CEF-0CC9-D282A3BB7B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4595" y="3891691"/>
            <a:ext cx="4922288" cy="2135729"/>
          </a:xfrm>
          <a:prstGeom prst="rect">
            <a:avLst/>
          </a:prstGeom>
        </p:spPr>
      </p:pic>
    </p:spTree>
    <p:extLst>
      <p:ext uri="{BB962C8B-B14F-4D97-AF65-F5344CB8AC3E}">
        <p14:creationId xmlns:p14="http://schemas.microsoft.com/office/powerpoint/2010/main" val="14136091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3F176-6FA5-2AFF-10F6-8C66ABC9B9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E274D0-4AF2-EFED-6798-8C05F552211A}"/>
              </a:ext>
            </a:extLst>
          </p:cNvPr>
          <p:cNvSpPr>
            <a:spLocks noGrp="1"/>
          </p:cNvSpPr>
          <p:nvPr>
            <p:ph type="title"/>
          </p:nvPr>
        </p:nvSpPr>
        <p:spPr>
          <a:xfrm>
            <a:off x="703976" y="1524000"/>
            <a:ext cx="10515600" cy="540774"/>
          </a:xfrm>
        </p:spPr>
        <p:txBody>
          <a:bodyPr>
            <a:norm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0691DA34-773C-97D4-C3B0-B5647BA4BDB1}"/>
              </a:ext>
            </a:extLst>
          </p:cNvPr>
          <p:cNvSpPr>
            <a:spLocks noGrp="1"/>
          </p:cNvSpPr>
          <p:nvPr>
            <p:ph idx="1"/>
          </p:nvPr>
        </p:nvSpPr>
        <p:spPr>
          <a:xfrm>
            <a:off x="621890" y="2084439"/>
            <a:ext cx="10545661" cy="4621161"/>
          </a:xfrm>
        </p:spPr>
        <p:txBody>
          <a:bodyPr>
            <a:normAutofit/>
          </a:bodyPr>
          <a:lstStyle/>
          <a:p>
            <a:pPr marL="0" indent="0">
              <a:buNone/>
            </a:pPr>
            <a:r>
              <a:rPr lang="en-IN" sz="1800" b="1" dirty="0">
                <a:latin typeface="Times New Roman" panose="02020603050405020304" pitchFamily="18" charset="0"/>
                <a:cs typeface="Times New Roman" panose="02020603050405020304" pitchFamily="18" charset="0"/>
              </a:rPr>
              <a:t>Coaxial Cable Standards</a:t>
            </a:r>
          </a:p>
          <a:p>
            <a:pPr>
              <a:buFont typeface="Wingdings" panose="05000000000000000000" pitchFamily="2" charset="2"/>
              <a:buChar char="q"/>
            </a:pPr>
            <a:r>
              <a:rPr lang="en-IN" sz="1800" dirty="0">
                <a:latin typeface="Times New Roman" panose="02020603050405020304" pitchFamily="18" charset="0"/>
                <a:cs typeface="Times New Roman" panose="02020603050405020304" pitchFamily="18" charset="0"/>
              </a:rPr>
              <a:t>CC are Categorized by their RG (Radio Government)</a:t>
            </a:r>
          </a:p>
          <a:p>
            <a:pPr>
              <a:buFont typeface="Wingdings" panose="05000000000000000000" pitchFamily="2" charset="2"/>
              <a:buChar char="q"/>
            </a:pPr>
            <a:r>
              <a:rPr lang="en-US" sz="1800" b="1" dirty="0">
                <a:latin typeface="Times New Roman" panose="02020603050405020304" pitchFamily="18" charset="0"/>
                <a:cs typeface="Times New Roman" panose="02020603050405020304" pitchFamily="18" charset="0"/>
              </a:rPr>
              <a:t>RG</a:t>
            </a:r>
            <a:r>
              <a:rPr lang="en-US" sz="1800" dirty="0">
                <a:latin typeface="Times New Roman" panose="02020603050405020304" pitchFamily="18" charset="0"/>
                <a:cs typeface="Times New Roman" panose="02020603050405020304" pitchFamily="18" charset="0"/>
              </a:rPr>
              <a:t> stands for </a:t>
            </a:r>
            <a:r>
              <a:rPr lang="en-US" sz="1800" b="1" dirty="0">
                <a:latin typeface="Times New Roman" panose="02020603050405020304" pitchFamily="18" charset="0"/>
                <a:cs typeface="Times New Roman" panose="02020603050405020304" pitchFamily="18" charset="0"/>
              </a:rPr>
              <a:t>"Radio Guide"</a:t>
            </a:r>
            <a:r>
              <a:rPr lang="en-US" sz="1800" dirty="0">
                <a:latin typeface="Times New Roman" panose="02020603050405020304" pitchFamily="18" charset="0"/>
                <a:cs typeface="Times New Roman" panose="02020603050405020304" pitchFamily="18" charset="0"/>
              </a:rPr>
              <a:t> or historically </a:t>
            </a:r>
            <a:r>
              <a:rPr lang="en-US" sz="1800" b="1" dirty="0">
                <a:latin typeface="Times New Roman" panose="02020603050405020304" pitchFamily="18" charset="0"/>
                <a:cs typeface="Times New Roman" panose="02020603050405020304" pitchFamily="18" charset="0"/>
              </a:rPr>
              <a:t>"Radio Government"</a:t>
            </a:r>
            <a:r>
              <a:rPr lang="en-US" sz="1800" dirty="0">
                <a:latin typeface="Times New Roman" panose="02020603050405020304" pitchFamily="18" charset="0"/>
                <a:cs typeface="Times New Roman" panose="02020603050405020304" pitchFamily="18" charset="0"/>
              </a:rPr>
              <a:t>.</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It is a </a:t>
            </a:r>
            <a:r>
              <a:rPr lang="en-US" sz="1800" b="1" dirty="0">
                <a:latin typeface="Times New Roman" panose="02020603050405020304" pitchFamily="18" charset="0"/>
                <a:cs typeface="Times New Roman" panose="02020603050405020304" pitchFamily="18" charset="0"/>
              </a:rPr>
              <a:t>standardized numbering system</a:t>
            </a:r>
            <a:r>
              <a:rPr lang="en-US" sz="1800" dirty="0">
                <a:latin typeface="Times New Roman" panose="02020603050405020304" pitchFamily="18" charset="0"/>
                <a:cs typeface="Times New Roman" panose="02020603050405020304" pitchFamily="18" charset="0"/>
              </a:rPr>
              <a:t> used to identify different types of coaxial cables.</a:t>
            </a:r>
          </a:p>
          <a:p>
            <a:pPr>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 Each RG type has a specific </a:t>
            </a:r>
            <a:r>
              <a:rPr lang="en-US" sz="1800" b="1" dirty="0">
                <a:latin typeface="Times New Roman" panose="02020603050405020304" pitchFamily="18" charset="0"/>
                <a:cs typeface="Times New Roman" panose="02020603050405020304" pitchFamily="18" charset="0"/>
              </a:rPr>
              <a:t>diameter, impedance, and usage</a:t>
            </a:r>
            <a:r>
              <a:rPr lang="en-US" sz="1800" dirty="0">
                <a:latin typeface="Times New Roman" panose="02020603050405020304" pitchFamily="18" charset="0"/>
                <a:cs typeface="Times New Roman" panose="02020603050405020304" pitchFamily="18" charset="0"/>
              </a:rPr>
              <a:t>.</a:t>
            </a:r>
          </a:p>
          <a:p>
            <a:pPr>
              <a:buFont typeface="Wingdings" panose="05000000000000000000" pitchFamily="2" charset="2"/>
              <a:buChar char="q"/>
            </a:pPr>
            <a:endParaRPr lang="en-US" sz="1800" dirty="0">
              <a:latin typeface="Times New Roman" panose="02020603050405020304" pitchFamily="18" charset="0"/>
              <a:cs typeface="Times New Roman" panose="02020603050405020304" pitchFamily="18" charset="0"/>
            </a:endParaRPr>
          </a:p>
          <a:p>
            <a:pPr marL="0" indent="0">
              <a:buNone/>
            </a:pPr>
            <a:endParaRPr lang="en-IN" sz="1800" dirty="0"/>
          </a:p>
          <a:p>
            <a:pPr marL="0" indent="0">
              <a:buNone/>
            </a:pPr>
            <a:endParaRPr lang="en-IN" sz="1800" dirty="0"/>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C957048F-67EC-7457-32F6-5282F80EB5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09368"/>
          </a:xfrm>
          <a:prstGeom prst="rect">
            <a:avLst/>
          </a:prstGeom>
        </p:spPr>
      </p:pic>
      <p:pic>
        <p:nvPicPr>
          <p:cNvPr id="7" name="Picture 6">
            <a:extLst>
              <a:ext uri="{FF2B5EF4-FFF2-40B4-BE49-F238E27FC236}">
                <a16:creationId xmlns:a16="http://schemas.microsoft.com/office/drawing/2014/main" id="{5F54E00A-23EC-AA00-A34B-37A29DA6EE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7843" y="4042911"/>
            <a:ext cx="6794340" cy="2553826"/>
          </a:xfrm>
          <a:prstGeom prst="rect">
            <a:avLst/>
          </a:prstGeom>
        </p:spPr>
      </p:pic>
    </p:spTree>
    <p:extLst>
      <p:ext uri="{BB962C8B-B14F-4D97-AF65-F5344CB8AC3E}">
        <p14:creationId xmlns:p14="http://schemas.microsoft.com/office/powerpoint/2010/main" val="28843010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AF7D3-6DF8-8C20-AD3C-0DA01B2C08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D98AA1-868A-1779-FFEE-DC436775DC78}"/>
              </a:ext>
            </a:extLst>
          </p:cNvPr>
          <p:cNvSpPr>
            <a:spLocks noGrp="1"/>
          </p:cNvSpPr>
          <p:nvPr>
            <p:ph type="title"/>
          </p:nvPr>
        </p:nvSpPr>
        <p:spPr>
          <a:xfrm>
            <a:off x="703976" y="1524000"/>
            <a:ext cx="10515600" cy="540774"/>
          </a:xfrm>
        </p:spPr>
        <p:txBody>
          <a:bodyPr>
            <a:norm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21C49B6C-9A98-9546-8F0E-D03395AF9A44}"/>
              </a:ext>
            </a:extLst>
          </p:cNvPr>
          <p:cNvSpPr>
            <a:spLocks noGrp="1"/>
          </p:cNvSpPr>
          <p:nvPr>
            <p:ph idx="1"/>
          </p:nvPr>
        </p:nvSpPr>
        <p:spPr>
          <a:xfrm>
            <a:off x="621890" y="2084439"/>
            <a:ext cx="10545661" cy="4621161"/>
          </a:xfrm>
        </p:spPr>
        <p:txBody>
          <a:bodyPr>
            <a:normAutofit/>
          </a:bodyPr>
          <a:lstStyle/>
          <a:p>
            <a:pPr marL="0" indent="0">
              <a:buNone/>
            </a:pPr>
            <a:r>
              <a:rPr lang="en-US" sz="1800" dirty="0">
                <a:latin typeface="Times New Roman" panose="02020603050405020304" pitchFamily="18" charset="0"/>
                <a:cs typeface="Times New Roman" panose="02020603050405020304" pitchFamily="18" charset="0"/>
              </a:rPr>
              <a:t>The most common type of connector used today is the Bayone-Neill-</a:t>
            </a:r>
            <a:r>
              <a:rPr lang="en-US" sz="1800" dirty="0" err="1">
                <a:latin typeface="Times New Roman" panose="02020603050405020304" pitchFamily="18" charset="0"/>
                <a:cs typeface="Times New Roman" panose="02020603050405020304" pitchFamily="18" charset="0"/>
              </a:rPr>
              <a:t>Concelman</a:t>
            </a:r>
            <a:r>
              <a:rPr lang="en-US" sz="1800" dirty="0">
                <a:latin typeface="Times New Roman" panose="02020603050405020304" pitchFamily="18" charset="0"/>
                <a:cs typeface="Times New Roman" panose="02020603050405020304" pitchFamily="18" charset="0"/>
              </a:rPr>
              <a:t> (BNC), connector. </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b="1" dirty="0">
                <a:latin typeface="Times New Roman" panose="02020603050405020304" pitchFamily="18" charset="0"/>
                <a:cs typeface="Times New Roman" panose="02020603050405020304" pitchFamily="18" charset="0"/>
              </a:rPr>
              <a:t>Applications</a:t>
            </a:r>
          </a:p>
          <a:p>
            <a:r>
              <a:rPr lang="en-US" sz="1800" dirty="0">
                <a:latin typeface="Times New Roman" panose="02020603050405020304" pitchFamily="18" charset="0"/>
                <a:cs typeface="Times New Roman" panose="02020603050405020304" pitchFamily="18" charset="0"/>
              </a:rPr>
              <a:t> Coaxial cable was widely used in analog telephone networks</a:t>
            </a:r>
            <a:r>
              <a:rPr lang="en-US" sz="1800" b="1" dirty="0">
                <a:latin typeface="Times New Roman" panose="02020603050405020304" pitchFamily="18" charset="0"/>
                <a:cs typeface="Times New Roman" panose="02020603050405020304" pitchFamily="18" charset="0"/>
              </a:rPr>
              <a:t>. (Carry 10,000 Voice Signals) </a:t>
            </a:r>
          </a:p>
          <a:p>
            <a:r>
              <a:rPr lang="en-US" sz="1800" dirty="0">
                <a:latin typeface="Times New Roman" panose="02020603050405020304" pitchFamily="18" charset="0"/>
                <a:cs typeface="Times New Roman" panose="02020603050405020304" pitchFamily="18" charset="0"/>
              </a:rPr>
              <a:t>Digital telephone networks where signal cc could carry digital data up 600 Mbps.</a:t>
            </a:r>
          </a:p>
          <a:p>
            <a:r>
              <a:rPr lang="en-US" sz="1800" dirty="0">
                <a:latin typeface="Times New Roman" panose="02020603050405020304" pitchFamily="18" charset="0"/>
                <a:cs typeface="Times New Roman" panose="02020603050405020304" pitchFamily="18" charset="0"/>
              </a:rPr>
              <a:t>Cable TV networks also use coaxial cables. </a:t>
            </a:r>
          </a:p>
          <a:p>
            <a:r>
              <a:rPr lang="en-US" sz="1800" dirty="0">
                <a:latin typeface="Times New Roman" panose="02020603050405020304" pitchFamily="18" charset="0"/>
                <a:cs typeface="Times New Roman" panose="02020603050405020304" pitchFamily="18" charset="0"/>
              </a:rPr>
              <a:t>Another common application of coaxial cable is in traditional Ethernet LANs.</a:t>
            </a:r>
          </a:p>
          <a:p>
            <a:pPr marL="0" indent="0">
              <a:buNone/>
            </a:pPr>
            <a:endParaRPr lang="en-IN" sz="1800" dirty="0"/>
          </a:p>
          <a:p>
            <a:pPr marL="0" indent="0">
              <a:buNone/>
            </a:pPr>
            <a:endParaRPr lang="en-IN" sz="1800" dirty="0"/>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AB84603E-7A43-4598-5539-A21D0D9157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09368"/>
          </a:xfrm>
          <a:prstGeom prst="rect">
            <a:avLst/>
          </a:prstGeom>
        </p:spPr>
      </p:pic>
      <p:pic>
        <p:nvPicPr>
          <p:cNvPr id="5" name="Picture 4">
            <a:extLst>
              <a:ext uri="{FF2B5EF4-FFF2-40B4-BE49-F238E27FC236}">
                <a16:creationId xmlns:a16="http://schemas.microsoft.com/office/drawing/2014/main" id="{31381956-2FA9-F1CB-5C22-F7CA081597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7906" y="2460342"/>
            <a:ext cx="2399583" cy="2364932"/>
          </a:xfrm>
          <a:prstGeom prst="rect">
            <a:avLst/>
          </a:prstGeom>
        </p:spPr>
      </p:pic>
    </p:spTree>
    <p:extLst>
      <p:ext uri="{BB962C8B-B14F-4D97-AF65-F5344CB8AC3E}">
        <p14:creationId xmlns:p14="http://schemas.microsoft.com/office/powerpoint/2010/main" val="1778205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63A75-E153-494B-4D2B-01F41E5EB2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6F38FF-E2B4-FC8C-A169-C0E5777545EE}"/>
              </a:ext>
            </a:extLst>
          </p:cNvPr>
          <p:cNvSpPr>
            <a:spLocks noGrp="1"/>
          </p:cNvSpPr>
          <p:nvPr>
            <p:ph type="title"/>
          </p:nvPr>
        </p:nvSpPr>
        <p:spPr>
          <a:xfrm>
            <a:off x="703976" y="1524000"/>
            <a:ext cx="10515600" cy="540774"/>
          </a:xfrm>
        </p:spPr>
        <p:txBody>
          <a:bodyPr>
            <a:norm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CE5302D9-056B-8CB4-17E0-68EE6C58ADF5}"/>
              </a:ext>
            </a:extLst>
          </p:cNvPr>
          <p:cNvSpPr>
            <a:spLocks noGrp="1"/>
          </p:cNvSpPr>
          <p:nvPr>
            <p:ph idx="1"/>
          </p:nvPr>
        </p:nvSpPr>
        <p:spPr>
          <a:xfrm>
            <a:off x="621890" y="2084439"/>
            <a:ext cx="10545661" cy="4621161"/>
          </a:xfrm>
        </p:spPr>
        <p:txBody>
          <a:bodyPr>
            <a:normAutofit/>
          </a:bodyPr>
          <a:lstStyle/>
          <a:p>
            <a:pPr marL="0" indent="0">
              <a:buNone/>
            </a:pPr>
            <a:r>
              <a:rPr lang="en-IN" sz="1800" b="1">
                <a:latin typeface="Times New Roman" panose="02020603050405020304" pitchFamily="18" charset="0"/>
                <a:cs typeface="Times New Roman" panose="02020603050405020304" pitchFamily="18" charset="0"/>
              </a:rPr>
              <a:t>3</a:t>
            </a:r>
            <a:r>
              <a:rPr lang="en-IN" sz="1800" b="1" dirty="0">
                <a:latin typeface="Times New Roman" panose="02020603050405020304" pitchFamily="18" charset="0"/>
                <a:cs typeface="Times New Roman" panose="02020603050405020304" pitchFamily="18" charset="0"/>
              </a:rPr>
              <a:t>.Fiber Optic Cable</a:t>
            </a:r>
          </a:p>
          <a:p>
            <a:pPr>
              <a:buFont typeface="Wingdings" panose="05000000000000000000" pitchFamily="2" charset="2"/>
              <a:buChar char="q"/>
            </a:pPr>
            <a:r>
              <a:rPr lang="en-US" sz="1800" dirty="0"/>
              <a:t>A fiber-optic cable is made of glass or plastic and transmits signals in the form of light.</a:t>
            </a:r>
          </a:p>
          <a:p>
            <a:pPr>
              <a:buFont typeface="Wingdings" panose="05000000000000000000" pitchFamily="2" charset="2"/>
              <a:buChar char="q"/>
            </a:pPr>
            <a:r>
              <a:rPr lang="en-US" sz="1800" dirty="0"/>
              <a:t> Light travels in a straight line as long as it is moving through a single uniform substance. </a:t>
            </a:r>
          </a:p>
          <a:p>
            <a:pPr>
              <a:buFont typeface="Wingdings" panose="05000000000000000000" pitchFamily="2" charset="2"/>
              <a:buChar char="q"/>
            </a:pPr>
            <a:r>
              <a:rPr lang="en-US" sz="1800" dirty="0"/>
              <a:t>If a ray of light traveling through one substance suddenly enters another substance(of a different density), the ray changes direction. Bending of light ray</a:t>
            </a:r>
          </a:p>
          <a:p>
            <a:pPr>
              <a:buFont typeface="Wingdings" panose="05000000000000000000" pitchFamily="2" charset="2"/>
              <a:buChar char="q"/>
            </a:pPr>
            <a:r>
              <a:rPr lang="en-US" sz="1800" dirty="0"/>
              <a:t> </a:t>
            </a:r>
            <a:r>
              <a:rPr lang="en-IN" sz="1800" b="1" dirty="0">
                <a:latin typeface="Times New Roman" panose="02020603050405020304" pitchFamily="18" charset="0"/>
                <a:cs typeface="Times New Roman" panose="02020603050405020304" pitchFamily="18" charset="0"/>
              </a:rPr>
              <a:t>Example:</a:t>
            </a:r>
            <a:r>
              <a:rPr lang="en-IN" sz="1800" dirty="0">
                <a:latin typeface="Times New Roman" panose="02020603050405020304" pitchFamily="18" charset="0"/>
                <a:cs typeface="Times New Roman" panose="02020603050405020304" pitchFamily="18" charset="0"/>
              </a:rPr>
              <a:t> Broadband internet (JioFiber, Airtel Fiber), undersea communication cables.</a:t>
            </a:r>
            <a:endParaRPr lang="en-US" sz="1800" b="1"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944AF523-A967-215F-38AA-A15E005FF1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09368"/>
          </a:xfrm>
          <a:prstGeom prst="rect">
            <a:avLst/>
          </a:prstGeom>
        </p:spPr>
      </p:pic>
      <p:pic>
        <p:nvPicPr>
          <p:cNvPr id="6" name="Picture 5">
            <a:extLst>
              <a:ext uri="{FF2B5EF4-FFF2-40B4-BE49-F238E27FC236}">
                <a16:creationId xmlns:a16="http://schemas.microsoft.com/office/drawing/2014/main" id="{93BA1BAD-C281-FCDB-EBB5-924E3152FB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257" y="4606550"/>
            <a:ext cx="6092583" cy="2092102"/>
          </a:xfrm>
          <a:prstGeom prst="rect">
            <a:avLst/>
          </a:prstGeom>
        </p:spPr>
      </p:pic>
    </p:spTree>
    <p:extLst>
      <p:ext uri="{BB962C8B-B14F-4D97-AF65-F5344CB8AC3E}">
        <p14:creationId xmlns:p14="http://schemas.microsoft.com/office/powerpoint/2010/main" val="14768100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13170-0712-76DE-1199-E1D7AFD252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CD8C22-2F47-F68F-627A-0864D0B8C9EB}"/>
              </a:ext>
            </a:extLst>
          </p:cNvPr>
          <p:cNvSpPr>
            <a:spLocks noGrp="1"/>
          </p:cNvSpPr>
          <p:nvPr>
            <p:ph type="title"/>
          </p:nvPr>
        </p:nvSpPr>
        <p:spPr>
          <a:xfrm>
            <a:off x="703976" y="1524000"/>
            <a:ext cx="10515600" cy="540774"/>
          </a:xfrm>
        </p:spPr>
        <p:txBody>
          <a:bodyPr>
            <a:norm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903FD01F-8549-0031-AC29-C6D230464275}"/>
              </a:ext>
            </a:extLst>
          </p:cNvPr>
          <p:cNvSpPr>
            <a:spLocks noGrp="1"/>
          </p:cNvSpPr>
          <p:nvPr>
            <p:ph idx="1"/>
          </p:nvPr>
        </p:nvSpPr>
        <p:spPr>
          <a:xfrm>
            <a:off x="621890" y="2084439"/>
            <a:ext cx="10545661" cy="4621161"/>
          </a:xfrm>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59843195-FCD7-A46F-0ABD-4129A531A8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09368"/>
          </a:xfrm>
          <a:prstGeom prst="rect">
            <a:avLst/>
          </a:prstGeom>
        </p:spPr>
      </p:pic>
      <p:pic>
        <p:nvPicPr>
          <p:cNvPr id="5" name="Picture 4">
            <a:extLst>
              <a:ext uri="{FF2B5EF4-FFF2-40B4-BE49-F238E27FC236}">
                <a16:creationId xmlns:a16="http://schemas.microsoft.com/office/drawing/2014/main" id="{BEC64192-E26E-84F3-B050-AA911180AA14}"/>
              </a:ext>
            </a:extLst>
          </p:cNvPr>
          <p:cNvPicPr>
            <a:picLocks noChangeAspect="1"/>
          </p:cNvPicPr>
          <p:nvPr/>
        </p:nvPicPr>
        <p:blipFill>
          <a:blip r:embed="rId3"/>
          <a:stretch>
            <a:fillRect/>
          </a:stretch>
        </p:blipFill>
        <p:spPr>
          <a:xfrm>
            <a:off x="6767409" y="2344370"/>
            <a:ext cx="4641783" cy="3361949"/>
          </a:xfrm>
          <a:prstGeom prst="rect">
            <a:avLst/>
          </a:prstGeom>
        </p:spPr>
      </p:pic>
      <p:sp>
        <p:nvSpPr>
          <p:cNvPr id="9" name="TextBox 8">
            <a:extLst>
              <a:ext uri="{FF2B5EF4-FFF2-40B4-BE49-F238E27FC236}">
                <a16:creationId xmlns:a16="http://schemas.microsoft.com/office/drawing/2014/main" id="{321CBDF5-0084-2D7F-4830-3BBD0C426D5E}"/>
              </a:ext>
            </a:extLst>
          </p:cNvPr>
          <p:cNvSpPr txBox="1"/>
          <p:nvPr/>
        </p:nvSpPr>
        <p:spPr>
          <a:xfrm>
            <a:off x="674226" y="2460546"/>
            <a:ext cx="6094070" cy="4247317"/>
          </a:xfrm>
          <a:prstGeom prst="rect">
            <a:avLst/>
          </a:prstGeom>
          <a:noFill/>
        </p:spPr>
        <p:txBody>
          <a:bodyPr wrap="square">
            <a:spAutoFit/>
          </a:bodyPr>
          <a:lstStyle/>
          <a:p>
            <a:r>
              <a:rPr lang="en-IN" dirty="0">
                <a:latin typeface="Times New Roman" panose="02020603050405020304" pitchFamily="18" charset="0"/>
                <a:cs typeface="Times New Roman" panose="02020603050405020304" pitchFamily="18" charset="0"/>
              </a:rPr>
              <a:t>The modes of propagation are classical waveforms of light that travel via different paths within an optical fibre.</a:t>
            </a:r>
          </a:p>
          <a:p>
            <a:r>
              <a:rPr lang="en-IN" b="1" dirty="0">
                <a:latin typeface="Times New Roman" panose="02020603050405020304" pitchFamily="18" charset="0"/>
                <a:cs typeface="Times New Roman" panose="02020603050405020304" pitchFamily="18" charset="0"/>
              </a:rPr>
              <a:t>1. Multimode</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 beam of light moves through the core in the different path it moves within the cable depends on the structure core. </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Types</a:t>
            </a:r>
          </a:p>
          <a:p>
            <a:r>
              <a:rPr lang="en-US" b="1" dirty="0">
                <a:latin typeface="Times New Roman" panose="02020603050405020304" pitchFamily="18" charset="0"/>
                <a:cs typeface="Times New Roman" panose="02020603050405020304" pitchFamily="18" charset="0"/>
              </a:rPr>
              <a:t>1. Multimode step index fiber </a:t>
            </a:r>
            <a:r>
              <a:rPr lang="en-US" dirty="0">
                <a:latin typeface="Times New Roman" panose="02020603050405020304" pitchFamily="18" charset="0"/>
                <a:cs typeface="Times New Roman" panose="02020603050405020304" pitchFamily="18" charset="0"/>
              </a:rPr>
              <a:t>: In multimode step-index fiber, the density of the core remains constant from the center to the edges. </a:t>
            </a:r>
          </a:p>
          <a:p>
            <a:r>
              <a:rPr lang="en-US" b="1"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a:t>
            </a:r>
            <a:r>
              <a:rPr lang="en-US" dirty="0"/>
              <a:t> </a:t>
            </a:r>
            <a:r>
              <a:rPr lang="en-US" b="1" dirty="0"/>
              <a:t>Multimode Graded index </a:t>
            </a:r>
            <a:r>
              <a:rPr lang="en-US" dirty="0"/>
              <a:t>:Decreases this </a:t>
            </a:r>
            <a:r>
              <a:rPr lang="en-IN" dirty="0"/>
              <a:t>Bending</a:t>
            </a:r>
            <a:r>
              <a:rPr lang="en-US" dirty="0"/>
              <a:t> of the signal through the cable. The word index here refers to the index of refraction</a:t>
            </a: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IN" dirty="0">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34637634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E74CB9-9CBE-6DD1-CA7B-99CF1539A3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BFC619-D8D9-43AE-1A5D-ED80AFB78A0B}"/>
              </a:ext>
            </a:extLst>
          </p:cNvPr>
          <p:cNvSpPr>
            <a:spLocks noGrp="1"/>
          </p:cNvSpPr>
          <p:nvPr>
            <p:ph type="title"/>
          </p:nvPr>
        </p:nvSpPr>
        <p:spPr>
          <a:xfrm>
            <a:off x="703976" y="1524000"/>
            <a:ext cx="10515600" cy="540774"/>
          </a:xfrm>
        </p:spPr>
        <p:txBody>
          <a:bodyPr>
            <a:norm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C29443E6-D49A-B22C-7391-5BBF945C7650}"/>
              </a:ext>
            </a:extLst>
          </p:cNvPr>
          <p:cNvSpPr>
            <a:spLocks noGrp="1"/>
          </p:cNvSpPr>
          <p:nvPr>
            <p:ph idx="1"/>
          </p:nvPr>
        </p:nvSpPr>
        <p:spPr>
          <a:xfrm>
            <a:off x="621890" y="2084439"/>
            <a:ext cx="10545661" cy="4621161"/>
          </a:xfrm>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F304E193-7242-6910-CAC2-7AD1F75FB5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09368"/>
          </a:xfrm>
          <a:prstGeom prst="rect">
            <a:avLst/>
          </a:prstGeom>
        </p:spPr>
      </p:pic>
      <p:pic>
        <p:nvPicPr>
          <p:cNvPr id="5" name="Picture 4">
            <a:extLst>
              <a:ext uri="{FF2B5EF4-FFF2-40B4-BE49-F238E27FC236}">
                <a16:creationId xmlns:a16="http://schemas.microsoft.com/office/drawing/2014/main" id="{782BAB91-1B40-85D6-D9F7-C0BEB355E5EB}"/>
              </a:ext>
            </a:extLst>
          </p:cNvPr>
          <p:cNvPicPr>
            <a:picLocks noChangeAspect="1"/>
          </p:cNvPicPr>
          <p:nvPr/>
        </p:nvPicPr>
        <p:blipFill>
          <a:blip r:embed="rId3"/>
          <a:stretch>
            <a:fillRect/>
          </a:stretch>
        </p:blipFill>
        <p:spPr>
          <a:xfrm>
            <a:off x="6767409" y="2344370"/>
            <a:ext cx="4641783" cy="3361949"/>
          </a:xfrm>
          <a:prstGeom prst="rect">
            <a:avLst/>
          </a:prstGeom>
        </p:spPr>
      </p:pic>
      <p:sp>
        <p:nvSpPr>
          <p:cNvPr id="9" name="TextBox 8">
            <a:extLst>
              <a:ext uri="{FF2B5EF4-FFF2-40B4-BE49-F238E27FC236}">
                <a16:creationId xmlns:a16="http://schemas.microsoft.com/office/drawing/2014/main" id="{EC62CFCA-1365-D073-A5EE-2DAC33B64945}"/>
              </a:ext>
            </a:extLst>
          </p:cNvPr>
          <p:cNvSpPr txBox="1"/>
          <p:nvPr/>
        </p:nvSpPr>
        <p:spPr>
          <a:xfrm>
            <a:off x="674226" y="2460546"/>
            <a:ext cx="6094070" cy="646331"/>
          </a:xfrm>
          <a:prstGeom prst="rect">
            <a:avLst/>
          </a:prstGeom>
          <a:noFill/>
        </p:spPr>
        <p:txBody>
          <a:bodyPr wrap="square">
            <a:spAutoFit/>
          </a:bodyPr>
          <a:lstStyle/>
          <a:p>
            <a:r>
              <a:rPr lang="en-IN" b="1" dirty="0">
                <a:latin typeface="Times New Roman" panose="02020603050405020304" pitchFamily="18" charset="0"/>
                <a:cs typeface="Times New Roman" panose="02020603050405020304" pitchFamily="18" charset="0"/>
              </a:rPr>
              <a:t>2. Single Mode</a:t>
            </a:r>
          </a:p>
          <a:p>
            <a:endParaRPr lang="en-IN" dirty="0"/>
          </a:p>
        </p:txBody>
      </p:sp>
      <p:sp>
        <p:nvSpPr>
          <p:cNvPr id="6" name="TextBox 5">
            <a:extLst>
              <a:ext uri="{FF2B5EF4-FFF2-40B4-BE49-F238E27FC236}">
                <a16:creationId xmlns:a16="http://schemas.microsoft.com/office/drawing/2014/main" id="{0106B531-6E90-A2A2-BD4E-4DDC3FAA5FE9}"/>
              </a:ext>
            </a:extLst>
          </p:cNvPr>
          <p:cNvSpPr txBox="1"/>
          <p:nvPr/>
        </p:nvSpPr>
        <p:spPr>
          <a:xfrm>
            <a:off x="578734" y="3078865"/>
            <a:ext cx="5926238" cy="923330"/>
          </a:xfrm>
          <a:prstGeom prst="rect">
            <a:avLst/>
          </a:prstGeom>
          <a:noFill/>
        </p:spPr>
        <p:txBody>
          <a:bodyPr wrap="square">
            <a:spAutoFit/>
          </a:bodyPr>
          <a:lstStyle/>
          <a:p>
            <a:r>
              <a:rPr lang="en-US" dirty="0"/>
              <a:t>Single-mode uses step-index fiber and a highly focused source of light that limits beams to a small range of angles, all close to the horizontal. </a:t>
            </a:r>
            <a:endParaRPr lang="en-IN" dirty="0"/>
          </a:p>
        </p:txBody>
      </p:sp>
    </p:spTree>
    <p:extLst>
      <p:ext uri="{BB962C8B-B14F-4D97-AF65-F5344CB8AC3E}">
        <p14:creationId xmlns:p14="http://schemas.microsoft.com/office/powerpoint/2010/main" val="1257169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3D733-C234-91E8-F52F-C8B4989871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CDB7E6-A9DD-80C6-E951-E5FF627EC900}"/>
              </a:ext>
            </a:extLst>
          </p:cNvPr>
          <p:cNvSpPr>
            <a:spLocks noGrp="1"/>
          </p:cNvSpPr>
          <p:nvPr>
            <p:ph type="title"/>
          </p:nvPr>
        </p:nvSpPr>
        <p:spPr>
          <a:xfrm>
            <a:off x="855406" y="1229032"/>
            <a:ext cx="10364170" cy="167150"/>
          </a:xfrm>
        </p:spPr>
        <p:txBody>
          <a:bodyPr>
            <a:normAutofit fontScale="90000"/>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71DD166B-7F09-F0EA-311E-3748CFCB71CA}"/>
              </a:ext>
            </a:extLst>
          </p:cNvPr>
          <p:cNvSpPr>
            <a:spLocks noGrp="1"/>
          </p:cNvSpPr>
          <p:nvPr>
            <p:ph idx="1"/>
          </p:nvPr>
        </p:nvSpPr>
        <p:spPr>
          <a:xfrm>
            <a:off x="838199" y="1350628"/>
            <a:ext cx="10545661" cy="4826335"/>
          </a:xfrm>
        </p:spPr>
        <p:txBody>
          <a:bodyPr>
            <a:normAutofit fontScale="25000" lnSpcReduction="20000"/>
          </a:bodyPr>
          <a:lstStyle/>
          <a:p>
            <a:pPr marL="0" indent="0">
              <a:buNone/>
            </a:pPr>
            <a:r>
              <a:rPr lang="en-US" sz="2400" b="1" dirty="0"/>
              <a:t> </a:t>
            </a:r>
            <a:endParaRPr lang="en-US" sz="3300"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sz="7200" b="1" dirty="0">
                <a:solidFill>
                  <a:srgbClr val="FF0000"/>
                </a:solidFill>
                <a:latin typeface="Times New Roman" panose="02020603050405020304" pitchFamily="18" charset="0"/>
                <a:cs typeface="Times New Roman" panose="02020603050405020304" pitchFamily="18" charset="0"/>
              </a:rPr>
              <a:t>Switches</a:t>
            </a:r>
            <a:r>
              <a:rPr lang="en-US" sz="7200" dirty="0">
                <a:solidFill>
                  <a:srgbClr val="FF0000"/>
                </a:solidFill>
                <a:latin typeface="Times New Roman" panose="02020603050405020304" pitchFamily="18" charset="0"/>
                <a:cs typeface="Times New Roman" panose="02020603050405020304" pitchFamily="18" charset="0"/>
              </a:rPr>
              <a:t> </a:t>
            </a:r>
          </a:p>
          <a:p>
            <a:pPr>
              <a:buFont typeface="Wingdings" panose="05000000000000000000" pitchFamily="2" charset="2"/>
              <a:buChar char="q"/>
            </a:pPr>
            <a:r>
              <a:rPr lang="en-US" sz="7200" dirty="0">
                <a:latin typeface="Times New Roman" panose="02020603050405020304" pitchFamily="18" charset="0"/>
                <a:cs typeface="Times New Roman" panose="02020603050405020304" pitchFamily="18" charset="0"/>
              </a:rPr>
              <a:t> Switches distributes the connection to multiple devices.</a:t>
            </a:r>
          </a:p>
          <a:p>
            <a:pPr>
              <a:buFont typeface="Wingdings" panose="05000000000000000000" pitchFamily="2" charset="2"/>
              <a:buChar char="q"/>
            </a:pPr>
            <a:r>
              <a:rPr lang="en-US" sz="7200" dirty="0">
                <a:latin typeface="Times New Roman" panose="02020603050405020304" pitchFamily="18" charset="0"/>
                <a:cs typeface="Times New Roman" panose="02020603050405020304" pitchFamily="18" charset="0"/>
              </a:rPr>
              <a:t>Works only Inside the Same Network (LAN)</a:t>
            </a:r>
          </a:p>
          <a:p>
            <a:pPr>
              <a:buFont typeface="Wingdings" panose="05000000000000000000" pitchFamily="2" charset="2"/>
              <a:buChar char="q"/>
            </a:pPr>
            <a:r>
              <a:rPr lang="en-US" sz="7200" b="1" dirty="0">
                <a:latin typeface="Times New Roman" panose="02020603050405020304" pitchFamily="18" charset="0"/>
                <a:cs typeface="Times New Roman" panose="02020603050405020304" pitchFamily="18" charset="0"/>
              </a:rPr>
              <a:t>What it does:</a:t>
            </a:r>
            <a:r>
              <a:rPr lang="en-US" sz="7200" dirty="0">
                <a:latin typeface="Times New Roman" panose="02020603050405020304" pitchFamily="18" charset="0"/>
                <a:cs typeface="Times New Roman" panose="02020603050405020304" pitchFamily="18" charset="0"/>
              </a:rPr>
              <a:t> Connects devices (PC, printer, laptop) inside a </a:t>
            </a:r>
            <a:r>
              <a:rPr lang="en-US" sz="7200" b="1" dirty="0">
                <a:latin typeface="Times New Roman" panose="02020603050405020304" pitchFamily="18" charset="0"/>
                <a:cs typeface="Times New Roman" panose="02020603050405020304" pitchFamily="18" charset="0"/>
              </a:rPr>
              <a:t>local area network</a:t>
            </a:r>
            <a:r>
              <a:rPr lang="en-US" sz="7200" dirty="0">
                <a:latin typeface="Times New Roman" panose="02020603050405020304" pitchFamily="18" charset="0"/>
                <a:cs typeface="Times New Roman" panose="02020603050405020304" pitchFamily="18" charset="0"/>
              </a:rPr>
              <a:t> and  lets them share data.</a:t>
            </a:r>
          </a:p>
          <a:p>
            <a:pPr>
              <a:lnSpc>
                <a:spcPct val="170000"/>
              </a:lnSpc>
              <a:buFont typeface="Wingdings" panose="05000000000000000000" pitchFamily="2" charset="2"/>
              <a:buChar char="q"/>
            </a:pPr>
            <a:r>
              <a:rPr lang="en-US" sz="7200" b="1" dirty="0">
                <a:latin typeface="Times New Roman" panose="02020603050405020304" pitchFamily="18" charset="0"/>
                <a:cs typeface="Times New Roman" panose="02020603050405020304" pitchFamily="18" charset="0"/>
              </a:rPr>
              <a:t>How it works:</a:t>
            </a:r>
            <a:r>
              <a:rPr lang="en-US" sz="7200" dirty="0">
                <a:latin typeface="Times New Roman" panose="02020603050405020304" pitchFamily="18" charset="0"/>
                <a:cs typeface="Times New Roman" panose="02020603050405020304" pitchFamily="18" charset="0"/>
              </a:rPr>
              <a:t> Uses </a:t>
            </a:r>
            <a:r>
              <a:rPr lang="en-US" sz="7200" b="1" dirty="0">
                <a:latin typeface="Times New Roman" panose="02020603050405020304" pitchFamily="18" charset="0"/>
                <a:cs typeface="Times New Roman" panose="02020603050405020304" pitchFamily="18" charset="0"/>
              </a:rPr>
              <a:t>MAC addresses</a:t>
            </a:r>
            <a:r>
              <a:rPr lang="en-US" sz="7200" dirty="0">
                <a:latin typeface="Times New Roman" panose="02020603050405020304" pitchFamily="18" charset="0"/>
                <a:cs typeface="Times New Roman" panose="02020603050405020304" pitchFamily="18" charset="0"/>
              </a:rPr>
              <a:t> (hardware ID) it means the switch looks at the </a:t>
            </a:r>
            <a:r>
              <a:rPr lang="en-US" sz="7200" b="1" dirty="0">
                <a:latin typeface="Times New Roman" panose="02020603050405020304" pitchFamily="18" charset="0"/>
                <a:cs typeface="Times New Roman" panose="02020603050405020304" pitchFamily="18" charset="0"/>
              </a:rPr>
              <a:t>MAC address</a:t>
            </a:r>
            <a:r>
              <a:rPr lang="en-US" sz="7200" dirty="0">
                <a:latin typeface="Times New Roman" panose="02020603050405020304" pitchFamily="18" charset="0"/>
                <a:cs typeface="Times New Roman" panose="02020603050405020304" pitchFamily="18" charset="0"/>
              </a:rPr>
              <a:t> of devices to forward data the right device.  </a:t>
            </a:r>
          </a:p>
          <a:p>
            <a:pPr>
              <a:buFont typeface="Wingdings" panose="05000000000000000000" pitchFamily="2" charset="2"/>
              <a:buChar char="q"/>
            </a:pPr>
            <a:r>
              <a:rPr lang="en-US" sz="7200" b="1" dirty="0">
                <a:latin typeface="Times New Roman" panose="02020603050405020304" pitchFamily="18" charset="0"/>
                <a:cs typeface="Times New Roman" panose="02020603050405020304" pitchFamily="18" charset="0"/>
              </a:rPr>
              <a:t>MAC = fingerprint</a:t>
            </a:r>
            <a:r>
              <a:rPr lang="en-US" sz="7200" dirty="0">
                <a:latin typeface="Times New Roman" panose="02020603050405020304" pitchFamily="18" charset="0"/>
                <a:cs typeface="Times New Roman" panose="02020603050405020304" pitchFamily="18" charset="0"/>
              </a:rPr>
              <a:t> → fixed forever, can’t change.</a:t>
            </a:r>
          </a:p>
          <a:p>
            <a:pPr>
              <a:buFont typeface="Wingdings" panose="05000000000000000000" pitchFamily="2" charset="2"/>
              <a:buChar char="q"/>
            </a:pPr>
            <a:r>
              <a:rPr lang="en-IN" sz="7200" b="1" dirty="0">
                <a:solidFill>
                  <a:srgbClr val="FF0000"/>
                </a:solidFill>
                <a:latin typeface="Times New Roman" panose="02020603050405020304" pitchFamily="18" charset="0"/>
                <a:cs typeface="Times New Roman" panose="02020603050405020304" pitchFamily="18" charset="0"/>
              </a:rPr>
              <a:t>Real-life example:</a:t>
            </a:r>
          </a:p>
          <a:p>
            <a:r>
              <a:rPr lang="en-US" sz="7200" dirty="0">
                <a:latin typeface="Times New Roman" panose="02020603050405020304" pitchFamily="18" charset="0"/>
                <a:cs typeface="Times New Roman" panose="02020603050405020304" pitchFamily="18" charset="0"/>
              </a:rPr>
              <a:t>          Think of a </a:t>
            </a:r>
            <a:r>
              <a:rPr lang="en-US" sz="7200" b="1" dirty="0">
                <a:latin typeface="Times New Roman" panose="02020603050405020304" pitchFamily="18" charset="0"/>
                <a:cs typeface="Times New Roman" panose="02020603050405020304" pitchFamily="18" charset="0"/>
              </a:rPr>
              <a:t>college classroom</a:t>
            </a:r>
            <a:r>
              <a:rPr lang="en-US" sz="7200" dirty="0">
                <a:latin typeface="Times New Roman" panose="02020603050405020304" pitchFamily="18" charset="0"/>
                <a:cs typeface="Times New Roman" panose="02020603050405020304" pitchFamily="18" charset="0"/>
              </a:rPr>
              <a:t>.</a:t>
            </a:r>
          </a:p>
          <a:p>
            <a:r>
              <a:rPr lang="en-US" sz="7200" dirty="0">
                <a:latin typeface="Times New Roman" panose="02020603050405020304" pitchFamily="18" charset="0"/>
                <a:cs typeface="Times New Roman" panose="02020603050405020304" pitchFamily="18" charset="0"/>
              </a:rPr>
              <a:t>           The teacher (switch) knows every student (device) by their </a:t>
            </a:r>
            <a:r>
              <a:rPr lang="en-US" sz="7200" b="1" dirty="0">
                <a:latin typeface="Times New Roman" panose="02020603050405020304" pitchFamily="18" charset="0"/>
                <a:cs typeface="Times New Roman" panose="02020603050405020304" pitchFamily="18" charset="0"/>
              </a:rPr>
              <a:t>roll number (MAC address)</a:t>
            </a:r>
            <a:r>
              <a:rPr lang="en-US" sz="7200" dirty="0">
                <a:latin typeface="Times New Roman" panose="02020603050405020304" pitchFamily="18" charset="0"/>
                <a:cs typeface="Times New Roman" panose="02020603050405020304" pitchFamily="18" charset="0"/>
              </a:rPr>
              <a:t>.</a:t>
            </a:r>
          </a:p>
          <a:p>
            <a:r>
              <a:rPr lang="en-US" sz="7200" dirty="0">
                <a:latin typeface="Times New Roman" panose="02020603050405020304" pitchFamily="18" charset="0"/>
                <a:cs typeface="Times New Roman" panose="02020603050405020304" pitchFamily="18" charset="0"/>
              </a:rPr>
              <a:t>           If one student passes a note to another, the teacher makes sure it goes </a:t>
            </a:r>
            <a:r>
              <a:rPr lang="en-US" sz="7200" b="1" dirty="0">
                <a:latin typeface="Times New Roman" panose="02020603050405020304" pitchFamily="18" charset="0"/>
                <a:cs typeface="Times New Roman" panose="02020603050405020304" pitchFamily="18" charset="0"/>
              </a:rPr>
              <a:t>only to that student</a:t>
            </a:r>
            <a:r>
              <a:rPr lang="en-US" sz="7200" dirty="0">
                <a:latin typeface="Times New Roman" panose="02020603050405020304" pitchFamily="18" charset="0"/>
                <a:cs typeface="Times New Roman" panose="02020603050405020304" pitchFamily="18" charset="0"/>
              </a:rPr>
              <a:t>, not everyone.</a:t>
            </a:r>
          </a:p>
        </p:txBody>
      </p:sp>
      <p:sp>
        <p:nvSpPr>
          <p:cNvPr id="9" name="Rectangle 2">
            <a:extLst>
              <a:ext uri="{FF2B5EF4-FFF2-40B4-BE49-F238E27FC236}">
                <a16:creationId xmlns:a16="http://schemas.microsoft.com/office/drawing/2014/main" id="{45A87149-3C7E-D02B-0D63-8469D31FF514}"/>
              </a:ext>
            </a:extLst>
          </p:cNvPr>
          <p:cNvSpPr>
            <a:spLocks noChangeArrowheads="1"/>
          </p:cNvSpPr>
          <p:nvPr/>
        </p:nvSpPr>
        <p:spPr bwMode="auto">
          <a:xfrm>
            <a:off x="2772697" y="-127627"/>
            <a:ext cx="664264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4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altLang="en-US" sz="1400" b="1" dirty="0">
              <a:solidFill>
                <a:srgbClr val="000000"/>
              </a:solidFill>
              <a:latin typeface="Arial" panose="020B0604020202020204" pitchFamily="34" charset="0"/>
              <a:ea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4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endParaRPr>
          </a:p>
        </p:txBody>
      </p:sp>
      <p:cxnSp>
        <p:nvCxnSpPr>
          <p:cNvPr id="10" name="Straight Arrow Connector 9">
            <a:extLst>
              <a:ext uri="{FF2B5EF4-FFF2-40B4-BE49-F238E27FC236}">
                <a16:creationId xmlns:a16="http://schemas.microsoft.com/office/drawing/2014/main" id="{1D196D67-B1B1-7FBB-A8E3-7C23398C0044}"/>
              </a:ext>
            </a:extLst>
          </p:cNvPr>
          <p:cNvCxnSpPr/>
          <p:nvPr/>
        </p:nvCxnSpPr>
        <p:spPr>
          <a:xfrm>
            <a:off x="6515100" y="958850"/>
            <a:ext cx="28575" cy="12700"/>
          </a:xfrm>
          <a:prstGeom prst="straightConnector1">
            <a:avLst/>
          </a:prstGeom>
          <a:solidFill>
            <a:srgbClr val="FFFFFF"/>
          </a:solidFill>
          <a:ln w="28575" cap="flat" cmpd="sng">
            <a:solidFill>
              <a:srgbClr val="ED7D31"/>
            </a:solidFill>
            <a:prstDash val="solid"/>
            <a:miter lim="8000"/>
            <a:headEnd type="none" w="sm" len="sm"/>
            <a:tailEnd type="none" w="sm" len="sm"/>
          </a:ln>
        </p:spPr>
      </p:cxnSp>
      <p:pic>
        <p:nvPicPr>
          <p:cNvPr id="15" name="Picture 14">
            <a:extLst>
              <a:ext uri="{FF2B5EF4-FFF2-40B4-BE49-F238E27FC236}">
                <a16:creationId xmlns:a16="http://schemas.microsoft.com/office/drawing/2014/main" id="{72C28C80-A614-6ACE-9BA4-1A8B13ABDA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5304964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E3C77-F2D9-1C00-5138-F0A34BB14D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0EBCDC-02D4-629F-55D2-331A6C47DB2B}"/>
              </a:ext>
            </a:extLst>
          </p:cNvPr>
          <p:cNvSpPr>
            <a:spLocks noGrp="1"/>
          </p:cNvSpPr>
          <p:nvPr>
            <p:ph type="title"/>
          </p:nvPr>
        </p:nvSpPr>
        <p:spPr>
          <a:xfrm>
            <a:off x="703976" y="1524000"/>
            <a:ext cx="10515600" cy="540774"/>
          </a:xfrm>
        </p:spPr>
        <p:txBody>
          <a:bodyPr>
            <a:norm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EDC331D7-F1BB-B2C8-25D8-9E8968AF6FCD}"/>
              </a:ext>
            </a:extLst>
          </p:cNvPr>
          <p:cNvSpPr>
            <a:spLocks noGrp="1"/>
          </p:cNvSpPr>
          <p:nvPr>
            <p:ph idx="1"/>
          </p:nvPr>
        </p:nvSpPr>
        <p:spPr>
          <a:xfrm>
            <a:off x="621890" y="2084439"/>
            <a:ext cx="10545661" cy="4621161"/>
          </a:xfrm>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B3729517-2C93-7443-A5AA-37DE7A3371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09368"/>
          </a:xfrm>
          <a:prstGeom prst="rect">
            <a:avLst/>
          </a:prstGeom>
        </p:spPr>
      </p:pic>
      <p:pic>
        <p:nvPicPr>
          <p:cNvPr id="7" name="Picture 6">
            <a:extLst>
              <a:ext uri="{FF2B5EF4-FFF2-40B4-BE49-F238E27FC236}">
                <a16:creationId xmlns:a16="http://schemas.microsoft.com/office/drawing/2014/main" id="{3CA80F2D-C549-1CF4-6C6D-0F3E078070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7654" y="2919503"/>
            <a:ext cx="5844346" cy="1652883"/>
          </a:xfrm>
          <a:prstGeom prst="rect">
            <a:avLst/>
          </a:prstGeom>
        </p:spPr>
      </p:pic>
      <p:sp>
        <p:nvSpPr>
          <p:cNvPr id="11" name="TextBox 10">
            <a:extLst>
              <a:ext uri="{FF2B5EF4-FFF2-40B4-BE49-F238E27FC236}">
                <a16:creationId xmlns:a16="http://schemas.microsoft.com/office/drawing/2014/main" id="{52EFE6C0-763D-5BBF-9594-DF897D582F75}"/>
              </a:ext>
            </a:extLst>
          </p:cNvPr>
          <p:cNvSpPr txBox="1"/>
          <p:nvPr/>
        </p:nvSpPr>
        <p:spPr>
          <a:xfrm>
            <a:off x="405114" y="2152890"/>
            <a:ext cx="6342927" cy="3139321"/>
          </a:xfrm>
          <a:prstGeom prst="rect">
            <a:avLst/>
          </a:prstGeom>
          <a:noFill/>
        </p:spPr>
        <p:txBody>
          <a:bodyPr wrap="square">
            <a:spAutoFit/>
          </a:bodyPr>
          <a:lstStyle/>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The subscriber channel (SC) connector, The straight-tip (ST) connector, MT-RJ(mechanical transfer registered jack) is a connector .</a:t>
            </a:r>
          </a:p>
          <a:p>
            <a:pPr marL="285750" indent="-285750">
              <a:buFont typeface="Wingdings" panose="05000000000000000000" pitchFamily="2" charset="2"/>
              <a:buChar char="q"/>
            </a:pPr>
            <a:r>
              <a:rPr lang="en-US" b="1" dirty="0">
                <a:latin typeface="Times New Roman" panose="02020603050405020304" pitchFamily="18" charset="0"/>
                <a:cs typeface="Times New Roman" panose="02020603050405020304" pitchFamily="18" charset="0"/>
              </a:rPr>
              <a:t>Applications </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Fiber-optic cable is often found in backbone networks because its wide bandwidth is cost-effective..</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 Some cable TV companies use a combination of optical fiber and coaxial cable, thus creating a hybrid network.</a:t>
            </a: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 Local-area networks such as 100Base-FX network (Fast Ethernet) and 1000Base-X also use fiber-optic cable.</a:t>
            </a: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559011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DE1F-FCA7-1B43-425E-915D4E8759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10C9A1-B19B-8FD3-BF13-EC39EB086DC9}"/>
              </a:ext>
            </a:extLst>
          </p:cNvPr>
          <p:cNvSpPr>
            <a:spLocks noGrp="1"/>
          </p:cNvSpPr>
          <p:nvPr>
            <p:ph type="title"/>
          </p:nvPr>
        </p:nvSpPr>
        <p:spPr>
          <a:xfrm>
            <a:off x="703976" y="1524000"/>
            <a:ext cx="10515600" cy="540774"/>
          </a:xfrm>
        </p:spPr>
        <p:txBody>
          <a:bodyPr>
            <a:norm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BE90C7C2-4343-A720-256A-FB802B69234F}"/>
              </a:ext>
            </a:extLst>
          </p:cNvPr>
          <p:cNvSpPr>
            <a:spLocks noGrp="1"/>
          </p:cNvSpPr>
          <p:nvPr>
            <p:ph idx="1"/>
          </p:nvPr>
        </p:nvSpPr>
        <p:spPr>
          <a:xfrm>
            <a:off x="621890" y="2084439"/>
            <a:ext cx="10545661" cy="4621161"/>
          </a:xfrm>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CA652C50-89B4-925A-64AB-7198D9DF7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09368"/>
          </a:xfrm>
          <a:prstGeom prst="rect">
            <a:avLst/>
          </a:prstGeom>
        </p:spPr>
      </p:pic>
      <p:sp>
        <p:nvSpPr>
          <p:cNvPr id="5" name="TextBox 4">
            <a:extLst>
              <a:ext uri="{FF2B5EF4-FFF2-40B4-BE49-F238E27FC236}">
                <a16:creationId xmlns:a16="http://schemas.microsoft.com/office/drawing/2014/main" id="{0C672B1A-095D-99E0-05A9-0830B03C89B4}"/>
              </a:ext>
            </a:extLst>
          </p:cNvPr>
          <p:cNvSpPr txBox="1"/>
          <p:nvPr/>
        </p:nvSpPr>
        <p:spPr>
          <a:xfrm>
            <a:off x="1053297" y="2210766"/>
            <a:ext cx="8099384" cy="2862322"/>
          </a:xfrm>
          <a:prstGeom prst="rect">
            <a:avLst/>
          </a:prstGeom>
          <a:noFill/>
        </p:spPr>
        <p:txBody>
          <a:bodyPr wrap="square">
            <a:spAutoFit/>
          </a:bodyPr>
          <a:lstStyle/>
          <a:p>
            <a:pPr marL="285750" indent="-285750">
              <a:buFont typeface="Wingdings" panose="05000000000000000000" pitchFamily="2" charset="2"/>
              <a:buChar char="q"/>
            </a:pPr>
            <a:r>
              <a:rPr lang="en-US" b="1" dirty="0">
                <a:latin typeface="Times New Roman" panose="02020603050405020304" pitchFamily="18" charset="0"/>
                <a:cs typeface="Times New Roman" panose="02020603050405020304" pitchFamily="18" charset="0"/>
              </a:rPr>
              <a:t>Advantage </a:t>
            </a: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Higher bandwidth</a:t>
            </a: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Less signal attenuation</a:t>
            </a: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Immunity to electromagnetic interference</a:t>
            </a: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Light weight.</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b="1" dirty="0">
                <a:latin typeface="Times New Roman" panose="02020603050405020304" pitchFamily="18" charset="0"/>
                <a:cs typeface="Times New Roman" panose="02020603050405020304" pitchFamily="18" charset="0"/>
              </a:rPr>
              <a:t>Disadvantages</a:t>
            </a:r>
            <a:r>
              <a:rPr lang="en-IN" dirty="0">
                <a:latin typeface="Times New Roman" panose="02020603050405020304" pitchFamily="18" charset="0"/>
                <a:cs typeface="Times New Roman" panose="02020603050405020304" pitchFamily="18" charset="0"/>
              </a:rPr>
              <a:t> </a:t>
            </a: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Installation and maintenance</a:t>
            </a: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Unidirectional light propagation. </a:t>
            </a:r>
          </a:p>
          <a:p>
            <a:pPr marL="342900" indent="-342900">
              <a:buFont typeface="+mj-lt"/>
              <a:buAutoNum type="arabicPeriod"/>
            </a:pPr>
            <a:r>
              <a:rPr lang="en-IN" dirty="0">
                <a:latin typeface="Times New Roman" panose="02020603050405020304" pitchFamily="18" charset="0"/>
                <a:cs typeface="Times New Roman" panose="02020603050405020304" pitchFamily="18" charset="0"/>
              </a:rPr>
              <a:t>Cost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1824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12E45-E9DC-DAD0-0EEF-4007B7F613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12F7CB-DE1F-B0BB-7B1F-EC4C8780A6FE}"/>
              </a:ext>
            </a:extLst>
          </p:cNvPr>
          <p:cNvSpPr>
            <a:spLocks noGrp="1"/>
          </p:cNvSpPr>
          <p:nvPr>
            <p:ph type="title"/>
          </p:nvPr>
        </p:nvSpPr>
        <p:spPr>
          <a:xfrm>
            <a:off x="703975" y="1563329"/>
            <a:ext cx="10553959" cy="383458"/>
          </a:xfrm>
        </p:spPr>
        <p:txBody>
          <a:bodyPr>
            <a:normAutofit fontScale="90000"/>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AA25EC69-C733-B651-38BF-4ED2ABAAB6B7}"/>
              </a:ext>
            </a:extLst>
          </p:cNvPr>
          <p:cNvSpPr>
            <a:spLocks noGrp="1"/>
          </p:cNvSpPr>
          <p:nvPr>
            <p:ph idx="1"/>
          </p:nvPr>
        </p:nvSpPr>
        <p:spPr>
          <a:xfrm>
            <a:off x="769374" y="2084439"/>
            <a:ext cx="10545661" cy="4640826"/>
          </a:xfrm>
        </p:spPr>
        <p:txBody>
          <a:bodyPr>
            <a:normAutofit/>
          </a:bodyPr>
          <a:lstStyle/>
          <a:p>
            <a:pPr marL="0" indent="0">
              <a:buNone/>
            </a:pPr>
            <a:r>
              <a:rPr lang="en-US" sz="1800" b="1" dirty="0">
                <a:latin typeface="Times New Roman" panose="02020603050405020304" pitchFamily="18" charset="0"/>
                <a:cs typeface="Times New Roman" panose="02020603050405020304" pitchFamily="18" charset="0"/>
              </a:rPr>
              <a:t>2. </a:t>
            </a:r>
            <a:r>
              <a:rPr lang="en-IN" sz="1800" b="1" dirty="0">
                <a:latin typeface="Times New Roman" panose="02020603050405020304" pitchFamily="18" charset="0"/>
                <a:cs typeface="Times New Roman" panose="02020603050405020304" pitchFamily="18" charset="0"/>
              </a:rPr>
              <a:t>Unguided Media (Wireless Communication)</a:t>
            </a:r>
          </a:p>
          <a:p>
            <a:pPr marL="0" indent="0">
              <a:buNone/>
            </a:pPr>
            <a:r>
              <a:rPr lang="en-US" sz="1800" dirty="0">
                <a:latin typeface="Times New Roman" panose="02020603050405020304" pitchFamily="18" charset="0"/>
                <a:cs typeface="Times New Roman" panose="02020603050405020304" pitchFamily="18" charset="0"/>
              </a:rPr>
              <a:t>Unguided media transmits signals </a:t>
            </a:r>
            <a:r>
              <a:rPr lang="en-US" sz="1800" b="1" dirty="0">
                <a:latin typeface="Times New Roman" panose="02020603050405020304" pitchFamily="18" charset="0"/>
                <a:cs typeface="Times New Roman" panose="02020603050405020304" pitchFamily="18" charset="0"/>
              </a:rPr>
              <a:t>without physical cables</a:t>
            </a:r>
            <a:r>
              <a:rPr lang="en-US" sz="1800" dirty="0">
                <a:latin typeface="Times New Roman" panose="02020603050405020304" pitchFamily="18" charset="0"/>
                <a:cs typeface="Times New Roman" panose="02020603050405020304" pitchFamily="18" charset="0"/>
              </a:rPr>
              <a:t>, using the </a:t>
            </a:r>
            <a:r>
              <a:rPr lang="en-US" sz="1800" b="1" dirty="0">
                <a:latin typeface="Times New Roman" panose="02020603050405020304" pitchFamily="18" charset="0"/>
                <a:cs typeface="Times New Roman" panose="02020603050405020304" pitchFamily="18" charset="0"/>
              </a:rPr>
              <a:t>air, vacuum, or water</a:t>
            </a:r>
            <a:r>
              <a:rPr lang="en-US" sz="1800" dirty="0">
                <a:latin typeface="Times New Roman" panose="02020603050405020304" pitchFamily="18" charset="0"/>
                <a:cs typeface="Times New Roman" panose="02020603050405020304" pitchFamily="18" charset="0"/>
              </a:rPr>
              <a:t> as the medium. Data is carried through </a:t>
            </a:r>
            <a:r>
              <a:rPr lang="en-US" sz="1800" b="1" dirty="0">
                <a:latin typeface="Times New Roman" panose="02020603050405020304" pitchFamily="18" charset="0"/>
                <a:cs typeface="Times New Roman" panose="02020603050405020304" pitchFamily="18" charset="0"/>
              </a:rPr>
              <a:t>electromagnetic waves</a:t>
            </a:r>
            <a:r>
              <a:rPr lang="en-US" sz="1800" dirty="0">
                <a:latin typeface="Times New Roman" panose="02020603050405020304" pitchFamily="18" charset="0"/>
                <a:cs typeface="Times New Roman" panose="02020603050405020304" pitchFamily="18" charset="0"/>
              </a:rPr>
              <a:t>.</a:t>
            </a:r>
          </a:p>
          <a:p>
            <a:pPr marL="0" indent="0">
              <a:buNone/>
            </a:pPr>
            <a:r>
              <a:rPr lang="en-US" sz="2000" b="1" dirty="0">
                <a:latin typeface="Times New Roman" panose="02020603050405020304" pitchFamily="18" charset="0"/>
                <a:cs typeface="Times New Roman" panose="02020603050405020304" pitchFamily="18" charset="0"/>
              </a:rPr>
              <a:t>Types of Unguided Media:</a:t>
            </a:r>
          </a:p>
          <a:p>
            <a:pPr marL="457200" indent="-457200">
              <a:buFont typeface="+mj-lt"/>
              <a:buAutoNum type="arabicPeriod"/>
            </a:pPr>
            <a:r>
              <a:rPr lang="en-US" sz="1800" b="1" dirty="0">
                <a:latin typeface="Times New Roman" panose="02020603050405020304" pitchFamily="18" charset="0"/>
                <a:cs typeface="Times New Roman" panose="02020603050405020304" pitchFamily="18" charset="0"/>
              </a:rPr>
              <a:t>Radio Wave</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Frequency range: 3 kHz – 1 GHz.</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Can travel long distances and penetrate buildings.</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Used for </a:t>
            </a:r>
            <a:r>
              <a:rPr lang="en-US" sz="1800" b="1" dirty="0">
                <a:latin typeface="Times New Roman" panose="02020603050405020304" pitchFamily="18" charset="0"/>
                <a:cs typeface="Times New Roman" panose="02020603050405020304" pitchFamily="18" charset="0"/>
              </a:rPr>
              <a:t>AM/FM radio, Wi-Fi, cordless phones.</a:t>
            </a:r>
            <a:endParaRPr lang="en-US" sz="1800" dirty="0">
              <a:latin typeface="Times New Roman" panose="02020603050405020304" pitchFamily="18" charset="0"/>
              <a:cs typeface="Times New Roman" panose="02020603050405020304" pitchFamily="18" charset="0"/>
            </a:endParaRPr>
          </a:p>
          <a:p>
            <a:pPr marL="0" indent="0">
              <a:buNone/>
            </a:pPr>
            <a:r>
              <a:rPr lang="en-US" sz="1800" b="1" dirty="0">
                <a:latin typeface="Times New Roman" panose="02020603050405020304" pitchFamily="18" charset="0"/>
                <a:cs typeface="Times New Roman" panose="02020603050405020304" pitchFamily="18" charset="0"/>
              </a:rPr>
              <a:t>2.    </a:t>
            </a:r>
            <a:r>
              <a:rPr lang="en-IN" sz="1800" b="1" dirty="0">
                <a:latin typeface="Times New Roman" panose="02020603050405020304" pitchFamily="18" charset="0"/>
                <a:cs typeface="Times New Roman" panose="02020603050405020304" pitchFamily="18" charset="0"/>
              </a:rPr>
              <a:t> Microwaves</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Frequency range: 1 GHz – 300 GHz.</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Requires line-of-sight (cannot pass through obstacles easily).</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Used in mobile phone communication, satellite links, WiMAX.</a:t>
            </a:r>
          </a:p>
          <a:p>
            <a:pPr lvl="1">
              <a:buFont typeface="Wingdings" panose="05000000000000000000" pitchFamily="2" charset="2"/>
              <a:buChar char="q"/>
            </a:pPr>
            <a:endParaRPr lang="en-US" sz="18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q"/>
            </a:pPr>
            <a:endParaRPr lang="en-US" sz="18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q"/>
            </a:pPr>
            <a:endParaRPr lang="en-US" sz="18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q"/>
            </a:pPr>
            <a:endParaRPr lang="en-US" sz="18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q"/>
            </a:pPr>
            <a:endParaRPr lang="en-US" sz="1800" dirty="0">
              <a:latin typeface="Times New Roman" panose="02020603050405020304" pitchFamily="18" charset="0"/>
              <a:cs typeface="Times New Roman" panose="02020603050405020304" pitchFamily="18" charset="0"/>
            </a:endParaRPr>
          </a:p>
          <a:p>
            <a:pPr marL="457200" lvl="1" indent="0">
              <a:buNone/>
            </a:pPr>
            <a:endParaRPr lang="en-US" sz="1800"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86375BAE-F27C-914C-30CB-FA792B2A13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43492178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7B4A1-B5D1-1F07-88B2-DFD62FD3CB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153380-0957-4FDC-3787-73D655785A14}"/>
              </a:ext>
            </a:extLst>
          </p:cNvPr>
          <p:cNvSpPr>
            <a:spLocks noGrp="1"/>
          </p:cNvSpPr>
          <p:nvPr>
            <p:ph type="title"/>
          </p:nvPr>
        </p:nvSpPr>
        <p:spPr>
          <a:xfrm>
            <a:off x="766916" y="1612490"/>
            <a:ext cx="10452660" cy="658762"/>
          </a:xfrm>
        </p:spPr>
        <p:txBody>
          <a:bodyPr>
            <a:normAutofit/>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97CB9D0D-050C-B81F-9A59-5D407384F03E}"/>
              </a:ext>
            </a:extLst>
          </p:cNvPr>
          <p:cNvSpPr>
            <a:spLocks noGrp="1"/>
          </p:cNvSpPr>
          <p:nvPr>
            <p:ph idx="1"/>
          </p:nvPr>
        </p:nvSpPr>
        <p:spPr>
          <a:xfrm>
            <a:off x="739877" y="1350628"/>
            <a:ext cx="10545661" cy="5374637"/>
          </a:xfrm>
        </p:spPr>
        <p:txBody>
          <a:bodyPr>
            <a:normAutofit/>
          </a:bodyPr>
          <a:lstStyle/>
          <a:p>
            <a:pPr marL="0" indent="0">
              <a:buNone/>
            </a:pPr>
            <a:endParaRPr lang="en-IN" sz="1800" b="1" dirty="0">
              <a:latin typeface="Times New Roman" panose="02020603050405020304" pitchFamily="18" charset="0"/>
              <a:cs typeface="Times New Roman" panose="02020603050405020304" pitchFamily="18" charset="0"/>
            </a:endParaRPr>
          </a:p>
          <a:p>
            <a:pPr marL="0" indent="0">
              <a:buNone/>
            </a:pPr>
            <a:endParaRPr lang="en-IN" sz="1800" b="1" dirty="0">
              <a:latin typeface="Times New Roman" panose="02020603050405020304" pitchFamily="18" charset="0"/>
              <a:cs typeface="Times New Roman" panose="02020603050405020304" pitchFamily="18" charset="0"/>
            </a:endParaRPr>
          </a:p>
          <a:p>
            <a:pPr marL="0" indent="0">
              <a:buNone/>
            </a:pPr>
            <a:endParaRPr lang="en-IN" sz="1800" b="1" dirty="0">
              <a:latin typeface="Times New Roman" panose="02020603050405020304" pitchFamily="18" charset="0"/>
              <a:cs typeface="Times New Roman" panose="02020603050405020304" pitchFamily="18" charset="0"/>
            </a:endParaRPr>
          </a:p>
          <a:p>
            <a:pPr marL="0" indent="0">
              <a:buNone/>
            </a:pPr>
            <a:r>
              <a:rPr lang="en-IN" sz="1800" b="1" dirty="0">
                <a:latin typeface="Times New Roman" panose="02020603050405020304" pitchFamily="18" charset="0"/>
                <a:cs typeface="Times New Roman" panose="02020603050405020304" pitchFamily="18" charset="0"/>
              </a:rPr>
              <a:t>3.Infrared (IR)</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Short range, point-to-point communication.</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Cannot pass through walls.</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Used in </a:t>
            </a:r>
            <a:r>
              <a:rPr lang="en-US" sz="1800" b="1" dirty="0">
                <a:latin typeface="Times New Roman" panose="02020603050405020304" pitchFamily="18" charset="0"/>
                <a:cs typeface="Times New Roman" panose="02020603050405020304" pitchFamily="18" charset="0"/>
              </a:rPr>
              <a:t>TV remotes, short-range data transfer (IR blasters, printers).</a:t>
            </a:r>
          </a:p>
          <a:p>
            <a:pPr lvl="1">
              <a:buFont typeface="Wingdings" panose="05000000000000000000" pitchFamily="2" charset="2"/>
              <a:buChar char="q"/>
            </a:pPr>
            <a:endParaRPr lang="en-US" sz="1800" b="1" dirty="0">
              <a:latin typeface="Times New Roman" panose="02020603050405020304" pitchFamily="18" charset="0"/>
              <a:cs typeface="Times New Roman" panose="02020603050405020304" pitchFamily="18" charset="0"/>
            </a:endParaRPr>
          </a:p>
          <a:p>
            <a:pPr marL="457200" lvl="1" indent="0">
              <a:buNone/>
            </a:pPr>
            <a:endParaRPr lang="en-US" sz="1800" b="1" dirty="0">
              <a:latin typeface="Times New Roman" panose="02020603050405020304" pitchFamily="18" charset="0"/>
              <a:cs typeface="Times New Roman" panose="02020603050405020304" pitchFamily="18" charset="0"/>
            </a:endParaRPr>
          </a:p>
          <a:p>
            <a:pPr marL="0" indent="0">
              <a:buNone/>
            </a:pPr>
            <a:r>
              <a:rPr lang="en-IN" sz="1800" b="1" dirty="0">
                <a:latin typeface="Times New Roman" panose="02020603050405020304" pitchFamily="18" charset="0"/>
                <a:cs typeface="Times New Roman" panose="02020603050405020304" pitchFamily="18" charset="0"/>
              </a:rPr>
              <a:t>4.Satellite Communication</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Uses satellites in Earth’s orbit to relay signals.</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Covers very large areas (global communication).</a:t>
            </a:r>
          </a:p>
          <a:p>
            <a:pPr lvl="1">
              <a:buFont typeface="Wingdings" panose="05000000000000000000" pitchFamily="2" charset="2"/>
              <a:buChar char="q"/>
            </a:pPr>
            <a:r>
              <a:rPr lang="en-US" sz="1800" dirty="0">
                <a:latin typeface="Times New Roman" panose="02020603050405020304" pitchFamily="18" charset="0"/>
                <a:cs typeface="Times New Roman" panose="02020603050405020304" pitchFamily="18" charset="0"/>
              </a:rPr>
              <a:t>Used in </a:t>
            </a:r>
            <a:r>
              <a:rPr lang="en-US" sz="1800" b="1" dirty="0">
                <a:latin typeface="Times New Roman" panose="02020603050405020304" pitchFamily="18" charset="0"/>
                <a:cs typeface="Times New Roman" panose="02020603050405020304" pitchFamily="18" charset="0"/>
              </a:rPr>
              <a:t>GPS, weather forecasting, satellite TV (DTH), international calls</a:t>
            </a:r>
            <a:r>
              <a:rPr lang="en-US" sz="1800" dirty="0">
                <a:latin typeface="Times New Roman" panose="02020603050405020304" pitchFamily="18" charset="0"/>
                <a:cs typeface="Times New Roman" panose="02020603050405020304" pitchFamily="18" charset="0"/>
              </a:rPr>
              <a:t>.</a:t>
            </a:r>
          </a:p>
          <a:p>
            <a:pPr marL="457200" lvl="1" indent="0">
              <a:buNone/>
            </a:pPr>
            <a:endParaRPr lang="en-US" sz="1800" b="1" dirty="0">
              <a:latin typeface="Times New Roman" panose="02020603050405020304" pitchFamily="18" charset="0"/>
              <a:cs typeface="Times New Roman" panose="02020603050405020304" pitchFamily="18" charset="0"/>
            </a:endParaRPr>
          </a:p>
          <a:p>
            <a:pPr marL="457200" lvl="1" indent="0">
              <a:buNone/>
            </a:pPr>
            <a:endParaRPr lang="en-US"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457200" lvl="1" indent="0">
              <a:buNone/>
            </a:pPr>
            <a:endParaRPr lang="en-US" sz="1800"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0CC226BC-35F5-15CD-0122-10AB0F3639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1557264"/>
          </a:xfrm>
          <a:prstGeom prst="rect">
            <a:avLst/>
          </a:prstGeom>
        </p:spPr>
      </p:pic>
    </p:spTree>
    <p:extLst>
      <p:ext uri="{BB962C8B-B14F-4D97-AF65-F5344CB8AC3E}">
        <p14:creationId xmlns:p14="http://schemas.microsoft.com/office/powerpoint/2010/main" val="77268066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74FA1-24C0-11C5-0997-BA64AE584B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753869-A4AC-DC3B-E2AD-28577923D5AE}"/>
              </a:ext>
            </a:extLst>
          </p:cNvPr>
          <p:cNvSpPr>
            <a:spLocks noGrp="1"/>
          </p:cNvSpPr>
          <p:nvPr>
            <p:ph type="title"/>
          </p:nvPr>
        </p:nvSpPr>
        <p:spPr>
          <a:xfrm>
            <a:off x="703976" y="1661652"/>
            <a:ext cx="10515600" cy="462116"/>
          </a:xfrm>
        </p:spPr>
        <p:txBody>
          <a:bodyPr>
            <a:normAutofit fontScale="90000"/>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D4157385-0A71-BEED-B2FA-83829CDD283C}"/>
              </a:ext>
            </a:extLst>
          </p:cNvPr>
          <p:cNvSpPr>
            <a:spLocks noGrp="1"/>
          </p:cNvSpPr>
          <p:nvPr>
            <p:ph idx="1"/>
          </p:nvPr>
        </p:nvSpPr>
        <p:spPr>
          <a:xfrm>
            <a:off x="739877" y="1350628"/>
            <a:ext cx="10545661" cy="5374637"/>
          </a:xfrm>
        </p:spPr>
        <p:txBody>
          <a:bodyPr>
            <a:normAutofit/>
          </a:bodyPr>
          <a:lstStyle/>
          <a:p>
            <a:pPr marL="457200" lvl="1" indent="0">
              <a:buNone/>
            </a:pPr>
            <a:endParaRPr lang="en-US" sz="1800" b="1" dirty="0">
              <a:latin typeface="Times New Roman" panose="02020603050405020304" pitchFamily="18" charset="0"/>
              <a:cs typeface="Times New Roman" panose="02020603050405020304" pitchFamily="18" charset="0"/>
            </a:endParaRPr>
          </a:p>
          <a:p>
            <a:pPr marL="457200" lvl="1" indent="0">
              <a:buNone/>
            </a:pPr>
            <a:endParaRPr lang="en-US"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457200" lvl="1" indent="0">
              <a:buNone/>
            </a:pPr>
            <a:endParaRPr lang="en-US" sz="1800" dirty="0">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73EA5E40-0391-7A27-84A3-987C824443E4}"/>
              </a:ext>
            </a:extLst>
          </p:cNvPr>
          <p:cNvPicPr>
            <a:picLocks noChangeAspect="1"/>
          </p:cNvPicPr>
          <p:nvPr/>
        </p:nvPicPr>
        <p:blipFill>
          <a:blip r:embed="rId2"/>
          <a:stretch>
            <a:fillRect/>
          </a:stretch>
        </p:blipFill>
        <p:spPr>
          <a:xfrm>
            <a:off x="2598092" y="2172929"/>
            <a:ext cx="6491968" cy="4355690"/>
          </a:xfrm>
          <a:prstGeom prst="rect">
            <a:avLst/>
          </a:prstGeom>
        </p:spPr>
      </p:pic>
      <p:pic>
        <p:nvPicPr>
          <p:cNvPr id="8" name="Picture 7">
            <a:extLst>
              <a:ext uri="{FF2B5EF4-FFF2-40B4-BE49-F238E27FC236}">
                <a16:creationId xmlns:a16="http://schemas.microsoft.com/office/drawing/2014/main" id="{93F4AD1A-BE6D-E68B-A8BA-6ED59D02F9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2709088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B37AF-00B2-67E7-86AD-DDBCB6934E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1821B9-8D45-5DEA-F70C-9E8C6580BD82}"/>
              </a:ext>
            </a:extLst>
          </p:cNvPr>
          <p:cNvSpPr>
            <a:spLocks noGrp="1"/>
          </p:cNvSpPr>
          <p:nvPr>
            <p:ph type="title"/>
          </p:nvPr>
        </p:nvSpPr>
        <p:spPr>
          <a:xfrm>
            <a:off x="703976" y="1091381"/>
            <a:ext cx="10515600" cy="353961"/>
          </a:xfrm>
        </p:spPr>
        <p:txBody>
          <a:bodyPr>
            <a:normAutofit fontScale="90000"/>
          </a:bodyPr>
          <a:lstStyle/>
          <a:p>
            <a:pPr algn="ctr"/>
            <a:r>
              <a:rPr lang="en-IN" sz="2800" b="1" dirty="0">
                <a:latin typeface="Times New Roman" panose="02020603050405020304" pitchFamily="18" charset="0"/>
                <a:cs typeface="Times New Roman" panose="02020603050405020304" pitchFamily="18" charset="0"/>
              </a:rPr>
              <a:t>Transmission Media</a:t>
            </a:r>
          </a:p>
        </p:txBody>
      </p:sp>
      <p:sp>
        <p:nvSpPr>
          <p:cNvPr id="3" name="Content Placeholder 2">
            <a:extLst>
              <a:ext uri="{FF2B5EF4-FFF2-40B4-BE49-F238E27FC236}">
                <a16:creationId xmlns:a16="http://schemas.microsoft.com/office/drawing/2014/main" id="{B05C82AC-FDD5-81CA-FDE5-4BACE256BABF}"/>
              </a:ext>
            </a:extLst>
          </p:cNvPr>
          <p:cNvSpPr>
            <a:spLocks noGrp="1"/>
          </p:cNvSpPr>
          <p:nvPr>
            <p:ph idx="1"/>
          </p:nvPr>
        </p:nvSpPr>
        <p:spPr>
          <a:xfrm>
            <a:off x="1268361" y="1858297"/>
            <a:ext cx="10017177" cy="4866968"/>
          </a:xfrm>
        </p:spPr>
        <p:txBody>
          <a:bodyPr>
            <a:normAutofit/>
          </a:bodyPr>
          <a:lstStyle/>
          <a:p>
            <a:pPr marL="457200" lvl="1" indent="0">
              <a:buNone/>
            </a:pPr>
            <a:endParaRPr lang="en-US" sz="1800" b="1" dirty="0">
              <a:latin typeface="Times New Roman" panose="02020603050405020304" pitchFamily="18" charset="0"/>
              <a:cs typeface="Times New Roman" panose="02020603050405020304" pitchFamily="18" charset="0"/>
            </a:endParaRPr>
          </a:p>
          <a:p>
            <a:pPr marL="457200" lvl="1" indent="0">
              <a:buNone/>
            </a:pPr>
            <a:endParaRPr lang="en-US" sz="1800" b="1" dirty="0">
              <a:latin typeface="Times New Roman" panose="02020603050405020304" pitchFamily="18" charset="0"/>
              <a:cs typeface="Times New Roman" panose="02020603050405020304" pitchFamily="18" charset="0"/>
            </a:endParaRPr>
          </a:p>
          <a:p>
            <a:pPr marL="0" indent="0">
              <a:buNone/>
            </a:pPr>
            <a:endParaRPr lang="en-US" sz="1800" b="1" dirty="0">
              <a:latin typeface="Times New Roman" panose="02020603050405020304" pitchFamily="18" charset="0"/>
              <a:cs typeface="Times New Roman" panose="02020603050405020304" pitchFamily="18" charset="0"/>
            </a:endParaRPr>
          </a:p>
          <a:p>
            <a:pPr marL="457200" lvl="1" indent="0">
              <a:buNone/>
            </a:pPr>
            <a:endParaRPr lang="en-US" sz="1800" dirty="0">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6198D0B5-A029-9CBB-2966-E6613813DCE3}"/>
              </a:ext>
            </a:extLst>
          </p:cNvPr>
          <p:cNvGraphicFramePr>
            <a:graphicFrameLocks noGrp="1"/>
          </p:cNvGraphicFramePr>
          <p:nvPr>
            <p:extLst>
              <p:ext uri="{D42A27DB-BD31-4B8C-83A1-F6EECF244321}">
                <p14:modId xmlns:p14="http://schemas.microsoft.com/office/powerpoint/2010/main" val="2115427480"/>
              </p:ext>
            </p:extLst>
          </p:nvPr>
        </p:nvGraphicFramePr>
        <p:xfrm>
          <a:off x="2054941" y="1504334"/>
          <a:ext cx="7905135" cy="5270091"/>
        </p:xfrm>
        <a:graphic>
          <a:graphicData uri="http://schemas.openxmlformats.org/drawingml/2006/table">
            <a:tbl>
              <a:tblPr/>
              <a:tblGrid>
                <a:gridCol w="2635045">
                  <a:extLst>
                    <a:ext uri="{9D8B030D-6E8A-4147-A177-3AD203B41FA5}">
                      <a16:colId xmlns:a16="http://schemas.microsoft.com/office/drawing/2014/main" val="3932809698"/>
                    </a:ext>
                  </a:extLst>
                </a:gridCol>
                <a:gridCol w="2635045">
                  <a:extLst>
                    <a:ext uri="{9D8B030D-6E8A-4147-A177-3AD203B41FA5}">
                      <a16:colId xmlns:a16="http://schemas.microsoft.com/office/drawing/2014/main" val="2313869225"/>
                    </a:ext>
                  </a:extLst>
                </a:gridCol>
                <a:gridCol w="2635045">
                  <a:extLst>
                    <a:ext uri="{9D8B030D-6E8A-4147-A177-3AD203B41FA5}">
                      <a16:colId xmlns:a16="http://schemas.microsoft.com/office/drawing/2014/main" val="1081252476"/>
                    </a:ext>
                  </a:extLst>
                </a:gridCol>
              </a:tblGrid>
              <a:tr h="288231">
                <a:tc>
                  <a:txBody>
                    <a:bodyPr/>
                    <a:lstStyle/>
                    <a:p>
                      <a:pPr>
                        <a:buNone/>
                      </a:pPr>
                      <a:r>
                        <a:rPr lang="en-IN" sz="1300"/>
                        <a:t>Aspect</a:t>
                      </a:r>
                    </a:p>
                  </a:txBody>
                  <a:tcPr marL="64945" marR="64945" marT="32473" marB="32473" anchor="ctr">
                    <a:lnL>
                      <a:noFill/>
                    </a:lnL>
                    <a:lnR>
                      <a:noFill/>
                    </a:lnR>
                    <a:lnT>
                      <a:noFill/>
                    </a:lnT>
                    <a:lnB>
                      <a:noFill/>
                    </a:lnB>
                    <a:noFill/>
                  </a:tcPr>
                </a:tc>
                <a:tc>
                  <a:txBody>
                    <a:bodyPr/>
                    <a:lstStyle/>
                    <a:p>
                      <a:pPr>
                        <a:buNone/>
                      </a:pPr>
                      <a:r>
                        <a:rPr lang="en-IN" sz="1300" b="1"/>
                        <a:t>Guided Media</a:t>
                      </a:r>
                      <a:endParaRPr lang="en-IN" sz="1300"/>
                    </a:p>
                  </a:txBody>
                  <a:tcPr marL="64945" marR="64945" marT="32473" marB="32473" anchor="ctr">
                    <a:lnL>
                      <a:noFill/>
                    </a:lnL>
                    <a:lnR>
                      <a:noFill/>
                    </a:lnR>
                    <a:lnT>
                      <a:noFill/>
                    </a:lnT>
                    <a:lnB>
                      <a:noFill/>
                    </a:lnB>
                    <a:noFill/>
                  </a:tcPr>
                </a:tc>
                <a:tc>
                  <a:txBody>
                    <a:bodyPr/>
                    <a:lstStyle/>
                    <a:p>
                      <a:pPr>
                        <a:buNone/>
                      </a:pPr>
                      <a:r>
                        <a:rPr lang="en-IN" sz="1300" b="1"/>
                        <a:t>Unguided Media</a:t>
                      </a:r>
                      <a:endParaRPr lang="en-IN" sz="1300"/>
                    </a:p>
                  </a:txBody>
                  <a:tcPr marL="64945" marR="64945" marT="32473" marB="32473" anchor="ctr">
                    <a:lnL>
                      <a:noFill/>
                    </a:lnL>
                    <a:lnR>
                      <a:noFill/>
                    </a:lnR>
                    <a:lnT>
                      <a:noFill/>
                    </a:lnT>
                    <a:lnB>
                      <a:noFill/>
                    </a:lnB>
                    <a:noFill/>
                  </a:tcPr>
                </a:tc>
                <a:extLst>
                  <a:ext uri="{0D108BD9-81ED-4DB2-BD59-A6C34878D82A}">
                    <a16:rowId xmlns:a16="http://schemas.microsoft.com/office/drawing/2014/main" val="701986371"/>
                  </a:ext>
                </a:extLst>
              </a:tr>
              <a:tr h="505302">
                <a:tc>
                  <a:txBody>
                    <a:bodyPr/>
                    <a:lstStyle/>
                    <a:p>
                      <a:pPr>
                        <a:buNone/>
                      </a:pPr>
                      <a:r>
                        <a:rPr lang="en-IN" sz="1300" b="1"/>
                        <a:t>Definition</a:t>
                      </a:r>
                      <a:endParaRPr lang="en-IN" sz="1300"/>
                    </a:p>
                  </a:txBody>
                  <a:tcPr marL="64945" marR="64945" marT="32473" marB="32473" anchor="ctr">
                    <a:lnL>
                      <a:noFill/>
                    </a:lnL>
                    <a:lnR>
                      <a:noFill/>
                    </a:lnR>
                    <a:lnT>
                      <a:noFill/>
                    </a:lnT>
                    <a:lnB>
                      <a:noFill/>
                    </a:lnB>
                    <a:noFill/>
                  </a:tcPr>
                </a:tc>
                <a:tc>
                  <a:txBody>
                    <a:bodyPr/>
                    <a:lstStyle/>
                    <a:p>
                      <a:pPr>
                        <a:buNone/>
                      </a:pPr>
                      <a:r>
                        <a:rPr lang="en-US" sz="1300"/>
                        <a:t>Transmission of data through </a:t>
                      </a:r>
                      <a:r>
                        <a:rPr lang="en-US" sz="1300" b="1"/>
                        <a:t>physical path (cables/wires)</a:t>
                      </a:r>
                      <a:r>
                        <a:rPr lang="en-US" sz="1300"/>
                        <a:t>.</a:t>
                      </a:r>
                    </a:p>
                  </a:txBody>
                  <a:tcPr marL="64945" marR="64945" marT="32473" marB="32473" anchor="ctr">
                    <a:lnL>
                      <a:noFill/>
                    </a:lnL>
                    <a:lnR>
                      <a:noFill/>
                    </a:lnR>
                    <a:lnT>
                      <a:noFill/>
                    </a:lnT>
                    <a:lnB>
                      <a:noFill/>
                    </a:lnB>
                    <a:noFill/>
                  </a:tcPr>
                </a:tc>
                <a:tc>
                  <a:txBody>
                    <a:bodyPr/>
                    <a:lstStyle/>
                    <a:p>
                      <a:pPr>
                        <a:buNone/>
                      </a:pPr>
                      <a:r>
                        <a:rPr lang="en-US" sz="1300"/>
                        <a:t>Transmission of data through </a:t>
                      </a:r>
                      <a:r>
                        <a:rPr lang="en-US" sz="1300" b="1"/>
                        <a:t>air, water, or vacuum (wireless)</a:t>
                      </a:r>
                      <a:r>
                        <a:rPr lang="en-US" sz="1300"/>
                        <a:t>.</a:t>
                      </a:r>
                    </a:p>
                  </a:txBody>
                  <a:tcPr marL="64945" marR="64945" marT="32473" marB="32473" anchor="ctr">
                    <a:lnL>
                      <a:noFill/>
                    </a:lnL>
                    <a:lnR>
                      <a:noFill/>
                    </a:lnR>
                    <a:lnT>
                      <a:noFill/>
                    </a:lnT>
                    <a:lnB>
                      <a:noFill/>
                    </a:lnB>
                    <a:noFill/>
                  </a:tcPr>
                </a:tc>
                <a:extLst>
                  <a:ext uri="{0D108BD9-81ED-4DB2-BD59-A6C34878D82A}">
                    <a16:rowId xmlns:a16="http://schemas.microsoft.com/office/drawing/2014/main" val="745930358"/>
                  </a:ext>
                </a:extLst>
              </a:tr>
              <a:tr h="722373">
                <a:tc>
                  <a:txBody>
                    <a:bodyPr/>
                    <a:lstStyle/>
                    <a:p>
                      <a:pPr>
                        <a:buNone/>
                      </a:pPr>
                      <a:r>
                        <a:rPr lang="en-IN" sz="1300" b="1"/>
                        <a:t>Medium</a:t>
                      </a:r>
                      <a:endParaRPr lang="en-IN" sz="1300"/>
                    </a:p>
                  </a:txBody>
                  <a:tcPr marL="64945" marR="64945" marT="32473" marB="32473" anchor="ctr">
                    <a:lnL>
                      <a:noFill/>
                    </a:lnL>
                    <a:lnR>
                      <a:noFill/>
                    </a:lnR>
                    <a:lnT>
                      <a:noFill/>
                    </a:lnT>
                    <a:lnB>
                      <a:noFill/>
                    </a:lnB>
                    <a:noFill/>
                  </a:tcPr>
                </a:tc>
                <a:tc>
                  <a:txBody>
                    <a:bodyPr/>
                    <a:lstStyle/>
                    <a:p>
                      <a:pPr>
                        <a:buNone/>
                      </a:pPr>
                      <a:r>
                        <a:rPr lang="en-US" sz="1300" dirty="0"/>
                        <a:t>Twisted pair cable, Coaxial cable, Fiber optic cable.</a:t>
                      </a:r>
                    </a:p>
                  </a:txBody>
                  <a:tcPr marL="64945" marR="64945" marT="32473" marB="32473" anchor="ctr">
                    <a:lnL>
                      <a:noFill/>
                    </a:lnL>
                    <a:lnR>
                      <a:noFill/>
                    </a:lnR>
                    <a:lnT>
                      <a:noFill/>
                    </a:lnT>
                    <a:lnB>
                      <a:noFill/>
                    </a:lnB>
                    <a:noFill/>
                  </a:tcPr>
                </a:tc>
                <a:tc>
                  <a:txBody>
                    <a:bodyPr/>
                    <a:lstStyle/>
                    <a:p>
                      <a:pPr>
                        <a:buNone/>
                      </a:pPr>
                      <a:r>
                        <a:rPr lang="fr-FR" sz="1300"/>
                        <a:t>Radio waves, Microwaves, Infrared, Satellite communication.</a:t>
                      </a:r>
                    </a:p>
                  </a:txBody>
                  <a:tcPr marL="64945" marR="64945" marT="32473" marB="32473" anchor="ctr">
                    <a:lnL>
                      <a:noFill/>
                    </a:lnL>
                    <a:lnR>
                      <a:noFill/>
                    </a:lnR>
                    <a:lnT>
                      <a:noFill/>
                    </a:lnT>
                    <a:lnB>
                      <a:noFill/>
                    </a:lnB>
                    <a:noFill/>
                  </a:tcPr>
                </a:tc>
                <a:extLst>
                  <a:ext uri="{0D108BD9-81ED-4DB2-BD59-A6C34878D82A}">
                    <a16:rowId xmlns:a16="http://schemas.microsoft.com/office/drawing/2014/main" val="1956224757"/>
                  </a:ext>
                </a:extLst>
              </a:tr>
              <a:tr h="505302">
                <a:tc>
                  <a:txBody>
                    <a:bodyPr/>
                    <a:lstStyle/>
                    <a:p>
                      <a:pPr>
                        <a:buNone/>
                      </a:pPr>
                      <a:r>
                        <a:rPr lang="en-IN" sz="1300" b="1" dirty="0"/>
                        <a:t>Direction</a:t>
                      </a:r>
                      <a:endParaRPr lang="en-IN" sz="1300" dirty="0"/>
                    </a:p>
                  </a:txBody>
                  <a:tcPr marL="64945" marR="64945" marT="32473" marB="32473" anchor="ctr">
                    <a:lnL>
                      <a:noFill/>
                    </a:lnL>
                    <a:lnR>
                      <a:noFill/>
                    </a:lnR>
                    <a:lnT>
                      <a:noFill/>
                    </a:lnT>
                    <a:lnB>
                      <a:noFill/>
                    </a:lnB>
                    <a:noFill/>
                  </a:tcPr>
                </a:tc>
                <a:tc>
                  <a:txBody>
                    <a:bodyPr/>
                    <a:lstStyle/>
                    <a:p>
                      <a:pPr>
                        <a:buNone/>
                      </a:pPr>
                      <a:r>
                        <a:rPr lang="en-US" sz="1300" dirty="0"/>
                        <a:t>Signals are </a:t>
                      </a:r>
                      <a:r>
                        <a:rPr lang="en-US" sz="1300" b="1" dirty="0"/>
                        <a:t>guided/constrained</a:t>
                      </a:r>
                      <a:r>
                        <a:rPr lang="en-US" sz="1300" dirty="0"/>
                        <a:t> by the physical medium.</a:t>
                      </a:r>
                    </a:p>
                  </a:txBody>
                  <a:tcPr marL="64945" marR="64945" marT="32473" marB="32473" anchor="ctr">
                    <a:lnL>
                      <a:noFill/>
                    </a:lnL>
                    <a:lnR>
                      <a:noFill/>
                    </a:lnR>
                    <a:lnT>
                      <a:noFill/>
                    </a:lnT>
                    <a:lnB>
                      <a:noFill/>
                    </a:lnB>
                    <a:noFill/>
                  </a:tcPr>
                </a:tc>
                <a:tc>
                  <a:txBody>
                    <a:bodyPr/>
                    <a:lstStyle/>
                    <a:p>
                      <a:pPr>
                        <a:buNone/>
                      </a:pPr>
                      <a:r>
                        <a:rPr lang="en-US" sz="1300"/>
                        <a:t>Signals are </a:t>
                      </a:r>
                      <a:r>
                        <a:rPr lang="en-US" sz="1300" b="1"/>
                        <a:t>broadcast freely</a:t>
                      </a:r>
                      <a:r>
                        <a:rPr lang="en-US" sz="1300"/>
                        <a:t> in space.</a:t>
                      </a:r>
                    </a:p>
                  </a:txBody>
                  <a:tcPr marL="64945" marR="64945" marT="32473" marB="32473" anchor="ctr">
                    <a:lnL>
                      <a:noFill/>
                    </a:lnL>
                    <a:lnR>
                      <a:noFill/>
                    </a:lnR>
                    <a:lnT>
                      <a:noFill/>
                    </a:lnT>
                    <a:lnB>
                      <a:noFill/>
                    </a:lnB>
                    <a:noFill/>
                  </a:tcPr>
                </a:tc>
                <a:extLst>
                  <a:ext uri="{0D108BD9-81ED-4DB2-BD59-A6C34878D82A}">
                    <a16:rowId xmlns:a16="http://schemas.microsoft.com/office/drawing/2014/main" val="3473729138"/>
                  </a:ext>
                </a:extLst>
              </a:tr>
              <a:tr h="722373">
                <a:tc>
                  <a:txBody>
                    <a:bodyPr/>
                    <a:lstStyle/>
                    <a:p>
                      <a:pPr>
                        <a:buNone/>
                      </a:pPr>
                      <a:r>
                        <a:rPr lang="en-IN" sz="1300" b="1"/>
                        <a:t>Installation Cost</a:t>
                      </a:r>
                      <a:endParaRPr lang="en-IN" sz="1300"/>
                    </a:p>
                  </a:txBody>
                  <a:tcPr marL="64945" marR="64945" marT="32473" marB="32473" anchor="ctr">
                    <a:lnL>
                      <a:noFill/>
                    </a:lnL>
                    <a:lnR>
                      <a:noFill/>
                    </a:lnR>
                    <a:lnT>
                      <a:noFill/>
                    </a:lnT>
                    <a:lnB>
                      <a:noFill/>
                    </a:lnB>
                    <a:noFill/>
                  </a:tcPr>
                </a:tc>
                <a:tc>
                  <a:txBody>
                    <a:bodyPr/>
                    <a:lstStyle/>
                    <a:p>
                      <a:pPr>
                        <a:buNone/>
                      </a:pPr>
                      <a:r>
                        <a:rPr lang="en-US" sz="1300" dirty="0"/>
                        <a:t>Generally </a:t>
                      </a:r>
                      <a:r>
                        <a:rPr lang="en-US" sz="1300" b="1" dirty="0"/>
                        <a:t>low to medium</a:t>
                      </a:r>
                      <a:r>
                        <a:rPr lang="en-US" sz="1300" dirty="0"/>
                        <a:t> (depending on cable).</a:t>
                      </a:r>
                    </a:p>
                  </a:txBody>
                  <a:tcPr marL="64945" marR="64945" marT="32473" marB="32473" anchor="ctr">
                    <a:lnL>
                      <a:noFill/>
                    </a:lnL>
                    <a:lnR>
                      <a:noFill/>
                    </a:lnR>
                    <a:lnT>
                      <a:noFill/>
                    </a:lnT>
                    <a:lnB>
                      <a:noFill/>
                    </a:lnB>
                    <a:noFill/>
                  </a:tcPr>
                </a:tc>
                <a:tc>
                  <a:txBody>
                    <a:bodyPr/>
                    <a:lstStyle/>
                    <a:p>
                      <a:pPr>
                        <a:buNone/>
                      </a:pPr>
                      <a:r>
                        <a:rPr lang="en-US" sz="1300"/>
                        <a:t>Can be </a:t>
                      </a:r>
                      <a:r>
                        <a:rPr lang="en-US" sz="1300" b="1"/>
                        <a:t>expensive</a:t>
                      </a:r>
                      <a:r>
                        <a:rPr lang="en-US" sz="1300"/>
                        <a:t> (satellite, towers) but no physical cables required.</a:t>
                      </a:r>
                    </a:p>
                  </a:txBody>
                  <a:tcPr marL="64945" marR="64945" marT="32473" marB="32473" anchor="ctr">
                    <a:lnL>
                      <a:noFill/>
                    </a:lnL>
                    <a:lnR>
                      <a:noFill/>
                    </a:lnR>
                    <a:lnT>
                      <a:noFill/>
                    </a:lnT>
                    <a:lnB>
                      <a:noFill/>
                    </a:lnB>
                    <a:noFill/>
                  </a:tcPr>
                </a:tc>
                <a:extLst>
                  <a:ext uri="{0D108BD9-81ED-4DB2-BD59-A6C34878D82A}">
                    <a16:rowId xmlns:a16="http://schemas.microsoft.com/office/drawing/2014/main" val="4221317803"/>
                  </a:ext>
                </a:extLst>
              </a:tr>
              <a:tr h="505302">
                <a:tc>
                  <a:txBody>
                    <a:bodyPr/>
                    <a:lstStyle/>
                    <a:p>
                      <a:pPr>
                        <a:buNone/>
                      </a:pPr>
                      <a:r>
                        <a:rPr lang="en-IN" sz="1300" b="1"/>
                        <a:t>Bandwidth &amp; Speed</a:t>
                      </a:r>
                      <a:endParaRPr lang="en-IN" sz="1300"/>
                    </a:p>
                  </a:txBody>
                  <a:tcPr marL="64945" marR="64945" marT="32473" marB="32473" anchor="ctr">
                    <a:lnL>
                      <a:noFill/>
                    </a:lnL>
                    <a:lnR>
                      <a:noFill/>
                    </a:lnR>
                    <a:lnT>
                      <a:noFill/>
                    </a:lnT>
                    <a:lnB>
                      <a:noFill/>
                    </a:lnB>
                    <a:noFill/>
                  </a:tcPr>
                </a:tc>
                <a:tc>
                  <a:txBody>
                    <a:bodyPr/>
                    <a:lstStyle/>
                    <a:p>
                      <a:pPr>
                        <a:buNone/>
                      </a:pPr>
                      <a:r>
                        <a:rPr lang="en-US" sz="1300" dirty="0"/>
                        <a:t>High (especially in fiber optics).</a:t>
                      </a:r>
                    </a:p>
                  </a:txBody>
                  <a:tcPr marL="64945" marR="64945" marT="32473" marB="32473" anchor="ctr">
                    <a:lnL>
                      <a:noFill/>
                    </a:lnL>
                    <a:lnR>
                      <a:noFill/>
                    </a:lnR>
                    <a:lnT>
                      <a:noFill/>
                    </a:lnT>
                    <a:lnB>
                      <a:noFill/>
                    </a:lnB>
                    <a:noFill/>
                  </a:tcPr>
                </a:tc>
                <a:tc>
                  <a:txBody>
                    <a:bodyPr/>
                    <a:lstStyle/>
                    <a:p>
                      <a:pPr>
                        <a:buNone/>
                      </a:pPr>
                      <a:r>
                        <a:rPr lang="en-US" sz="1300"/>
                        <a:t>Comparatively lower; affected by interference.</a:t>
                      </a:r>
                    </a:p>
                  </a:txBody>
                  <a:tcPr marL="64945" marR="64945" marT="32473" marB="32473" anchor="ctr">
                    <a:lnL>
                      <a:noFill/>
                    </a:lnL>
                    <a:lnR>
                      <a:noFill/>
                    </a:lnR>
                    <a:lnT>
                      <a:noFill/>
                    </a:lnT>
                    <a:lnB>
                      <a:noFill/>
                    </a:lnB>
                    <a:noFill/>
                  </a:tcPr>
                </a:tc>
                <a:extLst>
                  <a:ext uri="{0D108BD9-81ED-4DB2-BD59-A6C34878D82A}">
                    <a16:rowId xmlns:a16="http://schemas.microsoft.com/office/drawing/2014/main" val="1940938819"/>
                  </a:ext>
                </a:extLst>
              </a:tr>
              <a:tr h="505302">
                <a:tc>
                  <a:txBody>
                    <a:bodyPr/>
                    <a:lstStyle/>
                    <a:p>
                      <a:pPr>
                        <a:buNone/>
                      </a:pPr>
                      <a:r>
                        <a:rPr lang="en-IN" sz="1300" b="1"/>
                        <a:t>Security</a:t>
                      </a:r>
                      <a:endParaRPr lang="en-IN" sz="1300"/>
                    </a:p>
                  </a:txBody>
                  <a:tcPr marL="64945" marR="64945" marT="32473" marB="32473" anchor="ctr">
                    <a:lnL>
                      <a:noFill/>
                    </a:lnL>
                    <a:lnR>
                      <a:noFill/>
                    </a:lnR>
                    <a:lnT>
                      <a:noFill/>
                    </a:lnT>
                    <a:lnB>
                      <a:noFill/>
                    </a:lnB>
                    <a:noFill/>
                  </a:tcPr>
                </a:tc>
                <a:tc>
                  <a:txBody>
                    <a:bodyPr/>
                    <a:lstStyle/>
                    <a:p>
                      <a:pPr>
                        <a:buNone/>
                      </a:pPr>
                      <a:r>
                        <a:rPr lang="en-US" sz="1300" dirty="0"/>
                        <a:t>More secure, as signals are confined to the medium.</a:t>
                      </a:r>
                    </a:p>
                  </a:txBody>
                  <a:tcPr marL="64945" marR="64945" marT="32473" marB="32473" anchor="ctr">
                    <a:lnL>
                      <a:noFill/>
                    </a:lnL>
                    <a:lnR>
                      <a:noFill/>
                    </a:lnR>
                    <a:lnT>
                      <a:noFill/>
                    </a:lnT>
                    <a:lnB>
                      <a:noFill/>
                    </a:lnB>
                    <a:noFill/>
                  </a:tcPr>
                </a:tc>
                <a:tc>
                  <a:txBody>
                    <a:bodyPr/>
                    <a:lstStyle/>
                    <a:p>
                      <a:pPr>
                        <a:buNone/>
                      </a:pPr>
                      <a:r>
                        <a:rPr lang="en-US" sz="1300"/>
                        <a:t>Less secure, as signals can be intercepted easily.</a:t>
                      </a:r>
                    </a:p>
                  </a:txBody>
                  <a:tcPr marL="64945" marR="64945" marT="32473" marB="32473" anchor="ctr">
                    <a:lnL>
                      <a:noFill/>
                    </a:lnL>
                    <a:lnR>
                      <a:noFill/>
                    </a:lnR>
                    <a:lnT>
                      <a:noFill/>
                    </a:lnT>
                    <a:lnB>
                      <a:noFill/>
                    </a:lnB>
                    <a:noFill/>
                  </a:tcPr>
                </a:tc>
                <a:extLst>
                  <a:ext uri="{0D108BD9-81ED-4DB2-BD59-A6C34878D82A}">
                    <a16:rowId xmlns:a16="http://schemas.microsoft.com/office/drawing/2014/main" val="612065309"/>
                  </a:ext>
                </a:extLst>
              </a:tr>
              <a:tr h="505302">
                <a:tc>
                  <a:txBody>
                    <a:bodyPr/>
                    <a:lstStyle/>
                    <a:p>
                      <a:pPr>
                        <a:buNone/>
                      </a:pPr>
                      <a:r>
                        <a:rPr lang="en-IN" sz="1300" b="1"/>
                        <a:t>Reliability</a:t>
                      </a:r>
                      <a:endParaRPr lang="en-IN" sz="1300"/>
                    </a:p>
                  </a:txBody>
                  <a:tcPr marL="64945" marR="64945" marT="32473" marB="32473" anchor="ctr">
                    <a:lnL>
                      <a:noFill/>
                    </a:lnL>
                    <a:lnR>
                      <a:noFill/>
                    </a:lnR>
                    <a:lnT>
                      <a:noFill/>
                    </a:lnT>
                    <a:lnB>
                      <a:noFill/>
                    </a:lnB>
                    <a:noFill/>
                  </a:tcPr>
                </a:tc>
                <a:tc>
                  <a:txBody>
                    <a:bodyPr/>
                    <a:lstStyle/>
                    <a:p>
                      <a:pPr>
                        <a:buNone/>
                      </a:pPr>
                      <a:r>
                        <a:rPr lang="en-US" sz="1300"/>
                        <a:t>Less affected by environment (except cable damage).</a:t>
                      </a:r>
                    </a:p>
                  </a:txBody>
                  <a:tcPr marL="64945" marR="64945" marT="32473" marB="32473" anchor="ctr">
                    <a:lnL>
                      <a:noFill/>
                    </a:lnL>
                    <a:lnR>
                      <a:noFill/>
                    </a:lnR>
                    <a:lnT>
                      <a:noFill/>
                    </a:lnT>
                    <a:lnB>
                      <a:noFill/>
                    </a:lnB>
                    <a:noFill/>
                  </a:tcPr>
                </a:tc>
                <a:tc>
                  <a:txBody>
                    <a:bodyPr/>
                    <a:lstStyle/>
                    <a:p>
                      <a:pPr>
                        <a:buNone/>
                      </a:pPr>
                      <a:r>
                        <a:rPr lang="en-US" sz="1300" dirty="0"/>
                        <a:t>Affected by weather, obstacles, interference.</a:t>
                      </a:r>
                    </a:p>
                  </a:txBody>
                  <a:tcPr marL="64945" marR="64945" marT="32473" marB="32473" anchor="ctr">
                    <a:lnL>
                      <a:noFill/>
                    </a:lnL>
                    <a:lnR>
                      <a:noFill/>
                    </a:lnR>
                    <a:lnT>
                      <a:noFill/>
                    </a:lnT>
                    <a:lnB>
                      <a:noFill/>
                    </a:lnB>
                    <a:noFill/>
                  </a:tcPr>
                </a:tc>
                <a:extLst>
                  <a:ext uri="{0D108BD9-81ED-4DB2-BD59-A6C34878D82A}">
                    <a16:rowId xmlns:a16="http://schemas.microsoft.com/office/drawing/2014/main" val="2715275399"/>
                  </a:ext>
                </a:extLst>
              </a:tr>
              <a:tr h="505302">
                <a:tc>
                  <a:txBody>
                    <a:bodyPr/>
                    <a:lstStyle/>
                    <a:p>
                      <a:pPr>
                        <a:buNone/>
                      </a:pPr>
                      <a:r>
                        <a:rPr lang="en-IN" sz="1300" b="1"/>
                        <a:t>Mobility</a:t>
                      </a:r>
                      <a:endParaRPr lang="en-IN" sz="1300"/>
                    </a:p>
                  </a:txBody>
                  <a:tcPr marL="64945" marR="64945" marT="32473" marB="32473" anchor="ctr">
                    <a:lnL>
                      <a:noFill/>
                    </a:lnL>
                    <a:lnR>
                      <a:noFill/>
                    </a:lnR>
                    <a:lnT>
                      <a:noFill/>
                    </a:lnT>
                    <a:lnB>
                      <a:noFill/>
                    </a:lnB>
                    <a:noFill/>
                  </a:tcPr>
                </a:tc>
                <a:tc>
                  <a:txBody>
                    <a:bodyPr/>
                    <a:lstStyle/>
                    <a:p>
                      <a:pPr>
                        <a:buNone/>
                      </a:pPr>
                      <a:r>
                        <a:rPr lang="en-IN" sz="1300"/>
                        <a:t>Not portable (fixed connections).</a:t>
                      </a:r>
                    </a:p>
                  </a:txBody>
                  <a:tcPr marL="64945" marR="64945" marT="32473" marB="32473" anchor="ctr">
                    <a:lnL>
                      <a:noFill/>
                    </a:lnL>
                    <a:lnR>
                      <a:noFill/>
                    </a:lnR>
                    <a:lnT>
                      <a:noFill/>
                    </a:lnT>
                    <a:lnB>
                      <a:noFill/>
                    </a:lnB>
                    <a:noFill/>
                  </a:tcPr>
                </a:tc>
                <a:tc>
                  <a:txBody>
                    <a:bodyPr/>
                    <a:lstStyle/>
                    <a:p>
                      <a:pPr>
                        <a:buNone/>
                      </a:pPr>
                      <a:r>
                        <a:rPr lang="en-US" sz="1300"/>
                        <a:t>Supports mobility (Wi-Fi, Mobile networks).</a:t>
                      </a:r>
                    </a:p>
                  </a:txBody>
                  <a:tcPr marL="64945" marR="64945" marT="32473" marB="32473" anchor="ctr">
                    <a:lnL>
                      <a:noFill/>
                    </a:lnL>
                    <a:lnR>
                      <a:noFill/>
                    </a:lnR>
                    <a:lnT>
                      <a:noFill/>
                    </a:lnT>
                    <a:lnB>
                      <a:noFill/>
                    </a:lnB>
                    <a:noFill/>
                  </a:tcPr>
                </a:tc>
                <a:extLst>
                  <a:ext uri="{0D108BD9-81ED-4DB2-BD59-A6C34878D82A}">
                    <a16:rowId xmlns:a16="http://schemas.microsoft.com/office/drawing/2014/main" val="1530439416"/>
                  </a:ext>
                </a:extLst>
              </a:tr>
              <a:tr h="505302">
                <a:tc>
                  <a:txBody>
                    <a:bodyPr/>
                    <a:lstStyle/>
                    <a:p>
                      <a:pPr>
                        <a:buNone/>
                      </a:pPr>
                      <a:r>
                        <a:rPr lang="en-IN" sz="1300" b="1"/>
                        <a:t>Examples</a:t>
                      </a:r>
                      <a:endParaRPr lang="en-IN" sz="1300"/>
                    </a:p>
                  </a:txBody>
                  <a:tcPr marL="64945" marR="64945" marT="32473" marB="32473" anchor="ctr">
                    <a:lnL>
                      <a:noFill/>
                    </a:lnL>
                    <a:lnR>
                      <a:noFill/>
                    </a:lnR>
                    <a:lnT>
                      <a:noFill/>
                    </a:lnT>
                    <a:lnB>
                      <a:noFill/>
                    </a:lnB>
                    <a:noFill/>
                  </a:tcPr>
                </a:tc>
                <a:tc>
                  <a:txBody>
                    <a:bodyPr/>
                    <a:lstStyle/>
                    <a:p>
                      <a:pPr>
                        <a:buNone/>
                      </a:pPr>
                      <a:r>
                        <a:rPr lang="en-US" sz="1300" dirty="0"/>
                        <a:t>LAN in colleges, Internet via fiber optics, Telephone lines.</a:t>
                      </a:r>
                    </a:p>
                  </a:txBody>
                  <a:tcPr marL="64945" marR="64945" marT="32473" marB="32473" anchor="ctr">
                    <a:lnL>
                      <a:noFill/>
                    </a:lnL>
                    <a:lnR>
                      <a:noFill/>
                    </a:lnR>
                    <a:lnT>
                      <a:noFill/>
                    </a:lnT>
                    <a:lnB>
                      <a:noFill/>
                    </a:lnB>
                    <a:noFill/>
                  </a:tcPr>
                </a:tc>
                <a:tc>
                  <a:txBody>
                    <a:bodyPr/>
                    <a:lstStyle/>
                    <a:p>
                      <a:pPr>
                        <a:buNone/>
                      </a:pPr>
                      <a:r>
                        <a:rPr lang="en-US" sz="1300" dirty="0"/>
                        <a:t>Wi-Fi, Mobile networks (4G/5G), Bluetooth, Satellite TV.</a:t>
                      </a:r>
                    </a:p>
                  </a:txBody>
                  <a:tcPr marL="64945" marR="64945" marT="32473" marB="32473" anchor="ctr">
                    <a:lnL>
                      <a:noFill/>
                    </a:lnL>
                    <a:lnR>
                      <a:noFill/>
                    </a:lnR>
                    <a:lnT>
                      <a:noFill/>
                    </a:lnT>
                    <a:lnB>
                      <a:noFill/>
                    </a:lnB>
                    <a:noFill/>
                  </a:tcPr>
                </a:tc>
                <a:extLst>
                  <a:ext uri="{0D108BD9-81ED-4DB2-BD59-A6C34878D82A}">
                    <a16:rowId xmlns:a16="http://schemas.microsoft.com/office/drawing/2014/main" val="4084228149"/>
                  </a:ext>
                </a:extLst>
              </a:tr>
            </a:tbl>
          </a:graphicData>
        </a:graphic>
      </p:graphicFrame>
      <p:pic>
        <p:nvPicPr>
          <p:cNvPr id="9" name="Picture 8">
            <a:extLst>
              <a:ext uri="{FF2B5EF4-FFF2-40B4-BE49-F238E27FC236}">
                <a16:creationId xmlns:a16="http://schemas.microsoft.com/office/drawing/2014/main" id="{21C5E25F-02D9-55A2-17AD-35A8328F34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62550279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3CE51-7317-133B-B4E9-B706F5F9A75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DBE85A8-F66F-8A62-A0C5-2BF29BE0EB30}"/>
              </a:ext>
            </a:extLst>
          </p:cNvPr>
          <p:cNvSpPr>
            <a:spLocks noGrp="1"/>
          </p:cNvSpPr>
          <p:nvPr>
            <p:ph type="title"/>
          </p:nvPr>
        </p:nvSpPr>
        <p:spPr>
          <a:xfrm>
            <a:off x="838200" y="1966451"/>
            <a:ext cx="10515600" cy="1504335"/>
          </a:xfrm>
        </p:spPr>
        <p:txBody>
          <a:bodyPr>
            <a:normAutofit/>
          </a:bodyPr>
          <a:lstStyle/>
          <a:p>
            <a:pPr algn="ctr"/>
            <a:br>
              <a:rPr lang="en-IN" b="1" dirty="0">
                <a:latin typeface="Times New Roman" panose="02020603050405020304" pitchFamily="18" charset="0"/>
                <a:cs typeface="Times New Roman" panose="02020603050405020304" pitchFamily="18" charset="0"/>
              </a:rPr>
            </a:br>
            <a:r>
              <a:rPr lang="en-IN" b="1" dirty="0">
                <a:latin typeface="Times New Roman" panose="02020603050405020304" pitchFamily="18" charset="0"/>
                <a:cs typeface="Times New Roman" panose="02020603050405020304" pitchFamily="18" charset="0"/>
              </a:rPr>
              <a:t>THANK YOU </a:t>
            </a:r>
          </a:p>
        </p:txBody>
      </p:sp>
      <p:pic>
        <p:nvPicPr>
          <p:cNvPr id="3" name="Picture 2">
            <a:extLst>
              <a:ext uri="{FF2B5EF4-FFF2-40B4-BE49-F238E27FC236}">
                <a16:creationId xmlns:a16="http://schemas.microsoft.com/office/drawing/2014/main" id="{98F4CB9B-A68F-D40A-C554-A503D41F79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966653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CB4D8-2E6F-F430-FA6D-DB5056117A2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FCA424-F920-71A5-FCFB-40012AC93EC2}"/>
              </a:ext>
            </a:extLst>
          </p:cNvPr>
          <p:cNvSpPr>
            <a:spLocks noGrp="1"/>
          </p:cNvSpPr>
          <p:nvPr>
            <p:ph idx="1"/>
          </p:nvPr>
        </p:nvSpPr>
        <p:spPr>
          <a:xfrm>
            <a:off x="661218" y="1340796"/>
            <a:ext cx="10545661" cy="4826335"/>
          </a:xfrm>
        </p:spPr>
        <p:txBody>
          <a:bodyPr>
            <a:normAutofit/>
          </a:bodyPr>
          <a:lstStyle/>
          <a:p>
            <a:pPr marL="0" indent="0">
              <a:buNone/>
            </a:pPr>
            <a:r>
              <a:rPr lang="en-US" sz="2400" b="1" dirty="0"/>
              <a:t> </a:t>
            </a:r>
          </a:p>
          <a:p>
            <a:pPr marL="0" indent="0">
              <a:buNone/>
            </a:pPr>
            <a:r>
              <a:rPr lang="en-US" sz="1800" b="1" dirty="0">
                <a:solidFill>
                  <a:srgbClr val="FF0000"/>
                </a:solidFill>
              </a:rPr>
              <a:t>Hubs</a:t>
            </a:r>
            <a:r>
              <a:rPr lang="en-US" sz="2400" b="1" dirty="0"/>
              <a:t>   </a:t>
            </a:r>
          </a:p>
          <a:p>
            <a:r>
              <a:rPr lang="en-US" sz="1900" dirty="0">
                <a:latin typeface="Times New Roman" panose="02020603050405020304" pitchFamily="18" charset="0"/>
                <a:cs typeface="Times New Roman" panose="02020603050405020304" pitchFamily="18" charset="0"/>
              </a:rPr>
              <a:t>A</a:t>
            </a:r>
            <a:r>
              <a:rPr lang="en-US" sz="2400" b="1" dirty="0">
                <a:latin typeface="Times New Roman" panose="02020603050405020304" pitchFamily="18" charset="0"/>
                <a:cs typeface="Times New Roman" panose="02020603050405020304" pitchFamily="18" charset="0"/>
              </a:rPr>
              <a:t> </a:t>
            </a:r>
            <a:r>
              <a:rPr lang="en-US" sz="1900" dirty="0">
                <a:latin typeface="Times New Roman" panose="02020603050405020304" pitchFamily="18" charset="0"/>
                <a:cs typeface="Times New Roman" panose="02020603050405020304" pitchFamily="18" charset="0"/>
              </a:rPr>
              <a:t>Hub is a simple device that connects multiple devices in a network. </a:t>
            </a:r>
          </a:p>
          <a:p>
            <a:pPr algn="just"/>
            <a:r>
              <a:rPr lang="en-US" sz="1900" dirty="0">
                <a:latin typeface="Times New Roman" panose="02020603050405020304" pitchFamily="18" charset="0"/>
                <a:cs typeface="Times New Roman" panose="02020603050405020304" pitchFamily="18" charset="0"/>
              </a:rPr>
              <a:t>But it has no intelligence: it cannot identify who should receive the data</a:t>
            </a:r>
          </a:p>
          <a:p>
            <a:pPr algn="just"/>
            <a:r>
              <a:rPr lang="en-US" sz="1800" dirty="0">
                <a:latin typeface="Times New Roman" panose="02020603050405020304" pitchFamily="18" charset="0"/>
                <a:cs typeface="Times New Roman" panose="02020603050405020304" pitchFamily="18" charset="0"/>
              </a:rPr>
              <a:t>When one device sends data, the hub </a:t>
            </a:r>
            <a:r>
              <a:rPr lang="en-US" sz="1800" b="1" dirty="0">
                <a:latin typeface="Times New Roman" panose="02020603050405020304" pitchFamily="18" charset="0"/>
                <a:cs typeface="Times New Roman" panose="02020603050405020304" pitchFamily="18" charset="0"/>
              </a:rPr>
              <a:t>forwards it to ALL devices</a:t>
            </a:r>
            <a:r>
              <a:rPr lang="en-US" sz="1800" dirty="0">
                <a:latin typeface="Times New Roman" panose="02020603050405020304" pitchFamily="18" charset="0"/>
                <a:cs typeface="Times New Roman" panose="02020603050405020304" pitchFamily="18" charset="0"/>
              </a:rPr>
              <a:t>, not just the correct one.</a:t>
            </a:r>
          </a:p>
          <a:p>
            <a:pPr algn="just"/>
            <a:r>
              <a:rPr lang="en-US" sz="1800" dirty="0">
                <a:latin typeface="Times New Roman" panose="02020603050405020304" pitchFamily="18" charset="0"/>
                <a:cs typeface="Times New Roman" panose="02020603050405020304" pitchFamily="18" charset="0"/>
              </a:rPr>
              <a:t>Only the intended device will accept it, but everyone else also "hears" it unnecessarily.</a:t>
            </a:r>
          </a:p>
          <a:p>
            <a:pPr marL="0" indent="0">
              <a:buNone/>
            </a:pPr>
            <a:r>
              <a:rPr lang="en-US" sz="1800" b="1" dirty="0">
                <a:solidFill>
                  <a:srgbClr val="FF0000"/>
                </a:solidFill>
                <a:latin typeface="Times New Roman" panose="02020603050405020304" pitchFamily="18" charset="0"/>
                <a:cs typeface="Times New Roman" panose="02020603050405020304" pitchFamily="18" charset="0"/>
              </a:rPr>
              <a:t>Real Time Example:</a:t>
            </a:r>
          </a:p>
          <a:p>
            <a:r>
              <a:rPr lang="en-US" sz="1800" dirty="0">
                <a:latin typeface="Times New Roman" panose="02020603050405020304" pitchFamily="18" charset="0"/>
                <a:cs typeface="Times New Roman" panose="02020603050405020304" pitchFamily="18" charset="0"/>
              </a:rPr>
              <a:t>Imagine in a classroom, </a:t>
            </a:r>
            <a:r>
              <a:rPr lang="en-US" sz="1800" b="1" dirty="0">
                <a:latin typeface="Times New Roman" panose="02020603050405020304" pitchFamily="18" charset="0"/>
                <a:cs typeface="Times New Roman" panose="02020603050405020304" pitchFamily="18" charset="0"/>
              </a:rPr>
              <a:t>one student makes a mistake</a:t>
            </a:r>
            <a:r>
              <a:rPr lang="en-US" sz="1800" dirty="0">
                <a:latin typeface="Times New Roman" panose="02020603050405020304" pitchFamily="18" charset="0"/>
                <a:cs typeface="Times New Roman" panose="02020603050405020304" pitchFamily="18" charset="0"/>
              </a:rPr>
              <a:t>.</a:t>
            </a:r>
          </a:p>
          <a:p>
            <a:r>
              <a:rPr lang="en-US" sz="1800" dirty="0">
                <a:latin typeface="Times New Roman" panose="02020603050405020304" pitchFamily="18" charset="0"/>
                <a:cs typeface="Times New Roman" panose="02020603050405020304" pitchFamily="18" charset="0"/>
              </a:rPr>
              <a:t>The teacher (hub) doesn’t know </a:t>
            </a:r>
            <a:r>
              <a:rPr lang="en-US" sz="1800" b="1" dirty="0">
                <a:latin typeface="Times New Roman" panose="02020603050405020304" pitchFamily="18" charset="0"/>
                <a:cs typeface="Times New Roman" panose="02020603050405020304" pitchFamily="18" charset="0"/>
              </a:rPr>
              <a:t>which student</a:t>
            </a:r>
            <a:r>
              <a:rPr lang="en-US" sz="1800" dirty="0">
                <a:latin typeface="Times New Roman" panose="02020603050405020304" pitchFamily="18" charset="0"/>
                <a:cs typeface="Times New Roman" panose="02020603050405020304" pitchFamily="18" charset="0"/>
              </a:rPr>
              <a:t> did it.</a:t>
            </a:r>
          </a:p>
          <a:p>
            <a:r>
              <a:rPr lang="en-US" sz="1800" dirty="0">
                <a:latin typeface="Times New Roman" panose="02020603050405020304" pitchFamily="18" charset="0"/>
                <a:cs typeface="Times New Roman" panose="02020603050405020304" pitchFamily="18" charset="0"/>
              </a:rPr>
              <a:t>So, the teacher </a:t>
            </a:r>
            <a:r>
              <a:rPr lang="en-US" sz="1800" b="1" dirty="0">
                <a:latin typeface="Times New Roman" panose="02020603050405020304" pitchFamily="18" charset="0"/>
                <a:cs typeface="Times New Roman" panose="02020603050405020304" pitchFamily="18" charset="0"/>
              </a:rPr>
              <a:t>scolds the entire class</a:t>
            </a:r>
            <a:r>
              <a:rPr lang="en-US" sz="1800" dirty="0">
                <a:latin typeface="Times New Roman" panose="02020603050405020304" pitchFamily="18" charset="0"/>
                <a:cs typeface="Times New Roman" panose="02020603050405020304" pitchFamily="18" charset="0"/>
              </a:rPr>
              <a:t>.</a:t>
            </a:r>
          </a:p>
          <a:p>
            <a:r>
              <a:rPr lang="en-US" sz="1800" dirty="0">
                <a:latin typeface="Times New Roman" panose="02020603050405020304" pitchFamily="18" charset="0"/>
                <a:cs typeface="Times New Roman" panose="02020603050405020304" pitchFamily="18" charset="0"/>
              </a:rPr>
              <a:t>This wastes everyone’s time, even though only one student was responsible.</a:t>
            </a:r>
          </a:p>
          <a:p>
            <a:r>
              <a:rPr lang="en-US" sz="1800" dirty="0">
                <a:latin typeface="Times New Roman" panose="02020603050405020304" pitchFamily="18" charset="0"/>
                <a:cs typeface="Times New Roman" panose="02020603050405020304" pitchFamily="18" charset="0"/>
              </a:rPr>
              <a:t>👉 That’s how a </a:t>
            </a:r>
            <a:r>
              <a:rPr lang="en-US" sz="1800" b="1" dirty="0">
                <a:latin typeface="Times New Roman" panose="02020603050405020304" pitchFamily="18" charset="0"/>
                <a:cs typeface="Times New Roman" panose="02020603050405020304" pitchFamily="18" charset="0"/>
              </a:rPr>
              <a:t>Hub works</a:t>
            </a:r>
            <a:r>
              <a:rPr lang="en-US" sz="1800" dirty="0">
                <a:latin typeface="Times New Roman" panose="02020603050405020304" pitchFamily="18" charset="0"/>
                <a:cs typeface="Times New Roman" panose="02020603050405020304" pitchFamily="18" charset="0"/>
              </a:rPr>
              <a:t> — it sends the message to everyone, even if it was meant for just one device.</a:t>
            </a:r>
          </a:p>
          <a:p>
            <a:pPr marL="0" indent="0">
              <a:buNone/>
            </a:pPr>
            <a:endParaRPr lang="en-US" sz="1800" b="1" dirty="0">
              <a:latin typeface="Times New Roman" panose="02020603050405020304" pitchFamily="18" charset="0"/>
              <a:cs typeface="Times New Roman" panose="02020603050405020304" pitchFamily="18" charset="0"/>
            </a:endParaRPr>
          </a:p>
        </p:txBody>
      </p:sp>
      <p:sp>
        <p:nvSpPr>
          <p:cNvPr id="8" name="Rectangle 1">
            <a:extLst>
              <a:ext uri="{FF2B5EF4-FFF2-40B4-BE49-F238E27FC236}">
                <a16:creationId xmlns:a16="http://schemas.microsoft.com/office/drawing/2014/main" id="{5DAAC769-E7C9-61AF-5648-7C54B41D7FC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a:ln>
                  <a:noFill/>
                </a:ln>
                <a:solidFill>
                  <a:schemeClr val="tx1"/>
                </a:solidFill>
                <a:effectLst/>
                <a:latin typeface="Arial" panose="020B0604020202020204" pitchFamily="34" charset="0"/>
              </a:rPr>
              <a:t>A </a:t>
            </a:r>
            <a:r>
              <a:rPr kumimoji="0" lang="en-US" altLang="en-US" sz="1800" b="1" i="0" u="none" strike="noStrike" cap="none" normalizeH="0" baseline="0">
                <a:ln>
                  <a:noFill/>
                </a:ln>
                <a:solidFill>
                  <a:schemeClr val="tx1"/>
                </a:solidFill>
                <a:effectLst/>
                <a:latin typeface="Arial" panose="020B0604020202020204" pitchFamily="34" charset="0"/>
              </a:rPr>
              <a:t>Hub</a:t>
            </a:r>
            <a:r>
              <a:rPr kumimoji="0" lang="en-US" altLang="en-US" sz="1800" b="0" i="0" u="none" strike="noStrike" cap="none" normalizeH="0" baseline="0">
                <a:ln>
                  <a:noFill/>
                </a:ln>
                <a:solidFill>
                  <a:schemeClr val="tx1"/>
                </a:solidFill>
                <a:effectLst/>
                <a:latin typeface="Arial" panose="020B0604020202020204" pitchFamily="34" charset="0"/>
              </a:rPr>
              <a:t> is a simple device that connects multiple devices in a network.</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8" name="Picture 17">
            <a:extLst>
              <a:ext uri="{FF2B5EF4-FFF2-40B4-BE49-F238E27FC236}">
                <a16:creationId xmlns:a16="http://schemas.microsoft.com/office/drawing/2014/main" id="{87CCF869-0AC0-DCB8-95F3-A32C16934C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718090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008BB-9572-4EDF-17F2-C0CAECB232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BBF8AA-5E57-5CFD-E0A9-AFC65D8CC570}"/>
              </a:ext>
            </a:extLst>
          </p:cNvPr>
          <p:cNvSpPr>
            <a:spLocks noGrp="1"/>
          </p:cNvSpPr>
          <p:nvPr>
            <p:ph type="title"/>
          </p:nvPr>
        </p:nvSpPr>
        <p:spPr>
          <a:xfrm>
            <a:off x="703976" y="264457"/>
            <a:ext cx="10515600" cy="1325563"/>
          </a:xfrm>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AFDE4EE6-3462-9F44-84FB-C37AB29BD4AC}"/>
              </a:ext>
            </a:extLst>
          </p:cNvPr>
          <p:cNvSpPr>
            <a:spLocks noGrp="1"/>
          </p:cNvSpPr>
          <p:nvPr>
            <p:ph idx="1"/>
          </p:nvPr>
        </p:nvSpPr>
        <p:spPr>
          <a:xfrm>
            <a:off x="838199" y="1350628"/>
            <a:ext cx="10545661" cy="4826335"/>
          </a:xfrm>
        </p:spPr>
        <p:txBody>
          <a:bodyPr>
            <a:normAutofit/>
          </a:bodyPr>
          <a:lstStyle/>
          <a:p>
            <a:pPr marL="0" indent="0">
              <a:buNone/>
            </a:pPr>
            <a:r>
              <a:rPr lang="en-US" sz="2400" b="1" dirty="0"/>
              <a:t> </a:t>
            </a:r>
          </a:p>
          <a:p>
            <a:pPr marL="0" indent="0">
              <a:buNone/>
            </a:pPr>
            <a:r>
              <a:rPr lang="en-US" sz="2400" b="1" dirty="0">
                <a:latin typeface="Times New Roman" panose="02020603050405020304" pitchFamily="18" charset="0"/>
                <a:cs typeface="Times New Roman" panose="02020603050405020304" pitchFamily="18" charset="0"/>
              </a:rPr>
              <a:t> </a:t>
            </a:r>
          </a:p>
          <a:p>
            <a:pPr marL="0" indent="0">
              <a:buNone/>
            </a:pPr>
            <a:endParaRPr lang="en-US" sz="2400" b="1" dirty="0"/>
          </a:p>
        </p:txBody>
      </p:sp>
      <p:sp>
        <p:nvSpPr>
          <p:cNvPr id="10" name="TextBox 9">
            <a:extLst>
              <a:ext uri="{FF2B5EF4-FFF2-40B4-BE49-F238E27FC236}">
                <a16:creationId xmlns:a16="http://schemas.microsoft.com/office/drawing/2014/main" id="{043737F3-847A-ED96-7FE1-C24CFC8C8855}"/>
              </a:ext>
            </a:extLst>
          </p:cNvPr>
          <p:cNvSpPr txBox="1"/>
          <p:nvPr/>
        </p:nvSpPr>
        <p:spPr>
          <a:xfrm>
            <a:off x="930729" y="1185544"/>
            <a:ext cx="10486239" cy="1200329"/>
          </a:xfrm>
          <a:prstGeom prst="rect">
            <a:avLst/>
          </a:prstGeom>
          <a:noFill/>
        </p:spPr>
        <p:txBody>
          <a:bodyPr wrap="square">
            <a:spAutoFit/>
          </a:bodyPr>
          <a:lstStyle/>
          <a:p>
            <a:endParaRPr lang="en-US" dirty="0"/>
          </a:p>
          <a:p>
            <a:endParaRPr lang="en-US" dirty="0"/>
          </a:p>
          <a:p>
            <a:endParaRPr lang="en-IN" dirty="0"/>
          </a:p>
          <a:p>
            <a:endParaRPr lang="en-IN" dirty="0"/>
          </a:p>
        </p:txBody>
      </p:sp>
      <p:pic>
        <p:nvPicPr>
          <p:cNvPr id="9" name="Picture 8">
            <a:extLst>
              <a:ext uri="{FF2B5EF4-FFF2-40B4-BE49-F238E27FC236}">
                <a16:creationId xmlns:a16="http://schemas.microsoft.com/office/drawing/2014/main" id="{85D632D4-2F44-81FF-7200-BB7ABDBA96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995" y="1486593"/>
            <a:ext cx="11079819" cy="4992865"/>
          </a:xfrm>
          <a:prstGeom prst="rect">
            <a:avLst/>
          </a:prstGeom>
        </p:spPr>
      </p:pic>
      <p:pic>
        <p:nvPicPr>
          <p:cNvPr id="11" name="Picture 10">
            <a:extLst>
              <a:ext uri="{FF2B5EF4-FFF2-40B4-BE49-F238E27FC236}">
                <a16:creationId xmlns:a16="http://schemas.microsoft.com/office/drawing/2014/main" id="{D6F2839B-0448-0935-1CF8-E76459531A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816815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6136</TotalTime>
  <Words>6551</Words>
  <Application>Microsoft Office PowerPoint</Application>
  <PresentationFormat>Widescreen</PresentationFormat>
  <Paragraphs>1141</Paragraphs>
  <Slides>76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76</vt:i4>
      </vt:variant>
    </vt:vector>
  </HeadingPairs>
  <TitlesOfParts>
    <vt:vector size="82" baseType="lpstr">
      <vt:lpstr>Arial</vt:lpstr>
      <vt:lpstr>Calibri</vt:lpstr>
      <vt:lpstr>Calibri Light</vt:lpstr>
      <vt:lpstr>Times New Roman</vt:lpstr>
      <vt:lpstr>Wingdings</vt:lpstr>
      <vt:lpstr>Office Theme</vt:lpstr>
      <vt:lpstr>Department of Computer Applications</vt:lpstr>
      <vt:lpstr>Department of Computer Applications</vt:lpstr>
      <vt:lpstr>Introduction on Computer Networks</vt:lpstr>
      <vt:lpstr>                                     Example 1</vt:lpstr>
      <vt:lpstr>                                    </vt:lpstr>
      <vt:lpstr>         </vt:lpstr>
      <vt:lpstr>      </vt:lpstr>
      <vt:lpstr>PowerPoint Presentation</vt:lpstr>
      <vt:lpstr>            </vt:lpstr>
      <vt:lpstr>PowerPoint Presentation</vt:lpstr>
      <vt:lpstr>PowerPoint Presentation</vt:lpstr>
      <vt:lpstr>                           Data Communication</vt:lpstr>
      <vt:lpstr>PowerPoint Presentation</vt:lpstr>
      <vt:lpstr>                                                     </vt:lpstr>
      <vt:lpstr>                      Whatsapp System as Data Communication</vt:lpstr>
      <vt:lpstr>            </vt:lpstr>
      <vt:lpstr>            </vt:lpstr>
      <vt:lpstr>            </vt:lpstr>
      <vt:lpstr>            </vt:lpstr>
      <vt:lpstr>Networks</vt:lpstr>
      <vt:lpstr>PowerPoint Presentation</vt:lpstr>
      <vt:lpstr>PowerPoint Presentation</vt:lpstr>
      <vt:lpstr>PowerPoint Presentation</vt:lpstr>
      <vt:lpstr> Networks</vt:lpstr>
      <vt:lpstr>Networks Topology</vt:lpstr>
      <vt:lpstr>Networks Topology</vt:lpstr>
      <vt:lpstr>Networks Topology</vt:lpstr>
      <vt:lpstr>Networks Topology</vt:lpstr>
      <vt:lpstr>Networks Topology</vt:lpstr>
      <vt:lpstr>Networks Topology</vt:lpstr>
      <vt:lpstr>Networks Topology</vt:lpstr>
      <vt:lpstr>Types of Networks</vt:lpstr>
      <vt:lpstr>Types of Networks</vt:lpstr>
      <vt:lpstr>Types of Networks</vt:lpstr>
      <vt:lpstr>Types of Networks</vt:lpstr>
      <vt:lpstr>Types of Networks</vt:lpstr>
      <vt:lpstr>Types of Networks</vt:lpstr>
      <vt:lpstr>Types of Networks</vt:lpstr>
      <vt:lpstr>Types of Networks</vt:lpstr>
      <vt:lpstr>Network Model</vt:lpstr>
      <vt:lpstr>Network Model</vt:lpstr>
      <vt:lpstr>Network Model</vt:lpstr>
      <vt:lpstr>TCP/IP SUIT </vt:lpstr>
      <vt:lpstr>TCP/IP SUIT </vt:lpstr>
      <vt:lpstr>TCP/IP SUIT </vt:lpstr>
      <vt:lpstr>TCP/IP SUIT </vt:lpstr>
      <vt:lpstr>TCP/IP SUIT </vt:lpstr>
      <vt:lpstr>TCP/IP SUIT </vt:lpstr>
      <vt:lpstr>OSI MODEL</vt:lpstr>
      <vt:lpstr>OSI MODEL</vt:lpstr>
      <vt:lpstr>OSI MODEL</vt:lpstr>
      <vt:lpstr>OSI MODEL</vt:lpstr>
      <vt:lpstr>OSI MODEL</vt:lpstr>
      <vt:lpstr>OSI MODEL</vt:lpstr>
      <vt:lpstr>OSI MODEL</vt:lpstr>
      <vt:lpstr>Differences Between TCP/IP and OSI model</vt:lpstr>
      <vt:lpstr>Transmission Media</vt:lpstr>
      <vt:lpstr>Transmission Media</vt:lpstr>
      <vt:lpstr>Transmission Media</vt:lpstr>
      <vt:lpstr>Transmission Media</vt:lpstr>
      <vt:lpstr>Transmission Media</vt:lpstr>
      <vt:lpstr>Transmission Media</vt:lpstr>
      <vt:lpstr>Transmission Media</vt:lpstr>
      <vt:lpstr>Transmission Media</vt:lpstr>
      <vt:lpstr>Transmission Media</vt:lpstr>
      <vt:lpstr>Transmission Media</vt:lpstr>
      <vt:lpstr>Transmission Media</vt:lpstr>
      <vt:lpstr>Transmission Media</vt:lpstr>
      <vt:lpstr>Transmission Media</vt:lpstr>
      <vt:lpstr>Transmission Media</vt:lpstr>
      <vt:lpstr>Transmission Media</vt:lpstr>
      <vt:lpstr>Transmission Media</vt:lpstr>
      <vt:lpstr>Transmission Media</vt:lpstr>
      <vt:lpstr>Transmission Media</vt:lpstr>
      <vt:lpstr>Transmission Media</vt:lpstr>
      <vt:lpstr> 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Poojitha S</dc:creator>
  <cp:lastModifiedBy>Poojitha S</cp:lastModifiedBy>
  <cp:revision>386</cp:revision>
  <dcterms:created xsi:type="dcterms:W3CDTF">2025-08-28T10:19:33Z</dcterms:created>
  <dcterms:modified xsi:type="dcterms:W3CDTF">2026-01-11T14:47:58Z</dcterms:modified>
</cp:coreProperties>
</file>