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1D51B3-505F-4B5F-AF00-134D1ED568C7}" type="datetimeFigureOut">
              <a:rPr lang="en-IN" smtClean="0"/>
              <a:t>21-12-2025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F11006-DC5A-44A9-9C73-9A91EA93A0A7}" type="slidenum">
              <a:rPr lang="en-IN" smtClean="0"/>
              <a:t>‹#›</a:t>
            </a:fld>
            <a:endParaRPr lang="en-IN"/>
          </a:p>
        </p:txBody>
      </p:sp>
    </p:spTree>
    <p:extLst>
      <p:ext uri="{BB962C8B-B14F-4D97-AF65-F5344CB8AC3E}">
        <p14:creationId xmlns:p14="http://schemas.microsoft.com/office/powerpoint/2010/main" val="2503904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FF11006-DC5A-44A9-9C73-9A91EA93A0A7}" type="slidenum">
              <a:rPr lang="en-IN" smtClean="0"/>
              <a:t>27</a:t>
            </a:fld>
            <a:endParaRPr lang="en-IN"/>
          </a:p>
        </p:txBody>
      </p:sp>
    </p:spTree>
    <p:extLst>
      <p:ext uri="{BB962C8B-B14F-4D97-AF65-F5344CB8AC3E}">
        <p14:creationId xmlns:p14="http://schemas.microsoft.com/office/powerpoint/2010/main" val="1289143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1CD59-2128-E0E1-CE49-F3FFFFABA0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9F103E-4E54-0A38-5FB0-B0515ADA01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09C1F8-DA59-7A5B-300D-E61B0DA45494}"/>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81DE8FC-7110-3969-01CD-9E6ED4C7A498}"/>
              </a:ext>
            </a:extLst>
          </p:cNvPr>
          <p:cNvSpPr>
            <a:spLocks noGrp="1"/>
          </p:cNvSpPr>
          <p:nvPr>
            <p:ph type="sldNum" sz="quarter" idx="5"/>
          </p:nvPr>
        </p:nvSpPr>
        <p:spPr/>
        <p:txBody>
          <a:bodyPr/>
          <a:lstStyle/>
          <a:p>
            <a:fld id="{CFF11006-DC5A-44A9-9C73-9A91EA93A0A7}" type="slidenum">
              <a:rPr lang="en-IN" smtClean="0"/>
              <a:t>36</a:t>
            </a:fld>
            <a:endParaRPr lang="en-IN"/>
          </a:p>
        </p:txBody>
      </p:sp>
    </p:spTree>
    <p:extLst>
      <p:ext uri="{BB962C8B-B14F-4D97-AF65-F5344CB8AC3E}">
        <p14:creationId xmlns:p14="http://schemas.microsoft.com/office/powerpoint/2010/main" val="2362089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5EE78-18D3-E5E5-6CBC-BBB44214E3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748FA6-AFE3-4A41-3E1F-CA6727625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36DCF6-10BB-EA78-B6B3-AFBBB5287B45}"/>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13A93198-4596-7D0E-B27B-ECE080F1FA68}"/>
              </a:ext>
            </a:extLst>
          </p:cNvPr>
          <p:cNvSpPr>
            <a:spLocks noGrp="1"/>
          </p:cNvSpPr>
          <p:nvPr>
            <p:ph type="sldNum" sz="quarter" idx="5"/>
          </p:nvPr>
        </p:nvSpPr>
        <p:spPr/>
        <p:txBody>
          <a:bodyPr/>
          <a:lstStyle/>
          <a:p>
            <a:fld id="{CFF11006-DC5A-44A9-9C73-9A91EA93A0A7}" type="slidenum">
              <a:rPr lang="en-IN" smtClean="0"/>
              <a:t>37</a:t>
            </a:fld>
            <a:endParaRPr lang="en-IN"/>
          </a:p>
        </p:txBody>
      </p:sp>
    </p:spTree>
    <p:extLst>
      <p:ext uri="{BB962C8B-B14F-4D97-AF65-F5344CB8AC3E}">
        <p14:creationId xmlns:p14="http://schemas.microsoft.com/office/powerpoint/2010/main" val="407850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D950D-F278-ADCF-E732-CE7091E0B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61E816-30BE-F5FE-3117-45E120CD0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FD2AA4-351B-FAC6-CAA3-FBB38D85ED57}"/>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138759C-452D-8373-AB81-75B8952B29FF}"/>
              </a:ext>
            </a:extLst>
          </p:cNvPr>
          <p:cNvSpPr>
            <a:spLocks noGrp="1"/>
          </p:cNvSpPr>
          <p:nvPr>
            <p:ph type="sldNum" sz="quarter" idx="5"/>
          </p:nvPr>
        </p:nvSpPr>
        <p:spPr/>
        <p:txBody>
          <a:bodyPr/>
          <a:lstStyle/>
          <a:p>
            <a:fld id="{CFF11006-DC5A-44A9-9C73-9A91EA93A0A7}" type="slidenum">
              <a:rPr lang="en-IN" smtClean="0"/>
              <a:t>38</a:t>
            </a:fld>
            <a:endParaRPr lang="en-IN"/>
          </a:p>
        </p:txBody>
      </p:sp>
    </p:spTree>
    <p:extLst>
      <p:ext uri="{BB962C8B-B14F-4D97-AF65-F5344CB8AC3E}">
        <p14:creationId xmlns:p14="http://schemas.microsoft.com/office/powerpoint/2010/main" val="680236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3FB54-0EFC-D05E-F72A-A6A09DC55B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D15E3B-C39C-5F39-750D-49E61DF5AA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FA71DB-005B-A4B1-7AB9-159D1E22E62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569DEFB-40EE-C5AF-3F5F-64FBA5F82401}"/>
              </a:ext>
            </a:extLst>
          </p:cNvPr>
          <p:cNvSpPr>
            <a:spLocks noGrp="1"/>
          </p:cNvSpPr>
          <p:nvPr>
            <p:ph type="sldNum" sz="quarter" idx="5"/>
          </p:nvPr>
        </p:nvSpPr>
        <p:spPr/>
        <p:txBody>
          <a:bodyPr/>
          <a:lstStyle/>
          <a:p>
            <a:fld id="{CFF11006-DC5A-44A9-9C73-9A91EA93A0A7}" type="slidenum">
              <a:rPr lang="en-IN" smtClean="0"/>
              <a:t>39</a:t>
            </a:fld>
            <a:endParaRPr lang="en-IN"/>
          </a:p>
        </p:txBody>
      </p:sp>
    </p:spTree>
    <p:extLst>
      <p:ext uri="{BB962C8B-B14F-4D97-AF65-F5344CB8AC3E}">
        <p14:creationId xmlns:p14="http://schemas.microsoft.com/office/powerpoint/2010/main" val="1219878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20B96-136A-09B0-87A4-FFCF0ABC60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CDF6D3-2A98-5992-F1EF-A7F533AD4B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24B45-DA72-106B-75B6-56A128EF350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DFE15CC9-AB0C-B589-4FFB-51D4CBF2EE88}"/>
              </a:ext>
            </a:extLst>
          </p:cNvPr>
          <p:cNvSpPr>
            <a:spLocks noGrp="1"/>
          </p:cNvSpPr>
          <p:nvPr>
            <p:ph type="sldNum" sz="quarter" idx="5"/>
          </p:nvPr>
        </p:nvSpPr>
        <p:spPr/>
        <p:txBody>
          <a:bodyPr/>
          <a:lstStyle/>
          <a:p>
            <a:fld id="{CFF11006-DC5A-44A9-9C73-9A91EA93A0A7}" type="slidenum">
              <a:rPr lang="en-IN" smtClean="0"/>
              <a:t>40</a:t>
            </a:fld>
            <a:endParaRPr lang="en-IN"/>
          </a:p>
        </p:txBody>
      </p:sp>
    </p:spTree>
    <p:extLst>
      <p:ext uri="{BB962C8B-B14F-4D97-AF65-F5344CB8AC3E}">
        <p14:creationId xmlns:p14="http://schemas.microsoft.com/office/powerpoint/2010/main" val="487140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1F8F3-AE6E-BACE-F16A-02FAE89A14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CB7AFB-566D-B7BB-491F-0DAFE1DAF3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BDD9C8-6D37-3EE8-55BB-2316A7FC9137}"/>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10170BA2-4F02-BA54-87DF-7175A113DD72}"/>
              </a:ext>
            </a:extLst>
          </p:cNvPr>
          <p:cNvSpPr>
            <a:spLocks noGrp="1"/>
          </p:cNvSpPr>
          <p:nvPr>
            <p:ph type="sldNum" sz="quarter" idx="5"/>
          </p:nvPr>
        </p:nvSpPr>
        <p:spPr/>
        <p:txBody>
          <a:bodyPr/>
          <a:lstStyle/>
          <a:p>
            <a:fld id="{CFF11006-DC5A-44A9-9C73-9A91EA93A0A7}" type="slidenum">
              <a:rPr lang="en-IN" smtClean="0"/>
              <a:t>41</a:t>
            </a:fld>
            <a:endParaRPr lang="en-IN"/>
          </a:p>
        </p:txBody>
      </p:sp>
    </p:spTree>
    <p:extLst>
      <p:ext uri="{BB962C8B-B14F-4D97-AF65-F5344CB8AC3E}">
        <p14:creationId xmlns:p14="http://schemas.microsoft.com/office/powerpoint/2010/main" val="3569550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3CDEC-E01E-5E2D-2989-D5B6D19624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8A8F15-050F-64B7-DDCA-B4AB9E47AF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AAA12E-741C-61A7-0713-4A615287A99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2D799354-B50F-7D62-7611-F3787855F661}"/>
              </a:ext>
            </a:extLst>
          </p:cNvPr>
          <p:cNvSpPr>
            <a:spLocks noGrp="1"/>
          </p:cNvSpPr>
          <p:nvPr>
            <p:ph type="sldNum" sz="quarter" idx="5"/>
          </p:nvPr>
        </p:nvSpPr>
        <p:spPr/>
        <p:txBody>
          <a:bodyPr/>
          <a:lstStyle/>
          <a:p>
            <a:fld id="{CFF11006-DC5A-44A9-9C73-9A91EA93A0A7}" type="slidenum">
              <a:rPr lang="en-IN" smtClean="0"/>
              <a:t>42</a:t>
            </a:fld>
            <a:endParaRPr lang="en-IN"/>
          </a:p>
        </p:txBody>
      </p:sp>
    </p:spTree>
    <p:extLst>
      <p:ext uri="{BB962C8B-B14F-4D97-AF65-F5344CB8AC3E}">
        <p14:creationId xmlns:p14="http://schemas.microsoft.com/office/powerpoint/2010/main" val="260325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E9E89-9145-BA50-A017-D7EF1610F3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D38D78-1D06-E939-BB5C-684A9A2F5A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9B6D19-9738-220C-C94C-3578E22E6CB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6E103410-2BA8-935E-7581-6D3D0FEE073E}"/>
              </a:ext>
            </a:extLst>
          </p:cNvPr>
          <p:cNvSpPr>
            <a:spLocks noGrp="1"/>
          </p:cNvSpPr>
          <p:nvPr>
            <p:ph type="sldNum" sz="quarter" idx="5"/>
          </p:nvPr>
        </p:nvSpPr>
        <p:spPr/>
        <p:txBody>
          <a:bodyPr/>
          <a:lstStyle/>
          <a:p>
            <a:fld id="{CFF11006-DC5A-44A9-9C73-9A91EA93A0A7}" type="slidenum">
              <a:rPr lang="en-IN" smtClean="0"/>
              <a:t>43</a:t>
            </a:fld>
            <a:endParaRPr lang="en-IN"/>
          </a:p>
        </p:txBody>
      </p:sp>
    </p:spTree>
    <p:extLst>
      <p:ext uri="{BB962C8B-B14F-4D97-AF65-F5344CB8AC3E}">
        <p14:creationId xmlns:p14="http://schemas.microsoft.com/office/powerpoint/2010/main" val="2330414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EEBA4-FF50-A72D-77FA-9B4200B9E0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CC8B2D-20B9-3273-3E8C-B3AFCC59C5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2E43C1-49B2-585F-0E50-3DC61795C643}"/>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9B81344-C856-893B-6E47-76EA6F843973}"/>
              </a:ext>
            </a:extLst>
          </p:cNvPr>
          <p:cNvSpPr>
            <a:spLocks noGrp="1"/>
          </p:cNvSpPr>
          <p:nvPr>
            <p:ph type="sldNum" sz="quarter" idx="5"/>
          </p:nvPr>
        </p:nvSpPr>
        <p:spPr/>
        <p:txBody>
          <a:bodyPr/>
          <a:lstStyle/>
          <a:p>
            <a:fld id="{CFF11006-DC5A-44A9-9C73-9A91EA93A0A7}" type="slidenum">
              <a:rPr lang="en-IN" smtClean="0"/>
              <a:t>28</a:t>
            </a:fld>
            <a:endParaRPr lang="en-IN"/>
          </a:p>
        </p:txBody>
      </p:sp>
    </p:spTree>
    <p:extLst>
      <p:ext uri="{BB962C8B-B14F-4D97-AF65-F5344CB8AC3E}">
        <p14:creationId xmlns:p14="http://schemas.microsoft.com/office/powerpoint/2010/main" val="4245493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CF709-62BC-BEB4-418D-B17DDCF276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5D25E9-E6A0-3503-7F12-602F03B45C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980448-5DC6-9778-0EE4-F32E01E55031}"/>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66F8CB7-C200-80FC-DCF9-07C59896F995}"/>
              </a:ext>
            </a:extLst>
          </p:cNvPr>
          <p:cNvSpPr>
            <a:spLocks noGrp="1"/>
          </p:cNvSpPr>
          <p:nvPr>
            <p:ph type="sldNum" sz="quarter" idx="5"/>
          </p:nvPr>
        </p:nvSpPr>
        <p:spPr/>
        <p:txBody>
          <a:bodyPr/>
          <a:lstStyle/>
          <a:p>
            <a:fld id="{CFF11006-DC5A-44A9-9C73-9A91EA93A0A7}" type="slidenum">
              <a:rPr lang="en-IN" smtClean="0"/>
              <a:t>29</a:t>
            </a:fld>
            <a:endParaRPr lang="en-IN"/>
          </a:p>
        </p:txBody>
      </p:sp>
    </p:spTree>
    <p:extLst>
      <p:ext uri="{BB962C8B-B14F-4D97-AF65-F5344CB8AC3E}">
        <p14:creationId xmlns:p14="http://schemas.microsoft.com/office/powerpoint/2010/main" val="3258903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F4CE6-F0C0-BDCE-CFF9-F9CCABAE17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F37835-43A7-A897-BA61-49DC54DA7A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18EECD-4DBF-0CDD-D48D-C820EED298F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1B072885-C1E3-70FD-A5A5-724E82026EED}"/>
              </a:ext>
            </a:extLst>
          </p:cNvPr>
          <p:cNvSpPr>
            <a:spLocks noGrp="1"/>
          </p:cNvSpPr>
          <p:nvPr>
            <p:ph type="sldNum" sz="quarter" idx="5"/>
          </p:nvPr>
        </p:nvSpPr>
        <p:spPr/>
        <p:txBody>
          <a:bodyPr/>
          <a:lstStyle/>
          <a:p>
            <a:fld id="{CFF11006-DC5A-44A9-9C73-9A91EA93A0A7}" type="slidenum">
              <a:rPr lang="en-IN" smtClean="0"/>
              <a:t>30</a:t>
            </a:fld>
            <a:endParaRPr lang="en-IN"/>
          </a:p>
        </p:txBody>
      </p:sp>
    </p:spTree>
    <p:extLst>
      <p:ext uri="{BB962C8B-B14F-4D97-AF65-F5344CB8AC3E}">
        <p14:creationId xmlns:p14="http://schemas.microsoft.com/office/powerpoint/2010/main" val="2869427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1F55D-6F2C-324D-D75A-2C9F5241E9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77C81F-2BA9-156C-327D-5D347D4825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0587EE-789B-9A69-E0CA-78F6F17B7D9C}"/>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2CD5C949-4133-7D73-1D03-542D7615DC4E}"/>
              </a:ext>
            </a:extLst>
          </p:cNvPr>
          <p:cNvSpPr>
            <a:spLocks noGrp="1"/>
          </p:cNvSpPr>
          <p:nvPr>
            <p:ph type="sldNum" sz="quarter" idx="5"/>
          </p:nvPr>
        </p:nvSpPr>
        <p:spPr/>
        <p:txBody>
          <a:bodyPr/>
          <a:lstStyle/>
          <a:p>
            <a:fld id="{CFF11006-DC5A-44A9-9C73-9A91EA93A0A7}" type="slidenum">
              <a:rPr lang="en-IN" smtClean="0"/>
              <a:t>31</a:t>
            </a:fld>
            <a:endParaRPr lang="en-IN"/>
          </a:p>
        </p:txBody>
      </p:sp>
    </p:spTree>
    <p:extLst>
      <p:ext uri="{BB962C8B-B14F-4D97-AF65-F5344CB8AC3E}">
        <p14:creationId xmlns:p14="http://schemas.microsoft.com/office/powerpoint/2010/main" val="3471405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90CE3-4650-3FE2-7F9D-A01F9F3D1D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8A2543-E949-D007-B5F2-024718E0B9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B51B43-95CF-64AD-91B3-1CEEEFD9C7D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B037755-A09D-0524-95B0-653889927E30}"/>
              </a:ext>
            </a:extLst>
          </p:cNvPr>
          <p:cNvSpPr>
            <a:spLocks noGrp="1"/>
          </p:cNvSpPr>
          <p:nvPr>
            <p:ph type="sldNum" sz="quarter" idx="5"/>
          </p:nvPr>
        </p:nvSpPr>
        <p:spPr/>
        <p:txBody>
          <a:bodyPr/>
          <a:lstStyle/>
          <a:p>
            <a:fld id="{CFF11006-DC5A-44A9-9C73-9A91EA93A0A7}" type="slidenum">
              <a:rPr lang="en-IN" smtClean="0"/>
              <a:t>32</a:t>
            </a:fld>
            <a:endParaRPr lang="en-IN"/>
          </a:p>
        </p:txBody>
      </p:sp>
    </p:spTree>
    <p:extLst>
      <p:ext uri="{BB962C8B-B14F-4D97-AF65-F5344CB8AC3E}">
        <p14:creationId xmlns:p14="http://schemas.microsoft.com/office/powerpoint/2010/main" val="731787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62E57-0574-A913-9E16-A4033DABD0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67E612-7DD1-143D-8843-C09DBA8C2A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0B3AF4-8C6C-1EA0-D76B-7583199D9E13}"/>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5F73054-16AD-4740-A8D0-BF33021B3998}"/>
              </a:ext>
            </a:extLst>
          </p:cNvPr>
          <p:cNvSpPr>
            <a:spLocks noGrp="1"/>
          </p:cNvSpPr>
          <p:nvPr>
            <p:ph type="sldNum" sz="quarter" idx="5"/>
          </p:nvPr>
        </p:nvSpPr>
        <p:spPr/>
        <p:txBody>
          <a:bodyPr/>
          <a:lstStyle/>
          <a:p>
            <a:fld id="{CFF11006-DC5A-44A9-9C73-9A91EA93A0A7}" type="slidenum">
              <a:rPr lang="en-IN" smtClean="0"/>
              <a:t>33</a:t>
            </a:fld>
            <a:endParaRPr lang="en-IN"/>
          </a:p>
        </p:txBody>
      </p:sp>
    </p:spTree>
    <p:extLst>
      <p:ext uri="{BB962C8B-B14F-4D97-AF65-F5344CB8AC3E}">
        <p14:creationId xmlns:p14="http://schemas.microsoft.com/office/powerpoint/2010/main" val="1042230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971DD-BADE-11CF-0B15-C4D51E6120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FAFD98-DECB-2961-A415-C6567C2FF7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FA65D2-CEEA-C81D-225E-0477B6950D50}"/>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03BF2B9-2279-46E8-1BC6-00FF1E1CE433}"/>
              </a:ext>
            </a:extLst>
          </p:cNvPr>
          <p:cNvSpPr>
            <a:spLocks noGrp="1"/>
          </p:cNvSpPr>
          <p:nvPr>
            <p:ph type="sldNum" sz="quarter" idx="5"/>
          </p:nvPr>
        </p:nvSpPr>
        <p:spPr/>
        <p:txBody>
          <a:bodyPr/>
          <a:lstStyle/>
          <a:p>
            <a:fld id="{CFF11006-DC5A-44A9-9C73-9A91EA93A0A7}" type="slidenum">
              <a:rPr lang="en-IN" smtClean="0"/>
              <a:t>34</a:t>
            </a:fld>
            <a:endParaRPr lang="en-IN"/>
          </a:p>
        </p:txBody>
      </p:sp>
    </p:spTree>
    <p:extLst>
      <p:ext uri="{BB962C8B-B14F-4D97-AF65-F5344CB8AC3E}">
        <p14:creationId xmlns:p14="http://schemas.microsoft.com/office/powerpoint/2010/main" val="6455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EC77B-7C95-05DE-969A-5ABAE46AD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6A6505-F073-DF75-86DA-5A57721A3A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7251EA-C672-696C-1C45-51BA2DF3AAE1}"/>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56A111C1-C99C-E317-3A52-B877F301617D}"/>
              </a:ext>
            </a:extLst>
          </p:cNvPr>
          <p:cNvSpPr>
            <a:spLocks noGrp="1"/>
          </p:cNvSpPr>
          <p:nvPr>
            <p:ph type="sldNum" sz="quarter" idx="5"/>
          </p:nvPr>
        </p:nvSpPr>
        <p:spPr/>
        <p:txBody>
          <a:bodyPr/>
          <a:lstStyle/>
          <a:p>
            <a:fld id="{CFF11006-DC5A-44A9-9C73-9A91EA93A0A7}" type="slidenum">
              <a:rPr lang="en-IN" smtClean="0"/>
              <a:t>35</a:t>
            </a:fld>
            <a:endParaRPr lang="en-IN"/>
          </a:p>
        </p:txBody>
      </p:sp>
    </p:spTree>
    <p:extLst>
      <p:ext uri="{BB962C8B-B14F-4D97-AF65-F5344CB8AC3E}">
        <p14:creationId xmlns:p14="http://schemas.microsoft.com/office/powerpoint/2010/main" val="3044937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91ED4-9158-2A18-CE27-005903F7F8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4BE6E63-739E-32C1-A602-8B64D2602A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EE0A7BB0-C5EF-66B9-CC45-1680ADC608C4}"/>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5" name="Footer Placeholder 4">
            <a:extLst>
              <a:ext uri="{FF2B5EF4-FFF2-40B4-BE49-F238E27FC236}">
                <a16:creationId xmlns:a16="http://schemas.microsoft.com/office/drawing/2014/main" id="{76274242-17CB-D8CC-FC8E-E9BA3759DF8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1A055F7-04AC-59B1-14B8-0FBC9BA6FE51}"/>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3612181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6E7B3-DBC3-FCEC-23F5-759007A8D9AF}"/>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4782A9D-ABEA-F921-D10D-A06440F8B6B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82F809B-B110-EF31-5FE1-13BA2573F648}"/>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5" name="Footer Placeholder 4">
            <a:extLst>
              <a:ext uri="{FF2B5EF4-FFF2-40B4-BE49-F238E27FC236}">
                <a16:creationId xmlns:a16="http://schemas.microsoft.com/office/drawing/2014/main" id="{32FC7BBC-BF64-A7B7-E150-848F816CB3B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8CA4644-4916-0530-A16C-5B586C533D5C}"/>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2253904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294019-CB88-0C42-DDCE-F26C86C7A5E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789524E-95A1-2E14-C1F3-F1EB1F92D1E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2B428EC-9AF8-DA0C-2379-2BE5A4323D8A}"/>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5" name="Footer Placeholder 4">
            <a:extLst>
              <a:ext uri="{FF2B5EF4-FFF2-40B4-BE49-F238E27FC236}">
                <a16:creationId xmlns:a16="http://schemas.microsoft.com/office/drawing/2014/main" id="{ED5C891B-19B5-239C-176C-BFB83B8DB59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7A8653D-48AA-5FC2-DB9F-8E511BD06EBE}"/>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1235415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4AEB6-5976-BDA5-9A6F-351C592E2583}"/>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3FC8EFCC-0F6B-CA46-8BAC-E274F3AB5BE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B3F9373-F47C-DA77-C99F-033185D11B34}"/>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5" name="Footer Placeholder 4">
            <a:extLst>
              <a:ext uri="{FF2B5EF4-FFF2-40B4-BE49-F238E27FC236}">
                <a16:creationId xmlns:a16="http://schemas.microsoft.com/office/drawing/2014/main" id="{0E3549F6-A34A-84BC-C805-41077D391F1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3F1D8AF-0DE8-DDA4-C8E7-76267F1C99DB}"/>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59733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E9828-5FF9-9570-5F71-2B54DBE660A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EC54C8D-6A46-5994-B6F9-EF86388B37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9F034-DDC9-1137-2B8D-79654C5DD224}"/>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5" name="Footer Placeholder 4">
            <a:extLst>
              <a:ext uri="{FF2B5EF4-FFF2-40B4-BE49-F238E27FC236}">
                <a16:creationId xmlns:a16="http://schemas.microsoft.com/office/drawing/2014/main" id="{780ABE03-E064-D061-842B-9C0D148849C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92E1B42-1078-B7E4-35AC-CC6C38BF1690}"/>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184509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9DFE2-0B55-0E7D-4D77-1849B53A986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A8FCAE0-7508-81F2-4FBE-D398BCE2915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4F4828A2-0CB2-94A8-E399-8B6B04992CD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F1B7964C-060F-4C9A-D8EA-E9C5E8F61E4A}"/>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6" name="Footer Placeholder 5">
            <a:extLst>
              <a:ext uri="{FF2B5EF4-FFF2-40B4-BE49-F238E27FC236}">
                <a16:creationId xmlns:a16="http://schemas.microsoft.com/office/drawing/2014/main" id="{F352EA63-34BD-95B6-0BD2-8FB27FA6CFA7}"/>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E813F99-DF5B-4673-6B7E-E1DB21720B14}"/>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2792050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CF0FB-1CF3-88B0-6B50-B0EE4AEB5015}"/>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FEAF6234-FF5E-2831-6B60-C51BF566FA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14AECD-D09B-C9CA-CED7-C3E3554F28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2AD5BBCD-E402-B412-1E87-B4CF6881E5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708453-1ECB-BB37-6B9B-9EAB4DFDCCC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3166CDD-C05C-7A75-8CA7-56D1D6FD63FA}"/>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8" name="Footer Placeholder 7">
            <a:extLst>
              <a:ext uri="{FF2B5EF4-FFF2-40B4-BE49-F238E27FC236}">
                <a16:creationId xmlns:a16="http://schemas.microsoft.com/office/drawing/2014/main" id="{9673721C-8D5F-F586-6865-FF1B9E89E81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66859D8-77A8-78A4-531C-BA72A8D65401}"/>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4078447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A935F-0170-CCD7-1A18-CC872987079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FAD1EF93-9A84-0664-E09F-E4515AE336CC}"/>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4" name="Footer Placeholder 3">
            <a:extLst>
              <a:ext uri="{FF2B5EF4-FFF2-40B4-BE49-F238E27FC236}">
                <a16:creationId xmlns:a16="http://schemas.microsoft.com/office/drawing/2014/main" id="{1DC106D0-D93D-F653-9BA0-8BBB5E111D3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0329FDD1-5909-872D-5F8D-9D244ED0A980}"/>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487003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614F6A-7ABE-B439-2204-6943BA756B10}"/>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3" name="Footer Placeholder 2">
            <a:extLst>
              <a:ext uri="{FF2B5EF4-FFF2-40B4-BE49-F238E27FC236}">
                <a16:creationId xmlns:a16="http://schemas.microsoft.com/office/drawing/2014/main" id="{EAB47F01-389F-936C-CB43-F18EB37E3B54}"/>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C87A475-6549-9800-C0E1-26B26C1B43F1}"/>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3456174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73691-36AA-908D-BBFC-9C350CA45A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4062150-8464-DF69-13A9-996C2A4AE9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3723F122-53C0-7990-E2EA-F4EFC32653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1A80E9-7C7B-A82C-6D95-C0D1498C7B6F}"/>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6" name="Footer Placeholder 5">
            <a:extLst>
              <a:ext uri="{FF2B5EF4-FFF2-40B4-BE49-F238E27FC236}">
                <a16:creationId xmlns:a16="http://schemas.microsoft.com/office/drawing/2014/main" id="{B08BA04B-02C8-AEB4-7E05-74395943C0BE}"/>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F1AAB940-1353-7EF2-C1D1-38D09212F83C}"/>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254508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CDCCA-9874-82C2-E3B0-644008C6A9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DB85E30-8B5C-E4AB-3922-A558B3310C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9EDA2F55-A2C4-6522-90A6-452D727612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402B47-13B7-FD9E-C053-6B9BBFB54DA5}"/>
              </a:ext>
            </a:extLst>
          </p:cNvPr>
          <p:cNvSpPr>
            <a:spLocks noGrp="1"/>
          </p:cNvSpPr>
          <p:nvPr>
            <p:ph type="dt" sz="half" idx="10"/>
          </p:nvPr>
        </p:nvSpPr>
        <p:spPr/>
        <p:txBody>
          <a:bodyPr/>
          <a:lstStyle/>
          <a:p>
            <a:fld id="{28E62CA1-8F91-43F6-8883-0F65A937CA5B}" type="datetimeFigureOut">
              <a:rPr lang="en-IN" smtClean="0"/>
              <a:t>21-12-2025</a:t>
            </a:fld>
            <a:endParaRPr lang="en-IN"/>
          </a:p>
        </p:txBody>
      </p:sp>
      <p:sp>
        <p:nvSpPr>
          <p:cNvPr id="6" name="Footer Placeholder 5">
            <a:extLst>
              <a:ext uri="{FF2B5EF4-FFF2-40B4-BE49-F238E27FC236}">
                <a16:creationId xmlns:a16="http://schemas.microsoft.com/office/drawing/2014/main" id="{4F7B4D54-88EF-0158-235C-2C4233CC376E}"/>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E889474-D415-A155-C04F-977C49857154}"/>
              </a:ext>
            </a:extLst>
          </p:cNvPr>
          <p:cNvSpPr>
            <a:spLocks noGrp="1"/>
          </p:cNvSpPr>
          <p:nvPr>
            <p:ph type="sldNum" sz="quarter" idx="12"/>
          </p:nvPr>
        </p:nvSpPr>
        <p:spPr/>
        <p:txBody>
          <a:bodyPr/>
          <a:lstStyle/>
          <a:p>
            <a:fld id="{F2FC860B-0EBA-4092-B735-D2CA4644B600}" type="slidenum">
              <a:rPr lang="en-IN" smtClean="0"/>
              <a:t>‹#›</a:t>
            </a:fld>
            <a:endParaRPr lang="en-IN"/>
          </a:p>
        </p:txBody>
      </p:sp>
    </p:spTree>
    <p:extLst>
      <p:ext uri="{BB962C8B-B14F-4D97-AF65-F5344CB8AC3E}">
        <p14:creationId xmlns:p14="http://schemas.microsoft.com/office/powerpoint/2010/main" val="9229684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1B6EB1-CAA8-9727-1877-5AED7FD294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E9A7F57-E8C4-1AA4-99CD-658BF68C39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F13B673-992C-5243-6CFF-48AEC15D43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E62CA1-8F91-43F6-8883-0F65A937CA5B}" type="datetimeFigureOut">
              <a:rPr lang="en-IN" smtClean="0"/>
              <a:t>21-12-2025</a:t>
            </a:fld>
            <a:endParaRPr lang="en-IN"/>
          </a:p>
        </p:txBody>
      </p:sp>
      <p:sp>
        <p:nvSpPr>
          <p:cNvPr id="5" name="Footer Placeholder 4">
            <a:extLst>
              <a:ext uri="{FF2B5EF4-FFF2-40B4-BE49-F238E27FC236}">
                <a16:creationId xmlns:a16="http://schemas.microsoft.com/office/drawing/2014/main" id="{7CA98084-5D57-88B4-565C-B80D679430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EA4307DF-76FC-F71A-3680-45BE2F5312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FC860B-0EBA-4092-B735-D2CA4644B600}" type="slidenum">
              <a:rPr lang="en-IN" smtClean="0"/>
              <a:t>‹#›</a:t>
            </a:fld>
            <a:endParaRPr lang="en-IN"/>
          </a:p>
        </p:txBody>
      </p:sp>
    </p:spTree>
    <p:extLst>
      <p:ext uri="{BB962C8B-B14F-4D97-AF65-F5344CB8AC3E}">
        <p14:creationId xmlns:p14="http://schemas.microsoft.com/office/powerpoint/2010/main" val="2251024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3C6D46-F976-2CBC-2FF8-44A61BB25CC0}"/>
              </a:ext>
            </a:extLst>
          </p:cNvPr>
          <p:cNvSpPr>
            <a:spLocks noGrp="1"/>
          </p:cNvSpPr>
          <p:nvPr>
            <p:ph type="title"/>
          </p:nvPr>
        </p:nvSpPr>
        <p:spPr>
          <a:xfrm>
            <a:off x="838200" y="365126"/>
            <a:ext cx="10515600" cy="647598"/>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13F4296D-BB41-2909-745E-82EC4108B2F1}"/>
              </a:ext>
            </a:extLst>
          </p:cNvPr>
          <p:cNvSpPr>
            <a:spLocks noGrp="1"/>
          </p:cNvSpPr>
          <p:nvPr>
            <p:ph idx="1"/>
          </p:nvPr>
        </p:nvSpPr>
        <p:spPr/>
        <p:txBody>
          <a:bodyPr/>
          <a:lstStyle/>
          <a:p>
            <a:pPr marL="0" indent="0" algn="ctr">
              <a:buNone/>
            </a:pPr>
            <a:endParaRPr lang="en-US" sz="3600" b="1" dirty="0">
              <a:solidFill>
                <a:schemeClr val="accent1">
                  <a:lumMod val="50000"/>
                </a:schemeClr>
              </a:solidFill>
            </a:endParaRPr>
          </a:p>
          <a:p>
            <a:pPr marL="0" indent="0" algn="ctr">
              <a:buNone/>
            </a:pPr>
            <a:r>
              <a:rPr lang="en-US" b="1" dirty="0">
                <a:solidFill>
                  <a:schemeClr val="accent1">
                    <a:lumMod val="50000"/>
                  </a:schemeClr>
                </a:solidFill>
                <a:latin typeface="Times New Roman" panose="02020603050405020304" pitchFamily="18" charset="0"/>
                <a:cs typeface="Times New Roman" panose="02020603050405020304" pitchFamily="18" charset="0"/>
              </a:rPr>
              <a:t>COMPUTER NETWORKS</a:t>
            </a:r>
          </a:p>
          <a:p>
            <a:pPr marL="0" indent="0" algn="ctr">
              <a:buNone/>
            </a:pPr>
            <a:r>
              <a:rPr lang="en-US" sz="2000" b="1" dirty="0">
                <a:latin typeface="Times New Roman" panose="02020603050405020304" pitchFamily="18" charset="0"/>
                <a:cs typeface="Times New Roman" panose="02020603050405020304" pitchFamily="18" charset="0"/>
              </a:rPr>
              <a:t>Subject Code BBCA304</a:t>
            </a:r>
          </a:p>
          <a:p>
            <a:pPr marL="0" indent="0" algn="ctr">
              <a:buNone/>
            </a:pPr>
            <a:r>
              <a:rPr lang="en-US" sz="2000" b="1" dirty="0">
                <a:latin typeface="Times New Roman" panose="02020603050405020304" pitchFamily="18" charset="0"/>
                <a:cs typeface="Times New Roman" panose="02020603050405020304" pitchFamily="18" charset="0"/>
              </a:rPr>
              <a:t>BY </a:t>
            </a:r>
          </a:p>
          <a:p>
            <a:pPr marL="0" indent="0" algn="ctr">
              <a:buNone/>
            </a:pPr>
            <a:r>
              <a:rPr lang="en-US" sz="2000" b="1" dirty="0">
                <a:latin typeface="Times New Roman" panose="02020603050405020304" pitchFamily="18" charset="0"/>
                <a:cs typeface="Times New Roman" panose="02020603050405020304" pitchFamily="18" charset="0"/>
              </a:rPr>
              <a:t>POOJITHA S</a:t>
            </a:r>
          </a:p>
          <a:p>
            <a:pPr marL="0" indent="0" algn="ctr">
              <a:buNone/>
            </a:pPr>
            <a:r>
              <a:rPr lang="en-US" sz="2000" b="1" dirty="0">
                <a:latin typeface="Times New Roman" panose="02020603050405020304" pitchFamily="18" charset="0"/>
                <a:cs typeface="Times New Roman" panose="02020603050405020304" pitchFamily="18" charset="0"/>
              </a:rPr>
              <a:t>Assistant Professor</a:t>
            </a:r>
          </a:p>
          <a:p>
            <a:endParaRPr lang="en-IN" dirty="0"/>
          </a:p>
        </p:txBody>
      </p:sp>
      <p:pic>
        <p:nvPicPr>
          <p:cNvPr id="8" name="Picture 7">
            <a:extLst>
              <a:ext uri="{FF2B5EF4-FFF2-40B4-BE49-F238E27FC236}">
                <a16:creationId xmlns:a16="http://schemas.microsoft.com/office/drawing/2014/main" id="{BD8C1FB1-9508-0264-58DC-2F304247F7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765072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B0588-CEDC-FF20-C13A-745048AA3A1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DCBEB48-BA19-5812-8945-F503E06AD16C}"/>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3" name="Content Placeholder 2" descr="A diagram of a computer network">
            <a:extLst>
              <a:ext uri="{FF2B5EF4-FFF2-40B4-BE49-F238E27FC236}">
                <a16:creationId xmlns:a16="http://schemas.microsoft.com/office/drawing/2014/main" id="{4383A117-E97A-2FD5-F65F-341DFA24336E}"/>
              </a:ext>
            </a:extLst>
          </p:cNvPr>
          <p:cNvPicPr>
            <a:picLocks noGrp="1" noChangeAspect="1"/>
          </p:cNvPicPr>
          <p:nvPr>
            <p:ph idx="1"/>
          </p:nvPr>
        </p:nvPicPr>
        <p:blipFill>
          <a:blip r:embed="rId2"/>
          <a:stretch>
            <a:fillRect/>
          </a:stretch>
        </p:blipFill>
        <p:spPr>
          <a:xfrm>
            <a:off x="3830742" y="1950507"/>
            <a:ext cx="4853252" cy="2336357"/>
          </a:xfrm>
          <a:prstGeom prst="rect">
            <a:avLst/>
          </a:prstGeom>
        </p:spPr>
      </p:pic>
      <p:pic>
        <p:nvPicPr>
          <p:cNvPr id="8" name="Picture 7">
            <a:extLst>
              <a:ext uri="{FF2B5EF4-FFF2-40B4-BE49-F238E27FC236}">
                <a16:creationId xmlns:a16="http://schemas.microsoft.com/office/drawing/2014/main" id="{05C64496-BC99-B9CA-EF43-36CA185A2C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473198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9A81E-B452-6076-6385-41E463D2F98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790557F-5243-9BB8-F960-863FB664DEE4}"/>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5936DFFE-49C2-7D68-5DFB-41A60540EC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10" name="Content Placeholder 9">
            <a:extLst>
              <a:ext uri="{FF2B5EF4-FFF2-40B4-BE49-F238E27FC236}">
                <a16:creationId xmlns:a16="http://schemas.microsoft.com/office/drawing/2014/main" id="{6432A890-4D05-F9CB-4D25-998854E03400}"/>
              </a:ext>
            </a:extLst>
          </p:cNvPr>
          <p:cNvSpPr>
            <a:spLocks noGrp="1"/>
          </p:cNvSpPr>
          <p:nvPr>
            <p:ph idx="1"/>
          </p:nvPr>
        </p:nvSpPr>
        <p:spPr/>
        <p:txBody>
          <a:bodyPr>
            <a:normAutofit/>
          </a:bodyPr>
          <a:lstStyle/>
          <a:p>
            <a:pPr marL="0" indent="0">
              <a:buNone/>
            </a:pPr>
            <a:r>
              <a:rPr lang="en-US" sz="2000" b="1" dirty="0">
                <a:latin typeface="Times New Roman" panose="02020603050405020304" pitchFamily="18" charset="0"/>
                <a:cs typeface="Times New Roman" panose="02020603050405020304" pitchFamily="18" charset="0"/>
              </a:rPr>
              <a:t>4. New Paradigm: Peer-to-Peer </a:t>
            </a:r>
          </a:p>
          <a:p>
            <a:r>
              <a:rPr lang="en-US" sz="2000" dirty="0">
                <a:latin typeface="Times New Roman" panose="02020603050405020304" pitchFamily="18" charset="0"/>
                <a:cs typeface="Times New Roman" panose="02020603050405020304" pitchFamily="18" charset="0"/>
              </a:rPr>
              <a:t>➔ In P2P architecture, there is minimal dependence on dedicated servers in data centers. </a:t>
            </a:r>
          </a:p>
          <a:p>
            <a:r>
              <a:rPr lang="en-US" sz="2000" dirty="0">
                <a:latin typeface="Times New Roman" panose="02020603050405020304" pitchFamily="18" charset="0"/>
                <a:cs typeface="Times New Roman" panose="02020603050405020304" pitchFamily="18" charset="0"/>
              </a:rPr>
              <a:t>➔ The application employs direct communication between pairs of intermittently connected hosts, called peers. </a:t>
            </a:r>
          </a:p>
          <a:p>
            <a:r>
              <a:rPr lang="en-US" sz="2000" dirty="0">
                <a:latin typeface="Times New Roman" panose="02020603050405020304" pitchFamily="18" charset="0"/>
                <a:cs typeface="Times New Roman" panose="02020603050405020304" pitchFamily="18" charset="0"/>
              </a:rPr>
              <a:t>➔ The peers are not owned by the service provider, but are instead desktops and laptops controlled by users, with most of the peers residing in homes, universities, and offices. </a:t>
            </a:r>
          </a:p>
          <a:p>
            <a:r>
              <a:rPr lang="en-US" sz="2000" dirty="0">
                <a:latin typeface="Times New Roman" panose="02020603050405020304" pitchFamily="18" charset="0"/>
                <a:cs typeface="Times New Roman" panose="02020603050405020304" pitchFamily="18" charset="0"/>
              </a:rPr>
              <a:t>➔ Many of today’s most popular and traffic-intensive applications are based on P2P architectures. These applications include file sharing (e.g., BitTorrent), Internet Telephony (e.g., Skype), and IPTV (e.g., Kankan and </a:t>
            </a:r>
            <a:r>
              <a:rPr lang="en-US" sz="2000" dirty="0" err="1">
                <a:latin typeface="Times New Roman" panose="02020603050405020304" pitchFamily="18" charset="0"/>
                <a:cs typeface="Times New Roman" panose="02020603050405020304" pitchFamily="18" charset="0"/>
              </a:rPr>
              <a:t>PPstream</a:t>
            </a:r>
            <a:r>
              <a:rPr lang="en-US" sz="2000"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0348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1D372-0B16-8FC6-4FF2-2BDB19546FB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02A896F-EF21-DAFD-2531-67FEC2AD4EA7}"/>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91F98740-2AE6-AA08-B1B1-8BD31893C9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pic>
        <p:nvPicPr>
          <p:cNvPr id="6" name="Content Placeholder 5" descr="A diagram of a network&#10;&#10;AI-generated content may be incorrect.">
            <a:extLst>
              <a:ext uri="{FF2B5EF4-FFF2-40B4-BE49-F238E27FC236}">
                <a16:creationId xmlns:a16="http://schemas.microsoft.com/office/drawing/2014/main" id="{6271342F-24D1-5651-6630-4F47FB6F6951}"/>
              </a:ext>
            </a:extLst>
          </p:cNvPr>
          <p:cNvPicPr>
            <a:picLocks noGrp="1" noChangeAspect="1"/>
          </p:cNvPicPr>
          <p:nvPr>
            <p:ph idx="1"/>
          </p:nvPr>
        </p:nvPicPr>
        <p:blipFill>
          <a:blip r:embed="rId3"/>
          <a:stretch>
            <a:fillRect/>
          </a:stretch>
        </p:blipFill>
        <p:spPr>
          <a:xfrm>
            <a:off x="3862075" y="2872424"/>
            <a:ext cx="4467849" cy="2257740"/>
          </a:xfrm>
          <a:prstGeom prst="rect">
            <a:avLst/>
          </a:prstGeom>
        </p:spPr>
      </p:pic>
    </p:spTree>
    <p:extLst>
      <p:ext uri="{BB962C8B-B14F-4D97-AF65-F5344CB8AC3E}">
        <p14:creationId xmlns:p14="http://schemas.microsoft.com/office/powerpoint/2010/main" val="33602918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28B57-1BE5-D72B-3412-FAF8B9540CD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413C762-B38E-71CB-C70D-5C8B1B597E36}"/>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BD5F2EF5-32B7-3ED8-BC77-1E6C0DDC21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28061D90-3FAB-F634-A42D-574E78EFA777}"/>
              </a:ext>
            </a:extLst>
          </p:cNvPr>
          <p:cNvSpPr>
            <a:spLocks noGrp="1"/>
          </p:cNvSpPr>
          <p:nvPr>
            <p:ph idx="1"/>
          </p:nvPr>
        </p:nvSpPr>
        <p:spPr/>
        <p:txBody>
          <a:bodyPr/>
          <a:lstStyle/>
          <a:p>
            <a:pPr marL="0" indent="0">
              <a:buNone/>
            </a:pPr>
            <a:r>
              <a:rPr lang="en-US" sz="2400" dirty="0"/>
              <a:t>5</a:t>
            </a:r>
            <a:r>
              <a:rPr lang="en-US" sz="1800" b="1" dirty="0">
                <a:latin typeface="Times New Roman" panose="02020603050405020304" pitchFamily="18" charset="0"/>
                <a:cs typeface="Times New Roman" panose="02020603050405020304" pitchFamily="18" charset="0"/>
              </a:rPr>
              <a:t>.</a:t>
            </a:r>
            <a:r>
              <a:rPr lang="en-US" sz="2000" b="1" dirty="0">
                <a:latin typeface="Times New Roman" panose="02020603050405020304" pitchFamily="18" charset="0"/>
                <a:cs typeface="Times New Roman" panose="02020603050405020304" pitchFamily="18" charset="0"/>
              </a:rPr>
              <a:t>Mixed Paradigm </a:t>
            </a:r>
          </a:p>
          <a:p>
            <a:pPr algn="just"/>
            <a:r>
              <a:rPr lang="en-US" sz="2000" dirty="0">
                <a:latin typeface="Times New Roman" panose="02020603050405020304" pitchFamily="18" charset="0"/>
                <a:cs typeface="Times New Roman" panose="02020603050405020304" pitchFamily="18" charset="0"/>
              </a:rPr>
              <a:t>An application may choose to use a mixture of the two paradigms by combining the advantages of both. For example, a light-load client-server communication can be used to find the address of the peer that can offer a service. When the address of the peer is found, the actual service can be received from the peer by using the peer-to -peer paradigm. </a:t>
            </a: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3330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D2586-FC24-1F46-AA1B-0135FC84A74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38A1CA3-81EA-5BF1-93D5-7F635F603AFE}"/>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27E9D54E-8FB1-AFB3-3D55-5B41F6BFD4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D744B7A5-DF81-AE01-01C0-B4A027153CBB}"/>
              </a:ext>
            </a:extLst>
          </p:cNvPr>
          <p:cNvSpPr>
            <a:spLocks noGrp="1"/>
          </p:cNvSpPr>
          <p:nvPr>
            <p:ph idx="1"/>
          </p:nvPr>
        </p:nvSpPr>
        <p:spPr/>
        <p:txBody>
          <a:bodyPr/>
          <a:lstStyle/>
          <a:p>
            <a:pPr marL="0" indent="0">
              <a:buNone/>
            </a:pPr>
            <a:r>
              <a:rPr lang="en-US" sz="2000" b="1" dirty="0">
                <a:latin typeface="Times New Roman" panose="02020603050405020304" pitchFamily="18" charset="0"/>
                <a:cs typeface="Times New Roman" panose="02020603050405020304" pitchFamily="18" charset="0"/>
              </a:rPr>
              <a:t>client–server programming model</a:t>
            </a:r>
          </a:p>
          <a:p>
            <a:pPr marL="0" indent="0">
              <a:buNone/>
            </a:pPr>
            <a:r>
              <a:rPr lang="en-US" sz="2000" dirty="0">
                <a:latin typeface="Times New Roman" panose="02020603050405020304" pitchFamily="18" charset="0"/>
                <a:cs typeface="Times New Roman" panose="02020603050405020304" pitchFamily="18" charset="0"/>
              </a:rPr>
              <a:t>In the client-server model, communication happens between two application programs called processes.</a:t>
            </a:r>
          </a:p>
          <a:p>
            <a:r>
              <a:rPr lang="en-US" sz="2000" dirty="0">
                <a:latin typeface="Times New Roman" panose="02020603050405020304" pitchFamily="18" charset="0"/>
                <a:cs typeface="Times New Roman" panose="02020603050405020304" pitchFamily="18" charset="0"/>
              </a:rPr>
              <a:t>One process acts as the client and the other as the server.</a:t>
            </a:r>
          </a:p>
          <a:p>
            <a:r>
              <a:rPr lang="en-US" sz="2000" dirty="0">
                <a:latin typeface="Times New Roman" panose="02020603050405020304" pitchFamily="18" charset="0"/>
                <a:cs typeface="Times New Roman" panose="02020603050405020304" pitchFamily="18" charset="0"/>
              </a:rPr>
              <a:t>The client initiates communication by sending a request.</a:t>
            </a:r>
          </a:p>
          <a:p>
            <a:r>
              <a:rPr lang="en-US" sz="2000" dirty="0">
                <a:latin typeface="Times New Roman" panose="02020603050405020304" pitchFamily="18" charset="0"/>
                <a:cs typeface="Times New Roman" panose="02020603050405020304" pitchFamily="18" charset="0"/>
              </a:rPr>
              <a:t>The server waits (listens) for incoming requests, processes them, and sends a response.</a:t>
            </a:r>
          </a:p>
          <a:p>
            <a:r>
              <a:rPr lang="en-US" sz="2000" dirty="0">
                <a:latin typeface="Times New Roman" panose="02020603050405020304" pitchFamily="18" charset="0"/>
                <a:cs typeface="Times New Roman" panose="02020603050405020304" pitchFamily="18" charset="0"/>
              </a:rPr>
              <a:t>The server must always be running before a client sends a request.</a:t>
            </a:r>
          </a:p>
          <a:p>
            <a:r>
              <a:rPr lang="en-US" sz="2000" dirty="0">
                <a:latin typeface="Times New Roman" panose="02020603050405020304" pitchFamily="18" charset="0"/>
                <a:cs typeface="Times New Roman" panose="02020603050405020304" pitchFamily="18" charset="0"/>
              </a:rPr>
              <a:t>The client runs only when needed, i.e., when it has to request a service.</a:t>
            </a:r>
          </a:p>
          <a:p>
            <a:r>
              <a:rPr lang="en-US" sz="2000" dirty="0">
                <a:latin typeface="Times New Roman" panose="02020603050405020304" pitchFamily="18" charset="0"/>
                <a:cs typeface="Times New Roman" panose="02020603050405020304" pitchFamily="18" charset="0"/>
              </a:rPr>
              <a:t>Client and server processes can run on different computers connected by a network.</a:t>
            </a: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9339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1E61F-BEA6-06DC-6065-55424ADB457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C122255-6090-8A97-1E6E-4D220D0E2706}"/>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E7ABAEFF-DEDE-3A95-F812-40E6076807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1CDE9AA1-BD72-E195-AC45-946991D98CD1}"/>
              </a:ext>
            </a:extLst>
          </p:cNvPr>
          <p:cNvSpPr>
            <a:spLocks noGrp="1"/>
          </p:cNvSpPr>
          <p:nvPr>
            <p:ph idx="1"/>
          </p:nvPr>
        </p:nvSpPr>
        <p:spPr/>
        <p:txBody>
          <a:bodyPr/>
          <a:lstStyle/>
          <a:p>
            <a:pPr marL="0" indent="0">
              <a:buNone/>
            </a:pPr>
            <a:r>
              <a:rPr lang="en-IN" sz="2000" b="1" dirty="0"/>
              <a:t>Application Programming Interface </a:t>
            </a:r>
          </a:p>
          <a:p>
            <a:r>
              <a:rPr lang="en-US" sz="2000" dirty="0">
                <a:latin typeface="Times New Roman" panose="02020603050405020304" pitchFamily="18" charset="0"/>
                <a:cs typeface="Times New Roman" panose="02020603050405020304" pitchFamily="18" charset="0"/>
              </a:rPr>
              <a:t>The connection between the application layer and the transport layer inside a host is called the </a:t>
            </a:r>
            <a:r>
              <a:rPr lang="en-US" sz="2000" b="1" dirty="0">
                <a:latin typeface="Times New Roman" panose="02020603050405020304" pitchFamily="18" charset="0"/>
                <a:cs typeface="Times New Roman" panose="02020603050405020304" pitchFamily="18" charset="0"/>
              </a:rPr>
              <a:t>Application Programming Interface </a:t>
            </a:r>
            <a:r>
              <a:rPr lang="en-US" sz="2000" dirty="0">
                <a:latin typeface="Times New Roman" panose="02020603050405020304" pitchFamily="18" charset="0"/>
                <a:cs typeface="Times New Roman" panose="02020603050405020304" pitchFamily="18" charset="0"/>
              </a:rPr>
              <a:t>(API).</a:t>
            </a:r>
          </a:p>
          <a:p>
            <a:r>
              <a:rPr lang="en-US" sz="2000" dirty="0">
                <a:latin typeface="Times New Roman" panose="02020603050405020304" pitchFamily="18" charset="0"/>
                <a:cs typeface="Times New Roman" panose="02020603050405020304" pitchFamily="18" charset="0"/>
              </a:rPr>
              <a:t>An API acts as a bridge between:</a:t>
            </a:r>
          </a:p>
          <a:p>
            <a:r>
              <a:rPr lang="en-US" sz="2000" dirty="0">
                <a:latin typeface="Times New Roman" panose="02020603050405020304" pitchFamily="18" charset="0"/>
                <a:cs typeface="Times New Roman" panose="02020603050405020304" pitchFamily="18" charset="0"/>
              </a:rPr>
              <a:t>The application program (running at the application layer)</a:t>
            </a:r>
          </a:p>
          <a:p>
            <a:r>
              <a:rPr lang="en-US" sz="2000" dirty="0">
                <a:latin typeface="Times New Roman" panose="02020603050405020304" pitchFamily="18" charset="0"/>
                <a:cs typeface="Times New Roman" panose="02020603050405020304" pitchFamily="18" charset="0"/>
              </a:rPr>
              <a:t>The operating system, which manages the bottom four layers of the TCP/IP protocol suite.</a:t>
            </a:r>
          </a:p>
          <a:p>
            <a:r>
              <a:rPr lang="en-US" sz="2000" dirty="0">
                <a:latin typeface="Times New Roman" panose="02020603050405020304" pitchFamily="18" charset="0"/>
                <a:cs typeface="Times New Roman" panose="02020603050405020304" pitchFamily="18" charset="0"/>
              </a:rPr>
              <a:t>The operating system contains the physical, data-link, network, and transport layers, along with the API.</a:t>
            </a:r>
          </a:p>
          <a:p>
            <a:r>
              <a:rPr lang="en-US" sz="2000" dirty="0">
                <a:latin typeface="Times New Roman" panose="02020603050405020304" pitchFamily="18" charset="0"/>
                <a:cs typeface="Times New Roman" panose="02020603050405020304" pitchFamily="18" charset="0"/>
              </a:rPr>
              <a:t>Using this API, applications can send and receive messages over the Internet without handling low-level network details.</a:t>
            </a: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809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E40BE-2590-3E3E-D1D6-4312508C720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65FB348-77FC-ECAE-62BB-51E6209A0E51}"/>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7D855CBC-E504-54DB-FBE5-D1AC47D64C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0779A298-674C-0B41-3AE3-32C78F348FA6}"/>
              </a:ext>
            </a:extLst>
          </p:cNvPr>
          <p:cNvSpPr>
            <a:spLocks noGrp="1"/>
          </p:cNvSpPr>
          <p:nvPr>
            <p:ph idx="1"/>
          </p:nvPr>
        </p:nvSpPr>
        <p:spPr/>
        <p:txBody>
          <a:bodyPr/>
          <a:lstStyle/>
          <a:p>
            <a:pPr marL="0" indent="0">
              <a:buNone/>
            </a:pPr>
            <a:r>
              <a:rPr lang="en-IN" sz="2000" b="1" dirty="0"/>
              <a:t>Application Programming Interface </a:t>
            </a:r>
          </a:p>
          <a:p>
            <a:r>
              <a:rPr lang="en-US" sz="2000" dirty="0"/>
              <a:t>Several communication APIs exist, but the </a:t>
            </a:r>
            <a:r>
              <a:rPr lang="en-US" sz="2000" b="1" dirty="0"/>
              <a:t>three most common</a:t>
            </a:r>
            <a:r>
              <a:rPr lang="en-US" sz="2000" dirty="0"/>
              <a:t> ones are:</a:t>
            </a:r>
          </a:p>
          <a:p>
            <a:r>
              <a:rPr lang="en-US" sz="2000" b="1" dirty="0"/>
              <a:t>Socket Interface</a:t>
            </a:r>
            <a:endParaRPr lang="en-US" sz="2000" dirty="0"/>
          </a:p>
          <a:p>
            <a:r>
              <a:rPr lang="en-US" sz="2000" b="1" dirty="0"/>
              <a:t>Transport Layer Interface (TLI)</a:t>
            </a:r>
            <a:endParaRPr lang="en-US" sz="2000" dirty="0"/>
          </a:p>
          <a:p>
            <a:r>
              <a:rPr lang="en-US" sz="2000" b="1" dirty="0"/>
              <a:t>STREAM</a:t>
            </a:r>
            <a:endParaRPr lang="en-US" sz="2000" dirty="0"/>
          </a:p>
          <a:p>
            <a:pPr marL="0" indent="0">
              <a:buNone/>
            </a:pPr>
            <a:endParaRPr lang="en-IN" sz="2000" b="1" dirty="0"/>
          </a:p>
        </p:txBody>
      </p:sp>
      <p:pic>
        <p:nvPicPr>
          <p:cNvPr id="4" name="Picture 3" descr="A screenshot of a computer">
            <a:extLst>
              <a:ext uri="{FF2B5EF4-FFF2-40B4-BE49-F238E27FC236}">
                <a16:creationId xmlns:a16="http://schemas.microsoft.com/office/drawing/2014/main" id="{B10279CD-89C1-8D26-0028-998E494A3E5A}"/>
              </a:ext>
            </a:extLst>
          </p:cNvPr>
          <p:cNvPicPr>
            <a:picLocks noChangeAspect="1"/>
          </p:cNvPicPr>
          <p:nvPr/>
        </p:nvPicPr>
        <p:blipFill>
          <a:blip r:embed="rId3"/>
          <a:stretch>
            <a:fillRect/>
          </a:stretch>
        </p:blipFill>
        <p:spPr>
          <a:xfrm>
            <a:off x="3854997" y="3554334"/>
            <a:ext cx="4639322" cy="2600688"/>
          </a:xfrm>
          <a:prstGeom prst="rect">
            <a:avLst/>
          </a:prstGeom>
        </p:spPr>
      </p:pic>
    </p:spTree>
    <p:extLst>
      <p:ext uri="{BB962C8B-B14F-4D97-AF65-F5344CB8AC3E}">
        <p14:creationId xmlns:p14="http://schemas.microsoft.com/office/powerpoint/2010/main" val="42117665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2BD37-5EB1-E294-32FA-DC39C1BE9FC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B2AFB70-A30F-0679-B7F0-691E1965B802}"/>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7B208A94-866B-CBA7-4A35-59E21FC37F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89AB306A-9A36-8BCD-A5DE-6A6911B234D5}"/>
              </a:ext>
            </a:extLst>
          </p:cNvPr>
          <p:cNvSpPr>
            <a:spLocks noGrp="1"/>
          </p:cNvSpPr>
          <p:nvPr>
            <p:ph idx="1"/>
          </p:nvPr>
        </p:nvSpPr>
        <p:spPr/>
        <p:txBody>
          <a:bodyPr/>
          <a:lstStyle/>
          <a:p>
            <a:pPr marL="0" indent="0">
              <a:buNone/>
            </a:pPr>
            <a:r>
              <a:rPr lang="en-US" sz="2000" b="1" dirty="0"/>
              <a:t>Sockets </a:t>
            </a:r>
          </a:p>
          <a:p>
            <a:pPr marL="0" indent="0">
              <a:buNone/>
            </a:pPr>
            <a:r>
              <a:rPr lang="en-US" sz="2000" dirty="0"/>
              <a:t>A process sends messages into, and receives messages from, the network through a software interface called a socket. </a:t>
            </a:r>
          </a:p>
          <a:p>
            <a:pPr marL="0" indent="0">
              <a:buNone/>
            </a:pPr>
            <a:r>
              <a:rPr lang="en-US" sz="2000" dirty="0"/>
              <a:t>The application at the sending side pushes messages through the socket.</a:t>
            </a:r>
          </a:p>
          <a:p>
            <a:pPr marL="0" indent="0">
              <a:buNone/>
            </a:pPr>
            <a:r>
              <a:rPr lang="en-US" sz="2000" dirty="0"/>
              <a:t> At the other side of the socket, the transport-layer protocol has the responsibility of getting the messages to the socket of the receiving process.</a:t>
            </a:r>
          </a:p>
          <a:p>
            <a:pPr marL="0" indent="0">
              <a:buNone/>
            </a:pPr>
            <a:endParaRPr lang="en-IN" sz="2000" dirty="0">
              <a:latin typeface="Times New Roman" panose="02020603050405020304" pitchFamily="18" charset="0"/>
              <a:cs typeface="Times New Roman" panose="02020603050405020304" pitchFamily="18" charset="0"/>
            </a:endParaRPr>
          </a:p>
        </p:txBody>
      </p:sp>
      <p:pic>
        <p:nvPicPr>
          <p:cNvPr id="4" name="Picture 3" descr="A diagram of a diagram">
            <a:extLst>
              <a:ext uri="{FF2B5EF4-FFF2-40B4-BE49-F238E27FC236}">
                <a16:creationId xmlns:a16="http://schemas.microsoft.com/office/drawing/2014/main" id="{5A00A765-C123-F260-64DD-514F10FD5878}"/>
              </a:ext>
            </a:extLst>
          </p:cNvPr>
          <p:cNvPicPr>
            <a:picLocks noChangeAspect="1"/>
          </p:cNvPicPr>
          <p:nvPr/>
        </p:nvPicPr>
        <p:blipFill>
          <a:blip r:embed="rId3"/>
          <a:stretch>
            <a:fillRect/>
          </a:stretch>
        </p:blipFill>
        <p:spPr>
          <a:xfrm>
            <a:off x="2678363" y="4127268"/>
            <a:ext cx="6677957" cy="1848108"/>
          </a:xfrm>
          <a:prstGeom prst="rect">
            <a:avLst/>
          </a:prstGeom>
        </p:spPr>
      </p:pic>
    </p:spTree>
    <p:extLst>
      <p:ext uri="{BB962C8B-B14F-4D97-AF65-F5344CB8AC3E}">
        <p14:creationId xmlns:p14="http://schemas.microsoft.com/office/powerpoint/2010/main" val="1853359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3B6B9-64AC-F9A9-5D48-8E994CB8C8F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24F5C84-8ECD-E507-BAEE-3D6C9022764A}"/>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19A231B1-75F2-EE43-9A43-20B56B953B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172404E8-6012-1BD0-D7A8-55C734D1CB86}"/>
              </a:ext>
            </a:extLst>
          </p:cNvPr>
          <p:cNvSpPr>
            <a:spLocks noGrp="1"/>
          </p:cNvSpPr>
          <p:nvPr>
            <p:ph idx="1"/>
          </p:nvPr>
        </p:nvSpPr>
        <p:spPr/>
        <p:txBody>
          <a:bodyPr/>
          <a:lstStyle/>
          <a:p>
            <a:pPr marL="0" indent="0">
              <a:buNone/>
            </a:pPr>
            <a:r>
              <a:rPr lang="en-US" sz="2000" b="1" dirty="0"/>
              <a:t>Socket Addresses</a:t>
            </a:r>
          </a:p>
          <a:p>
            <a:pPr algn="just"/>
            <a:r>
              <a:rPr lang="en-US" sz="2000" dirty="0"/>
              <a:t> </a:t>
            </a:r>
            <a:r>
              <a:rPr lang="en-US" sz="1800" dirty="0">
                <a:latin typeface="Times New Roman" panose="02020603050405020304" pitchFamily="18" charset="0"/>
                <a:cs typeface="Times New Roman" panose="02020603050405020304" pitchFamily="18" charset="0"/>
              </a:rPr>
              <a:t>The interaction between a client and a server is two-way communication.</a:t>
            </a:r>
          </a:p>
          <a:p>
            <a:pPr algn="just"/>
            <a:r>
              <a:rPr lang="en-US" sz="1800" dirty="0">
                <a:latin typeface="Times New Roman" panose="02020603050405020304" pitchFamily="18" charset="0"/>
                <a:cs typeface="Times New Roman" panose="02020603050405020304" pitchFamily="18" charset="0"/>
              </a:rPr>
              <a:t> In a two-way communication, we need a pair of addresses: local (sender) and remote (receiver). The local address in one direction is the remote address in the other direction and vice versa. </a:t>
            </a:r>
          </a:p>
          <a:p>
            <a:pPr algn="just"/>
            <a:r>
              <a:rPr lang="en-US" sz="1800" dirty="0">
                <a:latin typeface="Times New Roman" panose="02020603050405020304" pitchFamily="18" charset="0"/>
                <a:cs typeface="Times New Roman" panose="02020603050405020304" pitchFamily="18" charset="0"/>
              </a:rPr>
              <a:t>Since communication in the client-server paradigm is between two sockets, we need a pair of socket addresses for communication: a local socket address and a remote socket address. </a:t>
            </a:r>
          </a:p>
          <a:p>
            <a:pPr algn="just"/>
            <a:r>
              <a:rPr lang="en-US" sz="1800" dirty="0"/>
              <a:t>A destination port number serves this purpose. Popular applications have been assigned specific port numbers. For example, a Web server is identified by port number 80. </a:t>
            </a:r>
          </a:p>
          <a:p>
            <a:pPr algn="just"/>
            <a:r>
              <a:rPr lang="en-US" sz="1800" dirty="0"/>
              <a:t>A mail server process (using the SMTP protocol) is identified by port number 25. </a:t>
            </a:r>
          </a:p>
          <a:p>
            <a:pPr algn="just"/>
            <a:endParaRPr lang="en-IN" sz="1800" dirty="0">
              <a:latin typeface="Times New Roman" panose="02020603050405020304" pitchFamily="18" charset="0"/>
              <a:cs typeface="Times New Roman" panose="02020603050405020304" pitchFamily="18" charset="0"/>
            </a:endParaRPr>
          </a:p>
        </p:txBody>
      </p:sp>
      <p:pic>
        <p:nvPicPr>
          <p:cNvPr id="6" name="Picture 5" descr="A blue and white box with white text&#10;&#10;AI-generated content may be incorrect.">
            <a:extLst>
              <a:ext uri="{FF2B5EF4-FFF2-40B4-BE49-F238E27FC236}">
                <a16:creationId xmlns:a16="http://schemas.microsoft.com/office/drawing/2014/main" id="{CB5B1DE6-CE3B-DA7C-5B22-3780DE59FEB6}"/>
              </a:ext>
            </a:extLst>
          </p:cNvPr>
          <p:cNvPicPr>
            <a:picLocks noChangeAspect="1"/>
          </p:cNvPicPr>
          <p:nvPr/>
        </p:nvPicPr>
        <p:blipFill>
          <a:blip r:embed="rId3"/>
          <a:stretch>
            <a:fillRect/>
          </a:stretch>
        </p:blipFill>
        <p:spPr>
          <a:xfrm>
            <a:off x="4390175" y="5176130"/>
            <a:ext cx="3372321" cy="1343212"/>
          </a:xfrm>
          <a:prstGeom prst="rect">
            <a:avLst/>
          </a:prstGeom>
        </p:spPr>
      </p:pic>
    </p:spTree>
    <p:extLst>
      <p:ext uri="{BB962C8B-B14F-4D97-AF65-F5344CB8AC3E}">
        <p14:creationId xmlns:p14="http://schemas.microsoft.com/office/powerpoint/2010/main" val="3248513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B3849-98C2-C911-EC9A-730234F36AC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B74C952-7DD5-EE63-9B1F-9096EDD4D5B0}"/>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62B540F4-CEB0-899C-BB0E-3F4E7268E8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0062FD57-C89F-0D28-210E-788E7A84D500}"/>
              </a:ext>
            </a:extLst>
          </p:cNvPr>
          <p:cNvSpPr>
            <a:spLocks noGrp="1"/>
          </p:cNvSpPr>
          <p:nvPr>
            <p:ph idx="1"/>
          </p:nvPr>
        </p:nvSpPr>
        <p:spPr/>
        <p:txBody>
          <a:bodyPr/>
          <a:lstStyle/>
          <a:p>
            <a:pPr algn="just"/>
            <a:r>
              <a:rPr lang="en-IN" sz="1800" b="1" dirty="0"/>
              <a:t>Iterative Communication Using UDP </a:t>
            </a:r>
          </a:p>
          <a:p>
            <a:pPr algn="just"/>
            <a:r>
              <a:rPr lang="en-US" sz="1800" dirty="0"/>
              <a:t>Communication between a client program and a server program can occur iteratively or concurrently. Although several client programs can access the same server program at the same time, the server program can be designed to respond iteratively or concurrently. </a:t>
            </a:r>
          </a:p>
          <a:p>
            <a:pPr algn="just"/>
            <a:r>
              <a:rPr lang="en-IN" sz="1800" b="1" dirty="0"/>
              <a:t>Sockets Used for UDP </a:t>
            </a:r>
          </a:p>
          <a:p>
            <a:pPr algn="just"/>
            <a:r>
              <a:rPr lang="en-US" sz="1800" dirty="0"/>
              <a:t>In UDP communication, the client and server use only one socket each. The socket created at the server site lasts forever; the socket created at the client site is closed (destroyed) when the client process terminates. Figure shows the lifetime of the sockets in the server and client processes.</a:t>
            </a:r>
          </a:p>
          <a:p>
            <a:pPr marL="0" indent="0" algn="just">
              <a:buNone/>
            </a:pPr>
            <a:endParaRPr lang="en-IN" sz="1800" b="1" dirty="0">
              <a:latin typeface="Times New Roman" panose="02020603050405020304" pitchFamily="18" charset="0"/>
              <a:cs typeface="Times New Roman" panose="02020603050405020304" pitchFamily="18" charset="0"/>
            </a:endParaRPr>
          </a:p>
        </p:txBody>
      </p:sp>
      <p:pic>
        <p:nvPicPr>
          <p:cNvPr id="4" name="Picture 3" descr="A diagram of a computer program&#10;&#10;AI-generated content may be incorrect.">
            <a:extLst>
              <a:ext uri="{FF2B5EF4-FFF2-40B4-BE49-F238E27FC236}">
                <a16:creationId xmlns:a16="http://schemas.microsoft.com/office/drawing/2014/main" id="{C179006F-7B5B-ABB6-78EB-6305A8DFF178}"/>
              </a:ext>
            </a:extLst>
          </p:cNvPr>
          <p:cNvPicPr>
            <a:picLocks noChangeAspect="1"/>
          </p:cNvPicPr>
          <p:nvPr/>
        </p:nvPicPr>
        <p:blipFill>
          <a:blip r:embed="rId3"/>
          <a:stretch>
            <a:fillRect/>
          </a:stretch>
        </p:blipFill>
        <p:spPr>
          <a:xfrm>
            <a:off x="3990332" y="4231098"/>
            <a:ext cx="4801270" cy="2191056"/>
          </a:xfrm>
          <a:prstGeom prst="rect">
            <a:avLst/>
          </a:prstGeom>
        </p:spPr>
      </p:pic>
    </p:spTree>
    <p:extLst>
      <p:ext uri="{BB962C8B-B14F-4D97-AF65-F5344CB8AC3E}">
        <p14:creationId xmlns:p14="http://schemas.microsoft.com/office/powerpoint/2010/main" val="217685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F1A747-046B-2441-956F-6A8B8183B8A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1B5CDEA-653F-7BCF-812D-98541B3F4E14}"/>
              </a:ext>
            </a:extLst>
          </p:cNvPr>
          <p:cNvSpPr>
            <a:spLocks noGrp="1"/>
          </p:cNvSpPr>
          <p:nvPr>
            <p:ph type="title"/>
          </p:nvPr>
        </p:nvSpPr>
        <p:spPr>
          <a:xfrm>
            <a:off x="838200" y="365126"/>
            <a:ext cx="10515600" cy="647598"/>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F4EE6CA0-5DB1-2A19-D597-D400F529F003}"/>
              </a:ext>
            </a:extLst>
          </p:cNvPr>
          <p:cNvSpPr>
            <a:spLocks noGrp="1"/>
          </p:cNvSpPr>
          <p:nvPr>
            <p:ph idx="1"/>
          </p:nvPr>
        </p:nvSpPr>
        <p:spPr/>
        <p:txBody>
          <a:bodyPr>
            <a:normAutofit/>
          </a:bodyPr>
          <a:lstStyle/>
          <a:p>
            <a:pPr marL="0" indent="0" algn="just">
              <a:buNone/>
            </a:pPr>
            <a:r>
              <a:rPr lang="en-US" sz="2000" b="1" dirty="0">
                <a:latin typeface="Times New Roman" panose="02020603050405020304" pitchFamily="18" charset="0"/>
                <a:cs typeface="Times New Roman" panose="02020603050405020304" pitchFamily="18" charset="0"/>
              </a:rPr>
              <a:t>Application Layer in the TCP/IP protocol </a:t>
            </a:r>
          </a:p>
          <a:p>
            <a:pPr marL="0" indent="0" algn="just">
              <a:buNone/>
            </a:pPr>
            <a:r>
              <a:rPr lang="en-US" sz="2000" dirty="0">
                <a:latin typeface="Times New Roman" panose="02020603050405020304" pitchFamily="18" charset="0"/>
                <a:cs typeface="Times New Roman" panose="02020603050405020304" pitchFamily="18" charset="0"/>
              </a:rPr>
              <a:t>The application layer provides services directly to the user or user applications.</a:t>
            </a:r>
          </a:p>
          <a:p>
            <a:pPr algn="just"/>
            <a:r>
              <a:rPr lang="en-US" sz="2000" dirty="0">
                <a:latin typeface="Times New Roman" panose="02020603050405020304" pitchFamily="18" charset="0"/>
                <a:cs typeface="Times New Roman" panose="02020603050405020304" pitchFamily="18" charset="0"/>
              </a:rPr>
              <a:t>Communication between two applications happens over a logical connection.</a:t>
            </a:r>
          </a:p>
          <a:p>
            <a:pPr algn="just"/>
            <a:r>
              <a:rPr lang="en-US" sz="2000" dirty="0">
                <a:latin typeface="Times New Roman" panose="02020603050405020304" pitchFamily="18" charset="0"/>
                <a:cs typeface="Times New Roman" panose="02020603050405020304" pitchFamily="18" charset="0"/>
              </a:rPr>
              <a:t>A logical</a:t>
            </a:r>
            <a:r>
              <a:rPr lang="en-US" sz="2000" i="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connection means the applications behave as if they are directly connected, even though the physical path is complex.</a:t>
            </a:r>
          </a:p>
          <a:p>
            <a:pPr algn="just"/>
            <a:r>
              <a:rPr lang="en-US" sz="2000" dirty="0">
                <a:latin typeface="Times New Roman" panose="02020603050405020304" pitchFamily="18" charset="0"/>
                <a:cs typeface="Times New Roman" panose="02020603050405020304" pitchFamily="18" charset="0"/>
              </a:rPr>
              <a:t>This connection is imaginary, created by lower layers (transport, network, data link, physical).</a:t>
            </a:r>
            <a:endParaRPr lang="en-US" sz="2000"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70C105A1-1245-77A6-6D3D-FA6BBAB0F8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6676254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FD95D-6870-AC40-EFC1-3A196678AA8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3FD6187-2CBB-B8A8-5A63-FA54953E772A}"/>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1B0633A0-F4FB-7C74-D85C-7328E6935F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33E1F0FC-6CE5-6B7C-8318-813022D105EE}"/>
              </a:ext>
            </a:extLst>
          </p:cNvPr>
          <p:cNvSpPr>
            <a:spLocks noGrp="1"/>
          </p:cNvSpPr>
          <p:nvPr>
            <p:ph idx="1"/>
          </p:nvPr>
        </p:nvSpPr>
        <p:spPr/>
        <p:txBody>
          <a:bodyPr/>
          <a:lstStyle/>
          <a:p>
            <a:pPr algn="just"/>
            <a:r>
              <a:rPr lang="en-US" sz="1800" b="1" dirty="0"/>
              <a:t>Server Process </a:t>
            </a:r>
          </a:p>
          <a:p>
            <a:pPr marL="0" indent="0" algn="just">
              <a:buNone/>
            </a:pPr>
            <a:r>
              <a:rPr lang="en-US" sz="1800" dirty="0"/>
              <a:t> The server makes a passive open, in which it becomes ready for the communication, but it waits until a client process makes the connection. It creates an empty socket. It then binds the socket to the server and the well-know port, in which only part of the socket (the server socket address) is filled (binding can happen at the time of creation depending on the underlying language). The server then issues a receive request command, blocking it from doing anything else until a client request arrives. </a:t>
            </a:r>
          </a:p>
          <a:p>
            <a:pPr algn="just"/>
            <a:r>
              <a:rPr lang="en-IN" sz="1800" b="1" dirty="0"/>
              <a:t>Client Process </a:t>
            </a:r>
          </a:p>
          <a:p>
            <a:pPr algn="just"/>
            <a:r>
              <a:rPr lang="en-US" sz="1800" dirty="0"/>
              <a:t>The client process makes an active open. In other words, it starts a connection. It creates an empty socket and then issues the send command, which fully fills the socket, and sends the request. The client then issues a receive command, which is blocked until a response arrives from the server. The response is then handled and the socket is destroyed.</a:t>
            </a:r>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33010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65B33-F20B-2673-F601-F8A6ECD4AFE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AC2C431-17B9-D8B0-B8F8-5C31F4475B32}"/>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95B859C5-4AE4-F8F9-30FB-7591F1DCB2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64684EE7-0079-3E0D-B410-60B2C3D47313}"/>
              </a:ext>
            </a:extLst>
          </p:cNvPr>
          <p:cNvSpPr>
            <a:spLocks noGrp="1"/>
          </p:cNvSpPr>
          <p:nvPr>
            <p:ph idx="1"/>
          </p:nvPr>
        </p:nvSpPr>
        <p:spPr/>
        <p:txBody>
          <a:bodyPr/>
          <a:lstStyle/>
          <a:p>
            <a:pPr algn="just"/>
            <a:r>
              <a:rPr lang="en-IN" sz="1800" b="1" dirty="0"/>
              <a:t>Flow Diagram </a:t>
            </a:r>
          </a:p>
          <a:p>
            <a:pPr algn="just"/>
            <a:endParaRPr lang="en-IN" sz="1800" dirty="0">
              <a:latin typeface="Times New Roman" panose="02020603050405020304" pitchFamily="18" charset="0"/>
              <a:cs typeface="Times New Roman" panose="02020603050405020304" pitchFamily="18" charset="0"/>
            </a:endParaRPr>
          </a:p>
        </p:txBody>
      </p:sp>
      <p:pic>
        <p:nvPicPr>
          <p:cNvPr id="6" name="Picture 5" descr="A diagram of a server&#10;&#10;AI-generated content may be incorrect.">
            <a:extLst>
              <a:ext uri="{FF2B5EF4-FFF2-40B4-BE49-F238E27FC236}">
                <a16:creationId xmlns:a16="http://schemas.microsoft.com/office/drawing/2014/main" id="{28DEBB15-F1CB-EC40-6D60-F596AD7516F3}"/>
              </a:ext>
            </a:extLst>
          </p:cNvPr>
          <p:cNvPicPr>
            <a:picLocks noChangeAspect="1"/>
          </p:cNvPicPr>
          <p:nvPr/>
        </p:nvPicPr>
        <p:blipFill>
          <a:blip r:embed="rId3"/>
          <a:stretch>
            <a:fillRect/>
          </a:stretch>
        </p:blipFill>
        <p:spPr>
          <a:xfrm>
            <a:off x="3493782" y="2749269"/>
            <a:ext cx="5106113" cy="3286584"/>
          </a:xfrm>
          <a:prstGeom prst="rect">
            <a:avLst/>
          </a:prstGeom>
        </p:spPr>
      </p:pic>
    </p:spTree>
    <p:extLst>
      <p:ext uri="{BB962C8B-B14F-4D97-AF65-F5344CB8AC3E}">
        <p14:creationId xmlns:p14="http://schemas.microsoft.com/office/powerpoint/2010/main" val="1133888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58DAE-343C-B754-8BCD-92575B25963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50B29AA-668D-5A31-5903-F847146B831C}"/>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E670D888-D897-A9F4-509E-95DAF807CA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A2ED3E34-0D6E-02D4-997A-574C511CA694}"/>
              </a:ext>
            </a:extLst>
          </p:cNvPr>
          <p:cNvSpPr>
            <a:spLocks noGrp="1"/>
          </p:cNvSpPr>
          <p:nvPr>
            <p:ph idx="1"/>
          </p:nvPr>
        </p:nvSpPr>
        <p:spPr/>
        <p:txBody>
          <a:bodyPr/>
          <a:lstStyle/>
          <a:p>
            <a:pPr algn="just"/>
            <a:r>
              <a:rPr lang="en-IN" sz="1800" b="1" dirty="0"/>
              <a:t>Iterative Communication Using TCP</a:t>
            </a:r>
          </a:p>
          <a:p>
            <a:pPr algn="just"/>
            <a:r>
              <a:rPr lang="en-US" sz="1800" dirty="0"/>
              <a:t>TCP is a connection-oriented protocol. Before sending or receiving data, a connection needs to be established between the client and the server. </a:t>
            </a:r>
          </a:p>
          <a:p>
            <a:pPr algn="just"/>
            <a:r>
              <a:rPr lang="en-US" sz="1800" b="1" dirty="0"/>
              <a:t>Sockets Used in TCP </a:t>
            </a:r>
          </a:p>
          <a:p>
            <a:pPr algn="just"/>
            <a:r>
              <a:rPr lang="en-US" sz="1800" dirty="0"/>
              <a:t>The TCP server uses two different sockets, one for connection establishment and the other for data transfer. We call the first one the listen socket and the second the socket. The reason for having two types of sockets is to separate the connection phase from the data exchange phase.</a:t>
            </a:r>
          </a:p>
          <a:p>
            <a:pPr algn="just"/>
            <a:endParaRPr lang="en-IN" sz="1800" dirty="0">
              <a:latin typeface="Times New Roman" panose="02020603050405020304" pitchFamily="18" charset="0"/>
              <a:cs typeface="Times New Roman" panose="02020603050405020304" pitchFamily="18" charset="0"/>
            </a:endParaRPr>
          </a:p>
        </p:txBody>
      </p:sp>
      <p:pic>
        <p:nvPicPr>
          <p:cNvPr id="4" name="Picture 3" descr="A diagram of a connection&#10;&#10;AI-generated content may be incorrect.">
            <a:extLst>
              <a:ext uri="{FF2B5EF4-FFF2-40B4-BE49-F238E27FC236}">
                <a16:creationId xmlns:a16="http://schemas.microsoft.com/office/drawing/2014/main" id="{F21DB143-0B42-27DC-7C09-CC1ED33C6981}"/>
              </a:ext>
            </a:extLst>
          </p:cNvPr>
          <p:cNvPicPr>
            <a:picLocks noChangeAspect="1"/>
          </p:cNvPicPr>
          <p:nvPr/>
        </p:nvPicPr>
        <p:blipFill>
          <a:blip r:embed="rId3"/>
          <a:stretch>
            <a:fillRect/>
          </a:stretch>
        </p:blipFill>
        <p:spPr>
          <a:xfrm>
            <a:off x="3593546" y="4122026"/>
            <a:ext cx="4277322" cy="2133898"/>
          </a:xfrm>
          <a:prstGeom prst="rect">
            <a:avLst/>
          </a:prstGeom>
        </p:spPr>
      </p:pic>
    </p:spTree>
    <p:extLst>
      <p:ext uri="{BB962C8B-B14F-4D97-AF65-F5344CB8AC3E}">
        <p14:creationId xmlns:p14="http://schemas.microsoft.com/office/powerpoint/2010/main" val="1578409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A2BF3-4E0E-8D21-B39F-B69BCD210E3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C1BEFB1-0F19-EE6B-81B0-BEFDB83F2FF4}"/>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17B15513-2228-9DAB-E1C7-430405EF17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EAC5E0CD-7EE6-6A97-215D-A76F90C8CB18}"/>
              </a:ext>
            </a:extLst>
          </p:cNvPr>
          <p:cNvSpPr>
            <a:spLocks noGrp="1"/>
          </p:cNvSpPr>
          <p:nvPr>
            <p:ph idx="1"/>
          </p:nvPr>
        </p:nvSpPr>
        <p:spPr/>
        <p:txBody>
          <a:bodyPr/>
          <a:lstStyle/>
          <a:p>
            <a:pPr algn="just"/>
            <a:r>
              <a:rPr lang="en-IN" sz="1800" b="1" dirty="0"/>
              <a:t>Iterative Communication Using TCP</a:t>
            </a:r>
          </a:p>
          <a:p>
            <a:pPr algn="just"/>
            <a:r>
              <a:rPr lang="en-US" sz="1800" dirty="0"/>
              <a:t>TCP is a connection-oriented protocol. Before sending or receiving data, a connection needs to be established between the client and the server. </a:t>
            </a:r>
          </a:p>
          <a:p>
            <a:pPr algn="just"/>
            <a:r>
              <a:rPr lang="en-US" sz="1800" b="1" dirty="0"/>
              <a:t>Sockets Used in TCP </a:t>
            </a:r>
          </a:p>
          <a:p>
            <a:pPr algn="just"/>
            <a:r>
              <a:rPr lang="en-US" sz="1800" dirty="0"/>
              <a:t>The TCP server uses two different sockets, one for connection establishment and the other for data transfer. We call the first one the listen socket and the second the socket. The reason for having two types of sockets is to separate the connection phase from the data exchange phase.</a:t>
            </a:r>
          </a:p>
          <a:p>
            <a:pPr algn="just"/>
            <a:endParaRPr lang="en-IN" sz="1800" dirty="0">
              <a:latin typeface="Times New Roman" panose="02020603050405020304" pitchFamily="18" charset="0"/>
              <a:cs typeface="Times New Roman" panose="02020603050405020304" pitchFamily="18" charset="0"/>
            </a:endParaRPr>
          </a:p>
        </p:txBody>
      </p:sp>
      <p:pic>
        <p:nvPicPr>
          <p:cNvPr id="4" name="Picture 3" descr="A diagram of a connection&#10;&#10;AI-generated content may be incorrect.">
            <a:extLst>
              <a:ext uri="{FF2B5EF4-FFF2-40B4-BE49-F238E27FC236}">
                <a16:creationId xmlns:a16="http://schemas.microsoft.com/office/drawing/2014/main" id="{D85218CA-3FA7-8B33-EAE8-3EA63EB6B9C7}"/>
              </a:ext>
            </a:extLst>
          </p:cNvPr>
          <p:cNvPicPr>
            <a:picLocks noChangeAspect="1"/>
          </p:cNvPicPr>
          <p:nvPr/>
        </p:nvPicPr>
        <p:blipFill>
          <a:blip r:embed="rId3"/>
          <a:stretch>
            <a:fillRect/>
          </a:stretch>
        </p:blipFill>
        <p:spPr>
          <a:xfrm>
            <a:off x="3593546" y="4122026"/>
            <a:ext cx="4277322" cy="2133898"/>
          </a:xfrm>
          <a:prstGeom prst="rect">
            <a:avLst/>
          </a:prstGeom>
        </p:spPr>
      </p:pic>
    </p:spTree>
    <p:extLst>
      <p:ext uri="{BB962C8B-B14F-4D97-AF65-F5344CB8AC3E}">
        <p14:creationId xmlns:p14="http://schemas.microsoft.com/office/powerpoint/2010/main" val="26368739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84328-A36E-8E48-B254-6247CF99EFD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61964DF-5BB8-7267-061A-089A06F6D3E8}"/>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16BA513E-989D-D486-89BF-1938845950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5D4BAEA8-74CE-019E-0227-BCAA36AF65A0}"/>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pic>
        <p:nvPicPr>
          <p:cNvPr id="6" name="Picture 5" descr="A diagram of a server&#10;&#10;AI-generated content may be incorrect.">
            <a:extLst>
              <a:ext uri="{FF2B5EF4-FFF2-40B4-BE49-F238E27FC236}">
                <a16:creationId xmlns:a16="http://schemas.microsoft.com/office/drawing/2014/main" id="{5AAE1B0B-9F48-853E-D5EF-D2E6C0A4925B}"/>
              </a:ext>
            </a:extLst>
          </p:cNvPr>
          <p:cNvPicPr>
            <a:picLocks noChangeAspect="1"/>
          </p:cNvPicPr>
          <p:nvPr/>
        </p:nvPicPr>
        <p:blipFill>
          <a:blip r:embed="rId3"/>
          <a:stretch>
            <a:fillRect/>
          </a:stretch>
        </p:blipFill>
        <p:spPr>
          <a:xfrm>
            <a:off x="3866533" y="2011370"/>
            <a:ext cx="4439270" cy="3562847"/>
          </a:xfrm>
          <a:prstGeom prst="rect">
            <a:avLst/>
          </a:prstGeom>
        </p:spPr>
      </p:pic>
    </p:spTree>
    <p:extLst>
      <p:ext uri="{BB962C8B-B14F-4D97-AF65-F5344CB8AC3E}">
        <p14:creationId xmlns:p14="http://schemas.microsoft.com/office/powerpoint/2010/main" val="12350397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0DA02-DCD8-ABC8-EEC0-F635EA8E629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07ACC26-9409-8540-FEF1-AE926EF381BD}"/>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07060D81-9261-9D1C-98F8-C0191A6EE7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B560657F-7294-0FCC-60C8-9CF1F60EBE38}"/>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5A09F18E-049C-A496-F52C-C64655E64393}"/>
              </a:ext>
            </a:extLst>
          </p:cNvPr>
          <p:cNvSpPr txBox="1"/>
          <p:nvPr/>
        </p:nvSpPr>
        <p:spPr>
          <a:xfrm>
            <a:off x="1012723" y="1169301"/>
            <a:ext cx="8957187" cy="4524315"/>
          </a:xfrm>
          <a:prstGeom prst="rect">
            <a:avLst/>
          </a:prstGeom>
          <a:noFill/>
        </p:spPr>
        <p:txBody>
          <a:bodyPr wrap="square">
            <a:spAutoFit/>
          </a:bodyPr>
          <a:lstStyle/>
          <a:p>
            <a:endParaRPr lang="en-US" dirty="0"/>
          </a:p>
          <a:p>
            <a:r>
              <a:rPr lang="en-US" b="1" dirty="0"/>
              <a:t>Server Process</a:t>
            </a:r>
          </a:p>
          <a:p>
            <a:pPr algn="just"/>
            <a:r>
              <a:rPr lang="en-US" dirty="0"/>
              <a:t> • The TCP server creates a listening socket and binds it to a network address and port, used only for listening to incoming client connections. </a:t>
            </a:r>
          </a:p>
          <a:p>
            <a:pPr algn="just"/>
            <a:r>
              <a:rPr lang="en-US" dirty="0"/>
              <a:t>• The server calls a "listen" function, allowing the operating system to accept connections and add them to a waiting list. </a:t>
            </a:r>
          </a:p>
          <a:p>
            <a:pPr algn="just"/>
            <a:r>
              <a:rPr lang="en-US" dirty="0"/>
              <a:t>• The server enters a loop, handling each client one at a time. </a:t>
            </a:r>
          </a:p>
          <a:p>
            <a:pPr algn="just"/>
            <a:r>
              <a:rPr lang="en-US" dirty="0"/>
              <a:t>• In each loop iteration, the server uses the "accept" function to pick a client from the waiting list; if no clients are waiting, the server blocks until a client arrives. </a:t>
            </a:r>
          </a:p>
          <a:p>
            <a:pPr algn="just"/>
            <a:r>
              <a:rPr lang="en-US" dirty="0"/>
              <a:t>• Upon accepting a client, a new socket is created specifically for data exchange with that client. • The server sets this new socket with the client’s address for direct communication. </a:t>
            </a:r>
          </a:p>
          <a:p>
            <a:pPr algn="just"/>
            <a:r>
              <a:rPr lang="en-US" dirty="0"/>
              <a:t>• The server and client can then exchange data using this client-specific socket. </a:t>
            </a:r>
          </a:p>
          <a:p>
            <a:pPr algn="just"/>
            <a:r>
              <a:rPr lang="en-US" b="1" dirty="0"/>
              <a:t>Client Process </a:t>
            </a:r>
          </a:p>
          <a:p>
            <a:pPr algn="just"/>
            <a:r>
              <a:rPr lang="en-US" dirty="0"/>
              <a:t>The client flow diagram is almost similar to the UDP version except that the client data-transfer box needs to be defined for each specific case. </a:t>
            </a:r>
          </a:p>
          <a:p>
            <a:pPr algn="just"/>
            <a:endParaRPr lang="en-IN" dirty="0"/>
          </a:p>
        </p:txBody>
      </p:sp>
    </p:spTree>
    <p:extLst>
      <p:ext uri="{BB962C8B-B14F-4D97-AF65-F5344CB8AC3E}">
        <p14:creationId xmlns:p14="http://schemas.microsoft.com/office/powerpoint/2010/main" val="40864960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ED8DE-ED1F-74EC-C2A6-0C426C81541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6B52E5E-AD3D-2E5F-8697-3F24FE2DC59D}"/>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27EE8A6B-A1BD-EB69-E40C-4855CE7679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B0583A68-5CF3-3B5F-C373-29DA1803DB2B}"/>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BFD9C01-2B2F-8DD3-4D43-CF6AFDE7B2BC}"/>
              </a:ext>
            </a:extLst>
          </p:cNvPr>
          <p:cNvSpPr txBox="1"/>
          <p:nvPr/>
        </p:nvSpPr>
        <p:spPr>
          <a:xfrm>
            <a:off x="1012723" y="1169301"/>
            <a:ext cx="8957187" cy="3970318"/>
          </a:xfrm>
          <a:prstGeom prst="rect">
            <a:avLst/>
          </a:prstGeom>
          <a:noFill/>
        </p:spPr>
        <p:txBody>
          <a:bodyPr wrap="square">
            <a:spAutoFit/>
          </a:bodyPr>
          <a:lstStyle/>
          <a:p>
            <a:endParaRPr lang="en-US" dirty="0"/>
          </a:p>
          <a:p>
            <a:pPr algn="just"/>
            <a:r>
              <a:rPr lang="en-US" b="1" dirty="0"/>
              <a:t>3.Illustrate the architecture of the World Wide Web and explain the working of HTTP.</a:t>
            </a:r>
          </a:p>
          <a:p>
            <a:pPr algn="just"/>
            <a:r>
              <a:rPr lang="en-US" b="1" dirty="0"/>
              <a:t>World Wide Web</a:t>
            </a:r>
            <a:r>
              <a:rPr lang="en-US" dirty="0"/>
              <a:t> </a:t>
            </a:r>
          </a:p>
          <a:p>
            <a:pPr algn="just"/>
            <a:r>
              <a:rPr lang="en-US" dirty="0"/>
              <a:t>• </a:t>
            </a:r>
            <a:r>
              <a:rPr lang="en-US" dirty="0">
                <a:latin typeface="Times New Roman" panose="02020603050405020304" pitchFamily="18" charset="0"/>
                <a:cs typeface="Times New Roman" panose="02020603050405020304" pitchFamily="18" charset="0"/>
              </a:rPr>
              <a:t>The idea of the Web was first proposed by Tim Berners-Lee in 1989 at CERN†, the European Organization for Nuclear Research, to allow several researchers at different locations throughout Europe to access each other’s’ researches.</a:t>
            </a:r>
          </a:p>
          <a:p>
            <a:pPr algn="just"/>
            <a:r>
              <a:rPr lang="en-US" dirty="0">
                <a:latin typeface="Times New Roman" panose="02020603050405020304" pitchFamily="18" charset="0"/>
                <a:cs typeface="Times New Roman" panose="02020603050405020304" pitchFamily="18" charset="0"/>
              </a:rPr>
              <a:t> • The commercial Web started in the early 1990s.</a:t>
            </a:r>
          </a:p>
          <a:p>
            <a:pPr algn="just"/>
            <a:r>
              <a:rPr lang="en-US" dirty="0">
                <a:latin typeface="Times New Roman" panose="02020603050405020304" pitchFamily="18" charset="0"/>
                <a:cs typeface="Times New Roman" panose="02020603050405020304" pitchFamily="18" charset="0"/>
              </a:rPr>
              <a:t> • Today, the Web is a global information space, where documents (called web pages) are spread across the world and connected through links.</a:t>
            </a:r>
          </a:p>
          <a:p>
            <a:pPr algn="just"/>
            <a:r>
              <a:rPr lang="en-US" dirty="0">
                <a:latin typeface="Times New Roman" panose="02020603050405020304" pitchFamily="18" charset="0"/>
                <a:cs typeface="Times New Roman" panose="02020603050405020304" pitchFamily="18" charset="0"/>
              </a:rPr>
              <a:t> • The Web’s growth and popularity are tied to two key ideas: "distributed" and "linked." o </a:t>
            </a:r>
            <a:r>
              <a:rPr lang="en-US" b="1" dirty="0">
                <a:latin typeface="Times New Roman" panose="02020603050405020304" pitchFamily="18" charset="0"/>
                <a:cs typeface="Times New Roman" panose="02020603050405020304" pitchFamily="18" charset="0"/>
              </a:rPr>
              <a:t>Distributed: </a:t>
            </a:r>
            <a:r>
              <a:rPr lang="en-US" dirty="0">
                <a:latin typeface="Times New Roman" panose="02020603050405020304" pitchFamily="18" charset="0"/>
                <a:cs typeface="Times New Roman" panose="02020603050405020304" pitchFamily="18" charset="0"/>
              </a:rPr>
              <a:t>Any web server worldwide can add new pages, which helps expand the Web without overwhelming a few servers. </a:t>
            </a:r>
          </a:p>
          <a:p>
            <a:pPr algn="just"/>
            <a:r>
              <a:rPr lang="en-US" dirty="0">
                <a:latin typeface="Times New Roman" panose="02020603050405020304" pitchFamily="18" charset="0"/>
                <a:cs typeface="Times New Roman" panose="02020603050405020304" pitchFamily="18" charset="0"/>
              </a:rPr>
              <a:t>o </a:t>
            </a:r>
            <a:r>
              <a:rPr lang="en-US" b="1" dirty="0">
                <a:latin typeface="Times New Roman" panose="02020603050405020304" pitchFamily="18" charset="0"/>
                <a:cs typeface="Times New Roman" panose="02020603050405020304" pitchFamily="18" charset="0"/>
              </a:rPr>
              <a:t>Linked: </a:t>
            </a:r>
            <a:r>
              <a:rPr lang="en-US" dirty="0">
                <a:latin typeface="Times New Roman" panose="02020603050405020304" pitchFamily="18" charset="0"/>
                <a:cs typeface="Times New Roman" panose="02020603050405020304" pitchFamily="18" charset="0"/>
              </a:rPr>
              <a:t>Web pages can reference other pages on different servers, creating a network of interconnected information. </a:t>
            </a:r>
          </a:p>
        </p:txBody>
      </p:sp>
    </p:spTree>
    <p:extLst>
      <p:ext uri="{BB962C8B-B14F-4D97-AF65-F5344CB8AC3E}">
        <p14:creationId xmlns:p14="http://schemas.microsoft.com/office/powerpoint/2010/main" val="2794662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E8AB9-16F7-9D38-E044-D85B1D84B2D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960415D-CFB8-198B-9869-FA2020CABE09}"/>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6AC75CE6-4545-68A2-D258-2494994E40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DDE97BCF-2EB3-4291-EDB6-DC12F68187A8}"/>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3FB68DAE-C232-9D60-459D-1887EDF6354D}"/>
              </a:ext>
            </a:extLst>
          </p:cNvPr>
          <p:cNvSpPr txBox="1"/>
          <p:nvPr/>
        </p:nvSpPr>
        <p:spPr>
          <a:xfrm>
            <a:off x="1012723" y="1169301"/>
            <a:ext cx="8957187" cy="3970318"/>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a:p>
            <a:pPr algn="just"/>
            <a:r>
              <a:rPr lang="en-US" b="1" dirty="0"/>
              <a:t>Architecture</a:t>
            </a:r>
          </a:p>
          <a:p>
            <a:pPr algn="just"/>
            <a:r>
              <a:rPr lang="en-US" b="1" dirty="0"/>
              <a:t> </a:t>
            </a:r>
            <a:r>
              <a:rPr lang="en-US" dirty="0"/>
              <a:t>The WWW today is a distributed client-server service, in which a client using a browser can access a service using a server. However, the service provided is distributed over many locations called sites. Each site holds one or more web pages.</a:t>
            </a:r>
          </a:p>
          <a:p>
            <a:pPr algn="just"/>
            <a:r>
              <a:rPr lang="en-US" b="1" dirty="0"/>
              <a:t>Web Server </a:t>
            </a:r>
          </a:p>
          <a:p>
            <a:pPr algn="just"/>
            <a:r>
              <a:rPr lang="en-US" dirty="0"/>
              <a:t>• The web page is stored at the server. Each time a request arrives, the corresponding document is sent to the client. </a:t>
            </a:r>
          </a:p>
          <a:p>
            <a:pPr algn="just"/>
            <a:r>
              <a:rPr lang="en-US" dirty="0"/>
              <a:t>• To improve efficiency, servers normally store requested files in a cache in memory; memory is faster to access than a disk. </a:t>
            </a:r>
          </a:p>
          <a:p>
            <a:pPr algn="just"/>
            <a:r>
              <a:rPr lang="en-US" dirty="0"/>
              <a:t>• A server can also become more efficient through multithreading or multiprocessing. In this case, a server can answer more than one request at a time.</a:t>
            </a:r>
          </a:p>
          <a:p>
            <a:pPr algn="just"/>
            <a:r>
              <a:rPr lang="en-US" dirty="0"/>
              <a:t> • Some popular web servers include Apache and Microsoft Internet Information Server.</a:t>
            </a:r>
          </a:p>
        </p:txBody>
      </p:sp>
    </p:spTree>
    <p:extLst>
      <p:ext uri="{BB962C8B-B14F-4D97-AF65-F5344CB8AC3E}">
        <p14:creationId xmlns:p14="http://schemas.microsoft.com/office/powerpoint/2010/main" val="41404175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08C8C-D870-0ABC-F89B-CD8D8F6D463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5518FD7-D570-CEBE-FC8A-8A2EFDA362AD}"/>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B5A482E9-726D-BA0C-0022-12BB2980EE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3CB822FE-2439-E745-690E-5C1EDB0D9C17}"/>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ED2A79D9-4AA4-D7A7-823F-23293E92609F}"/>
              </a:ext>
            </a:extLst>
          </p:cNvPr>
          <p:cNvSpPr txBox="1"/>
          <p:nvPr/>
        </p:nvSpPr>
        <p:spPr>
          <a:xfrm>
            <a:off x="1012723" y="1169301"/>
            <a:ext cx="8957187" cy="1754326"/>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r>
              <a:rPr lang="en-IN" b="1" dirty="0"/>
              <a:t>Web Client (Browser)</a:t>
            </a:r>
          </a:p>
          <a:p>
            <a:pPr algn="just"/>
            <a:r>
              <a:rPr lang="en-US" dirty="0"/>
              <a:t>A variety of vendors offer commercial browsers that interpret and display a web page, and all of them use nearly the same architecture. Each browser usually consists of three parts: a controller, client protocols, and interpreters.</a:t>
            </a:r>
          </a:p>
          <a:p>
            <a:pPr algn="just"/>
            <a:endParaRPr lang="en-US" dirty="0">
              <a:latin typeface="Times New Roman" panose="02020603050405020304" pitchFamily="18" charset="0"/>
              <a:cs typeface="Times New Roman" panose="02020603050405020304" pitchFamily="18" charset="0"/>
            </a:endParaRPr>
          </a:p>
        </p:txBody>
      </p:sp>
      <p:pic>
        <p:nvPicPr>
          <p:cNvPr id="6" name="Picture 5" descr="A diagram of a computer">
            <a:extLst>
              <a:ext uri="{FF2B5EF4-FFF2-40B4-BE49-F238E27FC236}">
                <a16:creationId xmlns:a16="http://schemas.microsoft.com/office/drawing/2014/main" id="{7B1D0826-A334-BC41-CBB1-F022BE78350F}"/>
              </a:ext>
            </a:extLst>
          </p:cNvPr>
          <p:cNvPicPr>
            <a:picLocks noChangeAspect="1"/>
          </p:cNvPicPr>
          <p:nvPr/>
        </p:nvPicPr>
        <p:blipFill>
          <a:blip r:embed="rId4"/>
          <a:stretch>
            <a:fillRect/>
          </a:stretch>
        </p:blipFill>
        <p:spPr>
          <a:xfrm>
            <a:off x="3665472" y="2866336"/>
            <a:ext cx="3858163" cy="1086002"/>
          </a:xfrm>
          <a:prstGeom prst="rect">
            <a:avLst/>
          </a:prstGeom>
        </p:spPr>
      </p:pic>
      <p:sp>
        <p:nvSpPr>
          <p:cNvPr id="9" name="TextBox 8">
            <a:extLst>
              <a:ext uri="{FF2B5EF4-FFF2-40B4-BE49-F238E27FC236}">
                <a16:creationId xmlns:a16="http://schemas.microsoft.com/office/drawing/2014/main" id="{0738C6AE-8784-748F-E27F-DC15062FF0F7}"/>
              </a:ext>
            </a:extLst>
          </p:cNvPr>
          <p:cNvSpPr txBox="1"/>
          <p:nvPr/>
        </p:nvSpPr>
        <p:spPr>
          <a:xfrm>
            <a:off x="757084" y="3839777"/>
            <a:ext cx="10304206" cy="2031325"/>
          </a:xfrm>
          <a:prstGeom prst="rect">
            <a:avLst/>
          </a:prstGeom>
          <a:noFill/>
        </p:spPr>
        <p:txBody>
          <a:bodyPr wrap="square">
            <a:spAutoFit/>
          </a:bodyPr>
          <a:lstStyle/>
          <a:p>
            <a:r>
              <a:rPr lang="en-US" dirty="0"/>
              <a:t>The controller receives input from the keyboard or the mouse and uses the client programs to access the document.</a:t>
            </a:r>
          </a:p>
          <a:p>
            <a:r>
              <a:rPr lang="en-US" dirty="0"/>
              <a:t> • After the document has been accessed, the controller uses one of the interpreters to display the document on the screen. </a:t>
            </a:r>
          </a:p>
          <a:p>
            <a:r>
              <a:rPr lang="en-US" dirty="0"/>
              <a:t>• The client protocol can be one of the protocols described later, such as HTTP or FTP. </a:t>
            </a:r>
          </a:p>
          <a:p>
            <a:r>
              <a:rPr lang="en-US" dirty="0"/>
              <a:t>• The interpreter can be HTML, Java, or JavaScript, depending on the type of document. </a:t>
            </a:r>
          </a:p>
          <a:p>
            <a:r>
              <a:rPr lang="en-US" dirty="0"/>
              <a:t>• Some commercial browsers include Internet Explorer, Netscape Navigator, and Firefox.</a:t>
            </a:r>
            <a:endParaRPr lang="en-IN" dirty="0"/>
          </a:p>
        </p:txBody>
      </p:sp>
    </p:spTree>
    <p:extLst>
      <p:ext uri="{BB962C8B-B14F-4D97-AF65-F5344CB8AC3E}">
        <p14:creationId xmlns:p14="http://schemas.microsoft.com/office/powerpoint/2010/main" val="6485135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DABC7-D29F-E3AD-0F7D-4C86AB32DCC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ECB4135-CD4B-CB29-557B-2DEBEEF271E8}"/>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E115D88D-507F-1912-5701-1490F7CD9A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E0A01382-0AFC-A0D7-C616-9A8F4DDB55A6}"/>
              </a:ext>
            </a:extLst>
          </p:cNvPr>
          <p:cNvSpPr>
            <a:spLocks noGrp="1"/>
          </p:cNvSpPr>
          <p:nvPr>
            <p:ph idx="1"/>
          </p:nvPr>
        </p:nvSpPr>
        <p:spPr/>
        <p:txBody>
          <a:bodyPr/>
          <a:lstStyle/>
          <a:p>
            <a:pPr marL="0" indent="0" algn="just">
              <a:buNone/>
            </a:pPr>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7168DFD2-F6B1-B03C-08F2-22FEAA8E4044}"/>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6F0E533C-4C85-61FA-3C2C-9DB05BB1E62A}"/>
              </a:ext>
            </a:extLst>
          </p:cNvPr>
          <p:cNvSpPr txBox="1"/>
          <p:nvPr/>
        </p:nvSpPr>
        <p:spPr>
          <a:xfrm>
            <a:off x="521110" y="2138797"/>
            <a:ext cx="11149780" cy="3416320"/>
          </a:xfrm>
          <a:prstGeom prst="rect">
            <a:avLst/>
          </a:prstGeom>
          <a:noFill/>
        </p:spPr>
        <p:txBody>
          <a:bodyPr wrap="square">
            <a:spAutoFit/>
          </a:bodyPr>
          <a:lstStyle/>
          <a:p>
            <a:r>
              <a:rPr lang="en-US" b="1" dirty="0"/>
              <a:t>Hypertext Transfer Protocol (HTTP)</a:t>
            </a:r>
          </a:p>
          <a:p>
            <a:r>
              <a:rPr lang="en-US" dirty="0"/>
              <a:t> ⮚ The Hyper Text Transfer Protocol (HTTP), the Web’s application-layer protocol, is at the heart of the Web.</a:t>
            </a:r>
          </a:p>
          <a:p>
            <a:r>
              <a:rPr lang="en-US" dirty="0"/>
              <a:t> ⮚ HTTP is implemented in two programs: a client program and a server program. The client program and server program, executing on different end systems, talk to each other by exchanging HTTP messages. HTTP defines the structure of these messages and how the client and server exchange the messages.</a:t>
            </a:r>
          </a:p>
          <a:p>
            <a:r>
              <a:rPr lang="en-IN" b="1" dirty="0"/>
              <a:t>Non-Persistent and Persistent Connections</a:t>
            </a:r>
          </a:p>
          <a:p>
            <a:r>
              <a:rPr lang="en-US" b="1" dirty="0"/>
              <a:t>Nonpersistent Connections </a:t>
            </a:r>
          </a:p>
          <a:p>
            <a:r>
              <a:rPr lang="en-US" dirty="0"/>
              <a:t>In a nonpersistent connection, one TCP connection is made for each request/response. The following lists the steps in this strategy: </a:t>
            </a:r>
          </a:p>
          <a:p>
            <a:pPr marL="342900" indent="-342900">
              <a:buAutoNum type="arabicPeriod"/>
            </a:pPr>
            <a:r>
              <a:rPr lang="en-US" dirty="0"/>
              <a:t>The client opens a TCP connection and sends a request. </a:t>
            </a:r>
          </a:p>
          <a:p>
            <a:r>
              <a:rPr lang="en-US" dirty="0"/>
              <a:t>2. The server sends the response and closes the connection.</a:t>
            </a:r>
          </a:p>
          <a:p>
            <a:r>
              <a:rPr lang="en-US" dirty="0"/>
              <a:t> 3. The client reads the data until it encounters an end-of-file marker; it then closes the connection.</a:t>
            </a:r>
            <a:endParaRPr lang="en-IN" b="1" dirty="0"/>
          </a:p>
        </p:txBody>
      </p:sp>
    </p:spTree>
    <p:extLst>
      <p:ext uri="{BB962C8B-B14F-4D97-AF65-F5344CB8AC3E}">
        <p14:creationId xmlns:p14="http://schemas.microsoft.com/office/powerpoint/2010/main" val="3748747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A1DCC-3C6F-A58C-580F-3B62B35A477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AAD9F41-429A-7F5C-6A37-48CBC5DF79A7}"/>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3" name="Content Placeholder 2" descr="A diagram of a computer network&#10;&#10;AI-generated content may be incorrect.">
            <a:extLst>
              <a:ext uri="{FF2B5EF4-FFF2-40B4-BE49-F238E27FC236}">
                <a16:creationId xmlns:a16="http://schemas.microsoft.com/office/drawing/2014/main" id="{C98FEFEB-67E5-A323-A8AB-FBAD89E0EA2B}"/>
              </a:ext>
            </a:extLst>
          </p:cNvPr>
          <p:cNvPicPr>
            <a:picLocks noGrp="1" noChangeAspect="1"/>
          </p:cNvPicPr>
          <p:nvPr>
            <p:ph idx="1"/>
          </p:nvPr>
        </p:nvPicPr>
        <p:blipFill>
          <a:blip r:embed="rId2"/>
          <a:stretch>
            <a:fillRect/>
          </a:stretch>
        </p:blipFill>
        <p:spPr>
          <a:xfrm>
            <a:off x="3685124" y="1825625"/>
            <a:ext cx="4821752" cy="4351338"/>
          </a:xfrm>
          <a:prstGeom prst="rect">
            <a:avLst/>
          </a:prstGeom>
        </p:spPr>
      </p:pic>
      <p:pic>
        <p:nvPicPr>
          <p:cNvPr id="8" name="Picture 7">
            <a:extLst>
              <a:ext uri="{FF2B5EF4-FFF2-40B4-BE49-F238E27FC236}">
                <a16:creationId xmlns:a16="http://schemas.microsoft.com/office/drawing/2014/main" id="{99226060-A334-BC67-A304-E5C5E6D240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pic>
        <p:nvPicPr>
          <p:cNvPr id="4" name="Content Placeholder 2" descr="A diagram of a computer network">
            <a:extLst>
              <a:ext uri="{FF2B5EF4-FFF2-40B4-BE49-F238E27FC236}">
                <a16:creationId xmlns:a16="http://schemas.microsoft.com/office/drawing/2014/main" id="{9DA07ED2-5D5B-6C74-7973-6886D01C9AFD}"/>
              </a:ext>
            </a:extLst>
          </p:cNvPr>
          <p:cNvPicPr>
            <a:picLocks noChangeAspect="1"/>
          </p:cNvPicPr>
          <p:nvPr/>
        </p:nvPicPr>
        <p:blipFill>
          <a:blip r:embed="rId2"/>
          <a:stretch>
            <a:fillRect/>
          </a:stretch>
        </p:blipFill>
        <p:spPr>
          <a:xfrm>
            <a:off x="3635962" y="1835458"/>
            <a:ext cx="4821752" cy="4351338"/>
          </a:xfrm>
          <a:prstGeom prst="rect">
            <a:avLst/>
          </a:prstGeom>
        </p:spPr>
      </p:pic>
    </p:spTree>
    <p:extLst>
      <p:ext uri="{BB962C8B-B14F-4D97-AF65-F5344CB8AC3E}">
        <p14:creationId xmlns:p14="http://schemas.microsoft.com/office/powerpoint/2010/main" val="8216832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E9B92-4982-6E3F-846A-BB768CF7452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69D4003-7E0B-E3B5-FF81-5C7917DDFD7E}"/>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13668DD0-72D5-9806-C721-FD52EDA82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7AA6B9A0-6B89-6C20-A2D4-BE5559C38771}"/>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EF03C643-6435-721E-D0AE-1EEC8A2E924B}"/>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pic>
        <p:nvPicPr>
          <p:cNvPr id="6" name="Picture 5" descr="A diagram of a computer process&#10;&#10;AI-generated content may be incorrect.">
            <a:extLst>
              <a:ext uri="{FF2B5EF4-FFF2-40B4-BE49-F238E27FC236}">
                <a16:creationId xmlns:a16="http://schemas.microsoft.com/office/drawing/2014/main" id="{9E25A381-DFB4-D5E9-1BCA-1EAD8F66E06F}"/>
              </a:ext>
            </a:extLst>
          </p:cNvPr>
          <p:cNvPicPr>
            <a:picLocks noChangeAspect="1"/>
          </p:cNvPicPr>
          <p:nvPr/>
        </p:nvPicPr>
        <p:blipFill>
          <a:blip r:embed="rId4"/>
          <a:stretch>
            <a:fillRect/>
          </a:stretch>
        </p:blipFill>
        <p:spPr>
          <a:xfrm>
            <a:off x="4281846" y="2128745"/>
            <a:ext cx="3667637" cy="3524742"/>
          </a:xfrm>
          <a:prstGeom prst="rect">
            <a:avLst/>
          </a:prstGeom>
        </p:spPr>
      </p:pic>
    </p:spTree>
    <p:extLst>
      <p:ext uri="{BB962C8B-B14F-4D97-AF65-F5344CB8AC3E}">
        <p14:creationId xmlns:p14="http://schemas.microsoft.com/office/powerpoint/2010/main" val="15704411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3BE62-6F49-70EF-33D0-0CCE7263D2F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C57D46C-1869-7AA2-6AA8-0706DE7D50A0}"/>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4F6AA33F-724E-7397-FFA6-F3E0696F5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1673085C-89BB-9E1F-0654-419027BD6FE8}"/>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C530C9A8-9038-808F-085C-81694DDD74E4}"/>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DCCEBF73-CA3E-A487-FE21-1D4C615E01F2}"/>
              </a:ext>
            </a:extLst>
          </p:cNvPr>
          <p:cNvSpPr txBox="1"/>
          <p:nvPr/>
        </p:nvSpPr>
        <p:spPr>
          <a:xfrm>
            <a:off x="589935" y="1445342"/>
            <a:ext cx="8554065" cy="2585323"/>
          </a:xfrm>
          <a:prstGeom prst="rect">
            <a:avLst/>
          </a:prstGeom>
          <a:noFill/>
        </p:spPr>
        <p:txBody>
          <a:bodyPr wrap="square">
            <a:spAutoFit/>
          </a:bodyPr>
          <a:lstStyle/>
          <a:p>
            <a:r>
              <a:rPr lang="en-IN" b="1" dirty="0"/>
              <a:t>Persistent Connections </a:t>
            </a:r>
          </a:p>
          <a:p>
            <a:r>
              <a:rPr lang="en-US" dirty="0"/>
              <a:t>HTTP version 1.1 specifies a persistent connection by default. Non-persistent connections have some shortcomings.</a:t>
            </a:r>
          </a:p>
          <a:p>
            <a:r>
              <a:rPr lang="en-US" dirty="0"/>
              <a:t> 1. A brand-new connection must be established and maintained for each requested object. This can place a significant burden on the Web server, which may be serving requests from hundreds of different clients simultaneously. </a:t>
            </a:r>
          </a:p>
          <a:p>
            <a:r>
              <a:rPr lang="en-US" dirty="0"/>
              <a:t>2. Each object suffers a delivery delay of two RTTs(Round Time Trip)— one RTT to establish the TCP connection and one RTT to request and receive an object.</a:t>
            </a:r>
          </a:p>
          <a:p>
            <a:endParaRPr lang="en-IN" b="1" dirty="0"/>
          </a:p>
        </p:txBody>
      </p:sp>
      <p:pic>
        <p:nvPicPr>
          <p:cNvPr id="10" name="Picture 9" descr="A diagram of a diagram&#10;&#10;AI-generated content may be incorrect.">
            <a:extLst>
              <a:ext uri="{FF2B5EF4-FFF2-40B4-BE49-F238E27FC236}">
                <a16:creationId xmlns:a16="http://schemas.microsoft.com/office/drawing/2014/main" id="{5D2FD227-6D03-0D80-CE29-A428BAF9977F}"/>
              </a:ext>
            </a:extLst>
          </p:cNvPr>
          <p:cNvPicPr>
            <a:picLocks noChangeAspect="1"/>
          </p:cNvPicPr>
          <p:nvPr/>
        </p:nvPicPr>
        <p:blipFill>
          <a:blip r:embed="rId4"/>
          <a:stretch>
            <a:fillRect/>
          </a:stretch>
        </p:blipFill>
        <p:spPr>
          <a:xfrm>
            <a:off x="4206728" y="3883123"/>
            <a:ext cx="3581900" cy="2257740"/>
          </a:xfrm>
          <a:prstGeom prst="rect">
            <a:avLst/>
          </a:prstGeom>
        </p:spPr>
      </p:pic>
    </p:spTree>
    <p:extLst>
      <p:ext uri="{BB962C8B-B14F-4D97-AF65-F5344CB8AC3E}">
        <p14:creationId xmlns:p14="http://schemas.microsoft.com/office/powerpoint/2010/main" val="36226823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6E83D3-A2D9-884E-C042-2C35AE3FCC8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86EA36C-65CA-8ACF-676E-1DDA59346E06}"/>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569E55F0-AC0C-10C2-FD6E-918FD2E2F8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8BB35610-3BD6-30A8-5A98-020624EADB79}"/>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3AC48EC0-F3F5-A2E1-C4C6-97188FBA3665}"/>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A1B0392-7096-70F5-0579-CFBEBBC15F81}"/>
              </a:ext>
            </a:extLst>
          </p:cNvPr>
          <p:cNvSpPr txBox="1"/>
          <p:nvPr/>
        </p:nvSpPr>
        <p:spPr>
          <a:xfrm>
            <a:off x="589935" y="1445342"/>
            <a:ext cx="9674942" cy="2585323"/>
          </a:xfrm>
          <a:prstGeom prst="rect">
            <a:avLst/>
          </a:prstGeom>
          <a:noFill/>
        </p:spPr>
        <p:txBody>
          <a:bodyPr wrap="square">
            <a:spAutoFit/>
          </a:bodyPr>
          <a:lstStyle/>
          <a:p>
            <a:r>
              <a:rPr lang="en-US" b="1" dirty="0"/>
              <a:t>file transfer process in FTP.</a:t>
            </a:r>
          </a:p>
          <a:p>
            <a:pPr algn="just"/>
            <a:r>
              <a:rPr lang="en-US" dirty="0"/>
              <a:t>FTP (File Transfer Protocol) is used for transferring file from one host to another host. Transferring files between systems isn’t always simple, as systems can have different file name rules, data formats, or directory structures. </a:t>
            </a:r>
          </a:p>
          <a:p>
            <a:pPr algn="just"/>
            <a:r>
              <a:rPr lang="en-US" dirty="0"/>
              <a:t>FTP (File Transfer Protocol) addresses these issues smoothly, making it easier to move files between different systems. While HTTP can also transfer files, FTP is generally better for large files or when handling various file formats.</a:t>
            </a:r>
          </a:p>
          <a:p>
            <a:endParaRPr lang="en-US" dirty="0"/>
          </a:p>
          <a:p>
            <a:endParaRPr lang="en-IN" dirty="0"/>
          </a:p>
        </p:txBody>
      </p:sp>
      <p:pic>
        <p:nvPicPr>
          <p:cNvPr id="6" name="Picture 5" descr="A diagram of a system&#10;&#10;AI-generated content may be incorrect.">
            <a:extLst>
              <a:ext uri="{FF2B5EF4-FFF2-40B4-BE49-F238E27FC236}">
                <a16:creationId xmlns:a16="http://schemas.microsoft.com/office/drawing/2014/main" id="{F51202A7-C73F-10FC-95AD-E95974648209}"/>
              </a:ext>
            </a:extLst>
          </p:cNvPr>
          <p:cNvPicPr>
            <a:picLocks noChangeAspect="1"/>
          </p:cNvPicPr>
          <p:nvPr/>
        </p:nvPicPr>
        <p:blipFill>
          <a:blip r:embed="rId4"/>
          <a:stretch>
            <a:fillRect/>
          </a:stretch>
        </p:blipFill>
        <p:spPr>
          <a:xfrm>
            <a:off x="3864871" y="3802366"/>
            <a:ext cx="4029637" cy="1514686"/>
          </a:xfrm>
          <a:prstGeom prst="rect">
            <a:avLst/>
          </a:prstGeom>
        </p:spPr>
      </p:pic>
    </p:spTree>
    <p:extLst>
      <p:ext uri="{BB962C8B-B14F-4D97-AF65-F5344CB8AC3E}">
        <p14:creationId xmlns:p14="http://schemas.microsoft.com/office/powerpoint/2010/main" val="15198482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31A26-A606-4C0C-DC4F-24FB6BA9178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DBEE43F-C3C6-547E-DAB8-2E283D004390}"/>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D54BAC82-89C1-11FF-B8D8-2A755FB8BC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3FDD3413-4189-ABE7-5F07-C7C40A17DC96}"/>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A5F4D65-656D-6862-AB66-D01E42426417}"/>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A0878A2-C8BB-08B1-7BB5-2CCE5728B176}"/>
              </a:ext>
            </a:extLst>
          </p:cNvPr>
          <p:cNvSpPr txBox="1"/>
          <p:nvPr/>
        </p:nvSpPr>
        <p:spPr>
          <a:xfrm>
            <a:off x="648929" y="1455175"/>
            <a:ext cx="9958111" cy="3693319"/>
          </a:xfrm>
          <a:prstGeom prst="rect">
            <a:avLst/>
          </a:prstGeom>
          <a:noFill/>
        </p:spPr>
        <p:txBody>
          <a:bodyPr wrap="square">
            <a:spAutoFit/>
          </a:bodyPr>
          <a:lstStyle/>
          <a:p>
            <a:endParaRPr lang="en-US" dirty="0"/>
          </a:p>
          <a:p>
            <a:r>
              <a:rPr lang="en-US" b="1" dirty="0"/>
              <a:t>Two Connections</a:t>
            </a:r>
          </a:p>
          <a:p>
            <a:r>
              <a:rPr lang="en-US" dirty="0"/>
              <a:t> The two connections in FTP have different lifetimes. The control connection remains connected during the entire interactive FTP session. The data connection is opened and then closed for each file transfer FTP uses two well-known TCP ports: port 21 is used for the control connection, and port 20 is used for the data connection.</a:t>
            </a:r>
          </a:p>
          <a:p>
            <a:r>
              <a:rPr lang="en-US" b="1" dirty="0"/>
              <a:t>Control Connection </a:t>
            </a:r>
          </a:p>
          <a:p>
            <a:pPr algn="just"/>
            <a:r>
              <a:rPr lang="en-US" dirty="0"/>
              <a:t>Control communication is achieved through commands and responses. This simple method is adequate for the control connection because we send one command (or response) at a time. </a:t>
            </a:r>
          </a:p>
          <a:p>
            <a:pPr algn="just"/>
            <a:r>
              <a:rPr lang="en-US" dirty="0"/>
              <a:t>Each line is terminated with a two-character (carriage return and line feed) end-of-line token. During this control connection, commands are sent from the client to the server and responses are sent from the server to the client. </a:t>
            </a:r>
          </a:p>
          <a:p>
            <a:pPr algn="just"/>
            <a:r>
              <a:rPr lang="en-US" dirty="0"/>
              <a:t>Commands, which are sent from the FTP client control process, are in the form of ASCII uppercase.</a:t>
            </a:r>
            <a:endParaRPr lang="en-IN" dirty="0"/>
          </a:p>
        </p:txBody>
      </p:sp>
    </p:spTree>
    <p:extLst>
      <p:ext uri="{BB962C8B-B14F-4D97-AF65-F5344CB8AC3E}">
        <p14:creationId xmlns:p14="http://schemas.microsoft.com/office/powerpoint/2010/main" val="26224062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C2C93-6065-C9DD-7992-39EF4F5CA5E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1C875B2-CB62-1613-76C2-33BE9328D5AC}"/>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3489946D-ECE7-DCA1-BAA7-70BFEC35F9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32E552F4-83F2-B8FB-FBD6-C421043EC804}"/>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9AEA293B-B825-EC9E-FC66-199A72FE04FE}"/>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EE7FAB90-FECA-66C1-4F42-0F9FA67DDE51}"/>
              </a:ext>
            </a:extLst>
          </p:cNvPr>
          <p:cNvSpPr txBox="1"/>
          <p:nvPr/>
        </p:nvSpPr>
        <p:spPr>
          <a:xfrm>
            <a:off x="648929" y="1455175"/>
            <a:ext cx="8554065" cy="369332"/>
          </a:xfrm>
          <a:prstGeom prst="rect">
            <a:avLst/>
          </a:prstGeom>
          <a:noFill/>
        </p:spPr>
        <p:txBody>
          <a:bodyPr wrap="square">
            <a:spAutoFit/>
          </a:bodyPr>
          <a:lstStyle/>
          <a:p>
            <a:endParaRPr lang="en-US" b="1" dirty="0"/>
          </a:p>
        </p:txBody>
      </p:sp>
      <p:pic>
        <p:nvPicPr>
          <p:cNvPr id="6" name="Picture 5" descr="A screenshot of a computer">
            <a:extLst>
              <a:ext uri="{FF2B5EF4-FFF2-40B4-BE49-F238E27FC236}">
                <a16:creationId xmlns:a16="http://schemas.microsoft.com/office/drawing/2014/main" id="{9BF7F324-5DA6-5D30-F789-7ED7FD804D0C}"/>
              </a:ext>
            </a:extLst>
          </p:cNvPr>
          <p:cNvPicPr>
            <a:picLocks noChangeAspect="1"/>
          </p:cNvPicPr>
          <p:nvPr/>
        </p:nvPicPr>
        <p:blipFill>
          <a:blip r:embed="rId4"/>
          <a:stretch>
            <a:fillRect/>
          </a:stretch>
        </p:blipFill>
        <p:spPr>
          <a:xfrm>
            <a:off x="3205316" y="2031948"/>
            <a:ext cx="5563125" cy="1476581"/>
          </a:xfrm>
          <a:prstGeom prst="rect">
            <a:avLst/>
          </a:prstGeom>
        </p:spPr>
      </p:pic>
      <p:pic>
        <p:nvPicPr>
          <p:cNvPr id="10" name="Picture 9" descr="A table with numbers and text&#10;&#10;AI-generated content may be incorrect.">
            <a:extLst>
              <a:ext uri="{FF2B5EF4-FFF2-40B4-BE49-F238E27FC236}">
                <a16:creationId xmlns:a16="http://schemas.microsoft.com/office/drawing/2014/main" id="{6199ABF9-32EF-FEBD-E475-15E52E3C53C9}"/>
              </a:ext>
            </a:extLst>
          </p:cNvPr>
          <p:cNvPicPr>
            <a:picLocks noChangeAspect="1"/>
          </p:cNvPicPr>
          <p:nvPr/>
        </p:nvPicPr>
        <p:blipFill>
          <a:blip r:embed="rId5"/>
          <a:stretch>
            <a:fillRect/>
          </a:stretch>
        </p:blipFill>
        <p:spPr>
          <a:xfrm>
            <a:off x="2381211" y="3932903"/>
            <a:ext cx="7154273" cy="1967528"/>
          </a:xfrm>
          <a:prstGeom prst="rect">
            <a:avLst/>
          </a:prstGeom>
        </p:spPr>
      </p:pic>
    </p:spTree>
    <p:extLst>
      <p:ext uri="{BB962C8B-B14F-4D97-AF65-F5344CB8AC3E}">
        <p14:creationId xmlns:p14="http://schemas.microsoft.com/office/powerpoint/2010/main" val="4946036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35E02-C7EC-2578-5C33-8BE6776B400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EFD0C04-961B-E476-BB39-E630F049BE61}"/>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F0DE6C6E-8E24-776A-67DE-C168E4E850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12F3C03B-6FFD-B9C1-0691-E15BEFD07A90}"/>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8F16B813-1A47-6685-A32F-9DB000AD2C0B}"/>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98E6A1D-2887-F4E7-0AC3-332CF7974889}"/>
              </a:ext>
            </a:extLst>
          </p:cNvPr>
          <p:cNvSpPr txBox="1"/>
          <p:nvPr/>
        </p:nvSpPr>
        <p:spPr>
          <a:xfrm>
            <a:off x="648929" y="1455175"/>
            <a:ext cx="8554065" cy="369332"/>
          </a:xfrm>
          <a:prstGeom prst="rect">
            <a:avLst/>
          </a:prstGeom>
          <a:noFill/>
        </p:spPr>
        <p:txBody>
          <a:bodyPr wrap="square">
            <a:spAutoFit/>
          </a:bodyPr>
          <a:lstStyle/>
          <a:p>
            <a:endParaRPr lang="en-US" b="1" dirty="0"/>
          </a:p>
        </p:txBody>
      </p:sp>
      <p:sp>
        <p:nvSpPr>
          <p:cNvPr id="9" name="TextBox 8">
            <a:extLst>
              <a:ext uri="{FF2B5EF4-FFF2-40B4-BE49-F238E27FC236}">
                <a16:creationId xmlns:a16="http://schemas.microsoft.com/office/drawing/2014/main" id="{042FE4A7-8FA3-727E-3920-AF7C473928C2}"/>
              </a:ext>
            </a:extLst>
          </p:cNvPr>
          <p:cNvSpPr txBox="1"/>
          <p:nvPr/>
        </p:nvSpPr>
        <p:spPr>
          <a:xfrm>
            <a:off x="540774" y="1632155"/>
            <a:ext cx="8603226" cy="2585323"/>
          </a:xfrm>
          <a:prstGeom prst="rect">
            <a:avLst/>
          </a:prstGeom>
          <a:noFill/>
        </p:spPr>
        <p:txBody>
          <a:bodyPr wrap="square">
            <a:spAutoFit/>
          </a:bodyPr>
          <a:lstStyle/>
          <a:p>
            <a:r>
              <a:rPr lang="en-US" b="1" dirty="0"/>
              <a:t>Data Connection</a:t>
            </a:r>
          </a:p>
          <a:p>
            <a:pPr algn="just"/>
            <a:r>
              <a:rPr lang="en-US" dirty="0"/>
              <a:t> The data connection uses the well-known port 20 at the server site. However, the creation of a data connection is different from the control connection.</a:t>
            </a:r>
          </a:p>
          <a:p>
            <a:pPr algn="just"/>
            <a:r>
              <a:rPr lang="en-US" dirty="0"/>
              <a:t> The following shows the steps: 1. The client, not the server, issues a passive open using an ephemeral port. This must be done by the client because it is the client that issues the commands for transferring files. </a:t>
            </a:r>
          </a:p>
          <a:p>
            <a:pPr algn="just"/>
            <a:r>
              <a:rPr lang="en-US" dirty="0"/>
              <a:t>2. Using the PORT command the client sends this port number to the server. </a:t>
            </a:r>
          </a:p>
          <a:p>
            <a:pPr algn="just"/>
            <a:r>
              <a:rPr lang="en-US" dirty="0"/>
              <a:t>3. The server receives the port number and issues an active open using the well-known port 20 and the received ephemeral port number. </a:t>
            </a:r>
            <a:endParaRPr lang="en-IN" dirty="0"/>
          </a:p>
        </p:txBody>
      </p:sp>
    </p:spTree>
    <p:extLst>
      <p:ext uri="{BB962C8B-B14F-4D97-AF65-F5344CB8AC3E}">
        <p14:creationId xmlns:p14="http://schemas.microsoft.com/office/powerpoint/2010/main" val="5303182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95374-FF89-C672-58E0-C6FB88D4146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01C34E9-E68B-7651-A854-12B2E9285CDA}"/>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F816F6AC-FA17-2EA8-9BAD-6D957D038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742DCB8E-46A6-7DEF-1D81-379C1ED0B8D4}"/>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D54D3B65-EDC2-2D21-ED49-45C2D24BCF42}"/>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9C09DE55-043F-044E-A5B8-02262A42DF2B}"/>
              </a:ext>
            </a:extLst>
          </p:cNvPr>
          <p:cNvSpPr txBox="1"/>
          <p:nvPr/>
        </p:nvSpPr>
        <p:spPr>
          <a:xfrm>
            <a:off x="648929" y="1455175"/>
            <a:ext cx="8554065" cy="369332"/>
          </a:xfrm>
          <a:prstGeom prst="rect">
            <a:avLst/>
          </a:prstGeom>
          <a:noFill/>
        </p:spPr>
        <p:txBody>
          <a:bodyPr wrap="square">
            <a:spAutoFit/>
          </a:bodyPr>
          <a:lstStyle/>
          <a:p>
            <a:endParaRPr lang="en-US" b="1" dirty="0"/>
          </a:p>
        </p:txBody>
      </p:sp>
      <p:sp>
        <p:nvSpPr>
          <p:cNvPr id="9" name="TextBox 8">
            <a:extLst>
              <a:ext uri="{FF2B5EF4-FFF2-40B4-BE49-F238E27FC236}">
                <a16:creationId xmlns:a16="http://schemas.microsoft.com/office/drawing/2014/main" id="{6835D1DF-9F3B-F424-55A7-2CD9354B9CE4}"/>
              </a:ext>
            </a:extLst>
          </p:cNvPr>
          <p:cNvSpPr txBox="1"/>
          <p:nvPr/>
        </p:nvSpPr>
        <p:spPr>
          <a:xfrm>
            <a:off x="540774" y="1632155"/>
            <a:ext cx="10228826" cy="4247317"/>
          </a:xfrm>
          <a:prstGeom prst="rect">
            <a:avLst/>
          </a:prstGeom>
          <a:noFill/>
        </p:spPr>
        <p:txBody>
          <a:bodyPr wrap="square">
            <a:spAutoFit/>
          </a:bodyPr>
          <a:lstStyle/>
          <a:p>
            <a:r>
              <a:rPr lang="en-US" b="1" dirty="0"/>
              <a:t>Communication over Data Connection </a:t>
            </a:r>
          </a:p>
          <a:p>
            <a:pPr algn="just"/>
            <a:r>
              <a:rPr lang="en-US" dirty="0"/>
              <a:t>The purpose and implementation of the data connection are to transfer files through the data connection. The client must define the type of file to be transferred, the structure of the data, and the transmission mode. Before sending the file through the data connection, we prepare for transmission through the control connection. The heterogeneity problem is resolved by defining three attributes of communication: file type, data structure, and transmission mode. </a:t>
            </a:r>
          </a:p>
          <a:p>
            <a:pPr algn="just"/>
            <a:r>
              <a:rPr lang="en-US" b="1" dirty="0"/>
              <a:t>File Type </a:t>
            </a:r>
          </a:p>
          <a:p>
            <a:pPr algn="just"/>
            <a:r>
              <a:rPr lang="en-US" dirty="0"/>
              <a:t>FTP</a:t>
            </a:r>
            <a:r>
              <a:rPr lang="en-US" b="1" dirty="0"/>
              <a:t> </a:t>
            </a:r>
            <a:r>
              <a:rPr lang="en-US" dirty="0"/>
              <a:t>can transfer one of the following file types across the data connection: ASCII file, EBCDIC file, or image file. </a:t>
            </a:r>
          </a:p>
          <a:p>
            <a:pPr algn="just"/>
            <a:r>
              <a:rPr lang="en-US" b="1" dirty="0"/>
              <a:t>Data Structure</a:t>
            </a:r>
          </a:p>
          <a:p>
            <a:pPr algn="just"/>
            <a:r>
              <a:rPr lang="en-US" b="1" dirty="0"/>
              <a:t> </a:t>
            </a:r>
            <a:r>
              <a:rPr lang="en-US" dirty="0"/>
              <a:t>FTP can transfer a file across the data connection using one of the following interpretations of the structure of the data: file structure, record structure, or page structure. </a:t>
            </a:r>
          </a:p>
          <a:p>
            <a:pPr algn="just"/>
            <a:r>
              <a:rPr lang="en-US" b="1" dirty="0"/>
              <a:t>Transmission Mode </a:t>
            </a:r>
          </a:p>
          <a:p>
            <a:pPr algn="just"/>
            <a:r>
              <a:rPr lang="en-US" dirty="0"/>
              <a:t>FTP can transfer a file across the data connection using one of the following three transmission modes: stream mode, block mode, or compressed mode. The stream mode is the</a:t>
            </a:r>
            <a:endParaRPr lang="en-IN" dirty="0"/>
          </a:p>
        </p:txBody>
      </p:sp>
    </p:spTree>
    <p:extLst>
      <p:ext uri="{BB962C8B-B14F-4D97-AF65-F5344CB8AC3E}">
        <p14:creationId xmlns:p14="http://schemas.microsoft.com/office/powerpoint/2010/main" val="13922018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4B00A-3802-8F76-5316-4967A865114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4327789-47CD-6DEB-E87B-996450EC3456}"/>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44D9B86F-7F28-A2A4-7841-57EFD165EC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DD729385-7F80-5D2E-495E-6EA7C5D51D8A}"/>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0CFF02F2-B0CF-18CC-B607-CB5BEDCF7CAB}"/>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5C3D4599-F6CB-5D2B-1C65-912320EB0A85}"/>
              </a:ext>
            </a:extLst>
          </p:cNvPr>
          <p:cNvSpPr txBox="1"/>
          <p:nvPr/>
        </p:nvSpPr>
        <p:spPr>
          <a:xfrm>
            <a:off x="648929" y="1455175"/>
            <a:ext cx="8554065" cy="369332"/>
          </a:xfrm>
          <a:prstGeom prst="rect">
            <a:avLst/>
          </a:prstGeom>
          <a:noFill/>
        </p:spPr>
        <p:txBody>
          <a:bodyPr wrap="square">
            <a:spAutoFit/>
          </a:bodyPr>
          <a:lstStyle/>
          <a:p>
            <a:endParaRPr lang="en-US" b="1" dirty="0"/>
          </a:p>
        </p:txBody>
      </p:sp>
      <p:sp>
        <p:nvSpPr>
          <p:cNvPr id="9" name="TextBox 8">
            <a:extLst>
              <a:ext uri="{FF2B5EF4-FFF2-40B4-BE49-F238E27FC236}">
                <a16:creationId xmlns:a16="http://schemas.microsoft.com/office/drawing/2014/main" id="{7AD5BA65-4E27-A80F-EDBC-D353A259ECC0}"/>
              </a:ext>
            </a:extLst>
          </p:cNvPr>
          <p:cNvSpPr txBox="1"/>
          <p:nvPr/>
        </p:nvSpPr>
        <p:spPr>
          <a:xfrm>
            <a:off x="540774" y="1632155"/>
            <a:ext cx="8603226" cy="3416320"/>
          </a:xfrm>
          <a:prstGeom prst="rect">
            <a:avLst/>
          </a:prstGeom>
          <a:noFill/>
        </p:spPr>
        <p:txBody>
          <a:bodyPr wrap="square">
            <a:spAutoFit/>
          </a:bodyPr>
          <a:lstStyle/>
          <a:p>
            <a:r>
              <a:rPr lang="en-US" b="1" dirty="0"/>
              <a:t>File Transfer</a:t>
            </a:r>
          </a:p>
          <a:p>
            <a:pPr algn="just"/>
            <a:r>
              <a:rPr lang="en-US" b="1" dirty="0"/>
              <a:t> </a:t>
            </a:r>
            <a:r>
              <a:rPr lang="en-US" dirty="0">
                <a:latin typeface="Times New Roman" panose="02020603050405020304" pitchFamily="18" charset="0"/>
                <a:cs typeface="Times New Roman" panose="02020603050405020304" pitchFamily="18" charset="0"/>
              </a:rPr>
              <a:t>File transfer occurs over the data connection under the control of the commands sent over the control connection. However, we should remember that file transfer in FTP means one of three things: retrieving a file (server to client), storing a file (client to server), and directory listing (server to client). </a:t>
            </a:r>
          </a:p>
          <a:p>
            <a:pPr algn="just"/>
            <a:endParaRPr lang="en-US" dirty="0">
              <a:latin typeface="Times New Roman" panose="02020603050405020304" pitchFamily="18" charset="0"/>
              <a:cs typeface="Times New Roman" panose="02020603050405020304" pitchFamily="18" charset="0"/>
            </a:endParaRPr>
          </a:p>
          <a:p>
            <a:pPr algn="just"/>
            <a:r>
              <a:rPr lang="en-US" b="1" dirty="0">
                <a:latin typeface="Times New Roman" panose="02020603050405020304" pitchFamily="18" charset="0"/>
                <a:cs typeface="Times New Roman" panose="02020603050405020304" pitchFamily="18" charset="0"/>
              </a:rPr>
              <a:t>Security for FTP</a:t>
            </a:r>
          </a:p>
          <a:p>
            <a:pPr algn="just"/>
            <a:r>
              <a:rPr lang="en-US" dirty="0">
                <a:latin typeface="Times New Roman" panose="02020603050405020304" pitchFamily="18" charset="0"/>
                <a:cs typeface="Times New Roman" panose="02020603050405020304" pitchFamily="18" charset="0"/>
              </a:rPr>
              <a:t> The FTP protocol was designed when security was not a big issue. Although FTP requires a password, the password is sent in plaintext (unencrypted), which means it can be intercepted and used by an attacker. The data transfer connection also transfers data in plain text, which is insecure. To be secure, one can add a Secure Socket Layer between the FTP application layer and the TCP layer. In this case FTP is called SSL-FTP.</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91815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529CA-ADE4-3CA8-6D20-E064B4293CE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036AB7D-4984-746E-8A6C-996D9D566B60}"/>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1D3A5D90-49D8-ECC4-F87F-6E9191318C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A4F092FE-0BF7-E246-0D05-732C03514AB2}"/>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CF653049-9D09-109A-1D89-855FEB2A6724}"/>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283C9F64-4E0A-89AA-BD9D-F57654DDD065}"/>
              </a:ext>
            </a:extLst>
          </p:cNvPr>
          <p:cNvSpPr txBox="1"/>
          <p:nvPr/>
        </p:nvSpPr>
        <p:spPr>
          <a:xfrm>
            <a:off x="648929" y="1455175"/>
            <a:ext cx="8554065" cy="369332"/>
          </a:xfrm>
          <a:prstGeom prst="rect">
            <a:avLst/>
          </a:prstGeom>
          <a:noFill/>
        </p:spPr>
        <p:txBody>
          <a:bodyPr wrap="square">
            <a:spAutoFit/>
          </a:bodyPr>
          <a:lstStyle/>
          <a:p>
            <a:endParaRPr lang="en-US" b="1" dirty="0"/>
          </a:p>
        </p:txBody>
      </p:sp>
      <p:sp>
        <p:nvSpPr>
          <p:cNvPr id="9" name="TextBox 8">
            <a:extLst>
              <a:ext uri="{FF2B5EF4-FFF2-40B4-BE49-F238E27FC236}">
                <a16:creationId xmlns:a16="http://schemas.microsoft.com/office/drawing/2014/main" id="{F90565E3-1EEE-BA66-79FF-06A7ECEC18B0}"/>
              </a:ext>
            </a:extLst>
          </p:cNvPr>
          <p:cNvSpPr txBox="1"/>
          <p:nvPr/>
        </p:nvSpPr>
        <p:spPr>
          <a:xfrm>
            <a:off x="540774" y="1632155"/>
            <a:ext cx="9222658" cy="5078313"/>
          </a:xfrm>
          <a:prstGeom prst="rect">
            <a:avLst/>
          </a:prstGeom>
          <a:noFill/>
        </p:spPr>
        <p:txBody>
          <a:bodyPr wrap="square">
            <a:spAutoFit/>
          </a:bodyPr>
          <a:lstStyle/>
          <a:p>
            <a:r>
              <a:rPr lang="en-US" b="1" dirty="0"/>
              <a:t>URL</a:t>
            </a:r>
          </a:p>
          <a:p>
            <a:endParaRPr lang="en-US" dirty="0"/>
          </a:p>
          <a:p>
            <a:pPr algn="just"/>
            <a:r>
              <a:rPr lang="en-US" dirty="0">
                <a:latin typeface="Times New Roman" panose="02020603050405020304" pitchFamily="18" charset="0"/>
                <a:cs typeface="Times New Roman" panose="02020603050405020304" pitchFamily="18" charset="0"/>
              </a:rPr>
              <a:t>Uniform Resource Locator (URL) A web page, as a file, needs to have a unique identifier to distinguish it from other web pages.</a:t>
            </a:r>
          </a:p>
          <a:p>
            <a:pPr algn="just"/>
            <a:r>
              <a:rPr lang="en-US" dirty="0">
                <a:latin typeface="Times New Roman" panose="02020603050405020304" pitchFamily="18" charset="0"/>
                <a:cs typeface="Times New Roman" panose="02020603050405020304" pitchFamily="18" charset="0"/>
              </a:rPr>
              <a:t> To define a web page, four main parts are needed:</a:t>
            </a:r>
          </a:p>
          <a:p>
            <a:pPr algn="just"/>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1. Protocol</a:t>
            </a:r>
            <a:r>
              <a:rPr lang="en-US" dirty="0">
                <a:latin typeface="Times New Roman" panose="02020603050405020304" pitchFamily="18" charset="0"/>
                <a:cs typeface="Times New Roman" panose="02020603050405020304" pitchFamily="18" charset="0"/>
              </a:rPr>
              <a:t>: This is like choosing the "vehicle" or method to reach the web page. Commonly, this is HTTP (</a:t>
            </a:r>
            <a:r>
              <a:rPr lang="en-US" dirty="0" err="1">
                <a:latin typeface="Times New Roman" panose="02020603050405020304" pitchFamily="18" charset="0"/>
                <a:cs typeface="Times New Roman" panose="02020603050405020304" pitchFamily="18" charset="0"/>
              </a:rPr>
              <a:t>HyperText</a:t>
            </a:r>
            <a:r>
              <a:rPr lang="en-US" dirty="0">
                <a:latin typeface="Times New Roman" panose="02020603050405020304" pitchFamily="18" charset="0"/>
                <a:cs typeface="Times New Roman" panose="02020603050405020304" pitchFamily="18" charset="0"/>
              </a:rPr>
              <a:t> Transfer Protocol), which lets the browser access and display web pages. However, other methods, like FTP (File Transfer Protocol), can also be used for different types of access. </a:t>
            </a:r>
          </a:p>
          <a:p>
            <a:pPr algn="just"/>
            <a:r>
              <a:rPr lang="en-US" b="1" dirty="0">
                <a:latin typeface="Times New Roman" panose="02020603050405020304" pitchFamily="18" charset="0"/>
                <a:cs typeface="Times New Roman" panose="02020603050405020304" pitchFamily="18" charset="0"/>
              </a:rPr>
              <a:t>2. Host</a:t>
            </a:r>
            <a:r>
              <a:rPr lang="en-US" dirty="0">
                <a:latin typeface="Times New Roman" panose="02020603050405020304" pitchFamily="18" charset="0"/>
                <a:cs typeface="Times New Roman" panose="02020603050405020304" pitchFamily="18" charset="0"/>
              </a:rPr>
              <a:t>: The host tells us where the web page is stored. It can be written as an IP address (e.g., 64.23.56.17) or as a domain name, like "example.com," which makes it easier to identify servers.</a:t>
            </a:r>
          </a:p>
          <a:p>
            <a:pPr algn="just"/>
            <a:r>
              <a:rPr lang="en-US" b="1" dirty="0">
                <a:latin typeface="Times New Roman" panose="02020603050405020304" pitchFamily="18" charset="0"/>
                <a:cs typeface="Times New Roman" panose="02020603050405020304" pitchFamily="18" charset="0"/>
              </a:rPr>
              <a:t> 3. Port</a:t>
            </a:r>
            <a:r>
              <a:rPr lang="en-US" dirty="0">
                <a:latin typeface="Times New Roman" panose="02020603050405020304" pitchFamily="18" charset="0"/>
                <a:cs typeface="Times New Roman" panose="02020603050405020304" pitchFamily="18" charset="0"/>
              </a:rPr>
              <a:t>: The port number is a specific “entry point” on the server. For example, port 80 is usually used for HTTP, while HTTPS uses port 443. Most of the time, the port is standard and doesn’t need to be written, but if a different port is used, it can be specified in the address.</a:t>
            </a:r>
          </a:p>
          <a:p>
            <a:pPr algn="just"/>
            <a:r>
              <a:rPr lang="en-US" b="1" dirty="0">
                <a:latin typeface="Times New Roman" panose="02020603050405020304" pitchFamily="18" charset="0"/>
                <a:cs typeface="Times New Roman" panose="02020603050405020304" pitchFamily="18" charset="0"/>
              </a:rPr>
              <a:t> 4. Path: </a:t>
            </a:r>
            <a:r>
              <a:rPr lang="en-US" dirty="0">
                <a:latin typeface="Times New Roman" panose="02020603050405020304" pitchFamily="18" charset="0"/>
                <a:cs typeface="Times New Roman" panose="02020603050405020304" pitchFamily="18" charset="0"/>
              </a:rPr>
              <a:t>The path gives the exact location of the web page file within the server. It shows the series of folders and the file name, like “/folder1/folder2/filename.” This tells the server exactly where to look to find and deliver the web page. </a:t>
            </a:r>
            <a:endParaRPr lang="en-US" b="1" dirty="0">
              <a:latin typeface="Times New Roman" panose="02020603050405020304" pitchFamily="18" charset="0"/>
              <a:cs typeface="Times New Roman" panose="02020603050405020304" pitchFamily="18" charset="0"/>
            </a:endParaRPr>
          </a:p>
          <a:p>
            <a:pPr algn="just"/>
            <a:r>
              <a:rPr lang="en-US" b="1" dirty="0">
                <a:latin typeface="Times New Roman" panose="02020603050405020304" pitchFamily="18" charset="0"/>
                <a:cs typeface="Times New Roman" panose="02020603050405020304" pitchFamily="18" charset="0"/>
              </a:rPr>
              <a:t>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0086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B2321-39F7-9088-29D8-395DD2B7B0D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8F8632C-2510-8042-C846-AC008B7F5C65}"/>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088B77C0-9F3A-5537-E047-FA1905F34F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8ACEEEE4-6785-EECA-FF2B-0B39A83FF324}"/>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7B706E9C-9539-1D61-1560-200E39AC51B2}"/>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DD3820F7-6A4D-E188-9D59-C69D3306CD7C}"/>
              </a:ext>
            </a:extLst>
          </p:cNvPr>
          <p:cNvSpPr txBox="1"/>
          <p:nvPr/>
        </p:nvSpPr>
        <p:spPr>
          <a:xfrm>
            <a:off x="648929" y="1455175"/>
            <a:ext cx="8554065" cy="369332"/>
          </a:xfrm>
          <a:prstGeom prst="rect">
            <a:avLst/>
          </a:prstGeom>
          <a:noFill/>
        </p:spPr>
        <p:txBody>
          <a:bodyPr wrap="square">
            <a:spAutoFit/>
          </a:bodyPr>
          <a:lstStyle/>
          <a:p>
            <a:endParaRPr lang="en-US" b="1" dirty="0"/>
          </a:p>
        </p:txBody>
      </p:sp>
      <p:pic>
        <p:nvPicPr>
          <p:cNvPr id="6" name="Picture 5">
            <a:extLst>
              <a:ext uri="{FF2B5EF4-FFF2-40B4-BE49-F238E27FC236}">
                <a16:creationId xmlns:a16="http://schemas.microsoft.com/office/drawing/2014/main" id="{C0F37788-0837-ABCF-BA4B-3D9F008D005F}"/>
              </a:ext>
            </a:extLst>
          </p:cNvPr>
          <p:cNvPicPr>
            <a:picLocks noChangeAspect="1"/>
          </p:cNvPicPr>
          <p:nvPr/>
        </p:nvPicPr>
        <p:blipFill>
          <a:blip r:embed="rId4"/>
          <a:stretch>
            <a:fillRect/>
          </a:stretch>
        </p:blipFill>
        <p:spPr>
          <a:xfrm>
            <a:off x="1899868" y="2506301"/>
            <a:ext cx="7487695" cy="2238687"/>
          </a:xfrm>
          <a:prstGeom prst="rect">
            <a:avLst/>
          </a:prstGeom>
        </p:spPr>
      </p:pic>
    </p:spTree>
    <p:extLst>
      <p:ext uri="{BB962C8B-B14F-4D97-AF65-F5344CB8AC3E}">
        <p14:creationId xmlns:p14="http://schemas.microsoft.com/office/powerpoint/2010/main" val="989228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C556C-6B2C-D33C-B7BE-92F240C429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2C7225B-4BE0-B896-907C-0466DAFA8EE4}"/>
              </a:ext>
            </a:extLst>
          </p:cNvPr>
          <p:cNvSpPr>
            <a:spLocks noGrp="1"/>
          </p:cNvSpPr>
          <p:nvPr>
            <p:ph type="title"/>
          </p:nvPr>
        </p:nvSpPr>
        <p:spPr>
          <a:xfrm>
            <a:off x="838200" y="365126"/>
            <a:ext cx="10515600" cy="647598"/>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DC4B7562-2304-F071-11D3-8E56CC3C8966}"/>
              </a:ext>
            </a:extLst>
          </p:cNvPr>
          <p:cNvSpPr>
            <a:spLocks noGrp="1"/>
          </p:cNvSpPr>
          <p:nvPr>
            <p:ph idx="1"/>
          </p:nvPr>
        </p:nvSpPr>
        <p:spPr/>
        <p:txBody>
          <a:bodyPr>
            <a:normAutofit/>
          </a:bodyPr>
          <a:lstStyle/>
          <a:p>
            <a:pPr marL="0" indent="0">
              <a:buNone/>
            </a:pPr>
            <a:r>
              <a:rPr lang="en-US" sz="2400" b="1" dirty="0"/>
              <a:t>Providing Services in the Internet</a:t>
            </a:r>
          </a:p>
          <a:p>
            <a:r>
              <a:rPr lang="en-US" sz="2400" dirty="0"/>
              <a:t>E</a:t>
            </a:r>
            <a:r>
              <a:rPr lang="en-US" sz="2000" dirty="0"/>
              <a:t>arlier communication networks (like telephone networks) were designed for a single specific service, mainly voice communication.</a:t>
            </a:r>
          </a:p>
          <a:p>
            <a:r>
              <a:rPr lang="en-US" sz="2000" dirty="0"/>
              <a:t>Additional services (e.g., fax) were added later by attaching extra hardware to existing networks.</a:t>
            </a:r>
          </a:p>
          <a:p>
            <a:r>
              <a:rPr lang="en-US" sz="2000" dirty="0"/>
              <a:t>The Internet was designed to serve a global set of users.</a:t>
            </a:r>
          </a:p>
          <a:p>
            <a:r>
              <a:rPr lang="en-US" sz="2000" dirty="0"/>
              <a:t>It is highly adaptable and flexible because of the layered architecture of the TCP/IP protocol suite.</a:t>
            </a:r>
          </a:p>
          <a:p>
            <a:r>
              <a:rPr lang="en-US" sz="2000" dirty="0"/>
              <a:t>ach layer in the TCP/IP model can add, modify, or replace protocols as long as they remain compatible with the layers below.</a:t>
            </a:r>
            <a:endParaRPr lang="en-US" sz="2000"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0DE72051-870A-2CDD-A447-1A91968117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2982197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27C6E-3A6F-1452-B7D7-4073B7AB5B3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4F2E6FB-CA7A-CE60-2DFC-FD72F8564C8D}"/>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2E7CC3C4-C0E3-472F-0437-706B998F87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52CD38FD-0660-C160-AB4C-32F3D3C4AAA2}"/>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E47ADE2-D114-C025-6F92-F40ED94E39DF}"/>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02FF6F0D-DB89-F196-AAF8-1398D76E5B41}"/>
              </a:ext>
            </a:extLst>
          </p:cNvPr>
          <p:cNvSpPr txBox="1"/>
          <p:nvPr/>
        </p:nvSpPr>
        <p:spPr>
          <a:xfrm>
            <a:off x="648929" y="1455175"/>
            <a:ext cx="8554065" cy="369332"/>
          </a:xfrm>
          <a:prstGeom prst="rect">
            <a:avLst/>
          </a:prstGeom>
          <a:noFill/>
        </p:spPr>
        <p:txBody>
          <a:bodyPr wrap="square">
            <a:spAutoFit/>
          </a:bodyPr>
          <a:lstStyle/>
          <a:p>
            <a:endParaRPr lang="en-US" b="1" dirty="0"/>
          </a:p>
        </p:txBody>
      </p:sp>
      <p:sp>
        <p:nvSpPr>
          <p:cNvPr id="9" name="TextBox 8">
            <a:extLst>
              <a:ext uri="{FF2B5EF4-FFF2-40B4-BE49-F238E27FC236}">
                <a16:creationId xmlns:a16="http://schemas.microsoft.com/office/drawing/2014/main" id="{C66FDF44-7BE7-06FF-1B06-8CFC18A0AE3D}"/>
              </a:ext>
            </a:extLst>
          </p:cNvPr>
          <p:cNvSpPr txBox="1"/>
          <p:nvPr/>
        </p:nvSpPr>
        <p:spPr>
          <a:xfrm>
            <a:off x="540773" y="1632155"/>
            <a:ext cx="10540181" cy="3416320"/>
          </a:xfrm>
          <a:prstGeom prst="rect">
            <a:avLst/>
          </a:prstGeom>
          <a:noFill/>
        </p:spPr>
        <p:txBody>
          <a:bodyPr wrap="square">
            <a:spAutoFit/>
          </a:bodyPr>
          <a:lstStyle/>
          <a:p>
            <a:pPr algn="just"/>
            <a:r>
              <a:rPr lang="en-US" b="1" dirty="0"/>
              <a:t>Static Documents </a:t>
            </a:r>
            <a:r>
              <a:rPr lang="en-US" dirty="0"/>
              <a:t>Static documents are fixed-content documents that are created and stored in a server. When a client accesses the document, a copy of the document is sent. </a:t>
            </a:r>
          </a:p>
          <a:p>
            <a:pPr algn="just"/>
            <a:r>
              <a:rPr lang="en-US" dirty="0"/>
              <a:t>The user can then use a browser to see the document. Static documents are prepared using one of several languages: </a:t>
            </a:r>
            <a:r>
              <a:rPr lang="en-US" dirty="0" err="1"/>
              <a:t>HyperText</a:t>
            </a:r>
            <a:r>
              <a:rPr lang="en-US" dirty="0"/>
              <a:t> Markup Language (HTML), Extensible Markup Language (XML), Extensible Style Language (XSL), and Extensible Hypertext Markup Language (XHTML). </a:t>
            </a:r>
          </a:p>
          <a:p>
            <a:pPr algn="just"/>
            <a:r>
              <a:rPr lang="en-US" b="1" dirty="0"/>
              <a:t>Dynamic Documents </a:t>
            </a:r>
            <a:r>
              <a:rPr lang="en-US" dirty="0"/>
              <a:t>A dynamic document is created by a web server whenever a browser requests the document. When a request arrives, the web server runs an application program or a script that creates the dynamic document. </a:t>
            </a:r>
          </a:p>
          <a:p>
            <a:pPr algn="just"/>
            <a:r>
              <a:rPr lang="en-US" dirty="0"/>
              <a:t>The server returns the result of the program or script as a response to the browser that requested the document. Because a fresh document is created for each request, the contents of a dynamic document may vary from one request to another. </a:t>
            </a:r>
          </a:p>
          <a:p>
            <a:pPr algn="just"/>
            <a:r>
              <a:rPr lang="en-US" dirty="0"/>
              <a:t>A very simple example of a dynamic document is the retrieval of the time and date from a server.</a:t>
            </a:r>
            <a:endParaRPr lang="en-US" b="1" dirty="0"/>
          </a:p>
        </p:txBody>
      </p:sp>
    </p:spTree>
    <p:extLst>
      <p:ext uri="{BB962C8B-B14F-4D97-AF65-F5344CB8AC3E}">
        <p14:creationId xmlns:p14="http://schemas.microsoft.com/office/powerpoint/2010/main" val="37202999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1094E-E778-8FF9-241A-2886C515FC9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9B7B0C1-189D-1CE3-33C8-EEAA3C563C95}"/>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2703B39F-4248-F57F-5768-5AD9426158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6EBB6604-C2E0-1B8A-680E-DE2D98507AB2}"/>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F1BDDE74-D3A1-ABE3-02B7-ECDFABEB172B}"/>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A18529E-7F8E-E5AF-9813-85D2652CEBB9}"/>
              </a:ext>
            </a:extLst>
          </p:cNvPr>
          <p:cNvSpPr txBox="1"/>
          <p:nvPr/>
        </p:nvSpPr>
        <p:spPr>
          <a:xfrm>
            <a:off x="648929" y="1455175"/>
            <a:ext cx="8554065" cy="369332"/>
          </a:xfrm>
          <a:prstGeom prst="rect">
            <a:avLst/>
          </a:prstGeom>
          <a:noFill/>
        </p:spPr>
        <p:txBody>
          <a:bodyPr wrap="square">
            <a:spAutoFit/>
          </a:bodyPr>
          <a:lstStyle/>
          <a:p>
            <a:endParaRPr lang="en-US" b="1" dirty="0"/>
          </a:p>
        </p:txBody>
      </p:sp>
      <p:sp>
        <p:nvSpPr>
          <p:cNvPr id="9" name="TextBox 8">
            <a:extLst>
              <a:ext uri="{FF2B5EF4-FFF2-40B4-BE49-F238E27FC236}">
                <a16:creationId xmlns:a16="http://schemas.microsoft.com/office/drawing/2014/main" id="{DE06A97F-3F0D-A0A1-4122-445FA404D055}"/>
              </a:ext>
            </a:extLst>
          </p:cNvPr>
          <p:cNvSpPr txBox="1"/>
          <p:nvPr/>
        </p:nvSpPr>
        <p:spPr>
          <a:xfrm>
            <a:off x="285135" y="1681316"/>
            <a:ext cx="10422193" cy="3139321"/>
          </a:xfrm>
          <a:prstGeom prst="rect">
            <a:avLst/>
          </a:prstGeom>
          <a:noFill/>
        </p:spPr>
        <p:txBody>
          <a:bodyPr wrap="square">
            <a:spAutoFit/>
          </a:bodyPr>
          <a:lstStyle/>
          <a:p>
            <a:pPr algn="just"/>
            <a:r>
              <a:rPr lang="en-US" b="1" dirty="0"/>
              <a:t>Active Documents</a:t>
            </a:r>
          </a:p>
          <a:p>
            <a:pPr algn="just"/>
            <a:r>
              <a:rPr lang="en-US" b="1" dirty="0"/>
              <a:t> </a:t>
            </a:r>
            <a:r>
              <a:rPr lang="en-US" dirty="0"/>
              <a:t>Active documents are files that require a program or script to run on the client’s device to enable interactive or animated content on the user's screen. When a browser requests an active</a:t>
            </a:r>
            <a:r>
              <a:rPr lang="en-US" b="1" dirty="0"/>
              <a:t> </a:t>
            </a:r>
            <a:r>
              <a:rPr lang="en-US" dirty="0"/>
              <a:t>document, the server sends a copy of the file to the client. The document is then run by the client’s browser, allowing animations and interactions to occur locally on the user’s device.</a:t>
            </a:r>
          </a:p>
          <a:p>
            <a:pPr algn="just"/>
            <a:r>
              <a:rPr lang="en-US" dirty="0"/>
              <a:t> Active Documents are created using two methods</a:t>
            </a:r>
          </a:p>
          <a:p>
            <a:pPr algn="just"/>
            <a:r>
              <a:rPr lang="en-US" dirty="0"/>
              <a:t> </a:t>
            </a:r>
            <a:r>
              <a:rPr lang="en-US" b="1" dirty="0"/>
              <a:t>1. Java Applets</a:t>
            </a:r>
            <a:r>
              <a:rPr lang="en-US" dirty="0"/>
              <a:t>: Written in Java and compiled into bytecode (binary format). Ready to run on the client’s device.</a:t>
            </a:r>
          </a:p>
          <a:p>
            <a:pPr algn="just"/>
            <a:r>
              <a:rPr lang="en-US" dirty="0"/>
              <a:t> </a:t>
            </a:r>
            <a:r>
              <a:rPr lang="en-US" b="1" dirty="0"/>
              <a:t>2. JavaScript: </a:t>
            </a:r>
            <a:r>
              <a:rPr lang="en-US" dirty="0"/>
              <a:t>Scripts that are downloaded from the server and executed directly by the client’s browser. These methods enable dynamic, interactive content directly on the client’s device, making it possible for applications like animations and user interactions to work smoothly at the client side.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57734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2CC899-B5DF-E0E6-97C2-4B7A7E4A969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381873A-CBB0-68AE-98BD-797607A4B3F2}"/>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5DD4A789-5C4A-1339-B22E-4A21B4C542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EC66CE28-4CAF-0852-1573-AF7CFC7B07D5}"/>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08627391-4DE8-E913-B5AF-F888894230F9}"/>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D35175E8-70C8-E878-DBC9-4ED1946CD1A1}"/>
              </a:ext>
            </a:extLst>
          </p:cNvPr>
          <p:cNvSpPr txBox="1"/>
          <p:nvPr/>
        </p:nvSpPr>
        <p:spPr>
          <a:xfrm>
            <a:off x="648929" y="1455175"/>
            <a:ext cx="8554065" cy="369332"/>
          </a:xfrm>
          <a:prstGeom prst="rect">
            <a:avLst/>
          </a:prstGeom>
          <a:noFill/>
        </p:spPr>
        <p:txBody>
          <a:bodyPr wrap="square">
            <a:spAutoFit/>
          </a:bodyPr>
          <a:lstStyle/>
          <a:p>
            <a:endParaRPr lang="en-US" b="1" dirty="0"/>
          </a:p>
        </p:txBody>
      </p:sp>
      <p:sp>
        <p:nvSpPr>
          <p:cNvPr id="9" name="TextBox 8">
            <a:extLst>
              <a:ext uri="{FF2B5EF4-FFF2-40B4-BE49-F238E27FC236}">
                <a16:creationId xmlns:a16="http://schemas.microsoft.com/office/drawing/2014/main" id="{629A4AA8-9442-F8D4-12CB-F6C3B1033B25}"/>
              </a:ext>
            </a:extLst>
          </p:cNvPr>
          <p:cNvSpPr txBox="1"/>
          <p:nvPr/>
        </p:nvSpPr>
        <p:spPr>
          <a:xfrm>
            <a:off x="285135" y="1681316"/>
            <a:ext cx="10422193" cy="3416320"/>
          </a:xfrm>
          <a:prstGeom prst="rect">
            <a:avLst/>
          </a:prstGeom>
          <a:noFill/>
        </p:spPr>
        <p:txBody>
          <a:bodyPr wrap="square">
            <a:spAutoFit/>
          </a:bodyPr>
          <a:lstStyle/>
          <a:p>
            <a:pPr marL="285750" indent="-285750" algn="just">
              <a:buFont typeface="Arial" panose="020B0604020202020204" pitchFamily="34" charset="0"/>
              <a:buChar char="•"/>
            </a:pPr>
            <a:r>
              <a:rPr lang="en-US" b="1" dirty="0"/>
              <a:t>TELNET</a:t>
            </a:r>
          </a:p>
          <a:p>
            <a:pPr marL="285750" indent="-285750" algn="just">
              <a:buFont typeface="Arial" panose="020B0604020202020204" pitchFamily="34" charset="0"/>
              <a:buChar char="•"/>
            </a:pPr>
            <a:endParaRPr lang="en-US" b="1" dirty="0"/>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Specific client/server programs (e.g., FTP) are designed for one service only.</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Having separate client/server pairs for every service is </a:t>
            </a:r>
            <a:r>
              <a:rPr lang="en-US" b="1" dirty="0">
                <a:latin typeface="Times New Roman" panose="02020603050405020304" pitchFamily="18" charset="0"/>
                <a:cs typeface="Times New Roman" panose="02020603050405020304" pitchFamily="18" charset="0"/>
              </a:rPr>
              <a:t>not scalable</a:t>
            </a:r>
            <a:r>
              <a:rPr lang="en-US" dirty="0">
                <a:latin typeface="Times New Roman" panose="02020603050405020304" pitchFamily="18" charset="0"/>
                <a:cs typeface="Times New Roman" panose="02020603050405020304" pitchFamily="18" charset="0"/>
              </a:rPr>
              <a:t>.</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better solution is to use </a:t>
            </a:r>
            <a:r>
              <a:rPr lang="en-US" b="1" dirty="0">
                <a:latin typeface="Times New Roman" panose="02020603050405020304" pitchFamily="18" charset="0"/>
                <a:cs typeface="Times New Roman" panose="02020603050405020304" pitchFamily="18" charset="0"/>
              </a:rPr>
              <a:t>generic client/server programs</a:t>
            </a:r>
            <a:r>
              <a:rPr lang="en-US" dirty="0">
                <a:latin typeface="Times New Roman" panose="02020603050405020304" pitchFamily="18" charset="0"/>
                <a:cs typeface="Times New Roman" panose="02020603050405020304" pitchFamily="18" charset="0"/>
              </a:rPr>
              <a:t>.</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These programs allow users to </a:t>
            </a:r>
            <a:r>
              <a:rPr lang="en-US" b="1" dirty="0">
                <a:latin typeface="Times New Roman" panose="02020603050405020304" pitchFamily="18" charset="0"/>
                <a:cs typeface="Times New Roman" panose="02020603050405020304" pitchFamily="18" charset="0"/>
              </a:rPr>
              <a:t>log in to remote computers</a:t>
            </a:r>
            <a:r>
              <a:rPr lang="en-US" dirty="0">
                <a:latin typeface="Times New Roman" panose="02020603050405020304" pitchFamily="18" charset="0"/>
                <a:cs typeface="Times New Roman" panose="02020603050405020304" pitchFamily="18" charset="0"/>
              </a:rPr>
              <a:t>.</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After login, users can access </a:t>
            </a:r>
            <a:r>
              <a:rPr lang="en-US" b="1" dirty="0">
                <a:latin typeface="Times New Roman" panose="02020603050405020304" pitchFamily="18" charset="0"/>
                <a:cs typeface="Times New Roman" panose="02020603050405020304" pitchFamily="18" charset="0"/>
              </a:rPr>
              <a:t>multiple services</a:t>
            </a:r>
            <a:r>
              <a:rPr lang="en-US" dirty="0">
                <a:latin typeface="Times New Roman" panose="02020603050405020304" pitchFamily="18" charset="0"/>
                <a:cs typeface="Times New Roman" panose="02020603050405020304" pitchFamily="18" charset="0"/>
              </a:rPr>
              <a:t> on the remote system.</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Example: A student logs into a university server to use the </a:t>
            </a:r>
            <a:r>
              <a:rPr lang="en-US" b="1" dirty="0">
                <a:latin typeface="Times New Roman" panose="02020603050405020304" pitchFamily="18" charset="0"/>
                <a:cs typeface="Times New Roman" panose="02020603050405020304" pitchFamily="18" charset="0"/>
              </a:rPr>
              <a:t>Java compiler</a:t>
            </a:r>
            <a:r>
              <a:rPr lang="en-US" dirty="0">
                <a:latin typeface="Times New Roman" panose="02020603050405020304" pitchFamily="18" charset="0"/>
                <a:cs typeface="Times New Roman" panose="02020603050405020304" pitchFamily="18" charset="0"/>
              </a:rPr>
              <a:t>.</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Such generic programs are called </a:t>
            </a:r>
            <a:r>
              <a:rPr lang="en-US" b="1" dirty="0">
                <a:latin typeface="Times New Roman" panose="02020603050405020304" pitchFamily="18" charset="0"/>
                <a:cs typeface="Times New Roman" panose="02020603050405020304" pitchFamily="18" charset="0"/>
              </a:rPr>
              <a:t>remote login applications</a:t>
            </a:r>
            <a:r>
              <a:rPr lang="en-US" dirty="0">
                <a:latin typeface="Times New Roman" panose="02020603050405020304" pitchFamily="18" charset="0"/>
                <a:cs typeface="Times New Roman" panose="02020603050405020304" pitchFamily="18" charset="0"/>
              </a:rPr>
              <a:t>.</a:t>
            </a:r>
          </a:p>
          <a:p>
            <a:pPr marL="285750" indent="-285750" algn="just">
              <a:buFont typeface="Arial" panose="020B0604020202020204" pitchFamily="34" charset="0"/>
              <a:buChar char="•"/>
            </a:pPr>
            <a:r>
              <a:rPr lang="en-US" b="1" dirty="0"/>
              <a:t>TELNET</a:t>
            </a:r>
            <a:r>
              <a:rPr lang="en-US" dirty="0"/>
              <a:t> is an early remote login protocol.</a:t>
            </a:r>
          </a:p>
          <a:p>
            <a:pPr marL="285750" indent="-285750" algn="just">
              <a:buFont typeface="Arial" panose="020B0604020202020204" pitchFamily="34" charset="0"/>
              <a:buChar char="•"/>
            </a:pPr>
            <a:r>
              <a:rPr lang="en-US" dirty="0"/>
              <a:t>It uses a </a:t>
            </a:r>
            <a:r>
              <a:rPr lang="en-US" b="1" dirty="0"/>
              <a:t>username and password</a:t>
            </a:r>
            <a:r>
              <a:rPr lang="en-US" dirty="0"/>
              <a:t> for access.</a:t>
            </a:r>
          </a:p>
          <a:p>
            <a:pPr marL="285750" indent="-285750" algn="just">
              <a:buFont typeface="Arial" panose="020B0604020202020204" pitchFamily="34" charset="0"/>
              <a:buChar char="•"/>
            </a:pPr>
            <a:r>
              <a:rPr lang="en-US" dirty="0"/>
              <a:t>All data, including passwords, is sent in </a:t>
            </a:r>
            <a:r>
              <a:rPr lang="en-US" b="1" dirty="0"/>
              <a:t>plaintext</a:t>
            </a:r>
            <a:r>
              <a:rPr lang="en-US" dirty="0"/>
              <a:t>.</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31241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4BFED-3066-C92B-CF8A-12BE4A465EB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4E0EE39-B5AC-FE70-FF84-F044BE4D7B67}"/>
              </a:ext>
            </a:extLst>
          </p:cNvPr>
          <p:cNvSpPr>
            <a:spLocks noGrp="1"/>
          </p:cNvSpPr>
          <p:nvPr>
            <p:ph type="title"/>
          </p:nvPr>
        </p:nvSpPr>
        <p:spPr>
          <a:xfrm>
            <a:off x="838200" y="365126"/>
            <a:ext cx="10515600" cy="647598"/>
          </a:xfrm>
        </p:spPr>
        <p:txBody>
          <a:bodyPr>
            <a:normAutofit fontScale="90000"/>
          </a:bodyPr>
          <a:lstStyle/>
          <a:p>
            <a:endParaRPr lang="en-IN" dirty="0"/>
          </a:p>
        </p:txBody>
      </p:sp>
      <p:pic>
        <p:nvPicPr>
          <p:cNvPr id="8" name="Picture 7">
            <a:extLst>
              <a:ext uri="{FF2B5EF4-FFF2-40B4-BE49-F238E27FC236}">
                <a16:creationId xmlns:a16="http://schemas.microsoft.com/office/drawing/2014/main" id="{6C7F74BE-59C9-E584-3837-8FF7C8057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3" name="Content Placeholder 2">
            <a:extLst>
              <a:ext uri="{FF2B5EF4-FFF2-40B4-BE49-F238E27FC236}">
                <a16:creationId xmlns:a16="http://schemas.microsoft.com/office/drawing/2014/main" id="{46A070E6-2FB9-DCE9-48E6-5A9163E81083}"/>
              </a:ext>
            </a:extLst>
          </p:cNvPr>
          <p:cNvSpPr>
            <a:spLocks noGrp="1"/>
          </p:cNvSpPr>
          <p:nvPr>
            <p:ph idx="1"/>
          </p:nvPr>
        </p:nvSpPr>
        <p:spPr/>
        <p:txBody>
          <a:bodyPr/>
          <a:lstStyle/>
          <a:p>
            <a:pPr algn="just"/>
            <a:r>
              <a:rPr lang="en-US" sz="1800" dirty="0"/>
              <a:t>.</a:t>
            </a:r>
          </a:p>
          <a:p>
            <a:pPr algn="just"/>
            <a:endParaRPr lang="en-IN" sz="18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7DFD0A41-3602-C2F0-A6F8-0C3845F0EC3A}"/>
              </a:ext>
            </a:extLst>
          </p:cNvPr>
          <p:cNvSpPr txBox="1"/>
          <p:nvPr/>
        </p:nvSpPr>
        <p:spPr>
          <a:xfrm>
            <a:off x="1012723" y="1169301"/>
            <a:ext cx="8957187" cy="646331"/>
          </a:xfrm>
          <a:prstGeom prst="rect">
            <a:avLst/>
          </a:prstGeom>
          <a:noFill/>
        </p:spPr>
        <p:txBody>
          <a:bodyPr wrap="square">
            <a:spAutoFit/>
          </a:bodyPr>
          <a:lstStyle/>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56D4653-9B3E-B87D-8FD2-59538DEC1307}"/>
              </a:ext>
            </a:extLst>
          </p:cNvPr>
          <p:cNvSpPr txBox="1"/>
          <p:nvPr/>
        </p:nvSpPr>
        <p:spPr>
          <a:xfrm>
            <a:off x="648929" y="1455175"/>
            <a:ext cx="8554065" cy="369332"/>
          </a:xfrm>
          <a:prstGeom prst="rect">
            <a:avLst/>
          </a:prstGeom>
          <a:noFill/>
        </p:spPr>
        <p:txBody>
          <a:bodyPr wrap="square">
            <a:spAutoFit/>
          </a:bodyPr>
          <a:lstStyle/>
          <a:p>
            <a:endParaRPr lang="en-US" b="1" dirty="0"/>
          </a:p>
        </p:txBody>
      </p:sp>
      <p:sp>
        <p:nvSpPr>
          <p:cNvPr id="9" name="TextBox 8">
            <a:extLst>
              <a:ext uri="{FF2B5EF4-FFF2-40B4-BE49-F238E27FC236}">
                <a16:creationId xmlns:a16="http://schemas.microsoft.com/office/drawing/2014/main" id="{A5754A78-69B4-D0A7-B82F-02CF51C38330}"/>
              </a:ext>
            </a:extLst>
          </p:cNvPr>
          <p:cNvSpPr txBox="1"/>
          <p:nvPr/>
        </p:nvSpPr>
        <p:spPr>
          <a:xfrm>
            <a:off x="285135" y="1681316"/>
            <a:ext cx="10422193" cy="3139321"/>
          </a:xfrm>
          <a:prstGeom prst="rect">
            <a:avLst/>
          </a:prstGeom>
          <a:noFill/>
        </p:spPr>
        <p:txBody>
          <a:bodyPr wrap="square">
            <a:spAutoFit/>
          </a:bodyPr>
          <a:lstStyle/>
          <a:p>
            <a:pPr algn="just"/>
            <a:r>
              <a:rPr lang="en-US" b="1" dirty="0"/>
              <a:t>Active Documents</a:t>
            </a:r>
          </a:p>
          <a:p>
            <a:pPr algn="just"/>
            <a:r>
              <a:rPr lang="en-US" b="1" dirty="0"/>
              <a:t> </a:t>
            </a:r>
            <a:r>
              <a:rPr lang="en-US" dirty="0"/>
              <a:t>Active documents are files that require a program or script to run on the client’s device to enable interactive or animated content on the user's screen. When a browser requests an active</a:t>
            </a:r>
            <a:r>
              <a:rPr lang="en-US" b="1" dirty="0"/>
              <a:t> </a:t>
            </a:r>
            <a:r>
              <a:rPr lang="en-US" dirty="0"/>
              <a:t>document, the server sends a copy of the file to the client. The document is then run by the client’s browser, allowing animations and interactions to occur locally on the user’s device.</a:t>
            </a:r>
          </a:p>
          <a:p>
            <a:pPr algn="just"/>
            <a:r>
              <a:rPr lang="en-US" dirty="0"/>
              <a:t> Active Documents are created using two methods</a:t>
            </a:r>
          </a:p>
          <a:p>
            <a:pPr algn="just"/>
            <a:r>
              <a:rPr lang="en-US" dirty="0"/>
              <a:t> </a:t>
            </a:r>
            <a:r>
              <a:rPr lang="en-US" b="1" dirty="0"/>
              <a:t>1. Java Applets</a:t>
            </a:r>
            <a:r>
              <a:rPr lang="en-US" dirty="0"/>
              <a:t>: Written in Java and compiled into bytecode (binary format). Ready to run on the client’s device.</a:t>
            </a:r>
          </a:p>
          <a:p>
            <a:pPr algn="just"/>
            <a:r>
              <a:rPr lang="en-US" dirty="0"/>
              <a:t> </a:t>
            </a:r>
            <a:r>
              <a:rPr lang="en-US" b="1" dirty="0"/>
              <a:t>2. JavaScript: </a:t>
            </a:r>
            <a:r>
              <a:rPr lang="en-US" dirty="0"/>
              <a:t>Scripts that are downloaded from the server and executed directly by the client’s browser. These methods enable dynamic, interactive content directly on the client’s device, making it possible for applications like animations and user interactions to work smoothly at the client side.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4848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37377-549A-55FA-1C8C-4F34BB09096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740EE15-968D-8C46-F1F7-BE8AE45BA591}"/>
              </a:ext>
            </a:extLst>
          </p:cNvPr>
          <p:cNvSpPr>
            <a:spLocks noGrp="1"/>
          </p:cNvSpPr>
          <p:nvPr>
            <p:ph type="title"/>
          </p:nvPr>
        </p:nvSpPr>
        <p:spPr>
          <a:xfrm>
            <a:off x="838200" y="365126"/>
            <a:ext cx="10515600" cy="647598"/>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7E8C4228-6BF9-B563-5581-C90D99766316}"/>
              </a:ext>
            </a:extLst>
          </p:cNvPr>
          <p:cNvSpPr>
            <a:spLocks noGrp="1"/>
          </p:cNvSpPr>
          <p:nvPr>
            <p:ph idx="1"/>
          </p:nvPr>
        </p:nvSpPr>
        <p:spPr/>
        <p:txBody>
          <a:bodyPr>
            <a:normAutofit/>
          </a:bodyPr>
          <a:lstStyle/>
          <a:p>
            <a:pPr marL="0" indent="0">
              <a:buNone/>
            </a:pPr>
            <a:r>
              <a:rPr lang="en-IN" sz="2400" b="1" dirty="0">
                <a:latin typeface="Times New Roman" panose="02020603050405020304" pitchFamily="18" charset="0"/>
                <a:cs typeface="Times New Roman" panose="02020603050405020304" pitchFamily="18" charset="0"/>
              </a:rPr>
              <a:t>Standard and Nonstandard Protocols </a:t>
            </a:r>
          </a:p>
          <a:p>
            <a:r>
              <a:rPr lang="en-US" sz="2000" dirty="0">
                <a:latin typeface="Times New Roman" panose="02020603050405020304" pitchFamily="18" charset="0"/>
                <a:cs typeface="Times New Roman" panose="02020603050405020304" pitchFamily="18" charset="0"/>
              </a:rPr>
              <a:t>For smooth Internet functioning, the first four layers of the TCP/IP model (Link, Internet, Transport, Application-support services) must use standardized and well-documented protocols.</a:t>
            </a:r>
          </a:p>
          <a:p>
            <a:r>
              <a:rPr lang="en-US" sz="2000" dirty="0">
                <a:latin typeface="Times New Roman" panose="02020603050405020304" pitchFamily="18" charset="0"/>
                <a:cs typeface="Times New Roman" panose="02020603050405020304" pitchFamily="18" charset="0"/>
              </a:rPr>
              <a:t>These standard protocols are usually built into operating systems such as Windows, Linux, or UNIX.</a:t>
            </a:r>
          </a:p>
          <a:p>
            <a:r>
              <a:rPr lang="en-US" sz="2000" dirty="0">
                <a:latin typeface="Times New Roman" panose="02020603050405020304" pitchFamily="18" charset="0"/>
                <a:cs typeface="Times New Roman" panose="02020603050405020304" pitchFamily="18" charset="0"/>
              </a:rPr>
              <a:t>Standardization ensures that all devices and systems can communicate reliably across the Internet.</a:t>
            </a:r>
          </a:p>
          <a:p>
            <a:r>
              <a:rPr lang="en-US" sz="2000" dirty="0">
                <a:latin typeface="Times New Roman" panose="02020603050405020304" pitchFamily="18" charset="0"/>
                <a:cs typeface="Times New Roman" panose="02020603050405020304" pitchFamily="18" charset="0"/>
              </a:rPr>
              <a:t>In contrast, application-layer protocols can be either standard (e.g., HTTP, FTP, DNS) or nonstandard/custom, depending on the needs of developers.</a:t>
            </a:r>
            <a:endParaRPr lang="en-IN" sz="2000" dirty="0">
              <a:latin typeface="Times New Roman" panose="02020603050405020304" pitchFamily="18" charset="0"/>
              <a:cs typeface="Times New Roman" panose="02020603050405020304" pitchFamily="18" charset="0"/>
            </a:endParaRPr>
          </a:p>
          <a:p>
            <a:pPr marL="0" indent="0">
              <a:buNone/>
            </a:pPr>
            <a:endParaRPr lang="en-US" sz="2400" b="1"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5BC5AECF-ECA3-9A45-172F-C4FEC05BFF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90767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9660C-1523-544D-EB16-7D8AC8A6A8F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9ADB89E-5EC0-E5CF-4CB4-97640DE91296}"/>
              </a:ext>
            </a:extLst>
          </p:cNvPr>
          <p:cNvSpPr>
            <a:spLocks noGrp="1"/>
          </p:cNvSpPr>
          <p:nvPr>
            <p:ph type="title"/>
          </p:nvPr>
        </p:nvSpPr>
        <p:spPr>
          <a:xfrm>
            <a:off x="838200" y="365126"/>
            <a:ext cx="10515600" cy="647598"/>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C6425503-ECAE-5C6E-09CE-EC3029F319DD}"/>
              </a:ext>
            </a:extLst>
          </p:cNvPr>
          <p:cNvSpPr>
            <a:spLocks noGrp="1"/>
          </p:cNvSpPr>
          <p:nvPr>
            <p:ph idx="1"/>
          </p:nvPr>
        </p:nvSpPr>
        <p:spPr/>
        <p:txBody>
          <a:bodyPr>
            <a:normAutofit/>
          </a:bodyPr>
          <a:lstStyle/>
          <a:p>
            <a:pPr marL="457200" indent="-457200">
              <a:buAutoNum type="arabicPeriod"/>
            </a:pPr>
            <a:r>
              <a:rPr lang="en-IN" sz="2400" b="1" dirty="0">
                <a:latin typeface="Times New Roman" panose="02020603050405020304" pitchFamily="18" charset="0"/>
                <a:cs typeface="Times New Roman" panose="02020603050405020304" pitchFamily="18" charset="0"/>
              </a:rPr>
              <a:t>Standard and Nonstandard Protocols </a:t>
            </a:r>
            <a:endParaRPr lang="en-US" sz="2400" b="1" dirty="0">
              <a:latin typeface="Times New Roman" panose="02020603050405020304" pitchFamily="18" charset="0"/>
              <a:cs typeface="Times New Roman" panose="02020603050405020304" pitchFamily="18" charset="0"/>
            </a:endParaRPr>
          </a:p>
          <a:p>
            <a:pPr marL="0" indent="0">
              <a:buNone/>
            </a:pPr>
            <a:r>
              <a:rPr lang="en-US" sz="2000" b="1" dirty="0">
                <a:latin typeface="Times New Roman" panose="02020603050405020304" pitchFamily="18" charset="0"/>
                <a:cs typeface="Times New Roman" panose="02020603050405020304" pitchFamily="18" charset="0"/>
              </a:rPr>
              <a:t>Standard application-layer protocols :</a:t>
            </a:r>
            <a:r>
              <a:rPr lang="en-US" sz="2000" dirty="0">
                <a:latin typeface="Times New Roman" panose="02020603050405020304" pitchFamily="18" charset="0"/>
                <a:cs typeface="Times New Roman" panose="02020603050405020304" pitchFamily="18" charset="0"/>
              </a:rPr>
              <a:t> A standard application-layer protocol is a protocol that is officially defined, documented, and approved by Internet standard organizations like IETF (Internet Engineering Task Force).</a:t>
            </a:r>
          </a:p>
          <a:p>
            <a:pPr marL="0" indent="0">
              <a:buNone/>
            </a:pPr>
            <a:r>
              <a:rPr lang="en-US" sz="2000" b="1" dirty="0">
                <a:latin typeface="Times New Roman" panose="02020603050405020304" pitchFamily="18" charset="0"/>
                <a:cs typeface="Times New Roman" panose="02020603050405020304" pitchFamily="18" charset="0"/>
              </a:rPr>
              <a:t>Nonstandard Application-Layer Protocols : </a:t>
            </a:r>
            <a:r>
              <a:rPr lang="en-US" sz="2000" dirty="0">
                <a:latin typeface="Times New Roman" panose="02020603050405020304" pitchFamily="18" charset="0"/>
                <a:cs typeface="Times New Roman" panose="02020603050405020304" pitchFamily="18" charset="0"/>
              </a:rPr>
              <a:t>Programmers can also create nonstandard application-layer programs by developing two programs that provide services through the transport layer. </a:t>
            </a:r>
          </a:p>
          <a:p>
            <a:pPr marL="0" indent="0">
              <a:buNone/>
            </a:pPr>
            <a:r>
              <a:rPr lang="en-US" sz="2000" dirty="0">
                <a:latin typeface="Times New Roman" panose="02020603050405020304" pitchFamily="18" charset="0"/>
                <a:cs typeface="Times New Roman" panose="02020603050405020304" pitchFamily="18" charset="0"/>
              </a:rPr>
              <a:t>A non-standard application-layer protocol is a protocol that is not officially standardized by any Internet authority.</a:t>
            </a:r>
          </a:p>
          <a:p>
            <a:pPr marL="0" indent="0">
              <a:buNone/>
            </a:pPr>
            <a:r>
              <a:rPr lang="en-IN" sz="2000" b="1" dirty="0">
                <a:latin typeface="Times New Roman" panose="02020603050405020304" pitchFamily="18" charset="0"/>
                <a:cs typeface="Times New Roman" panose="02020603050405020304" pitchFamily="18" charset="0"/>
              </a:rPr>
              <a:t>Examples</a:t>
            </a:r>
            <a:r>
              <a:rPr lang="en-IN" sz="2000" dirty="0">
                <a:latin typeface="Times New Roman" panose="02020603050405020304" pitchFamily="18" charset="0"/>
                <a:cs typeface="Times New Roman" panose="02020603050405020304" pitchFamily="18" charset="0"/>
              </a:rPr>
              <a:t> include HTTP (web browsing), FTP (file transfer), SMTP (email), DNS (domain name resolution), etc.</a:t>
            </a:r>
            <a:endParaRPr lang="en-US" sz="2000"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FB1C98EE-7785-ABB4-A744-93782C9947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2004754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97026C-0B58-A9B1-21C8-758003F0550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FFE515A-2E6B-624E-B007-31D02B3E5F0B}"/>
              </a:ext>
            </a:extLst>
          </p:cNvPr>
          <p:cNvSpPr>
            <a:spLocks noGrp="1"/>
          </p:cNvSpPr>
          <p:nvPr>
            <p:ph type="title"/>
          </p:nvPr>
        </p:nvSpPr>
        <p:spPr>
          <a:xfrm>
            <a:off x="838200" y="365126"/>
            <a:ext cx="10515600" cy="647598"/>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5A8561E0-7BE9-2ABB-0312-9266B8C1A814}"/>
              </a:ext>
            </a:extLst>
          </p:cNvPr>
          <p:cNvSpPr>
            <a:spLocks noGrp="1"/>
          </p:cNvSpPr>
          <p:nvPr>
            <p:ph idx="1"/>
          </p:nvPr>
        </p:nvSpPr>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2.Application-Layer Paradigms </a:t>
            </a:r>
          </a:p>
          <a:p>
            <a:pPr marL="0" indent="0" algn="just">
              <a:buNone/>
            </a:pPr>
            <a:r>
              <a:rPr lang="en-US" sz="2000" dirty="0">
                <a:latin typeface="Times New Roman" panose="02020603050405020304" pitchFamily="18" charset="0"/>
                <a:cs typeface="Times New Roman" panose="02020603050405020304" pitchFamily="18" charset="0"/>
              </a:rPr>
              <a:t>To use the Internet, two application programs must communicate: one on a computer somewhere in the world and the other on a different computer. These programs exchange messages over the Internet, but their relationship can vary. There are two main paradigms:</a:t>
            </a:r>
          </a:p>
          <a:p>
            <a:pPr marL="0" indent="0" algn="just">
              <a:buNone/>
            </a:pPr>
            <a:r>
              <a:rPr lang="en-US" sz="2000"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1. Client-Server Paradigm:</a:t>
            </a:r>
            <a:r>
              <a:rPr lang="en-US" sz="2000" dirty="0">
                <a:latin typeface="Times New Roman" panose="02020603050405020304" pitchFamily="18" charset="0"/>
                <a:cs typeface="Times New Roman" panose="02020603050405020304" pitchFamily="18" charset="0"/>
              </a:rPr>
              <a:t> One program (client) requests services, while the other (server) provides services. </a:t>
            </a:r>
          </a:p>
          <a:p>
            <a:pPr marL="0" indent="0" algn="just">
              <a:buNone/>
            </a:pPr>
            <a:r>
              <a:rPr lang="en-US" sz="2000" b="1" dirty="0">
                <a:latin typeface="Times New Roman" panose="02020603050405020304" pitchFamily="18" charset="0"/>
                <a:cs typeface="Times New Roman" panose="02020603050405020304" pitchFamily="18" charset="0"/>
              </a:rPr>
              <a:t>2. Peer-to-Peer (P2P) Paradigm</a:t>
            </a:r>
            <a:r>
              <a:rPr lang="en-US" sz="2000" dirty="0">
                <a:latin typeface="Times New Roman" panose="02020603050405020304" pitchFamily="18" charset="0"/>
                <a:cs typeface="Times New Roman" panose="02020603050405020304" pitchFamily="18" charset="0"/>
              </a:rPr>
              <a:t>: Both programs can request and provide services. </a:t>
            </a:r>
            <a:endParaRPr lang="en-US" sz="2000" b="1"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2A83C9FD-30E0-8C6F-643A-7739F5BF30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2914595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BDA5F-302F-7D5E-DA89-C73006DB0DC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D355513-8069-AF16-4AB2-CEF47631AED9}"/>
              </a:ext>
            </a:extLst>
          </p:cNvPr>
          <p:cNvSpPr>
            <a:spLocks noGrp="1"/>
          </p:cNvSpPr>
          <p:nvPr>
            <p:ph type="title"/>
          </p:nvPr>
        </p:nvSpPr>
        <p:spPr>
          <a:xfrm>
            <a:off x="838200" y="365126"/>
            <a:ext cx="10515600" cy="647598"/>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AB9B650F-AB5E-7400-3D37-C6DC34486714}"/>
              </a:ext>
            </a:extLst>
          </p:cNvPr>
          <p:cNvSpPr>
            <a:spLocks noGrp="1"/>
          </p:cNvSpPr>
          <p:nvPr>
            <p:ph idx="1"/>
          </p:nvPr>
        </p:nvSpPr>
        <p:spPr/>
        <p:txBody>
          <a:bodyPr>
            <a:normAutofit lnSpcReduction="10000"/>
          </a:bodyPr>
          <a:lstStyle/>
          <a:p>
            <a:pPr marL="0" indent="0">
              <a:buNone/>
            </a:pPr>
            <a:r>
              <a:rPr lang="en-US" sz="2000" b="1" dirty="0">
                <a:latin typeface="Times New Roman" panose="02020603050405020304" pitchFamily="18" charset="0"/>
                <a:cs typeface="Times New Roman" panose="02020603050405020304" pitchFamily="18" charset="0"/>
              </a:rPr>
              <a:t>3.</a:t>
            </a:r>
            <a:r>
              <a:rPr lang="en-IN" sz="2000" dirty="0">
                <a:latin typeface="Times New Roman" panose="02020603050405020304" pitchFamily="18" charset="0"/>
                <a:cs typeface="Times New Roman" panose="02020603050405020304" pitchFamily="18" charset="0"/>
              </a:rPr>
              <a:t> </a:t>
            </a:r>
            <a:r>
              <a:rPr lang="en-IN" sz="2000" b="1" dirty="0">
                <a:latin typeface="Times New Roman" panose="02020603050405020304" pitchFamily="18" charset="0"/>
                <a:cs typeface="Times New Roman" panose="02020603050405020304" pitchFamily="18" charset="0"/>
              </a:rPr>
              <a:t>Traditional Paradigm: Client-Server </a:t>
            </a:r>
            <a:endParaRPr lang="en-US" sz="2000" b="1" dirty="0">
              <a:solidFill>
                <a:schemeClr val="accent1">
                  <a:lumMod val="50000"/>
                </a:schemeClr>
              </a:solidFill>
              <a:latin typeface="Times New Roman" panose="02020603050405020304" pitchFamily="18" charset="0"/>
              <a:cs typeface="Times New Roman" panose="02020603050405020304" pitchFamily="18" charset="0"/>
            </a:endParaRPr>
          </a:p>
          <a:p>
            <a:pPr marL="0" indent="0">
              <a:buNone/>
            </a:pPr>
            <a:endParaRPr lang="en-IN" sz="2000" b="1"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In client-server architecture, communication happens between two types of systems:</a:t>
            </a:r>
          </a:p>
          <a:p>
            <a:r>
              <a:rPr lang="en-US" sz="2000" dirty="0">
                <a:latin typeface="Times New Roman" panose="02020603050405020304" pitchFamily="18" charset="0"/>
                <a:cs typeface="Times New Roman" panose="02020603050405020304" pitchFamily="18" charset="0"/>
              </a:rPr>
              <a:t>Server → Always ON, provides services.</a:t>
            </a:r>
          </a:p>
          <a:p>
            <a:r>
              <a:rPr lang="en-US" sz="2000" dirty="0">
                <a:latin typeface="Times New Roman" panose="02020603050405020304" pitchFamily="18" charset="0"/>
                <a:cs typeface="Times New Roman" panose="02020603050405020304" pitchFamily="18" charset="0"/>
              </a:rPr>
              <a:t>Client → Sends requests to the server to use those services.</a:t>
            </a:r>
          </a:p>
          <a:p>
            <a:r>
              <a:rPr lang="en-US" sz="2000" dirty="0">
                <a:latin typeface="Times New Roman" panose="02020603050405020304" pitchFamily="18" charset="0"/>
                <a:cs typeface="Times New Roman" panose="02020603050405020304" pitchFamily="18" charset="0"/>
              </a:rPr>
              <a:t>The server is a central, powerful machine, while clients can be many and distributed.</a:t>
            </a:r>
          </a:p>
          <a:p>
            <a:r>
              <a:rPr lang="en-US" sz="2000" dirty="0">
                <a:latin typeface="Times New Roman" panose="02020603050405020304" pitchFamily="18" charset="0"/>
                <a:cs typeface="Times New Roman" panose="02020603050405020304" pitchFamily="18" charset="0"/>
              </a:rPr>
              <a:t>Clients initiate communication, and servers wait for requests and respond.</a:t>
            </a:r>
          </a:p>
          <a:p>
            <a:r>
              <a:rPr lang="en-US" sz="2000" dirty="0">
                <a:latin typeface="Times New Roman" panose="02020603050405020304" pitchFamily="18" charset="0"/>
                <a:cs typeface="Times New Roman" panose="02020603050405020304" pitchFamily="18" charset="0"/>
              </a:rPr>
              <a:t>Multiple clients can access the server simultaneously.</a:t>
            </a:r>
          </a:p>
          <a:p>
            <a:r>
              <a:rPr lang="en-US" sz="2000" dirty="0">
                <a:latin typeface="Times New Roman" panose="02020603050405020304" pitchFamily="18" charset="0"/>
                <a:cs typeface="Times New Roman" panose="02020603050405020304" pitchFamily="18" charset="0"/>
              </a:rPr>
              <a:t>Example (Web Application):</a:t>
            </a:r>
          </a:p>
          <a:p>
            <a:r>
              <a:rPr lang="en-US" sz="2000" dirty="0">
                <a:latin typeface="Times New Roman" panose="02020603050405020304" pitchFamily="18" charset="0"/>
                <a:cs typeface="Times New Roman" panose="02020603050405020304" pitchFamily="18" charset="0"/>
              </a:rPr>
              <a:t>A Web server (like Apache, Nginx) waits for requests from browsers.</a:t>
            </a:r>
          </a:p>
          <a:p>
            <a:r>
              <a:rPr lang="en-US" sz="2000" dirty="0">
                <a:latin typeface="Times New Roman" panose="02020603050405020304" pitchFamily="18" charset="0"/>
                <a:cs typeface="Times New Roman" panose="02020603050405020304" pitchFamily="18" charset="0"/>
              </a:rPr>
              <a:t>A browser (client) sends a request for a webpage or object.</a:t>
            </a:r>
          </a:p>
          <a:p>
            <a:pPr marL="0" indent="0">
              <a:buNone/>
            </a:pPr>
            <a:endParaRPr lang="en-US" sz="2000" dirty="0"/>
          </a:p>
        </p:txBody>
      </p:sp>
      <p:pic>
        <p:nvPicPr>
          <p:cNvPr id="8" name="Picture 7">
            <a:extLst>
              <a:ext uri="{FF2B5EF4-FFF2-40B4-BE49-F238E27FC236}">
                <a16:creationId xmlns:a16="http://schemas.microsoft.com/office/drawing/2014/main" id="{2D49EF6C-FD35-3672-15CF-8753FCFAB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124885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65227-B8BC-68B5-5590-CEBE292072A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ED8C58F-A3D0-93BB-B63E-C5951CAD926F}"/>
              </a:ext>
            </a:extLst>
          </p:cNvPr>
          <p:cNvSpPr>
            <a:spLocks noGrp="1"/>
          </p:cNvSpPr>
          <p:nvPr>
            <p:ph type="title"/>
          </p:nvPr>
        </p:nvSpPr>
        <p:spPr>
          <a:xfrm>
            <a:off x="838200" y="365126"/>
            <a:ext cx="10515600" cy="647598"/>
          </a:xfrm>
        </p:spPr>
        <p:txBody>
          <a:bodyPr>
            <a:normAutofit fontScale="90000"/>
          </a:bodyPr>
          <a:lstStyle/>
          <a:p>
            <a:endParaRPr lang="en-IN" dirty="0"/>
          </a:p>
        </p:txBody>
      </p:sp>
      <p:sp>
        <p:nvSpPr>
          <p:cNvPr id="6" name="Content Placeholder 5">
            <a:extLst>
              <a:ext uri="{FF2B5EF4-FFF2-40B4-BE49-F238E27FC236}">
                <a16:creationId xmlns:a16="http://schemas.microsoft.com/office/drawing/2014/main" id="{AB870E85-E1AC-C3AE-08DC-E19D414FEB87}"/>
              </a:ext>
            </a:extLst>
          </p:cNvPr>
          <p:cNvSpPr>
            <a:spLocks noGrp="1"/>
          </p:cNvSpPr>
          <p:nvPr>
            <p:ph idx="1"/>
          </p:nvPr>
        </p:nvSpPr>
        <p:spPr/>
        <p:txBody>
          <a:bodyPr>
            <a:normAutofit lnSpcReduction="10000"/>
          </a:bodyPr>
          <a:lstStyle/>
          <a:p>
            <a:pPr marL="0" indent="0">
              <a:buNone/>
            </a:pPr>
            <a:r>
              <a:rPr lang="en-US" sz="2000" b="1" dirty="0">
                <a:latin typeface="Times New Roman" panose="02020603050405020304" pitchFamily="18" charset="0"/>
                <a:cs typeface="Times New Roman" panose="02020603050405020304" pitchFamily="18" charset="0"/>
              </a:rPr>
              <a:t>3.</a:t>
            </a:r>
            <a:r>
              <a:rPr lang="en-IN" sz="2000" dirty="0"/>
              <a:t> </a:t>
            </a:r>
            <a:r>
              <a:rPr lang="en-IN" sz="2000" b="1" dirty="0"/>
              <a:t>Traditional Paradigm: Client-Server </a:t>
            </a:r>
            <a:endParaRPr lang="en-US" sz="2000" b="1" dirty="0">
              <a:solidFill>
                <a:schemeClr val="accent1">
                  <a:lumMod val="50000"/>
                </a:schemeClr>
              </a:solidFill>
              <a:latin typeface="Times New Roman" panose="02020603050405020304" pitchFamily="18" charset="0"/>
              <a:cs typeface="Times New Roman" panose="02020603050405020304" pitchFamily="18" charset="0"/>
            </a:endParaRPr>
          </a:p>
          <a:p>
            <a:pPr marL="0" indent="0">
              <a:buNone/>
            </a:pPr>
            <a:endParaRPr lang="en-IN" sz="2000" b="1" dirty="0"/>
          </a:p>
          <a:p>
            <a:r>
              <a:rPr lang="en-US" sz="2000" dirty="0"/>
              <a:t>In client-server architecture, communication happens between two types of systems:</a:t>
            </a:r>
          </a:p>
          <a:p>
            <a:r>
              <a:rPr lang="en-US" sz="2000" dirty="0"/>
              <a:t>Server → Always ON, provides services.</a:t>
            </a:r>
          </a:p>
          <a:p>
            <a:r>
              <a:rPr lang="en-US" sz="2000" dirty="0"/>
              <a:t>Client → Sends requests to the server to use those services.</a:t>
            </a:r>
          </a:p>
          <a:p>
            <a:r>
              <a:rPr lang="en-US" sz="2000" dirty="0"/>
              <a:t>The server is a central, powerful machine, while clients can be many and distributed.</a:t>
            </a:r>
          </a:p>
          <a:p>
            <a:r>
              <a:rPr lang="en-US" sz="2000" dirty="0"/>
              <a:t>Clients initiate communication, and servers wait for requests and respond.</a:t>
            </a:r>
          </a:p>
          <a:p>
            <a:r>
              <a:rPr lang="en-US" sz="2000" dirty="0"/>
              <a:t>Multiple clients can access the server simultaneously.</a:t>
            </a:r>
          </a:p>
          <a:p>
            <a:r>
              <a:rPr lang="en-US" sz="2000" dirty="0"/>
              <a:t>Example (Web Application):</a:t>
            </a:r>
          </a:p>
          <a:p>
            <a:r>
              <a:rPr lang="en-US" sz="2000" dirty="0"/>
              <a:t>A Web server (like Apache, Nginx) waits for requests from browsers.</a:t>
            </a:r>
          </a:p>
          <a:p>
            <a:r>
              <a:rPr lang="en-US" sz="2000" dirty="0"/>
              <a:t>A browser (client) sends a request for a webpage or object.</a:t>
            </a:r>
          </a:p>
          <a:p>
            <a:pPr marL="0" indent="0">
              <a:buNone/>
            </a:pPr>
            <a:endParaRPr lang="en-US" sz="2000" dirty="0"/>
          </a:p>
        </p:txBody>
      </p:sp>
      <p:pic>
        <p:nvPicPr>
          <p:cNvPr id="8" name="Picture 7">
            <a:extLst>
              <a:ext uri="{FF2B5EF4-FFF2-40B4-BE49-F238E27FC236}">
                <a16:creationId xmlns:a16="http://schemas.microsoft.com/office/drawing/2014/main" id="{C7331592-CAC6-D5DF-C199-6D9586A369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5310838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TotalTime>
  <Words>4270</Words>
  <Application>Microsoft Office PowerPoint</Application>
  <PresentationFormat>Widescreen</PresentationFormat>
  <Paragraphs>256</Paragraphs>
  <Slides>43</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Poojitha S</dc:creator>
  <cp:lastModifiedBy>Poojitha S</cp:lastModifiedBy>
  <cp:revision>91</cp:revision>
  <dcterms:created xsi:type="dcterms:W3CDTF">2025-12-09T14:13:06Z</dcterms:created>
  <dcterms:modified xsi:type="dcterms:W3CDTF">2025-12-21T12:55:38Z</dcterms:modified>
</cp:coreProperties>
</file>