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9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85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7" r:id="rId23"/>
    <p:sldId id="278" r:id="rId24"/>
    <p:sldId id="275" r:id="rId25"/>
    <p:sldId id="276" r:id="rId26"/>
    <p:sldId id="279" r:id="rId27"/>
    <p:sldId id="280" r:id="rId28"/>
    <p:sldId id="282" r:id="rId29"/>
    <p:sldId id="281" r:id="rId30"/>
    <p:sldId id="283" r:id="rId31"/>
    <p:sldId id="284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 snapToGrid="0">
      <p:cViewPr varScale="1">
        <p:scale>
          <a:sx n="78" d="100"/>
          <a:sy n="78" d="100"/>
        </p:scale>
        <p:origin x="8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E14B0-BF68-4079-9C48-EABD4711F794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26045F-AF04-4EF9-8385-C91576167D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884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3422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CF410-B5A0-ED87-A444-8354B020B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926FFD-1F96-02A0-191F-44731C380A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7452E5-CA04-3B3C-AE8D-30B9354244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A9667-7506-F0BC-3EAF-A610AEAA55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08571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E40A4-B6BB-27D9-5635-1E3F54765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946C99-CB96-80B1-8DFD-217B5E00E4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9F5CA2-727C-7AD3-F330-7021F14432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92567-1978-FCC3-D335-3F22AE70EF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120027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F6E15-AE06-A418-6E0F-08A62A3B6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0DEC16-8171-9E0D-E4B3-7F4EAE1D19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C7F86E-3D44-A279-CE1D-B4920A6F38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2C4257-4A2F-249F-7CA4-CDC219EB6C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5571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6436D-99A4-FC20-DB63-832CAFEEE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C1B8FF-4425-2E3C-B7DD-1CFD635317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A575BD-39FF-B120-CF58-119D5234AF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664139-2810-5BA0-6100-5BDF8000FF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3548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63E58-19C5-7104-0BE4-91AE358B0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E95589-D06E-1B81-5E73-AE27B0166F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55FABC-1622-BC49-7645-05D8002BEF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0EED9E-BAFE-C038-A2D9-F78DF904FA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228821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7687F-E39B-4277-59EF-DCBF3D05F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0FA9E5-F018-FBD5-6788-1E6AB249D0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3AA7D2-6E53-A93F-9A76-3AFE11D0B0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F53E2-5BA6-D527-6681-2E1F02CAE0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6940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1CA10-5801-39F2-54EE-A3D2AAAB7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573332-1FB3-65F0-C85B-44BBF733E2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072D6A-323D-031F-F776-93032B4E25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3E565F-D60C-447E-CCE5-5F72342299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751110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0D41D-270E-7EE3-B1F5-25BDCB7F2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C1549F-E898-0879-97B6-F918489DDD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0B87CE-166F-E636-EB3C-4248371B1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B9336-2408-709E-46FD-F720A922A9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80133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7B6B6-E7C3-2AA3-ADB6-BAEF26793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DC2054-C564-DA59-1300-7E1D32077B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2C543C-242F-0653-6EB3-2F80DE3EFD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C1F0E6-CA41-FC56-D4C5-BA76DF8932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4464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33B04B-4CA6-D35A-21A5-74F76DB3B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8D635A-0201-B00B-4B9F-157D7C8BC5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675FA7-7DEB-6E21-0CC0-13A0D9B03A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2C56FB-4837-53B1-06EC-568B204967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39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57339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0E364-B04F-408C-075B-4F29BBF55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D2987C-5603-27DB-734C-5885E18900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654EC9-9361-BD57-82EB-F0D3E9D1F8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76F621-3FD4-816F-2BC9-43A99791D1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0753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2B654-7E1B-ED8C-ABFB-17F43E4D0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38467B-2519-23EA-DB1C-0116BAB461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92AF35-3CBF-6AB5-B8CB-67F0DA4E54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F5FC6C-2320-1665-56D0-AE596B7629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99886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7AA5A-5665-CB14-EA49-9C8350DB4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35F99D-E2C0-4756-3E4E-EB6B01EC56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05E672-BFC8-3E5F-E524-8B136FE72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ECE1AC-F6F7-E0BA-3C19-E10319CDF2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872194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B96A4-892F-8882-EEBE-A474BD592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1FF730-4FDF-4B01-CF8C-88C97BE0F1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A026E6-F4CA-E1B3-5F6E-BE8C28C227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4AF1D-05BE-CC44-6739-6241EDB4D8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46342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08606-61E5-0577-7BF0-DDACB6CF9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E27DDA-7E54-DE7B-9794-D339510E5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27909B-3AD6-DA0D-18B0-F9FEB55602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EED25-9C7A-245B-27B8-983DB919B9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6473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5E022-3C5D-D55F-6ACD-91F3C40F6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567892-11EC-671C-5567-F2DCA43552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867114-5F71-6C32-3FB9-30D3642610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EC8E56-F01B-0BB3-7868-9B4A2D2C68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162512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FC2CF-81C9-92FD-231A-3698CC688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A4ED05-BCC7-8C98-9BA6-8D43A1BF24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9BD9BA-D45A-92A2-7CED-C2AB67A45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E0F80-7B84-BCB5-7FEA-002B0F8AC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21225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1787D-D685-D6E7-6E0E-590AAB2F5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A66835-51FF-FFB5-9EF9-8731891A79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637C48-EF7D-6D84-E03D-05214605DA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F74717-4E79-3F80-9292-9732BF7289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72642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5D5F4-6B32-E3C0-F5E8-77DEC8A0D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B55AB5-8315-2282-4489-85997998BE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F7C295-0D53-A837-297B-6176390D2A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C7343B-378F-9867-580F-DE96640E1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48738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C09D5-3403-CD47-276E-CA9A75589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32974E-CF3B-0692-76EC-70D5DCC7C9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085F06-E764-A335-D1A1-A212A05B56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D378CF-2860-8405-1AE1-1F92FC807F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66384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458C5-4F69-5332-57A9-5C3334905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B44324-04BD-4A14-DA32-968342A3B9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98BF24-3349-1DAD-FADB-CE9A509EEB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7D6C6E-7E7F-0D2F-C3A9-1E91004592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49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740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F032D-1E36-57AB-912D-A37996127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9F96A4-7047-FB19-A0B1-869BF96F46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F27006-F5EB-C93E-0829-D65981A16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DC5CAF-5518-8D04-3277-1646F596E1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2658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5C8F9-86B7-2A12-AFC5-ED0C1FF9C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379402-A5C7-4883-C2F3-D30B4E6923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0F25A8-1E73-D72E-B18D-4E36BE610F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81F8FB-B676-765F-D437-6B6E0A0DCE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32044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96D10-C881-00EF-4143-CD7AB64EA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57A5CD-58DB-5AA9-3631-84AC06FEC9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A769CE-03FC-5619-F73C-31C2AFDAFC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87203D-03FD-F676-3203-A2D0DB0877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42383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DF9D6-14EA-EC40-12D7-03F39CD7B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067AD2-1EBE-9957-507E-4FF2D382D5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E6C96A-2624-2F11-4FB4-54119AA917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618084-7F53-A287-B75D-6220649DC1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26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8810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19B18-4C92-B3FC-5988-9882D512C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C625B-0979-DD38-86DB-81A83B5BB8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309DD0-0869-1D96-6CF1-2872E49376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98D85D-650B-48ED-343C-EC6A74F15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27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77233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18F2F-1089-7709-80F8-4B855232A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1ACDB1-D76C-0B23-641D-996BE78FA8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AD25EB-1D63-A964-0B9C-8D02C5C26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BD074-0E6F-6D51-A9A9-9070E857C7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28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045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8D5A6-B387-7ADD-C8A5-F218FD5EA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D36A8F-6E2F-0BA5-ADB3-ECFB47DE11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D4D019-DBCE-79BC-54EE-968BD9E483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62139-9042-66DB-0BD5-53019C115C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6045F-AF04-4EF9-8385-C91576167DCF}" type="slidenum">
              <a:rPr lang="en-IN" smtClean="0"/>
              <a:t>29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9638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891F0-9BF5-F091-D7FD-0D11EF8948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A21475-35B2-90EF-ED5E-E858F27EAE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0D9C3A-F598-B1CF-1B2E-0E931CE0A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9B344-CB7F-EE55-58D0-8E2E0BF50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D1D7C8-6D27-D4F6-9F0B-E8179A521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2951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D432F-7FCC-3DD9-6744-9A3FF9254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1F5D21-9261-25A9-79FF-FB915B6D7F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E5938-DC59-5E6B-8C65-99E12D454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186EFF-C0EA-5B65-6DBC-9987F85A8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872954-4F56-BC9A-8BAD-73DCB632F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576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4C2978-C7E3-12A3-7B3B-46ACA69C17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5DEE2A-4DD0-1D40-D048-57129F50E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6126C0-5A0D-41D2-618F-42C915FE8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4C7C6-097A-6BB2-831F-678C70552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10C9A-3A23-26EC-12DF-E6D2653AC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8560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ECB92-1F68-67EA-98B8-436EB41F3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57B67-ACF7-B7F2-B086-B8919611C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A544F-B480-6F2A-9CC7-12A828C9C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28ED1-5F61-8BD5-D496-3C1835D17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F658B3-B623-7A51-E1F5-10782B40A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482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5A6F1-6168-3A0A-EC5D-E97EA6ACC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FC0BCF-A4A8-C967-945A-9A70F3E7BF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6C3D3-E9EE-8B5E-B6F0-633C0AF85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91FF4-2AFD-3639-6F47-6266A7CEF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C294AF-297F-270E-83CB-A686B4454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0963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7110A-89B7-B01D-9A03-5B5699A00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50518-C7FD-0F1B-4903-50E00981B1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25BFE4-4A9C-5BCE-9DE7-AFFC42844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26DF2C-DA6E-20E7-4148-B2C118BF8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FD955F-D6CE-E195-BA5A-5CA3C8280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87C309-4DFF-346A-42FE-15EF6C30C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6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C324C-CEF8-BAB6-5236-8B29CFD88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E318A-1BD1-6646-0E95-EE425719A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3C23A5-D2E5-D894-D42F-DDBBEFAA2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FD4439-21EB-26A0-080B-3AABB11971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8864E3-BD20-805E-E200-73CF4D95FA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930DB2-35A1-8778-C0D7-455F0FCD7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E4EBB3-C04A-32C2-77AE-781A098B1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1C6588-1AFE-B62D-8EDD-F8528D35B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82154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ECD1C-813C-6D9C-C937-C8DC83A23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D5F08A-929C-28F2-4EBD-1002F8889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70C763-FE6F-AB29-AFC0-AD71F39F7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B23220-7570-1C91-A86C-04B6A49C9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9222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E242FF-B8A8-5D78-AE0D-E95E6F579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FAAC92-20E4-D82E-44ED-4A74468B5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7C1A62-5BDE-2A08-3A9D-B347CD512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27734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11E53-BFCB-CC19-5EBA-9FF07B7B1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414CC-C556-9F10-FC1D-7FD0711D8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61BA7A-934A-691D-7162-55AD17FD90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FB2962-81F3-1B5E-27D8-8D8FB2538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CE9DE-45D5-2A0C-E6ED-F643163F4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227751-B7A8-5CA4-82DC-5AC47482C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66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4049A-CA6C-9CDD-8E10-0404FE93E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58CB8B-08F1-858A-B642-5DE8EFB774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4172C5-88CE-2432-552C-D3438F4C6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AB759-99F0-6322-DE86-77A84DD93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7B825A-182E-45B6-AFDF-2F4035DDC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E799DB-9220-D375-199C-C66D10CFE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5546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699C8F-AB16-DF26-96EB-4F72D9532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7E1F17-38E2-6007-D148-6E920E9CE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1178-D5CA-3851-655D-4ED3AADE71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5A78C-169F-4A02-905A-A81BC93952D7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51947-0E51-5A97-F05C-D41380756D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58341-2CD7-B7B8-A248-75BD0833C6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20639-1F73-4DA8-A0CB-4DC746101EE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9763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3DA240-09C8-1B7B-A997-B7306556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43665"/>
            <a:ext cx="10515600" cy="4434348"/>
          </a:xfrm>
        </p:spPr>
        <p:txBody>
          <a:bodyPr/>
          <a:lstStyle/>
          <a:p>
            <a:pPr marL="0" indent="0"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 NETWORKS</a:t>
            </a:r>
            <a:b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  Code : BBCA304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POOJITHA S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Assistant Professor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FE825A-E561-E73A-564C-12A7C3CA3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022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D1DF3-8742-4B5E-A2B8-7FCB181D0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5D4A72A-F49A-2F7A-DFAF-13E1DDBE6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86DBB7-2427-D5E7-1F31-9C42E2E6C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today’s Internet, this process is handled by routing protocols.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Routing protocols help routers share information about their neighboring networks.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coordinate with each other to build consistent routing tables.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routing tables are used to decide where to send packets when they arrive.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routing protocols must be run before communication starts so that routers already know the available paths.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 Example</a:t>
            </a: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data = a traveller.</a:t>
            </a: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Routers = traffic signals or junctions.</a:t>
            </a: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Routing table = Google Maps direction list.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= GPS system that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selects the best route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reach the destination.</a:t>
            </a:r>
          </a:p>
          <a:p>
            <a:pPr marL="0" indent="0">
              <a:buNone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7EBD68-84D1-98E6-3114-5C5416F88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838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463AC-71AF-3819-CB3D-B2FE0906C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78A4A6-7609-BE9D-13F5-B832CE22B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E3DD1C-618E-270C-3AA6-8A03FBFA1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Forwarding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Routing means creating decision-making tables using routing protocols to find the best path for packets.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Forwarding is the actual action performed by a router when a packet arrives at one of its interfaces.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router uses a forwarding table (also called a routing table) to decide where to send the packet next.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a router receives a packet from one of its connected networks, it must forward it to another connected network.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unicast routing, the packet is forwarded to one specific destination network.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multicast routing, the packet is forwarded to multiple destination networks.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router looks at a piece of information in the packet header — usually the destination address or a label.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E7E3E5-B3BB-120E-1727-28C5F8BC0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38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F72E0-E6DC-3E3F-494B-07BBDA33A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0CA07C8-8FB3-458E-0E71-CC9D77D5E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5F507F-F388-5530-CB3A-661A5418B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Forwarding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this information, the router finds the matching entry in its forwarding table.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this entry, it identifies the output interface number (the path or port) to send the packet out.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forwarding process ensures that packets move step by step through routers until they reach the final destination.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 Time Example :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Forwarding = When a post office employee checks a parcel’s address and puts it in the right delivery van for its area.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87D70-0B20-8415-EB3F-20C850835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42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07B76-4756-7190-3DE0-664C918EF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828648-36D8-27E4-2C38-8BB2D830C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1AD6D12-2CAA-50DC-2EDF-3D9078AB0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 SWITCHING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Routing and forwarding together make the network layer perform switching.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router works like a switch it connects the input port (where the packet arrives) to the output port (where the packet should go next).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connection lets the data (packet) move from one network to another similar to how an electrical switch connects wires to let electricity flow.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So, in simple terms a router switches packets from the incoming path to the correct outgoing path, enabling communication between networks.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FAD81A-424F-40CA-03C4-306B25EC1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17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CC598-18FD-14A5-77F3-86B986472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DE52EDE-6734-1236-1FBF-E579B7F82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DE06AD0-1C0C-405A-C885-2BEAE99DD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port is a communication endpoint used by software applications to send and receive data over a network.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helps the computer know which application should handle incoming data.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port has a number (called a port number) ranging from 0 to 65535.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used by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 (web pages)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443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used by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 (secure web)</a:t>
            </a: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5F60F7-9344-A2D0-A6D6-C3EFFCD28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990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A71C2-5840-C50E-80EC-CA02C0F52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F50AB0-5C54-2DCA-E3E4-46AE706F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897F75-7D97-69DA-9890-14BC7C7263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two main types of switching techniques:</a:t>
            </a:r>
          </a:p>
          <a:p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Circuit Switching</a:t>
            </a:r>
          </a:p>
          <a:p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 Switching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network layer, only packet switching is used because data here is handled as packets.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Circuit switching is mainly used at the physical layer — it’s like making a dedicated connection for communication (e.g., traditional telephone lines).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packet switching, the message is divided into smaller packets for easier transmission.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source sends packets one by one, and the destination receives them one by one.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7ECA8D-D231-8AE6-5453-B77413DEE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99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B2444-3555-B52D-D74B-33B3C3EA9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210C5F-909B-FF6A-3AA8-7BB3355A7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9820BFF-F399-7BEB-3052-52D44CA533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destination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waits until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packets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a message arrive, then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reassembles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them into the complete message.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Routers and switches in the network decide the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best path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each packet to reach the destination.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main packet-switching methods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used in networks: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b="1" dirty="0"/>
              <a:t>Datagram approach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b="1" dirty="0"/>
              <a:t>Virtual circuit approach</a:t>
            </a: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46A0D6-4508-1258-D335-316A617DF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47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877AC-D735-F7DA-0E0F-7C06B6494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3841409-4EC3-7CD0-CBC1-C6C58390E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2CF07A-4034-E7ED-A4D8-6F2A084E1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342900" indent="-342900">
              <a:buAutoNum type="arabicPeriod"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Datagram Approach: Connectionless Service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datagram approach provides a connectionless service in the network layer.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means each packet is treated independently  no fixed connection is set up before sending data.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packet contains full information (like source and destination address) so it can travel on its own through the network.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Packets from the same message may take different routes to reach the destination.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layer’s only job is to deliver packets from source to destination  it doesn’t track or control the order of delivery.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devices that forward packets in this approach are called routers.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there’s no fixed connection, packets from different messages or sources can travel mixed together through the same routers.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Like sending multiple letters (packets) separately through the post each may take a different route but eventually reach the same person (destination).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I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AB41A8-B963-34B4-C873-08FE8168A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250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23AE9-A89C-3F76-2FB4-4474EB966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D473E4-D98B-377E-9ED9-BF0FC2473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27C91AE-9668-83FC-D506-B98DAAD7DE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connectionless Packet- Switched Network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3985AA-B1EE-200D-994E-4A17B7597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969B51-23AB-E5B9-4766-CA1DF9978F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34480" y="1593604"/>
            <a:ext cx="2508301" cy="517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82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69BD1-A26C-6A94-DC2F-381442389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3E8264-FC00-3370-F2B3-BAB229E85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85BD14-63C8-D0A6-7E10-3E22D2C6D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datagram approach, every packet carries its own header information.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header contains two key parts: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 address → where the packet came from.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Destination address → where the packet should go.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router uses the destination address to decide the next path or route for the packet.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source address is mainly used if the router needs to send an error message back (for example, if the packet is dropped).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router checks the packet’s destination address and forwards it toward that location, without considering other packets.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Like a postal worker reading only the delivery address on each letter and sending it forward — the return address is used only if the letter can’t be delivered.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4261F5-98C3-5345-BE5E-CFD58E716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742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F7E7F-A2C3-9E8D-85CD-5F1EAC6A7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ADFEE0-394A-DFB5-B037-C483D73FE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F157D4A-C483-9A1A-3FEB-5CCF0212F3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algn="ctr"/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Internet is made of many networks (or links) connected through connecting devices.</a:t>
            </a: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Internet is an internetwork, which means it is a combination of LANs and WANs.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understand the role of the network layer (internetwork layer), we need to consider the connecting devices such as routers or switches that connect LANs and WANs.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layer operates at the source host, destination host, and all routers in the communication path (e.g., R2, R4, R5, R7).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source host (Alice), the network layer accepts a packet from the transport layer.</a:t>
            </a:r>
          </a:p>
          <a:p>
            <a:pPr algn="just"/>
            <a:r>
              <a:rPr lang="en-US" sz="2000" dirty="0"/>
              <a:t>It then encapsulates the packet into a datagram by adding the network-layer header.</a:t>
            </a:r>
          </a:p>
          <a:p>
            <a:pPr algn="just"/>
            <a:r>
              <a:rPr lang="en-US" sz="2000" dirty="0"/>
              <a:t>The datagram is delivered to the data-link layer for transmission across the network.</a:t>
            </a:r>
          </a:p>
          <a:p>
            <a:pPr algn="just"/>
            <a:r>
              <a:rPr lang="en-US" sz="2000" dirty="0"/>
              <a:t>At the destination host (Bob), the network layer decapsulates the datagram, removing the network-layer header.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358D92-0790-8A02-2DE7-2B89208ED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096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61285-1F8A-7FBB-DE81-D2CCEAAFF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9472FFA-6B4B-CE99-E476-FF322B581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F215B6-195D-00D2-C2DB-FA700871E0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 algn="ctr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Forwarding Process in a router when used in a connectionless network</a:t>
            </a:r>
          </a:p>
          <a:p>
            <a:pPr marL="0" indent="0" algn="ctr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: In the DA the forwarding decision is based on the destination address of the packet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0764AA-A725-22E8-D8B3-C7AE4BCF0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4277A9-DE74-2F2D-34F6-EF25C79B1A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78545" y="1620709"/>
            <a:ext cx="2373377" cy="492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22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DDAA1-6939-D7E3-E28C-82745A20E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6CF9FA-5595-B27D-229B-6CA7B6EDD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E0D4579-C95F-D0FB-68DB-B70D74B59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Virtual-Circuit Approach (Connection-Oriented Service) 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virtual-circuit approach provides a connection-oriented service at the network layer.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Here, all packets in a message are related and travel through the same path.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the connection is established, all packets follow that fixed route through the network.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Each packet contains:</a:t>
            </a:r>
          </a:p>
          <a:p>
            <a:pPr>
              <a:lnSpc>
                <a:spcPct val="100000"/>
              </a:lnSpc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 and destination addresses (for identification).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flow label or virtual circuit identifier (VCI)  this label defines the virtual path that the packets follow.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routers use the label (VCI) to forward packets to the correct next hop.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 though the label helps routing, the source and destination addresses are still kept for compatibility and flexibility.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9C1BD1-C2F8-0A69-7522-11D9843E17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5923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A33B2-84FC-BA47-EF80-DEEB255B2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6D2259-1F57-4F0D-D783-7D8B8BA19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32710D7-E974-B9B4-B268-6001F5AFDD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C66470-9F8C-B04F-B44B-9A8C3DDFE2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C175F5-63DD-8280-3F1B-3AEF46D0A5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24198" y="983682"/>
            <a:ext cx="2924851" cy="615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9644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4B3F9-9ED8-6C1E-B130-6741D4F5E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8BCCE33-E730-0B2D-6C37-D96D3DD06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E40193A-F27B-C2AB-A464-0B682A40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 algn="ctr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VC the forwarding decision is based on the label of the packet</a:t>
            </a:r>
          </a:p>
          <a:p>
            <a:pPr marL="0" indent="0">
              <a:buNone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E39A35-E039-74CD-BFEE-EC4F5798F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7C236A-36D8-587F-C90C-CAF7760E45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58427" y="1038531"/>
            <a:ext cx="3541514" cy="638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969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1F1CE-8625-A012-1075-24738D863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236DDFB-943D-6DE0-758F-C663ADDA2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58B486-D663-EDED-DB88-65E0C422B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make this work, there are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phases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a virtual-circuit connection: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Setup phase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A path is established using the source and destination addresses.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transfer phase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All packets follow the same predefined route using the virtual circuit.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Teardown phase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After communication ends, routers delete the virtual circuit information.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 (Real-life):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like making a phone call  you first dial and connect (setup), then talk (data transfer), and finally hang up (teardown).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your voice data (packets) goes through the same connection path during the call.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6B52B3-1C2B-25AA-465D-A75132A45A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8848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D8AC1-A690-4F4B-8C66-8451DE40C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A805632-E425-6426-4F45-30EB94EDD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F3ACA98-2755-1D8B-A3C2-62E2C3366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1.SetUp Phase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setup phase is the first step in establishing a virtual-circuit connection.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phase, routers create entries in their tables to identify the path that packets will follow.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example, if Source A wants to send data to Destination B, a virtual circuit must first be created.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this, two special packets are exchanged: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Request packet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sent by the source (A) to start the connection setup.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Acknowledgment packet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sent by the destination (B) to confirm the connection.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the acknowledgment is received, the path is established, and the network is ready for data transfer.</a:t>
            </a:r>
          </a:p>
          <a:p>
            <a:pPr>
              <a:lnSpc>
                <a:spcPct val="16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Simple example: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making a phone call  you dial (request), the person answers (acknowledgment), and then the line is open for conversation (data transfer).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F974CC-B28E-86B1-7A5A-B976EA8CCD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5459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808C0-A542-7C29-3645-005CE3F66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AB5C25F-D82C-93F1-12B8-67824DE3D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8F1A2F-EFC6-0D28-B039-89E4EE66B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457200" indent="-457200"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Request packet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D5A67D-68DD-C3B4-FF38-46DDB73F59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3C743D-B55E-B1BC-CC58-F0E21B6BD3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48931" y="2279279"/>
            <a:ext cx="4358008" cy="433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005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D1CC0-07AB-7ED5-BAA0-300CF06F2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2E2427-3809-0F9E-2DD3-DF234A695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D4E7301-E839-25DA-0DAB-E5D0EB3166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Acknowledgment packet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C27BB9-2CF9-B6FC-9AB5-2C781499E7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A3F09B-AFDD-1084-E92C-2E2DB514E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00815" y="2616370"/>
            <a:ext cx="4151880" cy="339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736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6398A-4219-67E2-2283-56FC7882E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B9CB9C-9B93-8530-1A27-15F080B3B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8056CD-F19C-741D-D482-5B6179555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Data Transfer Phase </a:t>
            </a: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packet carries a label (virtual circuit identifier) that helps routers forward it correctly.</a:t>
            </a: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phase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data-transfer phase is the second step in the virtual-circuit process.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the setup phase, all routers have already created their forwarding tables for that specific virtual circuit.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Now, the actual data packets can be sent one after another through the established path.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packet carries a label (virtual circuit identifier) that helps routers forward it correctly.</a:t>
            </a:r>
          </a:p>
          <a:p>
            <a:r>
              <a:rPr lang="en-US" sz="2000" dirty="0"/>
              <a:t>As the packet moves through each router, the label may change, but the path remains the same.</a:t>
            </a:r>
          </a:p>
          <a:p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B5DEF7-054E-20DC-06DA-F060743E6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304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01207-BFCB-0818-9BE2-01D47F4FF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3C3F3C-8CF2-C0EE-9571-1988D2C26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9E0DD33-FED6-35DE-5083-D8FF0422C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uses label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(from setup).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Router R1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changes the label to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sends it to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R3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Router R3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changes it to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sends it to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R4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Router R4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changes it to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77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delivers it to the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destination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packets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same message follow this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path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reach the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destination in order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Simple example: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sending a train of parcels along a fixed track — each station (router) replaces the old tag (label) with a new one, but all parcels follow the same route and reach in sequence</a:t>
            </a:r>
            <a:r>
              <a:rPr lang="en-US" dirty="0"/>
              <a:t>.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AEB0A-54C4-8FDC-E7A4-F92D4E20F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72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DD92B-3212-B3BA-1421-B56430BBE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DA9FB3-C940-4146-E8D4-43338117F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0992CF-4503-A5BA-75AB-571E6B8E9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original packet is extracted and delivered to the corresponding transport layer.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source and destination hosts are involved in all five layers of the TCP/IP suite (Application, Transport, Network, Data Link, Physical).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Routers in the path usually use only three layers—Network, Data Link, and Physical—when they are routing packets only.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Routers may also use the Transport and Application layers for control or management purposes (for example, routing updates or diagnostics).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router in the communication path is normally shown with two data-link layers and two physical layers.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because a router receives a packet from one network and delivers it to another network, thus connecting multiple networks together.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6EA418-14A4-71F0-F817-B7AD746C1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662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3068E-F8F8-95DC-AE50-DB225C0C2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593099-C7D9-1C57-B35F-8D2B65970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73D6AF9-1108-F698-54DE-3EB353963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7B62DE-3D2A-6A94-891B-8EEB2008F4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01AE31-2CA2-B82D-DAA8-6C6CB2D798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01843" y="1580533"/>
            <a:ext cx="3647771" cy="471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552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5EBD8F-4DD1-F7D7-A962-026C4DC24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65B671C-EDEC-DA1C-D0DF-7798F00B0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D58EB2-021C-B1DB-AC90-B694696D1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dirty="0"/>
              <a:t>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teardown phase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/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teardown phase is the final step in a virtual-circuit connection.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source A finishes sending all its packets to destination B, it sends a special teardown packet to end the connection.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Destination B replies with a confirmation packet to acknowledge the end of communication.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this confirmation is received, all routers involved in that virtual circuit delete the connection entries from their tables.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frees up network resources for new connections.</a:t>
            </a: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Simple example: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ending a phone call — one person says “bye” (teardown packet), the other replies “okay” (confirmation), and the line is disconnected.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10E8A8-804D-701E-3CE3-D269FABB7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0188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67F0F5-CCE0-1E28-F00F-4EB8694AD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FE414A-30B4-01ED-C317-C7C10DC73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F0ED98E-2A84-033B-325C-3B7E1EFA5B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710" y="1406012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IPV4 Address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identifier used in the IP layer of the TCP/IP protocol suite to identify the connection of each device to the Internet is called the Internet address or IP address.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IPv4 address is a 32-bit address that uniquely and universally defines the connection of a host or a router to the Internet x.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IP address represents the connection, not the  router itself, because if the device is moved to another network, its IP address may change.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IPv4 addresses are unique, meaning each address defines one and only one connection to the Internet.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 device has two Internet connections through two different networks, it will have two separate IPv4 addresses.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FE6939-5CDD-8C12-AD3D-530687500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016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559C5-B287-6E24-5FF2-D69593A91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05101E-AB35-2DFE-B58F-9890EA147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BC15CE-C0D1-8F8A-F58D-88473A8D3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Space </a:t>
            </a:r>
          </a:p>
          <a:p>
            <a:pPr marL="0" indent="0">
              <a:buNone/>
            </a:pP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protocol like IPv4 that defines addresses has an address space.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space refers to the total number of unique addresses that can be used by the protocol.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 protocol uses b bits to define an address, then the address space = 2ᵇ, because each bit can have two possible values (0 or 1).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IPv4 uses 32-bit addresses, which means the address space is 2³² = 4,294,967,296 (over four billion possible addresses).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theory, if there were no restrictions, more than 4 billion devices could be connected directly to the Internet.</a:t>
            </a: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8C2CAE-A6A4-D411-FC76-C9F7F51A18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912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38C1A-334F-EEAD-00B7-6B30DEDAC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D90A17-114E-FD88-740A-BCE853818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8C005C-1E7D-5E17-62AF-8AB2BD7AA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Notation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three common notations used to represent an IPv4 address: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Binary notation (base 2)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Dotted-decimal notation (base 256)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Hexadecimal notation (base 16)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binary notation, an IPv4 address is shown as 32 bits (a sequence of 0s and 1s).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make the binary address easier to read, spaces are added between each octet (8 bits).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octet is also called a byte.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make IPv4 addresses more compact and readable, they are written in decimal form, with dots separating the bytes — this is called dotted-decimal notation.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E33282-F708-FC2A-F28E-AFB3AA518D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008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B957C-0B31-C535-9460-07041DBB5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C0D4A8-5E3C-1D7B-67D1-4B56A99BF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EA89E5C-7DAB-B7E6-E9A7-F56D24F1D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Notation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each byte (octet) is 8 bits, each number in dotted-decimal notation ranges from 0 to 255.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IPv4 addresses can also appear in hexadecimal notation, where each hexadecimal digit represents 4 bits.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32-bit address therefore has 8 hexadecimal digits in total.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Hexadecimal notation is commonly used in network programming.</a:t>
            </a:r>
          </a:p>
          <a:p>
            <a:pPr marL="0" indent="0">
              <a:buNone/>
            </a:pP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D62D20-7B96-4D7D-5F04-F7243FE48E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839A5B-1F83-0948-89DE-6F66D9BF17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2892" y="4184425"/>
            <a:ext cx="4593186" cy="189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32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714B5-694A-39EC-16CA-06261FB8F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07CAE9-5AAA-F632-4B2D-9942FCDC5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C5C06FE-CFDC-5769-AAAB-808C6D873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Hierarchy in Addressing 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any communication network that involves delivery, such as a telephone network or a postal network, the addressing system is hierarchical.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postal network, the mailing address includes details like country, state, city, street, house number, and recipient name.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Similarly, a telephone number is organized hierarchically into country code, area code, local exchange, and connection number.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32-bit IPv4 address also follows a hierarchical structure, but it is divided into two parts: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prefix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defines the network.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suffix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defines the node (the device’s connection to the Internet).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prefix length is represented by n bits, and the suffix length is (32 − n) bits.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division helps identify both the network and the specific device (host) within that network.</a:t>
            </a:r>
          </a:p>
          <a:p>
            <a:pPr marL="0" indent="0">
              <a:buNone/>
            </a:pPr>
            <a:endParaRPr lang="en-I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45498A-126E-B94E-F51A-8835A18544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2046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1B3ED-3D7D-A794-4022-FE2343F97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A52D0B0-A071-EB98-C0E2-61CE9C344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2EC6ECA-7BDB-0491-C85D-9C1F27676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Hierarchy in Addressing 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prefix in an IPv4 address can be fixed length or variable length.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original IPv4 design, the network identifier (prefix) was of fixed length.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fixed-length prefix scheme is known as classful addressing.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Classful addressing divides the IPv4 address space into predefined classes (A, B, C, D, and E).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system is now obsolete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 Longer)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it was inefficient in allocating IP addresses.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modern scheme is called classless addressing, which uses a variable-length prefix.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classless addressing, the prefix length can vary depending on the size of the network — making address allocation more flexible and efficient.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First, classful addressing is studied briefly, and then classless addressing is focused on in detail.</a:t>
            </a: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60AF8A-0DBF-916D-C053-25DF186136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2697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64D3C-3992-B0DE-42C8-6FA937222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27E745-9039-E50E-0E63-D947BBAEF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06E790-11DE-1359-4570-2C100E406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Hierarchy in Addressing </a:t>
            </a:r>
          </a:p>
          <a:p>
            <a:pPr marL="0" indent="0">
              <a:buNone/>
            </a:pPr>
            <a:endParaRPr lang="en-I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6B9390-6F5A-4BC7-A3EB-043718C60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F822CC-4AB5-453D-99E2-87DFC2B46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2814" y="2892819"/>
            <a:ext cx="4315427" cy="242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452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3EB86-420F-2240-A80E-BEDC7161B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27D2F76-27FF-DB40-7731-25A13A210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938DF8-964F-E6FD-2CA6-FE05409C5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1800" b="1" dirty="0"/>
              <a:t>Classful Addressing </a:t>
            </a:r>
          </a:p>
          <a:p>
            <a:pPr marL="0" indent="0">
              <a:buNone/>
            </a:pPr>
            <a:r>
              <a:rPr lang="en-US" sz="1800" dirty="0"/>
              <a:t>When the Internet first began, an IPv4 address was designed with a fixed-length prefix.</a:t>
            </a:r>
          </a:p>
          <a:p>
            <a:pPr marL="0" indent="0">
              <a:buNone/>
            </a:pPr>
            <a:r>
              <a:rPr lang="en-US" sz="1800" dirty="0"/>
              <a:t>To support both small and large networks, three fixed prefix lengths were introduced —</a:t>
            </a:r>
            <a:br>
              <a:rPr lang="en-US" sz="1800" dirty="0"/>
            </a:br>
            <a:r>
              <a:rPr lang="en-US" sz="1800" dirty="0"/>
              <a:t>n = 8, n = 16, and n = 24.</a:t>
            </a:r>
          </a:p>
          <a:p>
            <a:pPr marL="0" indent="0">
              <a:buNone/>
            </a:pPr>
            <a:r>
              <a:rPr lang="en-US" sz="1800" dirty="0"/>
              <a:t>The entire IPv4 address space was divided into five classes: A, B, C, D, and E. This system is known as classful addressing.</a:t>
            </a:r>
          </a:p>
          <a:p>
            <a:pPr marL="0" indent="0">
              <a:buNone/>
            </a:pPr>
            <a:r>
              <a:rPr lang="en-IN" sz="1800" b="1" dirty="0"/>
              <a:t>Class A:</a:t>
            </a:r>
          </a:p>
          <a:p>
            <a:pPr marL="0" indent="0">
              <a:buNone/>
            </a:pPr>
            <a:r>
              <a:rPr lang="en-IN" sz="1800" dirty="0"/>
              <a:t>Network length = 8 bits.</a:t>
            </a:r>
          </a:p>
          <a:p>
            <a:pPr marL="0" indent="0">
              <a:buNone/>
            </a:pPr>
            <a:r>
              <a:rPr lang="en-US" sz="1800" dirty="0"/>
              <a:t>The first bit (0) identifies the class, leaving 7 bits for the network identifier.</a:t>
            </a:r>
          </a:p>
          <a:p>
            <a:pPr marL="0" indent="0">
              <a:buNone/>
            </a:pPr>
            <a:r>
              <a:rPr lang="en-US" sz="1800" dirty="0"/>
              <a:t>Total number of Class A networks = 2⁷ = 128 networks worldwide.</a:t>
            </a:r>
          </a:p>
          <a:p>
            <a:pPr marL="0" indent="0">
              <a:buNone/>
            </a:pPr>
            <a:endParaRPr lang="en-I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2F0AED-9C77-96B4-AD37-44E50E5555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1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22DA9-28C4-0202-68C2-D58BCD98D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92C0A9-0CE5-5753-1FFB-21DF7FBF9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E7CC09D-DE83-7C67-3EE8-94BF8F04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FAD2FA-64D6-5D9B-B106-41EA758C7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980AC3-48EF-0153-4870-47C24C77E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378" y="1961379"/>
            <a:ext cx="4963218" cy="442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183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FC9EE-978F-4114-6750-4B4DC48DD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45C5CA6-50A3-2DB9-B574-2A4912DD7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988CBF-8048-5E66-AC5C-A7BF26813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1800" b="1" dirty="0"/>
              <a:t>Class B:</a:t>
            </a:r>
          </a:p>
          <a:p>
            <a:pPr marL="0" indent="0">
              <a:buNone/>
            </a:pPr>
            <a:r>
              <a:rPr lang="en-IN" sz="1800" dirty="0"/>
              <a:t>Network length = 16 bits.</a:t>
            </a:r>
          </a:p>
          <a:p>
            <a:pPr marL="0" indent="0">
              <a:buNone/>
            </a:pPr>
            <a:r>
              <a:rPr lang="en-US" sz="1800" dirty="0"/>
              <a:t>The first two bits (10) identify the class, leaving 14 bits for the network identifier.</a:t>
            </a:r>
          </a:p>
          <a:p>
            <a:pPr marL="0" indent="0">
              <a:buNone/>
            </a:pPr>
            <a:r>
              <a:rPr lang="en-US" sz="1800" dirty="0"/>
              <a:t>Total number of Class B networks = 2¹⁴ = 16,384 networks worldwide.</a:t>
            </a:r>
          </a:p>
          <a:p>
            <a:pPr marL="0" indent="0">
              <a:buNone/>
            </a:pPr>
            <a:endParaRPr lang="en-I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IN" sz="1800" b="1" dirty="0"/>
              <a:t>Class C:</a:t>
            </a:r>
          </a:p>
          <a:p>
            <a:pPr marL="0" indent="0">
              <a:buNone/>
            </a:pPr>
            <a:r>
              <a:rPr lang="en-US" sz="1800" dirty="0"/>
              <a:t>Addresses starting with (110)₂ belong to Class C.</a:t>
            </a:r>
          </a:p>
          <a:p>
            <a:pPr marL="0" indent="0">
              <a:buNone/>
            </a:pPr>
            <a:r>
              <a:rPr lang="en-IN" sz="1800" dirty="0"/>
              <a:t>Network length = 24 bits.</a:t>
            </a:r>
          </a:p>
          <a:p>
            <a:pPr marL="0" indent="0">
              <a:buNone/>
            </a:pPr>
            <a:r>
              <a:rPr lang="en-US" sz="1800" dirty="0"/>
              <a:t>The first three bits define the class, leaving 21 bits for the network identifier.</a:t>
            </a:r>
          </a:p>
          <a:p>
            <a:pPr marL="0" indent="0">
              <a:buNone/>
            </a:pPr>
            <a:r>
              <a:rPr lang="en-US" sz="1800" dirty="0"/>
              <a:t>Total number of Class C networks = 2²¹ = 2,097,152 networks worldwide.</a:t>
            </a: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2A633F-826A-62F3-A4BB-9BDF06408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862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82108-9490-7BF4-AB36-5E2962682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52AC2BF-C542-16DC-9420-DFD2C8C08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D9C3ECF-9F26-185C-A05E-3540DF9EA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604CBA-6937-9A11-5816-419AF1DE44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FF7A96-87BF-D20E-6791-70C797701A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1219" y="2555419"/>
            <a:ext cx="5868219" cy="284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52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42D0AD-2D70-B437-DC49-E48B142FB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2100031-3DBD-7357-0DC8-7CF3806D6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F21EDE-D5F4-55E0-6348-2DE00FA36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</a:t>
            </a:r>
            <a:r>
              <a:rPr lang="en-IN" b="1">
                <a:latin typeface="Times New Roman" panose="02020603050405020304" pitchFamily="18" charset="0"/>
                <a:cs typeface="Times New Roman" panose="02020603050405020304" pitchFamily="18" charset="0"/>
              </a:rPr>
              <a:t>LAYER SERVICES</a:t>
            </a:r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/>
              <a:t>Class D is not divided into a prefix and suffix.</a:t>
            </a:r>
          </a:p>
          <a:p>
            <a:r>
              <a:rPr lang="en-US" sz="1800" dirty="0"/>
              <a:t>It is used for multicast addresses to send data to a group of devices simultaneously.</a:t>
            </a:r>
          </a:p>
          <a:p>
            <a:r>
              <a:rPr lang="en-US" sz="1800" dirty="0"/>
              <a:t>All addresses that start with 1110 in binary belong to Class D.</a:t>
            </a:r>
          </a:p>
          <a:p>
            <a:r>
              <a:rPr lang="en-US" sz="1800" dirty="0"/>
              <a:t>Class E addresses start with 1111 in binary.</a:t>
            </a:r>
          </a:p>
          <a:p>
            <a:r>
              <a:rPr lang="en-US" sz="1800" dirty="0"/>
              <a:t>Like Class D, Class E is not divided into prefix and suffix.</a:t>
            </a:r>
          </a:p>
          <a:p>
            <a:r>
              <a:rPr lang="en-US" sz="1800" dirty="0"/>
              <a:t>Class E is reserved for experimental or future use.</a:t>
            </a: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391FB7-253E-EDE5-F4FE-B04D730FA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7497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0D220-9F0A-0211-BC50-EF6D0FD4F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E5BCC-C35F-FEE5-F3EF-A6817413F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95E18B6-187C-E161-8E87-5D3B91917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Depletion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Classful addressing became obsolete because it led to address depletion.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distribution of addresses was inefficient, which caused a rapid shortage of available IPv4 addresses.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A: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be assigned to only 128 organizations.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Provided about 16.7 million addresses per network, far more than most organizations needed.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Resulted in wasted address space.</a:t>
            </a:r>
          </a:p>
          <a:p>
            <a:pPr marL="0" indent="0">
              <a:buNone/>
            </a:pPr>
            <a:r>
              <a:rPr lang="en-IN" sz="1800" b="1" dirty="0"/>
              <a:t>Class B:</a:t>
            </a:r>
          </a:p>
          <a:p>
            <a:pPr marL="0" indent="0">
              <a:buNone/>
            </a:pPr>
            <a:r>
              <a:rPr lang="en-IN" sz="1800" dirty="0"/>
              <a:t>Designed for medium-sized organizations.</a:t>
            </a:r>
          </a:p>
          <a:p>
            <a:pPr marL="0" indent="0">
              <a:buNone/>
            </a:pPr>
            <a:r>
              <a:rPr lang="en-US" sz="1800" dirty="0"/>
              <a:t>Also led to many unused addresses within each network.</a:t>
            </a: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CC8F66-213C-4894-3AEE-4A23D8D66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334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1BA06-4C68-FFA8-7535-8D05BE3DA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03D85F7-2096-4FBE-53CD-7E2E125D5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51F63AC-0A3F-EC25-8347-AFE218F40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C: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Provided only 256 addresses per network.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was too few for many companies, making it impractical.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E: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Rarely used and reserved for experimental purposes.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Contributed further to the wastage of address space.</a:t>
            </a: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6046C5-82F8-A731-C20A-E16D278EC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2484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68166-EAA3-E682-0E8F-D52844240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B77D26-365E-1895-4C9E-1363C6A13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FF9284-15D0-9DD4-E110-3CF201E63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 algn="ctr">
              <a:buNone/>
            </a:pPr>
            <a:r>
              <a:rPr lang="en-IN" dirty="0"/>
              <a:t>Subnetting and Super netting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solve the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depletion problem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two strategies were proposed: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subnetting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supernetting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Subnetting: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Involved dividing large address blocks (Class A or Class B) into smaller subnets with longer prefixes.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allowed better organization within large networks.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it failed because large organizations that owned these blocks did not want to share their unused addresses 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with others.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1800" b="1" dirty="0"/>
              <a:t>Supernetting:</a:t>
            </a:r>
          </a:p>
          <a:p>
            <a:r>
              <a:rPr lang="en-US" sz="1800" dirty="0"/>
              <a:t>Combined multiple Class C address blocks to create larger address spaces for organizations that needed more than 256 addresses.</a:t>
            </a:r>
          </a:p>
          <a:p>
            <a:r>
              <a:rPr lang="en-US" sz="1800" dirty="0"/>
              <a:t>This helped smaller organizations temporarily, but it made packet routing more complex and was ultimately ineffective.</a:t>
            </a: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ED65EA-5FCC-BD29-17FB-F8871E0102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0063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F4DB4-A914-DBAF-3635-1D6764CF5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3D52941-3DA1-0913-2FFB-378D98495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A6847AF-2624-D12D-4F1F-A85297C56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Advantage of Classful Addressing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 any IPv4 address, we can easily determine its class (A, B, C, D, or E).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the prefix length for each class is fixed, the network portion of the address can be identified immediately.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made address interpretation and routing simpler in early network systems.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BA3A37-96C4-9FC2-832E-19EE80266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4727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41B109-00B0-18B7-7FE7-30BD8A532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679F428-30AC-7B42-3263-BCB554B2F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8F126E-09B3-8DF4-7396-809E600F5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Classless Addressing 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Subnetting and supernetting did not completely solve the problem of IPv4 address depletion.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the Internet expanded, it became clear that a larger address space was necessary, leading to the creation of IPv6 as a long-term solution.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a short-term fix, classless addressing was introduced to improve the efficiency of IPv4 address allocation.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Classless addressing removed the traditional class boundaries (A, B, C) and allowed addresses to be distributed more fairly and flexibly.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Internet Service Providers (ISPs) played a key role by subdividing large address blocks and assigning smaller address ranges (like 1, 2, 4, etc.) to customers based on need.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54AB42-5BC3-315A-AED2-B832B76AF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587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41633-7D0F-E9A8-9A80-1B4C9E668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1277448-CB26-CA53-4042-DB3C95AF6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05DCF2D-56E8-2B7A-5673-EFAA72B309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Introduced in 1996, classless addressing allows for variable-length blocks of IP addresses (for example, blocks of 1, 2, 4, 8, 16, 32, 64, or 128 addresses).</a:t>
            </a:r>
          </a:p>
          <a:p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system: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prefix identifies the network.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suffix identifies the specific device (host) within that network.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addresses in each block must be a power of 2 (e.g., 2, 4, 8, 16, 32, …).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blocks are non-overlapping, meaning no two networks share the same address range.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F20776-27D6-AF42-8E8B-F938200DA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1354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6F70F-BF21-A332-FE0B-9710D69C2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F9B6C9-982D-B757-B47D-3045D5359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E0A8B41-F0A3-18DC-58BC-81E12C874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535" y="1199535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classless addressing, the prefix length is variable, and it can range from 0 to 32 bits. A shorter prefix (for example, /8 or /10) represents a larger network with more host addresses.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longer prefix (for example, /24 or /30) represents a smaller network with fewer host addresses.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Classless addressing can also be related to classful addressing by assigning equivalent prefix lengths:</a:t>
            </a:r>
          </a:p>
          <a:p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A → /8</a:t>
            </a:r>
          </a:p>
          <a:p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B → /16</a:t>
            </a:r>
          </a:p>
          <a:p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C → /24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relationship helps to understand how CIDR (Classless Inter-Domain Routing) extends and generalizes the old classful system.</a:t>
            </a: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A319D4-4494-50C4-ECC0-7872907F3C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EC065FE-65E0-E492-1168-E3F372C12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3820" y="5251290"/>
            <a:ext cx="6287377" cy="81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43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3426B-F9F4-DCA8-B76C-35C5BE394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4C3BF4-3130-0DAF-747F-1A4C0561A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E58E79-DE84-7CAC-0F09-5E864D539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Network Layer Services are :</a:t>
            </a:r>
          </a:p>
          <a:p>
            <a:pPr marL="457200" indent="-457200">
              <a:buAutoNum type="arabicPeriod"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Packetizing</a:t>
            </a:r>
          </a:p>
          <a:p>
            <a:pPr marL="457200" indent="-457200">
              <a:buAutoNum type="arabicPeriod"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Routing and Forwarding</a:t>
            </a:r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C83CB-DA9D-95E4-EB5C-113599010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87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3AE56-2AC6-AEC4-B32E-F9CF689E7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5EC5EF-74E2-FF25-E775-4D1FF71E6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74047EB-27B8-D5C1-B748-5FC590DA4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457200" indent="-457200">
              <a:buAutoNum type="arabicPeriod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Packetizing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duty of the network layer is packetizing.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Packetizing means encapsulating the payload (main content inside the packet) into a network-layer packet at the source and decapsulating it at the destination.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layer acts like a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carrier service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similar to a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postal office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delivers packages without changing their contents.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source host receives the payload from the upper-layer protocol, adds a header containing source and destination addresses and other necessary information.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packet is then sent to the data-link layer for transmission.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source is not allowed to change the content of the payload unless it is too large and needs to be fragmented into smaller parts.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B1787A-F5A4-A907-2F19-3A285331D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36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E4014-4FEA-50A7-BAAD-905EBE4B2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9247F27-7C41-AA45-DA2A-D3F9F260B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9862C76-7AC7-C4F4-9280-11468E711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destination host receives the network-layer packet from the data-link layer, decapsulates it, and delivers the payload to the corresponding upper-layer protocol.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packet was fragmented (breaking a large packet into smaller pieces), the network layer at the destination waits for all fragments, reassembles them, and delivers them to the upper layer.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Routers in the path are not allowed to decapsulate or change the source and destination addresses.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Routers only inspect the addresses to decide where to forward the packet next.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fragmentation occurs in routers, the header is copied to all fragments, with some necessary changes to handle delivery.</a:t>
            </a: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B7E808-F9D5-1BDB-2A16-EC8BA0166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271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E256F1-F0D4-A732-D04E-77EBBB7F6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DD6C6C9-2261-EFF3-2727-66C8C5813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3FEFD2-511B-BC0C-A21E-112D8748E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Suppose a packet is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4000 bytes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the network can carry only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 bytes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a time.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the packet will be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split into three fragments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Fragment 1 → bytes 1–1500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Fragment 2 → bytes 1501–3000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Fragment 3 → bytes 3001–4000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Imagine you’re sending a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 gift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courier, but the courier only allows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boxes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2 kg each.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you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divide the gift into small boxes (fragments)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send them all, and your friend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reassembles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(Joining them back at the destination) them when they arrive.</a:t>
            </a:r>
          </a:p>
          <a:p>
            <a:pPr marL="0" indent="0" algn="ctr">
              <a:buNone/>
            </a:pP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3E0AE3-AE22-6CDA-9F74-59B2D6FAA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268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35569-92D5-038D-EF64-82A16D67B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3A6272-1703-CAD0-E15B-E15ECE14F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77DDF23-6068-00AD-8AA4-97BF64A70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690"/>
            <a:ext cx="10515600" cy="4869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LAYER SERVICES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Routing and Forwarding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duties of the network layer, which are as important as the first, are routing and forwarding, which are directly related to each other.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Routing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layer is responsible for routing the packet from its source to the destination. A physical network is a combination of networks (LANs and WANs) and routers.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Internet is made up of many networks connected together.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means there can be more than one possible route from the source to the destination.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layer is responsible for finding the best route among these possible paths.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this, the network layer uses specific strategies to decide which route is the most efficient.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7F911E-5368-082A-7B8B-EFB095AEE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0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946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</TotalTime>
  <Words>4345</Words>
  <Application>Microsoft Office PowerPoint</Application>
  <PresentationFormat>Widescreen</PresentationFormat>
  <Paragraphs>409</Paragraphs>
  <Slides>49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4" baseType="lpstr">
      <vt:lpstr>Arial</vt:lpstr>
      <vt:lpstr>Calibri</vt:lpstr>
      <vt:lpstr>Calibri Light</vt:lpstr>
      <vt:lpstr>Times New Roman</vt:lpstr>
      <vt:lpstr>Office Theme</vt:lpstr>
      <vt:lpstr>COMPUTER NETWORKS Subject  Code : BBCA304 BY  POOJITHA S Assistant Professor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Poojitha S</dc:creator>
  <cp:lastModifiedBy>Poojitha S</cp:lastModifiedBy>
  <cp:revision>102</cp:revision>
  <dcterms:created xsi:type="dcterms:W3CDTF">2025-10-28T15:53:48Z</dcterms:created>
  <dcterms:modified xsi:type="dcterms:W3CDTF">2026-03-26T06:06:48Z</dcterms:modified>
</cp:coreProperties>
</file>