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68" r:id="rId2"/>
    <p:sldId id="273" r:id="rId3"/>
    <p:sldId id="269" r:id="rId4"/>
    <p:sldId id="270" r:id="rId5"/>
    <p:sldId id="271" r:id="rId6"/>
    <p:sldId id="272" r:id="rId7"/>
    <p:sldId id="274" r:id="rId8"/>
    <p:sldId id="275" r:id="rId9"/>
    <p:sldId id="276" r:id="rId10"/>
    <p:sldId id="277" r:id="rId11"/>
    <p:sldId id="278" r:id="rId12"/>
    <p:sldId id="279" r:id="rId13"/>
    <p:sldId id="280" r:id="rId14"/>
    <p:sldId id="281" r:id="rId15"/>
    <p:sldId id="282" r:id="rId16"/>
    <p:sldId id="283" r:id="rId17"/>
    <p:sldId id="284" r:id="rId18"/>
    <p:sldId id="286" r:id="rId19"/>
    <p:sldId id="285"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302" r:id="rId33"/>
    <p:sldId id="301" r:id="rId34"/>
    <p:sldId id="299" r:id="rId35"/>
    <p:sldId id="300"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21" r:id="rId53"/>
    <p:sldId id="319" r:id="rId54"/>
    <p:sldId id="320"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B3E91-F7E3-4877-AD0F-9B27FC1317A2}" type="datetimeFigureOut">
              <a:rPr lang="en-IN" smtClean="0"/>
              <a:t>17-12-2025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CC51B2-503D-414E-9DF3-BA9C0D71E426}" type="slidenum">
              <a:rPr lang="en-IN" smtClean="0"/>
              <a:t>‹#›</a:t>
            </a:fld>
            <a:endParaRPr lang="en-IN"/>
          </a:p>
        </p:txBody>
      </p:sp>
    </p:spTree>
    <p:extLst>
      <p:ext uri="{BB962C8B-B14F-4D97-AF65-F5344CB8AC3E}">
        <p14:creationId xmlns:p14="http://schemas.microsoft.com/office/powerpoint/2010/main" val="2428325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IN"/>
          </a:p>
        </p:txBody>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1FCC51B2-503D-414E-9DF3-BA9C0D71E426}" type="slidenum">
              <a:rPr lang="en-IN" smtClean="0"/>
              <a:t>43</a:t>
            </a:fld>
            <a:endParaRPr lang="en-IN"/>
          </a:p>
        </p:txBody>
      </p:sp>
    </p:spTree>
    <p:extLst>
      <p:ext uri="{BB962C8B-B14F-4D97-AF65-F5344CB8AC3E}">
        <p14:creationId xmlns:p14="http://schemas.microsoft.com/office/powerpoint/2010/main" val="418173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50C06-1855-9B33-A641-6F18AFE054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0819BC-6A7E-7087-FF2B-D001B0759095}"/>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34269C4A-648A-E42A-EDD2-F1EC82C59C1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DF461C67-D2E4-403D-07BD-E0AB744D4872}"/>
              </a:ext>
            </a:extLst>
          </p:cNvPr>
          <p:cNvSpPr>
            <a:spLocks noGrp="1"/>
          </p:cNvSpPr>
          <p:nvPr>
            <p:ph type="sldNum" sz="quarter" idx="5"/>
          </p:nvPr>
        </p:nvSpPr>
        <p:spPr/>
        <p:txBody>
          <a:bodyPr/>
          <a:lstStyle/>
          <a:p>
            <a:fld id="{1FCC51B2-503D-414E-9DF3-BA9C0D71E426}" type="slidenum">
              <a:rPr lang="en-IN" smtClean="0"/>
              <a:t>52</a:t>
            </a:fld>
            <a:endParaRPr lang="en-IN"/>
          </a:p>
        </p:txBody>
      </p:sp>
    </p:spTree>
    <p:extLst>
      <p:ext uri="{BB962C8B-B14F-4D97-AF65-F5344CB8AC3E}">
        <p14:creationId xmlns:p14="http://schemas.microsoft.com/office/powerpoint/2010/main" val="2724974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B4F82-85CB-E28F-B97F-014EA88B3C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5DB1FF-1B86-B518-7342-FC7DCC297D66}"/>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61D29D2D-0874-6ABF-3386-FEC449F0C56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FE71434-AE5A-4FA5-E7A3-E45E1C20FF8E}"/>
              </a:ext>
            </a:extLst>
          </p:cNvPr>
          <p:cNvSpPr>
            <a:spLocks noGrp="1"/>
          </p:cNvSpPr>
          <p:nvPr>
            <p:ph type="sldNum" sz="quarter" idx="5"/>
          </p:nvPr>
        </p:nvSpPr>
        <p:spPr/>
        <p:txBody>
          <a:bodyPr/>
          <a:lstStyle/>
          <a:p>
            <a:fld id="{1FCC51B2-503D-414E-9DF3-BA9C0D71E426}" type="slidenum">
              <a:rPr lang="en-IN" smtClean="0"/>
              <a:t>53</a:t>
            </a:fld>
            <a:endParaRPr lang="en-IN"/>
          </a:p>
        </p:txBody>
      </p:sp>
    </p:spTree>
    <p:extLst>
      <p:ext uri="{BB962C8B-B14F-4D97-AF65-F5344CB8AC3E}">
        <p14:creationId xmlns:p14="http://schemas.microsoft.com/office/powerpoint/2010/main" val="480032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360F5-6E7D-8CB0-41FE-E8D186B8F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3A8690-31BB-63F6-FB72-E210F09D3735}"/>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30D7D2E6-40F6-40DD-0D03-E18A1BD4DDD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77884D9-7B6F-1BEA-9332-0EA96E36DB62}"/>
              </a:ext>
            </a:extLst>
          </p:cNvPr>
          <p:cNvSpPr>
            <a:spLocks noGrp="1"/>
          </p:cNvSpPr>
          <p:nvPr>
            <p:ph type="sldNum" sz="quarter" idx="5"/>
          </p:nvPr>
        </p:nvSpPr>
        <p:spPr/>
        <p:txBody>
          <a:bodyPr/>
          <a:lstStyle/>
          <a:p>
            <a:fld id="{1FCC51B2-503D-414E-9DF3-BA9C0D71E426}" type="slidenum">
              <a:rPr lang="en-IN" smtClean="0"/>
              <a:t>54</a:t>
            </a:fld>
            <a:endParaRPr lang="en-IN"/>
          </a:p>
        </p:txBody>
      </p:sp>
    </p:spTree>
    <p:extLst>
      <p:ext uri="{BB962C8B-B14F-4D97-AF65-F5344CB8AC3E}">
        <p14:creationId xmlns:p14="http://schemas.microsoft.com/office/powerpoint/2010/main" val="2588292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A4978-B336-AE37-04CE-A89550AD09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0AB9F2-9EE9-B22F-B7CA-353290050EE1}"/>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D47E6458-D090-9B69-2F9B-9458281B749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D98CD7E-A63A-ECF7-628E-B1C4D6DBB597}"/>
              </a:ext>
            </a:extLst>
          </p:cNvPr>
          <p:cNvSpPr>
            <a:spLocks noGrp="1"/>
          </p:cNvSpPr>
          <p:nvPr>
            <p:ph type="sldNum" sz="quarter" idx="5"/>
          </p:nvPr>
        </p:nvSpPr>
        <p:spPr/>
        <p:txBody>
          <a:bodyPr/>
          <a:lstStyle/>
          <a:p>
            <a:fld id="{1FCC51B2-503D-414E-9DF3-BA9C0D71E426}" type="slidenum">
              <a:rPr lang="en-IN" smtClean="0"/>
              <a:t>44</a:t>
            </a:fld>
            <a:endParaRPr lang="en-IN"/>
          </a:p>
        </p:txBody>
      </p:sp>
    </p:spTree>
    <p:extLst>
      <p:ext uri="{BB962C8B-B14F-4D97-AF65-F5344CB8AC3E}">
        <p14:creationId xmlns:p14="http://schemas.microsoft.com/office/powerpoint/2010/main" val="249703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54912-CC81-DE67-1B9C-2EF011B278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D801B2-AA38-CAE3-E675-A2114AFEA8CB}"/>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2B04F82F-7AF9-1787-1EFD-3E691679CA8D}"/>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D2F18FE-89C3-7884-4CB7-25AFD83B67FB}"/>
              </a:ext>
            </a:extLst>
          </p:cNvPr>
          <p:cNvSpPr>
            <a:spLocks noGrp="1"/>
          </p:cNvSpPr>
          <p:nvPr>
            <p:ph type="sldNum" sz="quarter" idx="5"/>
          </p:nvPr>
        </p:nvSpPr>
        <p:spPr/>
        <p:txBody>
          <a:bodyPr/>
          <a:lstStyle/>
          <a:p>
            <a:fld id="{1FCC51B2-503D-414E-9DF3-BA9C0D71E426}" type="slidenum">
              <a:rPr lang="en-IN" smtClean="0"/>
              <a:t>45</a:t>
            </a:fld>
            <a:endParaRPr lang="en-IN"/>
          </a:p>
        </p:txBody>
      </p:sp>
    </p:spTree>
    <p:extLst>
      <p:ext uri="{BB962C8B-B14F-4D97-AF65-F5344CB8AC3E}">
        <p14:creationId xmlns:p14="http://schemas.microsoft.com/office/powerpoint/2010/main" val="96556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39938-2531-83B8-1DF6-4942BAAA3F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37EA6-41F8-2959-02CB-C7DE93380038}"/>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6AA22623-437B-EEA4-B87E-812D5F30BEDD}"/>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D21A1671-5D96-A442-B985-F843B1DB1CA8}"/>
              </a:ext>
            </a:extLst>
          </p:cNvPr>
          <p:cNvSpPr>
            <a:spLocks noGrp="1"/>
          </p:cNvSpPr>
          <p:nvPr>
            <p:ph type="sldNum" sz="quarter" idx="5"/>
          </p:nvPr>
        </p:nvSpPr>
        <p:spPr/>
        <p:txBody>
          <a:bodyPr/>
          <a:lstStyle/>
          <a:p>
            <a:fld id="{1FCC51B2-503D-414E-9DF3-BA9C0D71E426}" type="slidenum">
              <a:rPr lang="en-IN" smtClean="0"/>
              <a:t>46</a:t>
            </a:fld>
            <a:endParaRPr lang="en-IN"/>
          </a:p>
        </p:txBody>
      </p:sp>
    </p:spTree>
    <p:extLst>
      <p:ext uri="{BB962C8B-B14F-4D97-AF65-F5344CB8AC3E}">
        <p14:creationId xmlns:p14="http://schemas.microsoft.com/office/powerpoint/2010/main" val="30591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26487-AA08-6DC9-48E4-4FD8D2CD6B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320775-B9C8-E50D-8EE6-21CF16F692C3}"/>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420285DB-5C1D-E204-4694-482269EDDB1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ADFEE97-39F7-FCD5-AD79-738E41CB429E}"/>
              </a:ext>
            </a:extLst>
          </p:cNvPr>
          <p:cNvSpPr>
            <a:spLocks noGrp="1"/>
          </p:cNvSpPr>
          <p:nvPr>
            <p:ph type="sldNum" sz="quarter" idx="5"/>
          </p:nvPr>
        </p:nvSpPr>
        <p:spPr/>
        <p:txBody>
          <a:bodyPr/>
          <a:lstStyle/>
          <a:p>
            <a:fld id="{1FCC51B2-503D-414E-9DF3-BA9C0D71E426}" type="slidenum">
              <a:rPr lang="en-IN" smtClean="0"/>
              <a:t>47</a:t>
            </a:fld>
            <a:endParaRPr lang="en-IN"/>
          </a:p>
        </p:txBody>
      </p:sp>
    </p:spTree>
    <p:extLst>
      <p:ext uri="{BB962C8B-B14F-4D97-AF65-F5344CB8AC3E}">
        <p14:creationId xmlns:p14="http://schemas.microsoft.com/office/powerpoint/2010/main" val="3550598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359B5-D040-8290-83BE-3CB96C7C33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FE9497-7D03-0009-A9F1-47EC383FF30C}"/>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0F2773D5-53AE-82DE-6125-253AEEED3C7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6044AC1-B0C7-BE9F-09BA-5FEE23E1FAF5}"/>
              </a:ext>
            </a:extLst>
          </p:cNvPr>
          <p:cNvSpPr>
            <a:spLocks noGrp="1"/>
          </p:cNvSpPr>
          <p:nvPr>
            <p:ph type="sldNum" sz="quarter" idx="5"/>
          </p:nvPr>
        </p:nvSpPr>
        <p:spPr/>
        <p:txBody>
          <a:bodyPr/>
          <a:lstStyle/>
          <a:p>
            <a:fld id="{1FCC51B2-503D-414E-9DF3-BA9C0D71E426}" type="slidenum">
              <a:rPr lang="en-IN" smtClean="0"/>
              <a:t>48</a:t>
            </a:fld>
            <a:endParaRPr lang="en-IN"/>
          </a:p>
        </p:txBody>
      </p:sp>
    </p:spTree>
    <p:extLst>
      <p:ext uri="{BB962C8B-B14F-4D97-AF65-F5344CB8AC3E}">
        <p14:creationId xmlns:p14="http://schemas.microsoft.com/office/powerpoint/2010/main" val="3494564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2CDA8-0D4D-4AB4-3529-76FE8B0830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56E6D-BFA1-7B4E-1E74-0CE6421F685D}"/>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1DED3516-DC9F-6CB9-F222-AD0C16198827}"/>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DB701D7-9ACA-DBD6-0924-08F404A86BE8}"/>
              </a:ext>
            </a:extLst>
          </p:cNvPr>
          <p:cNvSpPr>
            <a:spLocks noGrp="1"/>
          </p:cNvSpPr>
          <p:nvPr>
            <p:ph type="sldNum" sz="quarter" idx="5"/>
          </p:nvPr>
        </p:nvSpPr>
        <p:spPr/>
        <p:txBody>
          <a:bodyPr/>
          <a:lstStyle/>
          <a:p>
            <a:fld id="{1FCC51B2-503D-414E-9DF3-BA9C0D71E426}" type="slidenum">
              <a:rPr lang="en-IN" smtClean="0"/>
              <a:t>49</a:t>
            </a:fld>
            <a:endParaRPr lang="en-IN"/>
          </a:p>
        </p:txBody>
      </p:sp>
    </p:spTree>
    <p:extLst>
      <p:ext uri="{BB962C8B-B14F-4D97-AF65-F5344CB8AC3E}">
        <p14:creationId xmlns:p14="http://schemas.microsoft.com/office/powerpoint/2010/main" val="1159018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D4626-09E2-F3D3-5E65-8B83AFE54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F90FC4-530F-AD7F-2478-ACAABF78D73E}"/>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89F79143-B1BE-3BAB-EE02-725ACC80932F}"/>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BF1675D-BB55-924D-AE74-AC9F02D647E8}"/>
              </a:ext>
            </a:extLst>
          </p:cNvPr>
          <p:cNvSpPr>
            <a:spLocks noGrp="1"/>
          </p:cNvSpPr>
          <p:nvPr>
            <p:ph type="sldNum" sz="quarter" idx="5"/>
          </p:nvPr>
        </p:nvSpPr>
        <p:spPr/>
        <p:txBody>
          <a:bodyPr/>
          <a:lstStyle/>
          <a:p>
            <a:fld id="{1FCC51B2-503D-414E-9DF3-BA9C0D71E426}" type="slidenum">
              <a:rPr lang="en-IN" smtClean="0"/>
              <a:t>50</a:t>
            </a:fld>
            <a:endParaRPr lang="en-IN"/>
          </a:p>
        </p:txBody>
      </p:sp>
    </p:spTree>
    <p:extLst>
      <p:ext uri="{BB962C8B-B14F-4D97-AF65-F5344CB8AC3E}">
        <p14:creationId xmlns:p14="http://schemas.microsoft.com/office/powerpoint/2010/main" val="4224804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A5CAB-BC98-FD68-2F6B-F9BB278065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9003C7-86F5-3954-D66B-29AF54596B0F}"/>
              </a:ext>
            </a:extLst>
          </p:cNvPr>
          <p:cNvSpPr>
            <a:spLocks noGrp="1" noRot="1" noChangeAspect="1"/>
          </p:cNvSpPr>
          <p:nvPr>
            <p:ph type="sldImg"/>
          </p:nvPr>
        </p:nvSpPr>
        <p:spPr/>
        <p:txBody>
          <a:bodyPr/>
          <a:lstStyle/>
          <a:p>
            <a:endParaRPr lang="en-IN"/>
          </a:p>
        </p:txBody>
      </p:sp>
      <p:sp>
        <p:nvSpPr>
          <p:cNvPr id="3" name="Notes Placeholder 2">
            <a:extLst>
              <a:ext uri="{FF2B5EF4-FFF2-40B4-BE49-F238E27FC236}">
                <a16:creationId xmlns:a16="http://schemas.microsoft.com/office/drawing/2014/main" id="{1DB880AA-A8D3-7711-B218-158E47E9432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DBE6915-E52A-4962-8433-6E12666C9E7C}"/>
              </a:ext>
            </a:extLst>
          </p:cNvPr>
          <p:cNvSpPr>
            <a:spLocks noGrp="1"/>
          </p:cNvSpPr>
          <p:nvPr>
            <p:ph type="sldNum" sz="quarter" idx="5"/>
          </p:nvPr>
        </p:nvSpPr>
        <p:spPr/>
        <p:txBody>
          <a:bodyPr/>
          <a:lstStyle/>
          <a:p>
            <a:fld id="{1FCC51B2-503D-414E-9DF3-BA9C0D71E426}" type="slidenum">
              <a:rPr lang="en-IN" smtClean="0"/>
              <a:t>51</a:t>
            </a:fld>
            <a:endParaRPr lang="en-IN"/>
          </a:p>
        </p:txBody>
      </p:sp>
    </p:spTree>
    <p:extLst>
      <p:ext uri="{BB962C8B-B14F-4D97-AF65-F5344CB8AC3E}">
        <p14:creationId xmlns:p14="http://schemas.microsoft.com/office/powerpoint/2010/main" val="3586956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028BE-D7AF-F0F8-E32A-13C673D5078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C937D594-D7BC-109E-A623-660D9BEA02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5FA172E7-ACB6-552C-5DB7-41D27B6A551C}"/>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06BB4BCB-57CB-85B1-2FD0-B7D3DE0436D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50DFFD3-FADC-1F86-771A-6B88E8ED7715}"/>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3652003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B8FA7-021C-4C1E-DECB-E94ED8B1A86F}"/>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59FD827-8F66-571C-188C-BEB88876D0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D91EE3F-F052-BEFB-2937-7C334E80AF4E}"/>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6D307B69-3AF4-F078-C1B2-0C5BC1DFF2F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8E2A657-F2D0-28CE-31A5-69753B378FBC}"/>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3315048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C5C7A3-F073-0AFD-8DC0-B96C7506DFE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C8DA561-0CE9-3336-61E5-3BACB7065C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51EAAAA-DC57-5723-8ABA-A37B8B50635F}"/>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816031D0-6DCD-BCC6-A811-4B7C6241B3F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5A9E99E-5B09-DDCA-4685-22EB696756E4}"/>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9126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29812-D2B1-6B57-12DD-598B9EC211F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E24660D-AEEF-C297-672B-55F19FC5E5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C2667E4-3E00-ED82-E9CD-0848725C9A97}"/>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D5B0593E-AFA2-9190-C689-31B6CB257A2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1102AB7-63B1-CF4D-FFDD-69102DF97292}"/>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737854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4B52-922C-2EBE-0E52-D9A8B1E5B2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ADC72646-9968-8223-CF85-C0F722FF2C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00D71B-9427-89EB-DE04-459624046FD2}"/>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02F4E0B4-79B9-1107-4EEA-6009FA2E080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03623AE-D2DF-456A-61AD-A6E248FB6260}"/>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1454545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D4818-B19E-BCDC-25F0-0C99E444D57B}"/>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5708B9E-A98A-BD83-9954-4BE984D4F7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78A5AAD-72E0-F8AD-A432-4CEE655CCF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5806BEF-F73F-A9BD-B7BD-DFE2CCE3166A}"/>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6" name="Footer Placeholder 5">
            <a:extLst>
              <a:ext uri="{FF2B5EF4-FFF2-40B4-BE49-F238E27FC236}">
                <a16:creationId xmlns:a16="http://schemas.microsoft.com/office/drawing/2014/main" id="{4B639703-98B7-5E87-D3BD-1CF9EDF227A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864FA80-E059-3C84-98B7-C59A6ED6849D}"/>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4270311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6A44E-BEC6-99D5-B1BA-D48ABBD1BAD7}"/>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9328C20-6395-DEC5-BA37-902B9ECEAB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80F7A7-1EC6-2623-A493-AD7FC8C398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2DCCD0F-D46A-932D-4F8B-9C90722ED1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D3EECA-2991-E720-9ACA-8E963BB24F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9CC9336-D3E3-E900-B665-A764D1B212A3}"/>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8" name="Footer Placeholder 7">
            <a:extLst>
              <a:ext uri="{FF2B5EF4-FFF2-40B4-BE49-F238E27FC236}">
                <a16:creationId xmlns:a16="http://schemas.microsoft.com/office/drawing/2014/main" id="{F0F0DE83-A8B0-BD88-4BCA-35651906A81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60963951-D594-B6EB-B58D-8CDC77800052}"/>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1442094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2F4C1-F4DF-1B59-3D6F-FD9145532957}"/>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03119DA-D03F-0A5E-8784-850B708CE744}"/>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4" name="Footer Placeholder 3">
            <a:extLst>
              <a:ext uri="{FF2B5EF4-FFF2-40B4-BE49-F238E27FC236}">
                <a16:creationId xmlns:a16="http://schemas.microsoft.com/office/drawing/2014/main" id="{0810E1A3-C558-E007-6A12-CD9A15EC4C1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7C0B4CB-8BDC-8E36-E8AE-9A182B72376E}"/>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987072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0197AE-6987-2183-8296-A71C1254A128}"/>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3" name="Footer Placeholder 2">
            <a:extLst>
              <a:ext uri="{FF2B5EF4-FFF2-40B4-BE49-F238E27FC236}">
                <a16:creationId xmlns:a16="http://schemas.microsoft.com/office/drawing/2014/main" id="{EF53B3EB-74C6-EC15-95DF-8D99E233631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C4CE51D1-2167-1385-9E7A-4511899C6586}"/>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1062931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1DF5A-3EBF-815F-A231-34AA00C699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B1F099F6-FDB2-CA6C-3AD8-250D091364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A22AF021-09BB-7889-388F-E529532AB9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68B12E-3065-D6D3-2826-93354ECD20B7}"/>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6" name="Footer Placeholder 5">
            <a:extLst>
              <a:ext uri="{FF2B5EF4-FFF2-40B4-BE49-F238E27FC236}">
                <a16:creationId xmlns:a16="http://schemas.microsoft.com/office/drawing/2014/main" id="{943D010D-0E1F-5E55-F8DA-D858A44749C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90D0B54-A08A-FDFB-9E7E-01C2CCA12FA4}"/>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2223320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E6C60-10F2-5F0E-0DA3-9A1EA2E8C7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CCEEA53F-8259-022A-BBA6-E41541EA64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04DCBC2-DD72-B337-E9C8-6E68A8DB11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1AB13F-77CF-01B1-17EC-FD67B4DE03AE}"/>
              </a:ext>
            </a:extLst>
          </p:cNvPr>
          <p:cNvSpPr>
            <a:spLocks noGrp="1"/>
          </p:cNvSpPr>
          <p:nvPr>
            <p:ph type="dt" sz="half" idx="10"/>
          </p:nvPr>
        </p:nvSpPr>
        <p:spPr/>
        <p:txBody>
          <a:bodyPr/>
          <a:lstStyle/>
          <a:p>
            <a:fld id="{BA23AB8A-BCCE-4D36-A6D2-45D9662A8F47}" type="datetimeFigureOut">
              <a:rPr lang="en-IN" smtClean="0"/>
              <a:t>17-12-2025</a:t>
            </a:fld>
            <a:endParaRPr lang="en-IN"/>
          </a:p>
        </p:txBody>
      </p:sp>
      <p:sp>
        <p:nvSpPr>
          <p:cNvPr id="6" name="Footer Placeholder 5">
            <a:extLst>
              <a:ext uri="{FF2B5EF4-FFF2-40B4-BE49-F238E27FC236}">
                <a16:creationId xmlns:a16="http://schemas.microsoft.com/office/drawing/2014/main" id="{0B928439-B295-FD30-C5F6-5499167AD06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69DC89F-9628-B568-D17F-E2C89D7AE496}"/>
              </a:ext>
            </a:extLst>
          </p:cNvPr>
          <p:cNvSpPr>
            <a:spLocks noGrp="1"/>
          </p:cNvSpPr>
          <p:nvPr>
            <p:ph type="sldNum" sz="quarter" idx="12"/>
          </p:nvPr>
        </p:nvSpPr>
        <p:spPr/>
        <p:txBody>
          <a:bodyPr/>
          <a:lstStyle/>
          <a:p>
            <a:fld id="{EBC3C40E-3450-475C-BEDC-25B0EC3E68FC}" type="slidenum">
              <a:rPr lang="en-IN" smtClean="0"/>
              <a:t>‹#›</a:t>
            </a:fld>
            <a:endParaRPr lang="en-IN"/>
          </a:p>
        </p:txBody>
      </p:sp>
    </p:spTree>
    <p:extLst>
      <p:ext uri="{BB962C8B-B14F-4D97-AF65-F5344CB8AC3E}">
        <p14:creationId xmlns:p14="http://schemas.microsoft.com/office/powerpoint/2010/main" val="1078481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E1BE55-E4B9-788B-6413-CF8315AD83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F104195-7849-B029-F831-873F1E6B19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48F574F-F078-F3C3-B070-619EE1D0CB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23AB8A-BCCE-4D36-A6D2-45D9662A8F47}" type="datetimeFigureOut">
              <a:rPr lang="en-IN" smtClean="0"/>
              <a:t>17-12-2025</a:t>
            </a:fld>
            <a:endParaRPr lang="en-IN"/>
          </a:p>
        </p:txBody>
      </p:sp>
      <p:sp>
        <p:nvSpPr>
          <p:cNvPr id="5" name="Footer Placeholder 4">
            <a:extLst>
              <a:ext uri="{FF2B5EF4-FFF2-40B4-BE49-F238E27FC236}">
                <a16:creationId xmlns:a16="http://schemas.microsoft.com/office/drawing/2014/main" id="{D9371867-6873-CC29-18D7-BA5E64C58B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8EB4D370-0027-935B-FAD3-0E2DD430B4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C3C40E-3450-475C-BEDC-25B0EC3E68FC}" type="slidenum">
              <a:rPr lang="en-IN" smtClean="0"/>
              <a:t>‹#›</a:t>
            </a:fld>
            <a:endParaRPr lang="en-IN"/>
          </a:p>
        </p:txBody>
      </p:sp>
    </p:spTree>
    <p:extLst>
      <p:ext uri="{BB962C8B-B14F-4D97-AF65-F5344CB8AC3E}">
        <p14:creationId xmlns:p14="http://schemas.microsoft.com/office/powerpoint/2010/main" val="39514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AE9AF-76B9-E202-5B41-27BFF4CAC6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26DEA-081B-4A63-6FDB-27EFD78EDE37}"/>
              </a:ext>
            </a:extLst>
          </p:cNvPr>
          <p:cNvSpPr>
            <a:spLocks noGrp="1"/>
          </p:cNvSpPr>
          <p:nvPr>
            <p:ph type="title"/>
          </p:nvPr>
        </p:nvSpPr>
        <p:spPr>
          <a:xfrm>
            <a:off x="855406" y="264458"/>
            <a:ext cx="10364170" cy="1131724"/>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09F5EAD-6E64-6FF0-DB97-7C3D50934665}"/>
              </a:ext>
            </a:extLst>
          </p:cNvPr>
          <p:cNvSpPr>
            <a:spLocks noGrp="1"/>
          </p:cNvSpPr>
          <p:nvPr>
            <p:ph idx="1"/>
          </p:nvPr>
        </p:nvSpPr>
        <p:spPr>
          <a:xfrm>
            <a:off x="1" y="1415846"/>
            <a:ext cx="11383860" cy="4761118"/>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B0942DF7-01CC-0AAD-0ED0-2E0768DEBC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5" name="TextBox 4">
            <a:extLst>
              <a:ext uri="{FF2B5EF4-FFF2-40B4-BE49-F238E27FC236}">
                <a16:creationId xmlns:a16="http://schemas.microsoft.com/office/drawing/2014/main" id="{0708AF11-D29B-2BF1-84AE-A839A65B7361}"/>
              </a:ext>
            </a:extLst>
          </p:cNvPr>
          <p:cNvSpPr txBox="1"/>
          <p:nvPr/>
        </p:nvSpPr>
        <p:spPr>
          <a:xfrm>
            <a:off x="2900516" y="2418735"/>
            <a:ext cx="6803923" cy="1569660"/>
          </a:xfrm>
          <a:prstGeom prst="rect">
            <a:avLst/>
          </a:prstGeom>
          <a:noFill/>
        </p:spPr>
        <p:txBody>
          <a:bodyPr wrap="square">
            <a:spAutoFit/>
          </a:bodyPr>
          <a:lstStyle/>
          <a:p>
            <a:pPr algn="ctr"/>
            <a:r>
              <a:rPr lang="en-US" b="1" dirty="0"/>
              <a:t> </a:t>
            </a:r>
            <a:r>
              <a:rPr lang="en-US" sz="2400" b="1" dirty="0">
                <a:solidFill>
                  <a:schemeClr val="accent1">
                    <a:lumMod val="50000"/>
                  </a:schemeClr>
                </a:solidFill>
              </a:rPr>
              <a:t>COMPUTER NETWORKS</a:t>
            </a:r>
          </a:p>
          <a:p>
            <a:pPr algn="ctr"/>
            <a:r>
              <a:rPr lang="en-US" b="1" dirty="0">
                <a:latin typeface="Times New Roman" panose="02020603050405020304" pitchFamily="18" charset="0"/>
                <a:cs typeface="Times New Roman" panose="02020603050405020304" pitchFamily="18" charset="0"/>
              </a:rPr>
              <a:t>Subject Code BBCA304</a:t>
            </a:r>
          </a:p>
          <a:p>
            <a:pPr algn="ctr"/>
            <a:r>
              <a:rPr lang="en-US" b="1" dirty="0">
                <a:latin typeface="Times New Roman" panose="02020603050405020304" pitchFamily="18" charset="0"/>
                <a:cs typeface="Times New Roman" panose="02020603050405020304" pitchFamily="18" charset="0"/>
              </a:rPr>
              <a:t>BY </a:t>
            </a:r>
          </a:p>
          <a:p>
            <a:pPr algn="ctr"/>
            <a:r>
              <a:rPr lang="en-US" b="1" dirty="0">
                <a:latin typeface="Times New Roman" panose="02020603050405020304" pitchFamily="18" charset="0"/>
                <a:cs typeface="Times New Roman" panose="02020603050405020304" pitchFamily="18" charset="0"/>
              </a:rPr>
              <a:t>POOJITHA S</a:t>
            </a:r>
          </a:p>
          <a:p>
            <a:pPr algn="ctr"/>
            <a:r>
              <a:rPr lang="en-US" b="1" dirty="0">
                <a:latin typeface="Times New Roman" panose="02020603050405020304" pitchFamily="18" charset="0"/>
                <a:cs typeface="Times New Roman" panose="02020603050405020304" pitchFamily="18" charset="0"/>
              </a:rPr>
              <a:t>Assistant Professor</a:t>
            </a:r>
          </a:p>
        </p:txBody>
      </p:sp>
    </p:spTree>
    <p:extLst>
      <p:ext uri="{BB962C8B-B14F-4D97-AF65-F5344CB8AC3E}">
        <p14:creationId xmlns:p14="http://schemas.microsoft.com/office/powerpoint/2010/main" val="2060608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1B2D3-A19E-4D93-37A5-2D162B5FEE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EF5F1C-1A2C-2CB4-515C-9F7115A65BDD}"/>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279A37D2-DD15-AA0E-8651-7DA0FFD6403C}"/>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A02642AB-1BAA-A621-207C-235496847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93D9A63D-FBC1-EB39-16D3-D8EABA16E671}"/>
              </a:ext>
            </a:extLst>
          </p:cNvPr>
          <p:cNvSpPr txBox="1"/>
          <p:nvPr/>
        </p:nvSpPr>
        <p:spPr>
          <a:xfrm>
            <a:off x="403123" y="1700982"/>
            <a:ext cx="8740877" cy="2862322"/>
          </a:xfrm>
          <a:prstGeom prst="rect">
            <a:avLst/>
          </a:prstGeom>
          <a:noFill/>
        </p:spPr>
        <p:txBody>
          <a:bodyPr wrap="square">
            <a:spAutoFit/>
          </a:bodyPr>
          <a:lstStyle/>
          <a:p>
            <a:r>
              <a:rPr lang="en-IN" b="1" dirty="0"/>
              <a:t>6 . Pushing or Pulling </a:t>
            </a:r>
            <a:endParaRPr lang="en-IN" dirty="0"/>
          </a:p>
          <a:p>
            <a:pPr marL="285750" indent="-285750">
              <a:buFont typeface="Arial" panose="020B0604020202020204" pitchFamily="34" charset="0"/>
              <a:buChar char="•"/>
            </a:pPr>
            <a:r>
              <a:rPr lang="en-IN" dirty="0"/>
              <a:t>Delivery of items from a producer to a consumer can occur in one of two ways: pushing or pulling. </a:t>
            </a:r>
          </a:p>
          <a:p>
            <a:pPr marL="285750" indent="-285750">
              <a:buFont typeface="Arial" panose="020B0604020202020204" pitchFamily="34" charset="0"/>
              <a:buChar char="•"/>
            </a:pPr>
            <a:r>
              <a:rPr lang="en-IN" dirty="0"/>
              <a:t>If the sender delivers items whenever they are produced without a prior request from the consumer the delivery is referred to as pushing.</a:t>
            </a:r>
          </a:p>
          <a:p>
            <a:pPr marL="285750" indent="-285750">
              <a:buFont typeface="Arial" panose="020B0604020202020204" pitchFamily="34" charset="0"/>
              <a:buChar char="•"/>
            </a:pPr>
            <a:r>
              <a:rPr lang="en-IN" dirty="0"/>
              <a:t> If the producer delivers the items after the consumer has requested them, the delivery is referred to as pulling.</a:t>
            </a:r>
          </a:p>
          <a:p>
            <a:pPr marL="285750" indent="-285750">
              <a:buFont typeface="Arial" panose="020B0604020202020204" pitchFamily="34" charset="0"/>
              <a:buChar char="•"/>
            </a:pPr>
            <a:endParaRPr lang="en-IN" dirty="0"/>
          </a:p>
          <a:p>
            <a:pPr marL="285750" indent="-285750">
              <a:buFont typeface="Arial" panose="020B0604020202020204" pitchFamily="34" charset="0"/>
              <a:buChar char="•"/>
            </a:pPr>
            <a:endParaRPr lang="en-IN" dirty="0"/>
          </a:p>
          <a:p>
            <a:pPr marL="285750" indent="-285750">
              <a:buFont typeface="Arial" panose="020B0604020202020204" pitchFamily="34" charset="0"/>
              <a:buChar char="•"/>
            </a:pPr>
            <a:endParaRPr lang="en-IN" dirty="0"/>
          </a:p>
        </p:txBody>
      </p:sp>
      <p:pic>
        <p:nvPicPr>
          <p:cNvPr id="8" name="Picture 7">
            <a:extLst>
              <a:ext uri="{FF2B5EF4-FFF2-40B4-BE49-F238E27FC236}">
                <a16:creationId xmlns:a16="http://schemas.microsoft.com/office/drawing/2014/main" id="{3A7DE614-D591-98C8-2C16-173F9CE5DCCA}"/>
              </a:ext>
            </a:extLst>
          </p:cNvPr>
          <p:cNvPicPr>
            <a:picLocks noChangeAspect="1"/>
          </p:cNvPicPr>
          <p:nvPr/>
        </p:nvPicPr>
        <p:blipFill>
          <a:blip r:embed="rId3"/>
          <a:stretch>
            <a:fillRect/>
          </a:stretch>
        </p:blipFill>
        <p:spPr>
          <a:xfrm>
            <a:off x="2953119" y="4008765"/>
            <a:ext cx="4968240" cy="1259205"/>
          </a:xfrm>
          <a:prstGeom prst="rect">
            <a:avLst/>
          </a:prstGeom>
        </p:spPr>
      </p:pic>
    </p:spTree>
    <p:extLst>
      <p:ext uri="{BB962C8B-B14F-4D97-AF65-F5344CB8AC3E}">
        <p14:creationId xmlns:p14="http://schemas.microsoft.com/office/powerpoint/2010/main" val="3009127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46F86-5198-BEDC-A8F6-81C5C692F6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3FD9B-07B3-B07A-6B46-E8B4437456D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216C0CD-3197-A890-D790-B016C172BC4E}"/>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B2A6065-E897-1D27-DEC2-4E42EA9CCE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6D4B6DA9-6801-49BB-CBFF-641F0068E510}"/>
              </a:ext>
            </a:extLst>
          </p:cNvPr>
          <p:cNvSpPr txBox="1"/>
          <p:nvPr/>
        </p:nvSpPr>
        <p:spPr>
          <a:xfrm>
            <a:off x="403123" y="1700982"/>
            <a:ext cx="8740877" cy="4301434"/>
          </a:xfrm>
          <a:prstGeom prst="rect">
            <a:avLst/>
          </a:prstGeom>
          <a:noFill/>
        </p:spPr>
        <p:txBody>
          <a:bodyPr wrap="square">
            <a:spAutoFit/>
          </a:bodyPr>
          <a:lstStyle/>
          <a:p>
            <a:pPr marL="285750" indent="-285750">
              <a:buFont typeface="Arial" panose="020B0604020202020204" pitchFamily="34" charset="0"/>
              <a:buChar char="•"/>
            </a:pPr>
            <a:r>
              <a:rPr lang="en-IN" b="1" dirty="0"/>
              <a:t>TRANSPORT-LAYER PROTOCOLS</a:t>
            </a:r>
          </a:p>
          <a:p>
            <a:pPr marL="285750" indent="-285750">
              <a:buFont typeface="Arial" panose="020B0604020202020204" pitchFamily="34" charset="0"/>
              <a:buChar char="•"/>
            </a:pPr>
            <a:endParaRPr lang="en-IN" dirty="0"/>
          </a:p>
          <a:p>
            <a:r>
              <a:rPr lang="en-IN" dirty="0"/>
              <a:t>There are 4 types of Transport layer Protocols they are:</a:t>
            </a:r>
          </a:p>
          <a:p>
            <a:r>
              <a:rPr lang="en-IN" dirty="0"/>
              <a:t>1.Simple Protocol </a:t>
            </a:r>
          </a:p>
          <a:p>
            <a:r>
              <a:rPr lang="en-IN" dirty="0"/>
              <a:t>2. Stop and Wait Protocol</a:t>
            </a:r>
          </a:p>
          <a:p>
            <a:r>
              <a:rPr lang="en-IN" dirty="0"/>
              <a:t>3. Go-Back-N Protocol (GBN)</a:t>
            </a:r>
          </a:p>
          <a:p>
            <a:r>
              <a:rPr lang="en-IN" dirty="0"/>
              <a:t>4. Selective-Repeat Protocol</a:t>
            </a:r>
          </a:p>
          <a:p>
            <a:endParaRPr lang="en-IN" dirty="0"/>
          </a:p>
          <a:p>
            <a:r>
              <a:rPr lang="en-IN" b="1" dirty="0"/>
              <a:t> 1. Simple Protocol</a:t>
            </a:r>
            <a:endParaRPr lang="en-IN" dirty="0"/>
          </a:p>
          <a:p>
            <a:r>
              <a:rPr lang="en-IN" dirty="0"/>
              <a:t> Our first protocol is a simple connectionless protocol with neither flow nor error control. We assume that the receiver can immediately handle any packet it receives.</a:t>
            </a:r>
          </a:p>
          <a:p>
            <a:endParaRPr lang="en-IN" dirty="0"/>
          </a:p>
          <a:p>
            <a:endParaRPr lang="en-IN" dirty="0"/>
          </a:p>
          <a:p>
            <a:pPr marL="285750" lvl="0" indent="-285750">
              <a:buFont typeface="Arial" panose="020B0604020202020204" pitchFamily="34" charset="0"/>
              <a:buChar char="•"/>
            </a:pPr>
            <a:endParaRPr lang="en-IN" dirty="0"/>
          </a:p>
          <a:p>
            <a:pPr marL="228600" algn="just">
              <a:lnSpc>
                <a:spcPct val="150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4F640864-4DC7-49A0-90AD-73281C21917F}"/>
              </a:ext>
            </a:extLst>
          </p:cNvPr>
          <p:cNvPicPr>
            <a:picLocks noChangeAspect="1"/>
          </p:cNvPicPr>
          <p:nvPr/>
        </p:nvPicPr>
        <p:blipFill>
          <a:blip r:embed="rId3"/>
          <a:stretch>
            <a:fillRect/>
          </a:stretch>
        </p:blipFill>
        <p:spPr>
          <a:xfrm>
            <a:off x="2659974" y="5317930"/>
            <a:ext cx="5731510" cy="862965"/>
          </a:xfrm>
          <a:prstGeom prst="rect">
            <a:avLst/>
          </a:prstGeom>
        </p:spPr>
      </p:pic>
    </p:spTree>
    <p:extLst>
      <p:ext uri="{BB962C8B-B14F-4D97-AF65-F5344CB8AC3E}">
        <p14:creationId xmlns:p14="http://schemas.microsoft.com/office/powerpoint/2010/main" val="4117888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C5B69-0912-510A-F6D8-7E88EE2AD6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39099-A323-920F-40B5-8313EEA29C66}"/>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0B463C2-6992-8E1E-71F2-3C17458B8081}"/>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2008E353-AC8D-FF79-F10B-5F24E93083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8B48B83-991B-33B8-75B1-BC50D8504EC4}"/>
              </a:ext>
            </a:extLst>
          </p:cNvPr>
          <p:cNvSpPr txBox="1"/>
          <p:nvPr/>
        </p:nvSpPr>
        <p:spPr>
          <a:xfrm>
            <a:off x="403123" y="1700982"/>
            <a:ext cx="8740877" cy="2031325"/>
          </a:xfrm>
          <a:prstGeom prst="rect">
            <a:avLst/>
          </a:prstGeom>
          <a:noFill/>
        </p:spPr>
        <p:txBody>
          <a:bodyPr wrap="square">
            <a:spAutoFit/>
          </a:bodyPr>
          <a:lstStyle/>
          <a:p>
            <a:pPr marL="285750" lvl="0" indent="-285750">
              <a:buFont typeface="Arial" panose="020B0604020202020204" pitchFamily="34" charset="0"/>
              <a:buChar char="•"/>
            </a:pPr>
            <a:r>
              <a:rPr lang="en-IN" dirty="0"/>
              <a:t>The transport layer at the sender receives a message from the application layer.</a:t>
            </a:r>
          </a:p>
          <a:p>
            <a:pPr marL="285750" lvl="0" indent="-285750">
              <a:buFont typeface="Arial" panose="020B0604020202020204" pitchFamily="34" charset="0"/>
              <a:buChar char="•"/>
            </a:pPr>
            <a:r>
              <a:rPr lang="en-IN" dirty="0"/>
              <a:t>It creates a packet from this message.</a:t>
            </a:r>
          </a:p>
          <a:p>
            <a:pPr marL="285750" lvl="0" indent="-285750">
              <a:buFont typeface="Arial" panose="020B0604020202020204" pitchFamily="34" charset="0"/>
              <a:buChar char="•"/>
            </a:pPr>
            <a:r>
              <a:rPr lang="en-IN" dirty="0"/>
              <a:t>It then sends the packet to the network layer.</a:t>
            </a:r>
          </a:p>
          <a:p>
            <a:pPr marL="285750" lvl="0" indent="-285750">
              <a:buFont typeface="Arial" panose="020B0604020202020204" pitchFamily="34" charset="0"/>
              <a:buChar char="•"/>
            </a:pPr>
            <a:r>
              <a:rPr lang="en-IN" dirty="0"/>
              <a:t>The transport layer at the receiver gets the packet from its network layer.</a:t>
            </a:r>
          </a:p>
          <a:p>
            <a:pPr marL="285750" lvl="0" indent="-285750">
              <a:buFont typeface="Arial" panose="020B0604020202020204" pitchFamily="34" charset="0"/>
              <a:buChar char="•"/>
            </a:pPr>
            <a:r>
              <a:rPr lang="en-IN" dirty="0"/>
              <a:t>It extracts the original message from the packet.</a:t>
            </a:r>
          </a:p>
          <a:p>
            <a:pPr marL="285750" lvl="0" indent="-285750">
              <a:buFont typeface="Arial" panose="020B0604020202020204" pitchFamily="34" charset="0"/>
              <a:buChar char="•"/>
            </a:pPr>
            <a:r>
              <a:rPr lang="en-IN" dirty="0"/>
              <a:t>Finally, it delivers the message to the application layer.</a:t>
            </a:r>
          </a:p>
          <a:p>
            <a:pPr marL="285750" lvl="0" indent="-285750">
              <a:buFont typeface="Arial" panose="020B0604020202020204" pitchFamily="34" charset="0"/>
              <a:buChar char="•"/>
            </a:pPr>
            <a:endParaRPr lang="en-IN" dirty="0"/>
          </a:p>
        </p:txBody>
      </p:sp>
      <p:pic>
        <p:nvPicPr>
          <p:cNvPr id="5" name="Picture 4">
            <a:extLst>
              <a:ext uri="{FF2B5EF4-FFF2-40B4-BE49-F238E27FC236}">
                <a16:creationId xmlns:a16="http://schemas.microsoft.com/office/drawing/2014/main" id="{8AFBD73F-9713-882B-D4D0-18959DB4D0CA}"/>
              </a:ext>
            </a:extLst>
          </p:cNvPr>
          <p:cNvPicPr>
            <a:picLocks noChangeAspect="1"/>
          </p:cNvPicPr>
          <p:nvPr/>
        </p:nvPicPr>
        <p:blipFill>
          <a:blip r:embed="rId3"/>
          <a:stretch>
            <a:fillRect/>
          </a:stretch>
        </p:blipFill>
        <p:spPr>
          <a:xfrm>
            <a:off x="2875076" y="3660672"/>
            <a:ext cx="5615940" cy="2171700"/>
          </a:xfrm>
          <a:prstGeom prst="rect">
            <a:avLst/>
          </a:prstGeom>
        </p:spPr>
      </p:pic>
    </p:spTree>
    <p:extLst>
      <p:ext uri="{BB962C8B-B14F-4D97-AF65-F5344CB8AC3E}">
        <p14:creationId xmlns:p14="http://schemas.microsoft.com/office/powerpoint/2010/main" val="440067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0B6BF-F353-FD62-C2D1-06754F9E8E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824DC7-A19D-D55C-6BD2-6DDF6E275E36}"/>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D9E6A0C-69BB-EBDF-2D63-7F31D455AED0}"/>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9F396F1-F151-7B32-3CAB-CF1B0F5469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ADC9B58E-D2F3-A5B9-C27C-BFD7F1276837}"/>
              </a:ext>
            </a:extLst>
          </p:cNvPr>
          <p:cNvSpPr txBox="1"/>
          <p:nvPr/>
        </p:nvSpPr>
        <p:spPr>
          <a:xfrm>
            <a:off x="403123" y="1700982"/>
            <a:ext cx="8740877" cy="2585323"/>
          </a:xfrm>
          <a:prstGeom prst="rect">
            <a:avLst/>
          </a:prstGeom>
          <a:noFill/>
        </p:spPr>
        <p:txBody>
          <a:bodyPr wrap="square">
            <a:spAutoFit/>
          </a:bodyPr>
          <a:lstStyle/>
          <a:p>
            <a:pPr marL="285750" lvl="0" indent="-285750" algn="just">
              <a:buFont typeface="Arial" panose="020B0604020202020204" pitchFamily="34" charset="0"/>
              <a:buChar char="•"/>
            </a:pPr>
            <a:r>
              <a:rPr lang="en-IN" dirty="0"/>
              <a:t>The sender sends a packet only when the application layer gives a message.</a:t>
            </a:r>
          </a:p>
          <a:p>
            <a:pPr marL="285750" lvl="0" indent="-285750" algn="just">
              <a:buFont typeface="Arial" panose="020B0604020202020204" pitchFamily="34" charset="0"/>
              <a:buChar char="•"/>
            </a:pPr>
            <a:r>
              <a:rPr lang="en-IN" dirty="0"/>
              <a:t>The receiver delivers a message to its application layer only when a packet arrives.</a:t>
            </a:r>
          </a:p>
          <a:p>
            <a:pPr marL="285750" lvl="0" indent="-285750" algn="just">
              <a:buFont typeface="Arial" panose="020B0604020202020204" pitchFamily="34" charset="0"/>
              <a:buChar char="•"/>
            </a:pPr>
            <a:r>
              <a:rPr lang="en-IN" dirty="0"/>
              <a:t>Two FSMs (Finite State Machines) are used to show this; each has only one state called </a:t>
            </a:r>
            <a:r>
              <a:rPr lang="en-IN" b="1" dirty="0"/>
              <a:t>ready</a:t>
            </a:r>
            <a:r>
              <a:rPr lang="en-IN" dirty="0"/>
              <a:t>.</a:t>
            </a:r>
          </a:p>
          <a:p>
            <a:pPr marL="285750" lvl="0" indent="-285750" algn="just">
              <a:buFont typeface="Arial" panose="020B0604020202020204" pitchFamily="34" charset="0"/>
              <a:buChar char="•"/>
            </a:pPr>
            <a:r>
              <a:rPr lang="en-IN" dirty="0"/>
              <a:t>The sender stays in the ready state until it gets a message from the application layer; then it makes a packet and sends it.</a:t>
            </a:r>
          </a:p>
          <a:p>
            <a:pPr marL="285750" lvl="0" indent="-285750" algn="just">
              <a:buFont typeface="Arial" panose="020B0604020202020204" pitchFamily="34" charset="0"/>
              <a:buChar char="•"/>
            </a:pPr>
            <a:r>
              <a:rPr lang="en-IN" dirty="0"/>
              <a:t>The receiver stays in the ready state until a packet arrives; then it decapsulates the message and delivers it to its application layer.</a:t>
            </a:r>
          </a:p>
          <a:p>
            <a:pPr marL="285750" lvl="0" indent="-285750">
              <a:buFont typeface="Arial" panose="020B0604020202020204" pitchFamily="34" charset="0"/>
              <a:buChar char="•"/>
            </a:pPr>
            <a:endParaRPr lang="en-IN" dirty="0"/>
          </a:p>
        </p:txBody>
      </p:sp>
    </p:spTree>
    <p:extLst>
      <p:ext uri="{BB962C8B-B14F-4D97-AF65-F5344CB8AC3E}">
        <p14:creationId xmlns:p14="http://schemas.microsoft.com/office/powerpoint/2010/main" val="3711069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56B39-2384-D856-4208-A460A8D037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A60C25-F702-1F57-5B4A-4652EAE37E1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66AB19D-65FE-514C-594B-0D20AF4279A6}"/>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547C1FCA-2F0A-494D-4063-1B18BE27F2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80D992E0-4DE8-6C59-9321-A0EA850BCFFD}"/>
              </a:ext>
            </a:extLst>
          </p:cNvPr>
          <p:cNvSpPr txBox="1"/>
          <p:nvPr/>
        </p:nvSpPr>
        <p:spPr>
          <a:xfrm>
            <a:off x="403123" y="1700982"/>
            <a:ext cx="8740877" cy="3416320"/>
          </a:xfrm>
          <a:prstGeom prst="rect">
            <a:avLst/>
          </a:prstGeom>
          <a:noFill/>
        </p:spPr>
        <p:txBody>
          <a:bodyPr wrap="square">
            <a:spAutoFit/>
          </a:bodyPr>
          <a:lstStyle/>
          <a:p>
            <a:r>
              <a:rPr lang="en-IN" b="1" dirty="0"/>
              <a:t>2. Stop-and-Wait Protocol</a:t>
            </a:r>
            <a:endParaRPr lang="en-IN" dirty="0"/>
          </a:p>
          <a:p>
            <a:pPr marL="285750" lvl="0" indent="-285750" algn="just">
              <a:buFont typeface="Arial" panose="020B0604020202020204" pitchFamily="34" charset="0"/>
              <a:buChar char="•"/>
            </a:pPr>
            <a:r>
              <a:rPr lang="en-IN" dirty="0"/>
              <a:t>Stop-and-Wait is a connection-oriented protocol that provides flow control and error control.</a:t>
            </a:r>
          </a:p>
          <a:p>
            <a:pPr marL="285750" lvl="0" indent="-285750" algn="just">
              <a:buFont typeface="Arial" panose="020B0604020202020204" pitchFamily="34" charset="0"/>
              <a:buChar char="•"/>
            </a:pPr>
            <a:r>
              <a:rPr lang="en-IN" dirty="0"/>
              <a:t>Both sender and receiver use a sliding window of size 1.</a:t>
            </a:r>
          </a:p>
          <a:p>
            <a:pPr marL="285750" lvl="0" indent="-285750" algn="just">
              <a:buFont typeface="Arial" panose="020B0604020202020204" pitchFamily="34" charset="0"/>
              <a:buChar char="•"/>
            </a:pPr>
            <a:r>
              <a:rPr lang="en-IN" dirty="0"/>
              <a:t>The sender sends one packet at a time and waits for an acknowledgment (ACK) before sending the next.</a:t>
            </a:r>
          </a:p>
          <a:p>
            <a:pPr marL="285750" lvl="0" indent="-285750" algn="just">
              <a:buFont typeface="Arial" panose="020B0604020202020204" pitchFamily="34" charset="0"/>
              <a:buChar char="•"/>
            </a:pPr>
            <a:r>
              <a:rPr lang="en-IN" dirty="0"/>
              <a:t>Each packet has a checksum to detect corruption.</a:t>
            </a:r>
          </a:p>
          <a:p>
            <a:pPr marL="285750" lvl="0" indent="-285750" algn="just">
              <a:buFont typeface="Arial" panose="020B0604020202020204" pitchFamily="34" charset="0"/>
              <a:buChar char="•"/>
            </a:pPr>
            <a:r>
              <a:rPr lang="en-IN" dirty="0"/>
              <a:t>If a packet arrives with a wrong checksum, the receiver discards it silently.</a:t>
            </a:r>
          </a:p>
          <a:p>
            <a:pPr marL="285750" lvl="0" indent="-285750" algn="just">
              <a:buFont typeface="Arial" panose="020B0604020202020204" pitchFamily="34" charset="0"/>
              <a:buChar char="•"/>
            </a:pPr>
            <a:r>
              <a:rPr lang="en-IN" dirty="0"/>
              <a:t>Silence from the receiver indicates that the packet was lost or corrupted.</a:t>
            </a:r>
          </a:p>
          <a:p>
            <a:pPr marL="285750" lvl="0" indent="-285750" algn="just">
              <a:buFont typeface="Arial" panose="020B0604020202020204" pitchFamily="34" charset="0"/>
              <a:buChar char="•"/>
            </a:pPr>
            <a:r>
              <a:rPr lang="en-IN" dirty="0"/>
              <a:t>After sending a packet, the sender starts a timer.</a:t>
            </a:r>
          </a:p>
          <a:p>
            <a:pPr marL="285750" lvl="0" indent="-285750" algn="just">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p:txBody>
      </p:sp>
      <p:pic>
        <p:nvPicPr>
          <p:cNvPr id="4" name="Picture 3">
            <a:extLst>
              <a:ext uri="{FF2B5EF4-FFF2-40B4-BE49-F238E27FC236}">
                <a16:creationId xmlns:a16="http://schemas.microsoft.com/office/drawing/2014/main" id="{D0B579CC-BED5-FD88-17F6-E6E91AE41B04}"/>
              </a:ext>
            </a:extLst>
          </p:cNvPr>
          <p:cNvPicPr>
            <a:picLocks noChangeAspect="1"/>
          </p:cNvPicPr>
          <p:nvPr/>
        </p:nvPicPr>
        <p:blipFill>
          <a:blip r:embed="rId3"/>
          <a:stretch>
            <a:fillRect/>
          </a:stretch>
        </p:blipFill>
        <p:spPr>
          <a:xfrm>
            <a:off x="2939969" y="4619573"/>
            <a:ext cx="5859780" cy="1984375"/>
          </a:xfrm>
          <a:prstGeom prst="rect">
            <a:avLst/>
          </a:prstGeom>
        </p:spPr>
      </p:pic>
    </p:spTree>
    <p:extLst>
      <p:ext uri="{BB962C8B-B14F-4D97-AF65-F5344CB8AC3E}">
        <p14:creationId xmlns:p14="http://schemas.microsoft.com/office/powerpoint/2010/main" val="425205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24052-CE5D-BF24-1B0B-87CF6BE27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5772AB-0F5B-9465-BD87-AFDF0FDF7D9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BF555541-4174-E1EF-99F3-8F3B72E0A49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C09A875-01EE-10FB-9769-5EC0187CC0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6E7439CA-27D2-A1B9-3526-2877161251FE}"/>
              </a:ext>
            </a:extLst>
          </p:cNvPr>
          <p:cNvSpPr txBox="1"/>
          <p:nvPr/>
        </p:nvSpPr>
        <p:spPr>
          <a:xfrm>
            <a:off x="403123" y="1700982"/>
            <a:ext cx="8740877" cy="4216539"/>
          </a:xfrm>
          <a:prstGeom prst="rect">
            <a:avLst/>
          </a:prstGeom>
          <a:noFill/>
        </p:spPr>
        <p:txBody>
          <a:bodyPr wrap="square">
            <a:spAutoFit/>
          </a:bodyPr>
          <a:lstStyle/>
          <a:p>
            <a:r>
              <a:rPr lang="en-IN" b="1" dirty="0"/>
              <a:t>Sender </a:t>
            </a:r>
            <a:endParaRPr lang="en-IN" sz="1600" b="1" dirty="0"/>
          </a:p>
          <a:p>
            <a:pPr lvl="0"/>
            <a:r>
              <a:rPr lang="en-IN" dirty="0"/>
              <a:t>Sender starts in ready state with S = 0.</a:t>
            </a:r>
            <a:endParaRPr lang="en-IN" sz="1600" dirty="0"/>
          </a:p>
          <a:p>
            <a:pPr lvl="0"/>
            <a:r>
              <a:rPr lang="en-IN" b="1" dirty="0"/>
              <a:t>Ready state:</a:t>
            </a:r>
            <a:endParaRPr lang="en-IN" sz="1600" b="1" dirty="0"/>
          </a:p>
          <a:p>
            <a:pPr lvl="1"/>
            <a:r>
              <a:rPr lang="en-IN" dirty="0"/>
              <a:t>Waits for a message from the application layer.</a:t>
            </a:r>
            <a:endParaRPr lang="en-IN" sz="1600" dirty="0"/>
          </a:p>
          <a:p>
            <a:pPr lvl="1"/>
            <a:r>
              <a:rPr lang="en-IN" dirty="0"/>
              <a:t>When a message arrives, the sender makes a packet with sequence number S, saves a copy, sends it, starts the timer, and moves to blocking state.</a:t>
            </a:r>
            <a:endParaRPr lang="en-IN" sz="1600" dirty="0"/>
          </a:p>
          <a:p>
            <a:pPr lvl="0"/>
            <a:r>
              <a:rPr lang="en-IN" b="1" dirty="0"/>
              <a:t>Blocking state: </a:t>
            </a:r>
            <a:r>
              <a:rPr lang="en-IN" dirty="0"/>
              <a:t>Three things can happen:</a:t>
            </a:r>
            <a:endParaRPr lang="en-IN" sz="1600" dirty="0"/>
          </a:p>
          <a:p>
            <a:pPr lvl="1"/>
            <a:r>
              <a:rPr lang="en-IN" dirty="0"/>
              <a:t>1. Correct ACK arrives with </a:t>
            </a:r>
            <a:r>
              <a:rPr lang="en-IN" dirty="0" err="1"/>
              <a:t>ackNo</a:t>
            </a:r>
            <a:r>
              <a:rPr lang="en-IN" dirty="0"/>
              <a:t> = (S + 1) mod 2</a:t>
            </a:r>
            <a:endParaRPr lang="en-IN" sz="1600" dirty="0"/>
          </a:p>
          <a:p>
            <a:pPr lvl="2"/>
            <a:r>
              <a:rPr lang="en-IN" dirty="0"/>
              <a:t>Stop the timer</a:t>
            </a:r>
            <a:endParaRPr lang="en-IN" sz="1600" dirty="0"/>
          </a:p>
          <a:p>
            <a:pPr lvl="2"/>
            <a:r>
              <a:rPr lang="en-IN" dirty="0"/>
              <a:t>Update S = (S + 1) mod 2</a:t>
            </a:r>
            <a:endParaRPr lang="en-IN" sz="1600" dirty="0"/>
          </a:p>
          <a:p>
            <a:pPr lvl="2"/>
            <a:r>
              <a:rPr lang="en-IN" dirty="0"/>
              <a:t>Move to ready state</a:t>
            </a:r>
            <a:endParaRPr lang="en-IN" sz="1600" dirty="0"/>
          </a:p>
          <a:p>
            <a:pPr lvl="1"/>
            <a:r>
              <a:rPr lang="en-IN" dirty="0"/>
              <a:t>    2. Wrong or corrupted ACK arrives</a:t>
            </a:r>
          </a:p>
          <a:p>
            <a:pPr lvl="1"/>
            <a:r>
              <a:rPr lang="en-IN" sz="1600" dirty="0"/>
              <a:t>           </a:t>
            </a:r>
            <a:r>
              <a:rPr lang="en-IN" dirty="0"/>
              <a:t>Discard the ACK</a:t>
            </a:r>
            <a:endParaRPr lang="en-IN" sz="1600" dirty="0"/>
          </a:p>
          <a:p>
            <a:pPr marL="285750" lvl="0" indent="-285750" algn="just">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p:txBody>
      </p:sp>
    </p:spTree>
    <p:extLst>
      <p:ext uri="{BB962C8B-B14F-4D97-AF65-F5344CB8AC3E}">
        <p14:creationId xmlns:p14="http://schemas.microsoft.com/office/powerpoint/2010/main" val="3054011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1966D-7BB0-9F8C-D1BF-0784667C0A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827508-0D0A-C7C2-BE75-BA46A921F24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B08987BE-A647-99FF-8D47-D7044C7E4B3F}"/>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4AC88E57-6CC7-7EB5-BE0C-ED1E28C735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BD2E692C-26A1-2C7D-FEA2-4A88AA1907B0}"/>
              </a:ext>
            </a:extLst>
          </p:cNvPr>
          <p:cNvSpPr txBox="1"/>
          <p:nvPr/>
        </p:nvSpPr>
        <p:spPr>
          <a:xfrm>
            <a:off x="403123" y="1700982"/>
            <a:ext cx="8740877" cy="5539978"/>
          </a:xfrm>
          <a:prstGeom prst="rect">
            <a:avLst/>
          </a:prstGeom>
          <a:noFill/>
        </p:spPr>
        <p:txBody>
          <a:bodyPr wrap="square">
            <a:spAutoFit/>
          </a:bodyPr>
          <a:lstStyle/>
          <a:p>
            <a:pPr lvl="1"/>
            <a:r>
              <a:rPr lang="en-IN" dirty="0"/>
              <a:t>3. Timeout occurs</a:t>
            </a:r>
            <a:endParaRPr lang="en-IN" sz="1600" dirty="0"/>
          </a:p>
          <a:p>
            <a:pPr lvl="2"/>
            <a:r>
              <a:rPr lang="en-IN" dirty="0"/>
              <a:t>Resend the stored packet</a:t>
            </a:r>
            <a:endParaRPr lang="en-IN" sz="1600" dirty="0"/>
          </a:p>
          <a:p>
            <a:pPr lvl="2"/>
            <a:r>
              <a:rPr lang="en-IN" dirty="0"/>
              <a:t>Restart the timer</a:t>
            </a:r>
          </a:p>
          <a:p>
            <a:pPr lvl="2"/>
            <a:endParaRPr lang="en-IN" sz="1600" dirty="0"/>
          </a:p>
          <a:p>
            <a:r>
              <a:rPr lang="en-IN" b="1" dirty="0"/>
              <a:t>Receiver </a:t>
            </a:r>
            <a:endParaRPr lang="en-IN" sz="1600" b="1" dirty="0"/>
          </a:p>
          <a:p>
            <a:pPr lvl="0"/>
            <a:r>
              <a:rPr lang="en-IN" dirty="0"/>
              <a:t>Receiver always stays in ready state.</a:t>
            </a:r>
            <a:endParaRPr lang="en-IN" sz="1600" dirty="0"/>
          </a:p>
          <a:p>
            <a:pPr lvl="0"/>
            <a:r>
              <a:rPr lang="en-IN" dirty="0"/>
              <a:t>Three possibilities:</a:t>
            </a:r>
            <a:endParaRPr lang="en-IN" sz="1600" dirty="0"/>
          </a:p>
          <a:p>
            <a:pPr lvl="1"/>
            <a:r>
              <a:rPr lang="en-IN" dirty="0"/>
              <a:t>1. </a:t>
            </a:r>
            <a:r>
              <a:rPr lang="en-IN" b="1" dirty="0"/>
              <a:t>Correct packet arrives with </a:t>
            </a:r>
            <a:r>
              <a:rPr lang="en-IN" b="1" dirty="0" err="1"/>
              <a:t>seqNo</a:t>
            </a:r>
            <a:r>
              <a:rPr lang="en-IN" b="1" dirty="0"/>
              <a:t> = R</a:t>
            </a:r>
            <a:endParaRPr lang="en-IN" sz="1600" b="1" dirty="0"/>
          </a:p>
          <a:p>
            <a:pPr lvl="2"/>
            <a:r>
              <a:rPr lang="en-IN" dirty="0"/>
              <a:t>Deliver message to application layer</a:t>
            </a:r>
            <a:endParaRPr lang="en-IN" sz="1600" dirty="0"/>
          </a:p>
          <a:p>
            <a:pPr lvl="2"/>
            <a:r>
              <a:rPr lang="en-IN" dirty="0"/>
              <a:t>Update R = (R + 1) mod 2</a:t>
            </a:r>
            <a:endParaRPr lang="en-IN" sz="1600" dirty="0"/>
          </a:p>
          <a:p>
            <a:pPr lvl="2"/>
            <a:r>
              <a:rPr lang="en-IN" dirty="0"/>
              <a:t>Send ACK with </a:t>
            </a:r>
            <a:r>
              <a:rPr lang="en-IN" dirty="0" err="1"/>
              <a:t>ackNo</a:t>
            </a:r>
            <a:r>
              <a:rPr lang="en-IN" dirty="0"/>
              <a:t> = R</a:t>
            </a:r>
            <a:endParaRPr lang="en-IN" sz="1600" dirty="0"/>
          </a:p>
          <a:p>
            <a:pPr lvl="1"/>
            <a:r>
              <a:rPr lang="en-IN" dirty="0"/>
              <a:t>2. </a:t>
            </a:r>
            <a:r>
              <a:rPr lang="en-IN" b="1" dirty="0"/>
              <a:t>Correct packet but wrong sequence number (</a:t>
            </a:r>
            <a:r>
              <a:rPr lang="en-IN" b="1" dirty="0" err="1"/>
              <a:t>seqNo</a:t>
            </a:r>
            <a:r>
              <a:rPr lang="en-IN" b="1" dirty="0"/>
              <a:t> ≠ R)</a:t>
            </a:r>
            <a:endParaRPr lang="en-IN" sz="1600" b="1" dirty="0"/>
          </a:p>
          <a:p>
            <a:pPr lvl="2"/>
            <a:r>
              <a:rPr lang="en-IN" dirty="0"/>
              <a:t>Discard packet</a:t>
            </a:r>
            <a:endParaRPr lang="en-IN" sz="1600" dirty="0"/>
          </a:p>
          <a:p>
            <a:pPr lvl="2"/>
            <a:r>
              <a:rPr lang="en-IN" dirty="0"/>
              <a:t>Send ACK with </a:t>
            </a:r>
            <a:r>
              <a:rPr lang="en-IN" dirty="0" err="1"/>
              <a:t>ackNo</a:t>
            </a:r>
            <a:r>
              <a:rPr lang="en-IN" dirty="0"/>
              <a:t> = R again</a:t>
            </a:r>
            <a:endParaRPr lang="en-IN" sz="1600" dirty="0"/>
          </a:p>
          <a:p>
            <a:pPr lvl="1"/>
            <a:r>
              <a:rPr lang="en-IN" dirty="0"/>
              <a:t>3. </a:t>
            </a:r>
            <a:r>
              <a:rPr lang="en-IN" b="1" dirty="0"/>
              <a:t>Corrupted packet arrives</a:t>
            </a:r>
            <a:endParaRPr lang="en-IN" sz="1600" b="1" dirty="0"/>
          </a:p>
          <a:p>
            <a:pPr lvl="2"/>
            <a:r>
              <a:rPr lang="en-IN" dirty="0"/>
              <a:t>Discard packet (no delivery)</a:t>
            </a:r>
            <a:endParaRPr lang="en-IN" sz="1600" dirty="0"/>
          </a:p>
          <a:p>
            <a:pPr lvl="2"/>
            <a:endParaRPr lang="en-IN" sz="1600" dirty="0"/>
          </a:p>
          <a:p>
            <a:endParaRPr lang="en-IN" sz="1600" dirty="0"/>
          </a:p>
          <a:p>
            <a:pPr marL="285750" lvl="0" indent="-285750" algn="just">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p:txBody>
      </p:sp>
    </p:spTree>
    <p:extLst>
      <p:ext uri="{BB962C8B-B14F-4D97-AF65-F5344CB8AC3E}">
        <p14:creationId xmlns:p14="http://schemas.microsoft.com/office/powerpoint/2010/main" val="2906379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2BDD4-A90B-55E1-0140-AC126F8175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594710-D594-DE0B-536E-EF3F6A31016E}"/>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FE2A9635-169E-2A6D-1592-799EEE7DC027}"/>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704E5D9-304A-9F2B-AA7E-F8402AC48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11312B93-5BD9-0BD7-C6F9-8A93D3CB1040}"/>
              </a:ext>
            </a:extLst>
          </p:cNvPr>
          <p:cNvSpPr txBox="1"/>
          <p:nvPr/>
        </p:nvSpPr>
        <p:spPr>
          <a:xfrm>
            <a:off x="403123" y="1700982"/>
            <a:ext cx="8740877" cy="1138773"/>
          </a:xfrm>
          <a:prstGeom prst="rect">
            <a:avLst/>
          </a:prstGeom>
          <a:noFill/>
        </p:spPr>
        <p:txBody>
          <a:bodyPr wrap="square">
            <a:spAutoFit/>
          </a:bodyPr>
          <a:lstStyle/>
          <a:p>
            <a:pPr lvl="2"/>
            <a:endParaRPr lang="en-IN" sz="1600" dirty="0"/>
          </a:p>
          <a:p>
            <a:endParaRPr lang="en-IN" sz="1600" dirty="0"/>
          </a:p>
          <a:p>
            <a:pPr marL="285750" lvl="0" indent="-285750" algn="just">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p:txBody>
      </p:sp>
      <p:pic>
        <p:nvPicPr>
          <p:cNvPr id="4" name="Picture 3">
            <a:extLst>
              <a:ext uri="{FF2B5EF4-FFF2-40B4-BE49-F238E27FC236}">
                <a16:creationId xmlns:a16="http://schemas.microsoft.com/office/drawing/2014/main" id="{8A446E37-0F22-795E-E6CD-0CDCB14E8EEF}"/>
              </a:ext>
            </a:extLst>
          </p:cNvPr>
          <p:cNvPicPr>
            <a:picLocks noChangeAspect="1"/>
          </p:cNvPicPr>
          <p:nvPr/>
        </p:nvPicPr>
        <p:blipFill>
          <a:blip r:embed="rId3"/>
          <a:stretch>
            <a:fillRect/>
          </a:stretch>
        </p:blipFill>
        <p:spPr>
          <a:xfrm>
            <a:off x="673857" y="1688024"/>
            <a:ext cx="5731510" cy="3717925"/>
          </a:xfrm>
          <a:prstGeom prst="rect">
            <a:avLst/>
          </a:prstGeom>
        </p:spPr>
      </p:pic>
      <p:pic>
        <p:nvPicPr>
          <p:cNvPr id="7" name="Picture 6">
            <a:extLst>
              <a:ext uri="{FF2B5EF4-FFF2-40B4-BE49-F238E27FC236}">
                <a16:creationId xmlns:a16="http://schemas.microsoft.com/office/drawing/2014/main" id="{D60AF4EE-2D07-A2EC-7F7E-31ED0EF21107}"/>
              </a:ext>
            </a:extLst>
          </p:cNvPr>
          <p:cNvPicPr>
            <a:picLocks noChangeAspect="1"/>
          </p:cNvPicPr>
          <p:nvPr/>
        </p:nvPicPr>
        <p:blipFill>
          <a:blip r:embed="rId4"/>
          <a:stretch>
            <a:fillRect/>
          </a:stretch>
        </p:blipFill>
        <p:spPr>
          <a:xfrm>
            <a:off x="6696260" y="2418193"/>
            <a:ext cx="4541520" cy="3024505"/>
          </a:xfrm>
          <a:prstGeom prst="rect">
            <a:avLst/>
          </a:prstGeom>
        </p:spPr>
      </p:pic>
    </p:spTree>
    <p:extLst>
      <p:ext uri="{BB962C8B-B14F-4D97-AF65-F5344CB8AC3E}">
        <p14:creationId xmlns:p14="http://schemas.microsoft.com/office/powerpoint/2010/main" val="1738488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9DF07-CE52-D1D0-F4A6-DFEF06799A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60CCB-D163-1A18-0600-2229612788FF}"/>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D9E75112-F846-6341-84F0-D43385BE5EEB}"/>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E7CC55B-C359-7073-1D97-20505F0B6C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3D4B68C-2439-219B-68D3-F326EA2F9AEE}"/>
              </a:ext>
            </a:extLst>
          </p:cNvPr>
          <p:cNvSpPr txBox="1"/>
          <p:nvPr/>
        </p:nvSpPr>
        <p:spPr>
          <a:xfrm>
            <a:off x="403123" y="1700982"/>
            <a:ext cx="8740877" cy="2800767"/>
          </a:xfrm>
          <a:prstGeom prst="rect">
            <a:avLst/>
          </a:prstGeom>
          <a:noFill/>
        </p:spPr>
        <p:txBody>
          <a:bodyPr wrap="square">
            <a:spAutoFit/>
          </a:bodyPr>
          <a:lstStyle/>
          <a:p>
            <a:r>
              <a:rPr lang="en-IN" b="1" dirty="0"/>
              <a:t>3.Go-Back-N Protocol (GBN) </a:t>
            </a:r>
            <a:endParaRPr lang="en-IN" sz="1600" dirty="0"/>
          </a:p>
          <a:p>
            <a:pPr marL="285750" indent="-285750">
              <a:buFont typeface="Arial" panose="020B0604020202020204" pitchFamily="34" charset="0"/>
              <a:buChar char="•"/>
            </a:pPr>
            <a:r>
              <a:rPr lang="en-IN" dirty="0"/>
              <a:t>The key to Go-back-N is that we can send several packets before receiving acknowledgments, but the receiver can only buffer one packet. </a:t>
            </a:r>
          </a:p>
          <a:p>
            <a:pPr marL="285750" indent="-285750">
              <a:buFont typeface="Arial" panose="020B0604020202020204" pitchFamily="34" charset="0"/>
              <a:buChar char="•"/>
            </a:pPr>
            <a:r>
              <a:rPr lang="en-IN" dirty="0"/>
              <a:t>We keep a copy of the sent packets until the acknowledgments arrive.</a:t>
            </a:r>
          </a:p>
          <a:p>
            <a:pPr marL="285750" indent="-285750">
              <a:buFont typeface="Arial" panose="020B0604020202020204" pitchFamily="34" charset="0"/>
              <a:buChar char="•"/>
            </a:pPr>
            <a:r>
              <a:rPr lang="en-IN" dirty="0"/>
              <a:t> Figure shows the outline of the protocol. Note that several data packets and acknowledgments can be in the channel at the same time.</a:t>
            </a:r>
            <a:endParaRPr lang="en-IN" sz="1600" dirty="0"/>
          </a:p>
          <a:p>
            <a:pPr lvl="2"/>
            <a:endParaRPr lang="en-IN" sz="1600" dirty="0"/>
          </a:p>
          <a:p>
            <a:endParaRPr lang="en-IN" sz="1600" dirty="0"/>
          </a:p>
          <a:p>
            <a:pPr marL="285750" lvl="0" indent="-285750" algn="just">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p:txBody>
      </p:sp>
      <p:pic>
        <p:nvPicPr>
          <p:cNvPr id="5" name="Picture 4">
            <a:extLst>
              <a:ext uri="{FF2B5EF4-FFF2-40B4-BE49-F238E27FC236}">
                <a16:creationId xmlns:a16="http://schemas.microsoft.com/office/drawing/2014/main" id="{354A1D71-838F-9C61-5609-991537459D52}"/>
              </a:ext>
            </a:extLst>
          </p:cNvPr>
          <p:cNvPicPr>
            <a:picLocks noChangeAspect="1"/>
          </p:cNvPicPr>
          <p:nvPr/>
        </p:nvPicPr>
        <p:blipFill>
          <a:blip r:embed="rId3"/>
          <a:stretch>
            <a:fillRect/>
          </a:stretch>
        </p:blipFill>
        <p:spPr>
          <a:xfrm>
            <a:off x="3230245" y="3666090"/>
            <a:ext cx="5731510" cy="2121535"/>
          </a:xfrm>
          <a:prstGeom prst="rect">
            <a:avLst/>
          </a:prstGeom>
        </p:spPr>
      </p:pic>
    </p:spTree>
    <p:extLst>
      <p:ext uri="{BB962C8B-B14F-4D97-AF65-F5344CB8AC3E}">
        <p14:creationId xmlns:p14="http://schemas.microsoft.com/office/powerpoint/2010/main" val="4285667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19A21-B365-DE4E-4DDB-03ADBC13C8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E8CDE-61D4-053C-EDF3-288965185BDD}"/>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584FBDA-38FB-8550-947E-D49A093A49E9}"/>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6E543AB5-5CDE-4A84-B0DC-0928761354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6C380124-E85C-2C20-58B7-807C43169C4A}"/>
              </a:ext>
            </a:extLst>
          </p:cNvPr>
          <p:cNvSpPr txBox="1"/>
          <p:nvPr/>
        </p:nvSpPr>
        <p:spPr>
          <a:xfrm>
            <a:off x="403123" y="1700982"/>
            <a:ext cx="8740877" cy="3354765"/>
          </a:xfrm>
          <a:prstGeom prst="rect">
            <a:avLst/>
          </a:prstGeom>
          <a:noFill/>
        </p:spPr>
        <p:txBody>
          <a:bodyPr wrap="square">
            <a:spAutoFit/>
          </a:bodyPr>
          <a:lstStyle/>
          <a:p>
            <a:pPr lvl="2"/>
            <a:endParaRPr lang="en-IN" sz="1600" dirty="0"/>
          </a:p>
          <a:p>
            <a:endParaRPr lang="en-IN" sz="1600" dirty="0"/>
          </a:p>
          <a:p>
            <a:r>
              <a:rPr lang="en-IN" b="1" dirty="0"/>
              <a:t>Sequence Numbers </a:t>
            </a:r>
            <a:endParaRPr lang="en-IN" dirty="0"/>
          </a:p>
          <a:p>
            <a:r>
              <a:rPr lang="en-IN" dirty="0"/>
              <a:t>The sequence numbers are modulo 2m, where m is the size of the sequence number field in bits. </a:t>
            </a:r>
          </a:p>
          <a:p>
            <a:endParaRPr lang="en-IN" dirty="0"/>
          </a:p>
          <a:p>
            <a:r>
              <a:rPr lang="en-IN" b="1" dirty="0"/>
              <a:t> Acknowledgment</a:t>
            </a:r>
          </a:p>
          <a:p>
            <a:r>
              <a:rPr lang="en-IN" dirty="0"/>
              <a:t>the acknowledgment number (</a:t>
            </a:r>
            <a:r>
              <a:rPr lang="en-IN" dirty="0" err="1"/>
              <a:t>ackNo</a:t>
            </a:r>
            <a:r>
              <a:rPr lang="en-IN" dirty="0"/>
              <a:t>) is 7, it means all packets with sequence number up to 6 have arrived, safe and sound, and the receiver is expecting the packet with sequence number 7. </a:t>
            </a:r>
          </a:p>
          <a:p>
            <a:pPr marL="285750" indent="-285750">
              <a:buFont typeface="Arial" panose="020B0604020202020204" pitchFamily="34" charset="0"/>
              <a:buChar char="•"/>
            </a:pPr>
            <a:r>
              <a:rPr lang="en-IN" dirty="0"/>
              <a:t>The maximum size of the window is 2m – 1.</a:t>
            </a:r>
          </a:p>
          <a:p>
            <a:pPr lvl="0"/>
            <a:endParaRPr lang="en-IN" dirty="0"/>
          </a:p>
        </p:txBody>
      </p:sp>
    </p:spTree>
    <p:extLst>
      <p:ext uri="{BB962C8B-B14F-4D97-AF65-F5344CB8AC3E}">
        <p14:creationId xmlns:p14="http://schemas.microsoft.com/office/powerpoint/2010/main" val="3687683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8BF4C-FE13-1059-3B76-37986F7B60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E18785-C44F-C69B-70B3-C1CD928FC6E0}"/>
              </a:ext>
            </a:extLst>
          </p:cNvPr>
          <p:cNvSpPr>
            <a:spLocks noGrp="1"/>
          </p:cNvSpPr>
          <p:nvPr>
            <p:ph type="title"/>
          </p:nvPr>
        </p:nvSpPr>
        <p:spPr>
          <a:xfrm>
            <a:off x="855406" y="264458"/>
            <a:ext cx="10364170" cy="1131724"/>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F7F38D7-B32F-200E-861C-237CEFCD50D6}"/>
              </a:ext>
            </a:extLst>
          </p:cNvPr>
          <p:cNvSpPr>
            <a:spLocks noGrp="1"/>
          </p:cNvSpPr>
          <p:nvPr>
            <p:ph idx="1"/>
          </p:nvPr>
        </p:nvSpPr>
        <p:spPr>
          <a:xfrm>
            <a:off x="1" y="1415846"/>
            <a:ext cx="11383860" cy="4761118"/>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B354052-9156-D56D-AE0C-FB862797B2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5" name="TextBox 4">
            <a:extLst>
              <a:ext uri="{FF2B5EF4-FFF2-40B4-BE49-F238E27FC236}">
                <a16:creationId xmlns:a16="http://schemas.microsoft.com/office/drawing/2014/main" id="{BC5AFCB4-AD8B-E33C-1D92-2EA341AA7AA8}"/>
              </a:ext>
            </a:extLst>
          </p:cNvPr>
          <p:cNvSpPr txBox="1"/>
          <p:nvPr/>
        </p:nvSpPr>
        <p:spPr>
          <a:xfrm>
            <a:off x="265471" y="1524000"/>
            <a:ext cx="11621729" cy="2308324"/>
          </a:xfrm>
          <a:prstGeom prst="rect">
            <a:avLst/>
          </a:prstGeom>
          <a:noFill/>
        </p:spPr>
        <p:txBody>
          <a:bodyPr wrap="square">
            <a:spAutoFit/>
          </a:bodyPr>
          <a:lstStyle/>
          <a:p>
            <a:pPr algn="ctr"/>
            <a:r>
              <a:rPr lang="en-US" b="1" dirty="0">
                <a:latin typeface="Times New Roman" panose="02020603050405020304" pitchFamily="18" charset="0"/>
                <a:cs typeface="Times New Roman" panose="02020603050405020304" pitchFamily="18" charset="0"/>
              </a:rPr>
              <a:t>TRANSPORT LAYER INTRODUCTION</a:t>
            </a:r>
          </a:p>
          <a:p>
            <a:pPr algn="ctr"/>
            <a:endParaRPr lang="en-US" b="1"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 The transport layer is located between the application layer and the network layer.</a:t>
            </a:r>
          </a:p>
          <a:p>
            <a:r>
              <a:rPr lang="en-US" dirty="0">
                <a:latin typeface="Times New Roman" panose="02020603050405020304" pitchFamily="18" charset="0"/>
                <a:cs typeface="Times New Roman" panose="02020603050405020304" pitchFamily="18" charset="0"/>
              </a:rPr>
              <a:t> • It provides a process-to-process communication between two application layers, one at the local host and the other at the remote host.</a:t>
            </a:r>
          </a:p>
          <a:p>
            <a:r>
              <a:rPr lang="en-US" dirty="0">
                <a:latin typeface="Times New Roman" panose="02020603050405020304" pitchFamily="18" charset="0"/>
                <a:cs typeface="Times New Roman" panose="02020603050405020304" pitchFamily="18" charset="0"/>
              </a:rPr>
              <a:t> • Communication is provided using a logical connection, which means that the two application layers, which can be located in different parts of the globe, assume that there is an imaginary direct connection through which they can send and receive messages.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0645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D1C98-5822-5815-7398-8F8F543B7F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5FC215-C078-24F0-CC1F-57F6CE07C71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7DD5322-0F3B-2476-D8ED-F91E1421974A}"/>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382F269-F923-EB94-6AE2-38A4DB5B4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0FA3B31E-815D-4A41-9EFD-27E9D72678E1}"/>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pic>
        <p:nvPicPr>
          <p:cNvPr id="5" name="Picture 4">
            <a:extLst>
              <a:ext uri="{FF2B5EF4-FFF2-40B4-BE49-F238E27FC236}">
                <a16:creationId xmlns:a16="http://schemas.microsoft.com/office/drawing/2014/main" id="{6579E018-370B-633C-8206-305F095A79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574" y="1491308"/>
            <a:ext cx="5731510" cy="4465320"/>
          </a:xfrm>
          <a:prstGeom prst="rect">
            <a:avLst/>
          </a:prstGeom>
        </p:spPr>
      </p:pic>
      <p:pic>
        <p:nvPicPr>
          <p:cNvPr id="7" name="Picture 6">
            <a:extLst>
              <a:ext uri="{FF2B5EF4-FFF2-40B4-BE49-F238E27FC236}">
                <a16:creationId xmlns:a16="http://schemas.microsoft.com/office/drawing/2014/main" id="{6B09573B-C2F7-64C7-8F8A-1A9CC88FDC0F}"/>
              </a:ext>
            </a:extLst>
          </p:cNvPr>
          <p:cNvPicPr>
            <a:picLocks noChangeAspect="1"/>
          </p:cNvPicPr>
          <p:nvPr/>
        </p:nvPicPr>
        <p:blipFill>
          <a:blip r:embed="rId4"/>
          <a:stretch>
            <a:fillRect/>
          </a:stretch>
        </p:blipFill>
        <p:spPr>
          <a:xfrm>
            <a:off x="6307741" y="2570141"/>
            <a:ext cx="5731510" cy="2976245"/>
          </a:xfrm>
          <a:prstGeom prst="rect">
            <a:avLst/>
          </a:prstGeom>
        </p:spPr>
      </p:pic>
      <p:pic>
        <p:nvPicPr>
          <p:cNvPr id="8" name="Picture 7">
            <a:extLst>
              <a:ext uri="{FF2B5EF4-FFF2-40B4-BE49-F238E27FC236}">
                <a16:creationId xmlns:a16="http://schemas.microsoft.com/office/drawing/2014/main" id="{0388118A-07CC-2925-37BE-2570910C5778}"/>
              </a:ext>
            </a:extLst>
          </p:cNvPr>
          <p:cNvPicPr>
            <a:picLocks noChangeAspect="1"/>
          </p:cNvPicPr>
          <p:nvPr/>
        </p:nvPicPr>
        <p:blipFill>
          <a:blip r:embed="rId4"/>
          <a:stretch>
            <a:fillRect/>
          </a:stretch>
        </p:blipFill>
        <p:spPr>
          <a:xfrm>
            <a:off x="6288076" y="2393161"/>
            <a:ext cx="5731510" cy="2976245"/>
          </a:xfrm>
          <a:prstGeom prst="rect">
            <a:avLst/>
          </a:prstGeom>
        </p:spPr>
      </p:pic>
    </p:spTree>
    <p:extLst>
      <p:ext uri="{BB962C8B-B14F-4D97-AF65-F5344CB8AC3E}">
        <p14:creationId xmlns:p14="http://schemas.microsoft.com/office/powerpoint/2010/main" val="3696958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2584E-CB40-7283-2803-92A6A7C6E0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4CDB7B-471E-C37D-2D75-25E255E843BE}"/>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2C50448-4578-B4DE-85D2-7C734BBA653C}"/>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B8C3C926-C07B-DEC2-B41F-35706ABB8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560F2BE-91FB-7015-BE66-2EBD1E52755E}"/>
              </a:ext>
            </a:extLst>
          </p:cNvPr>
          <p:cNvSpPr txBox="1"/>
          <p:nvPr/>
        </p:nvSpPr>
        <p:spPr>
          <a:xfrm>
            <a:off x="403123" y="1700982"/>
            <a:ext cx="8740877" cy="1692771"/>
          </a:xfrm>
          <a:prstGeom prst="rect">
            <a:avLst/>
          </a:prstGeom>
          <a:noFill/>
        </p:spPr>
        <p:txBody>
          <a:bodyPr wrap="square">
            <a:spAutoFit/>
          </a:bodyPr>
          <a:lstStyle/>
          <a:p>
            <a:pPr lvl="2"/>
            <a:endParaRPr lang="en-IN" sz="1600" dirty="0"/>
          </a:p>
          <a:p>
            <a:r>
              <a:rPr lang="en-IN" b="1" dirty="0"/>
              <a:t>4.Selective-Repeat Protocol </a:t>
            </a:r>
            <a:endParaRPr lang="en-IN" dirty="0"/>
          </a:p>
          <a:p>
            <a:r>
              <a:rPr lang="en-IN" dirty="0"/>
              <a:t>Selective-Repeat (SR) protocol, as the name implies, resends only selective packets, those that are actually lost.</a:t>
            </a:r>
          </a:p>
          <a:p>
            <a:endParaRPr lang="en-IN" sz="1600" dirty="0"/>
          </a:p>
          <a:p>
            <a:pPr lvl="0"/>
            <a:endParaRPr lang="en-IN" dirty="0"/>
          </a:p>
        </p:txBody>
      </p:sp>
      <p:pic>
        <p:nvPicPr>
          <p:cNvPr id="4" name="Picture 3">
            <a:extLst>
              <a:ext uri="{FF2B5EF4-FFF2-40B4-BE49-F238E27FC236}">
                <a16:creationId xmlns:a16="http://schemas.microsoft.com/office/drawing/2014/main" id="{4F9E415D-D39E-4751-D3B4-716FC2D0EEFD}"/>
              </a:ext>
            </a:extLst>
          </p:cNvPr>
          <p:cNvPicPr>
            <a:picLocks noChangeAspect="1"/>
          </p:cNvPicPr>
          <p:nvPr/>
        </p:nvPicPr>
        <p:blipFill>
          <a:blip r:embed="rId3"/>
          <a:stretch>
            <a:fillRect/>
          </a:stretch>
        </p:blipFill>
        <p:spPr>
          <a:xfrm>
            <a:off x="2886116" y="3214933"/>
            <a:ext cx="5731510" cy="1175385"/>
          </a:xfrm>
          <a:prstGeom prst="rect">
            <a:avLst/>
          </a:prstGeom>
        </p:spPr>
      </p:pic>
    </p:spTree>
    <p:extLst>
      <p:ext uri="{BB962C8B-B14F-4D97-AF65-F5344CB8AC3E}">
        <p14:creationId xmlns:p14="http://schemas.microsoft.com/office/powerpoint/2010/main" val="2305898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174FE-BB21-D9A1-AC3A-ED90337D48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4EE663-FC8D-3F61-0CF0-72F75E20BB1F}"/>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FC5E1284-1C47-4D81-0CF2-5526A3B10C9C}"/>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564F21C-A0F0-3E04-D75C-C682C92618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5D7033BE-819C-9E76-247C-CC7A584408F8}"/>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pic>
        <p:nvPicPr>
          <p:cNvPr id="5" name="Picture 4">
            <a:extLst>
              <a:ext uri="{FF2B5EF4-FFF2-40B4-BE49-F238E27FC236}">
                <a16:creationId xmlns:a16="http://schemas.microsoft.com/office/drawing/2014/main" id="{E643AE98-B5A3-C225-3B65-B0C4098AEA28}"/>
              </a:ext>
            </a:extLst>
          </p:cNvPr>
          <p:cNvPicPr>
            <a:picLocks noChangeAspect="1"/>
          </p:cNvPicPr>
          <p:nvPr/>
        </p:nvPicPr>
        <p:blipFill>
          <a:blip r:embed="rId3"/>
          <a:stretch>
            <a:fillRect/>
          </a:stretch>
        </p:blipFill>
        <p:spPr>
          <a:xfrm>
            <a:off x="3318735" y="1616546"/>
            <a:ext cx="5087846" cy="5063044"/>
          </a:xfrm>
          <a:prstGeom prst="rect">
            <a:avLst/>
          </a:prstGeom>
        </p:spPr>
      </p:pic>
    </p:spTree>
    <p:extLst>
      <p:ext uri="{BB962C8B-B14F-4D97-AF65-F5344CB8AC3E}">
        <p14:creationId xmlns:p14="http://schemas.microsoft.com/office/powerpoint/2010/main" val="10032761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B0B95-0730-5128-CEEE-C5ABBB6B5B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5F3A7-E86B-3C9D-8C3E-2CA8DCADB7BE}"/>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ADCCCC4-BAF9-271C-6238-672320F6CD8A}"/>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29F2174C-3D7E-BD2F-57AF-24E1E807BC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3B03D7A3-3203-B25C-3FA1-AB7505B429E2}"/>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pic>
        <p:nvPicPr>
          <p:cNvPr id="4" name="Picture 3">
            <a:extLst>
              <a:ext uri="{FF2B5EF4-FFF2-40B4-BE49-F238E27FC236}">
                <a16:creationId xmlns:a16="http://schemas.microsoft.com/office/drawing/2014/main" id="{1A3AC47D-0156-0285-111E-596C358191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8878" y="1887424"/>
            <a:ext cx="4639945" cy="3909060"/>
          </a:xfrm>
          <a:prstGeom prst="rect">
            <a:avLst/>
          </a:prstGeom>
        </p:spPr>
      </p:pic>
    </p:spTree>
    <p:extLst>
      <p:ext uri="{BB962C8B-B14F-4D97-AF65-F5344CB8AC3E}">
        <p14:creationId xmlns:p14="http://schemas.microsoft.com/office/powerpoint/2010/main" val="535261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03EB4-A21B-1B8E-722B-7FEDF19190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CB92B3-A25C-100D-6DFA-8A970E06444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FD7A512F-089D-D43D-0F5F-B2042D66E949}"/>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4C74EF03-4772-7A9D-01EF-87A359B11D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CCA18202-B446-7182-7048-9B3D6C7EB677}"/>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5088B9CE-35D5-26F7-E523-E6DDD3687231}"/>
              </a:ext>
            </a:extLst>
          </p:cNvPr>
          <p:cNvSpPr txBox="1"/>
          <p:nvPr/>
        </p:nvSpPr>
        <p:spPr>
          <a:xfrm>
            <a:off x="412955" y="1573160"/>
            <a:ext cx="8731045" cy="4238212"/>
          </a:xfrm>
          <a:prstGeom prst="rect">
            <a:avLst/>
          </a:prstGeom>
          <a:noFill/>
        </p:spPr>
        <p:txBody>
          <a:bodyPr wrap="square">
            <a:spAutoFit/>
          </a:bodyPr>
          <a:lstStyle/>
          <a:p>
            <a:pPr>
              <a:lnSpc>
                <a:spcPct val="107000"/>
              </a:lnSpc>
              <a:spcAft>
                <a:spcPts val="800"/>
              </a:spcAft>
              <a:buNone/>
            </a:pPr>
            <a:r>
              <a:rPr lang="en-IN" sz="1800" b="1" kern="100" dirty="0">
                <a:effectLst/>
                <a:latin typeface="Times New Roman" panose="02020603050405020304" pitchFamily="18" charset="0"/>
                <a:ea typeface="Calibri" panose="020F0502020204030204" pitchFamily="34" charset="0"/>
                <a:cs typeface="Times New Roman" panose="02020603050405020304" pitchFamily="18" charset="0"/>
              </a:rPr>
              <a:t>Bidirectional Protocols: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The earlier protocols are unidirectional, meaning data flows only one way and acknowledgments flow the opposite way.</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In real communication, data usually flows both ways (client → server and server → client).</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Therefore, acknowledgments also need to flow in both directions.</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Piggybacking is used to make bidirectional communication more efficient.</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A data packet going from A to B can also carry the ACK for packets received from B.</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Similarly, a packet going from B to A can carry the ACK for packets received from A.</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In the bidirectional GBN protocol with piggybacking, both client and server use two windows:</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A send window</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A receive window</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40337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32C26-E2FE-1591-1EEB-00E293159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77F560-1558-2441-C531-66004FDF9E0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E1F3AF2-D723-45CF-958F-45442B380103}"/>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75E08A2B-AD1C-0065-DA65-321DE6667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D69EFC43-5D19-2E9D-F97B-177C63266D1E}"/>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8F10E0C1-2C01-6879-A93F-B8AB240F537C}"/>
              </a:ext>
            </a:extLst>
          </p:cNvPr>
          <p:cNvSpPr txBox="1"/>
          <p:nvPr/>
        </p:nvSpPr>
        <p:spPr>
          <a:xfrm>
            <a:off x="412955" y="1573160"/>
            <a:ext cx="8731045" cy="743024"/>
          </a:xfrm>
          <a:prstGeom prst="rect">
            <a:avLst/>
          </a:prstGeom>
          <a:noFill/>
        </p:spPr>
        <p:txBody>
          <a:bodyPr wrap="square">
            <a:spAutoFit/>
          </a:bodyPr>
          <a:lstStyle/>
          <a:p>
            <a:pPr>
              <a:lnSpc>
                <a:spcPct val="107000"/>
              </a:lnSpc>
              <a:spcAft>
                <a:spcPts val="800"/>
              </a:spcAft>
              <a:buNone/>
            </a:pPr>
            <a:r>
              <a:rPr lang="en-IN" sz="1800" b="1" kern="100" dirty="0">
                <a:effectLst/>
                <a:latin typeface="Times New Roman" panose="02020603050405020304" pitchFamily="18" charset="0"/>
                <a:ea typeface="Calibri" panose="020F0502020204030204" pitchFamily="34" charset="0"/>
                <a:cs typeface="Times New Roman" panose="02020603050405020304" pitchFamily="18" charset="0"/>
              </a:rPr>
              <a:t>Bidirectional Protocols: </a:t>
            </a:r>
          </a:p>
          <a:p>
            <a:pPr>
              <a:lnSpc>
                <a:spcPct val="107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3740943-635F-88EB-9837-03474008193B}"/>
              </a:ext>
            </a:extLst>
          </p:cNvPr>
          <p:cNvPicPr>
            <a:picLocks noChangeAspect="1"/>
          </p:cNvPicPr>
          <p:nvPr/>
        </p:nvPicPr>
        <p:blipFill>
          <a:blip r:embed="rId3"/>
          <a:stretch>
            <a:fillRect/>
          </a:stretch>
        </p:blipFill>
        <p:spPr>
          <a:xfrm>
            <a:off x="3230245" y="2654935"/>
            <a:ext cx="5731510" cy="1548130"/>
          </a:xfrm>
          <a:prstGeom prst="rect">
            <a:avLst/>
          </a:prstGeom>
        </p:spPr>
      </p:pic>
    </p:spTree>
    <p:extLst>
      <p:ext uri="{BB962C8B-B14F-4D97-AF65-F5344CB8AC3E}">
        <p14:creationId xmlns:p14="http://schemas.microsoft.com/office/powerpoint/2010/main" val="122797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F0464-9BC8-662D-FCB0-2FF42D3639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D1F4D7-DA0B-BB2A-4F23-1B4A40F30543}"/>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666A04C-D7F9-DE29-7E8B-1A3B71F547E9}"/>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541104BF-E290-8389-B8E4-2F050B753A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1BE72090-9051-F2FD-C527-03B97E1228ED}"/>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081DEA92-5C90-8F1F-F251-F0CFA6BD2ACD}"/>
              </a:ext>
            </a:extLst>
          </p:cNvPr>
          <p:cNvSpPr txBox="1"/>
          <p:nvPr/>
        </p:nvSpPr>
        <p:spPr>
          <a:xfrm>
            <a:off x="412955" y="1573160"/>
            <a:ext cx="8731045" cy="3513013"/>
          </a:xfrm>
          <a:prstGeom prst="rect">
            <a:avLst/>
          </a:prstGeom>
          <a:noFill/>
        </p:spPr>
        <p:txBody>
          <a:bodyPr wrap="square">
            <a:spAutoFit/>
          </a:bodyPr>
          <a:lstStyle/>
          <a:p>
            <a:r>
              <a:rPr lang="en-IN" b="1" dirty="0"/>
              <a:t>Transport-Layer Protocols Introduction (Message Format)</a:t>
            </a:r>
            <a:endParaRPr lang="en-IN" dirty="0"/>
          </a:p>
          <a:p>
            <a:pPr marL="285750" lvl="0" indent="-285750">
              <a:buFont typeface="Arial" panose="020B0604020202020204" pitchFamily="34" charset="0"/>
              <a:buChar char="•"/>
            </a:pPr>
            <a:r>
              <a:rPr lang="en-IN" dirty="0"/>
              <a:t>In the TCP/IP model, the transport layer lies between the application layer and the network layer.</a:t>
            </a:r>
          </a:p>
          <a:p>
            <a:pPr marL="285750" lvl="0" indent="-285750">
              <a:buFont typeface="Arial" panose="020B0604020202020204" pitchFamily="34" charset="0"/>
              <a:buChar char="•"/>
            </a:pPr>
            <a:r>
              <a:rPr lang="en-IN" dirty="0"/>
              <a:t>It provides services to the application layer (programs like browser, email, etc.).</a:t>
            </a:r>
          </a:p>
          <a:p>
            <a:pPr marL="285750" lvl="0" indent="-285750">
              <a:buFont typeface="Arial" panose="020B0604020202020204" pitchFamily="34" charset="0"/>
              <a:buChar char="•"/>
            </a:pPr>
            <a:r>
              <a:rPr lang="en-IN" dirty="0"/>
              <a:t>It receives services from the network layer (which handles routing and delivery between hosts).</a:t>
            </a:r>
          </a:p>
          <a:p>
            <a:pPr marL="285750" lvl="0" indent="-285750">
              <a:buFont typeface="Arial" panose="020B0604020202020204" pitchFamily="34" charset="0"/>
              <a:buChar char="•"/>
            </a:pPr>
            <a:r>
              <a:rPr lang="en-IN" dirty="0"/>
              <a:t>The transport layer works as a bridge between a client process and a server process.</a:t>
            </a:r>
          </a:p>
          <a:p>
            <a:pPr marL="285750" lvl="0" indent="-285750">
              <a:buFont typeface="Arial" panose="020B0604020202020204" pitchFamily="34" charset="0"/>
              <a:buChar char="•"/>
            </a:pPr>
            <a:r>
              <a:rPr lang="en-IN" dirty="0"/>
              <a:t>It provides process-to-process communication.</a:t>
            </a:r>
          </a:p>
          <a:p>
            <a:pPr marL="285750" lvl="0" indent="-285750">
              <a:buFont typeface="Arial" panose="020B0604020202020204" pitchFamily="34" charset="0"/>
              <a:buChar char="•"/>
            </a:pPr>
            <a:r>
              <a:rPr lang="en-IN" dirty="0"/>
              <a:t>It is the core (heart) of the TCP/IP suite.</a:t>
            </a:r>
          </a:p>
          <a:p>
            <a:pPr marL="285750" lvl="0" indent="-285750">
              <a:buFont typeface="Arial" panose="020B0604020202020204" pitchFamily="34" charset="0"/>
              <a:buChar char="•"/>
            </a:pPr>
            <a:r>
              <a:rPr lang="en-IN" dirty="0"/>
              <a:t>It offers end-to-end logical communication for transferring data across the Internet.</a:t>
            </a:r>
          </a:p>
          <a:p>
            <a:pPr>
              <a:lnSpc>
                <a:spcPct val="107000"/>
              </a:lnSpc>
              <a:spcAft>
                <a:spcPts val="800"/>
              </a:spcAft>
              <a:buNone/>
            </a:pPr>
            <a:endParaRPr lang="en-IN"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022CFBE4-C72D-6663-A78F-47C310BB09FD}"/>
              </a:ext>
            </a:extLst>
          </p:cNvPr>
          <p:cNvPicPr>
            <a:picLocks noChangeAspect="1"/>
          </p:cNvPicPr>
          <p:nvPr/>
        </p:nvPicPr>
        <p:blipFill>
          <a:blip r:embed="rId3"/>
          <a:stretch>
            <a:fillRect/>
          </a:stretch>
        </p:blipFill>
        <p:spPr>
          <a:xfrm>
            <a:off x="3249910" y="4445767"/>
            <a:ext cx="5166503" cy="2332539"/>
          </a:xfrm>
          <a:prstGeom prst="rect">
            <a:avLst/>
          </a:prstGeom>
        </p:spPr>
      </p:pic>
    </p:spTree>
    <p:extLst>
      <p:ext uri="{BB962C8B-B14F-4D97-AF65-F5344CB8AC3E}">
        <p14:creationId xmlns:p14="http://schemas.microsoft.com/office/powerpoint/2010/main" val="276483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B8A9F-4BC6-0313-3D6D-CD1AA234CF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EA6472-7A87-B20D-09DA-DCF8E3D48E1A}"/>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6857316-95CC-9CEE-26A0-AA86CC8EFC3E}"/>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8B497A3-76FC-5610-C5D0-3D1A43FCE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A36B6F74-3928-8373-A274-4CB99183E573}"/>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B897EED1-2647-42A1-BFD9-90938FB5342F}"/>
              </a:ext>
            </a:extLst>
          </p:cNvPr>
          <p:cNvSpPr txBox="1"/>
          <p:nvPr/>
        </p:nvSpPr>
        <p:spPr>
          <a:xfrm>
            <a:off x="412955" y="1573160"/>
            <a:ext cx="8731045" cy="4776051"/>
          </a:xfrm>
          <a:prstGeom prst="rect">
            <a:avLst/>
          </a:prstGeom>
          <a:noFill/>
        </p:spPr>
        <p:txBody>
          <a:bodyPr wrap="square">
            <a:spAutoFit/>
          </a:bodyPr>
          <a:lstStyle/>
          <a:p>
            <a:pPr marL="285750" indent="-285750">
              <a:buFont typeface="Arial" panose="020B0604020202020204" pitchFamily="34" charset="0"/>
              <a:buChar char="•"/>
            </a:pPr>
            <a:r>
              <a:rPr lang="en-IN" b="1" dirty="0"/>
              <a:t>Services </a:t>
            </a:r>
            <a:endParaRPr lang="en-IN" dirty="0"/>
          </a:p>
          <a:p>
            <a:pPr marL="285750" indent="-285750" algn="just">
              <a:buFont typeface="Arial" panose="020B0604020202020204" pitchFamily="34" charset="0"/>
              <a:buChar char="•"/>
            </a:pPr>
            <a:r>
              <a:rPr lang="en-IN" dirty="0"/>
              <a:t>Each protocol provides a different type of service and should be used appropriately. </a:t>
            </a:r>
          </a:p>
          <a:p>
            <a:pPr marL="285750" indent="-285750" algn="just">
              <a:buFont typeface="Arial" panose="020B0604020202020204" pitchFamily="34" charset="0"/>
              <a:buChar char="•"/>
            </a:pPr>
            <a:r>
              <a:rPr lang="en-IN" b="1" dirty="0"/>
              <a:t>UDP </a:t>
            </a:r>
            <a:endParaRPr lang="en-IN" dirty="0"/>
          </a:p>
          <a:p>
            <a:pPr marL="285750" indent="-285750" algn="just">
              <a:buFont typeface="Arial" panose="020B0604020202020204" pitchFamily="34" charset="0"/>
              <a:buChar char="•"/>
            </a:pPr>
            <a:r>
              <a:rPr lang="en-IN" dirty="0"/>
              <a:t>UDP is an unreliable connectionless transport-layer protocol used for its simplicity and efficiency in applications where error control can be provided by the application-layer process. </a:t>
            </a:r>
          </a:p>
          <a:p>
            <a:pPr marL="285750" indent="-285750" algn="just">
              <a:buFont typeface="Arial" panose="020B0604020202020204" pitchFamily="34" charset="0"/>
              <a:buChar char="•"/>
            </a:pPr>
            <a:r>
              <a:rPr lang="en-IN" b="1" dirty="0"/>
              <a:t>TCP </a:t>
            </a:r>
            <a:endParaRPr lang="en-IN" dirty="0"/>
          </a:p>
          <a:p>
            <a:pPr marL="285750" indent="-285750" algn="just">
              <a:buFont typeface="Arial" panose="020B0604020202020204" pitchFamily="34" charset="0"/>
              <a:buChar char="•"/>
            </a:pPr>
            <a:r>
              <a:rPr lang="en-IN" dirty="0"/>
              <a:t>TCP is a reliable connection-oriented protocol that can be used in any application where reliability is important. </a:t>
            </a:r>
          </a:p>
          <a:p>
            <a:pPr marL="285750" indent="-285750" algn="just">
              <a:buFont typeface="Arial" panose="020B0604020202020204" pitchFamily="34" charset="0"/>
              <a:buChar char="•"/>
            </a:pPr>
            <a:r>
              <a:rPr lang="en-IN" b="1" dirty="0"/>
              <a:t>SCTP </a:t>
            </a:r>
            <a:endParaRPr lang="en-IN" dirty="0"/>
          </a:p>
          <a:p>
            <a:pPr marL="285750" indent="-285750" algn="just">
              <a:buFont typeface="Arial" panose="020B0604020202020204" pitchFamily="34" charset="0"/>
              <a:buChar char="•"/>
            </a:pPr>
            <a:r>
              <a:rPr lang="en-IN" dirty="0"/>
              <a:t>SCTP is a new transport-layer protocol that combines the features of UDP and TCP. </a:t>
            </a:r>
          </a:p>
          <a:p>
            <a:pPr marL="285750" indent="-285750" algn="just">
              <a:buFont typeface="Arial" panose="020B0604020202020204" pitchFamily="34" charset="0"/>
              <a:buChar char="•"/>
            </a:pPr>
            <a:r>
              <a:rPr lang="en-IN" b="1" dirty="0"/>
              <a:t>Port Numbers </a:t>
            </a:r>
            <a:endParaRPr lang="en-IN" dirty="0"/>
          </a:p>
          <a:p>
            <a:pPr marL="285750" indent="-285750" algn="just">
              <a:buFont typeface="Arial" panose="020B0604020202020204" pitchFamily="34" charset="0"/>
              <a:buChar char="•"/>
            </a:pPr>
            <a:r>
              <a:rPr lang="en-IN" dirty="0"/>
              <a:t>One of the responsibilities of transport layer is to create a process-to-process communication these protocols use port numbers to accomplish this. </a:t>
            </a:r>
          </a:p>
          <a:p>
            <a:pPr marL="285750" indent="-285750" algn="just">
              <a:buFont typeface="Arial" panose="020B0604020202020204" pitchFamily="34" charset="0"/>
              <a:buChar char="•"/>
            </a:pPr>
            <a:r>
              <a:rPr lang="en-IN" dirty="0"/>
              <a:t>Port numbers provide end-to-end addresses at the transport layer and allow multiplexing and demultiplexing at this layer, just as IP addresses do at the network layer. </a:t>
            </a:r>
            <a:endParaRPr lang="en-IN"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108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677C2-0D88-5502-E303-43AE1C5554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214337-99AC-0ECD-9AC0-F43533E1430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F6D35109-C489-1323-BBA0-2CF4C2998103}"/>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D4E1A60-5FF9-E640-2E4C-A129220CC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29A377DA-D516-0DD5-0CB8-2968AF6A5E9F}"/>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E7875DB8-737A-706F-75F4-532096D21D8C}"/>
              </a:ext>
            </a:extLst>
          </p:cNvPr>
          <p:cNvSpPr txBox="1"/>
          <p:nvPr/>
        </p:nvSpPr>
        <p:spPr>
          <a:xfrm>
            <a:off x="963561" y="1288024"/>
            <a:ext cx="8731045" cy="3668055"/>
          </a:xfrm>
          <a:prstGeom prst="rect">
            <a:avLst/>
          </a:prstGeom>
          <a:noFill/>
        </p:spPr>
        <p:txBody>
          <a:bodyPr wrap="square">
            <a:spAutoFit/>
          </a:bodyPr>
          <a:lstStyle/>
          <a:p>
            <a:endParaRPr lang="en-IN" b="1" dirty="0"/>
          </a:p>
          <a:p>
            <a:r>
              <a:rPr lang="en-IN" b="1" dirty="0"/>
              <a:t>USER DATAGRAM PROTOCOL</a:t>
            </a:r>
          </a:p>
          <a:p>
            <a:pPr marL="285750" lvl="0" indent="-285750">
              <a:buFont typeface="Arial" panose="020B0604020202020204" pitchFamily="34" charset="0"/>
              <a:buChar char="•"/>
            </a:pPr>
            <a:r>
              <a:rPr lang="en-IN" dirty="0"/>
              <a:t>UDP packets are called user datagrams.</a:t>
            </a:r>
          </a:p>
          <a:p>
            <a:pPr marL="285750" lvl="0" indent="-285750">
              <a:buFont typeface="Arial" panose="020B0604020202020204" pitchFamily="34" charset="0"/>
              <a:buChar char="•"/>
            </a:pPr>
            <a:r>
              <a:rPr lang="en-IN" dirty="0"/>
              <a:t>Each user datagram has a fixed 8-byte header.</a:t>
            </a:r>
          </a:p>
          <a:p>
            <a:pPr marL="285750" lvl="0" indent="-285750">
              <a:buFont typeface="Arial" panose="020B0604020202020204" pitchFamily="34" charset="0"/>
              <a:buChar char="•"/>
            </a:pPr>
            <a:r>
              <a:rPr lang="en-IN" dirty="0"/>
              <a:t>The header has four fields, each 2 bytes (16 bits).</a:t>
            </a:r>
          </a:p>
          <a:p>
            <a:pPr marL="285750" lvl="0" indent="-285750">
              <a:buFont typeface="Arial" panose="020B0604020202020204" pitchFamily="34" charset="0"/>
              <a:buChar char="•"/>
            </a:pPr>
            <a:r>
              <a:rPr lang="en-IN" dirty="0"/>
              <a:t>Source port number (2 bytes).</a:t>
            </a:r>
          </a:p>
          <a:p>
            <a:pPr marL="285750" lvl="0" indent="-285750">
              <a:buFont typeface="Arial" panose="020B0604020202020204" pitchFamily="34" charset="0"/>
              <a:buChar char="•"/>
            </a:pPr>
            <a:r>
              <a:rPr lang="en-IN" dirty="0"/>
              <a:t>UDP (User Datagram Protocol) is a connectionless and unreliable transport protocol.</a:t>
            </a:r>
          </a:p>
          <a:p>
            <a:pPr marL="285750" lvl="0" indent="-285750">
              <a:buFont typeface="Arial" panose="020B0604020202020204" pitchFamily="34" charset="0"/>
              <a:buChar char="•"/>
            </a:pPr>
            <a:r>
              <a:rPr lang="en-IN" dirty="0"/>
              <a:t>It is very simple and uses minimum overhead.</a:t>
            </a:r>
          </a:p>
          <a:p>
            <a:pPr marL="285750" lvl="0" indent="-285750">
              <a:buFont typeface="Arial" panose="020B0604020202020204" pitchFamily="34" charset="0"/>
              <a:buChar char="•"/>
            </a:pPr>
            <a:r>
              <a:rPr lang="en-IN" dirty="0"/>
              <a:t>A process can use UDP when it wants to send small messages and does not require high reliability.</a:t>
            </a:r>
          </a:p>
          <a:p>
            <a:pPr marL="285750" lvl="0" indent="-285750">
              <a:buFont typeface="Arial" panose="020B0604020202020204" pitchFamily="34" charset="0"/>
              <a:buChar char="•"/>
            </a:pPr>
            <a:r>
              <a:rPr lang="en-IN" dirty="0"/>
              <a:t>Sending data through UDP needs less interaction between sender and receiver compared to TCP.</a:t>
            </a:r>
          </a:p>
          <a:p>
            <a:pPr>
              <a:lnSpc>
                <a:spcPct val="107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F55F628-1673-DC9A-6B2E-496F43915E12}"/>
              </a:ext>
            </a:extLst>
          </p:cNvPr>
          <p:cNvPicPr>
            <a:picLocks noChangeAspect="1"/>
          </p:cNvPicPr>
          <p:nvPr/>
        </p:nvPicPr>
        <p:blipFill>
          <a:blip r:embed="rId3"/>
          <a:stretch>
            <a:fillRect/>
          </a:stretch>
        </p:blipFill>
        <p:spPr>
          <a:xfrm>
            <a:off x="3132342" y="4733004"/>
            <a:ext cx="5534025" cy="1707125"/>
          </a:xfrm>
          <a:prstGeom prst="rect">
            <a:avLst/>
          </a:prstGeom>
        </p:spPr>
      </p:pic>
    </p:spTree>
    <p:extLst>
      <p:ext uri="{BB962C8B-B14F-4D97-AF65-F5344CB8AC3E}">
        <p14:creationId xmlns:p14="http://schemas.microsoft.com/office/powerpoint/2010/main" val="30569573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6233A-411B-4337-3B50-8A82A856B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D221A2-C3A5-AD8A-7D36-8081E129881C}"/>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5DC09A0-8B08-E708-60A8-230195C091C2}"/>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128EF65E-A1C6-2122-6A0B-79288F62B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6E70E202-C4AA-7C22-F7FE-401F4A87DAED}"/>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0F1DBACB-80D7-6E85-8C39-C2341565101D}"/>
              </a:ext>
            </a:extLst>
          </p:cNvPr>
          <p:cNvSpPr txBox="1"/>
          <p:nvPr/>
        </p:nvSpPr>
        <p:spPr>
          <a:xfrm>
            <a:off x="412955" y="1573160"/>
            <a:ext cx="8731045" cy="3416320"/>
          </a:xfrm>
          <a:prstGeom prst="rect">
            <a:avLst/>
          </a:prstGeom>
          <a:noFill/>
        </p:spPr>
        <p:txBody>
          <a:bodyPr wrap="square">
            <a:spAutoFit/>
          </a:bodyPr>
          <a:lstStyle/>
          <a:p>
            <a:r>
              <a:rPr lang="en-IN" b="1" dirty="0"/>
              <a:t>UDP Services </a:t>
            </a:r>
            <a:endParaRPr lang="en-IN" dirty="0"/>
          </a:p>
          <a:p>
            <a:r>
              <a:rPr lang="en-IN" b="1" dirty="0"/>
              <a:t>1. Process-to-Process Communication </a:t>
            </a:r>
            <a:endParaRPr lang="en-IN" dirty="0"/>
          </a:p>
          <a:p>
            <a:pPr marL="285750" indent="-285750">
              <a:buFont typeface="Arial" panose="020B0604020202020204" pitchFamily="34" charset="0"/>
              <a:buChar char="•"/>
            </a:pPr>
            <a:r>
              <a:rPr lang="en-IN" dirty="0"/>
              <a:t>UDP provides process-to-process communication using socket addresses, a combination of IP addresses and port numbers.</a:t>
            </a:r>
          </a:p>
          <a:p>
            <a:r>
              <a:rPr lang="en-IN" b="1" dirty="0"/>
              <a:t>2.Connectionless Services</a:t>
            </a:r>
            <a:endParaRPr lang="en-IN" dirty="0"/>
          </a:p>
          <a:p>
            <a:pPr marL="285750" indent="-285750">
              <a:buFont typeface="Arial" panose="020B0604020202020204" pitchFamily="34" charset="0"/>
              <a:buChar char="•"/>
            </a:pPr>
            <a:r>
              <a:rPr lang="en-IN" dirty="0"/>
              <a:t> UDP provides a connectionless service. This means that each user datagram sent by UDP is an independent datagram. </a:t>
            </a:r>
          </a:p>
          <a:p>
            <a:pPr marL="285750" indent="-285750">
              <a:buFont typeface="Arial" panose="020B0604020202020204" pitchFamily="34" charset="0"/>
              <a:buChar char="•"/>
            </a:pPr>
            <a:r>
              <a:rPr lang="en-IN" dirty="0"/>
              <a:t>There is no relationship between the different user datagrams even if they are coming from the same source process and going to the same destination program.</a:t>
            </a:r>
          </a:p>
          <a:p>
            <a:pPr marL="285750" indent="-285750">
              <a:buFont typeface="Arial" panose="020B0604020202020204" pitchFamily="34" charset="0"/>
              <a:buChar char="•"/>
            </a:pPr>
            <a:r>
              <a:rPr lang="en-IN" dirty="0"/>
              <a:t> The user datagrams are not numbered. There is no connection establishment and no connection termination. This means that each user datagram can travel on a different path.</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4541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89764-7B88-9E46-42C4-E2AF567CAC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5CF35E-61CA-005A-B39C-65D370801EFD}"/>
              </a:ext>
            </a:extLst>
          </p:cNvPr>
          <p:cNvSpPr>
            <a:spLocks noGrp="1"/>
          </p:cNvSpPr>
          <p:nvPr>
            <p:ph type="title"/>
          </p:nvPr>
        </p:nvSpPr>
        <p:spPr>
          <a:xfrm>
            <a:off x="855406" y="264458"/>
            <a:ext cx="10364170" cy="1131724"/>
          </a:xfrm>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0FD49D4-874C-079D-A53A-22062696FA94}"/>
              </a:ext>
            </a:extLst>
          </p:cNvPr>
          <p:cNvSpPr>
            <a:spLocks noGrp="1"/>
          </p:cNvSpPr>
          <p:nvPr>
            <p:ph idx="1"/>
          </p:nvPr>
        </p:nvSpPr>
        <p:spPr>
          <a:xfrm>
            <a:off x="838199" y="1612490"/>
            <a:ext cx="10545661" cy="4564473"/>
          </a:xfrm>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1EAA8A1-3BC6-BF51-CD2F-72479A0051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pic>
        <p:nvPicPr>
          <p:cNvPr id="4" name="Picture 3">
            <a:extLst>
              <a:ext uri="{FF2B5EF4-FFF2-40B4-BE49-F238E27FC236}">
                <a16:creationId xmlns:a16="http://schemas.microsoft.com/office/drawing/2014/main" id="{D4D308A5-C284-C0C7-737F-6B9C5375C634}"/>
              </a:ext>
            </a:extLst>
          </p:cNvPr>
          <p:cNvPicPr>
            <a:picLocks noChangeAspect="1"/>
          </p:cNvPicPr>
          <p:nvPr/>
        </p:nvPicPr>
        <p:blipFill>
          <a:blip r:embed="rId3"/>
          <a:stretch>
            <a:fillRect/>
          </a:stretch>
        </p:blipFill>
        <p:spPr>
          <a:xfrm>
            <a:off x="3253740" y="1919257"/>
            <a:ext cx="5684520" cy="4297680"/>
          </a:xfrm>
          <a:prstGeom prst="rect">
            <a:avLst/>
          </a:prstGeom>
        </p:spPr>
      </p:pic>
    </p:spTree>
    <p:extLst>
      <p:ext uri="{BB962C8B-B14F-4D97-AF65-F5344CB8AC3E}">
        <p14:creationId xmlns:p14="http://schemas.microsoft.com/office/powerpoint/2010/main" val="2843132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0235D-D14E-7123-71FE-4787E8520A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F2A57A-9C5C-69D8-13B4-C3255CE342D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E959EF6-E2B8-0815-4471-8A011B6EE231}"/>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6FF7E847-5DB3-F9E4-4D15-50904D757F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2B679A2B-CC49-C7A8-4866-197CA30F5F98}"/>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91AF5248-C3D4-89A2-7962-897C5F069C8B}"/>
              </a:ext>
            </a:extLst>
          </p:cNvPr>
          <p:cNvSpPr txBox="1"/>
          <p:nvPr/>
        </p:nvSpPr>
        <p:spPr>
          <a:xfrm>
            <a:off x="471948" y="1484669"/>
            <a:ext cx="10245213" cy="4216539"/>
          </a:xfrm>
          <a:prstGeom prst="rect">
            <a:avLst/>
          </a:prstGeom>
          <a:noFill/>
        </p:spPr>
        <p:txBody>
          <a:bodyPr wrap="square">
            <a:spAutoFit/>
          </a:bodyPr>
          <a:lstStyle/>
          <a:p>
            <a:r>
              <a:rPr lang="en-IN" b="1" dirty="0"/>
              <a:t>3.Flow Control </a:t>
            </a:r>
            <a:endParaRPr lang="en-IN" dirty="0"/>
          </a:p>
          <a:p>
            <a:pPr marL="285750" indent="-285750">
              <a:buFont typeface="Arial" panose="020B0604020202020204" pitchFamily="34" charset="0"/>
              <a:buChar char="•"/>
            </a:pPr>
            <a:r>
              <a:rPr lang="en-IN" dirty="0"/>
              <a:t>UDP is a very simple protocol. </a:t>
            </a:r>
          </a:p>
          <a:p>
            <a:pPr marL="285750" indent="-285750">
              <a:buFont typeface="Arial" panose="020B0604020202020204" pitchFamily="34" charset="0"/>
              <a:buChar char="•"/>
            </a:pPr>
            <a:r>
              <a:rPr lang="en-IN" dirty="0"/>
              <a:t>There is no flow control, and hence no window mechanism.</a:t>
            </a:r>
          </a:p>
          <a:p>
            <a:pPr marL="285750" indent="-285750">
              <a:buFont typeface="Arial" panose="020B0604020202020204" pitchFamily="34" charset="0"/>
              <a:buChar char="•"/>
            </a:pPr>
            <a:r>
              <a:rPr lang="en-IN" dirty="0"/>
              <a:t> The receiver may overflow with incoming messages.</a:t>
            </a:r>
          </a:p>
          <a:p>
            <a:pPr marL="285750" indent="-285750">
              <a:buFont typeface="Arial" panose="020B0604020202020204" pitchFamily="34" charset="0"/>
              <a:buChar char="•"/>
            </a:pPr>
            <a:r>
              <a:rPr lang="en-IN" dirty="0"/>
              <a:t> The lack of flow control means that the process using UDP should provide for this service, if needed. </a:t>
            </a:r>
          </a:p>
          <a:p>
            <a:r>
              <a:rPr lang="en-IN" b="1" dirty="0"/>
              <a:t>4.Error Control </a:t>
            </a:r>
            <a:endParaRPr lang="en-IN" dirty="0"/>
          </a:p>
          <a:p>
            <a:pPr marL="285750" indent="-285750">
              <a:buFont typeface="Arial" panose="020B0604020202020204" pitchFamily="34" charset="0"/>
              <a:buChar char="•"/>
            </a:pPr>
            <a:r>
              <a:rPr lang="en-IN" dirty="0"/>
              <a:t>There is no error control mechanism in UDP except for the checksum. This means that the sender does not know if a message has been lost or duplicated. </a:t>
            </a:r>
          </a:p>
          <a:p>
            <a:pPr marL="285750" indent="-285750">
              <a:buFont typeface="Arial" panose="020B0604020202020204" pitchFamily="34" charset="0"/>
              <a:buChar char="•"/>
            </a:pPr>
            <a:r>
              <a:rPr lang="en-IN" dirty="0"/>
              <a:t>When the receiver detects an error through the checksum, the user datagram is silently discarded.</a:t>
            </a:r>
          </a:p>
          <a:p>
            <a:r>
              <a:rPr lang="en-IN" b="1" dirty="0"/>
              <a:t>6.Checksum </a:t>
            </a:r>
            <a:endParaRPr lang="en-IN" dirty="0"/>
          </a:p>
          <a:p>
            <a:pPr marL="285750" indent="-285750">
              <a:buFont typeface="Arial" panose="020B0604020202020204" pitchFamily="34" charset="0"/>
              <a:buChar char="•"/>
            </a:pPr>
            <a:r>
              <a:rPr lang="en-IN" dirty="0"/>
              <a:t>UDP checksum calculation includes three sections: a pseudo header, the UDP header, and the data coming from the application layer. </a:t>
            </a:r>
          </a:p>
          <a:p>
            <a:pPr marL="285750" indent="-285750">
              <a:buFont typeface="Arial" panose="020B0604020202020204" pitchFamily="34" charset="0"/>
              <a:buChar char="•"/>
            </a:pPr>
            <a:r>
              <a:rPr lang="en-IN" dirty="0"/>
              <a:t>The pseudo header is the part of the header of the IP packet in which the user datagram is to be encapsulated with some fields filled with 0s.</a:t>
            </a:r>
          </a:p>
          <a:p>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41325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DF50D-0CCC-D6AC-8068-5A54BC8621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3DA1A5-4795-0D35-BB93-4A3F64FE6E3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8B584E1-2625-E765-20D9-706D5F01287B}"/>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9A0D7E1-D967-5FEC-5197-9B9AC31D73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39106A42-2A21-0478-3459-A58CF027B5EF}"/>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1DD6F842-93D1-213B-39A0-E9905B937DBC}"/>
              </a:ext>
            </a:extLst>
          </p:cNvPr>
          <p:cNvSpPr txBox="1"/>
          <p:nvPr/>
        </p:nvSpPr>
        <p:spPr>
          <a:xfrm>
            <a:off x="412955" y="1573160"/>
            <a:ext cx="10245213" cy="615553"/>
          </a:xfrm>
          <a:prstGeom prst="rect">
            <a:avLst/>
          </a:prstGeom>
          <a:noFill/>
        </p:spPr>
        <p:txBody>
          <a:bodyPr wrap="square">
            <a:spAutoFit/>
          </a:bodyPr>
          <a:lstStyle/>
          <a:p>
            <a:r>
              <a:rPr lang="en-IN" dirty="0"/>
              <a:t>.</a:t>
            </a:r>
          </a:p>
          <a:p>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7379FD7-6598-B5E6-7D21-4DDC5A58E082}"/>
              </a:ext>
            </a:extLst>
          </p:cNvPr>
          <p:cNvPicPr>
            <a:picLocks noChangeAspect="1"/>
          </p:cNvPicPr>
          <p:nvPr/>
        </p:nvPicPr>
        <p:blipFill>
          <a:blip r:embed="rId3"/>
          <a:stretch>
            <a:fillRect/>
          </a:stretch>
        </p:blipFill>
        <p:spPr>
          <a:xfrm>
            <a:off x="3714432" y="2143125"/>
            <a:ext cx="4763135" cy="2571750"/>
          </a:xfrm>
          <a:prstGeom prst="rect">
            <a:avLst/>
          </a:prstGeom>
        </p:spPr>
      </p:pic>
      <p:pic>
        <p:nvPicPr>
          <p:cNvPr id="5" name="Picture 4">
            <a:extLst>
              <a:ext uri="{FF2B5EF4-FFF2-40B4-BE49-F238E27FC236}">
                <a16:creationId xmlns:a16="http://schemas.microsoft.com/office/drawing/2014/main" id="{0842FCB6-C007-04B3-42E6-AC403A326A93}"/>
              </a:ext>
            </a:extLst>
          </p:cNvPr>
          <p:cNvPicPr>
            <a:picLocks noChangeAspect="1"/>
          </p:cNvPicPr>
          <p:nvPr/>
        </p:nvPicPr>
        <p:blipFill>
          <a:blip r:embed="rId3"/>
          <a:stretch>
            <a:fillRect/>
          </a:stretch>
        </p:blipFill>
        <p:spPr>
          <a:xfrm>
            <a:off x="3743929" y="2487254"/>
            <a:ext cx="4763135" cy="2571750"/>
          </a:xfrm>
          <a:prstGeom prst="rect">
            <a:avLst/>
          </a:prstGeom>
        </p:spPr>
      </p:pic>
    </p:spTree>
    <p:extLst>
      <p:ext uri="{BB962C8B-B14F-4D97-AF65-F5344CB8AC3E}">
        <p14:creationId xmlns:p14="http://schemas.microsoft.com/office/powerpoint/2010/main" val="4105949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923E6-17B2-3C5B-EA87-D708007B57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519CB6-40A9-5751-A1EC-A0091240CA6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733DBAF7-2AA6-FBDE-644A-1E0A4F9089B7}"/>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C99F5FA6-96EE-194A-629B-AD08BCC6E3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948A1327-F545-373C-FA5A-73BA3E21A65D}"/>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E5675533-0221-0441-B254-DDE3F8FFA63F}"/>
              </a:ext>
            </a:extLst>
          </p:cNvPr>
          <p:cNvSpPr txBox="1"/>
          <p:nvPr/>
        </p:nvSpPr>
        <p:spPr>
          <a:xfrm>
            <a:off x="412955" y="1573160"/>
            <a:ext cx="10245213" cy="615553"/>
          </a:xfrm>
          <a:prstGeom prst="rect">
            <a:avLst/>
          </a:prstGeom>
          <a:noFill/>
        </p:spPr>
        <p:txBody>
          <a:bodyPr wrap="square">
            <a:spAutoFit/>
          </a:bodyPr>
          <a:lstStyle/>
          <a:p>
            <a:r>
              <a:rPr lang="en-IN" dirty="0"/>
              <a:t>.</a:t>
            </a:r>
          </a:p>
          <a:p>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1B9C9515-BFCA-073D-8A67-44C98A0A3CEF}"/>
              </a:ext>
            </a:extLst>
          </p:cNvPr>
          <p:cNvSpPr txBox="1"/>
          <p:nvPr/>
        </p:nvSpPr>
        <p:spPr>
          <a:xfrm>
            <a:off x="422787" y="1543665"/>
            <a:ext cx="11169445" cy="3872855"/>
          </a:xfrm>
          <a:prstGeom prst="rect">
            <a:avLst/>
          </a:prstGeom>
          <a:noFill/>
        </p:spPr>
        <p:txBody>
          <a:bodyPr wrap="square">
            <a:spAutoFit/>
          </a:bodyPr>
          <a:lstStyle/>
          <a:p>
            <a:pPr algn="just">
              <a:spcBef>
                <a:spcPts val="5"/>
              </a:spcBef>
              <a:buNone/>
            </a:pPr>
            <a:r>
              <a:rPr lang="en-US" sz="1800" b="1" i="1" dirty="0">
                <a:effectLst/>
                <a:latin typeface="Times New Roman" panose="02020603050405020304" pitchFamily="18" charset="0"/>
                <a:ea typeface="Times New Roman" panose="02020603050405020304" pitchFamily="18" charset="0"/>
              </a:rPr>
              <a:t>Congestion</a:t>
            </a:r>
            <a:r>
              <a:rPr lang="en-US" sz="1800" b="1" i="1" spc="-5" dirty="0">
                <a:effectLst/>
                <a:latin typeface="Times New Roman" panose="02020603050405020304" pitchFamily="18" charset="0"/>
                <a:ea typeface="Times New Roman" panose="02020603050405020304" pitchFamily="18" charset="0"/>
              </a:rPr>
              <a:t> </a:t>
            </a:r>
            <a:r>
              <a:rPr lang="en-US" sz="1800" b="1" i="1" spc="-10" dirty="0">
                <a:effectLst/>
                <a:latin typeface="Times New Roman" panose="02020603050405020304" pitchFamily="18" charset="0"/>
                <a:ea typeface="Times New Roman" panose="02020603050405020304" pitchFamily="18" charset="0"/>
              </a:rPr>
              <a:t>Control</a:t>
            </a:r>
            <a:endParaRPr lang="en-IN" sz="1800" b="1" i="1" dirty="0">
              <a:effectLst/>
              <a:latin typeface="Times New Roman" panose="02020603050405020304" pitchFamily="18" charset="0"/>
              <a:ea typeface="Times New Roman" panose="02020603050405020304" pitchFamily="18" charset="0"/>
            </a:endParaRPr>
          </a:p>
          <a:p>
            <a:pPr marR="459740" algn="just">
              <a:buNone/>
            </a:pPr>
            <a:r>
              <a:rPr lang="en-US" sz="1800" dirty="0">
                <a:effectLst/>
                <a:latin typeface="Times New Roman" panose="02020603050405020304" pitchFamily="18" charset="0"/>
                <a:ea typeface="Times New Roman" panose="02020603050405020304" pitchFamily="18" charset="0"/>
              </a:rPr>
              <a:t>Since UDP is a connectionless protocol, it does not provide congestion control. UDP assumes that the packets sent are small and sporadic and cannot create congestion in the network.</a:t>
            </a:r>
            <a:endParaRPr lang="en-IN" sz="1800" dirty="0">
              <a:effectLst/>
              <a:latin typeface="Times New Roman" panose="02020603050405020304" pitchFamily="18" charset="0"/>
              <a:ea typeface="Times New Roman" panose="02020603050405020304" pitchFamily="18" charset="0"/>
            </a:endParaRPr>
          </a:p>
          <a:p>
            <a:pPr algn="just">
              <a:spcBef>
                <a:spcPts val="1380"/>
              </a:spcBef>
              <a:buNone/>
            </a:pPr>
            <a:r>
              <a:rPr lang="en-US" sz="1800" b="1" i="1" dirty="0">
                <a:effectLst/>
                <a:latin typeface="Times New Roman" panose="02020603050405020304" pitchFamily="18" charset="0"/>
                <a:ea typeface="Times New Roman" panose="02020603050405020304" pitchFamily="18" charset="0"/>
              </a:rPr>
              <a:t>Encapsulation</a:t>
            </a:r>
            <a:r>
              <a:rPr lang="en-US" sz="1800" b="1" i="1" spc="-10"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and</a:t>
            </a:r>
            <a:r>
              <a:rPr lang="en-US" sz="1800" b="1" i="1" spc="-5" dirty="0">
                <a:effectLst/>
                <a:latin typeface="Times New Roman" panose="02020603050405020304" pitchFamily="18" charset="0"/>
                <a:ea typeface="Times New Roman" panose="02020603050405020304" pitchFamily="18" charset="0"/>
              </a:rPr>
              <a:t> </a:t>
            </a:r>
            <a:r>
              <a:rPr lang="en-US" sz="1800" b="1" i="1" spc="-10" dirty="0">
                <a:effectLst/>
                <a:latin typeface="Times New Roman" panose="02020603050405020304" pitchFamily="18" charset="0"/>
                <a:ea typeface="Times New Roman" panose="02020603050405020304" pitchFamily="18" charset="0"/>
              </a:rPr>
              <a:t>Decapsulation</a:t>
            </a:r>
            <a:endParaRPr lang="en-IN" sz="1800" b="1" i="1" dirty="0">
              <a:effectLst/>
              <a:latin typeface="Times New Roman" panose="02020603050405020304" pitchFamily="18" charset="0"/>
              <a:ea typeface="Times New Roman" panose="02020603050405020304" pitchFamily="18" charset="0"/>
            </a:endParaRPr>
          </a:p>
          <a:p>
            <a:pPr marR="461010" algn="just">
              <a:buNone/>
            </a:pPr>
            <a:r>
              <a:rPr lang="en-US" sz="1800" dirty="0">
                <a:effectLst/>
                <a:latin typeface="Times New Roman" panose="02020603050405020304" pitchFamily="18" charset="0"/>
                <a:ea typeface="Times New Roman" panose="02020603050405020304" pitchFamily="18" charset="0"/>
              </a:rPr>
              <a:t>To</a:t>
            </a:r>
            <a:r>
              <a:rPr lang="en-US" sz="1800" spc="-1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send a</a:t>
            </a:r>
            <a:r>
              <a:rPr lang="en-US" sz="1800" spc="-1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message from one</a:t>
            </a:r>
            <a:r>
              <a:rPr lang="en-US" sz="1800" spc="-1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process</a:t>
            </a:r>
            <a:r>
              <a:rPr lang="en-US" sz="1800" spc="-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to another, the</a:t>
            </a:r>
            <a:r>
              <a:rPr lang="en-US" sz="1800" spc="-1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UDP</a:t>
            </a:r>
            <a:r>
              <a:rPr lang="en-US" sz="1800" spc="-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protocol encapsulates</a:t>
            </a:r>
            <a:r>
              <a:rPr lang="en-US" sz="1800" spc="-5"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and decapsulates </a:t>
            </a:r>
            <a:r>
              <a:rPr lang="en-US" sz="1800" spc="-10" dirty="0">
                <a:effectLst/>
                <a:latin typeface="Times New Roman" panose="02020603050405020304" pitchFamily="18" charset="0"/>
                <a:ea typeface="Times New Roman" panose="02020603050405020304" pitchFamily="18" charset="0"/>
              </a:rPr>
              <a:t>messages.</a:t>
            </a:r>
          </a:p>
          <a:p>
            <a:pPr marR="461010" algn="just">
              <a:buNone/>
            </a:pPr>
            <a:endParaRPr lang="en-US" spc="-10" dirty="0">
              <a:latin typeface="Times New Roman" panose="02020603050405020304" pitchFamily="18" charset="0"/>
              <a:ea typeface="Times New Roman" panose="02020603050405020304" pitchFamily="18" charset="0"/>
            </a:endParaRPr>
          </a:p>
          <a:p>
            <a:r>
              <a:rPr lang="en-US" b="1" i="1" dirty="0"/>
              <a:t>UDP Features</a:t>
            </a:r>
            <a:endParaRPr lang="en-IN" b="1" i="1" dirty="0"/>
          </a:p>
          <a:p>
            <a:pPr marL="342900" marR="461010" indent="-342900" algn="just">
              <a:buFont typeface="+mj-lt"/>
              <a:buAutoNum type="arabicPeriod"/>
            </a:pPr>
            <a:r>
              <a:rPr lang="en-US" b="1" i="1" dirty="0"/>
              <a:t>Connectionless Service : </a:t>
            </a:r>
            <a:r>
              <a:rPr lang="en-US" dirty="0"/>
              <a:t>UDP is connectionless, with each packet independent of others. This can be an advantage or disadvantage depending on the application's needs</a:t>
            </a:r>
            <a:endParaRPr lang="en-US" b="1" i="1" dirty="0"/>
          </a:p>
          <a:p>
            <a:pPr marL="342900" marR="461010" indent="-342900" algn="just">
              <a:buFont typeface="+mj-lt"/>
              <a:buAutoNum type="arabicPeriod"/>
            </a:pPr>
            <a:r>
              <a:rPr lang="en-US" b="1" i="1" dirty="0"/>
              <a:t>Lack of Error Control: </a:t>
            </a:r>
            <a:r>
              <a:rPr lang="en-US" dirty="0"/>
              <a:t>UDP is connectionless, with each packet independent of others. This can be an advantage or disadvantage depending on the application's needs</a:t>
            </a:r>
            <a:endParaRPr lang="en-US" b="1" i="1" dirty="0"/>
          </a:p>
          <a:p>
            <a:pPr marL="342900" marR="461010" indent="-342900" algn="just">
              <a:buFont typeface="+mj-lt"/>
              <a:buAutoNum type="arabicPeriod"/>
            </a:pPr>
            <a:r>
              <a:rPr lang="en-US" b="1" i="1" dirty="0"/>
              <a:t>Lack of Congestion Control: </a:t>
            </a:r>
            <a:r>
              <a:rPr lang="en-US" dirty="0"/>
              <a:t>UDP does not provide congestion control. However, UDP does not create additional traffic in an error-prone network</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564074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3FC93-1AAA-7AF9-DBA5-8ABFE9D2F0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1AC203-54DE-7F9E-5CC0-08839E59E26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75CBE48-0B96-A1B5-1779-5D0E08600255}"/>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4AB56E23-916E-835E-0679-F2C95B5DE5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6E7CC8E-31F3-DDF2-0526-DD3C42B7FE09}"/>
              </a:ext>
            </a:extLst>
          </p:cNvPr>
          <p:cNvSpPr txBox="1"/>
          <p:nvPr/>
        </p:nvSpPr>
        <p:spPr>
          <a:xfrm>
            <a:off x="403123" y="1700982"/>
            <a:ext cx="8740877" cy="3939540"/>
          </a:xfrm>
          <a:prstGeom prst="rect">
            <a:avLst/>
          </a:prstGeom>
          <a:noFill/>
        </p:spPr>
        <p:txBody>
          <a:bodyPr wrap="square">
            <a:spAutoFit/>
          </a:bodyPr>
          <a:lstStyle/>
          <a:p>
            <a:pPr lvl="2"/>
            <a:endParaRPr lang="en-IN" sz="1600" dirty="0"/>
          </a:p>
          <a:p>
            <a:r>
              <a:rPr lang="en-IN" b="1" dirty="0"/>
              <a:t>TRANSMISSION CONTROL PROTOCOL</a:t>
            </a:r>
            <a:endParaRPr lang="en-IN" dirty="0"/>
          </a:p>
          <a:p>
            <a:pPr marL="285750" indent="-285750" algn="just">
              <a:buFont typeface="Arial" panose="020B0604020202020204" pitchFamily="34" charset="0"/>
              <a:buChar char="•"/>
            </a:pPr>
            <a:r>
              <a:rPr lang="en-IN" dirty="0"/>
              <a:t>Transmission Control Protocol (TCP) is a connection-oriented, reliable protocol. </a:t>
            </a:r>
          </a:p>
          <a:p>
            <a:pPr marL="285750" indent="-285750" algn="just">
              <a:buFont typeface="Arial" panose="020B0604020202020204" pitchFamily="34" charset="0"/>
              <a:buChar char="•"/>
            </a:pPr>
            <a:r>
              <a:rPr lang="en-IN" dirty="0"/>
              <a:t>TCP explicitly defines connection establishment, data transfer, and connection tear down phases to provide a connection-oriented service.</a:t>
            </a:r>
          </a:p>
          <a:p>
            <a:pPr marL="285750" indent="-285750" algn="just">
              <a:buFont typeface="Arial" panose="020B0604020202020204" pitchFamily="34" charset="0"/>
              <a:buChar char="•"/>
            </a:pPr>
            <a:r>
              <a:rPr lang="en-IN" dirty="0"/>
              <a:t>TCP uses a combination of GBN and SR protocols to provide reliability. </a:t>
            </a:r>
          </a:p>
          <a:p>
            <a:pPr marL="285750" indent="-285750" algn="just">
              <a:buFont typeface="Arial" panose="020B0604020202020204" pitchFamily="34" charset="0"/>
              <a:buChar char="•"/>
            </a:pPr>
            <a:r>
              <a:rPr lang="en-IN" dirty="0"/>
              <a:t>To achieve this goal, TCP uses checksum (for error detection), retransmission of lost or corrupted packets, cumulative and selective acknowledgments, and timers.</a:t>
            </a:r>
          </a:p>
          <a:p>
            <a:pPr lvl="0"/>
            <a:endParaRPr lang="en-IN" dirty="0"/>
          </a:p>
          <a:p>
            <a:r>
              <a:rPr lang="en-IN" b="1" dirty="0"/>
              <a:t>TCP SERVICES</a:t>
            </a:r>
            <a:endParaRPr lang="en-IN" dirty="0"/>
          </a:p>
          <a:p>
            <a:pPr marL="342900" indent="-342900">
              <a:buFont typeface="+mj-lt"/>
              <a:buAutoNum type="arabicPeriod"/>
            </a:pPr>
            <a:r>
              <a:rPr lang="en-IN" b="1" dirty="0"/>
              <a:t>Process-to-Process Communication </a:t>
            </a:r>
            <a:endParaRPr lang="en-IN" dirty="0"/>
          </a:p>
          <a:p>
            <a:pPr marL="342900" indent="-342900">
              <a:buFont typeface="+mj-lt"/>
              <a:buAutoNum type="arabicPeriod"/>
            </a:pPr>
            <a:r>
              <a:rPr lang="en-IN" b="1" dirty="0"/>
              <a:t>Stream Delivery Service </a:t>
            </a:r>
            <a:endParaRPr lang="en-IN" dirty="0"/>
          </a:p>
          <a:p>
            <a:pPr marL="342900" indent="-342900">
              <a:buFont typeface="+mj-lt"/>
              <a:buAutoNum type="arabicPeriod"/>
            </a:pPr>
            <a:r>
              <a:rPr lang="en-IN" b="1" dirty="0"/>
              <a:t>Sending and Receiving Buffers</a:t>
            </a:r>
            <a:endParaRPr lang="en-IN" dirty="0"/>
          </a:p>
          <a:p>
            <a:pPr lvl="0"/>
            <a:endParaRPr lang="en-IN" dirty="0"/>
          </a:p>
        </p:txBody>
      </p:sp>
      <p:sp>
        <p:nvSpPr>
          <p:cNvPr id="8" name="TextBox 7">
            <a:extLst>
              <a:ext uri="{FF2B5EF4-FFF2-40B4-BE49-F238E27FC236}">
                <a16:creationId xmlns:a16="http://schemas.microsoft.com/office/drawing/2014/main" id="{C3516F70-2034-1AEA-4B66-43FF31F1EB2F}"/>
              </a:ext>
            </a:extLst>
          </p:cNvPr>
          <p:cNvSpPr txBox="1"/>
          <p:nvPr/>
        </p:nvSpPr>
        <p:spPr>
          <a:xfrm>
            <a:off x="412955" y="1573160"/>
            <a:ext cx="10245213" cy="615553"/>
          </a:xfrm>
          <a:prstGeom prst="rect">
            <a:avLst/>
          </a:prstGeom>
          <a:noFill/>
        </p:spPr>
        <p:txBody>
          <a:bodyPr wrap="square">
            <a:spAutoFit/>
          </a:bodyPr>
          <a:lstStyle/>
          <a:p>
            <a:r>
              <a:rPr lang="en-IN" dirty="0"/>
              <a:t>.</a:t>
            </a:r>
          </a:p>
          <a:p>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051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63928-5B84-F69C-6388-EF13B803C7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6D80A-2E45-A399-061B-64F469EA8D89}"/>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D51DAE65-4B0F-B18E-CB52-0EC934EA134B}"/>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5AB8D5C4-0FCE-2B9F-7460-25AB6AFC8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9E9BE08F-ABA9-C86D-0A1C-7C44AEAC8D57}"/>
              </a:ext>
            </a:extLst>
          </p:cNvPr>
          <p:cNvSpPr txBox="1"/>
          <p:nvPr/>
        </p:nvSpPr>
        <p:spPr>
          <a:xfrm>
            <a:off x="403123" y="1700982"/>
            <a:ext cx="8740877" cy="2954655"/>
          </a:xfrm>
          <a:prstGeom prst="rect">
            <a:avLst/>
          </a:prstGeom>
          <a:noFill/>
        </p:spPr>
        <p:txBody>
          <a:bodyPr wrap="square">
            <a:spAutoFit/>
          </a:bodyPr>
          <a:lstStyle/>
          <a:p>
            <a:pPr lvl="1"/>
            <a:r>
              <a:rPr lang="en-IN" b="1" dirty="0"/>
              <a:t>1. Process-to-Process Communication </a:t>
            </a:r>
            <a:endParaRPr lang="en-IN" sz="1600" dirty="0"/>
          </a:p>
          <a:p>
            <a:r>
              <a:rPr lang="en-IN" dirty="0"/>
              <a:t>           As with UDP, TCP provides process-to-process communication using port numbers.</a:t>
            </a:r>
          </a:p>
          <a:p>
            <a:pPr lvl="1"/>
            <a:r>
              <a:rPr lang="en-IN" b="1" dirty="0"/>
              <a:t>2. Stream Delivery Service </a:t>
            </a:r>
            <a:endParaRPr lang="en-IN" sz="1600" dirty="0"/>
          </a:p>
          <a:p>
            <a:pPr marL="285750" indent="-285750">
              <a:buFont typeface="Arial" panose="020B0604020202020204" pitchFamily="34" charset="0"/>
              <a:buChar char="•"/>
            </a:pPr>
            <a:r>
              <a:rPr lang="en-IN" dirty="0"/>
              <a:t>             TCP, unlike UDP, is a stream-oriented protocol. </a:t>
            </a:r>
          </a:p>
          <a:p>
            <a:pPr marL="285750" indent="-285750">
              <a:buFont typeface="Arial" panose="020B0604020202020204" pitchFamily="34" charset="0"/>
              <a:buChar char="•"/>
            </a:pPr>
            <a:r>
              <a:rPr lang="en-IN" dirty="0"/>
              <a:t>              TCP, allows the sending process to deliver data as a stream of bytes and allows the receiving process to obtain data as a stream of bytes.</a:t>
            </a:r>
          </a:p>
          <a:p>
            <a:pPr marL="285750" indent="-285750">
              <a:buFont typeface="Arial" panose="020B0604020202020204" pitchFamily="34" charset="0"/>
              <a:buChar char="•"/>
            </a:pPr>
            <a:r>
              <a:rPr lang="en-IN" dirty="0"/>
              <a:t>              TCP creates an environment in which the two processes seem to be connected by an imaginary “tube” that carries their bytes across the Internet. </a:t>
            </a:r>
          </a:p>
          <a:p>
            <a:pPr marL="285750" indent="-285750">
              <a:buFont typeface="Arial" panose="020B0604020202020204" pitchFamily="34" charset="0"/>
              <a:buChar char="•"/>
            </a:pPr>
            <a:endParaRPr lang="en-IN" sz="2400" dirty="0"/>
          </a:p>
          <a:p>
            <a:pPr lvl="0"/>
            <a:endParaRPr lang="en-IN" dirty="0"/>
          </a:p>
        </p:txBody>
      </p:sp>
      <p:sp>
        <p:nvSpPr>
          <p:cNvPr id="8" name="TextBox 7">
            <a:extLst>
              <a:ext uri="{FF2B5EF4-FFF2-40B4-BE49-F238E27FC236}">
                <a16:creationId xmlns:a16="http://schemas.microsoft.com/office/drawing/2014/main" id="{5F6345D1-FA10-A217-4F9D-61CB4F58C773}"/>
              </a:ext>
            </a:extLst>
          </p:cNvPr>
          <p:cNvSpPr txBox="1"/>
          <p:nvPr/>
        </p:nvSpPr>
        <p:spPr>
          <a:xfrm>
            <a:off x="412955" y="1573160"/>
            <a:ext cx="10245213" cy="615553"/>
          </a:xfrm>
          <a:prstGeom prst="rect">
            <a:avLst/>
          </a:prstGeom>
          <a:noFill/>
        </p:spPr>
        <p:txBody>
          <a:bodyPr wrap="square">
            <a:spAutoFit/>
          </a:bodyPr>
          <a:lstStyle/>
          <a:p>
            <a:r>
              <a:rPr lang="en-IN" dirty="0"/>
              <a:t>.</a:t>
            </a:r>
          </a:p>
          <a:p>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EDA388F0-3872-C2E9-E33A-AF8B59B24EF3}"/>
              </a:ext>
            </a:extLst>
          </p:cNvPr>
          <p:cNvPicPr>
            <a:picLocks noChangeAspect="1"/>
          </p:cNvPicPr>
          <p:nvPr/>
        </p:nvPicPr>
        <p:blipFill>
          <a:blip r:embed="rId3"/>
          <a:stretch>
            <a:fillRect/>
          </a:stretch>
        </p:blipFill>
        <p:spPr>
          <a:xfrm>
            <a:off x="3548206" y="4273652"/>
            <a:ext cx="5429885" cy="1771650"/>
          </a:xfrm>
          <a:prstGeom prst="rect">
            <a:avLst/>
          </a:prstGeom>
        </p:spPr>
      </p:pic>
    </p:spTree>
    <p:extLst>
      <p:ext uri="{BB962C8B-B14F-4D97-AF65-F5344CB8AC3E}">
        <p14:creationId xmlns:p14="http://schemas.microsoft.com/office/powerpoint/2010/main" val="2563560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D5DAD-A8FB-1CD6-5F8E-DC6C838616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677ACB-CA1A-4EE0-B051-C5F16F0F874D}"/>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9275DC3-D869-FA86-0AB3-9B6D3C0FB68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8A54A74-1574-5493-23DA-2DE50750DA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ECF44AC-6FE7-55EF-A6FA-59330BF45B74}"/>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E93E981D-4970-9FD8-5E09-4978F4A328CE}"/>
              </a:ext>
            </a:extLst>
          </p:cNvPr>
          <p:cNvSpPr txBox="1"/>
          <p:nvPr/>
        </p:nvSpPr>
        <p:spPr>
          <a:xfrm>
            <a:off x="412955" y="1573160"/>
            <a:ext cx="10245213" cy="1446550"/>
          </a:xfrm>
          <a:prstGeom prst="rect">
            <a:avLst/>
          </a:prstGeom>
          <a:noFill/>
        </p:spPr>
        <p:txBody>
          <a:bodyPr wrap="square">
            <a:spAutoFit/>
          </a:bodyPr>
          <a:lstStyle/>
          <a:p>
            <a:pPr lvl="1"/>
            <a:r>
              <a:rPr lang="en-IN" b="1" dirty="0"/>
              <a:t>3. Sending and Receiving Buffers</a:t>
            </a:r>
            <a:endParaRPr lang="en-IN" sz="1600" dirty="0"/>
          </a:p>
          <a:p>
            <a:r>
              <a:rPr lang="en-IN" dirty="0"/>
              <a:t> Because the sending and the receiving processes may not necessarily write or read data at the same rate, TCP needs buffers for storage. There are two buffers, the sending buffer and the receiving buffer, one for each direction.</a:t>
            </a:r>
          </a:p>
          <a:p>
            <a:endParaRPr lang="en-IN" sz="1600" dirty="0"/>
          </a:p>
        </p:txBody>
      </p:sp>
      <p:pic>
        <p:nvPicPr>
          <p:cNvPr id="10" name="Picture 9">
            <a:extLst>
              <a:ext uri="{FF2B5EF4-FFF2-40B4-BE49-F238E27FC236}">
                <a16:creationId xmlns:a16="http://schemas.microsoft.com/office/drawing/2014/main" id="{4A1336FE-F403-91C7-77AC-537EF1014BFC}"/>
              </a:ext>
            </a:extLst>
          </p:cNvPr>
          <p:cNvPicPr>
            <a:picLocks noChangeAspect="1"/>
          </p:cNvPicPr>
          <p:nvPr/>
        </p:nvPicPr>
        <p:blipFill>
          <a:blip r:embed="rId3"/>
          <a:stretch>
            <a:fillRect/>
          </a:stretch>
        </p:blipFill>
        <p:spPr>
          <a:xfrm>
            <a:off x="3585451" y="2986662"/>
            <a:ext cx="5731510" cy="2097405"/>
          </a:xfrm>
          <a:prstGeom prst="rect">
            <a:avLst/>
          </a:prstGeom>
        </p:spPr>
      </p:pic>
    </p:spTree>
    <p:extLst>
      <p:ext uri="{BB962C8B-B14F-4D97-AF65-F5344CB8AC3E}">
        <p14:creationId xmlns:p14="http://schemas.microsoft.com/office/powerpoint/2010/main" val="3895775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A454E-93C0-6709-C079-5659D4B828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B718B1-D1AC-3BC1-D1C9-895C57825DBC}"/>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AC8BCF5-4975-E341-8671-5B7EC417A74D}"/>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C2A596EB-77C8-DDD9-E0E6-A73A43CC96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06BAB948-587C-D92B-2502-47F5266C3C81}"/>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9B814BCD-660A-AECE-D7AD-BE59E0DE744B}"/>
              </a:ext>
            </a:extLst>
          </p:cNvPr>
          <p:cNvSpPr txBox="1"/>
          <p:nvPr/>
        </p:nvSpPr>
        <p:spPr>
          <a:xfrm>
            <a:off x="412955" y="1573160"/>
            <a:ext cx="10245213" cy="4154984"/>
          </a:xfrm>
          <a:prstGeom prst="rect">
            <a:avLst/>
          </a:prstGeom>
          <a:noFill/>
        </p:spPr>
        <p:txBody>
          <a:bodyPr wrap="square">
            <a:spAutoFit/>
          </a:bodyPr>
          <a:lstStyle/>
          <a:p>
            <a:pPr marL="285750" lvl="0" indent="-285750">
              <a:buFont typeface="Arial" panose="020B0604020202020204" pitchFamily="34" charset="0"/>
              <a:buChar char="•"/>
            </a:pPr>
            <a:r>
              <a:rPr lang="en-IN" dirty="0"/>
              <a:t>TCP uses buffers for flow control and error control.</a:t>
            </a:r>
            <a:endParaRPr lang="en-IN" sz="1600" dirty="0"/>
          </a:p>
          <a:p>
            <a:pPr marL="285750" lvl="0" indent="-285750">
              <a:buFont typeface="Arial" panose="020B0604020202020204" pitchFamily="34" charset="0"/>
              <a:buChar char="•"/>
            </a:pPr>
            <a:r>
              <a:rPr lang="en-IN" dirty="0"/>
              <a:t>A buffer is usually a circular array of many bytes (hundreds or thousands).</a:t>
            </a:r>
            <a:endParaRPr lang="en-IN" sz="1600" dirty="0"/>
          </a:p>
          <a:p>
            <a:pPr marL="285750" lvl="0" indent="-285750">
              <a:buFont typeface="Arial" panose="020B0604020202020204" pitchFamily="34" charset="0"/>
              <a:buChar char="•"/>
            </a:pPr>
            <a:r>
              <a:rPr lang="en-IN" dirty="0"/>
              <a:t>The sender’s buffer has three parts:</a:t>
            </a:r>
            <a:endParaRPr lang="en-IN" sz="1600" dirty="0"/>
          </a:p>
          <a:p>
            <a:pPr marL="285750" lvl="0" indent="-285750">
              <a:buFont typeface="Arial" panose="020B0604020202020204" pitchFamily="34" charset="0"/>
              <a:buChar char="•"/>
            </a:pPr>
            <a:r>
              <a:rPr lang="en-IN" dirty="0"/>
              <a:t>Empty space (white) where new data from the application can be written.</a:t>
            </a:r>
            <a:endParaRPr lang="en-IN" sz="1600" dirty="0"/>
          </a:p>
          <a:p>
            <a:pPr marL="285750" lvl="0" indent="-285750">
              <a:buFont typeface="Arial" panose="020B0604020202020204" pitchFamily="34" charset="0"/>
              <a:buChar char="•"/>
            </a:pPr>
            <a:r>
              <a:rPr lang="en-IN" dirty="0"/>
              <a:t>Sent but not yet acknowledged data (</a:t>
            </a:r>
            <a:r>
              <a:rPr lang="en-IN" dirty="0" err="1"/>
              <a:t>colored</a:t>
            </a:r>
            <a:r>
              <a:rPr lang="en-IN" dirty="0"/>
              <a:t>), kept until an ACK is received.</a:t>
            </a:r>
            <a:endParaRPr lang="en-IN" sz="1600" dirty="0"/>
          </a:p>
          <a:p>
            <a:pPr marL="285750" lvl="0" indent="-285750">
              <a:buFont typeface="Arial" panose="020B0604020202020204" pitchFamily="34" charset="0"/>
              <a:buChar char="•"/>
            </a:pPr>
            <a:r>
              <a:rPr lang="en-IN" dirty="0"/>
              <a:t>Data ready to send (shaded), but TCP may send only a part depending on network or receiver speed.</a:t>
            </a:r>
          </a:p>
          <a:p>
            <a:pPr marL="285750" lvl="0" indent="-285750">
              <a:buFont typeface="Arial" panose="020B0604020202020204" pitchFamily="34" charset="0"/>
              <a:buChar char="•"/>
            </a:pPr>
            <a:r>
              <a:rPr lang="en-IN" dirty="0"/>
              <a:t>The receiver’s buffer has two parts:</a:t>
            </a:r>
          </a:p>
          <a:p>
            <a:pPr marL="285750" lvl="0" indent="-285750">
              <a:buFont typeface="Arial" panose="020B0604020202020204" pitchFamily="34" charset="0"/>
              <a:buChar char="•"/>
            </a:pPr>
            <a:r>
              <a:rPr lang="en-IN" dirty="0"/>
              <a:t>Empty chambers (white) for incoming data.</a:t>
            </a:r>
          </a:p>
          <a:p>
            <a:pPr marL="285750" lvl="0" indent="-285750">
              <a:buFont typeface="Arial" panose="020B0604020202020204" pitchFamily="34" charset="0"/>
              <a:buChar char="•"/>
            </a:pPr>
            <a:r>
              <a:rPr lang="en-IN" dirty="0"/>
              <a:t>Filled chambers (</a:t>
            </a:r>
            <a:r>
              <a:rPr lang="en-IN" dirty="0" err="1"/>
              <a:t>colored</a:t>
            </a:r>
            <a:r>
              <a:rPr lang="en-IN" dirty="0"/>
              <a:t>) with received bytes.</a:t>
            </a:r>
          </a:p>
          <a:p>
            <a:pPr marL="285750" lvl="0" indent="-285750">
              <a:buFont typeface="Arial" panose="020B0604020202020204" pitchFamily="34" charset="0"/>
              <a:buChar char="•"/>
            </a:pPr>
            <a:endParaRPr lang="en-IN" sz="1600" dirty="0"/>
          </a:p>
          <a:p>
            <a:pPr marL="285750" indent="-285750">
              <a:buFont typeface="Arial" panose="020B0604020202020204" pitchFamily="34" charset="0"/>
              <a:buChar char="•"/>
            </a:pPr>
            <a:r>
              <a:rPr lang="en-IN" b="1" dirty="0"/>
              <a:t>TCP FEATURES</a:t>
            </a:r>
            <a:endParaRPr lang="en-IN" dirty="0"/>
          </a:p>
          <a:p>
            <a:pPr marL="342900" indent="-342900">
              <a:buFont typeface="+mj-lt"/>
              <a:buAutoNum type="arabicPeriod"/>
            </a:pPr>
            <a:r>
              <a:rPr lang="en-IN" b="1" dirty="0"/>
              <a:t>Byte Number</a:t>
            </a:r>
          </a:p>
          <a:p>
            <a:pPr marL="342900" indent="-342900">
              <a:buFont typeface="+mj-lt"/>
              <a:buAutoNum type="arabicPeriod"/>
            </a:pPr>
            <a:r>
              <a:rPr lang="en-IN" b="1" dirty="0"/>
              <a:t>Sequence Number</a:t>
            </a:r>
            <a:r>
              <a:rPr lang="en-IN" dirty="0"/>
              <a:t> </a:t>
            </a:r>
          </a:p>
          <a:p>
            <a:pPr marL="342900" indent="-342900">
              <a:buFont typeface="+mj-lt"/>
              <a:buAutoNum type="arabicPeriod"/>
            </a:pPr>
            <a:r>
              <a:rPr lang="en-IN" b="1" dirty="0"/>
              <a:t>Acknowledgment Number</a:t>
            </a:r>
            <a:r>
              <a:rPr lang="en-IN" dirty="0"/>
              <a:t> </a:t>
            </a:r>
            <a:endParaRPr lang="en-IN" sz="1600" dirty="0"/>
          </a:p>
          <a:p>
            <a:endParaRPr lang="en-IN" sz="1600" dirty="0"/>
          </a:p>
        </p:txBody>
      </p:sp>
    </p:spTree>
    <p:extLst>
      <p:ext uri="{BB962C8B-B14F-4D97-AF65-F5344CB8AC3E}">
        <p14:creationId xmlns:p14="http://schemas.microsoft.com/office/powerpoint/2010/main" val="34096131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B6531-20F2-3BA4-6AA2-10740D26B8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B49D6D-05A4-99C0-9A4C-54C17669C43E}"/>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692FED09-41E2-258C-E8B4-B54768C25706}"/>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73867D76-61EB-CE7F-FBDB-5AFB92DD19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0CE7A1EB-2FC2-1DB7-271D-C022D6246730}"/>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80D446F9-6472-4D58-AE9B-6CA7DCCC743D}"/>
              </a:ext>
            </a:extLst>
          </p:cNvPr>
          <p:cNvSpPr txBox="1"/>
          <p:nvPr/>
        </p:nvSpPr>
        <p:spPr>
          <a:xfrm>
            <a:off x="412955" y="1573160"/>
            <a:ext cx="10245213" cy="2831544"/>
          </a:xfrm>
          <a:prstGeom prst="rect">
            <a:avLst/>
          </a:prstGeom>
          <a:noFill/>
        </p:spPr>
        <p:txBody>
          <a:bodyPr wrap="square">
            <a:spAutoFit/>
          </a:bodyPr>
          <a:lstStyle/>
          <a:p>
            <a:r>
              <a:rPr lang="en-IN" b="1" dirty="0"/>
              <a:t>TCP FEATURES</a:t>
            </a:r>
            <a:endParaRPr lang="en-IN" dirty="0"/>
          </a:p>
          <a:p>
            <a:pPr marL="342900" indent="-342900">
              <a:buFont typeface="+mj-lt"/>
              <a:buAutoNum type="arabicPeriod"/>
            </a:pPr>
            <a:r>
              <a:rPr lang="en-IN" b="1" dirty="0"/>
              <a:t>Byte Number: </a:t>
            </a:r>
            <a:r>
              <a:rPr lang="en-IN" dirty="0"/>
              <a:t>TCP numbers all data bytes transmitted in a connection, with independent numbering in each direction. The numbering doesn't start from 0 but from an arbitrary number between 0 and 2³² - 1. For example, if the starting number is 1057 and 6000 bytes are to be sent, the bytes will be numbered from 1057 to 7056. This numbering is used for flow and error control. </a:t>
            </a:r>
            <a:endParaRPr lang="en-IN" b="1" dirty="0"/>
          </a:p>
          <a:p>
            <a:pPr marL="342900" indent="-342900">
              <a:buFont typeface="+mj-lt"/>
              <a:buAutoNum type="arabicPeriod"/>
            </a:pPr>
            <a:r>
              <a:rPr lang="en-IN" b="1" dirty="0"/>
              <a:t>Sequence Number</a:t>
            </a:r>
            <a:r>
              <a:rPr lang="en-IN" dirty="0"/>
              <a:t> : After the bytes have been numbered, TCP assigns a sequence number to each segment that is being sent</a:t>
            </a:r>
          </a:p>
          <a:p>
            <a:pPr marL="342900" indent="-342900">
              <a:buFont typeface="+mj-lt"/>
              <a:buAutoNum type="arabicPeriod"/>
            </a:pPr>
            <a:r>
              <a:rPr lang="en-IN" b="1" dirty="0"/>
              <a:t>Acknowledgment Number</a:t>
            </a:r>
            <a:r>
              <a:rPr lang="en-IN" dirty="0"/>
              <a:t> - In TCP's full duplex communication, both parties can send and receive data simultaneously</a:t>
            </a:r>
            <a:endParaRPr lang="en-IN" sz="1600" dirty="0"/>
          </a:p>
          <a:p>
            <a:endParaRPr lang="en-IN" sz="1600" dirty="0"/>
          </a:p>
        </p:txBody>
      </p:sp>
    </p:spTree>
    <p:extLst>
      <p:ext uri="{BB962C8B-B14F-4D97-AF65-F5344CB8AC3E}">
        <p14:creationId xmlns:p14="http://schemas.microsoft.com/office/powerpoint/2010/main" val="4718257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DF810-C696-3F62-3C5B-9BEA1541CD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CF4AB4-005A-6CF8-F87D-C07CF07AEA13}"/>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D943CB8-B725-456E-13BE-04A4BBEA2832}"/>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D263771-5D89-D182-62C5-DF823CB0B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9627D72-2DE9-1221-D5CB-9230BEC03315}"/>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8" name="TextBox 7">
            <a:extLst>
              <a:ext uri="{FF2B5EF4-FFF2-40B4-BE49-F238E27FC236}">
                <a16:creationId xmlns:a16="http://schemas.microsoft.com/office/drawing/2014/main" id="{FB0DF243-5E85-ADD3-01C4-71123567A856}"/>
              </a:ext>
            </a:extLst>
          </p:cNvPr>
          <p:cNvSpPr txBox="1"/>
          <p:nvPr/>
        </p:nvSpPr>
        <p:spPr>
          <a:xfrm>
            <a:off x="412955" y="1573160"/>
            <a:ext cx="10245213" cy="3416320"/>
          </a:xfrm>
          <a:prstGeom prst="rect">
            <a:avLst/>
          </a:prstGeom>
          <a:noFill/>
        </p:spPr>
        <p:txBody>
          <a:bodyPr wrap="square">
            <a:spAutoFit/>
          </a:bodyPr>
          <a:lstStyle/>
          <a:p>
            <a:r>
              <a:rPr lang="en-IN" b="1" dirty="0"/>
              <a:t>SEGMENT </a:t>
            </a:r>
            <a:endParaRPr lang="en-IN" dirty="0"/>
          </a:p>
          <a:p>
            <a:r>
              <a:rPr lang="en-IN" dirty="0"/>
              <a:t>A packet in TCP is called a segment.</a:t>
            </a:r>
          </a:p>
          <a:p>
            <a:r>
              <a:rPr lang="en-IN" dirty="0"/>
              <a:t> Format The format of a segment is shown in Figure . The segment consists of a header of 20 to 60 bytes, followed by data from the application program. The header is 20 bytes if there are no options and up to 60 bytes if it contains options.</a:t>
            </a:r>
          </a:p>
          <a:p>
            <a:r>
              <a:rPr lang="en-IN" dirty="0"/>
              <a:t> • </a:t>
            </a:r>
            <a:r>
              <a:rPr lang="en-IN" b="1" dirty="0"/>
              <a:t>Source port address</a:t>
            </a:r>
            <a:r>
              <a:rPr lang="en-IN" dirty="0"/>
              <a:t>. This is a 16-bit field that defines the port number of the application program in the host that is sending the segment. </a:t>
            </a:r>
          </a:p>
          <a:p>
            <a:r>
              <a:rPr lang="en-IN" dirty="0"/>
              <a:t>• </a:t>
            </a:r>
            <a:r>
              <a:rPr lang="en-IN" b="1" dirty="0"/>
              <a:t>Destination port address</a:t>
            </a:r>
            <a:r>
              <a:rPr lang="en-IN" dirty="0"/>
              <a:t>. This is a 16-bit field that defines the port number of the application program in the host that is receiving the segment.</a:t>
            </a:r>
          </a:p>
          <a:p>
            <a:r>
              <a:rPr lang="en-IN" dirty="0"/>
              <a:t> • </a:t>
            </a:r>
            <a:r>
              <a:rPr lang="en-IN" b="1" dirty="0"/>
              <a:t>Sequence number</a:t>
            </a:r>
            <a:r>
              <a:rPr lang="en-IN" dirty="0"/>
              <a:t>. This 32-bit field defines the number assigned to the first byte of data contained in this segment. TCP is a stream transport protocol. To ensure connectivity, each byte to be transmitted is numbered</a:t>
            </a:r>
            <a:endParaRPr lang="en-IN" sz="1600" dirty="0"/>
          </a:p>
        </p:txBody>
      </p:sp>
    </p:spTree>
    <p:extLst>
      <p:ext uri="{BB962C8B-B14F-4D97-AF65-F5344CB8AC3E}">
        <p14:creationId xmlns:p14="http://schemas.microsoft.com/office/powerpoint/2010/main" val="3302182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2AE49-5ECA-05B5-FB9B-A1E9AEBEA1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A3786B-6EA7-555C-FB43-5E7010FE9FE1}"/>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502C0BE-7603-C470-0C54-571D7A8CF135}"/>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A8464C0-35F4-A7B1-F22C-86F0BF7D51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B963CF64-24C5-F185-0CBE-ACCE2BBABC0B}"/>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pic>
        <p:nvPicPr>
          <p:cNvPr id="4" name="Picture 3">
            <a:extLst>
              <a:ext uri="{FF2B5EF4-FFF2-40B4-BE49-F238E27FC236}">
                <a16:creationId xmlns:a16="http://schemas.microsoft.com/office/drawing/2014/main" id="{9B7F1A4C-5473-D8A9-3063-4C259C85F7BA}"/>
              </a:ext>
            </a:extLst>
          </p:cNvPr>
          <p:cNvPicPr>
            <a:picLocks noChangeAspect="1"/>
          </p:cNvPicPr>
          <p:nvPr/>
        </p:nvPicPr>
        <p:blipFill>
          <a:blip r:embed="rId3"/>
          <a:stretch>
            <a:fillRect/>
          </a:stretch>
        </p:blipFill>
        <p:spPr>
          <a:xfrm>
            <a:off x="3230245" y="1930400"/>
            <a:ext cx="5731510" cy="2997200"/>
          </a:xfrm>
          <a:prstGeom prst="rect">
            <a:avLst/>
          </a:prstGeom>
        </p:spPr>
      </p:pic>
    </p:spTree>
    <p:extLst>
      <p:ext uri="{BB962C8B-B14F-4D97-AF65-F5344CB8AC3E}">
        <p14:creationId xmlns:p14="http://schemas.microsoft.com/office/powerpoint/2010/main" val="264178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7C545-FA91-71F3-2305-528D3F609F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91A681-492A-6D2E-EFC0-1F40A1C28102}"/>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AA5AB72-3219-AD53-60DB-B077DBDFB05E}"/>
              </a:ext>
            </a:extLst>
          </p:cNvPr>
          <p:cNvSpPr>
            <a:spLocks noGrp="1"/>
          </p:cNvSpPr>
          <p:nvPr>
            <p:ph idx="1"/>
          </p:nvPr>
        </p:nvSpPr>
        <p:spPr/>
        <p:txBody>
          <a:bodyPr>
            <a:normAutofit lnSpcReduction="10000"/>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2400" b="1" dirty="0">
                <a:latin typeface="Times New Roman" panose="02020603050405020304" pitchFamily="18" charset="0"/>
                <a:cs typeface="Times New Roman" panose="02020603050405020304" pitchFamily="18" charset="0"/>
              </a:rPr>
              <a:t>Transport layer Services</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Process to Process Communication </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Addressing : port Number</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Socket Address</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Encapsulation And Decapsulation </a:t>
            </a:r>
          </a:p>
          <a:p>
            <a:pPr marL="457200" indent="-457200">
              <a:buFont typeface="+mj-lt"/>
              <a:buAutoNum type="arabicPeriod"/>
            </a:pPr>
            <a:r>
              <a:rPr lang="en-US" sz="2000" dirty="0">
                <a:latin typeface="Times New Roman" panose="02020603050405020304" pitchFamily="18" charset="0"/>
                <a:cs typeface="Times New Roman" panose="02020603050405020304" pitchFamily="18" charset="0"/>
              </a:rPr>
              <a:t>Multiplexing and Demultiplexing</a:t>
            </a:r>
          </a:p>
          <a:p>
            <a:pPr marL="514350" indent="-514350">
              <a:buFont typeface="+mj-lt"/>
              <a:buAutoNum type="arabicPeriod"/>
            </a:pPr>
            <a:r>
              <a:rPr lang="en-IN" sz="2000" dirty="0">
                <a:latin typeface="Times New Roman" panose="02020603050405020304" pitchFamily="18" charset="0"/>
                <a:cs typeface="Times New Roman" panose="02020603050405020304" pitchFamily="18" charset="0"/>
              </a:rPr>
              <a:t>Pushing or Pulling </a:t>
            </a:r>
          </a:p>
          <a:p>
            <a:pPr marL="514350" indent="-514350">
              <a:buFont typeface="+mj-lt"/>
              <a:buAutoNum type="arabicPeriod"/>
            </a:pPr>
            <a:r>
              <a:rPr lang="en-IN" sz="2000" dirty="0">
                <a:latin typeface="Times New Roman" panose="02020603050405020304" pitchFamily="18" charset="0"/>
                <a:cs typeface="Times New Roman" panose="02020603050405020304" pitchFamily="18" charset="0"/>
              </a:rPr>
              <a:t>Flow Control </a:t>
            </a:r>
          </a:p>
          <a:p>
            <a:pPr marL="514350" indent="-514350">
              <a:buFont typeface="+mj-lt"/>
              <a:buAutoNum type="arabicPeriod"/>
            </a:pPr>
            <a:r>
              <a:rPr lang="en-IN" sz="2000" dirty="0">
                <a:latin typeface="Times New Roman" panose="02020603050405020304" pitchFamily="18" charset="0"/>
                <a:cs typeface="Times New Roman" panose="02020603050405020304" pitchFamily="18" charset="0"/>
              </a:rPr>
              <a:t>Error Control </a:t>
            </a:r>
          </a:p>
          <a:p>
            <a:pPr marL="514350" indent="-514350">
              <a:buFont typeface="+mj-lt"/>
              <a:buAutoNum type="arabicPeriod"/>
            </a:pPr>
            <a:r>
              <a:rPr lang="en-IN" sz="2000" dirty="0">
                <a:latin typeface="Times New Roman" panose="02020603050405020304" pitchFamily="18" charset="0"/>
                <a:cs typeface="Times New Roman" panose="02020603050405020304" pitchFamily="18" charset="0"/>
              </a:rPr>
              <a:t>Congestion Control</a:t>
            </a:r>
          </a:p>
          <a:p>
            <a:pPr marL="0" indent="0">
              <a:buNone/>
            </a:pPr>
            <a:endParaRPr lang="en-US" sz="2400" b="1"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A90232F-2A41-CCA2-CEC1-830C58A02C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Tree>
    <p:extLst>
      <p:ext uri="{BB962C8B-B14F-4D97-AF65-F5344CB8AC3E}">
        <p14:creationId xmlns:p14="http://schemas.microsoft.com/office/powerpoint/2010/main" val="35334462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F0C2C-6E7C-6249-EE8C-ABA7FAB189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F6837B-258B-B709-038F-9BEC6C36F82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6E95B0F7-6847-4406-B9C3-C7E194AE5A53}"/>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4BD9DBB-9183-3E6B-5DB3-CFD1241DA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DA8AAE02-2F51-18C7-80EF-0094F3382E99}"/>
              </a:ext>
            </a:extLst>
          </p:cNvPr>
          <p:cNvSpPr txBox="1"/>
          <p:nvPr/>
        </p:nvSpPr>
        <p:spPr>
          <a:xfrm>
            <a:off x="403123" y="1700982"/>
            <a:ext cx="8740877" cy="4154984"/>
          </a:xfrm>
          <a:prstGeom prst="rect">
            <a:avLst/>
          </a:prstGeom>
          <a:noFill/>
        </p:spPr>
        <p:txBody>
          <a:bodyPr wrap="square">
            <a:spAutoFit/>
          </a:bodyPr>
          <a:lstStyle/>
          <a:p>
            <a:r>
              <a:rPr lang="en-IN" b="1" dirty="0"/>
              <a:t>TCP CONNECTION</a:t>
            </a:r>
            <a:endParaRPr lang="en-IN" sz="1600" dirty="0"/>
          </a:p>
          <a:p>
            <a:pPr marL="285750" lvl="0" indent="-285750" algn="just">
              <a:buFont typeface="Arial" panose="020B0604020202020204" pitchFamily="34" charset="0"/>
              <a:buChar char="•"/>
            </a:pPr>
            <a:r>
              <a:rPr lang="en-IN" dirty="0"/>
              <a:t>TCP is a connection-oriented protocol.</a:t>
            </a:r>
            <a:endParaRPr lang="en-IN" sz="1600" dirty="0"/>
          </a:p>
          <a:p>
            <a:pPr marL="285750" lvl="0" indent="-285750" algn="just">
              <a:buFont typeface="Arial" panose="020B0604020202020204" pitchFamily="34" charset="0"/>
              <a:buChar char="•"/>
            </a:pPr>
            <a:r>
              <a:rPr lang="en-IN" dirty="0"/>
              <a:t>It creates a logical connection between sender and receiver before data transfer begins.</a:t>
            </a:r>
            <a:endParaRPr lang="en-IN" sz="1600" dirty="0"/>
          </a:p>
          <a:p>
            <a:pPr marL="285750" lvl="0" indent="-285750" algn="just">
              <a:buFont typeface="Arial" panose="020B0604020202020204" pitchFamily="34" charset="0"/>
              <a:buChar char="•"/>
            </a:pPr>
            <a:r>
              <a:rPr lang="en-IN" dirty="0"/>
              <a:t>All segments of a message are sent through this same logical path.</a:t>
            </a:r>
            <a:endParaRPr lang="en-IN" sz="1600" dirty="0"/>
          </a:p>
          <a:p>
            <a:pPr marL="285750" lvl="0" indent="-285750" algn="just">
              <a:buFont typeface="Arial" panose="020B0604020202020204" pitchFamily="34" charset="0"/>
              <a:buChar char="•"/>
            </a:pPr>
            <a:r>
              <a:rPr lang="en-IN" dirty="0"/>
              <a:t>Using one logical path makes acknowledgment and retransmission easier.</a:t>
            </a:r>
            <a:endParaRPr lang="en-IN" sz="1600" dirty="0"/>
          </a:p>
          <a:p>
            <a:pPr marL="285750" lvl="0" indent="-285750" algn="just">
              <a:buFont typeface="Arial" panose="020B0604020202020204" pitchFamily="34" charset="0"/>
              <a:buChar char="•"/>
            </a:pPr>
            <a:r>
              <a:rPr lang="en-IN" dirty="0"/>
              <a:t>The connection is logical, not physical (no actual wires or dedicated path).</a:t>
            </a:r>
            <a:endParaRPr lang="en-IN" sz="1600" dirty="0"/>
          </a:p>
          <a:p>
            <a:pPr marL="285750" lvl="0" indent="-285750" algn="just">
              <a:buFont typeface="Arial" panose="020B0604020202020204" pitchFamily="34" charset="0"/>
              <a:buChar char="•"/>
            </a:pPr>
            <a:r>
              <a:rPr lang="en-IN" dirty="0"/>
              <a:t>TCP works above IP; IP is connectionless and only delivers individual segments.</a:t>
            </a:r>
          </a:p>
          <a:p>
            <a:pPr marL="285750" lvl="0" indent="-285750" algn="just">
              <a:buFont typeface="Arial" panose="020B0604020202020204" pitchFamily="34" charset="0"/>
              <a:buChar char="•"/>
            </a:pPr>
            <a:endParaRPr lang="en-IN" sz="1600" dirty="0"/>
          </a:p>
          <a:p>
            <a:pPr marL="285750" lvl="0" indent="-285750" algn="just">
              <a:buFont typeface="Arial" panose="020B0604020202020204" pitchFamily="34" charset="0"/>
              <a:buChar char="•"/>
            </a:pPr>
            <a:endParaRPr lang="en-IN" sz="1600" dirty="0"/>
          </a:p>
          <a:p>
            <a:r>
              <a:rPr lang="en-IN" b="1" dirty="0"/>
              <a:t>Connection Establishment </a:t>
            </a:r>
            <a:endParaRPr lang="en-IN" dirty="0"/>
          </a:p>
          <a:p>
            <a:pPr marL="285750" indent="-285750">
              <a:buFont typeface="Arial" panose="020B0604020202020204" pitchFamily="34" charset="0"/>
              <a:buChar char="•"/>
            </a:pPr>
            <a:r>
              <a:rPr lang="en-IN" dirty="0"/>
              <a:t>TCP transmits data in full-duplex mode. When two TCPs in two machines are connected, they are able to send segments to each other simultaneously. </a:t>
            </a:r>
          </a:p>
          <a:p>
            <a:pPr marL="285750" indent="-285750">
              <a:buFont typeface="Arial" panose="020B0604020202020204" pitchFamily="34" charset="0"/>
              <a:buChar char="•"/>
            </a:pPr>
            <a:r>
              <a:rPr lang="en-IN" dirty="0"/>
              <a:t>This implies that each party must initialize communication and get approval from the other party before any data are transferred.</a:t>
            </a:r>
          </a:p>
          <a:p>
            <a:pPr marL="285750" lvl="0" indent="-285750" algn="just">
              <a:buFont typeface="Arial" panose="020B0604020202020204" pitchFamily="34" charset="0"/>
              <a:buChar char="•"/>
            </a:pPr>
            <a:endParaRPr lang="en-IN" sz="1600" dirty="0"/>
          </a:p>
        </p:txBody>
      </p:sp>
    </p:spTree>
    <p:extLst>
      <p:ext uri="{BB962C8B-B14F-4D97-AF65-F5344CB8AC3E}">
        <p14:creationId xmlns:p14="http://schemas.microsoft.com/office/powerpoint/2010/main" val="1248162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E0BF4-68C6-5D56-F617-1601990238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729442-B746-5163-90C7-AB651E0356C3}"/>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0EF8869-F70B-EE5F-AE43-7F90948D4E9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A3C8EF2B-5161-D170-E5B5-599A304AF1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56B619D-1548-A4F5-C77D-3717B34794E4}"/>
              </a:ext>
            </a:extLst>
          </p:cNvPr>
          <p:cNvSpPr txBox="1"/>
          <p:nvPr/>
        </p:nvSpPr>
        <p:spPr>
          <a:xfrm>
            <a:off x="403123" y="1700982"/>
            <a:ext cx="8740877" cy="3108543"/>
          </a:xfrm>
          <a:prstGeom prst="rect">
            <a:avLst/>
          </a:prstGeom>
          <a:noFill/>
        </p:spPr>
        <p:txBody>
          <a:bodyPr wrap="square">
            <a:spAutoFit/>
          </a:bodyPr>
          <a:lstStyle/>
          <a:p>
            <a:pPr lvl="2"/>
            <a:endParaRPr lang="en-IN" sz="1600" dirty="0"/>
          </a:p>
          <a:p>
            <a:r>
              <a:rPr lang="en-IN" b="1" dirty="0"/>
              <a:t>Three-Way Handshaking</a:t>
            </a:r>
            <a:endParaRPr lang="en-IN" dirty="0"/>
          </a:p>
          <a:p>
            <a:pPr marL="285750" lvl="0" indent="-285750">
              <a:buFont typeface="Arial" panose="020B0604020202020204" pitchFamily="34" charset="0"/>
              <a:buChar char="•"/>
            </a:pPr>
            <a:r>
              <a:rPr lang="en-IN" dirty="0"/>
              <a:t>TCP uses three-way handshaking to establish a connection.</a:t>
            </a:r>
          </a:p>
          <a:p>
            <a:pPr marL="285750" lvl="0" indent="-285750">
              <a:buFont typeface="Arial" panose="020B0604020202020204" pitchFamily="34" charset="0"/>
              <a:buChar char="•"/>
            </a:pPr>
            <a:r>
              <a:rPr lang="en-IN" dirty="0"/>
              <a:t>A client wants to connect to a server using TCP.</a:t>
            </a:r>
          </a:p>
          <a:p>
            <a:pPr marL="285750" lvl="0" indent="-285750">
              <a:buFont typeface="Arial" panose="020B0604020202020204" pitchFamily="34" charset="0"/>
              <a:buChar char="•"/>
            </a:pPr>
            <a:r>
              <a:rPr lang="en-IN" dirty="0"/>
              <a:t>The server first performs a passive open, telling TCP it is ready to accept connections.</a:t>
            </a:r>
          </a:p>
          <a:p>
            <a:pPr marL="285750" lvl="0" indent="-285750">
              <a:buFont typeface="Arial" panose="020B0604020202020204" pitchFamily="34" charset="0"/>
              <a:buChar char="•"/>
            </a:pPr>
            <a:r>
              <a:rPr lang="en-IN" dirty="0"/>
              <a:t>The server cannot start a connection on its own; it only waits.</a:t>
            </a:r>
          </a:p>
          <a:p>
            <a:pPr marL="285750" lvl="0" indent="-285750">
              <a:buFont typeface="Arial" panose="020B0604020202020204" pitchFamily="34" charset="0"/>
              <a:buChar char="•"/>
            </a:pPr>
            <a:r>
              <a:rPr lang="en-IN" dirty="0"/>
              <a:t>The client performs an active open, telling its TCP to connect to the server.</a:t>
            </a:r>
          </a:p>
          <a:p>
            <a:pPr marL="285750" lvl="0" indent="-285750">
              <a:buFont typeface="Arial" panose="020B0604020202020204" pitchFamily="34" charset="0"/>
              <a:buChar char="•"/>
            </a:pPr>
            <a:r>
              <a:rPr lang="en-IN" dirty="0"/>
              <a:t>After this, TCP begins the three-step handshake between client and server to establish the connection.</a:t>
            </a:r>
          </a:p>
          <a:p>
            <a:pPr marL="285750" lvl="0" indent="-285750">
              <a:buFont typeface="Arial" panose="020B0604020202020204" pitchFamily="34" charset="0"/>
              <a:buChar char="•"/>
            </a:pPr>
            <a:endParaRPr lang="en-IN" dirty="0"/>
          </a:p>
          <a:p>
            <a:pPr lvl="0"/>
            <a:endParaRPr lang="en-IN" dirty="0"/>
          </a:p>
        </p:txBody>
      </p:sp>
      <p:pic>
        <p:nvPicPr>
          <p:cNvPr id="5" name="Picture 4">
            <a:extLst>
              <a:ext uri="{FF2B5EF4-FFF2-40B4-BE49-F238E27FC236}">
                <a16:creationId xmlns:a16="http://schemas.microsoft.com/office/drawing/2014/main" id="{B1E72C55-92E1-7DA3-0839-C2964B2D07B1}"/>
              </a:ext>
            </a:extLst>
          </p:cNvPr>
          <p:cNvPicPr>
            <a:picLocks noChangeAspect="1"/>
          </p:cNvPicPr>
          <p:nvPr/>
        </p:nvPicPr>
        <p:blipFill>
          <a:blip r:embed="rId3"/>
          <a:stretch>
            <a:fillRect/>
          </a:stretch>
        </p:blipFill>
        <p:spPr>
          <a:xfrm>
            <a:off x="6593084" y="3927218"/>
            <a:ext cx="4168140" cy="2823210"/>
          </a:xfrm>
          <a:prstGeom prst="rect">
            <a:avLst/>
          </a:prstGeom>
        </p:spPr>
      </p:pic>
      <p:pic>
        <p:nvPicPr>
          <p:cNvPr id="7" name="Picture 6">
            <a:extLst>
              <a:ext uri="{FF2B5EF4-FFF2-40B4-BE49-F238E27FC236}">
                <a16:creationId xmlns:a16="http://schemas.microsoft.com/office/drawing/2014/main" id="{65E55AB0-DC89-4CC0-42A6-078ACC01800F}"/>
              </a:ext>
            </a:extLst>
          </p:cNvPr>
          <p:cNvPicPr>
            <a:picLocks noChangeAspect="1"/>
          </p:cNvPicPr>
          <p:nvPr/>
        </p:nvPicPr>
        <p:blipFill>
          <a:blip r:embed="rId3"/>
          <a:stretch>
            <a:fillRect/>
          </a:stretch>
        </p:blipFill>
        <p:spPr>
          <a:xfrm>
            <a:off x="6745484" y="4079618"/>
            <a:ext cx="4168140" cy="2823210"/>
          </a:xfrm>
          <a:prstGeom prst="rect">
            <a:avLst/>
          </a:prstGeom>
        </p:spPr>
      </p:pic>
      <p:pic>
        <p:nvPicPr>
          <p:cNvPr id="8" name="Picture 7">
            <a:extLst>
              <a:ext uri="{FF2B5EF4-FFF2-40B4-BE49-F238E27FC236}">
                <a16:creationId xmlns:a16="http://schemas.microsoft.com/office/drawing/2014/main" id="{8A188024-C4E2-16A6-2512-8710D85A0A10}"/>
              </a:ext>
            </a:extLst>
          </p:cNvPr>
          <p:cNvPicPr>
            <a:picLocks noChangeAspect="1"/>
          </p:cNvPicPr>
          <p:nvPr/>
        </p:nvPicPr>
        <p:blipFill>
          <a:blip r:embed="rId3"/>
          <a:stretch>
            <a:fillRect/>
          </a:stretch>
        </p:blipFill>
        <p:spPr>
          <a:xfrm>
            <a:off x="6745484" y="3917572"/>
            <a:ext cx="4168140" cy="2823210"/>
          </a:xfrm>
          <a:prstGeom prst="rect">
            <a:avLst/>
          </a:prstGeom>
        </p:spPr>
      </p:pic>
    </p:spTree>
    <p:extLst>
      <p:ext uri="{BB962C8B-B14F-4D97-AF65-F5344CB8AC3E}">
        <p14:creationId xmlns:p14="http://schemas.microsoft.com/office/powerpoint/2010/main" val="189906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7E1D9-72CE-2BB4-0D0A-689EC64E28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63A7F9-4331-4586-5EDA-349E8D103F05}"/>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128642B-1932-5449-A1FC-6BC2FBAB327D}"/>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2EA81F2-1375-5ADB-BEF8-B84737846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F54B62E0-9925-524F-BD2E-015464A9BEFF}"/>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93AFDD84-7390-257C-9FD6-EE6871E43789}"/>
              </a:ext>
            </a:extLst>
          </p:cNvPr>
          <p:cNvSpPr txBox="1"/>
          <p:nvPr/>
        </p:nvSpPr>
        <p:spPr>
          <a:xfrm>
            <a:off x="520861" y="1551008"/>
            <a:ext cx="8620245" cy="5517151"/>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en-IN" sz="1600" b="1" kern="100" dirty="0">
                <a:effectLst/>
                <a:latin typeface="Times New Roman" panose="02020603050405020304" pitchFamily="18" charset="0"/>
                <a:ea typeface="Calibri" panose="020F0502020204030204" pitchFamily="34" charset="0"/>
                <a:cs typeface="Times New Roman" panose="02020603050405020304" pitchFamily="18" charset="0"/>
              </a:rPr>
              <a:t>Step 1 – Client Sends SYN</a:t>
            </a:r>
            <a:endParaRPr lang="en-IN"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IN" sz="1600" kern="100" dirty="0">
                <a:effectLst/>
                <a:latin typeface="Times New Roman" panose="02020603050405020304" pitchFamily="18" charset="0"/>
                <a:ea typeface="Calibri" panose="020F0502020204030204" pitchFamily="34" charset="0"/>
                <a:cs typeface="Times New Roman" panose="02020603050405020304" pitchFamily="18" charset="0"/>
              </a:rPr>
              <a:t>The client sends a SYN segment to the server.</a:t>
            </a:r>
            <a:endParaRPr lang="en-IN"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IN" sz="1600" kern="100" dirty="0">
                <a:effectLst/>
                <a:latin typeface="Times New Roman" panose="02020603050405020304" pitchFamily="18" charset="0"/>
                <a:ea typeface="Calibri" panose="020F0502020204030204" pitchFamily="34" charset="0"/>
                <a:cs typeface="Times New Roman" panose="02020603050405020304" pitchFamily="18" charset="0"/>
              </a:rPr>
              <a:t>Only the SYN flag is set.</a:t>
            </a:r>
            <a:endParaRPr lang="en-IN"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IN" sz="1600" kern="100" dirty="0">
                <a:effectLst/>
                <a:latin typeface="Times New Roman" panose="02020603050405020304" pitchFamily="18" charset="0"/>
                <a:ea typeface="Calibri" panose="020F0502020204030204" pitchFamily="34" charset="0"/>
                <a:cs typeface="Times New Roman" panose="02020603050405020304" pitchFamily="18" charset="0"/>
              </a:rPr>
              <a:t>This segment is used to synchronize sequence numbers.</a:t>
            </a:r>
            <a:endParaRPr lang="en-IN"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IN" sz="1600" kern="100" dirty="0">
                <a:effectLst/>
                <a:latin typeface="Times New Roman" panose="02020603050405020304" pitchFamily="18" charset="0"/>
                <a:ea typeface="Calibri" panose="020F0502020204030204" pitchFamily="34" charset="0"/>
                <a:cs typeface="Times New Roman" panose="02020603050405020304" pitchFamily="18" charset="0"/>
              </a:rPr>
              <a:t>The client includes its Initial Sequence Number (ISN).</a:t>
            </a:r>
            <a:endParaRPr lang="en-IN" sz="1600" kern="1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IN" sz="1600" b="1" dirty="0">
                <a:latin typeface="Times New Roman" panose="02020603050405020304" pitchFamily="18" charset="0"/>
                <a:cs typeface="Times New Roman" panose="02020603050405020304" pitchFamily="18" charset="0"/>
              </a:rPr>
              <a:t>Step 2 – Server Sends SYN + ACK</a:t>
            </a:r>
            <a:endParaRPr lang="en-IN" sz="1600" dirty="0">
              <a:latin typeface="Times New Roman" panose="02020603050405020304" pitchFamily="18" charset="0"/>
              <a:cs typeface="Times New Roman" panose="02020603050405020304" pitchFamily="18" charset="0"/>
            </a:endParaRPr>
          </a:p>
          <a:p>
            <a:pPr marL="285750" lvl="0" indent="-285750">
              <a:lnSpc>
                <a:spcPct val="150000"/>
              </a:lnSpc>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The server replies with a SYN + ACK segment.</a:t>
            </a:r>
          </a:p>
          <a:p>
            <a:pPr marL="285750" lvl="0" indent="-285750">
              <a:lnSpc>
                <a:spcPct val="150000"/>
              </a:lnSpc>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Both SYN and ACK flags are set.</a:t>
            </a:r>
          </a:p>
          <a:p>
            <a:pPr marL="285750" lvl="0" indent="-285750">
              <a:lnSpc>
                <a:spcPct val="150000"/>
              </a:lnSpc>
              <a:buFont typeface="Arial" panose="020B0604020202020204" pitchFamily="34" charset="0"/>
              <a:buChar char="•"/>
            </a:pPr>
            <a:r>
              <a:rPr lang="en-IN" sz="1600" b="1" dirty="0">
                <a:latin typeface="Times New Roman" panose="02020603050405020304" pitchFamily="18" charset="0"/>
                <a:cs typeface="Times New Roman" panose="02020603050405020304" pitchFamily="18" charset="0"/>
              </a:rPr>
              <a:t>Step 3 – Client Sends ACK</a:t>
            </a:r>
            <a:endParaRPr lang="en-IN" sz="1600" dirty="0">
              <a:latin typeface="Times New Roman" panose="02020603050405020304" pitchFamily="18" charset="0"/>
              <a:cs typeface="Times New Roman" panose="02020603050405020304" pitchFamily="18" charset="0"/>
            </a:endParaRPr>
          </a:p>
          <a:p>
            <a:pPr marL="285750" lvl="0" indent="-285750">
              <a:lnSpc>
                <a:spcPct val="150000"/>
              </a:lnSpc>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The client sends a final ACK segment.</a:t>
            </a:r>
          </a:p>
          <a:p>
            <a:pPr marL="285750" lvl="0" indent="-285750">
              <a:lnSpc>
                <a:spcPct val="150000"/>
              </a:lnSpc>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Only the ACK flag is set.</a:t>
            </a:r>
          </a:p>
          <a:p>
            <a:pPr marL="285750" lvl="0" indent="-285750">
              <a:lnSpc>
                <a:spcPct val="150000"/>
              </a:lnSpc>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It acknowledges the server’s SYN.</a:t>
            </a:r>
          </a:p>
          <a:p>
            <a:pPr marL="342900" lvl="0" indent="-342900" algn="just">
              <a:lnSpc>
                <a:spcPct val="150000"/>
              </a:lnSpc>
              <a:spcAft>
                <a:spcPts val="800"/>
              </a:spcAft>
              <a:buFont typeface="Symbol" panose="05050102010706020507" pitchFamily="18" charset="2"/>
              <a:buChar char=""/>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89523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9473E-9CDE-6947-3FB2-3C5889A831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71D57E-94FF-5018-D361-E32174A47127}"/>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B62BA1C-D40B-CC22-C2AC-D7C37113C1E1}"/>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B4C4712-806B-0DEA-E7BF-0F7CA075C8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8CD4BD2-4994-900D-EC8F-A7EF8FBB85B5}"/>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DF0936EE-48EE-960C-ECBD-4854D9884D66}"/>
              </a:ext>
            </a:extLst>
          </p:cNvPr>
          <p:cNvSpPr txBox="1"/>
          <p:nvPr/>
        </p:nvSpPr>
        <p:spPr>
          <a:xfrm>
            <a:off x="520861" y="1551008"/>
            <a:ext cx="8620245" cy="2783070"/>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en-US" sz="1600" b="1" dirty="0"/>
              <a:t>FLOW CONTROL </a:t>
            </a:r>
          </a:p>
          <a:p>
            <a:pPr lvl="0" algn="just">
              <a:lnSpc>
                <a:spcPct val="150000"/>
              </a:lnSpc>
              <a:spcAft>
                <a:spcPts val="800"/>
              </a:spcAft>
            </a:pPr>
            <a:r>
              <a:rPr lang="en-US" sz="1600" dirty="0"/>
              <a:t>• Flow control keeps the sender’s data rate and the receiver’s processing rate balanced.</a:t>
            </a:r>
          </a:p>
          <a:p>
            <a:pPr lvl="0" algn="just">
              <a:lnSpc>
                <a:spcPct val="150000"/>
              </a:lnSpc>
              <a:spcAft>
                <a:spcPts val="800"/>
              </a:spcAft>
            </a:pPr>
            <a:r>
              <a:rPr lang="en-US" sz="1600" dirty="0"/>
              <a:t> • In TCP, flow control is handled separately from error control. Opening and Closing Windows</a:t>
            </a:r>
          </a:p>
          <a:p>
            <a:pPr lvl="0" algn="just">
              <a:lnSpc>
                <a:spcPct val="150000"/>
              </a:lnSpc>
              <a:spcAft>
                <a:spcPts val="800"/>
              </a:spcAft>
            </a:pPr>
            <a:r>
              <a:rPr lang="en-US" sz="1600" dirty="0"/>
              <a:t> • TCP uses sliding windows for flow control. </a:t>
            </a:r>
          </a:p>
          <a:p>
            <a:pPr lvl="0" algn="just">
              <a:lnSpc>
                <a:spcPct val="150000"/>
              </a:lnSpc>
              <a:spcAft>
                <a:spcPts val="800"/>
              </a:spcAft>
            </a:pPr>
            <a:r>
              <a:rPr lang="en-US" sz="1600" dirty="0"/>
              <a:t>• Although buffer size is fixed during connection setup, the window size changes.</a:t>
            </a:r>
          </a:p>
          <a:p>
            <a:pPr lvl="0" algn="just">
              <a:lnSpc>
                <a:spcPct val="150000"/>
              </a:lnSpc>
              <a:spcAft>
                <a:spcPts val="800"/>
              </a:spcAft>
            </a:pPr>
            <a:r>
              <a:rPr lang="en-US" sz="1600" dirty="0"/>
              <a:t> • The receive window closes (left edge moves right) when new bytes arrive.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3516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908ED-24B6-84AD-9E1E-A3CD26298B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89BA6D-0791-E037-A113-BA9CFFBCE657}"/>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A2E77DE-2981-719C-5E45-D601E3DC51E2}"/>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DA13E67-D5B2-50C4-489F-67C5DCB0B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575A538F-85DA-D97A-5503-6B72ECC331B7}"/>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D425FA3D-04E8-F083-A26E-9F117F304E5A}"/>
              </a:ext>
            </a:extLst>
          </p:cNvPr>
          <p:cNvSpPr txBox="1"/>
          <p:nvPr/>
        </p:nvSpPr>
        <p:spPr>
          <a:xfrm>
            <a:off x="520861" y="1551008"/>
            <a:ext cx="8620245" cy="5512022"/>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en-US" sz="1600" b="1" dirty="0"/>
              <a:t>Shrinking of Windows </a:t>
            </a:r>
          </a:p>
          <a:p>
            <a:pPr marL="342900" lvl="0" indent="-342900" algn="just">
              <a:lnSpc>
                <a:spcPct val="150000"/>
              </a:lnSpc>
              <a:spcAft>
                <a:spcPts val="800"/>
              </a:spcAft>
              <a:buFont typeface="Arial" panose="020B0604020202020204" pitchFamily="34" charset="0"/>
              <a:buChar char="•"/>
            </a:pPr>
            <a:r>
              <a:rPr lang="en-US" sz="1600" dirty="0"/>
              <a:t>Receive window cannot shrink.</a:t>
            </a:r>
          </a:p>
          <a:p>
            <a:pPr marL="285750" lvl="0" indent="-285750" algn="just">
              <a:lnSpc>
                <a:spcPct val="150000"/>
              </a:lnSpc>
              <a:spcAft>
                <a:spcPts val="800"/>
              </a:spcAft>
              <a:buFont typeface="Arial" panose="020B0604020202020204" pitchFamily="34" charset="0"/>
              <a:buChar char="•"/>
            </a:pPr>
            <a:r>
              <a:rPr lang="en-US" sz="1600" dirty="0"/>
              <a:t>  Send window can shrink if the receiver advertises a smaller rwnd(Receiving Window).</a:t>
            </a:r>
          </a:p>
          <a:p>
            <a:pPr marL="285750" lvl="0" indent="-285750" algn="just">
              <a:lnSpc>
                <a:spcPct val="150000"/>
              </a:lnSpc>
              <a:spcAft>
                <a:spcPts val="800"/>
              </a:spcAft>
              <a:buFont typeface="Arial" panose="020B0604020202020204" pitchFamily="34" charset="0"/>
              <a:buChar char="•"/>
            </a:pPr>
            <a:r>
              <a:rPr lang="en-US" sz="1600" dirty="0"/>
              <a:t>The receiver reduces the size of its receive window (rwnd) because its buffer is getting full.</a:t>
            </a:r>
          </a:p>
          <a:p>
            <a:pPr lvl="0" algn="just">
              <a:lnSpc>
                <a:spcPct val="150000"/>
              </a:lnSpc>
              <a:spcAft>
                <a:spcPts val="800"/>
              </a:spcAft>
            </a:pPr>
            <a:r>
              <a:rPr lang="en-US" sz="1600" b="1" dirty="0"/>
              <a:t>Window Shutdown </a:t>
            </a:r>
          </a:p>
          <a:p>
            <a:pPr lvl="0" algn="just">
              <a:lnSpc>
                <a:spcPct val="150000"/>
              </a:lnSpc>
              <a:spcAft>
                <a:spcPts val="800"/>
              </a:spcAft>
            </a:pPr>
            <a:r>
              <a:rPr lang="en-US" sz="1600" dirty="0"/>
              <a:t>• Shrinking the send window is normally avoided. </a:t>
            </a:r>
          </a:p>
          <a:p>
            <a:pPr lvl="0" algn="just">
              <a:lnSpc>
                <a:spcPct val="150000"/>
              </a:lnSpc>
              <a:spcAft>
                <a:spcPts val="800"/>
              </a:spcAft>
            </a:pPr>
            <a:r>
              <a:rPr lang="en-US" sz="1600" dirty="0"/>
              <a:t>• But the receiver can temporarily shut down the window by advertising rwnd = 0. </a:t>
            </a:r>
          </a:p>
          <a:p>
            <a:pPr lvl="0" algn="just">
              <a:lnSpc>
                <a:spcPct val="150000"/>
              </a:lnSpc>
              <a:spcAft>
                <a:spcPts val="800"/>
              </a:spcAft>
            </a:pPr>
            <a:r>
              <a:rPr lang="en-US" sz="1600" dirty="0"/>
              <a:t>• This tells the sender: “Stop sending for now.” </a:t>
            </a:r>
          </a:p>
          <a:p>
            <a:pPr lvl="0" algn="just">
              <a:lnSpc>
                <a:spcPct val="150000"/>
              </a:lnSpc>
              <a:spcAft>
                <a:spcPts val="800"/>
              </a:spcAft>
            </a:pPr>
            <a:r>
              <a:rPr lang="en-US" sz="1600" b="1" dirty="0"/>
              <a:t>Silly Window Syndrome </a:t>
            </a:r>
          </a:p>
          <a:p>
            <a:pPr lvl="0" algn="just">
              <a:lnSpc>
                <a:spcPct val="150000"/>
              </a:lnSpc>
              <a:spcAft>
                <a:spcPts val="800"/>
              </a:spcAft>
            </a:pPr>
            <a:r>
              <a:rPr lang="en-US" sz="1600" dirty="0"/>
              <a:t>• Occurs when: 0 The sender produces data very slowly, or o The receiver consumes data very slowly. • This leads to sending very tiny segments (example: only 1 byte of data). </a:t>
            </a:r>
          </a:p>
          <a:p>
            <a:pPr lvl="0" algn="just">
              <a:lnSpc>
                <a:spcPct val="150000"/>
              </a:lnSpc>
              <a:spcAft>
                <a:spcPts val="800"/>
              </a:spcAft>
            </a:pPr>
            <a:r>
              <a:rPr lang="en-US" sz="1600" dirty="0"/>
              <a:t>• Causes extreme inefficiency (41 bytes of header for 1 byte of data).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3585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032F9-B4F7-20AB-8B82-5A0BBADF9B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CCC7AC-64CA-2574-8C4F-D20AAF46BC1C}"/>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480AE78-7681-7C8F-2D89-9A43F681FB87}"/>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97B871C-AF97-528A-C92D-F0C01431A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D102B8F-CDAD-ED34-5B40-4BCD09974CEA}"/>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73853E3E-771B-C9BE-24D4-9F659CBE7123}"/>
              </a:ext>
            </a:extLst>
          </p:cNvPr>
          <p:cNvSpPr txBox="1"/>
          <p:nvPr/>
        </p:nvSpPr>
        <p:spPr>
          <a:xfrm>
            <a:off x="520861" y="1551008"/>
            <a:ext cx="8620245" cy="3726918"/>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en-US" sz="1600" b="1" dirty="0"/>
              <a:t>ERROR CONTROL</a:t>
            </a:r>
          </a:p>
          <a:p>
            <a:pPr marL="342900" lvl="0" indent="-342900" algn="just">
              <a:lnSpc>
                <a:spcPct val="150000"/>
              </a:lnSpc>
              <a:spcAft>
                <a:spcPts val="800"/>
              </a:spcAft>
              <a:buFont typeface="Symbol" panose="05050102010706020507" pitchFamily="18" charset="2"/>
              <a:buChar char=""/>
            </a:pPr>
            <a:r>
              <a:rPr lang="en-US" sz="1600" dirty="0"/>
              <a:t> </a:t>
            </a:r>
            <a:r>
              <a:rPr lang="en-US" sz="1600" b="1" dirty="0"/>
              <a:t>1.</a:t>
            </a:r>
            <a:r>
              <a:rPr lang="en-US" sz="1600" dirty="0"/>
              <a:t> </a:t>
            </a:r>
            <a:r>
              <a:rPr lang="en-US" sz="1600" b="1" dirty="0"/>
              <a:t>Checksum </a:t>
            </a:r>
          </a:p>
          <a:p>
            <a:pPr lvl="0" algn="just">
              <a:lnSpc>
                <a:spcPct val="150000"/>
              </a:lnSpc>
              <a:spcAft>
                <a:spcPts val="800"/>
              </a:spcAft>
            </a:pPr>
            <a:r>
              <a:rPr lang="en-US" sz="1600" dirty="0"/>
              <a:t>• Every TCP segment contains a 16-bit checksum. </a:t>
            </a:r>
          </a:p>
          <a:p>
            <a:pPr lvl="0" algn="just">
              <a:lnSpc>
                <a:spcPct val="150000"/>
              </a:lnSpc>
              <a:spcAft>
                <a:spcPts val="800"/>
              </a:spcAft>
            </a:pPr>
            <a:r>
              <a:rPr lang="en-US" sz="1600" dirty="0"/>
              <a:t>• Purpose: Detect errors (corruption) in the segment during transmission.</a:t>
            </a:r>
          </a:p>
          <a:p>
            <a:pPr lvl="0" algn="just">
              <a:lnSpc>
                <a:spcPct val="150000"/>
              </a:lnSpc>
              <a:spcAft>
                <a:spcPts val="800"/>
              </a:spcAft>
            </a:pPr>
            <a:r>
              <a:rPr lang="en-US" sz="1600" dirty="0"/>
              <a:t> • If checksum does not match → Segment is discarded and treated as lost. </a:t>
            </a:r>
          </a:p>
          <a:p>
            <a:pPr lvl="0" algn="just">
              <a:lnSpc>
                <a:spcPct val="150000"/>
              </a:lnSpc>
              <a:spcAft>
                <a:spcPts val="800"/>
              </a:spcAft>
            </a:pPr>
            <a:r>
              <a:rPr lang="en-US" sz="1600" dirty="0"/>
              <a:t>• The sender will later retransmit it.</a:t>
            </a:r>
          </a:p>
          <a:p>
            <a:pPr lvl="0" algn="just">
              <a:lnSpc>
                <a:spcPct val="150000"/>
              </a:lnSpc>
              <a:spcAft>
                <a:spcPts val="800"/>
              </a:spcAft>
            </a:pPr>
            <a:endParaRPr lang="en-US" sz="1600" dirty="0"/>
          </a:p>
          <a:p>
            <a:pPr lvl="0" algn="just">
              <a:lnSpc>
                <a:spcPct val="150000"/>
              </a:lnSpc>
              <a:spcAft>
                <a:spcPts val="800"/>
              </a:spcAft>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6797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B3879-D906-43CA-1131-877D9BC331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9FF881-AA50-0A47-1846-610CED6EBDB2}"/>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0809EB06-54FB-22DC-D9FF-99D0793BE0FD}"/>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6A4E85B-5DA7-2207-50C3-5A80290003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798B86B2-949B-BA52-BE96-AAC3C7056D6E}"/>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32F09C75-DAA9-8915-5CCA-C3674AD14EE2}"/>
              </a:ext>
            </a:extLst>
          </p:cNvPr>
          <p:cNvSpPr txBox="1"/>
          <p:nvPr/>
        </p:nvSpPr>
        <p:spPr>
          <a:xfrm>
            <a:off x="1120628" y="1560840"/>
            <a:ext cx="8620245" cy="4937506"/>
          </a:xfrm>
          <a:prstGeom prst="rect">
            <a:avLst/>
          </a:prstGeom>
          <a:noFill/>
        </p:spPr>
        <p:txBody>
          <a:bodyPr wrap="square">
            <a:spAutoFit/>
          </a:bodyPr>
          <a:lstStyle/>
          <a:p>
            <a:pPr lvl="0" algn="just">
              <a:lnSpc>
                <a:spcPct val="150000"/>
              </a:lnSpc>
              <a:spcAft>
                <a:spcPts val="800"/>
              </a:spcAft>
            </a:pPr>
            <a:r>
              <a:rPr lang="en-US" sz="1600" b="1" dirty="0"/>
              <a:t>2. Acknowledgment (ACK) </a:t>
            </a:r>
            <a:r>
              <a:rPr lang="en-US" sz="1600" dirty="0"/>
              <a:t>TCP uses ACKs to confirm that data has been received.</a:t>
            </a:r>
          </a:p>
          <a:p>
            <a:pPr lvl="0" algn="just">
              <a:lnSpc>
                <a:spcPct val="150000"/>
              </a:lnSpc>
              <a:spcAft>
                <a:spcPts val="800"/>
              </a:spcAft>
            </a:pPr>
            <a:r>
              <a:rPr lang="en-US" sz="1600" dirty="0"/>
              <a:t>If a segment carries data, it MUST be acknowledged. • Even control segments (like SYN, FIN) consume sequence numbers and are acknowledged. </a:t>
            </a:r>
          </a:p>
          <a:p>
            <a:pPr lvl="0" algn="just">
              <a:lnSpc>
                <a:spcPct val="150000"/>
              </a:lnSpc>
              <a:spcAft>
                <a:spcPts val="800"/>
              </a:spcAft>
            </a:pPr>
            <a:r>
              <a:rPr lang="en-US" sz="1600" b="1" dirty="0"/>
              <a:t>Types of Acknowledgments </a:t>
            </a:r>
          </a:p>
          <a:p>
            <a:pPr marL="342900" lvl="0" indent="-342900" algn="just">
              <a:lnSpc>
                <a:spcPct val="150000"/>
              </a:lnSpc>
              <a:spcAft>
                <a:spcPts val="800"/>
              </a:spcAft>
              <a:buAutoNum type="alphaUcPeriod"/>
            </a:pPr>
            <a:r>
              <a:rPr lang="en-US" sz="1600" b="1" dirty="0"/>
              <a:t>Cumulative Acknowledgment </a:t>
            </a:r>
            <a:r>
              <a:rPr lang="en-US" sz="1600" dirty="0"/>
              <a:t>(Traditional TCP ACK) </a:t>
            </a:r>
          </a:p>
          <a:p>
            <a:pPr lvl="0" algn="just">
              <a:lnSpc>
                <a:spcPct val="150000"/>
              </a:lnSpc>
              <a:spcAft>
                <a:spcPts val="800"/>
              </a:spcAft>
            </a:pPr>
            <a:r>
              <a:rPr lang="en-US" sz="1600" dirty="0"/>
              <a:t>• TCP tells the next byte number it expects.</a:t>
            </a:r>
          </a:p>
          <a:p>
            <a:pPr lvl="0" algn="just">
              <a:lnSpc>
                <a:spcPct val="150000"/>
              </a:lnSpc>
              <a:spcAft>
                <a:spcPts val="800"/>
              </a:spcAft>
            </a:pPr>
            <a:r>
              <a:rPr lang="en-US" sz="1600" dirty="0"/>
              <a:t> • If bytes 1–100 are received → ACK = 101 </a:t>
            </a:r>
          </a:p>
          <a:p>
            <a:pPr lvl="0" algn="just">
              <a:lnSpc>
                <a:spcPct val="150000"/>
              </a:lnSpc>
              <a:spcAft>
                <a:spcPts val="800"/>
              </a:spcAft>
            </a:pPr>
            <a:r>
              <a:rPr lang="en-US" sz="1600" dirty="0"/>
              <a:t>• Out-of-order segments are ignored temporarily </a:t>
            </a:r>
          </a:p>
          <a:p>
            <a:pPr lvl="0" algn="just">
              <a:lnSpc>
                <a:spcPct val="150000"/>
              </a:lnSpc>
              <a:spcAft>
                <a:spcPts val="800"/>
              </a:spcAft>
            </a:pPr>
            <a:r>
              <a:rPr lang="en-US" sz="1600" b="1" dirty="0"/>
              <a:t>B. Selective Acknowledgment (SACK) </a:t>
            </a:r>
            <a:r>
              <a:rPr lang="en-US" sz="1600" dirty="0"/>
              <a:t>• Used in modern TCP implementations. • Reports received blocks of data even if some parts are missing.</a:t>
            </a:r>
          </a:p>
          <a:p>
            <a:pPr lvl="0" algn="just">
              <a:lnSpc>
                <a:spcPct val="150000"/>
              </a:lnSpc>
              <a:spcAft>
                <a:spcPts val="800"/>
              </a:spcAft>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4109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71017-BEBF-E604-5F06-B68A95849C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FED40D-2710-C589-1FD8-12865367F0F3}"/>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5FE8B13-177F-D449-806C-588DF9C675E7}"/>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743B8D2-AA99-E3E9-6455-98140F6FB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D96B73C5-E01D-D3C0-2D1D-0843D7FF198F}"/>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D20A57AD-0251-3973-0DDF-8E3BD2602CE1}"/>
              </a:ext>
            </a:extLst>
          </p:cNvPr>
          <p:cNvSpPr txBox="1"/>
          <p:nvPr/>
        </p:nvSpPr>
        <p:spPr>
          <a:xfrm>
            <a:off x="520861" y="1551008"/>
            <a:ext cx="8620245" cy="5512022"/>
          </a:xfrm>
          <a:prstGeom prst="rect">
            <a:avLst/>
          </a:prstGeom>
          <a:noFill/>
        </p:spPr>
        <p:txBody>
          <a:bodyPr wrap="square">
            <a:spAutoFit/>
          </a:bodyPr>
          <a:lstStyle/>
          <a:p>
            <a:pPr lvl="0" algn="just">
              <a:lnSpc>
                <a:spcPct val="150000"/>
              </a:lnSpc>
              <a:spcAft>
                <a:spcPts val="800"/>
              </a:spcAft>
            </a:pPr>
            <a:r>
              <a:rPr lang="en-US" sz="1600" dirty="0"/>
              <a:t>Example: Received blocks = 100–200, </a:t>
            </a:r>
          </a:p>
          <a:p>
            <a:pPr lvl="0" algn="just">
              <a:lnSpc>
                <a:spcPct val="150000"/>
              </a:lnSpc>
              <a:spcAft>
                <a:spcPts val="800"/>
              </a:spcAft>
            </a:pPr>
            <a:r>
              <a:rPr lang="en-US" sz="1600" dirty="0"/>
              <a:t>300–400 </a:t>
            </a:r>
          </a:p>
          <a:p>
            <a:pPr lvl="0" algn="just">
              <a:lnSpc>
                <a:spcPct val="150000"/>
              </a:lnSpc>
              <a:spcAft>
                <a:spcPts val="800"/>
              </a:spcAft>
            </a:pPr>
            <a:r>
              <a:rPr lang="en-US" sz="1600" dirty="0"/>
              <a:t>Missing = 200–300 </a:t>
            </a:r>
          </a:p>
          <a:p>
            <a:pPr lvl="0" algn="just">
              <a:lnSpc>
                <a:spcPct val="150000"/>
              </a:lnSpc>
              <a:spcAft>
                <a:spcPts val="800"/>
              </a:spcAft>
            </a:pPr>
            <a:r>
              <a:rPr lang="en-US" sz="1600" dirty="0"/>
              <a:t>SACK can report the two valid blocks. </a:t>
            </a:r>
          </a:p>
          <a:p>
            <a:pPr lvl="0" algn="just">
              <a:lnSpc>
                <a:spcPct val="150000"/>
              </a:lnSpc>
              <a:spcAft>
                <a:spcPts val="800"/>
              </a:spcAft>
            </a:pPr>
            <a:r>
              <a:rPr lang="en-US" sz="1600" dirty="0"/>
              <a:t>Rules for Generating ACKs TCP follows some rules when to send ACKs: </a:t>
            </a:r>
          </a:p>
          <a:p>
            <a:pPr lvl="0" algn="just">
              <a:lnSpc>
                <a:spcPct val="150000"/>
              </a:lnSpc>
              <a:spcAft>
                <a:spcPts val="800"/>
              </a:spcAft>
            </a:pPr>
            <a:r>
              <a:rPr lang="en-US" sz="1600" b="1" dirty="0"/>
              <a:t>Rule 1: </a:t>
            </a:r>
            <a:r>
              <a:rPr lang="en-US" sz="1600" dirty="0"/>
              <a:t>Piggyback ACKs If receiver also has data to send, it adds ACK inside the segment. </a:t>
            </a:r>
          </a:p>
          <a:p>
            <a:pPr lvl="0" algn="just">
              <a:lnSpc>
                <a:spcPct val="150000"/>
              </a:lnSpc>
              <a:spcAft>
                <a:spcPts val="800"/>
              </a:spcAft>
            </a:pPr>
            <a:r>
              <a:rPr lang="en-US" sz="1600" b="1" dirty="0"/>
              <a:t>Rule 2</a:t>
            </a:r>
            <a:r>
              <a:rPr lang="en-US" sz="1600" dirty="0"/>
              <a:t>: Delayed ACK If an in-order segment arrives, receiver waits up to 500 </a:t>
            </a:r>
            <a:r>
              <a:rPr lang="en-US" sz="1600" dirty="0" err="1"/>
              <a:t>ms</a:t>
            </a:r>
            <a:r>
              <a:rPr lang="en-US" sz="1600" dirty="0"/>
              <a:t> before sending ACK. This reduces unnecessary ACK traffic.</a:t>
            </a:r>
          </a:p>
          <a:p>
            <a:pPr lvl="0" algn="just">
              <a:lnSpc>
                <a:spcPct val="150000"/>
              </a:lnSpc>
              <a:spcAft>
                <a:spcPts val="800"/>
              </a:spcAft>
            </a:pPr>
            <a:r>
              <a:rPr lang="en-US" sz="1600" b="1" dirty="0"/>
              <a:t>Rule 3</a:t>
            </a:r>
            <a:r>
              <a:rPr lang="en-US" sz="1600" dirty="0"/>
              <a:t>: Immediate ACK for new in-order segment</a:t>
            </a:r>
          </a:p>
          <a:p>
            <a:pPr lvl="0" algn="just">
              <a:lnSpc>
                <a:spcPct val="150000"/>
              </a:lnSpc>
              <a:spcAft>
                <a:spcPts val="800"/>
              </a:spcAft>
            </a:pPr>
            <a:r>
              <a:rPr lang="en-US" sz="1600" b="1" dirty="0"/>
              <a:t>Rule 4: </a:t>
            </a:r>
            <a:r>
              <a:rPr lang="en-US" sz="1600" dirty="0"/>
              <a:t>Out-of-order segment arrives → Immediate ACK </a:t>
            </a:r>
          </a:p>
          <a:p>
            <a:pPr lvl="0" algn="just">
              <a:lnSpc>
                <a:spcPct val="150000"/>
              </a:lnSpc>
              <a:spcAft>
                <a:spcPts val="800"/>
              </a:spcAft>
            </a:pPr>
            <a:r>
              <a:rPr lang="en-US" sz="1600" b="1" dirty="0"/>
              <a:t>Rule 5</a:t>
            </a:r>
            <a:r>
              <a:rPr lang="en-US" sz="1600" dirty="0"/>
              <a:t>: Missing segment arrives later </a:t>
            </a:r>
          </a:p>
          <a:p>
            <a:pPr lvl="0" algn="just">
              <a:lnSpc>
                <a:spcPct val="150000"/>
              </a:lnSpc>
              <a:spcAft>
                <a:spcPts val="800"/>
              </a:spcAft>
            </a:pPr>
            <a:r>
              <a:rPr lang="en-IN" sz="1600" b="1" dirty="0"/>
              <a:t>Rule 6: </a:t>
            </a:r>
            <a:r>
              <a:rPr lang="en-IN" sz="1600" dirty="0"/>
              <a:t>Duplicate segment arrives</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91271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F5A6C-2418-81E5-31B7-53EF7785FD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8DB554-F79E-4D95-F245-4D1F5ED29A8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2DD1ED34-294A-1B31-8CB7-913317D2AE7B}"/>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61C489D-3E0A-9F89-6190-5EE44CA55D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213DD185-376B-8AD1-903B-84CC17ABFE63}"/>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3117EC58-DCB9-9BAA-A80D-F9A2EB25ADB5}"/>
              </a:ext>
            </a:extLst>
          </p:cNvPr>
          <p:cNvSpPr txBox="1"/>
          <p:nvPr/>
        </p:nvSpPr>
        <p:spPr>
          <a:xfrm>
            <a:off x="520861" y="1551008"/>
            <a:ext cx="8620245" cy="4096250"/>
          </a:xfrm>
          <a:prstGeom prst="rect">
            <a:avLst/>
          </a:prstGeom>
          <a:noFill/>
        </p:spPr>
        <p:txBody>
          <a:bodyPr wrap="square">
            <a:spAutoFit/>
          </a:bodyPr>
          <a:lstStyle/>
          <a:p>
            <a:pPr lvl="0" algn="just">
              <a:lnSpc>
                <a:spcPct val="150000"/>
              </a:lnSpc>
              <a:spcAft>
                <a:spcPts val="800"/>
              </a:spcAft>
            </a:pPr>
            <a:r>
              <a:rPr lang="en-US" sz="1600" b="1" dirty="0"/>
              <a:t>Retransmission </a:t>
            </a:r>
          </a:p>
          <a:p>
            <a:pPr lvl="0" algn="just">
              <a:lnSpc>
                <a:spcPct val="150000"/>
              </a:lnSpc>
              <a:spcAft>
                <a:spcPts val="800"/>
              </a:spcAft>
            </a:pPr>
            <a:r>
              <a:rPr lang="en-US" sz="1600" dirty="0"/>
              <a:t>Retransmission is the core of TCP error control. A sent segment is kept in a retransmission queue until it is acknowledged. Retransmission occurs in two ways: </a:t>
            </a:r>
          </a:p>
          <a:p>
            <a:pPr marL="342900" lvl="0" indent="-342900" algn="just">
              <a:lnSpc>
                <a:spcPct val="150000"/>
              </a:lnSpc>
              <a:spcAft>
                <a:spcPts val="800"/>
              </a:spcAft>
              <a:buAutoNum type="alphaUcPeriod"/>
            </a:pPr>
            <a:r>
              <a:rPr lang="en-US" sz="1600" dirty="0"/>
              <a:t>Retransmission after RTO (Retransmission Time-Out) .</a:t>
            </a:r>
          </a:p>
          <a:p>
            <a:pPr lvl="0" algn="just">
              <a:lnSpc>
                <a:spcPct val="150000"/>
              </a:lnSpc>
              <a:spcAft>
                <a:spcPts val="800"/>
              </a:spcAft>
            </a:pPr>
            <a:r>
              <a:rPr lang="en-US" sz="1600" dirty="0"/>
              <a:t>TCP calculates an RTO timer for each segment.</a:t>
            </a:r>
          </a:p>
          <a:p>
            <a:pPr lvl="0" algn="just">
              <a:lnSpc>
                <a:spcPct val="150000"/>
              </a:lnSpc>
              <a:spcAft>
                <a:spcPts val="800"/>
              </a:spcAft>
            </a:pPr>
            <a:r>
              <a:rPr lang="en-US" sz="1600" dirty="0"/>
              <a:t> • If no ACK is received before timeout → resend the segment. </a:t>
            </a:r>
          </a:p>
          <a:p>
            <a:pPr lvl="0" algn="just">
              <a:lnSpc>
                <a:spcPct val="150000"/>
              </a:lnSpc>
              <a:spcAft>
                <a:spcPts val="800"/>
              </a:spcAft>
            </a:pPr>
            <a:r>
              <a:rPr lang="en-US" sz="1600" dirty="0"/>
              <a:t>B. Fast Retransmission (after 3 duplicate ACKs) </a:t>
            </a:r>
          </a:p>
          <a:p>
            <a:pPr lvl="0" algn="just">
              <a:lnSpc>
                <a:spcPct val="150000"/>
              </a:lnSpc>
              <a:spcAft>
                <a:spcPts val="800"/>
              </a:spcAft>
            </a:pPr>
            <a:r>
              <a:rPr lang="en-US" sz="1600" dirty="0"/>
              <a:t>• If sender receives 3 duplicate ACKs, it assumes a segment is lost. </a:t>
            </a:r>
          </a:p>
          <a:p>
            <a:pPr lvl="0" algn="just">
              <a:lnSpc>
                <a:spcPct val="150000"/>
              </a:lnSpc>
              <a:spcAft>
                <a:spcPts val="800"/>
              </a:spcAft>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846638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E05B6-2ADE-77B7-408D-2A9C9D7052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83E8EE-69D1-A046-8430-11431EC066B2}"/>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B74FC3EE-9276-539C-52FC-AA167D741DAA}"/>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F5A4734-0D82-85F8-6C19-2268070292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3DC1F392-57F1-BFE4-D72C-14B23B070D45}"/>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7745A6A3-5054-0857-CE91-4D33295D2FCE}"/>
              </a:ext>
            </a:extLst>
          </p:cNvPr>
          <p:cNvSpPr txBox="1"/>
          <p:nvPr/>
        </p:nvSpPr>
        <p:spPr>
          <a:xfrm>
            <a:off x="520861" y="1551008"/>
            <a:ext cx="8620245" cy="3726918"/>
          </a:xfrm>
          <a:prstGeom prst="rect">
            <a:avLst/>
          </a:prstGeom>
          <a:noFill/>
        </p:spPr>
        <p:txBody>
          <a:bodyPr wrap="square">
            <a:spAutoFit/>
          </a:bodyPr>
          <a:lstStyle/>
          <a:p>
            <a:pPr lvl="0" algn="just">
              <a:lnSpc>
                <a:spcPct val="150000"/>
              </a:lnSpc>
              <a:spcAft>
                <a:spcPts val="800"/>
              </a:spcAft>
            </a:pPr>
            <a:r>
              <a:rPr lang="en-IN" sz="1600" b="1" dirty="0"/>
              <a:t>CONGESTION DETECTION </a:t>
            </a:r>
          </a:p>
          <a:p>
            <a:pPr lvl="0" algn="just">
              <a:lnSpc>
                <a:spcPct val="150000"/>
              </a:lnSpc>
              <a:spcAft>
                <a:spcPts val="800"/>
              </a:spcAft>
            </a:pPr>
            <a:r>
              <a:rPr lang="en-US" sz="1600" dirty="0"/>
              <a:t>There are two major signals of congestion:</a:t>
            </a:r>
          </a:p>
          <a:p>
            <a:pPr lvl="0" algn="just">
              <a:lnSpc>
                <a:spcPct val="150000"/>
              </a:lnSpc>
              <a:spcAft>
                <a:spcPts val="800"/>
              </a:spcAft>
            </a:pPr>
            <a:r>
              <a:rPr lang="en-US" sz="1600" dirty="0"/>
              <a:t> A. Time-Out → Severe Congestion </a:t>
            </a:r>
          </a:p>
          <a:p>
            <a:pPr lvl="0" algn="just">
              <a:lnSpc>
                <a:spcPct val="150000"/>
              </a:lnSpc>
              <a:spcAft>
                <a:spcPts val="800"/>
              </a:spcAft>
            </a:pPr>
            <a:r>
              <a:rPr lang="en-US" sz="1600" dirty="0"/>
              <a:t>• If the sender does NOT receive an ACK before the timer expires… </a:t>
            </a:r>
          </a:p>
          <a:p>
            <a:pPr lvl="0" algn="just">
              <a:lnSpc>
                <a:spcPct val="150000"/>
              </a:lnSpc>
              <a:spcAft>
                <a:spcPts val="800"/>
              </a:spcAft>
            </a:pPr>
            <a:r>
              <a:rPr lang="en-US" sz="1600" dirty="0"/>
              <a:t>• It assumes the segment is lost due to heavy congestion. </a:t>
            </a:r>
          </a:p>
          <a:p>
            <a:pPr lvl="0" algn="just">
              <a:lnSpc>
                <a:spcPct val="150000"/>
              </a:lnSpc>
              <a:spcAft>
                <a:spcPts val="800"/>
              </a:spcAft>
            </a:pPr>
            <a:r>
              <a:rPr lang="en-US" sz="1600" dirty="0"/>
              <a:t>Three Duplicate ACKs → Mild Congestion</a:t>
            </a:r>
          </a:p>
          <a:p>
            <a:pPr lvl="0" algn="just">
              <a:lnSpc>
                <a:spcPct val="150000"/>
              </a:lnSpc>
              <a:spcAft>
                <a:spcPts val="800"/>
              </a:spcAft>
            </a:pPr>
            <a:r>
              <a:rPr lang="en-US" sz="1600" dirty="0"/>
              <a:t> • Receiver sends several identical ACKs (ACK, ACK, ACK, ACK). </a:t>
            </a:r>
          </a:p>
          <a:p>
            <a:pPr lvl="0" algn="just">
              <a:lnSpc>
                <a:spcPct val="150000"/>
              </a:lnSpc>
              <a:spcAft>
                <a:spcPts val="800"/>
              </a:spcAft>
            </a:pPr>
            <a:r>
              <a:rPr lang="en-US" sz="1600" dirty="0"/>
              <a:t>• This means one packet is missing but others arrived.</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1302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F01A6-61FF-A007-E249-815BD51CCE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9111F7-74FC-FF94-A07D-A825A85B3742}"/>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12F17345-DC49-8E74-B87E-35F26C144F5C}"/>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A3AC405-C9A4-CA58-83BA-4B00B9FFB9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5" name="TextBox 4">
            <a:extLst>
              <a:ext uri="{FF2B5EF4-FFF2-40B4-BE49-F238E27FC236}">
                <a16:creationId xmlns:a16="http://schemas.microsoft.com/office/drawing/2014/main" id="{92BF3DE5-60AD-E712-2107-495A30BD229E}"/>
              </a:ext>
            </a:extLst>
          </p:cNvPr>
          <p:cNvSpPr txBox="1"/>
          <p:nvPr/>
        </p:nvSpPr>
        <p:spPr>
          <a:xfrm>
            <a:off x="314632" y="1587269"/>
            <a:ext cx="11513573" cy="2585323"/>
          </a:xfrm>
          <a:prstGeom prst="rect">
            <a:avLst/>
          </a:prstGeom>
          <a:noFill/>
        </p:spPr>
        <p:txBody>
          <a:bodyPr wrap="square">
            <a:spAutoFit/>
          </a:bodyPr>
          <a:lstStyle/>
          <a:p>
            <a:pPr lvl="0"/>
            <a:r>
              <a:rPr lang="en-IN" dirty="0"/>
              <a:t>1. </a:t>
            </a:r>
            <a:r>
              <a:rPr lang="en-IN" b="1" dirty="0"/>
              <a:t>Process to Process</a:t>
            </a:r>
          </a:p>
          <a:p>
            <a:pPr marL="285750" lvl="0" indent="-285750">
              <a:buFont typeface="Arial" panose="020B0604020202020204" pitchFamily="34" charset="0"/>
              <a:buChar char="•"/>
            </a:pPr>
            <a:r>
              <a:rPr lang="en-IN" dirty="0"/>
              <a:t>The transport layer provides services to the application layer.</a:t>
            </a:r>
          </a:p>
          <a:p>
            <a:pPr marL="285750" lvl="0" indent="-285750">
              <a:buFont typeface="Arial" panose="020B0604020202020204" pitchFamily="34" charset="0"/>
              <a:buChar char="•"/>
            </a:pPr>
            <a:r>
              <a:rPr lang="en-IN" dirty="0"/>
              <a:t>It receives necessary services from the network layer.</a:t>
            </a:r>
          </a:p>
          <a:p>
            <a:pPr marL="285750" lvl="0" indent="-285750">
              <a:buFont typeface="Arial" panose="020B0604020202020204" pitchFamily="34" charset="0"/>
              <a:buChar char="•"/>
            </a:pPr>
            <a:r>
              <a:rPr lang="en-IN" dirty="0"/>
              <a:t>Its main responsibility is to enable process-to-process communication.</a:t>
            </a:r>
          </a:p>
          <a:p>
            <a:pPr marL="285750" lvl="0" indent="-285750">
              <a:buFont typeface="Arial" panose="020B0604020202020204" pitchFamily="34" charset="0"/>
              <a:buChar char="•"/>
            </a:pPr>
            <a:r>
              <a:rPr lang="en-IN" dirty="0"/>
              <a:t>A process means a running program in the application layer.</a:t>
            </a:r>
          </a:p>
          <a:p>
            <a:pPr marL="285750" lvl="0" indent="-285750">
              <a:buFont typeface="Arial" panose="020B0604020202020204" pitchFamily="34" charset="0"/>
              <a:buChar char="•"/>
            </a:pPr>
            <a:r>
              <a:rPr lang="en-IN" dirty="0"/>
              <a:t>Transport layer helps one process on the source computer communicate with a process on the destination computer.</a:t>
            </a:r>
          </a:p>
          <a:p>
            <a:pPr marL="285750" lvl="0" indent="-285750">
              <a:buFont typeface="Arial" panose="020B0604020202020204" pitchFamily="34" charset="0"/>
              <a:buChar char="•"/>
            </a:pPr>
            <a:r>
              <a:rPr lang="en-IN" dirty="0"/>
              <a:t>It ensures end-to-end delivery between the correct processes.</a:t>
            </a:r>
          </a:p>
          <a:p>
            <a:pPr marL="285750" lvl="0" indent="-285750">
              <a:buFont typeface="Arial" panose="020B0604020202020204" pitchFamily="34" charset="0"/>
              <a:buChar char="•"/>
            </a:pPr>
            <a:r>
              <a:rPr lang="en-IN" dirty="0"/>
              <a:t>It makes sure data reaches the intended application (like browser, email, etc.).</a:t>
            </a:r>
          </a:p>
          <a:p>
            <a:pPr lvl="0"/>
            <a:endParaRPr lang="en-IN" dirty="0"/>
          </a:p>
        </p:txBody>
      </p:sp>
      <p:pic>
        <p:nvPicPr>
          <p:cNvPr id="7" name="Picture 6">
            <a:extLst>
              <a:ext uri="{FF2B5EF4-FFF2-40B4-BE49-F238E27FC236}">
                <a16:creationId xmlns:a16="http://schemas.microsoft.com/office/drawing/2014/main" id="{3A4251A0-9647-99B2-338F-6DBC2C12927E}"/>
              </a:ext>
            </a:extLst>
          </p:cNvPr>
          <p:cNvPicPr>
            <a:picLocks noChangeAspect="1"/>
          </p:cNvPicPr>
          <p:nvPr/>
        </p:nvPicPr>
        <p:blipFill>
          <a:blip r:embed="rId3"/>
          <a:stretch>
            <a:fillRect/>
          </a:stretch>
        </p:blipFill>
        <p:spPr>
          <a:xfrm>
            <a:off x="3313911" y="4069705"/>
            <a:ext cx="5249545" cy="2395855"/>
          </a:xfrm>
          <a:prstGeom prst="rect">
            <a:avLst/>
          </a:prstGeom>
        </p:spPr>
      </p:pic>
    </p:spTree>
    <p:extLst>
      <p:ext uri="{BB962C8B-B14F-4D97-AF65-F5344CB8AC3E}">
        <p14:creationId xmlns:p14="http://schemas.microsoft.com/office/powerpoint/2010/main" val="22460869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3149B-99B4-FA7A-95FE-029FB20A52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109BFC-9A18-0362-C38A-896B979640CA}"/>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1A5EAB8-3B18-DA19-3852-099D72BC1E18}"/>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593A1BB-F02C-7029-84BC-2DB42F06D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52914AC-48A0-9301-E699-F53A1401577D}"/>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endParaRPr lang="en-IN" dirty="0"/>
          </a:p>
        </p:txBody>
      </p:sp>
      <p:sp>
        <p:nvSpPr>
          <p:cNvPr id="7" name="TextBox 6">
            <a:extLst>
              <a:ext uri="{FF2B5EF4-FFF2-40B4-BE49-F238E27FC236}">
                <a16:creationId xmlns:a16="http://schemas.microsoft.com/office/drawing/2014/main" id="{9B38BB85-74DD-BA5F-C31A-3CAC7D6CFBB0}"/>
              </a:ext>
            </a:extLst>
          </p:cNvPr>
          <p:cNvSpPr txBox="1"/>
          <p:nvPr/>
        </p:nvSpPr>
        <p:spPr>
          <a:xfrm>
            <a:off x="520861" y="1551008"/>
            <a:ext cx="8620245" cy="3049809"/>
          </a:xfrm>
          <a:prstGeom prst="rect">
            <a:avLst/>
          </a:prstGeom>
          <a:noFill/>
        </p:spPr>
        <p:txBody>
          <a:bodyPr wrap="square">
            <a:spAutoFit/>
          </a:bodyPr>
          <a:lstStyle/>
          <a:p>
            <a:pPr lvl="0" algn="just">
              <a:lnSpc>
                <a:spcPct val="150000"/>
              </a:lnSpc>
              <a:spcAft>
                <a:spcPts val="800"/>
              </a:spcAft>
            </a:pPr>
            <a:r>
              <a:rPr lang="en-US" sz="1600" b="1" dirty="0"/>
              <a:t>TCP CONGESTION POLICIES</a:t>
            </a:r>
            <a:r>
              <a:rPr lang="en-US" sz="1600" dirty="0"/>
              <a:t> – SLOW START TCP uses three main algorithms to control and avoid congestion:</a:t>
            </a:r>
          </a:p>
          <a:p>
            <a:pPr lvl="0" algn="just">
              <a:lnSpc>
                <a:spcPct val="150000"/>
              </a:lnSpc>
              <a:spcAft>
                <a:spcPts val="800"/>
              </a:spcAft>
            </a:pPr>
            <a:r>
              <a:rPr lang="en-US" sz="1600" dirty="0"/>
              <a:t> 1. Slow Start 2. Congestion Avoidance 3. Fast Recovery</a:t>
            </a:r>
          </a:p>
          <a:p>
            <a:pPr marL="342900" lvl="0" indent="-342900" algn="just">
              <a:lnSpc>
                <a:spcPct val="150000"/>
              </a:lnSpc>
              <a:spcAft>
                <a:spcPts val="800"/>
              </a:spcAft>
              <a:buAutoNum type="arabicPeriod"/>
            </a:pPr>
            <a:r>
              <a:rPr lang="en-US" sz="1600" dirty="0"/>
              <a:t>The slow-start algorithm begins with the congestion window (cwnd) set to one maximum segment size (MSS) and increases by one MSS for each received acknowledgment.</a:t>
            </a:r>
          </a:p>
          <a:p>
            <a:pPr lvl="0" algn="just">
              <a:lnSpc>
                <a:spcPct val="150000"/>
              </a:lnSpc>
              <a:spcAft>
                <a:spcPts val="800"/>
              </a:spcAft>
            </a:pPr>
            <a:r>
              <a:rPr lang="en-US" sz="1600" dirty="0"/>
              <a:t>RTT = </a:t>
            </a:r>
            <a:r>
              <a:rPr lang="en-US" sz="1600" b="1" dirty="0"/>
              <a:t>Time to send a packet + Time to receive the acknowledgment</a:t>
            </a:r>
            <a:r>
              <a:rPr lang="en-US" sz="1600" dirty="0"/>
              <a:t> </a:t>
            </a:r>
          </a:p>
          <a:p>
            <a:pPr marL="342900" lvl="0" indent="-342900" algn="just">
              <a:lnSpc>
                <a:spcPct val="150000"/>
              </a:lnSpc>
              <a:spcAft>
                <a:spcPts val="800"/>
              </a:spcAft>
              <a:buAutoNum type="arabicPeriod"/>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B40B0C4C-C491-C47B-A688-0B8CABEF8BEE}"/>
              </a:ext>
            </a:extLst>
          </p:cNvPr>
          <p:cNvPicPr>
            <a:picLocks noChangeAspect="1"/>
          </p:cNvPicPr>
          <p:nvPr/>
        </p:nvPicPr>
        <p:blipFill>
          <a:blip r:embed="rId4"/>
          <a:stretch>
            <a:fillRect/>
          </a:stretch>
        </p:blipFill>
        <p:spPr>
          <a:xfrm>
            <a:off x="6194323" y="4149213"/>
            <a:ext cx="4581424" cy="1887793"/>
          </a:xfrm>
          <a:prstGeom prst="rect">
            <a:avLst/>
          </a:prstGeom>
        </p:spPr>
      </p:pic>
    </p:spTree>
    <p:extLst>
      <p:ext uri="{BB962C8B-B14F-4D97-AF65-F5344CB8AC3E}">
        <p14:creationId xmlns:p14="http://schemas.microsoft.com/office/powerpoint/2010/main" val="30688016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7AC2E-E798-A049-AD68-36C7DC3F83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CAD1D6-FFA5-2E05-B226-120A91E9374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34A71273-54ED-9EA4-2DBC-6AB3FEA5C38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D66E5CB-E124-2619-8A4D-227C65AA51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256A64C5-AAD9-47EB-436F-255ED17664FA}"/>
              </a:ext>
            </a:extLst>
          </p:cNvPr>
          <p:cNvSpPr txBox="1"/>
          <p:nvPr/>
        </p:nvSpPr>
        <p:spPr>
          <a:xfrm>
            <a:off x="403123" y="1700982"/>
            <a:ext cx="10412361" cy="2523768"/>
          </a:xfrm>
          <a:prstGeom prst="rect">
            <a:avLst/>
          </a:prstGeom>
          <a:noFill/>
        </p:spPr>
        <p:txBody>
          <a:bodyPr wrap="square">
            <a:spAutoFit/>
          </a:bodyPr>
          <a:lstStyle/>
          <a:p>
            <a:pPr lvl="2"/>
            <a:endParaRPr lang="en-IN" sz="1600" dirty="0"/>
          </a:p>
          <a:p>
            <a:endParaRPr lang="en-IN" sz="1600" dirty="0"/>
          </a:p>
          <a:p>
            <a:pPr lvl="0"/>
            <a:r>
              <a:rPr lang="en-IN" b="1" dirty="0"/>
              <a:t>2. Congestion Avoidance</a:t>
            </a:r>
          </a:p>
          <a:p>
            <a:pPr lvl="0" algn="just"/>
            <a:r>
              <a:rPr lang="en-US" dirty="0"/>
              <a:t>      Additive Increase The slow-start algorithm in TCP increases the size of the congestion window (</a:t>
            </a:r>
            <a:r>
              <a:rPr lang="en-US" dirty="0" err="1"/>
              <a:t>cwnd</a:t>
            </a:r>
            <a:r>
              <a:rPr lang="en-US" dirty="0"/>
              <a:t>) exponentially, which can lead to congestion. </a:t>
            </a:r>
          </a:p>
          <a:p>
            <a:pPr lvl="0" algn="just"/>
            <a:r>
              <a:rPr lang="en-US" dirty="0"/>
              <a:t>To mitigate this, TCP employs the congestion avoidance algorithm, which increases </a:t>
            </a:r>
            <a:r>
              <a:rPr lang="en-US" dirty="0" err="1"/>
              <a:t>cwnd</a:t>
            </a:r>
            <a:r>
              <a:rPr lang="en-US" dirty="0"/>
              <a:t> additively rather than exponentially. </a:t>
            </a:r>
          </a:p>
          <a:p>
            <a:pPr algn="just"/>
            <a:r>
              <a:rPr lang="en-US" dirty="0"/>
              <a:t>controls </a:t>
            </a:r>
            <a:r>
              <a:rPr lang="en-US" b="1" dirty="0"/>
              <a:t>how many packets (segments) a sender can transmit into the network before receiving an ACK</a:t>
            </a:r>
            <a:r>
              <a:rPr lang="en-US" dirty="0"/>
              <a:t>.</a:t>
            </a:r>
          </a:p>
          <a:p>
            <a:pPr lvl="0"/>
            <a:r>
              <a:rPr lang="en-IN" b="1" dirty="0"/>
              <a:t> </a:t>
            </a:r>
          </a:p>
        </p:txBody>
      </p:sp>
    </p:spTree>
    <p:extLst>
      <p:ext uri="{BB962C8B-B14F-4D97-AF65-F5344CB8AC3E}">
        <p14:creationId xmlns:p14="http://schemas.microsoft.com/office/powerpoint/2010/main" val="6400744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00EC9-E8F7-5A7D-067D-7BBD053A3C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880DBE-44B2-8CBB-FFF9-43F71834E1D2}"/>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5B6F05EC-D277-76C9-EA64-D86805D7240B}"/>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C1AF5141-41E4-B35C-2EBD-E7423417A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215C984F-4FB5-418B-38F0-A73AFA2EE794}"/>
              </a:ext>
            </a:extLst>
          </p:cNvPr>
          <p:cNvSpPr txBox="1"/>
          <p:nvPr/>
        </p:nvSpPr>
        <p:spPr>
          <a:xfrm>
            <a:off x="403123" y="1700982"/>
            <a:ext cx="8740877" cy="861774"/>
          </a:xfrm>
          <a:prstGeom prst="rect">
            <a:avLst/>
          </a:prstGeom>
          <a:noFill/>
        </p:spPr>
        <p:txBody>
          <a:bodyPr wrap="square">
            <a:spAutoFit/>
          </a:bodyPr>
          <a:lstStyle/>
          <a:p>
            <a:pPr lvl="2"/>
            <a:endParaRPr lang="en-IN" sz="1600" dirty="0"/>
          </a:p>
          <a:p>
            <a:endParaRPr lang="en-IN" sz="1600" dirty="0"/>
          </a:p>
          <a:p>
            <a:pPr lvl="0"/>
            <a:r>
              <a:rPr lang="en-IN" b="1" dirty="0"/>
              <a:t>2. Congestion Avoidance </a:t>
            </a:r>
          </a:p>
        </p:txBody>
      </p:sp>
      <p:pic>
        <p:nvPicPr>
          <p:cNvPr id="8" name="Picture 7">
            <a:extLst>
              <a:ext uri="{FF2B5EF4-FFF2-40B4-BE49-F238E27FC236}">
                <a16:creationId xmlns:a16="http://schemas.microsoft.com/office/drawing/2014/main" id="{51C6B79F-6B88-9B4E-BAA9-21756A245129}"/>
              </a:ext>
            </a:extLst>
          </p:cNvPr>
          <p:cNvPicPr>
            <a:picLocks noChangeAspect="1"/>
          </p:cNvPicPr>
          <p:nvPr/>
        </p:nvPicPr>
        <p:blipFill>
          <a:blip r:embed="rId4"/>
          <a:stretch>
            <a:fillRect/>
          </a:stretch>
        </p:blipFill>
        <p:spPr>
          <a:xfrm>
            <a:off x="3028522" y="1887965"/>
            <a:ext cx="6134956" cy="4143953"/>
          </a:xfrm>
          <a:prstGeom prst="rect">
            <a:avLst/>
          </a:prstGeom>
        </p:spPr>
      </p:pic>
    </p:spTree>
    <p:extLst>
      <p:ext uri="{BB962C8B-B14F-4D97-AF65-F5344CB8AC3E}">
        <p14:creationId xmlns:p14="http://schemas.microsoft.com/office/powerpoint/2010/main" val="10737235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640B6-A334-DB8A-EE80-A2BC489FD4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6CE6D2-7141-7CC6-9CED-39DEB5C90624}"/>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7058777-3476-8E85-466A-01499254D2A6}"/>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E7743278-F2D9-37E6-9D6C-F495A794E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F5C43EC7-B74C-FEF6-4E59-B01607621B22}"/>
              </a:ext>
            </a:extLst>
          </p:cNvPr>
          <p:cNvSpPr txBox="1"/>
          <p:nvPr/>
        </p:nvSpPr>
        <p:spPr>
          <a:xfrm>
            <a:off x="1347020" y="1327356"/>
            <a:ext cx="8740877" cy="1169551"/>
          </a:xfrm>
          <a:prstGeom prst="rect">
            <a:avLst/>
          </a:prstGeom>
          <a:noFill/>
        </p:spPr>
        <p:txBody>
          <a:bodyPr wrap="square">
            <a:spAutoFit/>
          </a:bodyPr>
          <a:lstStyle/>
          <a:p>
            <a:pPr lvl="2"/>
            <a:endParaRPr lang="en-IN" sz="1600" dirty="0"/>
          </a:p>
          <a:p>
            <a:pPr lvl="0"/>
            <a:endParaRPr lang="en-US" dirty="0"/>
          </a:p>
          <a:p>
            <a:pPr lvl="0"/>
            <a:r>
              <a:rPr lang="en-US" b="1" dirty="0"/>
              <a:t>3. F</a:t>
            </a:r>
            <a:r>
              <a:rPr lang="en-IN" b="1" dirty="0" err="1"/>
              <a:t>ast</a:t>
            </a:r>
            <a:r>
              <a:rPr lang="en-IN" b="1" dirty="0"/>
              <a:t> Recovery</a:t>
            </a:r>
          </a:p>
          <a:p>
            <a:pPr lvl="0"/>
            <a:r>
              <a:rPr lang="en-IN" dirty="0"/>
              <a:t> </a:t>
            </a:r>
          </a:p>
        </p:txBody>
      </p:sp>
      <p:pic>
        <p:nvPicPr>
          <p:cNvPr id="5" name="Picture 4">
            <a:extLst>
              <a:ext uri="{FF2B5EF4-FFF2-40B4-BE49-F238E27FC236}">
                <a16:creationId xmlns:a16="http://schemas.microsoft.com/office/drawing/2014/main" id="{1E29FEFF-0318-92D5-5800-B06EE533F1BB}"/>
              </a:ext>
            </a:extLst>
          </p:cNvPr>
          <p:cNvPicPr>
            <a:picLocks noChangeAspect="1"/>
          </p:cNvPicPr>
          <p:nvPr/>
        </p:nvPicPr>
        <p:blipFill>
          <a:blip r:embed="rId4"/>
          <a:stretch>
            <a:fillRect/>
          </a:stretch>
        </p:blipFill>
        <p:spPr>
          <a:xfrm>
            <a:off x="2307053" y="3146322"/>
            <a:ext cx="6516009" cy="2352253"/>
          </a:xfrm>
          <a:prstGeom prst="rect">
            <a:avLst/>
          </a:prstGeom>
        </p:spPr>
      </p:pic>
    </p:spTree>
    <p:extLst>
      <p:ext uri="{BB962C8B-B14F-4D97-AF65-F5344CB8AC3E}">
        <p14:creationId xmlns:p14="http://schemas.microsoft.com/office/powerpoint/2010/main" val="14947903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A1886-6350-8D2C-5878-E73F8D7753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5D3522-48D6-458F-02E8-B261CC407B7A}"/>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DE0F1C7C-1FD8-4042-FD98-3D80E62E9F17}"/>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7F7C8A06-E0D0-C4C8-708B-C6CC33091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D8B356C8-1E58-624C-EDA0-ABD49E3A2668}"/>
              </a:ext>
            </a:extLst>
          </p:cNvPr>
          <p:cNvSpPr txBox="1"/>
          <p:nvPr/>
        </p:nvSpPr>
        <p:spPr>
          <a:xfrm>
            <a:off x="1347020" y="1327356"/>
            <a:ext cx="8740877" cy="4524315"/>
          </a:xfrm>
          <a:prstGeom prst="rect">
            <a:avLst/>
          </a:prstGeom>
          <a:noFill/>
        </p:spPr>
        <p:txBody>
          <a:bodyPr wrap="square">
            <a:spAutoFit/>
          </a:bodyPr>
          <a:lstStyle/>
          <a:p>
            <a:pPr lvl="0"/>
            <a:endParaRPr lang="en-US" dirty="0"/>
          </a:p>
          <a:p>
            <a:pPr lvl="0"/>
            <a:r>
              <a:rPr lang="en-US" dirty="0"/>
              <a:t>3. </a:t>
            </a:r>
            <a:r>
              <a:rPr lang="en-US" b="1" dirty="0"/>
              <a:t>F</a:t>
            </a:r>
            <a:r>
              <a:rPr lang="en-IN" b="1" dirty="0" err="1"/>
              <a:t>ast</a:t>
            </a:r>
            <a:r>
              <a:rPr lang="en-IN" b="1" dirty="0"/>
              <a:t> Recovery</a:t>
            </a:r>
          </a:p>
          <a:p>
            <a:pPr marL="285750" lvl="0" indent="-285750">
              <a:buFont typeface="Arial" panose="020B0604020202020204" pitchFamily="34" charset="0"/>
              <a:buChar char="•"/>
            </a:pPr>
            <a:r>
              <a:rPr lang="en-IN" dirty="0"/>
              <a:t>At connection start: cwnd = 1 MSS, thresh = predefined value.</a:t>
            </a:r>
          </a:p>
          <a:p>
            <a:pPr marL="285750" lvl="0" indent="-285750">
              <a:buFont typeface="Arial" panose="020B0604020202020204" pitchFamily="34" charset="0"/>
              <a:buChar char="•"/>
            </a:pPr>
            <a:r>
              <a:rPr lang="en-US" dirty="0"/>
              <a:t>TCP uses </a:t>
            </a:r>
            <a:r>
              <a:rPr lang="en-US" b="1" dirty="0" err="1"/>
              <a:t>ssthresh</a:t>
            </a:r>
            <a:r>
              <a:rPr lang="en-US" b="1" dirty="0"/>
              <a:t> (slow-start threshold)</a:t>
            </a:r>
            <a:r>
              <a:rPr lang="en-US" dirty="0"/>
              <a:t> to decide </a:t>
            </a:r>
            <a:r>
              <a:rPr lang="en-US" b="1" dirty="0"/>
              <a:t>when to stop exponential growth</a:t>
            </a:r>
            <a:r>
              <a:rPr lang="en-US" dirty="0"/>
              <a:t> of the congestion</a:t>
            </a:r>
          </a:p>
          <a:p>
            <a:pPr marL="285750" lvl="0" indent="-285750">
              <a:buFont typeface="Arial" panose="020B0604020202020204" pitchFamily="34" charset="0"/>
              <a:buChar char="•"/>
            </a:pPr>
            <a:r>
              <a:rPr lang="en-IN" dirty="0"/>
              <a:t>window (</a:t>
            </a:r>
            <a:r>
              <a:rPr lang="en-IN" dirty="0" err="1"/>
              <a:t>cwnd</a:t>
            </a:r>
            <a:r>
              <a:rPr lang="en-IN" dirty="0"/>
              <a:t>).</a:t>
            </a:r>
          </a:p>
          <a:p>
            <a:pPr marL="285750" lvl="0" indent="-285750">
              <a:buFont typeface="Arial" panose="020B0604020202020204" pitchFamily="34" charset="0"/>
              <a:buChar char="•"/>
            </a:pPr>
            <a:r>
              <a:rPr lang="en-US" dirty="0"/>
              <a:t>When </a:t>
            </a:r>
            <a:r>
              <a:rPr lang="en-US" dirty="0" err="1"/>
              <a:t>cwnd</a:t>
            </a:r>
            <a:r>
              <a:rPr lang="en-US" dirty="0"/>
              <a:t> &lt; </a:t>
            </a:r>
            <a:r>
              <a:rPr lang="en-US" dirty="0" err="1"/>
              <a:t>ssthresh</a:t>
            </a:r>
            <a:r>
              <a:rPr lang="en-US" dirty="0"/>
              <a:t> → </a:t>
            </a:r>
            <a:r>
              <a:rPr lang="en-US" b="1" dirty="0"/>
              <a:t>Slow Start Phase</a:t>
            </a:r>
          </a:p>
          <a:p>
            <a:pPr marL="285750" indent="-285750">
              <a:buFont typeface="Arial" panose="020B0604020202020204" pitchFamily="34" charset="0"/>
              <a:buChar char="•"/>
            </a:pPr>
            <a:r>
              <a:rPr lang="en-US" dirty="0"/>
              <a:t>When </a:t>
            </a:r>
            <a:r>
              <a:rPr lang="en-US" dirty="0" err="1"/>
              <a:t>cwnd</a:t>
            </a:r>
            <a:r>
              <a:rPr lang="en-US" dirty="0"/>
              <a:t> &gt;= </a:t>
            </a:r>
            <a:r>
              <a:rPr lang="en-US" dirty="0" err="1"/>
              <a:t>ssthresh</a:t>
            </a:r>
            <a:r>
              <a:rPr lang="en-US" dirty="0"/>
              <a:t> → </a:t>
            </a:r>
            <a:r>
              <a:rPr lang="en-US" b="1" dirty="0"/>
              <a:t>Congestion Avoidance Phase</a:t>
            </a:r>
            <a:endParaRPr lang="en-US" dirty="0"/>
          </a:p>
          <a:p>
            <a:r>
              <a:rPr lang="en-US" b="1" dirty="0"/>
              <a:t>Purpose:</a:t>
            </a:r>
            <a:endParaRPr lang="en-US" dirty="0"/>
          </a:p>
          <a:p>
            <a:pPr lvl="0"/>
            <a:r>
              <a:rPr lang="en-IN" dirty="0"/>
              <a:t>• Congestion detected when: – timeout occurs – OR three duplicate ACKs arrive (Tahoe treats both the same) </a:t>
            </a:r>
          </a:p>
          <a:p>
            <a:pPr lvl="0"/>
            <a:r>
              <a:rPr lang="en-IN" dirty="0"/>
              <a:t>• On congestion: – ssthresh = cwnd / 2 – cwnd = 1 MSS – restart slow start </a:t>
            </a:r>
          </a:p>
          <a:p>
            <a:pPr lvl="0"/>
            <a:r>
              <a:rPr lang="en-IN" dirty="0"/>
              <a:t>• During slow start, cwnd increases exponentially (cwnd = cwnd + 1 per ACK).</a:t>
            </a:r>
          </a:p>
          <a:p>
            <a:pPr lvl="0"/>
            <a:r>
              <a:rPr lang="en-IN" dirty="0"/>
              <a:t> • When cwnd reaches ssthresh, TCP switches to congestion avoidance.</a:t>
            </a:r>
          </a:p>
          <a:p>
            <a:pPr lvl="0"/>
            <a:r>
              <a:rPr lang="en-IN" dirty="0"/>
              <a:t> • In congestion avoidance, cwnd increases linearly (1 MSS per RTT). </a:t>
            </a:r>
          </a:p>
          <a:p>
            <a:pPr lvl="0"/>
            <a:r>
              <a:rPr lang="en-IN" dirty="0"/>
              <a:t> </a:t>
            </a:r>
          </a:p>
        </p:txBody>
      </p:sp>
    </p:spTree>
    <p:extLst>
      <p:ext uri="{BB962C8B-B14F-4D97-AF65-F5344CB8AC3E}">
        <p14:creationId xmlns:p14="http://schemas.microsoft.com/office/powerpoint/2010/main" val="3948074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C690-C32E-5954-7A9C-B2EC6EC3AF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4C62C0-BC5B-9E94-F097-06E639AC574B}"/>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D3582FE-0665-E432-EADE-B5D9F67A49E2}"/>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0D8852D7-7636-989F-7A35-F1EB213141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C1E8C905-02FC-5772-79B5-6556731DC823}"/>
              </a:ext>
            </a:extLst>
          </p:cNvPr>
          <p:cNvSpPr txBox="1"/>
          <p:nvPr/>
        </p:nvSpPr>
        <p:spPr>
          <a:xfrm>
            <a:off x="403123" y="1700982"/>
            <a:ext cx="8740877" cy="2808718"/>
          </a:xfrm>
          <a:prstGeom prst="rect">
            <a:avLst/>
          </a:prstGeom>
          <a:noFill/>
        </p:spPr>
        <p:txBody>
          <a:bodyPr wrap="square">
            <a:spAutoFit/>
          </a:bodyPr>
          <a:lstStyle/>
          <a:p>
            <a:pPr marL="228600" algn="just">
              <a:lnSpc>
                <a:spcPct val="150000"/>
              </a:lnSpc>
              <a:spcAft>
                <a:spcPts val="800"/>
              </a:spcAft>
              <a:buNone/>
            </a:pPr>
            <a:r>
              <a:rPr lang="en-IN" sz="1800" b="1" kern="100" dirty="0">
                <a:effectLst/>
                <a:latin typeface="Times New Roman" panose="02020603050405020304" pitchFamily="18" charset="0"/>
                <a:ea typeface="Calibri" panose="020F0502020204030204" pitchFamily="34" charset="0"/>
                <a:cs typeface="Times New Roman" panose="02020603050405020304" pitchFamily="18" charset="0"/>
              </a:rPr>
              <a:t>2. Addressing:</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50000"/>
              </a:lnSpc>
              <a:spcAft>
                <a:spcPts val="800"/>
              </a:spcAft>
              <a:buNone/>
            </a:pPr>
            <a:r>
              <a:rPr lang="en-IN" sz="1800" b="1" kern="100" dirty="0">
                <a:effectLst/>
                <a:latin typeface="Times New Roman" panose="02020603050405020304" pitchFamily="18" charset="0"/>
                <a:ea typeface="Calibri" panose="020F0502020204030204" pitchFamily="34" charset="0"/>
                <a:cs typeface="Times New Roman" panose="02020603050405020304" pitchFamily="18" charset="0"/>
              </a:rPr>
              <a:t> Port Numbers</a:t>
            </a: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 Although there are a few ways to achieve process-to-process communication, the most common is through the client-server paradigm</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50000"/>
              </a:lnSpc>
              <a:spcAft>
                <a:spcPts val="800"/>
              </a:spcAft>
              <a:buNone/>
            </a:pP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IN" sz="1800" kern="100" dirty="0">
                <a:effectLst/>
                <a:latin typeface="Segoe UI Symbol" panose="020B0502040204020203" pitchFamily="34" charset="0"/>
                <a:ea typeface="Calibri" panose="020F0502020204030204" pitchFamily="34" charset="0"/>
                <a:cs typeface="Segoe UI Symbol" panose="020B0502040204020203" pitchFamily="34" charset="0"/>
              </a:rPr>
              <a:t>➔</a:t>
            </a:r>
            <a:r>
              <a:rPr lang="en-IN" sz="1800" kern="100" dirty="0">
                <a:effectLst/>
                <a:latin typeface="Times New Roman" panose="02020603050405020304" pitchFamily="18" charset="0"/>
                <a:ea typeface="Calibri" panose="020F0502020204030204" pitchFamily="34" charset="0"/>
                <a:cs typeface="Times New Roman" panose="02020603050405020304" pitchFamily="18" charset="0"/>
              </a:rPr>
              <a:t> A process on the local host, called a client, needs services from a process usually on the remote host, called a server. </a:t>
            </a:r>
          </a:p>
          <a:p>
            <a:pPr marL="228600" algn="just">
              <a:lnSpc>
                <a:spcPct val="150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1FAFE774-D05B-5BE0-9710-DDC76B8B17C9}"/>
              </a:ext>
            </a:extLst>
          </p:cNvPr>
          <p:cNvPicPr>
            <a:picLocks noChangeAspect="1"/>
          </p:cNvPicPr>
          <p:nvPr/>
        </p:nvPicPr>
        <p:blipFill>
          <a:blip r:embed="rId3"/>
          <a:stretch>
            <a:fillRect/>
          </a:stretch>
        </p:blipFill>
        <p:spPr>
          <a:xfrm>
            <a:off x="4058417" y="3898490"/>
            <a:ext cx="4790614" cy="2394147"/>
          </a:xfrm>
          <a:prstGeom prst="rect">
            <a:avLst/>
          </a:prstGeom>
        </p:spPr>
      </p:pic>
    </p:spTree>
    <p:extLst>
      <p:ext uri="{BB962C8B-B14F-4D97-AF65-F5344CB8AC3E}">
        <p14:creationId xmlns:p14="http://schemas.microsoft.com/office/powerpoint/2010/main" val="1649341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07553-9132-6588-304E-1A569C7C73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5C21E9-B916-5FAF-ED7C-E70F4AEADF1F}"/>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AB29AAAA-C75F-283D-9207-EE57102E3620}"/>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4611047A-0F11-015C-65A0-4713A560D0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4806CCAA-4C5B-84EE-CB00-7171698E2E05}"/>
              </a:ext>
            </a:extLst>
          </p:cNvPr>
          <p:cNvSpPr txBox="1"/>
          <p:nvPr/>
        </p:nvSpPr>
        <p:spPr>
          <a:xfrm>
            <a:off x="403123" y="1700982"/>
            <a:ext cx="8740877" cy="2362442"/>
          </a:xfrm>
          <a:prstGeom prst="rect">
            <a:avLst/>
          </a:prstGeom>
          <a:noFill/>
        </p:spPr>
        <p:txBody>
          <a:bodyPr wrap="square">
            <a:spAutoFit/>
          </a:bodyPr>
          <a:lstStyle/>
          <a:p>
            <a:r>
              <a:rPr lang="en-IN" b="1" dirty="0"/>
              <a:t>3. Socket Addresses</a:t>
            </a:r>
            <a:endParaRPr lang="en-IN" dirty="0"/>
          </a:p>
          <a:p>
            <a:pPr marL="285750" lvl="0" indent="-285750">
              <a:buFont typeface="Arial" panose="020B0604020202020204" pitchFamily="34" charset="0"/>
              <a:buChar char="•"/>
            </a:pPr>
            <a:r>
              <a:rPr lang="en-IN" dirty="0"/>
              <a:t>A transport-layer protocol in the TCP suite needs both the IP address and the port number, at each end, to make a connection. </a:t>
            </a:r>
          </a:p>
          <a:p>
            <a:pPr marL="285750" lvl="0" indent="-285750">
              <a:buFont typeface="Arial" panose="020B0604020202020204" pitchFamily="34" charset="0"/>
              <a:buChar char="•"/>
            </a:pPr>
            <a:r>
              <a:rPr lang="en-IN" dirty="0"/>
              <a:t>The combination of an IP address and a port number is called a </a:t>
            </a:r>
            <a:r>
              <a:rPr lang="en-IN" b="1" dirty="0"/>
              <a:t>socket address.</a:t>
            </a:r>
            <a:endParaRPr lang="en-IN" dirty="0"/>
          </a:p>
          <a:p>
            <a:pPr marL="285750" lvl="0" indent="-285750">
              <a:buFont typeface="Arial" panose="020B0604020202020204" pitchFamily="34" charset="0"/>
              <a:buChar char="•"/>
            </a:pPr>
            <a:r>
              <a:rPr lang="en-IN" dirty="0"/>
              <a:t> The client socket address defines the client process uniquely just as the server socket address defines the server process uniquely.</a:t>
            </a:r>
          </a:p>
          <a:p>
            <a:pPr marL="285750" lvl="0" indent="-285750">
              <a:buFont typeface="Arial" panose="020B0604020202020204" pitchFamily="34" charset="0"/>
              <a:buChar char="•"/>
            </a:pPr>
            <a:endParaRPr lang="en-IN" dirty="0"/>
          </a:p>
          <a:p>
            <a:pPr marL="228600" algn="just">
              <a:lnSpc>
                <a:spcPct val="150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B995BF1-DA3B-F196-F7DE-D6F1D2159A62}"/>
              </a:ext>
            </a:extLst>
          </p:cNvPr>
          <p:cNvPicPr>
            <a:picLocks noChangeAspect="1"/>
          </p:cNvPicPr>
          <p:nvPr/>
        </p:nvPicPr>
        <p:blipFill>
          <a:blip r:embed="rId3"/>
          <a:stretch>
            <a:fillRect/>
          </a:stretch>
        </p:blipFill>
        <p:spPr>
          <a:xfrm>
            <a:off x="3077743" y="3662515"/>
            <a:ext cx="4827392" cy="1912376"/>
          </a:xfrm>
          <a:prstGeom prst="rect">
            <a:avLst/>
          </a:prstGeom>
        </p:spPr>
      </p:pic>
    </p:spTree>
    <p:extLst>
      <p:ext uri="{BB962C8B-B14F-4D97-AF65-F5344CB8AC3E}">
        <p14:creationId xmlns:p14="http://schemas.microsoft.com/office/powerpoint/2010/main" val="4091843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A47BE-A432-DFBE-1202-47EB3A8C3E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837E47-C9AE-5EB2-EDE7-ED27B43B16F9}"/>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83167FFE-B785-5BAF-424A-3E1D6918C91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D6BA7342-2AA9-122D-AE25-91AF6E142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E913D586-C81F-0D6E-14B6-68F5182402C7}"/>
              </a:ext>
            </a:extLst>
          </p:cNvPr>
          <p:cNvSpPr txBox="1"/>
          <p:nvPr/>
        </p:nvSpPr>
        <p:spPr>
          <a:xfrm>
            <a:off x="403123" y="1700982"/>
            <a:ext cx="8740877" cy="2916439"/>
          </a:xfrm>
          <a:prstGeom prst="rect">
            <a:avLst/>
          </a:prstGeom>
          <a:noFill/>
        </p:spPr>
        <p:txBody>
          <a:bodyPr wrap="square">
            <a:spAutoFit/>
          </a:bodyPr>
          <a:lstStyle/>
          <a:p>
            <a:r>
              <a:rPr lang="en-IN" b="1" dirty="0"/>
              <a:t>4.Encapsulation and Decapsulation</a:t>
            </a:r>
          </a:p>
          <a:p>
            <a:pPr marL="285750" indent="-285750">
              <a:buFont typeface="Arial" panose="020B0604020202020204" pitchFamily="34" charset="0"/>
              <a:buChar char="•"/>
            </a:pPr>
            <a:r>
              <a:rPr lang="en-IN" dirty="0"/>
              <a:t>Encapsulation happens on the sender’s side: When a program wants to send a message, it gives the message to the transport layer, along with the socket addresses and other necessary info. </a:t>
            </a:r>
          </a:p>
          <a:p>
            <a:pPr marL="285750" indent="-285750">
              <a:buFont typeface="Arial" panose="020B0604020202020204" pitchFamily="34" charset="0"/>
              <a:buChar char="•"/>
            </a:pPr>
            <a:r>
              <a:rPr lang="en-IN" dirty="0"/>
              <a:t> Decapsulation happens on the receiver’s side: When the packet reaches its destination, the transport layer removes the header and delivers the message to the application program. </a:t>
            </a:r>
            <a:r>
              <a:rPr lang="en-IN" b="1" dirty="0"/>
              <a:t> </a:t>
            </a:r>
            <a:endParaRPr lang="en-IN" dirty="0"/>
          </a:p>
          <a:p>
            <a:pPr marL="285750" lvl="0" indent="-285750">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a:p>
            <a:pPr marL="228600" algn="just">
              <a:lnSpc>
                <a:spcPct val="150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8DB4FA64-4F00-B630-AE19-B0D382FCFC7A}"/>
              </a:ext>
            </a:extLst>
          </p:cNvPr>
          <p:cNvPicPr>
            <a:picLocks noChangeAspect="1"/>
          </p:cNvPicPr>
          <p:nvPr/>
        </p:nvPicPr>
        <p:blipFill>
          <a:blip r:embed="rId3"/>
          <a:stretch>
            <a:fillRect/>
          </a:stretch>
        </p:blipFill>
        <p:spPr>
          <a:xfrm>
            <a:off x="2864874" y="3797453"/>
            <a:ext cx="5105400" cy="2016125"/>
          </a:xfrm>
          <a:prstGeom prst="rect">
            <a:avLst/>
          </a:prstGeom>
        </p:spPr>
      </p:pic>
    </p:spTree>
    <p:extLst>
      <p:ext uri="{BB962C8B-B14F-4D97-AF65-F5344CB8AC3E}">
        <p14:creationId xmlns:p14="http://schemas.microsoft.com/office/powerpoint/2010/main" val="1312978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192C7-4683-CD1D-CDE6-2DCB3C6190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ED8AAA-DA31-B7A5-C03D-D277F5CDC370}"/>
              </a:ext>
            </a:extLst>
          </p:cNvPr>
          <p:cNvSpPr>
            <a:spLocks noGrp="1"/>
          </p:cNvSpPr>
          <p:nvPr>
            <p:ph type="title"/>
          </p:nvPr>
        </p:nvSpPr>
        <p:spPr/>
        <p:txBody>
          <a:bodyPr>
            <a:normAutofit/>
          </a:bodyPr>
          <a:lstStyle/>
          <a:p>
            <a:r>
              <a:rPr lang="en-IN" sz="4000" b="1"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43047150-4804-BAF7-80A4-95219BDC0A84}"/>
              </a:ext>
            </a:extLst>
          </p:cNvPr>
          <p:cNvSpPr>
            <a:spLocks noGrp="1"/>
          </p:cNvSpPr>
          <p:nvPr>
            <p:ph idx="1"/>
          </p:nvPr>
        </p:nvSpPr>
        <p:spPr/>
        <p:txBody>
          <a:bodyPr>
            <a:normAutofit/>
          </a:bodyPr>
          <a:lstStyle/>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4770A315-3DFC-B26C-C395-F70DB08B2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557264"/>
          </a:xfrm>
          <a:prstGeom prst="rect">
            <a:avLst/>
          </a:prstGeom>
        </p:spPr>
      </p:pic>
      <p:sp>
        <p:nvSpPr>
          <p:cNvPr id="6" name="TextBox 5">
            <a:extLst>
              <a:ext uri="{FF2B5EF4-FFF2-40B4-BE49-F238E27FC236}">
                <a16:creationId xmlns:a16="http://schemas.microsoft.com/office/drawing/2014/main" id="{D652FA49-285F-7E51-EBB9-52EC833AC481}"/>
              </a:ext>
            </a:extLst>
          </p:cNvPr>
          <p:cNvSpPr txBox="1"/>
          <p:nvPr/>
        </p:nvSpPr>
        <p:spPr>
          <a:xfrm>
            <a:off x="403123" y="1700982"/>
            <a:ext cx="10697496" cy="2916439"/>
          </a:xfrm>
          <a:prstGeom prst="rect">
            <a:avLst/>
          </a:prstGeom>
          <a:noFill/>
        </p:spPr>
        <p:txBody>
          <a:bodyPr wrap="square">
            <a:spAutoFit/>
          </a:bodyPr>
          <a:lstStyle/>
          <a:p>
            <a:r>
              <a:rPr lang="en-IN" b="1" dirty="0"/>
              <a:t>5.Multiplexing and Demultiplexing </a:t>
            </a:r>
            <a:endParaRPr lang="en-IN" dirty="0"/>
          </a:p>
          <a:p>
            <a:pPr marL="285750" indent="-285750" algn="just">
              <a:buFont typeface="Arial" panose="020B0604020202020204" pitchFamily="34" charset="0"/>
              <a:buChar char="•"/>
            </a:pPr>
            <a:r>
              <a:rPr lang="en-IN" dirty="0"/>
              <a:t>Whenever an entity accepts items from more than one source, this is referred to as multiplexing (many to one); whenever an entity delivers items to more than one source, this is referred to as demultiplexing (one to many). </a:t>
            </a:r>
          </a:p>
          <a:p>
            <a:pPr marL="285750" indent="-285750" algn="just">
              <a:buFont typeface="Arial" panose="020B0604020202020204" pitchFamily="34" charset="0"/>
              <a:buChar char="•"/>
            </a:pPr>
            <a:r>
              <a:rPr lang="en-IN" dirty="0"/>
              <a:t>The transport layer at the source performs multiplexing; the transport layer at the destination performs demultiplexing.</a:t>
            </a:r>
          </a:p>
          <a:p>
            <a:pPr marL="285750" lvl="0" indent="-285750">
              <a:buFont typeface="Arial" panose="020B0604020202020204" pitchFamily="34" charset="0"/>
              <a:buChar char="•"/>
            </a:pPr>
            <a:endParaRPr lang="en-IN" dirty="0"/>
          </a:p>
          <a:p>
            <a:pPr marL="285750" lvl="0" indent="-285750">
              <a:buFont typeface="Arial" panose="020B0604020202020204" pitchFamily="34" charset="0"/>
              <a:buChar char="•"/>
            </a:pPr>
            <a:endParaRPr lang="en-IN" dirty="0"/>
          </a:p>
          <a:p>
            <a:pPr lvl="0"/>
            <a:endParaRPr lang="en-IN" dirty="0"/>
          </a:p>
          <a:p>
            <a:pPr marL="228600" algn="just">
              <a:lnSpc>
                <a:spcPct val="150000"/>
              </a:lnSpc>
              <a:spcAft>
                <a:spcPts val="800"/>
              </a:spcAft>
              <a:buNone/>
            </a:pP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74337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TotalTime>
  <Words>4038</Words>
  <Application>Microsoft Office PowerPoint</Application>
  <PresentationFormat>Widescreen</PresentationFormat>
  <Paragraphs>457</Paragraphs>
  <Slides>54</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Calibri Light</vt:lpstr>
      <vt:lpstr>Segoe UI Symbol</vt:lpstr>
      <vt:lpstr>Symbol</vt:lpstr>
      <vt:lpstr>Times New Roman</vt:lpstr>
      <vt:lpstr>Office Theme</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Poojitha S</dc:creator>
  <cp:lastModifiedBy>Poojitha S</cp:lastModifiedBy>
  <cp:revision>139</cp:revision>
  <dcterms:created xsi:type="dcterms:W3CDTF">2025-12-06T07:10:10Z</dcterms:created>
  <dcterms:modified xsi:type="dcterms:W3CDTF">2025-12-17T09:51:00Z</dcterms:modified>
</cp:coreProperties>
</file>