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2"/>
  </p:notesMasterIdLst>
  <p:handoutMasterIdLst>
    <p:handoutMasterId r:id="rId93"/>
  </p:handout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78" r:id="rId14"/>
    <p:sldId id="269" r:id="rId15"/>
    <p:sldId id="280" r:id="rId16"/>
    <p:sldId id="279" r:id="rId17"/>
    <p:sldId id="285" r:id="rId18"/>
    <p:sldId id="286" r:id="rId19"/>
    <p:sldId id="282" r:id="rId20"/>
    <p:sldId id="283" r:id="rId21"/>
    <p:sldId id="284" r:id="rId22"/>
    <p:sldId id="281" r:id="rId23"/>
    <p:sldId id="289" r:id="rId24"/>
    <p:sldId id="292" r:id="rId25"/>
    <p:sldId id="293" r:id="rId26"/>
    <p:sldId id="288" r:id="rId27"/>
    <p:sldId id="290" r:id="rId28"/>
    <p:sldId id="294" r:id="rId29"/>
    <p:sldId id="295" r:id="rId30"/>
    <p:sldId id="291"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270" r:id="rId48"/>
    <p:sldId id="312" r:id="rId49"/>
    <p:sldId id="313" r:id="rId50"/>
    <p:sldId id="314" r:id="rId51"/>
    <p:sldId id="316" r:id="rId52"/>
    <p:sldId id="315" r:id="rId53"/>
    <p:sldId id="317" r:id="rId54"/>
    <p:sldId id="318" r:id="rId55"/>
    <p:sldId id="319" r:id="rId56"/>
    <p:sldId id="320" r:id="rId57"/>
    <p:sldId id="346" r:id="rId58"/>
    <p:sldId id="271" r:id="rId59"/>
    <p:sldId id="272" r:id="rId60"/>
    <p:sldId id="273" r:id="rId61"/>
    <p:sldId id="321" r:id="rId62"/>
    <p:sldId id="322" r:id="rId63"/>
    <p:sldId id="323" r:id="rId64"/>
    <p:sldId id="348" r:id="rId65"/>
    <p:sldId id="347" r:id="rId66"/>
    <p:sldId id="324" r:id="rId67"/>
    <p:sldId id="325" r:id="rId68"/>
    <p:sldId id="326" r:id="rId69"/>
    <p:sldId id="328" r:id="rId70"/>
    <p:sldId id="329" r:id="rId71"/>
    <p:sldId id="330" r:id="rId72"/>
    <p:sldId id="331" r:id="rId73"/>
    <p:sldId id="332" r:id="rId74"/>
    <p:sldId id="333" r:id="rId75"/>
    <p:sldId id="334" r:id="rId76"/>
    <p:sldId id="335" r:id="rId77"/>
    <p:sldId id="336" r:id="rId78"/>
    <p:sldId id="337" r:id="rId79"/>
    <p:sldId id="338" r:id="rId80"/>
    <p:sldId id="339" r:id="rId81"/>
    <p:sldId id="341" r:id="rId82"/>
    <p:sldId id="342" r:id="rId83"/>
    <p:sldId id="340" r:id="rId84"/>
    <p:sldId id="274" r:id="rId85"/>
    <p:sldId id="277" r:id="rId86"/>
    <p:sldId id="275" r:id="rId87"/>
    <p:sldId id="343" r:id="rId88"/>
    <p:sldId id="344" r:id="rId89"/>
    <p:sldId id="345" r:id="rId90"/>
    <p:sldId id="276"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5259700-FCD3-416E-985D-231731CF163F}">
          <p14:sldIdLst>
            <p14:sldId id="256"/>
            <p14:sldId id="257"/>
            <p14:sldId id="258"/>
            <p14:sldId id="259"/>
            <p14:sldId id="260"/>
            <p14:sldId id="261"/>
            <p14:sldId id="262"/>
            <p14:sldId id="264"/>
            <p14:sldId id="265"/>
            <p14:sldId id="266"/>
            <p14:sldId id="267"/>
            <p14:sldId id="268"/>
            <p14:sldId id="278"/>
            <p14:sldId id="269"/>
            <p14:sldId id="280"/>
            <p14:sldId id="279"/>
            <p14:sldId id="285"/>
            <p14:sldId id="286"/>
            <p14:sldId id="282"/>
            <p14:sldId id="283"/>
            <p14:sldId id="284"/>
            <p14:sldId id="281"/>
            <p14:sldId id="289"/>
            <p14:sldId id="292"/>
            <p14:sldId id="293"/>
            <p14:sldId id="288"/>
            <p14:sldId id="290"/>
            <p14:sldId id="294"/>
            <p14:sldId id="295"/>
            <p14:sldId id="291"/>
            <p14:sldId id="296"/>
            <p14:sldId id="297"/>
            <p14:sldId id="298"/>
            <p14:sldId id="299"/>
            <p14:sldId id="300"/>
            <p14:sldId id="301"/>
            <p14:sldId id="302"/>
            <p14:sldId id="303"/>
            <p14:sldId id="304"/>
            <p14:sldId id="305"/>
            <p14:sldId id="306"/>
            <p14:sldId id="307"/>
            <p14:sldId id="308"/>
            <p14:sldId id="309"/>
            <p14:sldId id="310"/>
            <p14:sldId id="311"/>
            <p14:sldId id="270"/>
            <p14:sldId id="312"/>
            <p14:sldId id="313"/>
            <p14:sldId id="314"/>
            <p14:sldId id="316"/>
            <p14:sldId id="315"/>
            <p14:sldId id="317"/>
            <p14:sldId id="318"/>
            <p14:sldId id="319"/>
            <p14:sldId id="320"/>
            <p14:sldId id="346"/>
            <p14:sldId id="271"/>
            <p14:sldId id="272"/>
            <p14:sldId id="273"/>
            <p14:sldId id="321"/>
            <p14:sldId id="322"/>
            <p14:sldId id="323"/>
            <p14:sldId id="348"/>
            <p14:sldId id="347"/>
            <p14:sldId id="324"/>
            <p14:sldId id="325"/>
            <p14:sldId id="326"/>
            <p14:sldId id="328"/>
            <p14:sldId id="329"/>
            <p14:sldId id="330"/>
            <p14:sldId id="331"/>
            <p14:sldId id="332"/>
            <p14:sldId id="333"/>
            <p14:sldId id="334"/>
            <p14:sldId id="335"/>
            <p14:sldId id="336"/>
            <p14:sldId id="337"/>
            <p14:sldId id="338"/>
            <p14:sldId id="339"/>
            <p14:sldId id="341"/>
            <p14:sldId id="342"/>
            <p14:sldId id="340"/>
            <p14:sldId id="274"/>
            <p14:sldId id="277"/>
            <p14:sldId id="275"/>
            <p14:sldId id="343"/>
            <p14:sldId id="344"/>
            <p14:sldId id="345"/>
            <p14:sldId id="276"/>
          </p14:sldIdLst>
        </p14:section>
        <p14:section name="Untitled Section" id="{D7EAB7A4-4E2B-47C6-95FE-D8C08C0BAE1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4660"/>
  </p:normalViewPr>
  <p:slideViewPr>
    <p:cSldViewPr snapToGrid="0">
      <p:cViewPr varScale="1">
        <p:scale>
          <a:sx n="78" d="100"/>
          <a:sy n="78" d="100"/>
        </p:scale>
        <p:origin x="103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379B3E2-92E4-ADF5-F322-F0EE4564725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DEPARTMENT OF MASTER OF COMPUTER APPLICATIONS (MCA)</a:t>
            </a:r>
            <a:endParaRPr lang="en-IN"/>
          </a:p>
        </p:txBody>
      </p:sp>
      <p:sp>
        <p:nvSpPr>
          <p:cNvPr id="3" name="Date Placeholder 2">
            <a:extLst>
              <a:ext uri="{FF2B5EF4-FFF2-40B4-BE49-F238E27FC236}">
                <a16:creationId xmlns:a16="http://schemas.microsoft.com/office/drawing/2014/main" id="{640FA798-44F9-34FA-3211-BDC7009947B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48D721D-93F9-41DF-97DC-B36A4E454DF5}" type="datetimeFigureOut">
              <a:rPr lang="en-IN" smtClean="0"/>
              <a:t>08-11-2025</a:t>
            </a:fld>
            <a:endParaRPr lang="en-IN"/>
          </a:p>
        </p:txBody>
      </p:sp>
      <p:sp>
        <p:nvSpPr>
          <p:cNvPr id="4" name="Footer Placeholder 3">
            <a:extLst>
              <a:ext uri="{FF2B5EF4-FFF2-40B4-BE49-F238E27FC236}">
                <a16:creationId xmlns:a16="http://schemas.microsoft.com/office/drawing/2014/main" id="{A2BED2E2-0011-068E-0D87-0604ECB8784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3F2D06A6-C826-06B0-0CC3-7C511871061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436CC4D-3809-4235-9D32-A83B14CCACC7}" type="slidenum">
              <a:rPr lang="en-IN" smtClean="0"/>
              <a:t>‹#›</a:t>
            </a:fld>
            <a:endParaRPr lang="en-IN"/>
          </a:p>
        </p:txBody>
      </p:sp>
    </p:spTree>
    <p:extLst>
      <p:ext uri="{BB962C8B-B14F-4D97-AF65-F5344CB8AC3E}">
        <p14:creationId xmlns:p14="http://schemas.microsoft.com/office/powerpoint/2010/main" val="1390603694"/>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DEPARTMENT OF MASTER OF COMPUTER APPLICATIONS (MCA)</a:t>
            </a:r>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1CBC32-C0CB-433C-A1E2-455F00067234}" type="datetimeFigureOut">
              <a:rPr lang="en-IN" smtClean="0"/>
              <a:t>08-11-2025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641C6D-7F5C-4E26-A25F-8D5098F529C5}" type="slidenum">
              <a:rPr lang="en-IN" smtClean="0"/>
              <a:t>‹#›</a:t>
            </a:fld>
            <a:endParaRPr lang="en-IN"/>
          </a:p>
        </p:txBody>
      </p:sp>
    </p:spTree>
    <p:extLst>
      <p:ext uri="{BB962C8B-B14F-4D97-AF65-F5344CB8AC3E}">
        <p14:creationId xmlns:p14="http://schemas.microsoft.com/office/powerpoint/2010/main" val="2788574745"/>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endParaRPr lang="en-IN" dirty="0"/>
          </a:p>
        </p:txBody>
      </p:sp>
      <p:sp>
        <p:nvSpPr>
          <p:cNvPr id="4" name="Header Placeholder 3"/>
          <p:cNvSpPr>
            <a:spLocks noGrp="1"/>
          </p:cNvSpPr>
          <p:nvPr>
            <p:ph type="hdr" sz="quarter"/>
          </p:nvPr>
        </p:nvSpPr>
        <p:spPr/>
        <p:txBody>
          <a:bodyPr/>
          <a:lstStyle/>
          <a:p>
            <a:r>
              <a:rPr lang="en-US"/>
              <a:t>DEPARTMENT OF MASTER OF COMPUTER APPLICATIONS (MCA)</a:t>
            </a:r>
            <a:endParaRPr lang="en-IN"/>
          </a:p>
        </p:txBody>
      </p:sp>
    </p:spTree>
    <p:extLst>
      <p:ext uri="{BB962C8B-B14F-4D97-AF65-F5344CB8AC3E}">
        <p14:creationId xmlns:p14="http://schemas.microsoft.com/office/powerpoint/2010/main" val="1274394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DF1B0-BC8A-FEEF-0FDF-2ECE5F82B8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728D7CAF-A262-B8C8-E223-E23222D8468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2EC10E4F-83A8-8007-9562-1A46939782F1}"/>
              </a:ext>
            </a:extLst>
          </p:cNvPr>
          <p:cNvSpPr>
            <a:spLocks noGrp="1"/>
          </p:cNvSpPr>
          <p:nvPr>
            <p:ph type="dt" sz="half" idx="10"/>
          </p:nvPr>
        </p:nvSpPr>
        <p:spPr/>
        <p:txBody>
          <a:bodyPr/>
          <a:lstStyle/>
          <a:p>
            <a:fld id="{2C224324-64E3-40A6-A25F-19D69CB28DF4}" type="datetimeFigureOut">
              <a:rPr lang="en-IN" smtClean="0"/>
              <a:t>08-11-2025</a:t>
            </a:fld>
            <a:endParaRPr lang="en-IN"/>
          </a:p>
        </p:txBody>
      </p:sp>
      <p:sp>
        <p:nvSpPr>
          <p:cNvPr id="5" name="Footer Placeholder 4">
            <a:extLst>
              <a:ext uri="{FF2B5EF4-FFF2-40B4-BE49-F238E27FC236}">
                <a16:creationId xmlns:a16="http://schemas.microsoft.com/office/drawing/2014/main" id="{F4F03566-F690-0FEA-3930-D7C1869A48E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42DD5E8-CF26-E18E-48B7-5A55403B27B4}"/>
              </a:ext>
            </a:extLst>
          </p:cNvPr>
          <p:cNvSpPr>
            <a:spLocks noGrp="1"/>
          </p:cNvSpPr>
          <p:nvPr>
            <p:ph type="sldNum" sz="quarter" idx="12"/>
          </p:nvPr>
        </p:nvSpPr>
        <p:spPr/>
        <p:txBody>
          <a:bodyPr/>
          <a:lstStyle/>
          <a:p>
            <a:fld id="{D98D6366-2B56-4230-9FE7-550D19F0962B}" type="slidenum">
              <a:rPr lang="en-IN" smtClean="0"/>
              <a:t>‹#›</a:t>
            </a:fld>
            <a:endParaRPr lang="en-IN"/>
          </a:p>
        </p:txBody>
      </p:sp>
    </p:spTree>
    <p:extLst>
      <p:ext uri="{BB962C8B-B14F-4D97-AF65-F5344CB8AC3E}">
        <p14:creationId xmlns:p14="http://schemas.microsoft.com/office/powerpoint/2010/main" val="19482317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F033C-A33B-E7BB-A39B-2525F8A60503}"/>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8326BB22-BCD2-E607-2CBE-66A34B2305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5995EA4-2535-C42E-9FFB-617C439E7548}"/>
              </a:ext>
            </a:extLst>
          </p:cNvPr>
          <p:cNvSpPr>
            <a:spLocks noGrp="1"/>
          </p:cNvSpPr>
          <p:nvPr>
            <p:ph type="dt" sz="half" idx="10"/>
          </p:nvPr>
        </p:nvSpPr>
        <p:spPr/>
        <p:txBody>
          <a:bodyPr/>
          <a:lstStyle/>
          <a:p>
            <a:fld id="{2C224324-64E3-40A6-A25F-19D69CB28DF4}" type="datetimeFigureOut">
              <a:rPr lang="en-IN" smtClean="0"/>
              <a:t>08-11-2025</a:t>
            </a:fld>
            <a:endParaRPr lang="en-IN"/>
          </a:p>
        </p:txBody>
      </p:sp>
      <p:sp>
        <p:nvSpPr>
          <p:cNvPr id="5" name="Footer Placeholder 4">
            <a:extLst>
              <a:ext uri="{FF2B5EF4-FFF2-40B4-BE49-F238E27FC236}">
                <a16:creationId xmlns:a16="http://schemas.microsoft.com/office/drawing/2014/main" id="{9F50B980-80C2-C241-56F4-323CC28874A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D9694B6-5D86-671C-6626-EEBA89375EDC}"/>
              </a:ext>
            </a:extLst>
          </p:cNvPr>
          <p:cNvSpPr>
            <a:spLocks noGrp="1"/>
          </p:cNvSpPr>
          <p:nvPr>
            <p:ph type="sldNum" sz="quarter" idx="12"/>
          </p:nvPr>
        </p:nvSpPr>
        <p:spPr/>
        <p:txBody>
          <a:bodyPr/>
          <a:lstStyle/>
          <a:p>
            <a:fld id="{D98D6366-2B56-4230-9FE7-550D19F0962B}" type="slidenum">
              <a:rPr lang="en-IN" smtClean="0"/>
              <a:t>‹#›</a:t>
            </a:fld>
            <a:endParaRPr lang="en-IN"/>
          </a:p>
        </p:txBody>
      </p:sp>
    </p:spTree>
    <p:extLst>
      <p:ext uri="{BB962C8B-B14F-4D97-AF65-F5344CB8AC3E}">
        <p14:creationId xmlns:p14="http://schemas.microsoft.com/office/powerpoint/2010/main" val="4062348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368034-3D4E-ADDB-E043-AC503AE7FF1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510BF34-19D6-C1D2-60B7-8030DE4E31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9D5B421-EA73-71AE-EDF3-DBC1A6B0FDF0}"/>
              </a:ext>
            </a:extLst>
          </p:cNvPr>
          <p:cNvSpPr>
            <a:spLocks noGrp="1"/>
          </p:cNvSpPr>
          <p:nvPr>
            <p:ph type="dt" sz="half" idx="10"/>
          </p:nvPr>
        </p:nvSpPr>
        <p:spPr/>
        <p:txBody>
          <a:bodyPr/>
          <a:lstStyle/>
          <a:p>
            <a:fld id="{2C224324-64E3-40A6-A25F-19D69CB28DF4}" type="datetimeFigureOut">
              <a:rPr lang="en-IN" smtClean="0"/>
              <a:t>08-11-2025</a:t>
            </a:fld>
            <a:endParaRPr lang="en-IN"/>
          </a:p>
        </p:txBody>
      </p:sp>
      <p:sp>
        <p:nvSpPr>
          <p:cNvPr id="5" name="Footer Placeholder 4">
            <a:extLst>
              <a:ext uri="{FF2B5EF4-FFF2-40B4-BE49-F238E27FC236}">
                <a16:creationId xmlns:a16="http://schemas.microsoft.com/office/drawing/2014/main" id="{6513DB9F-E2EE-D19B-A661-1AB75D359E7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A851443-B4E0-4CDB-7F18-D258CE7599F0}"/>
              </a:ext>
            </a:extLst>
          </p:cNvPr>
          <p:cNvSpPr>
            <a:spLocks noGrp="1"/>
          </p:cNvSpPr>
          <p:nvPr>
            <p:ph type="sldNum" sz="quarter" idx="12"/>
          </p:nvPr>
        </p:nvSpPr>
        <p:spPr/>
        <p:txBody>
          <a:bodyPr/>
          <a:lstStyle/>
          <a:p>
            <a:fld id="{D98D6366-2B56-4230-9FE7-550D19F0962B}" type="slidenum">
              <a:rPr lang="en-IN" smtClean="0"/>
              <a:t>‹#›</a:t>
            </a:fld>
            <a:endParaRPr lang="en-IN"/>
          </a:p>
        </p:txBody>
      </p:sp>
    </p:spTree>
    <p:extLst>
      <p:ext uri="{BB962C8B-B14F-4D97-AF65-F5344CB8AC3E}">
        <p14:creationId xmlns:p14="http://schemas.microsoft.com/office/powerpoint/2010/main" val="155443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3E8EC-3288-50D2-0122-25AB47368EC4}"/>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BBC5FC1-882F-CB73-694D-913CCE96BA3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07CE670-59C8-A4CC-3F44-C1C354C993E5}"/>
              </a:ext>
            </a:extLst>
          </p:cNvPr>
          <p:cNvSpPr>
            <a:spLocks noGrp="1"/>
          </p:cNvSpPr>
          <p:nvPr>
            <p:ph type="dt" sz="half" idx="10"/>
          </p:nvPr>
        </p:nvSpPr>
        <p:spPr/>
        <p:txBody>
          <a:bodyPr/>
          <a:lstStyle/>
          <a:p>
            <a:fld id="{2C224324-64E3-40A6-A25F-19D69CB28DF4}" type="datetimeFigureOut">
              <a:rPr lang="en-IN" smtClean="0"/>
              <a:t>08-11-2025</a:t>
            </a:fld>
            <a:endParaRPr lang="en-IN"/>
          </a:p>
        </p:txBody>
      </p:sp>
      <p:sp>
        <p:nvSpPr>
          <p:cNvPr id="5" name="Footer Placeholder 4">
            <a:extLst>
              <a:ext uri="{FF2B5EF4-FFF2-40B4-BE49-F238E27FC236}">
                <a16:creationId xmlns:a16="http://schemas.microsoft.com/office/drawing/2014/main" id="{1E672E4D-295C-5711-FE53-FD57053652B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0793B96-DC4E-0691-CC56-0C0079253AE1}"/>
              </a:ext>
            </a:extLst>
          </p:cNvPr>
          <p:cNvSpPr>
            <a:spLocks noGrp="1"/>
          </p:cNvSpPr>
          <p:nvPr>
            <p:ph type="sldNum" sz="quarter" idx="12"/>
          </p:nvPr>
        </p:nvSpPr>
        <p:spPr/>
        <p:txBody>
          <a:bodyPr/>
          <a:lstStyle/>
          <a:p>
            <a:fld id="{D98D6366-2B56-4230-9FE7-550D19F0962B}" type="slidenum">
              <a:rPr lang="en-IN" smtClean="0"/>
              <a:t>‹#›</a:t>
            </a:fld>
            <a:endParaRPr lang="en-IN"/>
          </a:p>
        </p:txBody>
      </p:sp>
    </p:spTree>
    <p:extLst>
      <p:ext uri="{BB962C8B-B14F-4D97-AF65-F5344CB8AC3E}">
        <p14:creationId xmlns:p14="http://schemas.microsoft.com/office/powerpoint/2010/main" val="4006601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3D6FB-5346-C960-6726-639C211F3BA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D2A03CE-7D7B-5028-EDD6-D3E168D355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922EAF-FA34-CEFD-FFA7-0AC1933E9BC6}"/>
              </a:ext>
            </a:extLst>
          </p:cNvPr>
          <p:cNvSpPr>
            <a:spLocks noGrp="1"/>
          </p:cNvSpPr>
          <p:nvPr>
            <p:ph type="dt" sz="half" idx="10"/>
          </p:nvPr>
        </p:nvSpPr>
        <p:spPr/>
        <p:txBody>
          <a:bodyPr/>
          <a:lstStyle/>
          <a:p>
            <a:fld id="{2C224324-64E3-40A6-A25F-19D69CB28DF4}" type="datetimeFigureOut">
              <a:rPr lang="en-IN" smtClean="0"/>
              <a:t>08-11-2025</a:t>
            </a:fld>
            <a:endParaRPr lang="en-IN"/>
          </a:p>
        </p:txBody>
      </p:sp>
      <p:sp>
        <p:nvSpPr>
          <p:cNvPr id="5" name="Footer Placeholder 4">
            <a:extLst>
              <a:ext uri="{FF2B5EF4-FFF2-40B4-BE49-F238E27FC236}">
                <a16:creationId xmlns:a16="http://schemas.microsoft.com/office/drawing/2014/main" id="{DF2D4C66-8860-E509-5F7A-F2FD0E617E9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9B60006-73B8-78B7-9E7B-EFBBE6D596CE}"/>
              </a:ext>
            </a:extLst>
          </p:cNvPr>
          <p:cNvSpPr>
            <a:spLocks noGrp="1"/>
          </p:cNvSpPr>
          <p:nvPr>
            <p:ph type="sldNum" sz="quarter" idx="12"/>
          </p:nvPr>
        </p:nvSpPr>
        <p:spPr/>
        <p:txBody>
          <a:bodyPr/>
          <a:lstStyle/>
          <a:p>
            <a:fld id="{D98D6366-2B56-4230-9FE7-550D19F0962B}" type="slidenum">
              <a:rPr lang="en-IN" smtClean="0"/>
              <a:t>‹#›</a:t>
            </a:fld>
            <a:endParaRPr lang="en-IN"/>
          </a:p>
        </p:txBody>
      </p:sp>
    </p:spTree>
    <p:extLst>
      <p:ext uri="{BB962C8B-B14F-4D97-AF65-F5344CB8AC3E}">
        <p14:creationId xmlns:p14="http://schemas.microsoft.com/office/powerpoint/2010/main" val="2789232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86F7C-AACA-5CFF-03AF-5345DF7107A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BCCB032D-0331-1CDB-2BAF-B7FE56843D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3DFD9AD-1455-D1C1-54B3-68F5795107A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8A99148-BCBB-9EDA-E91B-C1DB69221E24}"/>
              </a:ext>
            </a:extLst>
          </p:cNvPr>
          <p:cNvSpPr>
            <a:spLocks noGrp="1"/>
          </p:cNvSpPr>
          <p:nvPr>
            <p:ph type="dt" sz="half" idx="10"/>
          </p:nvPr>
        </p:nvSpPr>
        <p:spPr/>
        <p:txBody>
          <a:bodyPr/>
          <a:lstStyle/>
          <a:p>
            <a:fld id="{2C224324-64E3-40A6-A25F-19D69CB28DF4}" type="datetimeFigureOut">
              <a:rPr lang="en-IN" smtClean="0"/>
              <a:t>08-11-2025</a:t>
            </a:fld>
            <a:endParaRPr lang="en-IN"/>
          </a:p>
        </p:txBody>
      </p:sp>
      <p:sp>
        <p:nvSpPr>
          <p:cNvPr id="6" name="Footer Placeholder 5">
            <a:extLst>
              <a:ext uri="{FF2B5EF4-FFF2-40B4-BE49-F238E27FC236}">
                <a16:creationId xmlns:a16="http://schemas.microsoft.com/office/drawing/2014/main" id="{EE54F1F0-261A-D6D2-814C-459EE2371C0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2447C2B7-769D-D2CB-C74C-2F8C74F2EF86}"/>
              </a:ext>
            </a:extLst>
          </p:cNvPr>
          <p:cNvSpPr>
            <a:spLocks noGrp="1"/>
          </p:cNvSpPr>
          <p:nvPr>
            <p:ph type="sldNum" sz="quarter" idx="12"/>
          </p:nvPr>
        </p:nvSpPr>
        <p:spPr/>
        <p:txBody>
          <a:bodyPr/>
          <a:lstStyle/>
          <a:p>
            <a:fld id="{D98D6366-2B56-4230-9FE7-550D19F0962B}" type="slidenum">
              <a:rPr lang="en-IN" smtClean="0"/>
              <a:t>‹#›</a:t>
            </a:fld>
            <a:endParaRPr lang="en-IN"/>
          </a:p>
        </p:txBody>
      </p:sp>
    </p:spTree>
    <p:extLst>
      <p:ext uri="{BB962C8B-B14F-4D97-AF65-F5344CB8AC3E}">
        <p14:creationId xmlns:p14="http://schemas.microsoft.com/office/powerpoint/2010/main" val="4789960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F9716-5089-FFDE-0764-0584171C37F6}"/>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B4D9DA9-0F81-68A7-AD8E-5977305D86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49F632-D069-1164-6D6C-DA2196ED04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51E8F361-35F3-8F3F-6B23-F692F76933A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668CBB8-BD25-0F4A-F904-8A0E14D1451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4E46CD4F-4265-EE24-4139-5E3491828122}"/>
              </a:ext>
            </a:extLst>
          </p:cNvPr>
          <p:cNvSpPr>
            <a:spLocks noGrp="1"/>
          </p:cNvSpPr>
          <p:nvPr>
            <p:ph type="dt" sz="half" idx="10"/>
          </p:nvPr>
        </p:nvSpPr>
        <p:spPr/>
        <p:txBody>
          <a:bodyPr/>
          <a:lstStyle/>
          <a:p>
            <a:fld id="{2C224324-64E3-40A6-A25F-19D69CB28DF4}" type="datetimeFigureOut">
              <a:rPr lang="en-IN" smtClean="0"/>
              <a:t>08-11-2025</a:t>
            </a:fld>
            <a:endParaRPr lang="en-IN"/>
          </a:p>
        </p:txBody>
      </p:sp>
      <p:sp>
        <p:nvSpPr>
          <p:cNvPr id="8" name="Footer Placeholder 7">
            <a:extLst>
              <a:ext uri="{FF2B5EF4-FFF2-40B4-BE49-F238E27FC236}">
                <a16:creationId xmlns:a16="http://schemas.microsoft.com/office/drawing/2014/main" id="{834E9A72-ECA0-4E72-8E47-C27100B811B9}"/>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9B5E8E7-7DB5-B63D-E0DC-2D9C8714069F}"/>
              </a:ext>
            </a:extLst>
          </p:cNvPr>
          <p:cNvSpPr>
            <a:spLocks noGrp="1"/>
          </p:cNvSpPr>
          <p:nvPr>
            <p:ph type="sldNum" sz="quarter" idx="12"/>
          </p:nvPr>
        </p:nvSpPr>
        <p:spPr/>
        <p:txBody>
          <a:bodyPr/>
          <a:lstStyle/>
          <a:p>
            <a:fld id="{D98D6366-2B56-4230-9FE7-550D19F0962B}" type="slidenum">
              <a:rPr lang="en-IN" smtClean="0"/>
              <a:t>‹#›</a:t>
            </a:fld>
            <a:endParaRPr lang="en-IN"/>
          </a:p>
        </p:txBody>
      </p:sp>
    </p:spTree>
    <p:extLst>
      <p:ext uri="{BB962C8B-B14F-4D97-AF65-F5344CB8AC3E}">
        <p14:creationId xmlns:p14="http://schemas.microsoft.com/office/powerpoint/2010/main" val="3760872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638F8-657A-4B75-9633-9E929BE91A9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D6446C34-1CE1-CA97-382B-0076BFF012A4}"/>
              </a:ext>
            </a:extLst>
          </p:cNvPr>
          <p:cNvSpPr>
            <a:spLocks noGrp="1"/>
          </p:cNvSpPr>
          <p:nvPr>
            <p:ph type="dt" sz="half" idx="10"/>
          </p:nvPr>
        </p:nvSpPr>
        <p:spPr/>
        <p:txBody>
          <a:bodyPr/>
          <a:lstStyle/>
          <a:p>
            <a:fld id="{2C224324-64E3-40A6-A25F-19D69CB28DF4}" type="datetimeFigureOut">
              <a:rPr lang="en-IN" smtClean="0"/>
              <a:t>08-11-2025</a:t>
            </a:fld>
            <a:endParaRPr lang="en-IN"/>
          </a:p>
        </p:txBody>
      </p:sp>
      <p:sp>
        <p:nvSpPr>
          <p:cNvPr id="4" name="Footer Placeholder 3">
            <a:extLst>
              <a:ext uri="{FF2B5EF4-FFF2-40B4-BE49-F238E27FC236}">
                <a16:creationId xmlns:a16="http://schemas.microsoft.com/office/drawing/2014/main" id="{F013B5A5-0D9D-BFCA-4DC7-AC10E3EAF85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3E2DCDE7-C6F1-2ED6-E986-6B08B5916046}"/>
              </a:ext>
            </a:extLst>
          </p:cNvPr>
          <p:cNvSpPr>
            <a:spLocks noGrp="1"/>
          </p:cNvSpPr>
          <p:nvPr>
            <p:ph type="sldNum" sz="quarter" idx="12"/>
          </p:nvPr>
        </p:nvSpPr>
        <p:spPr/>
        <p:txBody>
          <a:bodyPr/>
          <a:lstStyle/>
          <a:p>
            <a:fld id="{D98D6366-2B56-4230-9FE7-550D19F0962B}" type="slidenum">
              <a:rPr lang="en-IN" smtClean="0"/>
              <a:t>‹#›</a:t>
            </a:fld>
            <a:endParaRPr lang="en-IN"/>
          </a:p>
        </p:txBody>
      </p:sp>
    </p:spTree>
    <p:extLst>
      <p:ext uri="{BB962C8B-B14F-4D97-AF65-F5344CB8AC3E}">
        <p14:creationId xmlns:p14="http://schemas.microsoft.com/office/powerpoint/2010/main" val="2568404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AD8B62-E3E4-38BF-C83E-45849ED5A340}"/>
              </a:ext>
            </a:extLst>
          </p:cNvPr>
          <p:cNvSpPr>
            <a:spLocks noGrp="1"/>
          </p:cNvSpPr>
          <p:nvPr>
            <p:ph type="dt" sz="half" idx="10"/>
          </p:nvPr>
        </p:nvSpPr>
        <p:spPr/>
        <p:txBody>
          <a:bodyPr/>
          <a:lstStyle/>
          <a:p>
            <a:fld id="{2C224324-64E3-40A6-A25F-19D69CB28DF4}" type="datetimeFigureOut">
              <a:rPr lang="en-IN" smtClean="0"/>
              <a:t>08-11-2025</a:t>
            </a:fld>
            <a:endParaRPr lang="en-IN"/>
          </a:p>
        </p:txBody>
      </p:sp>
      <p:sp>
        <p:nvSpPr>
          <p:cNvPr id="3" name="Footer Placeholder 2">
            <a:extLst>
              <a:ext uri="{FF2B5EF4-FFF2-40B4-BE49-F238E27FC236}">
                <a16:creationId xmlns:a16="http://schemas.microsoft.com/office/drawing/2014/main" id="{204034BF-77C5-ADB7-21E9-9F4FB0E90A18}"/>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CCDA5539-5F17-4AC7-DE31-89412D4D55A5}"/>
              </a:ext>
            </a:extLst>
          </p:cNvPr>
          <p:cNvSpPr>
            <a:spLocks noGrp="1"/>
          </p:cNvSpPr>
          <p:nvPr>
            <p:ph type="sldNum" sz="quarter" idx="12"/>
          </p:nvPr>
        </p:nvSpPr>
        <p:spPr/>
        <p:txBody>
          <a:bodyPr/>
          <a:lstStyle/>
          <a:p>
            <a:fld id="{D98D6366-2B56-4230-9FE7-550D19F0962B}" type="slidenum">
              <a:rPr lang="en-IN" smtClean="0"/>
              <a:t>‹#›</a:t>
            </a:fld>
            <a:endParaRPr lang="en-IN"/>
          </a:p>
        </p:txBody>
      </p:sp>
    </p:spTree>
    <p:extLst>
      <p:ext uri="{BB962C8B-B14F-4D97-AF65-F5344CB8AC3E}">
        <p14:creationId xmlns:p14="http://schemas.microsoft.com/office/powerpoint/2010/main" val="2362069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D2F02-9F06-89D1-299A-435BAB8FB3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1A30E9F1-0FEA-011C-6D36-FBB1C8C15C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4E8722D-0B86-1610-76D2-FEBC4C3082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DB2D17-CC7E-5C3E-BE37-90A8C45D30A0}"/>
              </a:ext>
            </a:extLst>
          </p:cNvPr>
          <p:cNvSpPr>
            <a:spLocks noGrp="1"/>
          </p:cNvSpPr>
          <p:nvPr>
            <p:ph type="dt" sz="half" idx="10"/>
          </p:nvPr>
        </p:nvSpPr>
        <p:spPr/>
        <p:txBody>
          <a:bodyPr/>
          <a:lstStyle/>
          <a:p>
            <a:fld id="{2C224324-64E3-40A6-A25F-19D69CB28DF4}" type="datetimeFigureOut">
              <a:rPr lang="en-IN" smtClean="0"/>
              <a:t>08-11-2025</a:t>
            </a:fld>
            <a:endParaRPr lang="en-IN"/>
          </a:p>
        </p:txBody>
      </p:sp>
      <p:sp>
        <p:nvSpPr>
          <p:cNvPr id="6" name="Footer Placeholder 5">
            <a:extLst>
              <a:ext uri="{FF2B5EF4-FFF2-40B4-BE49-F238E27FC236}">
                <a16:creationId xmlns:a16="http://schemas.microsoft.com/office/drawing/2014/main" id="{D9538C68-0066-ACEA-C59E-02DEA11FD9E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D0DB30B-D2BE-DE2F-99ED-8823DB3DDC26}"/>
              </a:ext>
            </a:extLst>
          </p:cNvPr>
          <p:cNvSpPr>
            <a:spLocks noGrp="1"/>
          </p:cNvSpPr>
          <p:nvPr>
            <p:ph type="sldNum" sz="quarter" idx="12"/>
          </p:nvPr>
        </p:nvSpPr>
        <p:spPr/>
        <p:txBody>
          <a:bodyPr/>
          <a:lstStyle/>
          <a:p>
            <a:fld id="{D98D6366-2B56-4230-9FE7-550D19F0962B}" type="slidenum">
              <a:rPr lang="en-IN" smtClean="0"/>
              <a:t>‹#›</a:t>
            </a:fld>
            <a:endParaRPr lang="en-IN"/>
          </a:p>
        </p:txBody>
      </p:sp>
    </p:spTree>
    <p:extLst>
      <p:ext uri="{BB962C8B-B14F-4D97-AF65-F5344CB8AC3E}">
        <p14:creationId xmlns:p14="http://schemas.microsoft.com/office/powerpoint/2010/main" val="2345949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0EA3C-3FF4-0CC2-0C59-978D39BFA2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58553C16-9260-9DFC-392D-8BB5F59AAE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E6608ABB-F56B-22B5-C937-B1056514FF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4FAAB4-35DC-92F8-5254-05685E1959FA}"/>
              </a:ext>
            </a:extLst>
          </p:cNvPr>
          <p:cNvSpPr>
            <a:spLocks noGrp="1"/>
          </p:cNvSpPr>
          <p:nvPr>
            <p:ph type="dt" sz="half" idx="10"/>
          </p:nvPr>
        </p:nvSpPr>
        <p:spPr/>
        <p:txBody>
          <a:bodyPr/>
          <a:lstStyle/>
          <a:p>
            <a:fld id="{2C224324-64E3-40A6-A25F-19D69CB28DF4}" type="datetimeFigureOut">
              <a:rPr lang="en-IN" smtClean="0"/>
              <a:t>08-11-2025</a:t>
            </a:fld>
            <a:endParaRPr lang="en-IN"/>
          </a:p>
        </p:txBody>
      </p:sp>
      <p:sp>
        <p:nvSpPr>
          <p:cNvPr id="6" name="Footer Placeholder 5">
            <a:extLst>
              <a:ext uri="{FF2B5EF4-FFF2-40B4-BE49-F238E27FC236}">
                <a16:creationId xmlns:a16="http://schemas.microsoft.com/office/drawing/2014/main" id="{7F1DAF7C-F74C-2C0F-E22B-7FD823BEF468}"/>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A971167-CD5C-32CC-9796-C14421ADC81F}"/>
              </a:ext>
            </a:extLst>
          </p:cNvPr>
          <p:cNvSpPr>
            <a:spLocks noGrp="1"/>
          </p:cNvSpPr>
          <p:nvPr>
            <p:ph type="sldNum" sz="quarter" idx="12"/>
          </p:nvPr>
        </p:nvSpPr>
        <p:spPr/>
        <p:txBody>
          <a:bodyPr/>
          <a:lstStyle/>
          <a:p>
            <a:fld id="{D98D6366-2B56-4230-9FE7-550D19F0962B}" type="slidenum">
              <a:rPr lang="en-IN" smtClean="0"/>
              <a:t>‹#›</a:t>
            </a:fld>
            <a:endParaRPr lang="en-IN"/>
          </a:p>
        </p:txBody>
      </p:sp>
    </p:spTree>
    <p:extLst>
      <p:ext uri="{BB962C8B-B14F-4D97-AF65-F5344CB8AC3E}">
        <p14:creationId xmlns:p14="http://schemas.microsoft.com/office/powerpoint/2010/main" val="601686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8EAE66-C985-17D7-E42D-48DB48E14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EA823F7-BBBE-018C-5D8F-C4E739DE01D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1AE66B-8B9B-3975-A85E-E6629E6E1C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224324-64E3-40A6-A25F-19D69CB28DF4}" type="datetimeFigureOut">
              <a:rPr lang="en-IN" smtClean="0"/>
              <a:t>08-11-2025</a:t>
            </a:fld>
            <a:endParaRPr lang="en-IN"/>
          </a:p>
        </p:txBody>
      </p:sp>
      <p:sp>
        <p:nvSpPr>
          <p:cNvPr id="5" name="Footer Placeholder 4">
            <a:extLst>
              <a:ext uri="{FF2B5EF4-FFF2-40B4-BE49-F238E27FC236}">
                <a16:creationId xmlns:a16="http://schemas.microsoft.com/office/drawing/2014/main" id="{05C7CE7F-E260-ACFB-9E80-E7A5265BFA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E57A773B-579B-8A23-AA0C-BE819DAC60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8D6366-2B56-4230-9FE7-550D19F0962B}" type="slidenum">
              <a:rPr lang="en-IN" smtClean="0"/>
              <a:t>‹#›</a:t>
            </a:fld>
            <a:endParaRPr lang="en-IN"/>
          </a:p>
        </p:txBody>
      </p:sp>
    </p:spTree>
    <p:extLst>
      <p:ext uri="{BB962C8B-B14F-4D97-AF65-F5344CB8AC3E}">
        <p14:creationId xmlns:p14="http://schemas.microsoft.com/office/powerpoint/2010/main" val="27472746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6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E61A17-9F55-C881-E91E-9F3FF37207D0}"/>
              </a:ext>
            </a:extLst>
          </p:cNvPr>
          <p:cNvSpPr>
            <a:spLocks noGrp="1"/>
          </p:cNvSpPr>
          <p:nvPr>
            <p:ph type="title"/>
          </p:nvPr>
        </p:nvSpPr>
        <p:spPr>
          <a:xfrm>
            <a:off x="838200" y="1219200"/>
            <a:ext cx="10515600" cy="698090"/>
          </a:xfrm>
        </p:spPr>
        <p:txBody>
          <a:bodyPr>
            <a:normAutofit fontScale="90000"/>
          </a:bodyPr>
          <a:lstStyle/>
          <a:p>
            <a:br>
              <a:rPr lang="en-IN" sz="3200" dirty="0">
                <a:latin typeface="Times New Roman" panose="02020603050405020304" pitchFamily="18" charset="0"/>
                <a:cs typeface="Times New Roman" panose="02020603050405020304" pitchFamily="18" charset="0"/>
              </a:rPr>
            </a:br>
            <a:r>
              <a:rPr lang="en-IN" sz="3200" dirty="0">
                <a:latin typeface="Times New Roman" panose="02020603050405020304" pitchFamily="18" charset="0"/>
                <a:cs typeface="Times New Roman" panose="02020603050405020304" pitchFamily="18" charset="0"/>
              </a:rPr>
              <a:t>            </a:t>
            </a:r>
            <a:endParaRPr lang="en-IN" sz="3200" dirty="0"/>
          </a:p>
        </p:txBody>
      </p:sp>
      <p:sp>
        <p:nvSpPr>
          <p:cNvPr id="5" name="Content Placeholder 4">
            <a:extLst>
              <a:ext uri="{FF2B5EF4-FFF2-40B4-BE49-F238E27FC236}">
                <a16:creationId xmlns:a16="http://schemas.microsoft.com/office/drawing/2014/main" id="{72E3D5A8-6280-0225-E2C3-816E18F98381}"/>
              </a:ext>
            </a:extLst>
          </p:cNvPr>
          <p:cNvSpPr>
            <a:spLocks noGrp="1"/>
          </p:cNvSpPr>
          <p:nvPr>
            <p:ph idx="1"/>
          </p:nvPr>
        </p:nvSpPr>
        <p:spPr/>
        <p:txBody>
          <a:bodyPr/>
          <a:lstStyle/>
          <a:p>
            <a:pPr marL="0" indent="0" algn="ctr">
              <a:buNone/>
            </a:pPr>
            <a:r>
              <a:rPr lang="en-US" b="1" dirty="0"/>
              <a:t> </a:t>
            </a:r>
          </a:p>
          <a:p>
            <a:pPr marL="0" indent="0" algn="ctr">
              <a:buNone/>
            </a:pPr>
            <a:r>
              <a:rPr lang="en-US" sz="3600" b="1" dirty="0">
                <a:solidFill>
                  <a:schemeClr val="accent1">
                    <a:lumMod val="50000"/>
                  </a:schemeClr>
                </a:solidFill>
              </a:rPr>
              <a:t>COMPUTER NETWORKS</a:t>
            </a:r>
          </a:p>
          <a:p>
            <a:pPr marL="0" indent="0" algn="ctr">
              <a:buNone/>
            </a:pPr>
            <a:r>
              <a:rPr lang="en-US" b="1" dirty="0">
                <a:latin typeface="Times New Roman" panose="02020603050405020304" pitchFamily="18" charset="0"/>
                <a:cs typeface="Times New Roman" panose="02020603050405020304" pitchFamily="18" charset="0"/>
              </a:rPr>
              <a:t>Subject  Code : BBCA304</a:t>
            </a:r>
          </a:p>
          <a:p>
            <a:pPr marL="0" indent="0" algn="ctr">
              <a:buNone/>
            </a:pPr>
            <a:r>
              <a:rPr lang="en-US" b="1" dirty="0">
                <a:latin typeface="Times New Roman" panose="02020603050405020304" pitchFamily="18" charset="0"/>
                <a:cs typeface="Times New Roman" panose="02020603050405020304" pitchFamily="18" charset="0"/>
              </a:rPr>
              <a:t>BY </a:t>
            </a:r>
          </a:p>
          <a:p>
            <a:pPr marL="0" indent="0" algn="ctr">
              <a:buNone/>
            </a:pPr>
            <a:r>
              <a:rPr lang="en-US" b="1" dirty="0">
                <a:latin typeface="Times New Roman" panose="02020603050405020304" pitchFamily="18" charset="0"/>
                <a:cs typeface="Times New Roman" panose="02020603050405020304" pitchFamily="18" charset="0"/>
              </a:rPr>
              <a:t>POOJITHA S</a:t>
            </a:r>
          </a:p>
          <a:p>
            <a:pPr marL="0" indent="0" algn="ctr">
              <a:buNone/>
            </a:pPr>
            <a:r>
              <a:rPr lang="en-US" b="1" dirty="0">
                <a:latin typeface="Times New Roman" panose="02020603050405020304" pitchFamily="18" charset="0"/>
                <a:cs typeface="Times New Roman" panose="02020603050405020304" pitchFamily="18" charset="0"/>
              </a:rPr>
              <a:t>Assistant Professor</a:t>
            </a:r>
          </a:p>
          <a:p>
            <a:endParaRPr lang="en-IN" dirty="0"/>
          </a:p>
        </p:txBody>
      </p:sp>
      <p:pic>
        <p:nvPicPr>
          <p:cNvPr id="6" name="Picture 5">
            <a:extLst>
              <a:ext uri="{FF2B5EF4-FFF2-40B4-BE49-F238E27FC236}">
                <a16:creationId xmlns:a16="http://schemas.microsoft.com/office/drawing/2014/main" id="{FCFD58B5-C3C5-94B0-3C40-4F94CBF7CE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826"/>
            <a:ext cx="12192000" cy="1101213"/>
          </a:xfrm>
          <a:prstGeom prst="rect">
            <a:avLst/>
          </a:prstGeom>
        </p:spPr>
      </p:pic>
    </p:spTree>
    <p:extLst>
      <p:ext uri="{BB962C8B-B14F-4D97-AF65-F5344CB8AC3E}">
        <p14:creationId xmlns:p14="http://schemas.microsoft.com/office/powerpoint/2010/main" val="2490549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9118D-D19E-F591-A54F-BC9A3B24B00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4740308-CB95-EA24-68D9-1FA7AFC8EA01}"/>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002C809F-4532-0FEF-F580-65AA6C71604A}"/>
              </a:ext>
            </a:extLst>
          </p:cNvPr>
          <p:cNvSpPr>
            <a:spLocks noGrp="1"/>
          </p:cNvSpPr>
          <p:nvPr>
            <p:ph idx="1"/>
          </p:nvPr>
        </p:nvSpPr>
        <p:spPr>
          <a:xfrm>
            <a:off x="838200" y="2005781"/>
            <a:ext cx="10515600" cy="4171182"/>
          </a:xfrm>
        </p:spPr>
        <p:txBody>
          <a:bodyPr>
            <a:normAutofit/>
          </a:bodyPr>
          <a:lstStyle/>
          <a:p>
            <a:pPr marL="342900" indent="-342900" fontAlgn="base">
              <a:buAutoNum type="arabicPeriod"/>
            </a:pPr>
            <a:r>
              <a:rPr lang="en-IN" sz="1800" b="1" dirty="0">
                <a:solidFill>
                  <a:srgbClr val="FF0000"/>
                </a:solidFill>
                <a:latin typeface="Times New Roman" panose="02020603050405020304" pitchFamily="18" charset="0"/>
                <a:cs typeface="Times New Roman" panose="02020603050405020304" pitchFamily="18" charset="0"/>
              </a:rPr>
              <a:t>Framing</a:t>
            </a:r>
          </a:p>
          <a:p>
            <a:r>
              <a:rPr lang="en-US" sz="1800" dirty="0">
                <a:latin typeface="Times New Roman" panose="02020603050405020304" pitchFamily="18" charset="0"/>
                <a:cs typeface="Times New Roman" panose="02020603050405020304" pitchFamily="18" charset="0"/>
              </a:rPr>
              <a:t>The process of dividing the stream of bits received from the network layer into </a:t>
            </a:r>
            <a:r>
              <a:rPr lang="en-US" sz="1800" b="1" dirty="0">
                <a:latin typeface="Times New Roman" panose="02020603050405020304" pitchFamily="18" charset="0"/>
                <a:cs typeface="Times New Roman" panose="02020603050405020304" pitchFamily="18" charset="0"/>
              </a:rPr>
              <a:t>manageable units called frames</a:t>
            </a:r>
            <a:r>
              <a:rPr lang="en-US" sz="1800" dirty="0">
                <a:latin typeface="Times New Roman" panose="02020603050405020304" pitchFamily="18" charset="0"/>
                <a:cs typeface="Times New Roman" panose="02020603050405020304" pitchFamily="18" charset="0"/>
              </a:rPr>
              <a:t>.</a:t>
            </a:r>
          </a:p>
          <a:p>
            <a:r>
              <a:rPr lang="en-US" sz="1800" dirty="0">
                <a:latin typeface="Times New Roman" panose="02020603050405020304" pitchFamily="18" charset="0"/>
                <a:cs typeface="Times New Roman" panose="02020603050405020304" pitchFamily="18" charset="0"/>
              </a:rPr>
              <a:t>Frames make it possible to detect and correct errors.</a:t>
            </a:r>
          </a:p>
          <a:p>
            <a:r>
              <a:rPr lang="en-US" sz="1800" b="1" dirty="0">
                <a:latin typeface="Times New Roman" panose="02020603050405020304" pitchFamily="18" charset="0"/>
                <a:cs typeface="Times New Roman" panose="02020603050405020304" pitchFamily="18" charset="0"/>
              </a:rPr>
              <a:t>Methods of Framing</a:t>
            </a:r>
            <a:r>
              <a:rPr lang="en-US" sz="1800" dirty="0">
                <a:latin typeface="Times New Roman" panose="02020603050405020304" pitchFamily="18" charset="0"/>
                <a:cs typeface="Times New Roman" panose="02020603050405020304" pitchFamily="18" charset="0"/>
              </a:rPr>
              <a:t>:</a:t>
            </a:r>
          </a:p>
          <a:p>
            <a:pPr lvl="1"/>
            <a:r>
              <a:rPr lang="en-US" sz="1800" b="1" dirty="0">
                <a:latin typeface="Times New Roman" panose="02020603050405020304" pitchFamily="18" charset="0"/>
                <a:cs typeface="Times New Roman" panose="02020603050405020304" pitchFamily="18" charset="0"/>
              </a:rPr>
              <a:t>Character Count</a:t>
            </a:r>
            <a:r>
              <a:rPr lang="en-US" sz="1800" dirty="0">
                <a:latin typeface="Times New Roman" panose="02020603050405020304" pitchFamily="18" charset="0"/>
                <a:cs typeface="Times New Roman" panose="02020603050405020304" pitchFamily="18" charset="0"/>
              </a:rPr>
              <a:t> (field indicates number of characters in frame)</a:t>
            </a:r>
          </a:p>
          <a:p>
            <a:pPr lvl="1"/>
            <a:r>
              <a:rPr lang="en-US" sz="1800" b="1" dirty="0">
                <a:latin typeface="Times New Roman" panose="02020603050405020304" pitchFamily="18" charset="0"/>
                <a:cs typeface="Times New Roman" panose="02020603050405020304" pitchFamily="18" charset="0"/>
              </a:rPr>
              <a:t>Character Stuffing</a:t>
            </a:r>
            <a:r>
              <a:rPr lang="en-US" sz="1800" dirty="0">
                <a:latin typeface="Times New Roman" panose="02020603050405020304" pitchFamily="18" charset="0"/>
                <a:cs typeface="Times New Roman" panose="02020603050405020304" pitchFamily="18" charset="0"/>
              </a:rPr>
              <a:t> (special characters used to mark beginning &amp; end of frame)</a:t>
            </a:r>
          </a:p>
          <a:p>
            <a:pPr lvl="1"/>
            <a:r>
              <a:rPr lang="en-US" sz="1800" b="1" dirty="0">
                <a:latin typeface="Times New Roman" panose="02020603050405020304" pitchFamily="18" charset="0"/>
                <a:cs typeface="Times New Roman" panose="02020603050405020304" pitchFamily="18" charset="0"/>
              </a:rPr>
              <a:t>Bit Stuffing</a:t>
            </a:r>
            <a:r>
              <a:rPr lang="en-US" sz="1800" dirty="0">
                <a:latin typeface="Times New Roman" panose="02020603050405020304" pitchFamily="18" charset="0"/>
                <a:cs typeface="Times New Roman" panose="02020603050405020304" pitchFamily="18" charset="0"/>
              </a:rPr>
              <a:t> (special bit pattern e.g. 01111110 used in HDLC)</a:t>
            </a:r>
          </a:p>
          <a:p>
            <a:r>
              <a:rPr lang="en-US" sz="1800" dirty="0">
                <a:latin typeface="Times New Roman" panose="02020603050405020304" pitchFamily="18" charset="0"/>
                <a:cs typeface="Times New Roman" panose="02020603050405020304" pitchFamily="18" charset="0"/>
              </a:rPr>
              <a:t>📌 </a:t>
            </a:r>
            <a:r>
              <a:rPr lang="en-US" sz="1800" i="1" dirty="0">
                <a:latin typeface="Times New Roman" panose="02020603050405020304" pitchFamily="18" charset="0"/>
                <a:cs typeface="Times New Roman" panose="02020603050405020304" pitchFamily="18" charset="0"/>
              </a:rPr>
              <a:t>Example</a:t>
            </a:r>
            <a:r>
              <a:rPr lang="en-US" sz="1800" dirty="0">
                <a:latin typeface="Times New Roman" panose="02020603050405020304" pitchFamily="18" charset="0"/>
                <a:cs typeface="Times New Roman" panose="02020603050405020304" pitchFamily="18" charset="0"/>
              </a:rPr>
              <a:t>: Like putting data in an envelope before sending a letter.</a:t>
            </a:r>
          </a:p>
          <a:p>
            <a:pPr marL="342900" indent="-342900" fontAlgn="base">
              <a:buAutoNum type="arabicPeriod"/>
            </a:pPr>
            <a:endParaRPr lang="en-US"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655474AA-81E5-65D1-E877-9378408E71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3226716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D06E2-5F19-D582-D2B9-022656CE2D6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54C25F2-D77D-8E73-F6C4-2B00F236911E}"/>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80D1B30E-F737-333E-01D5-C08D6F349230}"/>
              </a:ext>
            </a:extLst>
          </p:cNvPr>
          <p:cNvSpPr>
            <a:spLocks noGrp="1"/>
          </p:cNvSpPr>
          <p:nvPr>
            <p:ph idx="1"/>
          </p:nvPr>
        </p:nvSpPr>
        <p:spPr>
          <a:xfrm>
            <a:off x="838200" y="2005781"/>
            <a:ext cx="10515600" cy="4171182"/>
          </a:xfrm>
        </p:spPr>
        <p:txBody>
          <a:bodyPr>
            <a:normAutofit/>
          </a:bodyPr>
          <a:lstStyle/>
          <a:p>
            <a:pPr marL="0" indent="0" fontAlgn="base">
              <a:buNone/>
            </a:pPr>
            <a:r>
              <a:rPr lang="en-US" sz="1800" b="1" dirty="0">
                <a:solidFill>
                  <a:srgbClr val="FF0000"/>
                </a:solidFill>
                <a:latin typeface="Times New Roman" panose="02020603050405020304" pitchFamily="18" charset="0"/>
                <a:cs typeface="Times New Roman" panose="02020603050405020304" pitchFamily="18" charset="0"/>
              </a:rPr>
              <a:t>2.</a:t>
            </a:r>
            <a:r>
              <a:rPr lang="en-IN" sz="1800" b="1" dirty="0">
                <a:solidFill>
                  <a:srgbClr val="FF0000"/>
                </a:solidFill>
                <a:latin typeface="Times New Roman" panose="02020603050405020304" pitchFamily="18" charset="0"/>
                <a:cs typeface="Times New Roman" panose="02020603050405020304" pitchFamily="18" charset="0"/>
              </a:rPr>
              <a:t> Flow Control</a:t>
            </a:r>
          </a:p>
          <a:p>
            <a:pPr marL="0" indent="0" fontAlgn="base">
              <a:buNone/>
            </a:pPr>
            <a:endParaRPr lang="en-IN" sz="1800" b="1"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Ensures that the </a:t>
            </a:r>
            <a:r>
              <a:rPr lang="en-US" sz="1800" b="1" dirty="0">
                <a:latin typeface="Times New Roman" panose="02020603050405020304" pitchFamily="18" charset="0"/>
                <a:cs typeface="Times New Roman" panose="02020603050405020304" pitchFamily="18" charset="0"/>
              </a:rPr>
              <a:t>sender does not overwhelm the receiver</a:t>
            </a:r>
            <a:r>
              <a:rPr lang="en-US" sz="1800" dirty="0">
                <a:latin typeface="Times New Roman" panose="02020603050405020304" pitchFamily="18" charset="0"/>
                <a:cs typeface="Times New Roman" panose="02020603050405020304" pitchFamily="18" charset="0"/>
              </a:rPr>
              <a:t> with too much data at once.</a:t>
            </a:r>
          </a:p>
          <a:p>
            <a:r>
              <a:rPr lang="en-US" sz="1800" dirty="0">
                <a:latin typeface="Times New Roman" panose="02020603050405020304" pitchFamily="18" charset="0"/>
                <a:cs typeface="Times New Roman" panose="02020603050405020304" pitchFamily="18" charset="0"/>
              </a:rPr>
              <a:t>Prevents buffer overflow at the receiver.</a:t>
            </a:r>
          </a:p>
          <a:p>
            <a:r>
              <a:rPr lang="en-US" sz="1800" b="1" dirty="0">
                <a:latin typeface="Times New Roman" panose="02020603050405020304" pitchFamily="18" charset="0"/>
                <a:cs typeface="Times New Roman" panose="02020603050405020304" pitchFamily="18" charset="0"/>
              </a:rPr>
              <a:t>Techniques</a:t>
            </a:r>
            <a:r>
              <a:rPr lang="en-US" sz="1800" dirty="0">
                <a:latin typeface="Times New Roman" panose="02020603050405020304" pitchFamily="18" charset="0"/>
                <a:cs typeface="Times New Roman" panose="02020603050405020304" pitchFamily="18" charset="0"/>
              </a:rPr>
              <a:t>:</a:t>
            </a:r>
          </a:p>
          <a:p>
            <a:pPr lvl="1"/>
            <a:r>
              <a:rPr lang="en-US" sz="1800" b="1" dirty="0">
                <a:latin typeface="Times New Roman" panose="02020603050405020304" pitchFamily="18" charset="0"/>
                <a:cs typeface="Times New Roman" panose="02020603050405020304" pitchFamily="18" charset="0"/>
              </a:rPr>
              <a:t>Stop-and-Wait</a:t>
            </a:r>
            <a:r>
              <a:rPr lang="en-US" sz="1800" dirty="0">
                <a:latin typeface="Times New Roman" panose="02020603050405020304" pitchFamily="18" charset="0"/>
                <a:cs typeface="Times New Roman" panose="02020603050405020304" pitchFamily="18" charset="0"/>
              </a:rPr>
              <a:t> (send one frame, wait for acknowledgment before sending next)</a:t>
            </a:r>
          </a:p>
          <a:p>
            <a:pPr lvl="1"/>
            <a:r>
              <a:rPr lang="en-US" sz="1800" b="1" dirty="0">
                <a:latin typeface="Times New Roman" panose="02020603050405020304" pitchFamily="18" charset="0"/>
                <a:cs typeface="Times New Roman" panose="02020603050405020304" pitchFamily="18" charset="0"/>
              </a:rPr>
              <a:t>Sliding Window</a:t>
            </a:r>
            <a:r>
              <a:rPr lang="en-US" sz="1800" dirty="0">
                <a:latin typeface="Times New Roman" panose="02020603050405020304" pitchFamily="18" charset="0"/>
                <a:cs typeface="Times New Roman" panose="02020603050405020304" pitchFamily="18" charset="0"/>
              </a:rPr>
              <a:t> (multiple frames sent before acknowledgment, more efficient)</a:t>
            </a:r>
          </a:p>
          <a:p>
            <a:r>
              <a:rPr lang="en-US" sz="1800" dirty="0">
                <a:latin typeface="Times New Roman" panose="02020603050405020304" pitchFamily="18" charset="0"/>
                <a:cs typeface="Times New Roman" panose="02020603050405020304" pitchFamily="18" charset="0"/>
              </a:rPr>
              <a:t>📌 </a:t>
            </a:r>
            <a:r>
              <a:rPr lang="en-US" sz="1800" i="1" dirty="0">
                <a:latin typeface="Times New Roman" panose="02020603050405020304" pitchFamily="18" charset="0"/>
                <a:cs typeface="Times New Roman" panose="02020603050405020304" pitchFamily="18" charset="0"/>
              </a:rPr>
              <a:t>Example</a:t>
            </a:r>
            <a:r>
              <a:rPr lang="en-US" sz="1800" dirty="0">
                <a:latin typeface="Times New Roman" panose="02020603050405020304" pitchFamily="18" charset="0"/>
                <a:cs typeface="Times New Roman" panose="02020603050405020304" pitchFamily="18" charset="0"/>
              </a:rPr>
              <a:t>: Talking to a friend slowly so they can take notes before you continue.</a:t>
            </a:r>
          </a:p>
          <a:p>
            <a:pPr marL="0" indent="0" fontAlgn="base">
              <a:buNone/>
            </a:pPr>
            <a:endParaRPr lang="en-US"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298C6000-9501-E182-D88C-B8A0333A44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1414602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5D72E-C9FA-5E43-6B3C-2F3C92FE6E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EBAC3AB-7056-A9BA-30E6-123E74E1DF22}"/>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3C4B264E-32FF-3E3F-AEC5-B5B226272430}"/>
              </a:ext>
            </a:extLst>
          </p:cNvPr>
          <p:cNvSpPr>
            <a:spLocks noGrp="1"/>
          </p:cNvSpPr>
          <p:nvPr>
            <p:ph idx="1"/>
          </p:nvPr>
        </p:nvSpPr>
        <p:spPr>
          <a:xfrm>
            <a:off x="838200" y="2005781"/>
            <a:ext cx="10515600" cy="4171182"/>
          </a:xfrm>
        </p:spPr>
        <p:txBody>
          <a:bodyPr>
            <a:normAutofit/>
          </a:bodyPr>
          <a:lstStyle/>
          <a:p>
            <a:pPr marL="0" indent="0" fontAlgn="base">
              <a:buNone/>
            </a:pPr>
            <a:r>
              <a:rPr lang="en-US" sz="1800" b="1" dirty="0">
                <a:solidFill>
                  <a:srgbClr val="FF0000"/>
                </a:solidFill>
                <a:latin typeface="Times New Roman" panose="02020603050405020304" pitchFamily="18" charset="0"/>
                <a:cs typeface="Times New Roman" panose="02020603050405020304" pitchFamily="18" charset="0"/>
              </a:rPr>
              <a:t>3</a:t>
            </a:r>
            <a:r>
              <a:rPr lang="en-US" sz="1800" dirty="0">
                <a:solidFill>
                  <a:srgbClr val="FF0000"/>
                </a:solidFill>
                <a:latin typeface="Times New Roman" panose="02020603050405020304" pitchFamily="18" charset="0"/>
                <a:cs typeface="Times New Roman" panose="02020603050405020304" pitchFamily="18" charset="0"/>
              </a:rPr>
              <a:t>. </a:t>
            </a:r>
            <a:r>
              <a:rPr lang="en-IN" sz="1800" b="1" dirty="0">
                <a:solidFill>
                  <a:srgbClr val="FF0000"/>
                </a:solidFill>
                <a:latin typeface="Times New Roman" panose="02020603050405020304" pitchFamily="18" charset="0"/>
                <a:cs typeface="Times New Roman" panose="02020603050405020304" pitchFamily="18" charset="0"/>
              </a:rPr>
              <a:t>Error Control</a:t>
            </a:r>
          </a:p>
          <a:p>
            <a:pPr algn="just">
              <a:lnSpc>
                <a:spcPct val="150000"/>
              </a:lnSpc>
            </a:pPr>
            <a:r>
              <a:rPr lang="en-US" sz="1800" dirty="0">
                <a:latin typeface="Times New Roman" panose="02020603050405020304" pitchFamily="18" charset="0"/>
                <a:cs typeface="Times New Roman" panose="02020603050405020304" pitchFamily="18" charset="0"/>
              </a:rPr>
              <a:t>The physical layer of a network may not always be reliable, so data packets can get corrupted.</a:t>
            </a:r>
          </a:p>
          <a:p>
            <a:pPr algn="just">
              <a:lnSpc>
                <a:spcPct val="150000"/>
              </a:lnSpc>
            </a:pPr>
            <a:r>
              <a:rPr lang="en-US" sz="1800" dirty="0">
                <a:latin typeface="Times New Roman" panose="02020603050405020304" pitchFamily="18" charset="0"/>
                <a:cs typeface="Times New Roman" panose="02020603050405020304" pitchFamily="18" charset="0"/>
              </a:rPr>
              <a:t> To prevent corrupted packets from reaching the network layer, error control is implemented at the data-link layer. </a:t>
            </a:r>
          </a:p>
          <a:p>
            <a:pPr algn="just">
              <a:lnSpc>
                <a:spcPct val="150000"/>
              </a:lnSpc>
            </a:pPr>
            <a:r>
              <a:rPr lang="en-US" sz="1800" dirty="0">
                <a:latin typeface="Times New Roman" panose="02020603050405020304" pitchFamily="18" charset="0"/>
                <a:cs typeface="Times New Roman" panose="02020603050405020304" pitchFamily="18" charset="0"/>
              </a:rPr>
              <a:t>This is usually done using </a:t>
            </a:r>
            <a:r>
              <a:rPr lang="en-US" sz="1800" b="1" dirty="0">
                <a:latin typeface="Times New Roman" panose="02020603050405020304" pitchFamily="18" charset="0"/>
                <a:cs typeface="Times New Roman" panose="02020603050405020304" pitchFamily="18" charset="0"/>
              </a:rPr>
              <a:t>two main methods</a:t>
            </a:r>
            <a:r>
              <a:rPr lang="en-US" sz="1800" dirty="0">
                <a:latin typeface="Times New Roman" panose="02020603050405020304" pitchFamily="18" charset="0"/>
                <a:cs typeface="Times New Roman" panose="02020603050405020304" pitchFamily="18" charset="0"/>
              </a:rPr>
              <a:t>, both involving a CRC (Cyclic Redundancy Check) added to the frame header.</a:t>
            </a:r>
          </a:p>
          <a:p>
            <a:pPr marL="0" indent="0" algn="just">
              <a:lnSpc>
                <a:spcPct val="150000"/>
              </a:lnSpc>
              <a:buNone/>
            </a:pPr>
            <a:r>
              <a:rPr lang="en-IN" sz="1800" b="1" dirty="0"/>
              <a:t>Method 1 </a:t>
            </a:r>
            <a:r>
              <a:rPr lang="en-IN" sz="1800" dirty="0"/>
              <a:t>: </a:t>
            </a:r>
            <a:r>
              <a:rPr lang="en-US" sz="1800" dirty="0"/>
              <a:t>If a frame is corrupted, it is simply discarded. If it is correct, it is delivered to the network layer. This method is commonly used in wired LANs like Ethernet.</a:t>
            </a:r>
            <a:endParaRPr lang="en-IN" sz="1800" dirty="0"/>
          </a:p>
        </p:txBody>
      </p:sp>
      <p:pic>
        <p:nvPicPr>
          <p:cNvPr id="3" name="Picture 2">
            <a:extLst>
              <a:ext uri="{FF2B5EF4-FFF2-40B4-BE49-F238E27FC236}">
                <a16:creationId xmlns:a16="http://schemas.microsoft.com/office/drawing/2014/main" id="{359E1281-386A-89F5-C942-2CBD226F87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2537462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7B9C9-AE8B-6DE0-1099-0C0516F76E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9D0E5C1-D6A8-B794-F475-4118606BB83B}"/>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1EEBE7CA-E02A-8D3C-7BC6-788E88E96CE1}"/>
              </a:ext>
            </a:extLst>
          </p:cNvPr>
          <p:cNvSpPr>
            <a:spLocks noGrp="1"/>
          </p:cNvSpPr>
          <p:nvPr>
            <p:ph idx="1"/>
          </p:nvPr>
        </p:nvSpPr>
        <p:spPr>
          <a:xfrm>
            <a:off x="838200" y="2005781"/>
            <a:ext cx="10515600" cy="4171182"/>
          </a:xfrm>
        </p:spPr>
        <p:txBody>
          <a:bodyPr>
            <a:normAutofit/>
          </a:bodyPr>
          <a:lstStyle/>
          <a:p>
            <a:pPr marL="0" indent="0" fontAlgn="base">
              <a:lnSpc>
                <a:spcPct val="150000"/>
              </a:lnSpc>
              <a:buNone/>
            </a:pPr>
            <a:r>
              <a:rPr lang="en-IN" sz="1800" dirty="0"/>
              <a:t> </a:t>
            </a:r>
            <a:r>
              <a:rPr lang="en-IN" sz="1800" b="1" dirty="0">
                <a:latin typeface="Times New Roman" panose="02020603050405020304" pitchFamily="18" charset="0"/>
                <a:cs typeface="Times New Roman" panose="02020603050405020304" pitchFamily="18" charset="0"/>
              </a:rPr>
              <a:t>Method 2 </a:t>
            </a:r>
            <a:r>
              <a:rPr lang="en-IN" sz="1800"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If a frame is corrupted, it is discarded, but acknowledgments are also used to manage both </a:t>
            </a:r>
            <a:r>
              <a:rPr lang="en-US" sz="1800" b="1" dirty="0">
                <a:latin typeface="Times New Roman" panose="02020603050405020304" pitchFamily="18" charset="0"/>
                <a:cs typeface="Times New Roman" panose="02020603050405020304" pitchFamily="18" charset="0"/>
              </a:rPr>
              <a:t>flow control</a:t>
            </a:r>
            <a:r>
              <a:rPr lang="en-US" sz="1800" dirty="0">
                <a:latin typeface="Times New Roman" panose="02020603050405020304" pitchFamily="18" charset="0"/>
                <a:cs typeface="Times New Roman" panose="02020603050405020304" pitchFamily="18" charset="0"/>
              </a:rPr>
              <a:t> and </a:t>
            </a:r>
            <a:r>
              <a:rPr lang="en-US" sz="1800" b="1" dirty="0">
                <a:latin typeface="Times New Roman" panose="02020603050405020304" pitchFamily="18" charset="0"/>
                <a:cs typeface="Times New Roman" panose="02020603050405020304" pitchFamily="18" charset="0"/>
              </a:rPr>
              <a:t>error control</a:t>
            </a:r>
            <a:r>
              <a:rPr lang="en-US" sz="1800" dirty="0">
                <a:latin typeface="Times New Roman" panose="02020603050405020304" pitchFamily="18" charset="0"/>
                <a:cs typeface="Times New Roman" panose="02020603050405020304" pitchFamily="18" charset="0"/>
              </a:rPr>
              <a:t> between sender and receiver.</a:t>
            </a:r>
          </a:p>
          <a:p>
            <a:pPr marL="0" indent="0" fontAlgn="base">
              <a:lnSpc>
                <a:spcPct val="150000"/>
              </a:lnSpc>
              <a:buNone/>
            </a:pPr>
            <a:r>
              <a:rPr lang="en-US" sz="1800" b="1" dirty="0">
                <a:solidFill>
                  <a:srgbClr val="FF0000"/>
                </a:solidFill>
                <a:latin typeface="Times New Roman" panose="02020603050405020304" pitchFamily="18" charset="0"/>
                <a:cs typeface="Times New Roman" panose="02020603050405020304" pitchFamily="18" charset="0"/>
              </a:rPr>
              <a:t>Combination of Flow and Error Control</a:t>
            </a:r>
          </a:p>
          <a:p>
            <a:pPr fontAlgn="base">
              <a:lnSpc>
                <a:spcPct val="150000"/>
              </a:lnSpc>
            </a:pPr>
            <a:r>
              <a:rPr lang="en-US" sz="1800" dirty="0">
                <a:latin typeface="Times New Roman" panose="02020603050405020304" pitchFamily="18" charset="0"/>
                <a:cs typeface="Times New Roman" panose="02020603050405020304" pitchFamily="18" charset="0"/>
              </a:rPr>
              <a:t>Flow control and error control can work together in a network. </a:t>
            </a:r>
          </a:p>
          <a:p>
            <a:pPr fontAlgn="base">
              <a:lnSpc>
                <a:spcPct val="150000"/>
              </a:lnSpc>
            </a:pPr>
            <a:r>
              <a:rPr lang="en-US" sz="1800" dirty="0">
                <a:latin typeface="Times New Roman" panose="02020603050405020304" pitchFamily="18" charset="0"/>
                <a:cs typeface="Times New Roman" panose="02020603050405020304" pitchFamily="18" charset="0"/>
              </a:rPr>
              <a:t> The acknowledgment (ACK) sent for flow control can also indicate that a packet was received without errors.</a:t>
            </a:r>
          </a:p>
          <a:p>
            <a:pPr fontAlgn="base">
              <a:lnSpc>
                <a:spcPct val="150000"/>
              </a:lnSpc>
            </a:pPr>
            <a:r>
              <a:rPr lang="en-US" sz="1800" dirty="0">
                <a:latin typeface="Times New Roman" panose="02020603050405020304" pitchFamily="18" charset="0"/>
                <a:cs typeface="Times New Roman" panose="02020603050405020304" pitchFamily="18" charset="0"/>
              </a:rPr>
              <a:t> If the sender does not receive an acknowledgment, it means there was a problem with the sent frame. </a:t>
            </a:r>
          </a:p>
          <a:p>
            <a:pPr fontAlgn="base">
              <a:lnSpc>
                <a:spcPct val="150000"/>
              </a:lnSpc>
            </a:pPr>
            <a:r>
              <a:rPr lang="en-US" sz="1800" dirty="0">
                <a:latin typeface="Times New Roman" panose="02020603050405020304" pitchFamily="18" charset="0"/>
                <a:cs typeface="Times New Roman" panose="02020603050405020304" pitchFamily="18" charset="0"/>
              </a:rPr>
              <a:t>Frames carrying such acknowledgments are called </a:t>
            </a:r>
            <a:r>
              <a:rPr lang="en-US" sz="1800" b="1" dirty="0">
                <a:latin typeface="Times New Roman" panose="02020603050405020304" pitchFamily="18" charset="0"/>
                <a:cs typeface="Times New Roman" panose="02020603050405020304" pitchFamily="18" charset="0"/>
              </a:rPr>
              <a:t>ACK frames</a:t>
            </a:r>
            <a:r>
              <a:rPr lang="en-US" sz="1800" dirty="0">
                <a:latin typeface="Times New Roman" panose="02020603050405020304" pitchFamily="18" charset="0"/>
                <a:cs typeface="Times New Roman" panose="02020603050405020304" pitchFamily="18" charset="0"/>
              </a:rPr>
              <a:t> to distinguish them from regular data frames. </a:t>
            </a:r>
          </a:p>
          <a:p>
            <a:pPr fontAlgn="base">
              <a:lnSpc>
                <a:spcPct val="150000"/>
              </a:lnSpc>
            </a:pPr>
            <a:r>
              <a:rPr lang="en-US" sz="1800" dirty="0">
                <a:latin typeface="Times New Roman" panose="02020603050405020304" pitchFamily="18" charset="0"/>
                <a:cs typeface="Times New Roman" panose="02020603050405020304" pitchFamily="18" charset="0"/>
              </a:rPr>
              <a:t>This concept is applied in many simple network protocols.</a:t>
            </a:r>
            <a:endParaRPr lang="en-IN" sz="1800" b="1"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9C9029F9-7877-C864-2860-E81FCA2C89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2022464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5A0B3-E855-90E9-01C7-5ACD7D4B707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F6AACC5-6BAE-052F-2F80-F14801AF21D7}"/>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7959EEC9-22FD-E47B-A318-42080DE405F7}"/>
              </a:ext>
            </a:extLst>
          </p:cNvPr>
          <p:cNvSpPr>
            <a:spLocks noGrp="1"/>
          </p:cNvSpPr>
          <p:nvPr>
            <p:ph idx="1"/>
          </p:nvPr>
        </p:nvSpPr>
        <p:spPr>
          <a:xfrm>
            <a:off x="838200" y="2005781"/>
            <a:ext cx="10515600" cy="4171182"/>
          </a:xfrm>
        </p:spPr>
        <p:txBody>
          <a:bodyPr>
            <a:normAutofit fontScale="92500" lnSpcReduction="20000"/>
          </a:bodyPr>
          <a:lstStyle/>
          <a:p>
            <a:pPr marL="0" indent="0" fontAlgn="base">
              <a:buNone/>
            </a:pPr>
            <a:r>
              <a:rPr lang="en-US" sz="1800" b="1" dirty="0">
                <a:solidFill>
                  <a:srgbClr val="FF0000"/>
                </a:solidFill>
                <a:latin typeface="Times New Roman" panose="02020603050405020304" pitchFamily="18" charset="0"/>
                <a:cs typeface="Times New Roman" panose="02020603050405020304" pitchFamily="18" charset="0"/>
              </a:rPr>
              <a:t>4. </a:t>
            </a:r>
            <a:r>
              <a:rPr lang="en-IN" sz="1800" b="1" dirty="0">
                <a:solidFill>
                  <a:srgbClr val="FF0000"/>
                </a:solidFill>
                <a:latin typeface="Times New Roman" panose="02020603050405020304" pitchFamily="18" charset="0"/>
                <a:cs typeface="Times New Roman" panose="02020603050405020304" pitchFamily="18" charset="0"/>
              </a:rPr>
              <a:t>Connectionless and Connection-Oriented Services</a:t>
            </a:r>
          </a:p>
          <a:p>
            <a:pPr fontAlgn="base">
              <a:lnSpc>
                <a:spcPct val="150000"/>
              </a:lnSpc>
            </a:pPr>
            <a:r>
              <a:rPr lang="en-US" sz="1900" dirty="0">
                <a:latin typeface="Times New Roman" panose="02020603050405020304" pitchFamily="18" charset="0"/>
                <a:cs typeface="Times New Roman" panose="02020603050405020304" pitchFamily="18" charset="0"/>
              </a:rPr>
              <a:t>DLC protocols can be </a:t>
            </a:r>
            <a:r>
              <a:rPr lang="en-US" sz="1900" b="1" dirty="0">
                <a:latin typeface="Times New Roman" panose="02020603050405020304" pitchFamily="18" charset="0"/>
                <a:cs typeface="Times New Roman" panose="02020603050405020304" pitchFamily="18" charset="0"/>
              </a:rPr>
              <a:t>Connectionless</a:t>
            </a:r>
            <a:r>
              <a:rPr lang="en-US" sz="1900" dirty="0">
                <a:latin typeface="Times New Roman" panose="02020603050405020304" pitchFamily="18" charset="0"/>
                <a:cs typeface="Times New Roman" panose="02020603050405020304" pitchFamily="18" charset="0"/>
              </a:rPr>
              <a:t> or </a:t>
            </a:r>
            <a:r>
              <a:rPr lang="en-US" sz="1900" b="1" dirty="0">
                <a:latin typeface="Times New Roman" panose="02020603050405020304" pitchFamily="18" charset="0"/>
                <a:cs typeface="Times New Roman" panose="02020603050405020304" pitchFamily="18" charset="0"/>
              </a:rPr>
              <a:t>Connection-Oriented</a:t>
            </a:r>
            <a:r>
              <a:rPr lang="en-US" sz="1900" dirty="0">
                <a:latin typeface="Times New Roman" panose="02020603050405020304" pitchFamily="18" charset="0"/>
                <a:cs typeface="Times New Roman" panose="02020603050405020304" pitchFamily="18" charset="0"/>
              </a:rPr>
              <a:t>.</a:t>
            </a:r>
          </a:p>
          <a:p>
            <a:pPr fontAlgn="base">
              <a:lnSpc>
                <a:spcPct val="150000"/>
              </a:lnSpc>
            </a:pPr>
            <a:r>
              <a:rPr lang="en-US" sz="1900" dirty="0">
                <a:latin typeface="Times New Roman" panose="02020603050405020304" pitchFamily="18" charset="0"/>
                <a:cs typeface="Times New Roman" panose="02020603050405020304" pitchFamily="18" charset="0"/>
              </a:rPr>
              <a:t>More details are covered in </a:t>
            </a:r>
            <a:r>
              <a:rPr lang="en-US" sz="1900" b="1" dirty="0">
                <a:latin typeface="Times New Roman" panose="02020603050405020304" pitchFamily="18" charset="0"/>
                <a:cs typeface="Times New Roman" panose="02020603050405020304" pitchFamily="18" charset="0"/>
              </a:rPr>
              <a:t>Network and Transport Layers</a:t>
            </a:r>
            <a:r>
              <a:rPr lang="en-US" sz="1900" dirty="0">
                <a:latin typeface="Times New Roman" panose="02020603050405020304" pitchFamily="18" charset="0"/>
                <a:cs typeface="Times New Roman" panose="02020603050405020304" pitchFamily="18" charset="0"/>
              </a:rPr>
              <a:t>.</a:t>
            </a:r>
          </a:p>
          <a:p>
            <a:pPr marL="0" indent="0" fontAlgn="base">
              <a:lnSpc>
                <a:spcPct val="150000"/>
              </a:lnSpc>
              <a:buNone/>
            </a:pPr>
            <a:r>
              <a:rPr lang="en-US" sz="1900" dirty="0">
                <a:latin typeface="Times New Roman" panose="02020603050405020304" pitchFamily="18" charset="0"/>
                <a:cs typeface="Times New Roman" panose="02020603050405020304" pitchFamily="18" charset="0"/>
              </a:rPr>
              <a:t>    </a:t>
            </a:r>
            <a:r>
              <a:rPr lang="en-US" sz="1900" b="1" dirty="0">
                <a:latin typeface="Times New Roman" panose="02020603050405020304" pitchFamily="18" charset="0"/>
                <a:cs typeface="Times New Roman" panose="02020603050405020304" pitchFamily="18" charset="0"/>
              </a:rPr>
              <a:t>1.  </a:t>
            </a:r>
            <a:r>
              <a:rPr lang="en-IN" sz="1900" b="1" dirty="0">
                <a:latin typeface="Times New Roman" panose="02020603050405020304" pitchFamily="18" charset="0"/>
                <a:cs typeface="Times New Roman" panose="02020603050405020304" pitchFamily="18" charset="0"/>
              </a:rPr>
              <a:t>Connectionless Protocol</a:t>
            </a:r>
          </a:p>
          <a:p>
            <a:pPr fontAlgn="base">
              <a:lnSpc>
                <a:spcPct val="150000"/>
              </a:lnSpc>
            </a:pPr>
            <a:r>
              <a:rPr lang="en-US" sz="1900" dirty="0">
                <a:latin typeface="Times New Roman" panose="02020603050405020304" pitchFamily="18" charset="0"/>
                <a:cs typeface="Times New Roman" panose="02020603050405020304" pitchFamily="18" charset="0"/>
              </a:rPr>
              <a:t>Frames are sent </a:t>
            </a:r>
            <a:r>
              <a:rPr lang="en-US" sz="1900" b="1" dirty="0">
                <a:latin typeface="Times New Roman" panose="02020603050405020304" pitchFamily="18" charset="0"/>
                <a:cs typeface="Times New Roman" panose="02020603050405020304" pitchFamily="18" charset="0"/>
              </a:rPr>
              <a:t>independently</a:t>
            </a:r>
            <a:r>
              <a:rPr lang="en-US" sz="1900" dirty="0">
                <a:latin typeface="Times New Roman" panose="02020603050405020304" pitchFamily="18" charset="0"/>
                <a:cs typeface="Times New Roman" panose="02020603050405020304" pitchFamily="18" charset="0"/>
              </a:rPr>
              <a:t>, with </a:t>
            </a:r>
            <a:r>
              <a:rPr lang="en-US" sz="1900" b="1" dirty="0">
                <a:latin typeface="Times New Roman" panose="02020603050405020304" pitchFamily="18" charset="0"/>
                <a:cs typeface="Times New Roman" panose="02020603050405020304" pitchFamily="18" charset="0"/>
              </a:rPr>
              <a:t>no relationship</a:t>
            </a:r>
            <a:r>
              <a:rPr lang="en-US" sz="1900" dirty="0">
                <a:latin typeface="Times New Roman" panose="02020603050405020304" pitchFamily="18" charset="0"/>
                <a:cs typeface="Times New Roman" panose="02020603050405020304" pitchFamily="18" charset="0"/>
              </a:rPr>
              <a:t> between them.</a:t>
            </a:r>
          </a:p>
          <a:p>
            <a:pPr fontAlgn="base">
              <a:lnSpc>
                <a:spcPct val="150000"/>
              </a:lnSpc>
            </a:pPr>
            <a:r>
              <a:rPr lang="en-US" sz="1900" dirty="0">
                <a:latin typeface="Times New Roman" panose="02020603050405020304" pitchFamily="18" charset="0"/>
                <a:cs typeface="Times New Roman" panose="02020603050405020304" pitchFamily="18" charset="0"/>
              </a:rPr>
              <a:t>“Connectionless” ≠ no physical connection the transmission medium still exists.</a:t>
            </a:r>
          </a:p>
          <a:p>
            <a:pPr fontAlgn="base">
              <a:lnSpc>
                <a:spcPct val="150000"/>
              </a:lnSpc>
            </a:pPr>
            <a:r>
              <a:rPr lang="en-IN" sz="1900" dirty="0">
                <a:latin typeface="Times New Roman" panose="02020603050405020304" pitchFamily="18" charset="0"/>
                <a:cs typeface="Times New Roman" panose="02020603050405020304" pitchFamily="18" charset="0"/>
              </a:rPr>
              <a:t>Common in </a:t>
            </a:r>
            <a:r>
              <a:rPr lang="en-IN" sz="1900" b="1" dirty="0">
                <a:latin typeface="Times New Roman" panose="02020603050405020304" pitchFamily="18" charset="0"/>
                <a:cs typeface="Times New Roman" panose="02020603050405020304" pitchFamily="18" charset="0"/>
              </a:rPr>
              <a:t>LAN data-link protocols</a:t>
            </a:r>
            <a:r>
              <a:rPr lang="en-IN" sz="1900" dirty="0">
                <a:latin typeface="Times New Roman" panose="02020603050405020304" pitchFamily="18" charset="0"/>
                <a:cs typeface="Times New Roman" panose="02020603050405020304" pitchFamily="18" charset="0"/>
              </a:rPr>
              <a:t>.</a:t>
            </a:r>
          </a:p>
          <a:p>
            <a:r>
              <a:rPr lang="en-US" sz="1900" b="1" dirty="0">
                <a:latin typeface="Times New Roman" panose="02020603050405020304" pitchFamily="18" charset="0"/>
                <a:cs typeface="Times New Roman" panose="02020603050405020304" pitchFamily="18" charset="0"/>
              </a:rPr>
              <a:t>Example : Ethernet (IEEE 802.3)</a:t>
            </a:r>
            <a:endParaRPr lang="en-US" sz="1900" dirty="0">
              <a:latin typeface="Times New Roman" panose="02020603050405020304" pitchFamily="18" charset="0"/>
              <a:cs typeface="Times New Roman" panose="02020603050405020304" pitchFamily="18" charset="0"/>
            </a:endParaRPr>
          </a:p>
          <a:p>
            <a:r>
              <a:rPr lang="en-US" sz="1900" dirty="0">
                <a:latin typeface="Times New Roman" panose="02020603050405020304" pitchFamily="18" charset="0"/>
                <a:cs typeface="Times New Roman" panose="02020603050405020304" pitchFamily="18" charset="0"/>
              </a:rPr>
              <a:t>Frames are sent independently, no numbering, no guaranteed order.</a:t>
            </a:r>
          </a:p>
          <a:p>
            <a:r>
              <a:rPr lang="en-US" sz="1900" dirty="0">
                <a:latin typeface="Times New Roman" panose="02020603050405020304" pitchFamily="18" charset="0"/>
                <a:cs typeface="Times New Roman" panose="02020603050405020304" pitchFamily="18" charset="0"/>
              </a:rPr>
              <a:t>Common in wired LANs.</a:t>
            </a:r>
          </a:p>
          <a:p>
            <a:pPr fontAlgn="base">
              <a:lnSpc>
                <a:spcPct val="150000"/>
              </a:lnSpc>
            </a:pPr>
            <a:endParaRPr lang="en-US" sz="1800" dirty="0">
              <a:latin typeface="Times New Roman" panose="02020603050405020304" pitchFamily="18" charset="0"/>
              <a:cs typeface="Times New Roman" panose="02020603050405020304" pitchFamily="18" charset="0"/>
            </a:endParaRPr>
          </a:p>
          <a:p>
            <a:pPr marL="0" indent="0" fontAlgn="base">
              <a:buNone/>
            </a:pPr>
            <a:endParaRPr lang="en-US" sz="1800" dirty="0"/>
          </a:p>
          <a:p>
            <a:pPr marL="0" indent="0" fontAlgn="base">
              <a:buNone/>
            </a:pPr>
            <a:endParaRPr lang="en-IN" sz="1800" b="1" dirty="0">
              <a:solidFill>
                <a:srgbClr val="FF0000"/>
              </a:solidFill>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793E4641-E038-87C9-9B7F-A1C7386C2E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90" y="0"/>
            <a:ext cx="12192000" cy="1448166"/>
          </a:xfrm>
          <a:prstGeom prst="rect">
            <a:avLst/>
          </a:prstGeom>
        </p:spPr>
      </p:pic>
      <p:sp>
        <p:nvSpPr>
          <p:cNvPr id="7" name="Rectangle 2">
            <a:extLst>
              <a:ext uri="{FF2B5EF4-FFF2-40B4-BE49-F238E27FC236}">
                <a16:creationId xmlns:a16="http://schemas.microsoft.com/office/drawing/2014/main" id="{63B86AC4-8D45-8F1A-3823-968CC6A10A3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a:ln>
                  <a:noFill/>
                </a:ln>
                <a:solidFill>
                  <a:schemeClr val="tx1"/>
                </a:solidFill>
                <a:effectLst/>
                <a:latin typeface="Arial" panose="020B0604020202020204" pitchFamily="34" charset="0"/>
              </a:rPr>
              <a:t>Frames are </a:t>
            </a:r>
            <a:r>
              <a:rPr kumimoji="0" lang="en-US" altLang="en-US" sz="1800" b="1" i="0" u="none" strike="noStrike" cap="none" normalizeH="0" baseline="0">
                <a:ln>
                  <a:noFill/>
                </a:ln>
                <a:solidFill>
                  <a:schemeClr val="tx1"/>
                </a:solidFill>
                <a:effectLst/>
                <a:latin typeface="Arial" panose="020B0604020202020204" pitchFamily="34" charset="0"/>
              </a:rPr>
              <a:t>not numbered</a:t>
            </a:r>
            <a:r>
              <a:rPr kumimoji="0" lang="en-US" altLang="en-US" sz="1800" b="0" i="0" u="none" strike="noStrike" cap="none" normalizeH="0" baseline="0">
                <a:ln>
                  <a:noFill/>
                </a:ln>
                <a:solidFill>
                  <a:schemeClr val="tx1"/>
                </a:solidFill>
                <a:effectLst/>
                <a:latin typeface="Arial" panose="020B0604020202020204" pitchFamily="34" charset="0"/>
              </a:rPr>
              <a:t>; no ordering is maintained.</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087762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7B2FA-C30C-452B-DCBA-3FD985D27F2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3882F9F-7473-FB27-32A8-BA1B87471F39}"/>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0AECBA07-FEB9-6E5C-FAF8-8CB32DE8B5A9}"/>
              </a:ext>
            </a:extLst>
          </p:cNvPr>
          <p:cNvSpPr>
            <a:spLocks noGrp="1"/>
          </p:cNvSpPr>
          <p:nvPr>
            <p:ph idx="1"/>
          </p:nvPr>
        </p:nvSpPr>
        <p:spPr>
          <a:xfrm>
            <a:off x="838200" y="2005781"/>
            <a:ext cx="10515600" cy="4171182"/>
          </a:xfrm>
        </p:spPr>
        <p:txBody>
          <a:bodyPr>
            <a:normAutofit/>
          </a:bodyPr>
          <a:lstStyle/>
          <a:p>
            <a:pPr marL="0" indent="0" fontAlgn="base">
              <a:buNone/>
            </a:pPr>
            <a:r>
              <a:rPr lang="en-US" sz="1800" b="1" dirty="0">
                <a:latin typeface="Times New Roman" panose="02020603050405020304" pitchFamily="18" charset="0"/>
                <a:cs typeface="Times New Roman" panose="02020603050405020304" pitchFamily="18" charset="0"/>
              </a:rPr>
              <a:t>2. </a:t>
            </a:r>
            <a:r>
              <a:rPr lang="en-IN" sz="1800" b="1" dirty="0">
                <a:latin typeface="Times New Roman" panose="02020603050405020304" pitchFamily="18" charset="0"/>
                <a:cs typeface="Times New Roman" panose="02020603050405020304" pitchFamily="18" charset="0"/>
              </a:rPr>
              <a:t>Connection-Oriented Protocol</a:t>
            </a:r>
          </a:p>
          <a:p>
            <a:pPr marL="0" indent="0" fontAlgn="base">
              <a:buNone/>
            </a:pPr>
            <a:endParaRPr lang="en-US" sz="1800" b="1" dirty="0"/>
          </a:p>
          <a:p>
            <a:pPr fontAlgn="base"/>
            <a:r>
              <a:rPr lang="en-US" sz="1800" b="1" dirty="0"/>
              <a:t>Logical connection</a:t>
            </a:r>
            <a:r>
              <a:rPr lang="en-US" sz="1800" dirty="0"/>
              <a:t> is established before data transfer (Setup Phase).</a:t>
            </a:r>
          </a:p>
          <a:p>
            <a:pPr fontAlgn="base"/>
            <a:r>
              <a:rPr lang="en-US" sz="1800" dirty="0"/>
              <a:t>Related frames are transmitted in order (Transfer Phase).</a:t>
            </a:r>
          </a:p>
          <a:p>
            <a:pPr fontAlgn="base"/>
            <a:r>
              <a:rPr lang="en-US" sz="1800" dirty="0"/>
              <a:t>Connection is terminated after transfer (Teardown Phase).</a:t>
            </a:r>
          </a:p>
          <a:p>
            <a:pPr fontAlgn="base"/>
            <a:r>
              <a:rPr lang="en-US" sz="1800" dirty="0"/>
              <a:t>Frames are </a:t>
            </a:r>
            <a:r>
              <a:rPr lang="en-US" sz="1800" b="1" dirty="0"/>
              <a:t>numbered</a:t>
            </a:r>
            <a:r>
              <a:rPr lang="en-US" sz="1800" dirty="0"/>
              <a:t>; receiver ensures correct </a:t>
            </a:r>
            <a:r>
              <a:rPr lang="en-US" sz="1800" b="1" dirty="0"/>
              <a:t>order</a:t>
            </a:r>
            <a:r>
              <a:rPr lang="en-US" sz="1800" dirty="0"/>
              <a:t> before delivering to network layer.</a:t>
            </a:r>
          </a:p>
          <a:p>
            <a:pPr fontAlgn="base"/>
            <a:r>
              <a:rPr lang="en-US" sz="1800" dirty="0"/>
              <a:t>Rare in wired LANs; found in some </a:t>
            </a:r>
            <a:r>
              <a:rPr lang="en-US" sz="1800" b="1" dirty="0"/>
              <a:t>point-to-point protocols, wireless LANs, and WANs</a:t>
            </a:r>
            <a:r>
              <a:rPr lang="en-US" sz="1800" dirty="0"/>
              <a:t>.</a:t>
            </a:r>
          </a:p>
          <a:p>
            <a:r>
              <a:rPr lang="en-US" sz="1800" dirty="0"/>
              <a:t>Establishes a logical connection before sending frames.</a:t>
            </a:r>
          </a:p>
          <a:p>
            <a:pPr fontAlgn="base"/>
            <a:r>
              <a:rPr lang="en-IN" sz="1800" dirty="0"/>
              <a:t>Used in some Wireless WANs.</a:t>
            </a:r>
            <a:endParaRPr lang="en-US" sz="1800" b="1" dirty="0"/>
          </a:p>
          <a:p>
            <a:pPr marL="0" indent="0" fontAlgn="base">
              <a:buNone/>
            </a:pPr>
            <a:endParaRPr lang="en-IN" sz="1800" b="1" dirty="0">
              <a:solidFill>
                <a:srgbClr val="FF0000"/>
              </a:solidFill>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D1EF84AE-4860-48A4-600D-A59BC5C21E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7" name="Rectangle 2">
            <a:extLst>
              <a:ext uri="{FF2B5EF4-FFF2-40B4-BE49-F238E27FC236}">
                <a16:creationId xmlns:a16="http://schemas.microsoft.com/office/drawing/2014/main" id="{45F82823-21BD-A002-9A71-3278440D612B}"/>
              </a:ext>
            </a:extLst>
          </p:cNvPr>
          <p:cNvSpPr>
            <a:spLocks noChangeArrowheads="1"/>
          </p:cNvSpPr>
          <p:nvPr/>
        </p:nvSpPr>
        <p:spPr bwMode="auto">
          <a:xfrm>
            <a:off x="0" y="-323165"/>
            <a:ext cx="32893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19053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22F82-0942-2AEB-DBF7-C727094C6DE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EB46C14-F339-8A87-9EAB-01A2C93902A4}"/>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4AE4ADCC-9059-D8C4-CAC9-384180B2B009}"/>
              </a:ext>
            </a:extLst>
          </p:cNvPr>
          <p:cNvSpPr>
            <a:spLocks noGrp="1"/>
          </p:cNvSpPr>
          <p:nvPr>
            <p:ph idx="1"/>
          </p:nvPr>
        </p:nvSpPr>
        <p:spPr>
          <a:xfrm>
            <a:off x="838200" y="2005781"/>
            <a:ext cx="10515600" cy="4493342"/>
          </a:xfrm>
        </p:spPr>
        <p:txBody>
          <a:bodyPr>
            <a:normAutofit fontScale="92500" lnSpcReduction="10000"/>
          </a:bodyPr>
          <a:lstStyle/>
          <a:p>
            <a:pPr marL="0" indent="0" fontAlgn="base">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fontAlgn="base">
              <a:buNone/>
            </a:pPr>
            <a:r>
              <a:rPr lang="en-US" sz="1800" b="1" dirty="0">
                <a:solidFill>
                  <a:srgbClr val="FF0000"/>
                </a:solidFill>
                <a:latin typeface="Times New Roman" panose="02020603050405020304" pitchFamily="18" charset="0"/>
                <a:cs typeface="Times New Roman" panose="02020603050405020304" pitchFamily="18" charset="0"/>
              </a:rPr>
              <a:t>5.</a:t>
            </a:r>
            <a:r>
              <a:rPr lang="en-IN" sz="1800" b="1" dirty="0">
                <a:solidFill>
                  <a:srgbClr val="FF0000"/>
                </a:solidFill>
                <a:latin typeface="Times New Roman" panose="02020603050405020304" pitchFamily="18" charset="0"/>
                <a:cs typeface="Times New Roman" panose="02020603050405020304" pitchFamily="18" charset="0"/>
              </a:rPr>
              <a:t> Data Link Layer Protocols</a:t>
            </a:r>
          </a:p>
          <a:p>
            <a:r>
              <a:rPr lang="en-IN" sz="2000" dirty="0">
                <a:latin typeface="Times New Roman" panose="02020603050405020304" pitchFamily="18" charset="0"/>
                <a:cs typeface="Times New Roman" panose="02020603050405020304" pitchFamily="18" charset="0"/>
              </a:rPr>
              <a:t>The four protocols have been defined for the data-Link Layer to deal with </a:t>
            </a:r>
            <a:r>
              <a:rPr lang="en-US" sz="1800" dirty="0">
                <a:latin typeface="Times New Roman" panose="02020603050405020304" pitchFamily="18" charset="0"/>
                <a:cs typeface="Times New Roman" panose="02020603050405020304" pitchFamily="18" charset="0"/>
              </a:rPr>
              <a:t>Flow and Error Control.</a:t>
            </a:r>
          </a:p>
          <a:p>
            <a:r>
              <a:rPr lang="en-US" sz="1800" dirty="0">
                <a:latin typeface="Times New Roman" panose="02020603050405020304" pitchFamily="18" charset="0"/>
                <a:cs typeface="Times New Roman" panose="02020603050405020304" pitchFamily="18" charset="0"/>
              </a:rPr>
              <a:t>Four traditional protocols: </a:t>
            </a:r>
            <a:r>
              <a:rPr lang="en-US" sz="1800" b="1" dirty="0">
                <a:latin typeface="Times New Roman" panose="02020603050405020304" pitchFamily="18" charset="0"/>
                <a:cs typeface="Times New Roman" panose="02020603050405020304" pitchFamily="18" charset="0"/>
              </a:rPr>
              <a:t>Simple, Stop-and-Wait, Go-Back-N, Selective-Repeat</a:t>
            </a:r>
            <a:r>
              <a:rPr lang="en-US" sz="1800" dirty="0">
                <a:latin typeface="Times New Roman" panose="02020603050405020304" pitchFamily="18" charset="0"/>
                <a:cs typeface="Times New Roman" panose="02020603050405020304" pitchFamily="18" charset="0"/>
              </a:rPr>
              <a:t>.</a:t>
            </a:r>
          </a:p>
          <a:p>
            <a:r>
              <a:rPr lang="en-US" sz="1800" b="1" dirty="0">
                <a:latin typeface="Times New Roman" panose="02020603050405020304" pitchFamily="18" charset="0"/>
                <a:cs typeface="Times New Roman" panose="02020603050405020304" pitchFamily="18" charset="0"/>
              </a:rPr>
              <a:t>Simple and Stop-and-Wait </a:t>
            </a:r>
            <a:r>
              <a:rPr lang="en-US" sz="1800" dirty="0">
                <a:latin typeface="Times New Roman" panose="02020603050405020304" pitchFamily="18" charset="0"/>
                <a:cs typeface="Times New Roman" panose="02020603050405020304" pitchFamily="18" charset="0"/>
              </a:rPr>
              <a:t>are still used at the data-link layer.</a:t>
            </a:r>
          </a:p>
          <a:p>
            <a:r>
              <a:rPr lang="en-US" sz="1800" b="1" dirty="0">
                <a:latin typeface="Times New Roman" panose="02020603050405020304" pitchFamily="18" charset="0"/>
                <a:cs typeface="Times New Roman" panose="02020603050405020304" pitchFamily="18" charset="0"/>
              </a:rPr>
              <a:t>Go-Back-N</a:t>
            </a:r>
            <a:r>
              <a:rPr lang="en-US" sz="1800" dirty="0">
                <a:latin typeface="Times New Roman" panose="02020603050405020304" pitchFamily="18" charset="0"/>
                <a:cs typeface="Times New Roman" panose="02020603050405020304" pitchFamily="18" charset="0"/>
              </a:rPr>
              <a:t> and </a:t>
            </a:r>
            <a:r>
              <a:rPr lang="en-US" sz="1800" b="1" dirty="0">
                <a:latin typeface="Times New Roman" panose="02020603050405020304" pitchFamily="18" charset="0"/>
                <a:cs typeface="Times New Roman" panose="02020603050405020304" pitchFamily="18" charset="0"/>
              </a:rPr>
              <a:t>Selective-Repeat</a:t>
            </a:r>
            <a:r>
              <a:rPr lang="en-US" sz="1800" dirty="0">
                <a:latin typeface="Times New Roman" panose="02020603050405020304" pitchFamily="18" charset="0"/>
                <a:cs typeface="Times New Roman" panose="02020603050405020304" pitchFamily="18" charset="0"/>
              </a:rPr>
              <a:t> are mostly used at the transport layer.</a:t>
            </a:r>
          </a:p>
          <a:p>
            <a:r>
              <a:rPr lang="en-US" sz="1800" b="1" dirty="0">
                <a:latin typeface="Times New Roman" panose="02020603050405020304" pitchFamily="18" charset="0"/>
                <a:cs typeface="Times New Roman" panose="02020603050405020304" pitchFamily="18" charset="0"/>
              </a:rPr>
              <a:t>Finite State Machine (FSM) Concept:</a:t>
            </a:r>
          </a:p>
          <a:p>
            <a:r>
              <a:rPr lang="en-US" sz="1800" dirty="0">
                <a:latin typeface="Times New Roman" panose="02020603050405020304" pitchFamily="18" charset="0"/>
                <a:cs typeface="Times New Roman" panose="02020603050405020304" pitchFamily="18" charset="0"/>
              </a:rPr>
              <a:t>FSM models the behavior of a data-link-layer protocol.</a:t>
            </a:r>
          </a:p>
          <a:p>
            <a:r>
              <a:rPr lang="en-US" sz="1800" b="1" dirty="0">
                <a:latin typeface="Times New Roman" panose="02020603050405020304" pitchFamily="18" charset="0"/>
                <a:cs typeface="Times New Roman" panose="02020603050405020304" pitchFamily="18" charset="0"/>
              </a:rPr>
              <a:t>States:</a:t>
            </a:r>
            <a:r>
              <a:rPr lang="en-US" sz="1800" dirty="0">
                <a:latin typeface="Times New Roman" panose="02020603050405020304" pitchFamily="18" charset="0"/>
                <a:cs typeface="Times New Roman" panose="02020603050405020304" pitchFamily="18" charset="0"/>
              </a:rPr>
              <a:t> The machine has a </a:t>
            </a:r>
            <a:r>
              <a:rPr lang="en-US" sz="1800" b="1" dirty="0">
                <a:latin typeface="Times New Roman" panose="02020603050405020304" pitchFamily="18" charset="0"/>
                <a:cs typeface="Times New Roman" panose="02020603050405020304" pitchFamily="18" charset="0"/>
              </a:rPr>
              <a:t>finite number of states( </a:t>
            </a:r>
            <a:r>
              <a:rPr lang="en-IN" sz="1800" b="1" dirty="0">
                <a:latin typeface="Times New Roman" panose="02020603050405020304" pitchFamily="18" charset="0"/>
                <a:cs typeface="Times New Roman" panose="02020603050405020304" pitchFamily="18" charset="0"/>
              </a:rPr>
              <a:t>limited</a:t>
            </a:r>
            <a:r>
              <a:rPr lang="en-IN" sz="1800" dirty="0">
                <a:latin typeface="Times New Roman" panose="02020603050405020304" pitchFamily="18" charset="0"/>
                <a:cs typeface="Times New Roman" panose="02020603050405020304" pitchFamily="18" charset="0"/>
              </a:rPr>
              <a:t> or </a:t>
            </a:r>
            <a:r>
              <a:rPr lang="en-IN" sz="1800" b="1" dirty="0">
                <a:latin typeface="Times New Roman" panose="02020603050405020304" pitchFamily="18" charset="0"/>
                <a:cs typeface="Times New Roman" panose="02020603050405020304" pitchFamily="18" charset="0"/>
              </a:rPr>
              <a:t>countable</a:t>
            </a:r>
            <a:r>
              <a:rPr lang="en-US" sz="1800" dirty="0">
                <a:latin typeface="Times New Roman" panose="02020603050405020304" pitchFamily="18" charset="0"/>
                <a:cs typeface="Times New Roman" panose="02020603050405020304" pitchFamily="18" charset="0"/>
              </a:rPr>
              <a:t>; )always in one state at a time.</a:t>
            </a:r>
          </a:p>
          <a:p>
            <a:pPr marL="0" indent="0">
              <a:buNone/>
            </a:pPr>
            <a:r>
              <a:rPr lang="en-US" sz="1800" dirty="0">
                <a:latin typeface="Times New Roman" panose="02020603050405020304" pitchFamily="18" charset="0"/>
                <a:cs typeface="Times New Roman" panose="02020603050405020304" pitchFamily="18" charset="0"/>
              </a:rPr>
              <a:t>(The system can move between these states based on events, but it </a:t>
            </a:r>
            <a:r>
              <a:rPr lang="en-US" sz="1800" b="1" dirty="0">
                <a:latin typeface="Times New Roman" panose="02020603050405020304" pitchFamily="18" charset="0"/>
                <a:cs typeface="Times New Roman" panose="02020603050405020304" pitchFamily="18" charset="0"/>
              </a:rPr>
              <a:t>cannot have unlimited states</a:t>
            </a:r>
            <a:r>
              <a:rPr lang="en-US" sz="1800" dirty="0">
                <a:latin typeface="Times New Roman" panose="02020603050405020304" pitchFamily="18" charset="0"/>
                <a:cs typeface="Times New Roman" panose="02020603050405020304" pitchFamily="18" charset="0"/>
              </a:rPr>
              <a:t>.)</a:t>
            </a:r>
          </a:p>
          <a:p>
            <a:r>
              <a:rPr lang="en-US" sz="1800" b="1" dirty="0">
                <a:latin typeface="Times New Roman" panose="02020603050405020304" pitchFamily="18" charset="0"/>
                <a:cs typeface="Times New Roman" panose="02020603050405020304" pitchFamily="18" charset="0"/>
              </a:rPr>
              <a:t>Events:</a:t>
            </a:r>
            <a:r>
              <a:rPr lang="en-US" sz="1800" dirty="0">
                <a:latin typeface="Times New Roman" panose="02020603050405020304" pitchFamily="18" charset="0"/>
                <a:cs typeface="Times New Roman" panose="02020603050405020304" pitchFamily="18" charset="0"/>
              </a:rPr>
              <a:t> Defining the list of action to performed  and determine the next state.</a:t>
            </a:r>
          </a:p>
          <a:p>
            <a:r>
              <a:rPr lang="en-US" sz="1800" b="1" dirty="0">
                <a:latin typeface="Times New Roman" panose="02020603050405020304" pitchFamily="18" charset="0"/>
                <a:cs typeface="Times New Roman" panose="02020603050405020304" pitchFamily="18" charset="0"/>
              </a:rPr>
              <a:t>Actions:</a:t>
            </a:r>
            <a:r>
              <a:rPr lang="en-US" sz="1800" dirty="0">
                <a:latin typeface="Times New Roman" panose="02020603050405020304" pitchFamily="18" charset="0"/>
                <a:cs typeface="Times New Roman" panose="02020603050405020304" pitchFamily="18" charset="0"/>
              </a:rPr>
              <a:t> Tasks performed when an event occurs.</a:t>
            </a:r>
          </a:p>
          <a:p>
            <a:r>
              <a:rPr lang="en-US" sz="1800" b="1" dirty="0">
                <a:latin typeface="Times New Roman" panose="02020603050405020304" pitchFamily="18" charset="0"/>
                <a:cs typeface="Times New Roman" panose="02020603050405020304" pitchFamily="18" charset="0"/>
              </a:rPr>
              <a:t>Initial State:</a:t>
            </a:r>
            <a:r>
              <a:rPr lang="en-US" sz="1800" dirty="0">
                <a:latin typeface="Times New Roman" panose="02020603050405020304" pitchFamily="18" charset="0"/>
                <a:cs typeface="Times New Roman" panose="02020603050405020304" pitchFamily="18" charset="0"/>
              </a:rPr>
              <a:t> The state where the machine starts when turned on.</a:t>
            </a: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B526D9CE-7898-5C87-5D57-8FF4FEAD4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Rectangle 3">
            <a:extLst>
              <a:ext uri="{FF2B5EF4-FFF2-40B4-BE49-F238E27FC236}">
                <a16:creationId xmlns:a16="http://schemas.microsoft.com/office/drawing/2014/main" id="{51C3A0F9-6AE5-0750-E20A-67D0A8FE5191}"/>
              </a:ext>
            </a:extLst>
          </p:cNvPr>
          <p:cNvSpPr>
            <a:spLocks noChangeArrowheads="1"/>
          </p:cNvSpPr>
          <p:nvPr/>
        </p:nvSpPr>
        <p:spPr bwMode="auto">
          <a:xfrm>
            <a:off x="152400" y="-322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17647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A096F-A7C6-2253-2A98-85946A21B29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B326AD6-AAAB-C730-D4CF-81AEEC4BE22A}"/>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130DD382-971B-57AF-F457-75B007336312}"/>
              </a:ext>
            </a:extLst>
          </p:cNvPr>
          <p:cNvSpPr>
            <a:spLocks noGrp="1"/>
          </p:cNvSpPr>
          <p:nvPr>
            <p:ph idx="1"/>
          </p:nvPr>
        </p:nvSpPr>
        <p:spPr>
          <a:xfrm>
            <a:off x="838200" y="2005781"/>
            <a:ext cx="10515600" cy="4493342"/>
          </a:xfrm>
        </p:spPr>
        <p:txBody>
          <a:bodyPr>
            <a:normAutofit lnSpcReduction="10000"/>
          </a:bodyPr>
          <a:lstStyle/>
          <a:p>
            <a:pPr marL="0" indent="0" fontAlgn="base">
              <a:buNone/>
            </a:pPr>
            <a:endParaRPr lang="en-US" sz="1800" b="1" dirty="0">
              <a:solidFill>
                <a:srgbClr val="FF0000"/>
              </a:solidFill>
              <a:latin typeface="Times New Roman" panose="02020603050405020304" pitchFamily="18" charset="0"/>
              <a:cs typeface="Times New Roman" panose="02020603050405020304" pitchFamily="18" charset="0"/>
            </a:endParaRPr>
          </a:p>
          <a:p>
            <a:pPr fontAlgn="base"/>
            <a:r>
              <a:rPr lang="en-IN" sz="1800" b="1" dirty="0">
                <a:latin typeface="Times New Roman" panose="02020603050405020304" pitchFamily="18" charset="0"/>
                <a:cs typeface="Times New Roman" panose="02020603050405020304" pitchFamily="18" charset="0"/>
              </a:rPr>
              <a:t>State</a:t>
            </a:r>
            <a:r>
              <a:rPr lang="en-IN" sz="1800"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A </a:t>
            </a:r>
            <a:r>
              <a:rPr lang="en-US" sz="1800" b="1" dirty="0">
                <a:latin typeface="Times New Roman" panose="02020603050405020304" pitchFamily="18" charset="0"/>
                <a:cs typeface="Times New Roman" panose="02020603050405020304" pitchFamily="18" charset="0"/>
              </a:rPr>
              <a:t>state</a:t>
            </a:r>
            <a:r>
              <a:rPr lang="en-US" sz="1800" dirty="0">
                <a:latin typeface="Times New Roman" panose="02020603050405020304" pitchFamily="18" charset="0"/>
                <a:cs typeface="Times New Roman" panose="02020603050405020304" pitchFamily="18" charset="0"/>
              </a:rPr>
              <a:t> represents the </a:t>
            </a:r>
            <a:r>
              <a:rPr lang="en-US" sz="1800" b="1" dirty="0">
                <a:latin typeface="Times New Roman" panose="02020603050405020304" pitchFamily="18" charset="0"/>
                <a:cs typeface="Times New Roman" panose="02020603050405020304" pitchFamily="18" charset="0"/>
              </a:rPr>
              <a:t>current condition or situation</a:t>
            </a:r>
            <a:r>
              <a:rPr lang="en-US" sz="1800" dirty="0">
                <a:latin typeface="Times New Roman" panose="02020603050405020304" pitchFamily="18" charset="0"/>
                <a:cs typeface="Times New Roman" panose="02020603050405020304" pitchFamily="18" charset="0"/>
              </a:rPr>
              <a:t> of the system.</a:t>
            </a:r>
          </a:p>
          <a:p>
            <a:pPr fontAlgn="base"/>
            <a:r>
              <a:rPr lang="en-US" sz="1800" dirty="0">
                <a:latin typeface="Times New Roman" panose="02020603050405020304" pitchFamily="18" charset="0"/>
                <a:cs typeface="Times New Roman" panose="02020603050405020304" pitchFamily="18" charset="0"/>
              </a:rPr>
              <a:t>It defines </a:t>
            </a:r>
            <a:r>
              <a:rPr lang="en-US" sz="1800" b="1" dirty="0">
                <a:latin typeface="Times New Roman" panose="02020603050405020304" pitchFamily="18" charset="0"/>
                <a:cs typeface="Times New Roman" panose="02020603050405020304" pitchFamily="18" charset="0"/>
              </a:rPr>
              <a:t>what the system is doing</a:t>
            </a:r>
            <a:r>
              <a:rPr lang="en-US" sz="1800" dirty="0">
                <a:latin typeface="Times New Roman" panose="02020603050405020304" pitchFamily="18" charset="0"/>
                <a:cs typeface="Times New Roman" panose="02020603050405020304" pitchFamily="18" charset="0"/>
              </a:rPr>
              <a:t> or </a:t>
            </a:r>
            <a:r>
              <a:rPr lang="en-US" sz="1800" b="1" dirty="0">
                <a:latin typeface="Times New Roman" panose="02020603050405020304" pitchFamily="18" charset="0"/>
                <a:cs typeface="Times New Roman" panose="02020603050405020304" pitchFamily="18" charset="0"/>
              </a:rPr>
              <a:t>waiting for</a:t>
            </a:r>
            <a:r>
              <a:rPr lang="en-US" sz="1800" dirty="0">
                <a:latin typeface="Times New Roman" panose="02020603050405020304" pitchFamily="18" charset="0"/>
                <a:cs typeface="Times New Roman" panose="02020603050405020304" pitchFamily="18" charset="0"/>
              </a:rPr>
              <a:t> at a specific time.</a:t>
            </a:r>
          </a:p>
          <a:p>
            <a:pPr fontAlgn="base"/>
            <a:r>
              <a:rPr lang="en-US" sz="1800" dirty="0">
                <a:latin typeface="Times New Roman" panose="02020603050405020304" pitchFamily="18" charset="0"/>
                <a:cs typeface="Times New Roman" panose="02020603050405020304" pitchFamily="18" charset="0"/>
              </a:rPr>
              <a:t>The system </a:t>
            </a:r>
            <a:r>
              <a:rPr lang="en-US" sz="1800" b="1" dirty="0">
                <a:latin typeface="Times New Roman" panose="02020603050405020304" pitchFamily="18" charset="0"/>
                <a:cs typeface="Times New Roman" panose="02020603050405020304" pitchFamily="18" charset="0"/>
              </a:rPr>
              <a:t>stays in a state</a:t>
            </a:r>
            <a:r>
              <a:rPr lang="en-US" sz="1800" dirty="0">
                <a:latin typeface="Times New Roman" panose="02020603050405020304" pitchFamily="18" charset="0"/>
                <a:cs typeface="Times New Roman" panose="02020603050405020304" pitchFamily="18" charset="0"/>
              </a:rPr>
              <a:t> until an </a:t>
            </a:r>
            <a:r>
              <a:rPr lang="en-US" sz="1800" b="1" dirty="0">
                <a:latin typeface="Times New Roman" panose="02020603050405020304" pitchFamily="18" charset="0"/>
                <a:cs typeface="Times New Roman" panose="02020603050405020304" pitchFamily="18" charset="0"/>
              </a:rPr>
              <a:t>event</a:t>
            </a:r>
            <a:r>
              <a:rPr lang="en-US" sz="1800" dirty="0">
                <a:latin typeface="Times New Roman" panose="02020603050405020304" pitchFamily="18" charset="0"/>
                <a:cs typeface="Times New Roman" panose="02020603050405020304" pitchFamily="18" charset="0"/>
              </a:rPr>
              <a:t> occurs that causes it to change.</a:t>
            </a:r>
          </a:p>
          <a:p>
            <a:r>
              <a:rPr lang="en-US" sz="1800" dirty="0">
                <a:latin typeface="Times New Roman" panose="02020603050405020304" pitchFamily="18" charset="0"/>
                <a:cs typeface="Times New Roman" panose="02020603050405020304" pitchFamily="18" charset="0"/>
              </a:rPr>
              <a:t>Example:</a:t>
            </a:r>
          </a:p>
          <a:p>
            <a:r>
              <a:rPr lang="en-US" sz="1800" dirty="0">
                <a:latin typeface="Times New Roman" panose="02020603050405020304" pitchFamily="18" charset="0"/>
                <a:cs typeface="Times New Roman" panose="02020603050405020304" pitchFamily="18" charset="0"/>
              </a:rPr>
              <a:t>“Waiting for frame to send”</a:t>
            </a:r>
          </a:p>
          <a:p>
            <a:r>
              <a:rPr lang="en-US" sz="1800" dirty="0">
                <a:latin typeface="Times New Roman" panose="02020603050405020304" pitchFamily="18" charset="0"/>
                <a:cs typeface="Times New Roman" panose="02020603050405020304" pitchFamily="18" charset="0"/>
              </a:rPr>
              <a:t>“Waiting for acknowledgment”</a:t>
            </a:r>
          </a:p>
          <a:p>
            <a:r>
              <a:rPr lang="en-IN" sz="1800" b="1" dirty="0"/>
              <a:t>Initial State: </a:t>
            </a:r>
            <a:r>
              <a:rPr lang="en-US" sz="1800" dirty="0"/>
              <a:t>The </a:t>
            </a:r>
            <a:r>
              <a:rPr lang="en-US" sz="1800" b="1" dirty="0"/>
              <a:t>initial state</a:t>
            </a:r>
            <a:r>
              <a:rPr lang="en-US" sz="1800" dirty="0"/>
              <a:t> is the </a:t>
            </a:r>
            <a:r>
              <a:rPr lang="en-US" sz="1800" b="1" dirty="0"/>
              <a:t>starting point</a:t>
            </a:r>
            <a:r>
              <a:rPr lang="en-US" sz="1800" dirty="0"/>
              <a:t> of the FSM when the system is first turned on or begins operation.</a:t>
            </a:r>
          </a:p>
          <a:p>
            <a:r>
              <a:rPr lang="en-US" sz="1800" dirty="0"/>
              <a:t>It is the </a:t>
            </a:r>
            <a:r>
              <a:rPr lang="en-US" sz="1800" b="1" dirty="0"/>
              <a:t>default state</a:t>
            </a:r>
            <a:r>
              <a:rPr lang="en-US" sz="1800" dirty="0"/>
              <a:t> before any event occurs.</a:t>
            </a:r>
          </a:p>
          <a:p>
            <a:r>
              <a:rPr lang="en-US" sz="1800" dirty="0"/>
              <a:t>From this state, the machine reacts to the first event and may transition to another state.</a:t>
            </a:r>
          </a:p>
          <a:p>
            <a:r>
              <a:rPr lang="en-US" sz="1800" b="1" dirty="0"/>
              <a:t>Example:</a:t>
            </a:r>
          </a:p>
          <a:p>
            <a:r>
              <a:rPr lang="en-US" sz="1800" dirty="0"/>
              <a:t>When the system starts, it is in the </a:t>
            </a:r>
            <a:r>
              <a:rPr lang="en-US" sz="1800" b="1" dirty="0"/>
              <a:t>“Idle”</a:t>
            </a:r>
            <a:r>
              <a:rPr lang="en-US" sz="1800" dirty="0"/>
              <a:t> or </a:t>
            </a:r>
            <a:r>
              <a:rPr lang="en-US" sz="1800" b="1" dirty="0"/>
              <a:t>“Waiting to send”</a:t>
            </a:r>
            <a:r>
              <a:rPr lang="en-US" sz="1800" dirty="0"/>
              <a:t> state.</a:t>
            </a:r>
          </a:p>
          <a:p>
            <a:endParaRPr lang="en-US" sz="1800" b="1" dirty="0">
              <a:latin typeface="Times New Roman" panose="02020603050405020304" pitchFamily="18" charset="0"/>
              <a:cs typeface="Times New Roman" panose="02020603050405020304" pitchFamily="18" charset="0"/>
            </a:endParaRPr>
          </a:p>
          <a:p>
            <a:pPr marL="0" indent="0" fontAlgn="base">
              <a:buNone/>
            </a:pPr>
            <a:endParaRPr lang="en-IN" sz="1800" dirty="0"/>
          </a:p>
        </p:txBody>
      </p:sp>
      <p:pic>
        <p:nvPicPr>
          <p:cNvPr id="3" name="Picture 2">
            <a:extLst>
              <a:ext uri="{FF2B5EF4-FFF2-40B4-BE49-F238E27FC236}">
                <a16:creationId xmlns:a16="http://schemas.microsoft.com/office/drawing/2014/main" id="{83C113CD-BC3F-F089-C2F3-92A27370E6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Rectangle 3">
            <a:extLst>
              <a:ext uri="{FF2B5EF4-FFF2-40B4-BE49-F238E27FC236}">
                <a16:creationId xmlns:a16="http://schemas.microsoft.com/office/drawing/2014/main" id="{8D9671D6-CC58-8B59-13CB-4131241003A3}"/>
              </a:ext>
            </a:extLst>
          </p:cNvPr>
          <p:cNvSpPr>
            <a:spLocks noChangeArrowheads="1"/>
          </p:cNvSpPr>
          <p:nvPr/>
        </p:nvSpPr>
        <p:spPr bwMode="auto">
          <a:xfrm>
            <a:off x="152400" y="-322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983190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A88D3-93FA-60B3-1E22-8DE773F5DF7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2087D1C-FC2C-04CA-C55D-7488EB9F35BA}"/>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pic>
        <p:nvPicPr>
          <p:cNvPr id="3" name="Picture 2">
            <a:extLst>
              <a:ext uri="{FF2B5EF4-FFF2-40B4-BE49-F238E27FC236}">
                <a16:creationId xmlns:a16="http://schemas.microsoft.com/office/drawing/2014/main" id="{DD1E2128-1279-1500-7872-7102339797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Rectangle 3">
            <a:extLst>
              <a:ext uri="{FF2B5EF4-FFF2-40B4-BE49-F238E27FC236}">
                <a16:creationId xmlns:a16="http://schemas.microsoft.com/office/drawing/2014/main" id="{9C36CFFB-6C4E-D5FC-9E49-83A7CA0D9CBD}"/>
              </a:ext>
            </a:extLst>
          </p:cNvPr>
          <p:cNvSpPr>
            <a:spLocks noChangeArrowheads="1"/>
          </p:cNvSpPr>
          <p:nvPr/>
        </p:nvSpPr>
        <p:spPr bwMode="auto">
          <a:xfrm>
            <a:off x="152400" y="-322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 name="Content Placeholder 1">
            <a:extLst>
              <a:ext uri="{FF2B5EF4-FFF2-40B4-BE49-F238E27FC236}">
                <a16:creationId xmlns:a16="http://schemas.microsoft.com/office/drawing/2014/main" id="{7C9203B2-E7E6-D619-4FCB-2012CD083287}"/>
              </a:ext>
            </a:extLst>
          </p:cNvPr>
          <p:cNvSpPr>
            <a:spLocks noGrp="1" noChangeArrowheads="1"/>
          </p:cNvSpPr>
          <p:nvPr>
            <p:ph idx="1"/>
          </p:nvPr>
        </p:nvSpPr>
        <p:spPr bwMode="auto">
          <a:xfrm>
            <a:off x="442452" y="1018492"/>
            <a:ext cx="9517625" cy="646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lnSpc>
                <a:spcPct val="100000"/>
              </a:lnSpc>
              <a:spcBef>
                <a:spcPct val="0"/>
              </a:spcBef>
              <a:spcAft>
                <a:spcPct val="0"/>
              </a:spcAft>
              <a:buNone/>
            </a:pPr>
            <a:endParaRPr lang="en-US" sz="1800" b="1" dirty="0">
              <a:latin typeface="Times New Roman" panose="02020603050405020304" pitchFamily="18" charset="0"/>
              <a:cs typeface="Times New Roman" panose="02020603050405020304" pitchFamily="18" charset="0"/>
            </a:endParaRPr>
          </a:p>
          <a:p>
            <a:pPr marL="0" lvl="0" indent="0" eaLnBrk="0" fontAlgn="base" hangingPunct="0">
              <a:lnSpc>
                <a:spcPct val="100000"/>
              </a:lnSpc>
              <a:spcBef>
                <a:spcPct val="0"/>
              </a:spcBef>
              <a:spcAft>
                <a:spcPct val="0"/>
              </a:spcAft>
              <a:buNone/>
            </a:pPr>
            <a:endParaRPr lang="en-US" sz="1800" b="1" dirty="0">
              <a:latin typeface="Times New Roman" panose="02020603050405020304" pitchFamily="18" charset="0"/>
              <a:cs typeface="Times New Roman" panose="02020603050405020304" pitchFamily="18" charset="0"/>
            </a:endParaRPr>
          </a:p>
          <a:p>
            <a:pPr marL="0" lvl="0" indent="0" eaLnBrk="0" fontAlgn="base" hangingPunct="0">
              <a:lnSpc>
                <a:spcPct val="100000"/>
              </a:lnSpc>
              <a:spcBef>
                <a:spcPct val="0"/>
              </a:spcBef>
              <a:spcAft>
                <a:spcPct val="0"/>
              </a:spcAft>
              <a:buNone/>
            </a:pPr>
            <a:endParaRPr lang="en-US" sz="1800" b="1" dirty="0">
              <a:latin typeface="Times New Roman" panose="02020603050405020304" pitchFamily="18" charset="0"/>
              <a:cs typeface="Times New Roman" panose="02020603050405020304" pitchFamily="18" charset="0"/>
            </a:endParaRPr>
          </a:p>
          <a:p>
            <a:pPr marL="0" lvl="0" indent="0" eaLnBrk="0" fontAlgn="base" hangingPunct="0">
              <a:lnSpc>
                <a:spcPct val="100000"/>
              </a:lnSpc>
              <a:spcBef>
                <a:spcPct val="0"/>
              </a:spcBef>
              <a:spcAft>
                <a:spcPct val="0"/>
              </a:spcAft>
              <a:buNone/>
            </a:pPr>
            <a:r>
              <a:rPr lang="en-US" sz="1800" b="1" dirty="0">
                <a:latin typeface="Times New Roman" panose="02020603050405020304" pitchFamily="18" charset="0"/>
                <a:cs typeface="Times New Roman" panose="02020603050405020304" pitchFamily="18" charset="0"/>
              </a:rPr>
              <a:t>State</a:t>
            </a:r>
            <a:r>
              <a:rPr lang="en-US" sz="1800" dirty="0">
                <a:latin typeface="Times New Roman" panose="02020603050405020304" pitchFamily="18" charset="0"/>
                <a:cs typeface="Times New Roman" panose="02020603050405020304" pitchFamily="18" charset="0"/>
              </a:rPr>
              <a:t> = Current situation of the system.</a:t>
            </a:r>
          </a:p>
          <a:p>
            <a:pPr marL="0" lvl="0" indent="0" eaLnBrk="0" fontAlgn="base" hangingPunct="0">
              <a:lnSpc>
                <a:spcPct val="100000"/>
              </a:lnSpc>
              <a:spcBef>
                <a:spcPct val="0"/>
              </a:spcBef>
              <a:spcAft>
                <a:spcPct val="0"/>
              </a:spcAft>
              <a:buNone/>
            </a:pPr>
            <a:r>
              <a:rPr lang="en-US" sz="1800" b="1" dirty="0">
                <a:latin typeface="Times New Roman" panose="02020603050405020304" pitchFamily="18" charset="0"/>
                <a:cs typeface="Times New Roman" panose="02020603050405020304" pitchFamily="18" charset="0"/>
              </a:rPr>
              <a:t>Initial State </a:t>
            </a:r>
            <a:r>
              <a:rPr lang="en-US" sz="1800" dirty="0">
                <a:latin typeface="Times New Roman" panose="02020603050405020304" pitchFamily="18" charset="0"/>
                <a:cs typeface="Times New Roman" panose="02020603050405020304" pitchFamily="18" charset="0"/>
              </a:rPr>
              <a:t>= The first state where the system begins.</a:t>
            </a:r>
          </a:p>
          <a:p>
            <a:pPr marL="0" indent="0" eaLnBrk="0" fontAlgn="base" hangingPunct="0">
              <a:lnSpc>
                <a:spcPct val="100000"/>
              </a:lnSpc>
              <a:spcBef>
                <a:spcPct val="0"/>
              </a:spcBef>
              <a:spcAft>
                <a:spcPct val="0"/>
              </a:spcAft>
              <a:buNone/>
            </a:pPr>
            <a:endParaRPr lang="en-IN" sz="1800" b="1" dirty="0">
              <a:latin typeface="Times New Roman" panose="02020603050405020304" pitchFamily="18" charset="0"/>
              <a:cs typeface="Times New Roman" panose="02020603050405020304" pitchFamily="18" charset="0"/>
            </a:endParaRPr>
          </a:p>
          <a:p>
            <a:pPr marL="0" indent="0" eaLnBrk="0" fontAlgn="base" hangingPunct="0">
              <a:lnSpc>
                <a:spcPct val="100000"/>
              </a:lnSpc>
              <a:spcBef>
                <a:spcPct val="0"/>
              </a:spcBef>
              <a:spcAft>
                <a:spcPct val="0"/>
              </a:spcAft>
              <a:buNone/>
            </a:pPr>
            <a:r>
              <a:rPr lang="en-IN" sz="1800" b="1" dirty="0">
                <a:latin typeface="Times New Roman" panose="02020603050405020304" pitchFamily="18" charset="0"/>
                <a:cs typeface="Times New Roman" panose="02020603050405020304" pitchFamily="18" charset="0"/>
              </a:rPr>
              <a:t>Event:</a:t>
            </a:r>
            <a:endParaRPr lang="en-US" sz="1800" b="1" dirty="0">
              <a:latin typeface="Times New Roman" panose="02020603050405020304" pitchFamily="18" charset="0"/>
              <a:cs typeface="Times New Roman" panose="02020603050405020304" pitchFamily="18" charset="0"/>
            </a:endParaRPr>
          </a:p>
          <a:p>
            <a:pPr lvl="0" eaLnBrk="0" fontAlgn="base" hangingPunct="0">
              <a:lnSpc>
                <a:spcPct val="100000"/>
              </a:lnSpc>
              <a:spcBef>
                <a:spcPct val="0"/>
              </a:spcBef>
              <a:spcAft>
                <a:spcPct val="0"/>
              </a:spcAft>
            </a:pPr>
            <a:r>
              <a:rPr lang="en-US" sz="1800" dirty="0">
                <a:latin typeface="Times New Roman" panose="02020603050405020304" pitchFamily="18" charset="0"/>
                <a:cs typeface="Times New Roman" panose="02020603050405020304" pitchFamily="18" charset="0"/>
              </a:rPr>
              <a:t>An </a:t>
            </a:r>
            <a:r>
              <a:rPr lang="en-US" sz="1800" b="1" dirty="0">
                <a:latin typeface="Times New Roman" panose="02020603050405020304" pitchFamily="18" charset="0"/>
                <a:cs typeface="Times New Roman" panose="02020603050405020304" pitchFamily="18" charset="0"/>
              </a:rPr>
              <a:t>event</a:t>
            </a:r>
            <a:r>
              <a:rPr lang="en-US" sz="1800" dirty="0">
                <a:latin typeface="Times New Roman" panose="02020603050405020304" pitchFamily="18" charset="0"/>
                <a:cs typeface="Times New Roman" panose="02020603050405020304" pitchFamily="18" charset="0"/>
              </a:rPr>
              <a:t> is something that </a:t>
            </a:r>
            <a:r>
              <a:rPr lang="en-US" sz="1800" b="1" dirty="0">
                <a:latin typeface="Times New Roman" panose="02020603050405020304" pitchFamily="18" charset="0"/>
                <a:cs typeface="Times New Roman" panose="02020603050405020304" pitchFamily="18" charset="0"/>
              </a:rPr>
              <a:t>happens</a:t>
            </a:r>
            <a:r>
              <a:rPr lang="en-US" sz="1800" dirty="0">
                <a:latin typeface="Times New Roman" panose="02020603050405020304" pitchFamily="18" charset="0"/>
                <a:cs typeface="Times New Roman" panose="02020603050405020304" pitchFamily="18" charset="0"/>
              </a:rPr>
              <a:t> or </a:t>
            </a:r>
            <a:r>
              <a:rPr lang="en-US" sz="1800" b="1" dirty="0">
                <a:latin typeface="Times New Roman" panose="02020603050405020304" pitchFamily="18" charset="0"/>
                <a:cs typeface="Times New Roman" panose="02020603050405020304" pitchFamily="18" charset="0"/>
              </a:rPr>
              <a:t>occurs</a:t>
            </a:r>
            <a:r>
              <a:rPr lang="en-US" sz="1800" dirty="0">
                <a:latin typeface="Times New Roman" panose="02020603050405020304" pitchFamily="18" charset="0"/>
                <a:cs typeface="Times New Roman" panose="02020603050405020304" pitchFamily="18" charset="0"/>
              </a:rPr>
              <a:t> that causes a </a:t>
            </a:r>
            <a:r>
              <a:rPr lang="en-US" sz="1800" b="1" dirty="0">
                <a:latin typeface="Times New Roman" panose="02020603050405020304" pitchFamily="18" charset="0"/>
                <a:cs typeface="Times New Roman" panose="02020603050405020304" pitchFamily="18" charset="0"/>
              </a:rPr>
              <a:t>change</a:t>
            </a:r>
            <a:r>
              <a:rPr lang="en-US" sz="1800" dirty="0">
                <a:latin typeface="Times New Roman" panose="02020603050405020304" pitchFamily="18" charset="0"/>
                <a:cs typeface="Times New Roman" panose="02020603050405020304" pitchFamily="18" charset="0"/>
              </a:rPr>
              <a:t> in the system’s state.</a:t>
            </a:r>
          </a:p>
          <a:p>
            <a:pPr lvl="0" eaLnBrk="0" fontAlgn="base" hangingPunct="0">
              <a:lnSpc>
                <a:spcPct val="100000"/>
              </a:lnSpc>
              <a:spcBef>
                <a:spcPct val="0"/>
              </a:spcBef>
              <a:spcAft>
                <a:spcPct val="0"/>
              </a:spcAft>
            </a:pPr>
            <a:r>
              <a:rPr lang="en-US" sz="1800" dirty="0">
                <a:latin typeface="Times New Roman" panose="02020603050405020304" pitchFamily="18" charset="0"/>
                <a:cs typeface="Times New Roman" panose="02020603050405020304" pitchFamily="18" charset="0"/>
              </a:rPr>
              <a:t>It acts as a </a:t>
            </a:r>
            <a:r>
              <a:rPr lang="en-US" sz="1800" b="1" dirty="0">
                <a:latin typeface="Times New Roman" panose="02020603050405020304" pitchFamily="18" charset="0"/>
                <a:cs typeface="Times New Roman" panose="02020603050405020304" pitchFamily="18" charset="0"/>
              </a:rPr>
              <a:t>trigger</a:t>
            </a:r>
            <a:r>
              <a:rPr lang="en-US" sz="1800" dirty="0">
                <a:latin typeface="Times New Roman" panose="02020603050405020304" pitchFamily="18" charset="0"/>
                <a:cs typeface="Times New Roman" panose="02020603050405020304" pitchFamily="18" charset="0"/>
              </a:rPr>
              <a:t> for the machine to perform an action or move to another state.</a:t>
            </a:r>
          </a:p>
          <a:p>
            <a:pPr marL="0" lvl="0" indent="0" eaLnBrk="0" fontAlgn="base" hangingPunct="0">
              <a:lnSpc>
                <a:spcPct val="100000"/>
              </a:lnSpc>
              <a:spcBef>
                <a:spcPct val="0"/>
              </a:spcBef>
              <a:spcAft>
                <a:spcPct val="0"/>
              </a:spcAft>
              <a:buNone/>
            </a:pPr>
            <a:r>
              <a:rPr lang="en-US" sz="1800" b="1" dirty="0">
                <a:latin typeface="Times New Roman" panose="02020603050405020304" pitchFamily="18" charset="0"/>
                <a:cs typeface="Times New Roman" panose="02020603050405020304" pitchFamily="18" charset="0"/>
              </a:rPr>
              <a:t>Example:</a:t>
            </a:r>
            <a:r>
              <a:rPr lang="en-US" sz="1800" dirty="0">
                <a:latin typeface="Times New Roman" panose="02020603050405020304" pitchFamily="18" charset="0"/>
                <a:cs typeface="Times New Roman" panose="02020603050405020304" pitchFamily="18" charset="0"/>
              </a:rPr>
              <a:t> A </a:t>
            </a:r>
            <a:r>
              <a:rPr lang="en-US" sz="1800" b="1" dirty="0">
                <a:latin typeface="Times New Roman" panose="02020603050405020304" pitchFamily="18" charset="0"/>
                <a:cs typeface="Times New Roman" panose="02020603050405020304" pitchFamily="18" charset="0"/>
              </a:rPr>
              <a:t>frame is received</a:t>
            </a:r>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timer expires</a:t>
            </a:r>
            <a:r>
              <a:rPr lang="en-US" sz="1800" dirty="0">
                <a:latin typeface="Times New Roman" panose="02020603050405020304" pitchFamily="18" charset="0"/>
                <a:cs typeface="Times New Roman" panose="02020603050405020304" pitchFamily="18" charset="0"/>
              </a:rPr>
              <a:t>, or </a:t>
            </a:r>
            <a:r>
              <a:rPr lang="en-US" sz="1800" b="1" dirty="0">
                <a:latin typeface="Times New Roman" panose="02020603050405020304" pitchFamily="18" charset="0"/>
                <a:cs typeface="Times New Roman" panose="02020603050405020304" pitchFamily="18" charset="0"/>
              </a:rPr>
              <a:t>acknowledgment arrives</a:t>
            </a:r>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through the IP address</a:t>
            </a:r>
            <a:r>
              <a:rPr lang="en-US" sz="1800" dirty="0">
                <a:latin typeface="Times New Roman" panose="02020603050405020304" pitchFamily="18" charset="0"/>
                <a:cs typeface="Times New Roman" panose="02020603050405020304" pitchFamily="18" charset="0"/>
              </a:rPr>
              <a:t>)</a:t>
            </a:r>
          </a:p>
          <a:p>
            <a:pPr marL="0" lvl="0" indent="0" eaLnBrk="0" fontAlgn="base" hangingPunct="0">
              <a:lnSpc>
                <a:spcPct val="100000"/>
              </a:lnSpc>
              <a:spcBef>
                <a:spcPct val="0"/>
              </a:spcBef>
              <a:spcAft>
                <a:spcPct val="0"/>
              </a:spcAft>
              <a:buNone/>
            </a:pPr>
            <a:r>
              <a:rPr lang="en-IN" sz="1800" b="1" dirty="0">
                <a:latin typeface="Times New Roman" panose="02020603050405020304" pitchFamily="18" charset="0"/>
                <a:cs typeface="Times New Roman" panose="02020603050405020304" pitchFamily="18" charset="0"/>
              </a:rPr>
              <a:t>Action:</a:t>
            </a:r>
          </a:p>
          <a:p>
            <a:pPr lvl="0" eaLnBrk="0" fontAlgn="base" hangingPunct="0">
              <a:lnSpc>
                <a:spcPct val="100000"/>
              </a:lnSpc>
              <a:spcBef>
                <a:spcPct val="0"/>
              </a:spcBef>
              <a:spcAft>
                <a:spcPct val="0"/>
              </a:spcAft>
            </a:pPr>
            <a:r>
              <a:rPr lang="en-US" sz="1800" dirty="0">
                <a:latin typeface="Times New Roman" panose="02020603050405020304" pitchFamily="18" charset="0"/>
                <a:cs typeface="Times New Roman" panose="02020603050405020304" pitchFamily="18" charset="0"/>
              </a:rPr>
              <a:t>An </a:t>
            </a:r>
            <a:r>
              <a:rPr lang="en-US" sz="1800" b="1" dirty="0">
                <a:latin typeface="Times New Roman" panose="02020603050405020304" pitchFamily="18" charset="0"/>
                <a:cs typeface="Times New Roman" panose="02020603050405020304" pitchFamily="18" charset="0"/>
              </a:rPr>
              <a:t>action</a:t>
            </a:r>
            <a:r>
              <a:rPr lang="en-US" sz="1800" dirty="0">
                <a:latin typeface="Times New Roman" panose="02020603050405020304" pitchFamily="18" charset="0"/>
                <a:cs typeface="Times New Roman" panose="02020603050405020304" pitchFamily="18" charset="0"/>
              </a:rPr>
              <a:t> is the </a:t>
            </a:r>
            <a:r>
              <a:rPr lang="en-US" sz="1800" b="1" dirty="0">
                <a:latin typeface="Times New Roman" panose="02020603050405020304" pitchFamily="18" charset="0"/>
                <a:cs typeface="Times New Roman" panose="02020603050405020304" pitchFamily="18" charset="0"/>
              </a:rPr>
              <a:t>response</a:t>
            </a:r>
            <a:r>
              <a:rPr lang="en-US" sz="1800" dirty="0">
                <a:latin typeface="Times New Roman" panose="02020603050405020304" pitchFamily="18" charset="0"/>
                <a:cs typeface="Times New Roman" panose="02020603050405020304" pitchFamily="18" charset="0"/>
              </a:rPr>
              <a:t> or </a:t>
            </a:r>
            <a:r>
              <a:rPr lang="en-US" sz="1800" b="1" dirty="0">
                <a:latin typeface="Times New Roman" panose="02020603050405020304" pitchFamily="18" charset="0"/>
                <a:cs typeface="Times New Roman" panose="02020603050405020304" pitchFamily="18" charset="0"/>
              </a:rPr>
              <a:t>task performed</a:t>
            </a:r>
            <a:r>
              <a:rPr lang="en-US" sz="1800" dirty="0">
                <a:latin typeface="Times New Roman" panose="02020603050405020304" pitchFamily="18" charset="0"/>
                <a:cs typeface="Times New Roman" panose="02020603050405020304" pitchFamily="18" charset="0"/>
              </a:rPr>
              <a:t> by the machine when an event occurs.</a:t>
            </a:r>
          </a:p>
          <a:p>
            <a:pPr lvl="0" eaLnBrk="0" fontAlgn="base" hangingPunct="0">
              <a:lnSpc>
                <a:spcPct val="100000"/>
              </a:lnSpc>
              <a:spcBef>
                <a:spcPct val="0"/>
              </a:spcBef>
              <a:spcAft>
                <a:spcPct val="0"/>
              </a:spcAft>
            </a:pPr>
            <a:r>
              <a:rPr lang="en-US" sz="1800" dirty="0">
                <a:latin typeface="Times New Roman" panose="02020603050405020304" pitchFamily="18" charset="0"/>
                <a:cs typeface="Times New Roman" panose="02020603050405020304" pitchFamily="18" charset="0"/>
              </a:rPr>
              <a:t>It defines </a:t>
            </a:r>
            <a:r>
              <a:rPr lang="en-US" sz="1800" b="1" dirty="0">
                <a:latin typeface="Times New Roman" panose="02020603050405020304" pitchFamily="18" charset="0"/>
                <a:cs typeface="Times New Roman" panose="02020603050405020304" pitchFamily="18" charset="0"/>
              </a:rPr>
              <a:t>what the system does</a:t>
            </a:r>
            <a:r>
              <a:rPr lang="en-US" sz="1800" dirty="0">
                <a:latin typeface="Times New Roman" panose="02020603050405020304" pitchFamily="18" charset="0"/>
                <a:cs typeface="Times New Roman" panose="02020603050405020304" pitchFamily="18" charset="0"/>
              </a:rPr>
              <a:t> as a result of the event.</a:t>
            </a:r>
          </a:p>
          <a:p>
            <a:pPr marL="0" lvl="0" indent="0" eaLnBrk="0" fontAlgn="base" hangingPunct="0">
              <a:lnSpc>
                <a:spcPct val="100000"/>
              </a:lnSpc>
              <a:spcBef>
                <a:spcPct val="0"/>
              </a:spcBef>
              <a:spcAft>
                <a:spcPct val="0"/>
              </a:spcAft>
              <a:buNone/>
            </a:pPr>
            <a:r>
              <a:rPr lang="en-US" sz="1800" b="1" dirty="0">
                <a:latin typeface="Times New Roman" panose="02020603050405020304" pitchFamily="18" charset="0"/>
                <a:cs typeface="Times New Roman" panose="02020603050405020304" pitchFamily="18" charset="0"/>
              </a:rPr>
              <a:t>Example: Send a frame</a:t>
            </a:r>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start a timer</a:t>
            </a:r>
            <a:r>
              <a:rPr lang="en-US" sz="1800" dirty="0">
                <a:latin typeface="Times New Roman" panose="02020603050405020304" pitchFamily="18" charset="0"/>
                <a:cs typeface="Times New Roman" panose="02020603050405020304" pitchFamily="18" charset="0"/>
              </a:rPr>
              <a:t>, or </a:t>
            </a:r>
            <a:r>
              <a:rPr lang="en-US" sz="1800" b="1" dirty="0">
                <a:latin typeface="Times New Roman" panose="02020603050405020304" pitchFamily="18" charset="0"/>
                <a:cs typeface="Times New Roman" panose="02020603050405020304" pitchFamily="18" charset="0"/>
              </a:rPr>
              <a:t>discard a frame</a:t>
            </a:r>
            <a:r>
              <a:rPr lang="en-US" sz="1800" dirty="0">
                <a:latin typeface="Times New Roman" panose="02020603050405020304" pitchFamily="18" charset="0"/>
                <a:cs typeface="Times New Roman" panose="02020603050405020304" pitchFamily="18" charset="0"/>
              </a:rPr>
              <a:t>.</a:t>
            </a:r>
          </a:p>
          <a:p>
            <a:r>
              <a:rPr lang="en-US" sz="1800" b="1" dirty="0"/>
              <a:t>Event = What happens</a:t>
            </a:r>
            <a:endParaRPr lang="en-US" sz="1800" dirty="0"/>
          </a:p>
          <a:p>
            <a:r>
              <a:rPr lang="en-US" sz="1800" b="1" dirty="0"/>
              <a:t>Action = What the system does in response</a:t>
            </a:r>
          </a:p>
          <a:p>
            <a:r>
              <a:rPr lang="en-US" sz="1800" b="1" dirty="0"/>
              <a:t>Trigger = </a:t>
            </a:r>
            <a:r>
              <a:rPr lang="en-US" sz="1800" dirty="0"/>
              <a:t>A </a:t>
            </a:r>
            <a:r>
              <a:rPr lang="en-US" sz="1800" b="1" dirty="0"/>
              <a:t>trigger</a:t>
            </a:r>
            <a:r>
              <a:rPr lang="en-US" sz="1800" dirty="0"/>
              <a:t> is something that </a:t>
            </a:r>
            <a:r>
              <a:rPr lang="en-US" sz="1800" b="1" dirty="0"/>
              <a:t>causes</a:t>
            </a:r>
            <a:r>
              <a:rPr lang="en-US" sz="1800" dirty="0"/>
              <a:t> or </a:t>
            </a:r>
            <a:r>
              <a:rPr lang="en-US" sz="1800" b="1" dirty="0"/>
              <a:t>starts</a:t>
            </a:r>
            <a:r>
              <a:rPr lang="en-US" sz="1800" dirty="0"/>
              <a:t> an action or event. It’s the </a:t>
            </a:r>
            <a:r>
              <a:rPr lang="en-US" sz="1800" b="1" dirty="0"/>
              <a:t>reason</a:t>
            </a:r>
            <a:r>
              <a:rPr lang="en-US" sz="1800" dirty="0"/>
              <a:t> why a system changes from one state to another.</a:t>
            </a:r>
          </a:p>
          <a:p>
            <a:pPr marL="0" lvl="0" indent="0" eaLnBrk="0" fontAlgn="base" hangingPunct="0">
              <a:lnSpc>
                <a:spcPct val="100000"/>
              </a:lnSpc>
              <a:spcBef>
                <a:spcPct val="0"/>
              </a:spcBef>
              <a:spcAft>
                <a:spcPct val="0"/>
              </a:spcAft>
              <a:buNone/>
            </a:pPr>
            <a:endParaRPr lang="en-US" sz="1800" dirty="0">
              <a:latin typeface="Times New Roman" panose="02020603050405020304" pitchFamily="18" charset="0"/>
              <a:cs typeface="Times New Roman" panose="02020603050405020304" pitchFamily="18" charset="0"/>
            </a:endParaRPr>
          </a:p>
          <a:p>
            <a:pPr marL="0" lvl="0" indent="0" eaLnBrk="0" fontAlgn="base" hangingPunct="0">
              <a:lnSpc>
                <a:spcPct val="100000"/>
              </a:lnSpc>
              <a:spcBef>
                <a:spcPct val="0"/>
              </a:spcBef>
              <a:spcAft>
                <a:spcPct val="0"/>
              </a:spcAft>
              <a:buNone/>
            </a:pPr>
            <a:endParaRPr lang="en-US" sz="1800" b="1" dirty="0">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None/>
              <a:tabLst/>
            </a:pPr>
            <a:endParaRPr kumimoji="0" lang="en-US" altLang="en-US" sz="1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35851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CDA23-714B-B00E-DA14-5013612E2C1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248203F-CBD8-5C60-A819-0D3172030061}"/>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2F57B138-ECE4-D675-D9D0-98A0187E40DE}"/>
              </a:ext>
            </a:extLst>
          </p:cNvPr>
          <p:cNvSpPr>
            <a:spLocks noGrp="1"/>
          </p:cNvSpPr>
          <p:nvPr>
            <p:ph idx="1"/>
          </p:nvPr>
        </p:nvSpPr>
        <p:spPr>
          <a:xfrm>
            <a:off x="838200" y="2005781"/>
            <a:ext cx="10515600" cy="4493342"/>
          </a:xfrm>
        </p:spPr>
        <p:txBody>
          <a:bodyPr>
            <a:normAutofit fontScale="92500" lnSpcReduction="20000"/>
          </a:bodyPr>
          <a:lstStyle/>
          <a:p>
            <a:pPr marL="0" indent="0">
              <a:buNone/>
            </a:pPr>
            <a:r>
              <a:rPr lang="en-US" sz="1800" b="1" dirty="0">
                <a:latin typeface="Times New Roman" panose="02020603050405020304" pitchFamily="18" charset="0"/>
                <a:cs typeface="Times New Roman" panose="02020603050405020304" pitchFamily="18" charset="0"/>
              </a:rPr>
              <a:t>Example (FSM with 3 States):</a:t>
            </a:r>
            <a:endParaRPr lang="en-US" sz="18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Starts at </a:t>
            </a:r>
            <a:r>
              <a:rPr lang="en-US" sz="1800" b="1" dirty="0">
                <a:latin typeface="Times New Roman" panose="02020603050405020304" pitchFamily="18" charset="0"/>
                <a:cs typeface="Times New Roman" panose="02020603050405020304" pitchFamily="18" charset="0"/>
              </a:rPr>
              <a:t>State I</a:t>
            </a:r>
            <a:r>
              <a:rPr lang="en-US" sz="1800" dirty="0">
                <a:latin typeface="Times New Roman" panose="02020603050405020304" pitchFamily="18" charset="0"/>
                <a:cs typeface="Times New Roman" panose="02020603050405020304" pitchFamily="18" charset="0"/>
              </a:rPr>
              <a:t>.</a:t>
            </a:r>
          </a:p>
          <a:p>
            <a:r>
              <a:rPr lang="en-US" sz="1800" b="1" dirty="0">
                <a:latin typeface="Times New Roman" panose="02020603050405020304" pitchFamily="18" charset="0"/>
                <a:cs typeface="Times New Roman" panose="02020603050405020304" pitchFamily="18" charset="0"/>
              </a:rPr>
              <a:t>Event 1:</a:t>
            </a:r>
            <a:r>
              <a:rPr lang="en-US" sz="1800" dirty="0">
                <a:latin typeface="Times New Roman" panose="02020603050405020304" pitchFamily="18" charset="0"/>
                <a:cs typeface="Times New Roman" panose="02020603050405020304" pitchFamily="18" charset="0"/>
              </a:rPr>
              <a:t> Perform actions 1 &amp; 2 → move to </a:t>
            </a:r>
            <a:r>
              <a:rPr lang="en-US" sz="1800" b="1" dirty="0">
                <a:latin typeface="Times New Roman" panose="02020603050405020304" pitchFamily="18" charset="0"/>
                <a:cs typeface="Times New Roman" panose="02020603050405020304" pitchFamily="18" charset="0"/>
              </a:rPr>
              <a:t>State II</a:t>
            </a:r>
            <a:r>
              <a:rPr lang="en-US" sz="1800" dirty="0">
                <a:latin typeface="Times New Roman" panose="02020603050405020304" pitchFamily="18" charset="0"/>
                <a:cs typeface="Times New Roman" panose="02020603050405020304" pitchFamily="18" charset="0"/>
              </a:rPr>
              <a:t>.</a:t>
            </a:r>
          </a:p>
          <a:p>
            <a:r>
              <a:rPr lang="en-US" sz="1800" b="1" dirty="0">
                <a:latin typeface="Times New Roman" panose="02020603050405020304" pitchFamily="18" charset="0"/>
                <a:cs typeface="Times New Roman" panose="02020603050405020304" pitchFamily="18" charset="0"/>
              </a:rPr>
              <a:t>State II:</a:t>
            </a:r>
            <a:endParaRPr lang="en-US" sz="1800" dirty="0">
              <a:latin typeface="Times New Roman" panose="02020603050405020304" pitchFamily="18" charset="0"/>
              <a:cs typeface="Times New Roman" panose="02020603050405020304" pitchFamily="18" charset="0"/>
            </a:endParaRPr>
          </a:p>
          <a:p>
            <a:pPr lvl="1">
              <a:lnSpc>
                <a:spcPct val="150000"/>
              </a:lnSpc>
            </a:pPr>
            <a:r>
              <a:rPr lang="en-US" sz="1800" dirty="0">
                <a:latin typeface="Times New Roman" panose="02020603050405020304" pitchFamily="18" charset="0"/>
                <a:cs typeface="Times New Roman" panose="02020603050405020304" pitchFamily="18" charset="0"/>
              </a:rPr>
              <a:t>Event 1 → perform action 3 → stay in State II.</a:t>
            </a:r>
          </a:p>
          <a:p>
            <a:pPr lvl="1">
              <a:lnSpc>
                <a:spcPct val="150000"/>
              </a:lnSpc>
            </a:pPr>
            <a:r>
              <a:rPr lang="en-US" sz="1800" dirty="0">
                <a:latin typeface="Times New Roman" panose="02020603050405020304" pitchFamily="18" charset="0"/>
                <a:cs typeface="Times New Roman" panose="02020603050405020304" pitchFamily="18" charset="0"/>
              </a:rPr>
              <a:t>Event 3 → no action → move back to </a:t>
            </a:r>
            <a:r>
              <a:rPr lang="en-US" sz="1800" b="1" dirty="0">
                <a:latin typeface="Times New Roman" panose="02020603050405020304" pitchFamily="18" charset="0"/>
                <a:cs typeface="Times New Roman" panose="02020603050405020304" pitchFamily="18" charset="0"/>
              </a:rPr>
              <a:t>State I</a:t>
            </a:r>
            <a:r>
              <a:rPr lang="en-US" sz="1800" dirty="0">
                <a:latin typeface="Times New Roman" panose="02020603050405020304" pitchFamily="18" charset="0"/>
                <a:cs typeface="Times New Roman" panose="02020603050405020304" pitchFamily="18" charset="0"/>
              </a:rPr>
              <a:t>.</a:t>
            </a:r>
          </a:p>
          <a:p>
            <a:pPr lvl="1">
              <a:lnSpc>
                <a:spcPct val="150000"/>
              </a:lnSpc>
            </a:pPr>
            <a:r>
              <a:rPr lang="en-US" sz="1800" dirty="0">
                <a:latin typeface="Times New Roman" panose="02020603050405020304" pitchFamily="18" charset="0"/>
                <a:cs typeface="Times New Roman" panose="02020603050405020304" pitchFamily="18" charset="0"/>
              </a:rPr>
              <a:t>The figure shows a machine with three states.</a:t>
            </a:r>
          </a:p>
          <a:p>
            <a:pPr lvl="1">
              <a:lnSpc>
                <a:spcPct val="150000"/>
              </a:lnSpc>
            </a:pPr>
            <a:r>
              <a:rPr lang="en-US" sz="1800" dirty="0">
                <a:latin typeface="Times New Roman" panose="02020603050405020304" pitchFamily="18" charset="0"/>
                <a:cs typeface="Times New Roman" panose="02020603050405020304" pitchFamily="18" charset="0"/>
              </a:rPr>
              <a:t> There are only three possible events and three possible actions. </a:t>
            </a:r>
          </a:p>
          <a:p>
            <a:pPr lvl="1">
              <a:lnSpc>
                <a:spcPct val="150000"/>
              </a:lnSpc>
            </a:pPr>
            <a:r>
              <a:rPr lang="en-US" sz="1800" dirty="0">
                <a:latin typeface="Times New Roman" panose="02020603050405020304" pitchFamily="18" charset="0"/>
                <a:cs typeface="Times New Roman" panose="02020603050405020304" pitchFamily="18" charset="0"/>
              </a:rPr>
              <a:t>The machine starts in state I. If event 1 occurs, the machine performs actions 1 and 2 and moves to state II.</a:t>
            </a:r>
          </a:p>
          <a:p>
            <a:pPr lvl="1">
              <a:lnSpc>
                <a:spcPct val="150000"/>
              </a:lnSpc>
            </a:pPr>
            <a:r>
              <a:rPr lang="en-US" sz="1800" dirty="0">
                <a:latin typeface="Times New Roman" panose="02020603050405020304" pitchFamily="18" charset="0"/>
                <a:cs typeface="Times New Roman" panose="02020603050405020304" pitchFamily="18" charset="0"/>
              </a:rPr>
              <a:t> When the machine is in state II, two events may occur. If event 1 occurs, the machine performs action 3 and remains in the same state, state II. </a:t>
            </a:r>
          </a:p>
          <a:p>
            <a:pPr lvl="1">
              <a:lnSpc>
                <a:spcPct val="150000"/>
              </a:lnSpc>
            </a:pPr>
            <a:r>
              <a:rPr lang="en-US" sz="1800" dirty="0">
                <a:latin typeface="Times New Roman" panose="02020603050405020304" pitchFamily="18" charset="0"/>
                <a:cs typeface="Times New Roman" panose="02020603050405020304" pitchFamily="18" charset="0"/>
              </a:rPr>
              <a:t>If event 3 occurs, the machine performs no action, but move to state I.</a:t>
            </a:r>
          </a:p>
          <a:p>
            <a:pPr marL="0" indent="0" fontAlgn="base">
              <a:buNone/>
            </a:pPr>
            <a:endParaRPr lang="en-US" sz="1800" b="1" dirty="0">
              <a:solidFill>
                <a:srgbClr val="FF0000"/>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2FC35F35-B30F-8DF5-A514-ABE26F4833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Rectangle 3">
            <a:extLst>
              <a:ext uri="{FF2B5EF4-FFF2-40B4-BE49-F238E27FC236}">
                <a16:creationId xmlns:a16="http://schemas.microsoft.com/office/drawing/2014/main" id="{D513EB80-8956-808F-05DB-B26C740D3802}"/>
              </a:ext>
            </a:extLst>
          </p:cNvPr>
          <p:cNvSpPr>
            <a:spLocks noChangeArrowheads="1"/>
          </p:cNvSpPr>
          <p:nvPr/>
        </p:nvSpPr>
        <p:spPr bwMode="auto">
          <a:xfrm>
            <a:off x="152400" y="-322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55302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D78E6-418D-E397-99C6-E6DEA5CEDCA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D6AC8EB-F449-CFC9-2C54-3E498D4EC7FD}"/>
              </a:ext>
            </a:extLst>
          </p:cNvPr>
          <p:cNvSpPr>
            <a:spLocks noGrp="1"/>
          </p:cNvSpPr>
          <p:nvPr>
            <p:ph type="title"/>
          </p:nvPr>
        </p:nvSpPr>
        <p:spPr>
          <a:xfrm>
            <a:off x="838200" y="1484670"/>
            <a:ext cx="10515600" cy="501445"/>
          </a:xfrm>
        </p:spPr>
        <p:txBody>
          <a:bodyPr>
            <a:normAutofit fontScale="90000"/>
          </a:bodyPr>
          <a:lstStyle/>
          <a:p>
            <a:pPr algn="ctr"/>
            <a:r>
              <a:rPr lang="en-US" sz="3600" b="1" dirty="0">
                <a:latin typeface="Times New Roman" panose="02020603050405020304" pitchFamily="18" charset="0"/>
                <a:cs typeface="Times New Roman" panose="02020603050405020304" pitchFamily="18" charset="0"/>
              </a:rPr>
              <a:t>      </a:t>
            </a:r>
            <a:r>
              <a:rPr lang="en-US" sz="3100" b="1" dirty="0">
                <a:latin typeface="Times New Roman" panose="02020603050405020304" pitchFamily="18" charset="0"/>
                <a:cs typeface="Times New Roman" panose="02020603050405020304" pitchFamily="18" charset="0"/>
              </a:rPr>
              <a:t>Outcomes of this Module (Data Link Layer)</a:t>
            </a:r>
            <a:endParaRPr lang="en-IN" sz="3100" dirty="0"/>
          </a:p>
        </p:txBody>
      </p:sp>
      <p:sp>
        <p:nvSpPr>
          <p:cNvPr id="5" name="Content Placeholder 4">
            <a:extLst>
              <a:ext uri="{FF2B5EF4-FFF2-40B4-BE49-F238E27FC236}">
                <a16:creationId xmlns:a16="http://schemas.microsoft.com/office/drawing/2014/main" id="{A52879DB-EC2A-EFEA-450C-5473EB488378}"/>
              </a:ext>
            </a:extLst>
          </p:cNvPr>
          <p:cNvSpPr>
            <a:spLocks noGrp="1"/>
          </p:cNvSpPr>
          <p:nvPr>
            <p:ph idx="1"/>
          </p:nvPr>
        </p:nvSpPr>
        <p:spPr>
          <a:xfrm>
            <a:off x="838200" y="2094271"/>
            <a:ext cx="10515600" cy="4763728"/>
          </a:xfrm>
        </p:spPr>
        <p:txBody>
          <a:bodyPr>
            <a:normAutofit/>
          </a:bodyPr>
          <a:lstStyle/>
          <a:p>
            <a:pPr>
              <a:buFont typeface="Wingdings" panose="05000000000000000000" pitchFamily="2" charset="2"/>
              <a:buChar char="v"/>
            </a:pPr>
            <a:r>
              <a:rPr lang="en-IN" sz="1800" b="1" dirty="0">
                <a:latin typeface="Times New Roman" panose="02020603050405020304" pitchFamily="18" charset="0"/>
                <a:cs typeface="Times New Roman" panose="02020603050405020304" pitchFamily="18" charset="0"/>
              </a:rPr>
              <a:t>Error Detection &amp; Correctio</a:t>
            </a:r>
            <a:r>
              <a:rPr lang="en-IN" sz="1800" dirty="0">
                <a:latin typeface="Times New Roman" panose="02020603050405020304" pitchFamily="18" charset="0"/>
                <a:cs typeface="Times New Roman" panose="02020603050405020304" pitchFamily="18" charset="0"/>
              </a:rPr>
              <a:t>n</a:t>
            </a:r>
          </a:p>
          <a:p>
            <a:r>
              <a:rPr lang="en-US" sz="1800" dirty="0">
                <a:latin typeface="Times New Roman" panose="02020603050405020304" pitchFamily="18" charset="0"/>
                <a:cs typeface="Times New Roman" panose="02020603050405020304" pitchFamily="18" charset="0"/>
              </a:rPr>
              <a:t>Understand why </a:t>
            </a:r>
            <a:r>
              <a:rPr lang="en-US" sz="1800" b="1" dirty="0">
                <a:latin typeface="Times New Roman" panose="02020603050405020304" pitchFamily="18" charset="0"/>
                <a:cs typeface="Times New Roman" panose="02020603050405020304" pitchFamily="18" charset="0"/>
              </a:rPr>
              <a:t>errors happen</a:t>
            </a:r>
            <a:r>
              <a:rPr lang="en-US" sz="1800" dirty="0">
                <a:latin typeface="Times New Roman" panose="02020603050405020304" pitchFamily="18" charset="0"/>
                <a:cs typeface="Times New Roman" panose="02020603050405020304" pitchFamily="18" charset="0"/>
              </a:rPr>
              <a:t> during transmission (noise, interference).</a:t>
            </a:r>
          </a:p>
          <a:p>
            <a:r>
              <a:rPr lang="en-US" sz="1800" dirty="0"/>
              <a:t>Learn how errors are </a:t>
            </a:r>
            <a:r>
              <a:rPr lang="en-US" sz="1800" b="1" dirty="0"/>
              <a:t>detected</a:t>
            </a:r>
            <a:r>
              <a:rPr lang="en-US" sz="1800" dirty="0"/>
              <a:t> using techniques like:</a:t>
            </a:r>
            <a:endParaRPr lang="en-IN" sz="18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r>
              <a:rPr lang="en-IN" sz="1400" dirty="0">
                <a:latin typeface="Times New Roman" panose="02020603050405020304" pitchFamily="18" charset="0"/>
                <a:cs typeface="Times New Roman" panose="02020603050405020304" pitchFamily="18" charset="0"/>
              </a:rPr>
              <a:t>          </a:t>
            </a:r>
            <a:r>
              <a:rPr lang="en-US" sz="1400" b="1" dirty="0">
                <a:latin typeface="Times New Roman" panose="02020603050405020304" pitchFamily="18" charset="0"/>
                <a:cs typeface="Times New Roman" panose="02020603050405020304" pitchFamily="18" charset="0"/>
              </a:rPr>
              <a:t>Block Coding</a:t>
            </a:r>
            <a:r>
              <a:rPr lang="en-US" sz="1400" dirty="0">
                <a:latin typeface="Times New Roman" panose="02020603050405020304" pitchFamily="18" charset="0"/>
                <a:cs typeface="Times New Roman" panose="02020603050405020304" pitchFamily="18" charset="0"/>
              </a:rPr>
              <a:t> (parity, Hamming codes).</a:t>
            </a:r>
          </a:p>
          <a:p>
            <a:pPr lvl="1">
              <a:buFont typeface="Wingdings" panose="05000000000000000000" pitchFamily="2" charset="2"/>
              <a:buChar char="Ø"/>
            </a:pPr>
            <a:r>
              <a:rPr lang="en-IN" sz="1400" b="1" dirty="0">
                <a:latin typeface="Times New Roman" panose="02020603050405020304" pitchFamily="18" charset="0"/>
                <a:cs typeface="Times New Roman" panose="02020603050405020304" pitchFamily="18" charset="0"/>
              </a:rPr>
              <a:t>           Cyclic Redundancy Check (CRC)</a:t>
            </a:r>
          </a:p>
          <a:p>
            <a:r>
              <a:rPr lang="en-US" sz="1800" dirty="0"/>
              <a:t> </a:t>
            </a:r>
            <a:r>
              <a:rPr lang="en-US" sz="1800" dirty="0">
                <a:latin typeface="Times New Roman" panose="02020603050405020304" pitchFamily="18" charset="0"/>
                <a:cs typeface="Times New Roman" panose="02020603050405020304" pitchFamily="18" charset="0"/>
              </a:rPr>
              <a:t>Know how some methods can even </a:t>
            </a:r>
            <a:r>
              <a:rPr lang="en-US" sz="1800" b="1" dirty="0">
                <a:latin typeface="Times New Roman" panose="02020603050405020304" pitchFamily="18" charset="0"/>
                <a:cs typeface="Times New Roman" panose="02020603050405020304" pitchFamily="18" charset="0"/>
              </a:rPr>
              <a:t>correct errors</a:t>
            </a:r>
            <a:r>
              <a:rPr lang="en-US" sz="1800" dirty="0">
                <a:latin typeface="Times New Roman" panose="02020603050405020304" pitchFamily="18" charset="0"/>
                <a:cs typeface="Times New Roman" panose="02020603050405020304" pitchFamily="18" charset="0"/>
              </a:rPr>
              <a:t> (not just detect).</a:t>
            </a:r>
          </a:p>
          <a:p>
            <a:pPr>
              <a:buFont typeface="Wingdings" panose="05000000000000000000" pitchFamily="2" charset="2"/>
              <a:buChar char="v"/>
            </a:pPr>
            <a:r>
              <a:rPr lang="en-IN" sz="1800" b="1" dirty="0">
                <a:latin typeface="Times New Roman" panose="02020603050405020304" pitchFamily="18" charset="0"/>
                <a:cs typeface="Times New Roman" panose="02020603050405020304" pitchFamily="18" charset="0"/>
              </a:rPr>
              <a:t>Data Link Control (DLC) Services</a:t>
            </a:r>
          </a:p>
          <a:p>
            <a:r>
              <a:rPr lang="en-US" sz="1800" b="1" dirty="0">
                <a:latin typeface="Times New Roman" panose="02020603050405020304" pitchFamily="18" charset="0"/>
                <a:cs typeface="Times New Roman" panose="02020603050405020304" pitchFamily="18" charset="0"/>
              </a:rPr>
              <a:t>Framing</a:t>
            </a:r>
            <a:r>
              <a:rPr lang="en-US" sz="1800" dirty="0">
                <a:latin typeface="Times New Roman" panose="02020603050405020304" pitchFamily="18" charset="0"/>
                <a:cs typeface="Times New Roman" panose="02020603050405020304" pitchFamily="18" charset="0"/>
              </a:rPr>
              <a:t> → How raw data is divided into </a:t>
            </a:r>
            <a:r>
              <a:rPr lang="en-US" sz="1800" b="1" dirty="0">
                <a:latin typeface="Times New Roman" panose="02020603050405020304" pitchFamily="18" charset="0"/>
                <a:cs typeface="Times New Roman" panose="02020603050405020304" pitchFamily="18" charset="0"/>
              </a:rPr>
              <a:t>frames</a:t>
            </a:r>
            <a:r>
              <a:rPr lang="en-US" sz="1800" dirty="0">
                <a:latin typeface="Times New Roman" panose="02020603050405020304" pitchFamily="18" charset="0"/>
                <a:cs typeface="Times New Roman" panose="02020603050405020304" pitchFamily="18" charset="0"/>
              </a:rPr>
              <a:t> for transmission.</a:t>
            </a:r>
          </a:p>
          <a:p>
            <a:r>
              <a:rPr lang="en-US" sz="1800" b="1" dirty="0">
                <a:latin typeface="Times New Roman" panose="02020603050405020304" pitchFamily="18" charset="0"/>
                <a:cs typeface="Times New Roman" panose="02020603050405020304" pitchFamily="18" charset="0"/>
              </a:rPr>
              <a:t>Flow Control</a:t>
            </a:r>
            <a:r>
              <a:rPr lang="en-US" sz="1800" dirty="0">
                <a:latin typeface="Times New Roman" panose="02020603050405020304" pitchFamily="18" charset="0"/>
                <a:cs typeface="Times New Roman" panose="02020603050405020304" pitchFamily="18" charset="0"/>
              </a:rPr>
              <a:t> → How sender &amp; receiver manage data speed to avoid overload.</a:t>
            </a:r>
          </a:p>
          <a:p>
            <a:r>
              <a:rPr lang="en-US" sz="1800" b="1" dirty="0">
                <a:latin typeface="Times New Roman" panose="02020603050405020304" pitchFamily="18" charset="0"/>
                <a:cs typeface="Times New Roman" panose="02020603050405020304" pitchFamily="18" charset="0"/>
              </a:rPr>
              <a:t>Error Control</a:t>
            </a:r>
            <a:r>
              <a:rPr lang="en-US" sz="1800" dirty="0">
                <a:latin typeface="Times New Roman" panose="02020603050405020304" pitchFamily="18" charset="0"/>
                <a:cs typeface="Times New Roman" panose="02020603050405020304" pitchFamily="18" charset="0"/>
              </a:rPr>
              <a:t> → Ensures reliable delivery by detecting &amp; correcting errors</a:t>
            </a:r>
          </a:p>
          <a:p>
            <a:r>
              <a:rPr lang="en-US" sz="1800" b="1" dirty="0">
                <a:latin typeface="Times New Roman" panose="02020603050405020304" pitchFamily="18" charset="0"/>
                <a:cs typeface="Times New Roman" panose="02020603050405020304" pitchFamily="18" charset="0"/>
              </a:rPr>
              <a:t>Connectionless service</a:t>
            </a:r>
            <a:r>
              <a:rPr lang="en-US" sz="1800" dirty="0">
                <a:latin typeface="Times New Roman" panose="02020603050405020304" pitchFamily="18" charset="0"/>
                <a:cs typeface="Times New Roman" panose="02020603050405020304" pitchFamily="18" charset="0"/>
              </a:rPr>
              <a:t> → Send frames independently (like SMS).</a:t>
            </a:r>
          </a:p>
          <a:p>
            <a:r>
              <a:rPr lang="en-US" sz="1800" b="1" dirty="0">
                <a:latin typeface="Times New Roman" panose="02020603050405020304" pitchFamily="18" charset="0"/>
                <a:cs typeface="Times New Roman" panose="02020603050405020304" pitchFamily="18" charset="0"/>
              </a:rPr>
              <a:t>Connection-oriented service</a:t>
            </a:r>
            <a:r>
              <a:rPr lang="en-US" sz="1800" dirty="0">
                <a:latin typeface="Times New Roman" panose="02020603050405020304" pitchFamily="18" charset="0"/>
                <a:cs typeface="Times New Roman" panose="02020603050405020304" pitchFamily="18" charset="0"/>
              </a:rPr>
              <a:t> → Establish connection before communication (like a phone call).</a:t>
            </a:r>
          </a:p>
          <a:p>
            <a:r>
              <a:rPr lang="en-US" sz="1800" b="1" dirty="0">
                <a:latin typeface="Times New Roman" panose="02020603050405020304" pitchFamily="18" charset="0"/>
                <a:cs typeface="Times New Roman" panose="02020603050405020304" pitchFamily="18" charset="0"/>
              </a:rPr>
              <a:t>Protocols</a:t>
            </a:r>
            <a:r>
              <a:rPr lang="en-US" sz="1800" dirty="0">
                <a:latin typeface="Times New Roman" panose="02020603050405020304" pitchFamily="18" charset="0"/>
                <a:cs typeface="Times New Roman" panose="02020603050405020304" pitchFamily="18" charset="0"/>
              </a:rPr>
              <a:t> → Study common DLC protocols like </a:t>
            </a:r>
            <a:r>
              <a:rPr lang="en-US" sz="1800" b="1" dirty="0">
                <a:latin typeface="Times New Roman" panose="02020603050405020304" pitchFamily="18" charset="0"/>
                <a:cs typeface="Times New Roman" panose="02020603050405020304" pitchFamily="18" charset="0"/>
              </a:rPr>
              <a:t>HDLC (High-Level Data Link Control)</a:t>
            </a:r>
            <a:r>
              <a:rPr lang="en-US" sz="1800" dirty="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454A5A81-5E84-E37A-1519-2C1DA461B9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
            <a:ext cx="12192001" cy="1448167"/>
          </a:xfrm>
          <a:prstGeom prst="rect">
            <a:avLst/>
          </a:prstGeom>
        </p:spPr>
      </p:pic>
    </p:spTree>
    <p:extLst>
      <p:ext uri="{BB962C8B-B14F-4D97-AF65-F5344CB8AC3E}">
        <p14:creationId xmlns:p14="http://schemas.microsoft.com/office/powerpoint/2010/main" val="10180919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E0CFE-60E5-5297-664C-643A36BB576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F3848B6-D148-BEC9-E581-EC3772639246}"/>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pic>
        <p:nvPicPr>
          <p:cNvPr id="9" name="Content Placeholder 8">
            <a:extLst>
              <a:ext uri="{FF2B5EF4-FFF2-40B4-BE49-F238E27FC236}">
                <a16:creationId xmlns:a16="http://schemas.microsoft.com/office/drawing/2014/main" id="{2D0486D8-255D-87A0-6F98-36FB68B1278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4088201" y="-320073"/>
            <a:ext cx="3671438" cy="9160707"/>
          </a:xfrm>
        </p:spPr>
      </p:pic>
      <p:pic>
        <p:nvPicPr>
          <p:cNvPr id="3" name="Picture 2">
            <a:extLst>
              <a:ext uri="{FF2B5EF4-FFF2-40B4-BE49-F238E27FC236}">
                <a16:creationId xmlns:a16="http://schemas.microsoft.com/office/drawing/2014/main" id="{F0BDA0DA-1831-ACAD-BABD-5EB5977A92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Rectangle 3">
            <a:extLst>
              <a:ext uri="{FF2B5EF4-FFF2-40B4-BE49-F238E27FC236}">
                <a16:creationId xmlns:a16="http://schemas.microsoft.com/office/drawing/2014/main" id="{65907CA1-6CBB-A705-FDDE-6337CD83742A}"/>
              </a:ext>
            </a:extLst>
          </p:cNvPr>
          <p:cNvSpPr>
            <a:spLocks noChangeArrowheads="1"/>
          </p:cNvSpPr>
          <p:nvPr/>
        </p:nvSpPr>
        <p:spPr bwMode="auto">
          <a:xfrm>
            <a:off x="152400" y="-322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098480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15464-3112-CB14-C19F-2B3A3EB0756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B7D3F4F-84A6-0D76-CC00-02F870464FDA}"/>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pic>
        <p:nvPicPr>
          <p:cNvPr id="3" name="Picture 2">
            <a:extLst>
              <a:ext uri="{FF2B5EF4-FFF2-40B4-BE49-F238E27FC236}">
                <a16:creationId xmlns:a16="http://schemas.microsoft.com/office/drawing/2014/main" id="{7760D581-77AE-EF8C-57B8-643CFA3189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Rectangle 3">
            <a:extLst>
              <a:ext uri="{FF2B5EF4-FFF2-40B4-BE49-F238E27FC236}">
                <a16:creationId xmlns:a16="http://schemas.microsoft.com/office/drawing/2014/main" id="{95A8B3B6-468B-175B-6460-CD076A71E9C7}"/>
              </a:ext>
            </a:extLst>
          </p:cNvPr>
          <p:cNvSpPr>
            <a:spLocks noChangeArrowheads="1"/>
          </p:cNvSpPr>
          <p:nvPr/>
        </p:nvSpPr>
        <p:spPr bwMode="auto">
          <a:xfrm>
            <a:off x="152400" y="-322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Content Placeholder 4">
            <a:extLst>
              <a:ext uri="{FF2B5EF4-FFF2-40B4-BE49-F238E27FC236}">
                <a16:creationId xmlns:a16="http://schemas.microsoft.com/office/drawing/2014/main" id="{0AB1F96C-0474-BA55-219F-55A6F8633252}"/>
              </a:ext>
            </a:extLst>
          </p:cNvPr>
          <p:cNvSpPr>
            <a:spLocks noGrp="1"/>
          </p:cNvSpPr>
          <p:nvPr>
            <p:ph idx="1"/>
          </p:nvPr>
        </p:nvSpPr>
        <p:spPr>
          <a:xfrm>
            <a:off x="924232" y="2035277"/>
            <a:ext cx="10429568" cy="4454012"/>
          </a:xfrm>
        </p:spPr>
        <p:txBody>
          <a:bodyPr>
            <a:normAutofit/>
          </a:bodyPr>
          <a:lstStyle/>
          <a:p>
            <a:r>
              <a:rPr lang="en-IN" sz="2400" b="1" dirty="0">
                <a:latin typeface="Times New Roman" panose="02020603050405020304" pitchFamily="18" charset="0"/>
                <a:cs typeface="Times New Roman" panose="02020603050405020304" pitchFamily="18" charset="0"/>
              </a:rPr>
              <a:t>Representation of FSM (Finite State Machine)</a:t>
            </a:r>
          </a:p>
          <a:p>
            <a:r>
              <a:rPr lang="en-IN" sz="2400" b="1" dirty="0">
                <a:latin typeface="Times New Roman" panose="02020603050405020304" pitchFamily="18" charset="0"/>
                <a:cs typeface="Times New Roman" panose="02020603050405020304" pitchFamily="18" charset="0"/>
              </a:rPr>
              <a:t>Rounded-corner rectangles</a:t>
            </a:r>
            <a:r>
              <a:rPr lang="en-IN" sz="2400" dirty="0">
                <a:latin typeface="Times New Roman" panose="02020603050405020304" pitchFamily="18" charset="0"/>
                <a:cs typeface="Times New Roman" panose="02020603050405020304" pitchFamily="18" charset="0"/>
              </a:rPr>
              <a:t> → represent </a:t>
            </a:r>
            <a:r>
              <a:rPr lang="en-IN" sz="2400" b="1" dirty="0">
                <a:latin typeface="Times New Roman" panose="02020603050405020304" pitchFamily="18" charset="0"/>
                <a:cs typeface="Times New Roman" panose="02020603050405020304" pitchFamily="18" charset="0"/>
              </a:rPr>
              <a:t>states</a:t>
            </a:r>
            <a:r>
              <a:rPr lang="en-IN" sz="2400" dirty="0">
                <a:latin typeface="Times New Roman" panose="02020603050405020304" pitchFamily="18" charset="0"/>
                <a:cs typeface="Times New Roman" panose="02020603050405020304" pitchFamily="18" charset="0"/>
              </a:rPr>
              <a:t>.</a:t>
            </a:r>
          </a:p>
          <a:p>
            <a:r>
              <a:rPr lang="en-IN" sz="2400" b="1" dirty="0">
                <a:latin typeface="Times New Roman" panose="02020603050405020304" pitchFamily="18" charset="0"/>
                <a:cs typeface="Times New Roman" panose="02020603050405020304" pitchFamily="18" charset="0"/>
              </a:rPr>
              <a:t>Coloured text</a:t>
            </a:r>
            <a:r>
              <a:rPr lang="en-IN" sz="2400" dirty="0">
                <a:latin typeface="Times New Roman" panose="02020603050405020304" pitchFamily="18" charset="0"/>
                <a:cs typeface="Times New Roman" panose="02020603050405020304" pitchFamily="18" charset="0"/>
              </a:rPr>
              <a:t> → indicates </a:t>
            </a:r>
            <a:r>
              <a:rPr lang="en-IN" sz="2400" b="1" dirty="0">
                <a:latin typeface="Times New Roman" panose="02020603050405020304" pitchFamily="18" charset="0"/>
                <a:cs typeface="Times New Roman" panose="02020603050405020304" pitchFamily="18" charset="0"/>
              </a:rPr>
              <a:t>events</a:t>
            </a:r>
            <a:r>
              <a:rPr lang="en-IN" sz="2400" dirty="0">
                <a:latin typeface="Times New Roman" panose="02020603050405020304" pitchFamily="18" charset="0"/>
                <a:cs typeface="Times New Roman" panose="02020603050405020304" pitchFamily="18" charset="0"/>
              </a:rPr>
              <a:t>.</a:t>
            </a:r>
          </a:p>
          <a:p>
            <a:r>
              <a:rPr lang="en-US" sz="2400" b="1" dirty="0">
                <a:latin typeface="Times New Roman" panose="02020603050405020304" pitchFamily="18" charset="0"/>
                <a:cs typeface="Times New Roman" panose="02020603050405020304" pitchFamily="18" charset="0"/>
              </a:rPr>
              <a:t>Black text</a:t>
            </a:r>
            <a:r>
              <a:rPr lang="en-US" sz="2400" dirty="0">
                <a:latin typeface="Times New Roman" panose="02020603050405020304" pitchFamily="18" charset="0"/>
                <a:cs typeface="Times New Roman" panose="02020603050405020304" pitchFamily="18" charset="0"/>
              </a:rPr>
              <a:t> → shows </a:t>
            </a:r>
            <a:r>
              <a:rPr lang="en-US" sz="2400" b="1" dirty="0">
                <a:latin typeface="Times New Roman" panose="02020603050405020304" pitchFamily="18" charset="0"/>
                <a:cs typeface="Times New Roman" panose="02020603050405020304" pitchFamily="18" charset="0"/>
              </a:rPr>
              <a:t>actions</a:t>
            </a:r>
            <a:r>
              <a:rPr lang="en-US" sz="2400" dirty="0">
                <a:latin typeface="Times New Roman" panose="02020603050405020304" pitchFamily="18" charset="0"/>
                <a:cs typeface="Times New Roman" panose="02020603050405020304" pitchFamily="18" charset="0"/>
              </a:rPr>
              <a:t> performed.</a:t>
            </a:r>
          </a:p>
          <a:p>
            <a:r>
              <a:rPr lang="en-US" sz="2400" b="1" dirty="0">
                <a:latin typeface="Times New Roman" panose="02020603050405020304" pitchFamily="18" charset="0"/>
                <a:cs typeface="Times New Roman" panose="02020603050405020304" pitchFamily="18" charset="0"/>
              </a:rPr>
              <a:t>Horizontal line or slash ( / )</a:t>
            </a:r>
            <a:r>
              <a:rPr lang="en-US" sz="2400" dirty="0">
                <a:latin typeface="Times New Roman" panose="02020603050405020304" pitchFamily="18" charset="0"/>
                <a:cs typeface="Times New Roman" panose="02020603050405020304" pitchFamily="18" charset="0"/>
              </a:rPr>
              <a:t> → separates </a:t>
            </a:r>
            <a:r>
              <a:rPr lang="en-US" sz="2400" b="1" dirty="0">
                <a:latin typeface="Times New Roman" panose="02020603050405020304" pitchFamily="18" charset="0"/>
                <a:cs typeface="Times New Roman" panose="02020603050405020304" pitchFamily="18" charset="0"/>
              </a:rPr>
              <a:t>event</a:t>
            </a:r>
            <a:r>
              <a:rPr lang="en-US" sz="2400" dirty="0">
                <a:latin typeface="Times New Roman" panose="02020603050405020304" pitchFamily="18" charset="0"/>
                <a:cs typeface="Times New Roman" panose="02020603050405020304" pitchFamily="18" charset="0"/>
              </a:rPr>
              <a:t> and </a:t>
            </a:r>
            <a:r>
              <a:rPr lang="en-US" sz="2400" b="1" dirty="0">
                <a:latin typeface="Times New Roman" panose="02020603050405020304" pitchFamily="18" charset="0"/>
                <a:cs typeface="Times New Roman" panose="02020603050405020304" pitchFamily="18" charset="0"/>
              </a:rPr>
              <a:t>action</a:t>
            </a:r>
            <a:r>
              <a:rPr lang="en-US" sz="2400" dirty="0">
                <a:latin typeface="Times New Roman" panose="02020603050405020304" pitchFamily="18" charset="0"/>
                <a:cs typeface="Times New Roman" panose="02020603050405020304" pitchFamily="18" charset="0"/>
              </a:rPr>
              <a:t>.</a:t>
            </a:r>
          </a:p>
          <a:p>
            <a:r>
              <a:rPr lang="en-US" sz="2400" b="1" dirty="0">
                <a:latin typeface="Times New Roman" panose="02020603050405020304" pitchFamily="18" charset="0"/>
                <a:cs typeface="Times New Roman" panose="02020603050405020304" pitchFamily="18" charset="0"/>
              </a:rPr>
              <a:t>Arrows</a:t>
            </a:r>
            <a:r>
              <a:rPr lang="en-US" sz="2400" dirty="0">
                <a:latin typeface="Times New Roman" panose="02020603050405020304" pitchFamily="18" charset="0"/>
                <a:cs typeface="Times New Roman" panose="02020603050405020304" pitchFamily="18" charset="0"/>
              </a:rPr>
              <a:t> → show </a:t>
            </a:r>
            <a:r>
              <a:rPr lang="en-US" sz="2400" b="1" dirty="0">
                <a:latin typeface="Times New Roman" panose="02020603050405020304" pitchFamily="18" charset="0"/>
                <a:cs typeface="Times New Roman" panose="02020603050405020304" pitchFamily="18" charset="0"/>
              </a:rPr>
              <a:t>movement (transition)</a:t>
            </a:r>
            <a:r>
              <a:rPr lang="en-US" sz="2400" dirty="0">
                <a:latin typeface="Times New Roman" panose="02020603050405020304" pitchFamily="18" charset="0"/>
                <a:cs typeface="Times New Roman" panose="02020603050405020304" pitchFamily="18" charset="0"/>
              </a:rPr>
              <a:t> from one state to another.</a:t>
            </a:r>
          </a:p>
          <a:p>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405820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9FF5D-E61E-56C4-591D-BA400EF5085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6443B6A-C321-2145-3842-9E0BD65539FC}"/>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7F509265-508A-0415-74AB-AA96FC853D0D}"/>
              </a:ext>
            </a:extLst>
          </p:cNvPr>
          <p:cNvSpPr>
            <a:spLocks noGrp="1"/>
          </p:cNvSpPr>
          <p:nvPr>
            <p:ph idx="1"/>
          </p:nvPr>
        </p:nvSpPr>
        <p:spPr>
          <a:xfrm>
            <a:off x="838200" y="2005781"/>
            <a:ext cx="10515600" cy="4171182"/>
          </a:xfrm>
        </p:spPr>
        <p:txBody>
          <a:bodyPr>
            <a:normAutofit/>
          </a:bodyPr>
          <a:lstStyle/>
          <a:p>
            <a:pPr marL="0" indent="0" fontAlgn="base">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fontAlgn="base">
              <a:buNone/>
            </a:pPr>
            <a:r>
              <a:rPr lang="en-US" sz="1800" b="1" dirty="0">
                <a:solidFill>
                  <a:srgbClr val="002060"/>
                </a:solidFill>
                <a:latin typeface="Times New Roman" panose="02020603050405020304" pitchFamily="18" charset="0"/>
                <a:cs typeface="Times New Roman" panose="02020603050405020304" pitchFamily="18" charset="0"/>
              </a:rPr>
              <a:t>1. Simple Protocol</a:t>
            </a:r>
          </a:p>
          <a:p>
            <a:pPr marL="0" indent="0" fontAlgn="base">
              <a:buNone/>
            </a:pPr>
            <a:endParaRPr lang="en-US" sz="1800" b="1" dirty="0">
              <a:solidFill>
                <a:srgbClr val="FF0000"/>
              </a:solidFill>
              <a:latin typeface="Times New Roman" panose="02020603050405020304" pitchFamily="18" charset="0"/>
              <a:cs typeface="Times New Roman" panose="02020603050405020304" pitchFamily="18" charset="0"/>
            </a:endParaRPr>
          </a:p>
          <a:p>
            <a:pPr fontAlgn="base"/>
            <a:r>
              <a:rPr lang="en-US" sz="1800" dirty="0">
                <a:latin typeface="Times New Roman" panose="02020603050405020304" pitchFamily="18" charset="0"/>
                <a:cs typeface="Times New Roman" panose="02020603050405020304" pitchFamily="18" charset="0"/>
              </a:rPr>
              <a:t>The </a:t>
            </a:r>
            <a:r>
              <a:rPr lang="en-US" sz="1800" b="1" dirty="0">
                <a:latin typeface="Times New Roman" panose="02020603050405020304" pitchFamily="18" charset="0"/>
                <a:cs typeface="Times New Roman" panose="02020603050405020304" pitchFamily="18" charset="0"/>
              </a:rPr>
              <a:t>first data-link layer protocol </a:t>
            </a:r>
            <a:r>
              <a:rPr lang="en-IN" sz="1800" dirty="0">
                <a:latin typeface="Times New Roman" panose="02020603050405020304" pitchFamily="18" charset="0"/>
                <a:cs typeface="Times New Roman" panose="02020603050405020304" pitchFamily="18" charset="0"/>
              </a:rPr>
              <a:t>has </a:t>
            </a:r>
            <a:r>
              <a:rPr lang="en-IN" sz="1800" b="1" dirty="0">
                <a:latin typeface="Times New Roman" panose="02020603050405020304" pitchFamily="18" charset="0"/>
                <a:cs typeface="Times New Roman" panose="02020603050405020304" pitchFamily="18" charset="0"/>
              </a:rPr>
              <a:t>no flow control</a:t>
            </a:r>
            <a:r>
              <a:rPr lang="en-IN" sz="1800" dirty="0">
                <a:latin typeface="Times New Roman" panose="02020603050405020304" pitchFamily="18" charset="0"/>
                <a:cs typeface="Times New Roman" panose="02020603050405020304" pitchFamily="18" charset="0"/>
              </a:rPr>
              <a:t> and </a:t>
            </a:r>
            <a:r>
              <a:rPr lang="en-IN" sz="1800" b="1" dirty="0">
                <a:latin typeface="Times New Roman" panose="02020603050405020304" pitchFamily="18" charset="0"/>
                <a:cs typeface="Times New Roman" panose="02020603050405020304" pitchFamily="18" charset="0"/>
              </a:rPr>
              <a:t>no error control</a:t>
            </a:r>
            <a:r>
              <a:rPr lang="en-IN" sz="1800" dirty="0">
                <a:latin typeface="Times New Roman" panose="02020603050405020304" pitchFamily="18" charset="0"/>
                <a:cs typeface="Times New Roman" panose="02020603050405020304" pitchFamily="18" charset="0"/>
              </a:rPr>
              <a:t>.</a:t>
            </a:r>
          </a:p>
          <a:p>
            <a:pPr fontAlgn="base"/>
            <a:r>
              <a:rPr lang="en-US" sz="1800" dirty="0">
                <a:latin typeface="Times New Roman" panose="02020603050405020304" pitchFamily="18" charset="0"/>
                <a:cs typeface="Times New Roman" panose="02020603050405020304" pitchFamily="18" charset="0"/>
              </a:rPr>
              <a:t>Assumes the </a:t>
            </a:r>
            <a:r>
              <a:rPr lang="en-US" sz="1800" b="1" dirty="0">
                <a:latin typeface="Times New Roman" panose="02020603050405020304" pitchFamily="18" charset="0"/>
                <a:cs typeface="Times New Roman" panose="02020603050405020304" pitchFamily="18" charset="0"/>
              </a:rPr>
              <a:t>receiver can handle all incoming frames</a:t>
            </a:r>
            <a:r>
              <a:rPr lang="en-US" sz="1800" dirty="0">
                <a:latin typeface="Times New Roman" panose="02020603050405020304" pitchFamily="18" charset="0"/>
                <a:cs typeface="Times New Roman" panose="02020603050405020304" pitchFamily="18" charset="0"/>
              </a:rPr>
              <a:t> immediately.</a:t>
            </a:r>
          </a:p>
          <a:p>
            <a:pPr fontAlgn="base"/>
            <a:r>
              <a:rPr lang="en-US" sz="1800" dirty="0">
                <a:latin typeface="Times New Roman" panose="02020603050405020304" pitchFamily="18" charset="0"/>
                <a:cs typeface="Times New Roman" panose="02020603050405020304" pitchFamily="18" charset="0"/>
              </a:rPr>
              <a:t>The </a:t>
            </a:r>
            <a:r>
              <a:rPr lang="en-US" sz="1800" b="1" dirty="0">
                <a:latin typeface="Times New Roman" panose="02020603050405020304" pitchFamily="18" charset="0"/>
                <a:cs typeface="Times New Roman" panose="02020603050405020304" pitchFamily="18" charset="0"/>
              </a:rPr>
              <a:t>receiver is never </a:t>
            </a:r>
            <a:r>
              <a:rPr lang="en-IN" sz="1800" b="1" dirty="0">
                <a:latin typeface="Times New Roman" panose="02020603050405020304" pitchFamily="18" charset="0"/>
                <a:cs typeface="Times New Roman" panose="02020603050405020304" pitchFamily="18" charset="0"/>
              </a:rPr>
              <a:t>Overloaded</a:t>
            </a:r>
            <a:r>
              <a:rPr lang="en-US" sz="1800" dirty="0">
                <a:latin typeface="Times New Roman" panose="02020603050405020304" pitchFamily="18" charset="0"/>
                <a:cs typeface="Times New Roman" panose="02020603050405020304" pitchFamily="18" charset="0"/>
              </a:rPr>
              <a:t> by data.</a:t>
            </a:r>
          </a:p>
          <a:p>
            <a:pPr fontAlgn="base"/>
            <a:r>
              <a:rPr lang="en-US" sz="1800" dirty="0">
                <a:latin typeface="Times New Roman" panose="02020603050405020304" pitchFamily="18" charset="0"/>
                <a:cs typeface="Times New Roman" panose="02020603050405020304" pitchFamily="18" charset="0"/>
              </a:rPr>
              <a:t>Frames are sent </a:t>
            </a:r>
            <a:r>
              <a:rPr lang="en-US" sz="1800" b="1" dirty="0">
                <a:latin typeface="Times New Roman" panose="02020603050405020304" pitchFamily="18" charset="0"/>
                <a:cs typeface="Times New Roman" panose="02020603050405020304" pitchFamily="18" charset="0"/>
              </a:rPr>
              <a:t>continuously</a:t>
            </a:r>
            <a:r>
              <a:rPr lang="en-US" sz="1800" dirty="0">
                <a:latin typeface="Times New Roman" panose="02020603050405020304" pitchFamily="18" charset="0"/>
                <a:cs typeface="Times New Roman" panose="02020603050405020304" pitchFamily="18" charset="0"/>
              </a:rPr>
              <a:t> without waiting for acknowledgment.</a:t>
            </a:r>
            <a:endParaRPr lang="en-US" sz="1800" b="1" dirty="0">
              <a:solidFill>
                <a:srgbClr val="FF0000"/>
              </a:solidFill>
              <a:latin typeface="Times New Roman" panose="02020603050405020304" pitchFamily="18" charset="0"/>
              <a:cs typeface="Times New Roman" panose="02020603050405020304" pitchFamily="18" charset="0"/>
            </a:endParaRPr>
          </a:p>
          <a:p>
            <a:pPr marL="0" indent="0" fontAlgn="base">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0CEFE172-B0F5-3E59-4335-8BC7E60352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2950115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40324-7515-7587-3767-73B75F373A2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197412D-212E-DCF6-5F2C-70468BE3E5FF}"/>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229AAAF8-68CC-45D3-4BAC-BD6751814359}"/>
              </a:ext>
            </a:extLst>
          </p:cNvPr>
          <p:cNvSpPr>
            <a:spLocks noGrp="1"/>
          </p:cNvSpPr>
          <p:nvPr>
            <p:ph idx="1"/>
          </p:nvPr>
        </p:nvSpPr>
        <p:spPr>
          <a:xfrm>
            <a:off x="838200" y="2005781"/>
            <a:ext cx="10515600" cy="4171182"/>
          </a:xfrm>
        </p:spPr>
        <p:txBody>
          <a:bodyPr>
            <a:normAutofit/>
          </a:bodyPr>
          <a:lstStyle/>
          <a:p>
            <a:pPr marL="0" indent="0" fontAlgn="base">
              <a:buNone/>
            </a:pPr>
            <a:endParaRPr lang="en-US" sz="1800" dirty="0">
              <a:latin typeface="Times New Roman" panose="02020603050405020304" pitchFamily="18" charset="0"/>
              <a:cs typeface="Times New Roman" panose="02020603050405020304" pitchFamily="18" charset="0"/>
            </a:endParaRPr>
          </a:p>
          <a:p>
            <a:pPr fontAlgn="base"/>
            <a:r>
              <a:rPr lang="en-US" sz="1800" dirty="0">
                <a:latin typeface="Times New Roman" panose="02020603050405020304" pitchFamily="18" charset="0"/>
                <a:cs typeface="Times New Roman" panose="02020603050405020304" pitchFamily="18" charset="0"/>
              </a:rPr>
              <a:t>The data-link layer at the sender gets a packet from its network layer, makes a frame out of it, and sends the frame.</a:t>
            </a:r>
          </a:p>
          <a:p>
            <a:pPr fontAlgn="base"/>
            <a:r>
              <a:rPr lang="en-US" sz="1800" dirty="0">
                <a:latin typeface="Times New Roman" panose="02020603050405020304" pitchFamily="18" charset="0"/>
                <a:cs typeface="Times New Roman" panose="02020603050405020304" pitchFamily="18" charset="0"/>
              </a:rPr>
              <a:t>The data-link layer at the receiver receives a frame from the link, extracts the packet from the frame, and delivers the packet to its network layer. </a:t>
            </a:r>
          </a:p>
          <a:p>
            <a:pPr fontAlgn="base"/>
            <a:r>
              <a:rPr lang="en-US" sz="1800" dirty="0">
                <a:latin typeface="Times New Roman" panose="02020603050405020304" pitchFamily="18" charset="0"/>
                <a:cs typeface="Times New Roman" panose="02020603050405020304" pitchFamily="18" charset="0"/>
              </a:rPr>
              <a:t>The data-link layers of the sender and receiver provide transmission services for their network layers.</a:t>
            </a:r>
          </a:p>
          <a:p>
            <a:pPr marL="0" indent="0" algn="ctr" fontAlgn="base">
              <a:buNone/>
            </a:pPr>
            <a:r>
              <a:rPr lang="en-US" sz="1800" b="1" dirty="0">
                <a:latin typeface="Times New Roman" panose="02020603050405020304" pitchFamily="18" charset="0"/>
                <a:cs typeface="Times New Roman" panose="02020603050405020304" pitchFamily="18" charset="0"/>
              </a:rPr>
              <a:t>Simple Protocol</a:t>
            </a:r>
          </a:p>
          <a:p>
            <a:pPr fontAlgn="base"/>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6C33733B-C7F4-7FFD-881A-AA1D9D827E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2" name="Picture 1">
            <a:extLst>
              <a:ext uri="{FF2B5EF4-FFF2-40B4-BE49-F238E27FC236}">
                <a16:creationId xmlns:a16="http://schemas.microsoft.com/office/drawing/2014/main" id="{2E638D50-3242-1F0D-304F-BE82665E8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5271717" y="1320622"/>
            <a:ext cx="1955830" cy="8463115"/>
          </a:xfrm>
          <a:prstGeom prst="rect">
            <a:avLst/>
          </a:prstGeom>
        </p:spPr>
      </p:pic>
    </p:spTree>
    <p:extLst>
      <p:ext uri="{BB962C8B-B14F-4D97-AF65-F5344CB8AC3E}">
        <p14:creationId xmlns:p14="http://schemas.microsoft.com/office/powerpoint/2010/main" val="11416151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F9168-9BD5-E9F2-3BB1-F8F01D8BE9E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8F29D7A-5317-3B1F-25FF-14087C370D98}"/>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C4AB306C-4B57-74B1-CDE1-BF97D9E52F21}"/>
              </a:ext>
            </a:extLst>
          </p:cNvPr>
          <p:cNvSpPr>
            <a:spLocks noGrp="1"/>
          </p:cNvSpPr>
          <p:nvPr>
            <p:ph idx="1"/>
          </p:nvPr>
        </p:nvSpPr>
        <p:spPr>
          <a:xfrm>
            <a:off x="838200" y="2005781"/>
            <a:ext cx="10515600" cy="4171182"/>
          </a:xfrm>
        </p:spPr>
        <p:txBody>
          <a:bodyPr>
            <a:normAutofit/>
          </a:bodyPr>
          <a:lstStyle/>
          <a:p>
            <a:pPr marL="0" indent="0" algn="ctr" fontAlgn="base">
              <a:buNone/>
            </a:pPr>
            <a:r>
              <a:rPr lang="en-IN" sz="1800" b="1" dirty="0">
                <a:latin typeface="Times New Roman" panose="02020603050405020304" pitchFamily="18" charset="0"/>
                <a:cs typeface="Times New Roman" panose="02020603050405020304" pitchFamily="18" charset="0"/>
              </a:rPr>
              <a:t>FSMs for the Simple Protocol</a:t>
            </a:r>
          </a:p>
        </p:txBody>
      </p:sp>
      <p:pic>
        <p:nvPicPr>
          <p:cNvPr id="3" name="Picture 2">
            <a:extLst>
              <a:ext uri="{FF2B5EF4-FFF2-40B4-BE49-F238E27FC236}">
                <a16:creationId xmlns:a16="http://schemas.microsoft.com/office/drawing/2014/main" id="{9A7DF19F-B382-D1C4-A33A-6E8C31DCDE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2" name="Picture 1">
            <a:extLst>
              <a:ext uri="{FF2B5EF4-FFF2-40B4-BE49-F238E27FC236}">
                <a16:creationId xmlns:a16="http://schemas.microsoft.com/office/drawing/2014/main" id="{FFEECFE6-B8D8-CEDF-E7C8-3ED1EE80A6AA}"/>
              </a:ext>
            </a:extLst>
          </p:cNvPr>
          <p:cNvPicPr>
            <a:picLocks noChangeAspect="1"/>
          </p:cNvPicPr>
          <p:nvPr/>
        </p:nvPicPr>
        <p:blipFill>
          <a:blip r:embed="rId3"/>
          <a:stretch>
            <a:fillRect/>
          </a:stretch>
        </p:blipFill>
        <p:spPr>
          <a:xfrm>
            <a:off x="1229955" y="2920795"/>
            <a:ext cx="9201150" cy="2914650"/>
          </a:xfrm>
          <a:prstGeom prst="rect">
            <a:avLst/>
          </a:prstGeom>
        </p:spPr>
      </p:pic>
    </p:spTree>
    <p:extLst>
      <p:ext uri="{BB962C8B-B14F-4D97-AF65-F5344CB8AC3E}">
        <p14:creationId xmlns:p14="http://schemas.microsoft.com/office/powerpoint/2010/main" val="1933304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1FA21-E5AC-4919-F8F2-4EED010BAFF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5F8D2A8-3BD7-6524-3717-3F43076302F3}"/>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ED53373D-A9D8-DA86-1462-97CBC89F13B4}"/>
              </a:ext>
            </a:extLst>
          </p:cNvPr>
          <p:cNvSpPr>
            <a:spLocks noGrp="1"/>
          </p:cNvSpPr>
          <p:nvPr>
            <p:ph idx="1"/>
          </p:nvPr>
        </p:nvSpPr>
        <p:spPr>
          <a:xfrm>
            <a:off x="838200" y="2005781"/>
            <a:ext cx="10515600" cy="4171182"/>
          </a:xfrm>
        </p:spPr>
        <p:txBody>
          <a:bodyPr>
            <a:normAutofit/>
          </a:bodyPr>
          <a:lstStyle/>
          <a:p>
            <a:pPr marL="0" indent="0" fontAlgn="base">
              <a:buNone/>
            </a:pPr>
            <a:r>
              <a:rPr lang="en-US" sz="1800" b="1" dirty="0">
                <a:latin typeface="Times New Roman" panose="02020603050405020304" pitchFamily="18" charset="0"/>
                <a:cs typeface="Times New Roman" panose="02020603050405020304" pitchFamily="18" charset="0"/>
              </a:rPr>
              <a:t>Finite State Machines (FSMs) for Simple Protocol</a:t>
            </a:r>
          </a:p>
          <a:p>
            <a:pPr marL="0" indent="0" fontAlgn="base">
              <a:buNone/>
            </a:pPr>
            <a:endParaRPr lang="en-US" sz="1800" dirty="0">
              <a:latin typeface="Times New Roman" panose="02020603050405020304" pitchFamily="18" charset="0"/>
              <a:cs typeface="Times New Roman" panose="02020603050405020304" pitchFamily="18" charset="0"/>
            </a:endParaRPr>
          </a:p>
          <a:p>
            <a:pPr fontAlgn="base"/>
            <a:r>
              <a:rPr lang="en-US" sz="1800" dirty="0"/>
              <a:t>T</a:t>
            </a:r>
            <a:r>
              <a:rPr lang="en-US" sz="1800" dirty="0">
                <a:latin typeface="Times New Roman" panose="02020603050405020304" pitchFamily="18" charset="0"/>
                <a:cs typeface="Times New Roman" panose="02020603050405020304" pitchFamily="18" charset="0"/>
              </a:rPr>
              <a:t>he sender site should not send a frame until its network layer has a message to send.</a:t>
            </a:r>
          </a:p>
          <a:p>
            <a:pPr fontAlgn="base"/>
            <a:r>
              <a:rPr lang="en-US" sz="1800" dirty="0">
                <a:latin typeface="Times New Roman" panose="02020603050405020304" pitchFamily="18" charset="0"/>
                <a:cs typeface="Times New Roman" panose="02020603050405020304" pitchFamily="18" charset="0"/>
              </a:rPr>
              <a:t> The receiver site cannot deliver a message to its network layer until a frame arrives.</a:t>
            </a:r>
          </a:p>
          <a:p>
            <a:pPr fontAlgn="base"/>
            <a:r>
              <a:rPr lang="en-US" sz="1800" dirty="0">
                <a:latin typeface="Times New Roman" panose="02020603050405020304" pitchFamily="18" charset="0"/>
                <a:cs typeface="Times New Roman" panose="02020603050405020304" pitchFamily="18" charset="0"/>
              </a:rPr>
              <a:t>Each FSM has only one state, the ready state. </a:t>
            </a:r>
          </a:p>
          <a:p>
            <a:pPr fontAlgn="base"/>
            <a:r>
              <a:rPr lang="en-US" sz="1800" dirty="0">
                <a:latin typeface="Times New Roman" panose="02020603050405020304" pitchFamily="18" charset="0"/>
                <a:cs typeface="Times New Roman" panose="02020603050405020304" pitchFamily="18" charset="0"/>
              </a:rPr>
              <a:t>The sending machine remains in the ready state until a request comes from the process in the network layer.</a:t>
            </a:r>
          </a:p>
          <a:p>
            <a:pPr fontAlgn="base"/>
            <a:r>
              <a:rPr lang="en-US" sz="1800" dirty="0">
                <a:latin typeface="Times New Roman" panose="02020603050405020304" pitchFamily="18" charset="0"/>
                <a:cs typeface="Times New Roman" panose="02020603050405020304" pitchFamily="18" charset="0"/>
              </a:rPr>
              <a:t>When this event occurs, the sending machine </a:t>
            </a:r>
            <a:r>
              <a:rPr lang="en-US" sz="1800" b="1" dirty="0">
                <a:latin typeface="Times New Roman" panose="02020603050405020304" pitchFamily="18" charset="0"/>
                <a:cs typeface="Times New Roman" panose="02020603050405020304" pitchFamily="18" charset="0"/>
              </a:rPr>
              <a:t>encapsulates</a:t>
            </a:r>
            <a:r>
              <a:rPr lang="en-US" sz="1800" dirty="0">
                <a:latin typeface="Times New Roman" panose="02020603050405020304" pitchFamily="18" charset="0"/>
                <a:cs typeface="Times New Roman" panose="02020603050405020304" pitchFamily="18" charset="0"/>
              </a:rPr>
              <a:t> the message in a frame and sends it to the receiving machine. </a:t>
            </a:r>
          </a:p>
          <a:p>
            <a:pPr fontAlgn="base"/>
            <a:r>
              <a:rPr lang="en-US" sz="1800" dirty="0">
                <a:latin typeface="Times New Roman" panose="02020603050405020304" pitchFamily="18" charset="0"/>
                <a:cs typeface="Times New Roman" panose="02020603050405020304" pitchFamily="18" charset="0"/>
              </a:rPr>
              <a:t>The receiving machine remains in the ready state until a frame arrives from the sending machine.</a:t>
            </a:r>
          </a:p>
          <a:p>
            <a:pPr fontAlgn="base"/>
            <a:r>
              <a:rPr lang="en-US" sz="1800" dirty="0">
                <a:latin typeface="Times New Roman" panose="02020603050405020304" pitchFamily="18" charset="0"/>
                <a:cs typeface="Times New Roman" panose="02020603050405020304" pitchFamily="18" charset="0"/>
              </a:rPr>
              <a:t> When this event occurs, the receiving machine </a:t>
            </a:r>
            <a:r>
              <a:rPr lang="en-US" sz="1800" b="1" dirty="0">
                <a:latin typeface="Times New Roman" panose="02020603050405020304" pitchFamily="18" charset="0"/>
                <a:cs typeface="Times New Roman" panose="02020603050405020304" pitchFamily="18" charset="0"/>
              </a:rPr>
              <a:t>decapsulates </a:t>
            </a:r>
            <a:r>
              <a:rPr lang="en-US" sz="1800" dirty="0">
                <a:latin typeface="Times New Roman" panose="02020603050405020304" pitchFamily="18" charset="0"/>
                <a:cs typeface="Times New Roman" panose="02020603050405020304" pitchFamily="18" charset="0"/>
              </a:rPr>
              <a:t>the message out of the frame and delivers it to the process at the network layer.</a:t>
            </a:r>
          </a:p>
          <a:p>
            <a:pPr marL="0" indent="0" fontAlgn="base">
              <a:buNone/>
            </a:pPr>
            <a:endParaRPr lang="en-US" sz="1800" b="1" dirty="0">
              <a:solidFill>
                <a:srgbClr val="000099"/>
              </a:solidFill>
              <a:latin typeface="Times New Roman" panose="02020603050405020304" pitchFamily="18" charset="0"/>
              <a:cs typeface="Times New Roman" panose="02020603050405020304" pitchFamily="18" charset="0"/>
            </a:endParaRPr>
          </a:p>
          <a:p>
            <a:pPr fontAlgn="base"/>
            <a:endParaRPr lang="en-US" sz="1800" b="1" dirty="0">
              <a:solidFill>
                <a:srgbClr val="002060"/>
              </a:solidFill>
              <a:latin typeface="Times New Roman" panose="02020603050405020304" pitchFamily="18" charset="0"/>
              <a:cs typeface="Times New Roman" panose="02020603050405020304" pitchFamily="18" charset="0"/>
            </a:endParaRPr>
          </a:p>
          <a:p>
            <a:pPr fontAlgn="base"/>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9510E3D7-D236-570D-9198-C876870740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24257140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3CD2C-5AD5-4313-781E-EE388B1CF20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4575C85-DACF-6E91-6C11-75E61CB02AFD}"/>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4931BC3E-D997-7709-5F99-F3E601740606}"/>
              </a:ext>
            </a:extLst>
          </p:cNvPr>
          <p:cNvSpPr>
            <a:spLocks noGrp="1"/>
          </p:cNvSpPr>
          <p:nvPr>
            <p:ph idx="1"/>
          </p:nvPr>
        </p:nvSpPr>
        <p:spPr>
          <a:xfrm>
            <a:off x="838200" y="2005781"/>
            <a:ext cx="10515600" cy="4171182"/>
          </a:xfrm>
        </p:spPr>
        <p:txBody>
          <a:bodyPr>
            <a:normAutofit/>
          </a:bodyPr>
          <a:lstStyle/>
          <a:p>
            <a:pPr marL="0" indent="0" fontAlgn="base">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fontAlgn="base">
              <a:buNone/>
            </a:pPr>
            <a:r>
              <a:rPr lang="en-US" sz="1800" b="1" dirty="0">
                <a:latin typeface="Times New Roman" panose="02020603050405020304" pitchFamily="18" charset="0"/>
                <a:cs typeface="Times New Roman" panose="02020603050405020304" pitchFamily="18" charset="0"/>
              </a:rPr>
              <a:t>Finite State Machines (FSMs) for Simple Protocol</a:t>
            </a:r>
          </a:p>
          <a:p>
            <a:pPr marL="0" indent="0" fontAlgn="base">
              <a:buNone/>
            </a:pPr>
            <a:r>
              <a:rPr lang="en-US" sz="1800" dirty="0">
                <a:latin typeface="Times New Roman" panose="02020603050405020304" pitchFamily="18" charset="0"/>
                <a:cs typeface="Times New Roman" panose="02020603050405020304" pitchFamily="18" charset="0"/>
              </a:rPr>
              <a:t>Each FSM has </a:t>
            </a:r>
            <a:r>
              <a:rPr lang="en-US" sz="1800" b="1" dirty="0">
                <a:latin typeface="Times New Roman" panose="02020603050405020304" pitchFamily="18" charset="0"/>
                <a:cs typeface="Times New Roman" panose="02020603050405020304" pitchFamily="18" charset="0"/>
              </a:rPr>
              <a:t>only one state</a:t>
            </a:r>
            <a:r>
              <a:rPr lang="en-US" sz="1800" dirty="0">
                <a:latin typeface="Times New Roman" panose="02020603050405020304" pitchFamily="18" charset="0"/>
                <a:cs typeface="Times New Roman" panose="02020603050405020304" pitchFamily="18" charset="0"/>
              </a:rPr>
              <a:t> — the </a:t>
            </a:r>
            <a:r>
              <a:rPr lang="en-US" sz="1800" b="1" dirty="0">
                <a:latin typeface="Times New Roman" panose="02020603050405020304" pitchFamily="18" charset="0"/>
                <a:cs typeface="Times New Roman" panose="02020603050405020304" pitchFamily="18" charset="0"/>
              </a:rPr>
              <a:t>Ready State</a:t>
            </a:r>
            <a:r>
              <a:rPr lang="en-US" sz="1800" dirty="0">
                <a:latin typeface="Times New Roman" panose="02020603050405020304" pitchFamily="18" charset="0"/>
                <a:cs typeface="Times New Roman" panose="02020603050405020304" pitchFamily="18" charset="0"/>
              </a:rPr>
              <a:t>.</a:t>
            </a:r>
          </a:p>
          <a:p>
            <a:pPr marL="0" indent="0" fontAlgn="base">
              <a:buNone/>
            </a:pPr>
            <a:r>
              <a:rPr lang="en-IN" sz="1800" b="1" dirty="0">
                <a:latin typeface="Times New Roman" panose="02020603050405020304" pitchFamily="18" charset="0"/>
                <a:cs typeface="Times New Roman" panose="02020603050405020304" pitchFamily="18" charset="0"/>
              </a:rPr>
              <a:t>Sender FSM:</a:t>
            </a:r>
          </a:p>
          <a:p>
            <a:pPr fontAlgn="base"/>
            <a:r>
              <a:rPr lang="en-US" sz="1800" dirty="0">
                <a:latin typeface="Times New Roman" panose="02020603050405020304" pitchFamily="18" charset="0"/>
                <a:cs typeface="Times New Roman" panose="02020603050405020304" pitchFamily="18" charset="0"/>
              </a:rPr>
              <a:t>Waits until the </a:t>
            </a:r>
            <a:r>
              <a:rPr lang="en-US" sz="1800" b="1" dirty="0">
                <a:latin typeface="Times New Roman" panose="02020603050405020304" pitchFamily="18" charset="0"/>
                <a:cs typeface="Times New Roman" panose="02020603050405020304" pitchFamily="18" charset="0"/>
              </a:rPr>
              <a:t>network layer</a:t>
            </a:r>
            <a:r>
              <a:rPr lang="en-US" sz="1800" dirty="0">
                <a:latin typeface="Times New Roman" panose="02020603050405020304" pitchFamily="18" charset="0"/>
                <a:cs typeface="Times New Roman" panose="02020603050405020304" pitchFamily="18" charset="0"/>
              </a:rPr>
              <a:t> has a message to send.</a:t>
            </a:r>
          </a:p>
          <a:p>
            <a:pPr fontAlgn="base"/>
            <a:r>
              <a:rPr lang="en-US" sz="1800" dirty="0">
                <a:latin typeface="Times New Roman" panose="02020603050405020304" pitchFamily="18" charset="0"/>
                <a:cs typeface="Times New Roman" panose="02020603050405020304" pitchFamily="18" charset="0"/>
              </a:rPr>
              <a:t>When it gets one → </a:t>
            </a:r>
            <a:r>
              <a:rPr lang="en-US" sz="1800" b="1" dirty="0">
                <a:latin typeface="Times New Roman" panose="02020603050405020304" pitchFamily="18" charset="0"/>
                <a:cs typeface="Times New Roman" panose="02020603050405020304" pitchFamily="18" charset="0"/>
              </a:rPr>
              <a:t>encapsulates</a:t>
            </a:r>
            <a:r>
              <a:rPr lang="en-US" sz="1800" dirty="0">
                <a:latin typeface="Times New Roman" panose="02020603050405020304" pitchFamily="18" charset="0"/>
                <a:cs typeface="Times New Roman" panose="02020603050405020304" pitchFamily="18" charset="0"/>
              </a:rPr>
              <a:t> it into a frame and </a:t>
            </a:r>
            <a:r>
              <a:rPr lang="en-US" sz="1800" b="1" dirty="0">
                <a:latin typeface="Times New Roman" panose="02020603050405020304" pitchFamily="18" charset="0"/>
                <a:cs typeface="Times New Roman" panose="02020603050405020304" pitchFamily="18" charset="0"/>
              </a:rPr>
              <a:t>sends</a:t>
            </a:r>
            <a:r>
              <a:rPr lang="en-US" sz="1800" dirty="0">
                <a:latin typeface="Times New Roman" panose="02020603050405020304" pitchFamily="18" charset="0"/>
                <a:cs typeface="Times New Roman" panose="02020603050405020304" pitchFamily="18" charset="0"/>
              </a:rPr>
              <a:t> it.</a:t>
            </a:r>
          </a:p>
          <a:p>
            <a:pPr marL="0" indent="0" fontAlgn="base">
              <a:buNone/>
            </a:pPr>
            <a:r>
              <a:rPr lang="en-IN" sz="1800" b="1" dirty="0">
                <a:latin typeface="Times New Roman" panose="02020603050405020304" pitchFamily="18" charset="0"/>
                <a:cs typeface="Times New Roman" panose="02020603050405020304" pitchFamily="18" charset="0"/>
              </a:rPr>
              <a:t>Receiver FSM:</a:t>
            </a:r>
          </a:p>
          <a:p>
            <a:pPr fontAlgn="base"/>
            <a:r>
              <a:rPr lang="en-US" sz="1800" dirty="0">
                <a:latin typeface="Times New Roman" panose="02020603050405020304" pitchFamily="18" charset="0"/>
                <a:cs typeface="Times New Roman" panose="02020603050405020304" pitchFamily="18" charset="0"/>
              </a:rPr>
              <a:t>Waits until a </a:t>
            </a:r>
            <a:r>
              <a:rPr lang="en-US" sz="1800" b="1" dirty="0">
                <a:latin typeface="Times New Roman" panose="02020603050405020304" pitchFamily="18" charset="0"/>
                <a:cs typeface="Times New Roman" panose="02020603050405020304" pitchFamily="18" charset="0"/>
              </a:rPr>
              <a:t>frame arrives</a:t>
            </a:r>
            <a:r>
              <a:rPr lang="en-US" sz="1800" dirty="0">
                <a:latin typeface="Times New Roman" panose="02020603050405020304" pitchFamily="18" charset="0"/>
                <a:cs typeface="Times New Roman" panose="02020603050405020304" pitchFamily="18" charset="0"/>
              </a:rPr>
              <a:t> from the sender.</a:t>
            </a:r>
          </a:p>
          <a:p>
            <a:pPr fontAlgn="base"/>
            <a:r>
              <a:rPr lang="en-US" sz="1800" dirty="0">
                <a:latin typeface="Times New Roman" panose="02020603050405020304" pitchFamily="18" charset="0"/>
                <a:cs typeface="Times New Roman" panose="02020603050405020304" pitchFamily="18" charset="0"/>
              </a:rPr>
              <a:t>When it arrives → </a:t>
            </a:r>
            <a:r>
              <a:rPr lang="en-US" sz="1800" b="1" dirty="0">
                <a:latin typeface="Times New Roman" panose="02020603050405020304" pitchFamily="18" charset="0"/>
                <a:cs typeface="Times New Roman" panose="02020603050405020304" pitchFamily="18" charset="0"/>
              </a:rPr>
              <a:t>decapsulates</a:t>
            </a:r>
            <a:r>
              <a:rPr lang="en-US" sz="1800" dirty="0">
                <a:latin typeface="Times New Roman" panose="02020603050405020304" pitchFamily="18" charset="0"/>
                <a:cs typeface="Times New Roman" panose="02020603050405020304" pitchFamily="18" charset="0"/>
              </a:rPr>
              <a:t> the message and </a:t>
            </a:r>
            <a:r>
              <a:rPr lang="en-US" sz="1800" b="1" dirty="0">
                <a:latin typeface="Times New Roman" panose="02020603050405020304" pitchFamily="18" charset="0"/>
                <a:cs typeface="Times New Roman" panose="02020603050405020304" pitchFamily="18" charset="0"/>
              </a:rPr>
              <a:t>delivers</a:t>
            </a:r>
            <a:r>
              <a:rPr lang="en-US" sz="1800" dirty="0">
                <a:latin typeface="Times New Roman" panose="02020603050405020304" pitchFamily="18" charset="0"/>
                <a:cs typeface="Times New Roman" panose="02020603050405020304" pitchFamily="18" charset="0"/>
              </a:rPr>
              <a:t> it to the network layer.</a:t>
            </a:r>
            <a:endParaRPr lang="en-US" sz="1800" b="1" dirty="0">
              <a:solidFill>
                <a:srgbClr val="FF0000"/>
              </a:solidFill>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F6CA735E-EC51-B400-F5C9-0FD2040E87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12416108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17E9E-497D-41E7-7588-FA8DBEB9A0D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618D16E-0490-6909-64D5-973B3B4FDD37}"/>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57E9C352-5250-3FB3-79CB-C64209705C4A}"/>
              </a:ext>
            </a:extLst>
          </p:cNvPr>
          <p:cNvSpPr>
            <a:spLocks noGrp="1"/>
          </p:cNvSpPr>
          <p:nvPr>
            <p:ph idx="1"/>
          </p:nvPr>
        </p:nvSpPr>
        <p:spPr>
          <a:xfrm>
            <a:off x="838200" y="2005781"/>
            <a:ext cx="10515600" cy="4171182"/>
          </a:xfrm>
        </p:spPr>
        <p:txBody>
          <a:bodyPr>
            <a:normAutofit/>
          </a:bodyPr>
          <a:lstStyle/>
          <a:p>
            <a:pPr marL="0" indent="0" algn="ctr" fontAlgn="base">
              <a:buNone/>
            </a:pPr>
            <a:r>
              <a:rPr lang="en-US" sz="1800" b="1" dirty="0">
                <a:latin typeface="Times New Roman" panose="02020603050405020304" pitchFamily="18" charset="0"/>
                <a:cs typeface="Times New Roman" panose="02020603050405020304" pitchFamily="18" charset="0"/>
              </a:rPr>
              <a:t>Flow Diagram </a:t>
            </a: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2AC0DDF0-555B-EB8E-07F3-0E89775C12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3EB722ED-B2C9-1BF6-FFFB-E226555F7ED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2" name="Picture 1">
            <a:extLst>
              <a:ext uri="{FF2B5EF4-FFF2-40B4-BE49-F238E27FC236}">
                <a16:creationId xmlns:a16="http://schemas.microsoft.com/office/drawing/2014/main" id="{66669394-A458-3AB9-C924-3F3E9BA47A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4571153" y="1101913"/>
            <a:ext cx="3000537" cy="6164826"/>
          </a:xfrm>
          <a:prstGeom prst="rect">
            <a:avLst/>
          </a:prstGeom>
        </p:spPr>
      </p:pic>
    </p:spTree>
    <p:extLst>
      <p:ext uri="{BB962C8B-B14F-4D97-AF65-F5344CB8AC3E}">
        <p14:creationId xmlns:p14="http://schemas.microsoft.com/office/powerpoint/2010/main" val="11621303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B7995-A9A9-B634-D4EF-817FB580F93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099081C-E391-BCCC-6CC6-AA8156DF5667}"/>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64AB243E-078E-7728-A2CE-26A46866D2B3}"/>
              </a:ext>
            </a:extLst>
          </p:cNvPr>
          <p:cNvSpPr>
            <a:spLocks noGrp="1"/>
          </p:cNvSpPr>
          <p:nvPr>
            <p:ph idx="1"/>
          </p:nvPr>
        </p:nvSpPr>
        <p:spPr>
          <a:xfrm>
            <a:off x="838200" y="2005781"/>
            <a:ext cx="10515600" cy="4171182"/>
          </a:xfrm>
        </p:spPr>
        <p:txBody>
          <a:bodyPr>
            <a:normAutofit/>
          </a:bodyPr>
          <a:lstStyle/>
          <a:p>
            <a:pPr marL="0" indent="0" fontAlgn="base">
              <a:buNone/>
            </a:pPr>
            <a:r>
              <a:rPr lang="en-US" sz="1800" b="1" dirty="0"/>
              <a:t>Flow of Data </a:t>
            </a:r>
            <a:r>
              <a:rPr lang="en-US" sz="1800" dirty="0"/>
              <a:t>(Left to Right)</a:t>
            </a:r>
          </a:p>
          <a:p>
            <a:pPr fontAlgn="base"/>
            <a:r>
              <a:rPr lang="en-IN" sz="1800" dirty="0">
                <a:latin typeface="Times New Roman" panose="02020603050405020304" pitchFamily="18" charset="0"/>
                <a:cs typeface="Times New Roman" panose="02020603050405020304" pitchFamily="18" charset="0"/>
              </a:rPr>
              <a:t>Network → Data-Link (Sender side):</a:t>
            </a:r>
          </a:p>
          <a:p>
            <a:pPr fontAlgn="base"/>
            <a:r>
              <a:rPr lang="en-US" sz="1800" dirty="0">
                <a:latin typeface="Times New Roman" panose="02020603050405020304" pitchFamily="18" charset="0"/>
                <a:cs typeface="Times New Roman" panose="02020603050405020304" pitchFamily="18" charset="0"/>
              </a:rPr>
              <a:t>The </a:t>
            </a:r>
            <a:r>
              <a:rPr lang="en-US" sz="1800" b="1" dirty="0">
                <a:latin typeface="Times New Roman" panose="02020603050405020304" pitchFamily="18" charset="0"/>
                <a:cs typeface="Times New Roman" panose="02020603050405020304" pitchFamily="18" charset="0"/>
              </a:rPr>
              <a:t>Network layer</a:t>
            </a:r>
            <a:r>
              <a:rPr lang="en-US" sz="1800" dirty="0">
                <a:latin typeface="Times New Roman" panose="02020603050405020304" pitchFamily="18" charset="0"/>
                <a:cs typeface="Times New Roman" panose="02020603050405020304" pitchFamily="18" charset="0"/>
              </a:rPr>
              <a:t> at the sender gives a </a:t>
            </a:r>
            <a:r>
              <a:rPr lang="en-US" sz="1800" b="1" dirty="0">
                <a:latin typeface="Times New Roman" panose="02020603050405020304" pitchFamily="18" charset="0"/>
                <a:cs typeface="Times New Roman" panose="02020603050405020304" pitchFamily="18" charset="0"/>
              </a:rPr>
              <a:t>packet</a:t>
            </a:r>
            <a:r>
              <a:rPr lang="en-US" sz="1800" dirty="0">
                <a:latin typeface="Times New Roman" panose="02020603050405020304" pitchFamily="18" charset="0"/>
                <a:cs typeface="Times New Roman" panose="02020603050405020304" pitchFamily="18" charset="0"/>
              </a:rPr>
              <a:t> to the </a:t>
            </a:r>
            <a:r>
              <a:rPr lang="en-US" sz="1800" b="1" dirty="0">
                <a:latin typeface="Times New Roman" panose="02020603050405020304" pitchFamily="18" charset="0"/>
                <a:cs typeface="Times New Roman" panose="02020603050405020304" pitchFamily="18" charset="0"/>
              </a:rPr>
              <a:t>Data-Link layer</a:t>
            </a:r>
            <a:r>
              <a:rPr lang="en-US" sz="1800" dirty="0">
                <a:latin typeface="Times New Roman" panose="02020603050405020304" pitchFamily="18" charset="0"/>
                <a:cs typeface="Times New Roman" panose="02020603050405020304" pitchFamily="18" charset="0"/>
              </a:rPr>
              <a:t>.</a:t>
            </a:r>
          </a:p>
          <a:p>
            <a:pPr fontAlgn="base"/>
            <a:r>
              <a:rPr lang="en-US" sz="1800" dirty="0">
                <a:latin typeface="Times New Roman" panose="02020603050405020304" pitchFamily="18" charset="0"/>
                <a:cs typeface="Times New Roman" panose="02020603050405020304" pitchFamily="18" charset="0"/>
              </a:rPr>
              <a:t>The Data-Link layer </a:t>
            </a:r>
            <a:r>
              <a:rPr lang="en-US" sz="1800" b="1" dirty="0">
                <a:latin typeface="Times New Roman" panose="02020603050405020304" pitchFamily="18" charset="0"/>
                <a:cs typeface="Times New Roman" panose="02020603050405020304" pitchFamily="18" charset="0"/>
              </a:rPr>
              <a:t>encapsulates</a:t>
            </a:r>
            <a:r>
              <a:rPr lang="en-US" sz="1800" dirty="0">
                <a:latin typeface="Times New Roman" panose="02020603050405020304" pitchFamily="18" charset="0"/>
                <a:cs typeface="Times New Roman" panose="02020603050405020304" pitchFamily="18" charset="0"/>
              </a:rPr>
              <a:t> the packet into a </a:t>
            </a:r>
            <a:r>
              <a:rPr lang="en-US" sz="1800" b="1" dirty="0">
                <a:latin typeface="Times New Roman" panose="02020603050405020304" pitchFamily="18" charset="0"/>
                <a:cs typeface="Times New Roman" panose="02020603050405020304" pitchFamily="18" charset="0"/>
              </a:rPr>
              <a:t>frame</a:t>
            </a:r>
            <a:r>
              <a:rPr lang="en-US" sz="1800" dirty="0">
                <a:latin typeface="Times New Roman" panose="02020603050405020304" pitchFamily="18" charset="0"/>
                <a:cs typeface="Times New Roman" panose="02020603050405020304" pitchFamily="18" charset="0"/>
              </a:rPr>
              <a:t>.</a:t>
            </a:r>
          </a:p>
          <a:p>
            <a:pPr fontAlgn="base"/>
            <a:r>
              <a:rPr lang="en-IN" sz="1800" dirty="0">
                <a:latin typeface="Times New Roman" panose="02020603050405020304" pitchFamily="18" charset="0"/>
                <a:cs typeface="Times New Roman" panose="02020603050405020304" pitchFamily="18" charset="0"/>
              </a:rPr>
              <a:t>Data-Link (Sender) → Data-Link (Receiver):</a:t>
            </a:r>
          </a:p>
          <a:p>
            <a:pPr fontAlgn="base"/>
            <a:r>
              <a:rPr lang="en-US" sz="1800" dirty="0">
                <a:latin typeface="Times New Roman" panose="02020603050405020304" pitchFamily="18" charset="0"/>
                <a:cs typeface="Times New Roman" panose="02020603050405020304" pitchFamily="18" charset="0"/>
              </a:rPr>
              <a:t>The </a:t>
            </a:r>
            <a:r>
              <a:rPr lang="en-US" sz="1800" b="1" dirty="0">
                <a:latin typeface="Times New Roman" panose="02020603050405020304" pitchFamily="18" charset="0"/>
                <a:cs typeface="Times New Roman" panose="02020603050405020304" pitchFamily="18" charset="0"/>
              </a:rPr>
              <a:t>frame</a:t>
            </a:r>
            <a:r>
              <a:rPr lang="en-US" sz="1800" dirty="0">
                <a:latin typeface="Times New Roman" panose="02020603050405020304" pitchFamily="18" charset="0"/>
                <a:cs typeface="Times New Roman" panose="02020603050405020304" pitchFamily="18" charset="0"/>
              </a:rPr>
              <a:t> is transmitted across the physical link to the </a:t>
            </a:r>
            <a:r>
              <a:rPr lang="en-US" sz="1800" b="1" dirty="0">
                <a:latin typeface="Times New Roman" panose="02020603050405020304" pitchFamily="18" charset="0"/>
                <a:cs typeface="Times New Roman" panose="02020603050405020304" pitchFamily="18" charset="0"/>
              </a:rPr>
              <a:t>receiver’s Data-Link layer</a:t>
            </a:r>
          </a:p>
          <a:p>
            <a:pPr fontAlgn="base"/>
            <a:r>
              <a:rPr lang="en-IN" sz="1800" dirty="0">
                <a:latin typeface="Times New Roman" panose="02020603050405020304" pitchFamily="18" charset="0"/>
                <a:cs typeface="Times New Roman" panose="02020603050405020304" pitchFamily="18" charset="0"/>
              </a:rPr>
              <a:t>Data-Link → Network (Receiver side):</a:t>
            </a:r>
          </a:p>
          <a:p>
            <a:pPr fontAlgn="base"/>
            <a:r>
              <a:rPr lang="en-US" sz="1800" dirty="0">
                <a:latin typeface="Times New Roman" panose="02020603050405020304" pitchFamily="18" charset="0"/>
                <a:cs typeface="Times New Roman" panose="02020603050405020304" pitchFamily="18" charset="0"/>
              </a:rPr>
              <a:t>The </a:t>
            </a:r>
            <a:r>
              <a:rPr lang="en-US" sz="1800" b="1" dirty="0">
                <a:latin typeface="Times New Roman" panose="02020603050405020304" pitchFamily="18" charset="0"/>
                <a:cs typeface="Times New Roman" panose="02020603050405020304" pitchFamily="18" charset="0"/>
              </a:rPr>
              <a:t>Data-Link layer</a:t>
            </a:r>
            <a:r>
              <a:rPr lang="en-US" sz="1800" dirty="0">
                <a:latin typeface="Times New Roman" panose="02020603050405020304" pitchFamily="18" charset="0"/>
                <a:cs typeface="Times New Roman" panose="02020603050405020304" pitchFamily="18" charset="0"/>
              </a:rPr>
              <a:t> at the receiver </a:t>
            </a:r>
            <a:r>
              <a:rPr lang="en-US" sz="1800" b="1" dirty="0">
                <a:latin typeface="Times New Roman" panose="02020603050405020304" pitchFamily="18" charset="0"/>
                <a:cs typeface="Times New Roman" panose="02020603050405020304" pitchFamily="18" charset="0"/>
              </a:rPr>
              <a:t>receives</a:t>
            </a:r>
            <a:r>
              <a:rPr lang="en-US" sz="1800" dirty="0">
                <a:latin typeface="Times New Roman" panose="02020603050405020304" pitchFamily="18" charset="0"/>
                <a:cs typeface="Times New Roman" panose="02020603050405020304" pitchFamily="18" charset="0"/>
              </a:rPr>
              <a:t> the frame.</a:t>
            </a:r>
          </a:p>
          <a:p>
            <a:pPr fontAlgn="base"/>
            <a:r>
              <a:rPr lang="en-US" sz="1800" dirty="0">
                <a:latin typeface="Times New Roman" panose="02020603050405020304" pitchFamily="18" charset="0"/>
                <a:cs typeface="Times New Roman" panose="02020603050405020304" pitchFamily="18" charset="0"/>
              </a:rPr>
              <a:t>It </a:t>
            </a:r>
            <a:r>
              <a:rPr lang="en-US" sz="1800" b="1" dirty="0">
                <a:latin typeface="Times New Roman" panose="02020603050405020304" pitchFamily="18" charset="0"/>
                <a:cs typeface="Times New Roman" panose="02020603050405020304" pitchFamily="18" charset="0"/>
              </a:rPr>
              <a:t>extracts (decapsulates)</a:t>
            </a:r>
            <a:r>
              <a:rPr lang="en-US" sz="1800" dirty="0">
                <a:latin typeface="Times New Roman" panose="02020603050405020304" pitchFamily="18" charset="0"/>
                <a:cs typeface="Times New Roman" panose="02020603050405020304" pitchFamily="18" charset="0"/>
              </a:rPr>
              <a:t> the packet from the frame.</a:t>
            </a:r>
          </a:p>
          <a:p>
            <a:pPr fontAlgn="base"/>
            <a:r>
              <a:rPr lang="en-US" sz="1800" dirty="0">
                <a:latin typeface="Times New Roman" panose="02020603050405020304" pitchFamily="18" charset="0"/>
                <a:cs typeface="Times New Roman" panose="02020603050405020304" pitchFamily="18" charset="0"/>
              </a:rPr>
              <a:t>Then it </a:t>
            </a:r>
            <a:r>
              <a:rPr lang="en-US" sz="1800" b="1" dirty="0">
                <a:latin typeface="Times New Roman" panose="02020603050405020304" pitchFamily="18" charset="0"/>
                <a:cs typeface="Times New Roman" panose="02020603050405020304" pitchFamily="18" charset="0"/>
              </a:rPr>
              <a:t>delivers</a:t>
            </a:r>
            <a:r>
              <a:rPr lang="en-US" sz="1800" dirty="0">
                <a:latin typeface="Times New Roman" panose="02020603050405020304" pitchFamily="18" charset="0"/>
                <a:cs typeface="Times New Roman" panose="02020603050405020304" pitchFamily="18" charset="0"/>
              </a:rPr>
              <a:t> the packet to its </a:t>
            </a:r>
            <a:r>
              <a:rPr lang="en-US" sz="1800" b="1" dirty="0">
                <a:latin typeface="Times New Roman" panose="02020603050405020304" pitchFamily="18" charset="0"/>
                <a:cs typeface="Times New Roman" panose="02020603050405020304" pitchFamily="18" charset="0"/>
              </a:rPr>
              <a:t>Network layer</a:t>
            </a:r>
            <a:r>
              <a:rPr lang="en-US" sz="1800" dirty="0">
                <a:latin typeface="Times New Roman" panose="02020603050405020304" pitchFamily="18" charset="0"/>
                <a:cs typeface="Times New Roman" panose="02020603050405020304" pitchFamily="18" charset="0"/>
              </a:rPr>
              <a:t>.</a:t>
            </a: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1855A961-8D89-3CBC-A56E-68ACB960D4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411FC1DB-31C4-FF0A-1501-FA9190636EF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7814332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16E42-7148-F3D9-F2D4-A163BBA38F9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EDE7EB9-E98E-D521-BAC3-589B229161BF}"/>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BE87E73B-79A0-A4D4-2463-3E1F343AFFB3}"/>
              </a:ext>
            </a:extLst>
          </p:cNvPr>
          <p:cNvSpPr>
            <a:spLocks noGrp="1"/>
          </p:cNvSpPr>
          <p:nvPr>
            <p:ph idx="1"/>
          </p:nvPr>
        </p:nvSpPr>
        <p:spPr>
          <a:xfrm>
            <a:off x="838200" y="2005781"/>
            <a:ext cx="10515600" cy="4171182"/>
          </a:xfrm>
        </p:spPr>
        <p:txBody>
          <a:bodyPr>
            <a:normAutofit/>
          </a:bodyPr>
          <a:lstStyle/>
          <a:p>
            <a:endParaRPr lang="en-US" sz="1800" dirty="0"/>
          </a:p>
          <a:p>
            <a:r>
              <a:rPr lang="en-US" sz="1800" b="1" dirty="0"/>
              <a:t>Key Points </a:t>
            </a:r>
          </a:p>
          <a:p>
            <a:r>
              <a:rPr lang="en-US" sz="1800" dirty="0"/>
              <a:t>There is </a:t>
            </a:r>
            <a:r>
              <a:rPr lang="en-US" sz="1800" b="1" dirty="0"/>
              <a:t>no flow control</a:t>
            </a:r>
            <a:r>
              <a:rPr lang="en-US" sz="1800" dirty="0"/>
              <a:t> or </a:t>
            </a:r>
            <a:r>
              <a:rPr lang="en-US" sz="1800" b="1" dirty="0"/>
              <a:t>error control</a:t>
            </a:r>
            <a:r>
              <a:rPr lang="en-US" sz="1800" dirty="0"/>
              <a:t> in this simple protocol.</a:t>
            </a:r>
          </a:p>
          <a:p>
            <a:r>
              <a:rPr lang="en-US" sz="1800" dirty="0"/>
              <a:t>The </a:t>
            </a:r>
            <a:r>
              <a:rPr lang="en-US" sz="1800" b="1" dirty="0"/>
              <a:t>receiver can always handle incoming frames immediately</a:t>
            </a:r>
            <a:r>
              <a:rPr lang="en-US" sz="1800" dirty="0"/>
              <a:t>.</a:t>
            </a:r>
          </a:p>
          <a:p>
            <a:r>
              <a:rPr lang="en-US" sz="1800" dirty="0"/>
              <a:t>Each </a:t>
            </a:r>
            <a:r>
              <a:rPr lang="en-US" sz="1800" b="1" dirty="0"/>
              <a:t>frame</a:t>
            </a:r>
            <a:r>
              <a:rPr lang="en-US" sz="1800" dirty="0"/>
              <a:t> carries one </a:t>
            </a:r>
            <a:r>
              <a:rPr lang="en-US" sz="1800" b="1" dirty="0"/>
              <a:t>packet</a:t>
            </a:r>
            <a:r>
              <a:rPr lang="en-US" sz="1800" dirty="0"/>
              <a:t> from sender to receiver.</a:t>
            </a:r>
          </a:p>
          <a:p>
            <a:r>
              <a:rPr lang="en-US" sz="1800" dirty="0"/>
              <a:t>This diagram shows the </a:t>
            </a:r>
            <a:r>
              <a:rPr lang="en-US" sz="1800" b="1" dirty="0"/>
              <a:t>basic service</a:t>
            </a:r>
            <a:r>
              <a:rPr lang="en-US" sz="1800" dirty="0"/>
              <a:t> provided by the </a:t>
            </a:r>
            <a:r>
              <a:rPr lang="en-US" sz="1800" b="1" dirty="0"/>
              <a:t>Data-Link layer</a:t>
            </a:r>
            <a:r>
              <a:rPr lang="en-US" sz="1800" dirty="0"/>
              <a:t> — transferring packets between two directly connected nodes.</a:t>
            </a:r>
          </a:p>
          <a:p>
            <a:pPr marL="0" indent="0" fontAlgn="base">
              <a:buNone/>
            </a:pP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294AD5CF-9D44-DDBF-ACA6-90A8790CE3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3938A264-EB67-95DB-870E-24C81A2F49A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3941709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633951-951B-D36B-0E37-C606B045B9B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12EBEC4-0B94-5B76-3687-D739E320AB29}"/>
              </a:ext>
            </a:extLst>
          </p:cNvPr>
          <p:cNvSpPr>
            <a:spLocks noGrp="1"/>
          </p:cNvSpPr>
          <p:nvPr>
            <p:ph type="title"/>
          </p:nvPr>
        </p:nvSpPr>
        <p:spPr>
          <a:xfrm>
            <a:off x="838200" y="1494503"/>
            <a:ext cx="10515600" cy="521110"/>
          </a:xfrm>
        </p:spPr>
        <p:txBody>
          <a:bodyPr>
            <a:normAutofit fontScale="90000"/>
          </a:bodyPr>
          <a:lstStyle/>
          <a:p>
            <a:pPr algn="ctr"/>
            <a:r>
              <a:rPr lang="en-US" sz="3600" b="1"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Outcomes of this Module (Data Link Layer)</a:t>
            </a:r>
            <a:endParaRPr lang="en-IN" sz="2800" dirty="0"/>
          </a:p>
        </p:txBody>
      </p:sp>
      <p:sp>
        <p:nvSpPr>
          <p:cNvPr id="5" name="Content Placeholder 4">
            <a:extLst>
              <a:ext uri="{FF2B5EF4-FFF2-40B4-BE49-F238E27FC236}">
                <a16:creationId xmlns:a16="http://schemas.microsoft.com/office/drawing/2014/main" id="{8452225B-1692-0115-3FE5-DB157CF8C57B}"/>
              </a:ext>
            </a:extLst>
          </p:cNvPr>
          <p:cNvSpPr>
            <a:spLocks noGrp="1"/>
          </p:cNvSpPr>
          <p:nvPr>
            <p:ph idx="1"/>
          </p:nvPr>
        </p:nvSpPr>
        <p:spPr>
          <a:xfrm>
            <a:off x="639097" y="2379407"/>
            <a:ext cx="10714703" cy="3797556"/>
          </a:xfrm>
        </p:spPr>
        <p:txBody>
          <a:bodyPr>
            <a:normAutofit/>
          </a:bodyPr>
          <a:lstStyle/>
          <a:p>
            <a:pPr>
              <a:buFont typeface="Wingdings" panose="05000000000000000000" pitchFamily="2" charset="2"/>
              <a:buChar char="v"/>
            </a:pPr>
            <a:r>
              <a:rPr lang="en-IN" sz="1800" b="1" dirty="0">
                <a:latin typeface="Times New Roman" panose="02020603050405020304" pitchFamily="18" charset="0"/>
                <a:cs typeface="Times New Roman" panose="02020603050405020304" pitchFamily="18" charset="0"/>
              </a:rPr>
              <a:t>Media Access Control (MAC)</a:t>
            </a:r>
          </a:p>
          <a:p>
            <a:r>
              <a:rPr lang="en-US" sz="1800" dirty="0">
                <a:latin typeface="Times New Roman" panose="02020603050405020304" pitchFamily="18" charset="0"/>
                <a:cs typeface="Times New Roman" panose="02020603050405020304" pitchFamily="18" charset="0"/>
              </a:rPr>
              <a:t>Learn how multiple devices </a:t>
            </a:r>
            <a:r>
              <a:rPr lang="en-US" sz="1800" b="1" dirty="0">
                <a:latin typeface="Times New Roman" panose="02020603050405020304" pitchFamily="18" charset="0"/>
                <a:cs typeface="Times New Roman" panose="02020603050405020304" pitchFamily="18" charset="0"/>
              </a:rPr>
              <a:t>share the same communication medium</a:t>
            </a:r>
            <a:r>
              <a:rPr lang="en-US" sz="1800" dirty="0">
                <a:latin typeface="Times New Roman" panose="02020603050405020304" pitchFamily="18" charset="0"/>
                <a:cs typeface="Times New Roman" panose="02020603050405020304" pitchFamily="18" charset="0"/>
              </a:rPr>
              <a:t>.</a:t>
            </a:r>
          </a:p>
          <a:p>
            <a:r>
              <a:rPr lang="en-US" sz="1800" b="1" dirty="0">
                <a:latin typeface="Times New Roman" panose="02020603050405020304" pitchFamily="18" charset="0"/>
                <a:cs typeface="Times New Roman" panose="02020603050405020304" pitchFamily="18" charset="0"/>
              </a:rPr>
              <a:t>Random Access</a:t>
            </a:r>
            <a:r>
              <a:rPr lang="en-US" sz="1800" dirty="0">
                <a:latin typeface="Times New Roman" panose="02020603050405020304" pitchFamily="18" charset="0"/>
                <a:cs typeface="Times New Roman" panose="02020603050405020304" pitchFamily="18" charset="0"/>
              </a:rPr>
              <a:t> → Devices send data when they want (e.g., ALOHA, CSMA).</a:t>
            </a:r>
          </a:p>
          <a:p>
            <a:r>
              <a:rPr lang="en-US" sz="1800" b="1" dirty="0">
                <a:latin typeface="Times New Roman" panose="02020603050405020304" pitchFamily="18" charset="0"/>
                <a:cs typeface="Times New Roman" panose="02020603050405020304" pitchFamily="18" charset="0"/>
              </a:rPr>
              <a:t>Controlled Access</a:t>
            </a:r>
            <a:r>
              <a:rPr lang="en-US" sz="1800" dirty="0">
                <a:latin typeface="Times New Roman" panose="02020603050405020304" pitchFamily="18" charset="0"/>
                <a:cs typeface="Times New Roman" panose="02020603050405020304" pitchFamily="18" charset="0"/>
              </a:rPr>
              <a:t> → Devices take turns in an organized way (polling, token passing).</a:t>
            </a:r>
          </a:p>
          <a:p>
            <a:pPr marL="0" indent="0">
              <a:buNone/>
            </a:pPr>
            <a:endParaRPr lang="en-US"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BB248916-B641-FA0C-B708-4C82F9B0D9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2" y="28525"/>
            <a:ext cx="12199942" cy="1416817"/>
          </a:xfrm>
          <a:prstGeom prst="rect">
            <a:avLst/>
          </a:prstGeom>
        </p:spPr>
      </p:pic>
    </p:spTree>
    <p:extLst>
      <p:ext uri="{BB962C8B-B14F-4D97-AF65-F5344CB8AC3E}">
        <p14:creationId xmlns:p14="http://schemas.microsoft.com/office/powerpoint/2010/main" val="3336748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D120F-B551-147C-41E7-003C5C72E52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11FF7FC-07AF-7F5B-748E-178CC2B2094D}"/>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2731D6C6-55CC-F10E-4270-F0E7E86AB2DA}"/>
              </a:ext>
            </a:extLst>
          </p:cNvPr>
          <p:cNvSpPr>
            <a:spLocks noGrp="1"/>
          </p:cNvSpPr>
          <p:nvPr>
            <p:ph idx="1"/>
          </p:nvPr>
        </p:nvSpPr>
        <p:spPr>
          <a:xfrm>
            <a:off x="838200" y="2005781"/>
            <a:ext cx="10515600" cy="4171182"/>
          </a:xfrm>
        </p:spPr>
        <p:txBody>
          <a:bodyPr>
            <a:normAutofit/>
          </a:bodyPr>
          <a:lstStyle/>
          <a:p>
            <a:pPr algn="just" fontAlgn="base"/>
            <a:r>
              <a:rPr lang="en-US" sz="1800" b="1" dirty="0">
                <a:solidFill>
                  <a:srgbClr val="000099"/>
                </a:solidFill>
                <a:latin typeface="Times New Roman" panose="02020603050405020304" pitchFamily="18" charset="0"/>
                <a:cs typeface="Times New Roman" panose="02020603050405020304" pitchFamily="18" charset="0"/>
              </a:rPr>
              <a:t>2. Stop – and – Wait Protocol</a:t>
            </a:r>
          </a:p>
          <a:p>
            <a:pPr marL="0" indent="0" algn="just" fontAlgn="base">
              <a:buNone/>
            </a:pPr>
            <a:endParaRPr lang="en-US" sz="1800" b="1" dirty="0">
              <a:solidFill>
                <a:srgbClr val="000099"/>
              </a:solidFill>
              <a:latin typeface="Times New Roman" panose="02020603050405020304" pitchFamily="18" charset="0"/>
              <a:cs typeface="Times New Roman" panose="02020603050405020304" pitchFamily="18" charset="0"/>
            </a:endParaRPr>
          </a:p>
          <a:p>
            <a:pPr algn="just" fontAlgn="base"/>
            <a:r>
              <a:rPr lang="en-US" sz="1800" dirty="0">
                <a:latin typeface="Times New Roman" panose="02020603050405020304" pitchFamily="18" charset="0"/>
                <a:cs typeface="Times New Roman" panose="02020603050405020304" pitchFamily="18" charset="0"/>
              </a:rPr>
              <a:t>Stop-and-Wait protocol provides both flow control and error control.</a:t>
            </a:r>
          </a:p>
          <a:p>
            <a:pPr algn="just" fontAlgn="base"/>
            <a:r>
              <a:rPr lang="en-US" sz="1800" dirty="0">
                <a:latin typeface="Times New Roman" panose="02020603050405020304" pitchFamily="18" charset="0"/>
                <a:cs typeface="Times New Roman" panose="02020603050405020304" pitchFamily="18" charset="0"/>
              </a:rPr>
              <a:t>The sender sends one frame at a time and waits for an acknowledgment before sending the next frame.</a:t>
            </a:r>
          </a:p>
          <a:p>
            <a:pPr algn="just" fontAlgn="base"/>
            <a:r>
              <a:rPr lang="en-US" sz="1800" dirty="0">
                <a:latin typeface="Times New Roman" panose="02020603050405020304" pitchFamily="18" charset="0"/>
                <a:cs typeface="Times New Roman" panose="02020603050405020304" pitchFamily="18" charset="0"/>
              </a:rPr>
              <a:t>Each data frame includes a CRC for error detection.</a:t>
            </a:r>
          </a:p>
          <a:p>
            <a:pPr algn="just" fontAlgn="base"/>
            <a:r>
              <a:rPr lang="en-US" sz="1800" dirty="0">
                <a:latin typeface="Times New Roman" panose="02020603050405020304" pitchFamily="18" charset="0"/>
                <a:cs typeface="Times New Roman" panose="02020603050405020304" pitchFamily="18" charset="0"/>
              </a:rPr>
              <a:t>If the CRC is incorrect, the frame is considered corrupted and is silently discarded by the receiver.</a:t>
            </a:r>
          </a:p>
          <a:p>
            <a:pPr algn="just" fontAlgn="base"/>
            <a:r>
              <a:rPr lang="en-US" sz="1800" dirty="0">
                <a:latin typeface="Times New Roman" panose="02020603050405020304" pitchFamily="18" charset="0"/>
                <a:cs typeface="Times New Roman" panose="02020603050405020304" pitchFamily="18" charset="0"/>
              </a:rPr>
              <a:t>The receiver’s silence indicates that a frame was either lost or corrupted.</a:t>
            </a:r>
          </a:p>
          <a:p>
            <a:pPr algn="just" fontAlgn="base"/>
            <a:r>
              <a:rPr lang="en-US" sz="1800" dirty="0">
                <a:latin typeface="Times New Roman" panose="02020603050405020304" pitchFamily="18" charset="0"/>
                <a:cs typeface="Times New Roman" panose="02020603050405020304" pitchFamily="18" charset="0"/>
              </a:rPr>
              <a:t>The sender starts a timer after sending a frame.</a:t>
            </a:r>
          </a:p>
          <a:p>
            <a:pPr algn="just" fontAlgn="base"/>
            <a:r>
              <a:rPr lang="en-US" sz="1800" dirty="0">
                <a:latin typeface="Times New Roman" panose="02020603050405020304" pitchFamily="18" charset="0"/>
                <a:cs typeface="Times New Roman" panose="02020603050405020304" pitchFamily="18" charset="0"/>
              </a:rPr>
              <a:t>If an acknowledgment is received before the timer expires, the timer is stopped, and the next frame is sent.</a:t>
            </a:r>
            <a:endParaRPr lang="en-US" sz="1800" b="1" dirty="0">
              <a:solidFill>
                <a:srgbClr val="000099"/>
              </a:solidFill>
              <a:latin typeface="Times New Roman" panose="02020603050405020304" pitchFamily="18" charset="0"/>
              <a:cs typeface="Times New Roman" panose="02020603050405020304" pitchFamily="18" charset="0"/>
            </a:endParaRPr>
          </a:p>
          <a:p>
            <a:pPr algn="just" fontAlgn="base"/>
            <a:endParaRPr lang="en-IN" sz="1800" b="1" dirty="0">
              <a:solidFill>
                <a:srgbClr val="000099"/>
              </a:solidFill>
              <a:latin typeface="Times New Roman" panose="02020603050405020304" pitchFamily="18" charset="0"/>
              <a:cs typeface="Times New Roman" panose="02020603050405020304" pitchFamily="18" charset="0"/>
            </a:endParaRPr>
          </a:p>
          <a:p>
            <a:pPr algn="just" fontAlgn="base"/>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8800516B-A2F1-6253-0176-E37850411C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4D9B3574-BC71-087A-C35C-EE3B472E168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40506729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D5936-FBC4-3A35-B12A-114003A7E85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1DE0672-CC4F-DA6B-EDCC-BCC09CB7447F}"/>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FBA89055-BACE-4339-8657-2C4BDB52B50F}"/>
              </a:ext>
            </a:extLst>
          </p:cNvPr>
          <p:cNvSpPr>
            <a:spLocks noGrp="1"/>
          </p:cNvSpPr>
          <p:nvPr>
            <p:ph idx="1"/>
          </p:nvPr>
        </p:nvSpPr>
        <p:spPr>
          <a:xfrm>
            <a:off x="838200" y="2005781"/>
            <a:ext cx="10515600" cy="4171182"/>
          </a:xfrm>
        </p:spPr>
        <p:txBody>
          <a:bodyPr>
            <a:normAutofit/>
          </a:bodyPr>
          <a:lstStyle/>
          <a:p>
            <a:pPr marL="0" indent="0" algn="just" fontAlgn="base">
              <a:buNone/>
            </a:pPr>
            <a:endParaRPr lang="en-US" sz="1800" dirty="0">
              <a:latin typeface="Times New Roman" panose="02020603050405020304" pitchFamily="18" charset="0"/>
              <a:cs typeface="Times New Roman" panose="02020603050405020304" pitchFamily="18" charset="0"/>
            </a:endParaRPr>
          </a:p>
          <a:p>
            <a:pPr algn="just" fontAlgn="base"/>
            <a:r>
              <a:rPr lang="en-US" sz="1800" dirty="0">
                <a:latin typeface="Times New Roman" panose="02020603050405020304" pitchFamily="18" charset="0"/>
                <a:cs typeface="Times New Roman" panose="02020603050405020304" pitchFamily="18" charset="0"/>
              </a:rPr>
              <a:t>If the timer expires before receiving an acknowledgment, the sender resends the previous frame.</a:t>
            </a:r>
          </a:p>
          <a:p>
            <a:pPr algn="just" fontAlgn="base"/>
            <a:r>
              <a:rPr lang="en-US" sz="1800" dirty="0">
                <a:latin typeface="Times New Roman" panose="02020603050405020304" pitchFamily="18" charset="0"/>
                <a:cs typeface="Times New Roman" panose="02020603050405020304" pitchFamily="18" charset="0"/>
              </a:rPr>
              <a:t>The sender keeps a copy of the frame until its acknowledgment arrives.</a:t>
            </a:r>
          </a:p>
          <a:p>
            <a:pPr algn="just" fontAlgn="base"/>
            <a:r>
              <a:rPr lang="en-US" sz="1800" dirty="0">
                <a:latin typeface="Times New Roman" panose="02020603050405020304" pitchFamily="18" charset="0"/>
                <a:cs typeface="Times New Roman" panose="02020603050405020304" pitchFamily="18" charset="0"/>
              </a:rPr>
              <a:t>Once the acknowledgment is received, the sender discards the frame copy and sends the next one.</a:t>
            </a:r>
          </a:p>
          <a:p>
            <a:pPr algn="just" fontAlgn="base"/>
            <a:r>
              <a:rPr lang="en-US" sz="1800" dirty="0">
                <a:latin typeface="Times New Roman" panose="02020603050405020304" pitchFamily="18" charset="0"/>
                <a:cs typeface="Times New Roman" panose="02020603050405020304" pitchFamily="18" charset="0"/>
              </a:rPr>
              <a:t>Only one frame and one acknowledgment can be in the channel at any time.</a:t>
            </a:r>
          </a:p>
          <a:p>
            <a:pPr algn="just" fontAlgn="base"/>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Stop and Wait Protocol</a:t>
            </a:r>
          </a:p>
          <a:p>
            <a:pPr algn="just" fontAlgn="base"/>
            <a:endParaRPr lang="en-US" sz="1800" b="1" dirty="0">
              <a:solidFill>
                <a:srgbClr val="000099"/>
              </a:solidFill>
              <a:latin typeface="Times New Roman" panose="02020603050405020304" pitchFamily="18" charset="0"/>
              <a:cs typeface="Times New Roman" panose="02020603050405020304" pitchFamily="18" charset="0"/>
            </a:endParaRPr>
          </a:p>
          <a:p>
            <a:pPr algn="just" fontAlgn="base"/>
            <a:endParaRPr lang="en-IN" sz="1800" b="1" dirty="0">
              <a:solidFill>
                <a:srgbClr val="000099"/>
              </a:solidFill>
              <a:latin typeface="Times New Roman" panose="02020603050405020304" pitchFamily="18" charset="0"/>
              <a:cs typeface="Times New Roman" panose="02020603050405020304" pitchFamily="18" charset="0"/>
            </a:endParaRPr>
          </a:p>
          <a:p>
            <a:pPr algn="just" fontAlgn="base"/>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BB1C53BF-888C-4CCB-3C27-E2D25D2798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24439F21-4BBC-AB09-A1F5-538C5BB28D4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9" name="Picture 8">
            <a:extLst>
              <a:ext uri="{FF2B5EF4-FFF2-40B4-BE49-F238E27FC236}">
                <a16:creationId xmlns:a16="http://schemas.microsoft.com/office/drawing/2014/main" id="{C261E0AB-B23A-F8E2-A961-284CD27534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4208209" y="2315495"/>
            <a:ext cx="2349909" cy="6302477"/>
          </a:xfrm>
          <a:prstGeom prst="rect">
            <a:avLst/>
          </a:prstGeom>
        </p:spPr>
      </p:pic>
    </p:spTree>
    <p:extLst>
      <p:ext uri="{BB962C8B-B14F-4D97-AF65-F5344CB8AC3E}">
        <p14:creationId xmlns:p14="http://schemas.microsoft.com/office/powerpoint/2010/main" val="7067338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B3245-0343-5815-98F9-D3842C8B9B6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78D89DC-9B69-4857-06F0-D61710DFCB8E}"/>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7291DFDF-B8D0-9597-E947-B0383CA0393D}"/>
              </a:ext>
            </a:extLst>
          </p:cNvPr>
          <p:cNvSpPr>
            <a:spLocks noGrp="1"/>
          </p:cNvSpPr>
          <p:nvPr>
            <p:ph idx="1"/>
          </p:nvPr>
        </p:nvSpPr>
        <p:spPr>
          <a:xfrm>
            <a:off x="838200" y="2005781"/>
            <a:ext cx="10515600" cy="4171182"/>
          </a:xfrm>
        </p:spPr>
        <p:txBody>
          <a:bodyPr>
            <a:normAutofit/>
          </a:bodyPr>
          <a:lstStyle/>
          <a:p>
            <a:pPr marL="0" indent="0" algn="ctr" fontAlgn="base">
              <a:buNone/>
            </a:pPr>
            <a:r>
              <a:rPr lang="en-US" sz="1800" b="1" dirty="0">
                <a:latin typeface="Times New Roman" panose="02020603050405020304" pitchFamily="18" charset="0"/>
                <a:cs typeface="Times New Roman" panose="02020603050405020304" pitchFamily="18" charset="0"/>
              </a:rPr>
              <a:t>FSM Primitive Stop and Wait Protocol</a:t>
            </a:r>
          </a:p>
          <a:p>
            <a:pPr marL="0" indent="0" algn="ctr" fontAlgn="base">
              <a:buNone/>
            </a:pPr>
            <a:endParaRPr lang="en-US" sz="1800" b="1" dirty="0">
              <a:latin typeface="Times New Roman" panose="02020603050405020304" pitchFamily="18" charset="0"/>
              <a:cs typeface="Times New Roman" panose="02020603050405020304" pitchFamily="18" charset="0"/>
            </a:endParaRPr>
          </a:p>
          <a:p>
            <a:pPr algn="just" fontAlgn="base"/>
            <a:endParaRPr lang="en-US" sz="1800" b="1" dirty="0">
              <a:solidFill>
                <a:srgbClr val="000099"/>
              </a:solidFill>
              <a:latin typeface="Times New Roman" panose="02020603050405020304" pitchFamily="18" charset="0"/>
              <a:cs typeface="Times New Roman" panose="02020603050405020304" pitchFamily="18" charset="0"/>
            </a:endParaRPr>
          </a:p>
          <a:p>
            <a:pPr algn="just" fontAlgn="base"/>
            <a:endParaRPr lang="en-IN" sz="1800" b="1" dirty="0">
              <a:solidFill>
                <a:srgbClr val="000099"/>
              </a:solidFill>
              <a:latin typeface="Times New Roman" panose="02020603050405020304" pitchFamily="18" charset="0"/>
              <a:cs typeface="Times New Roman" panose="02020603050405020304" pitchFamily="18" charset="0"/>
            </a:endParaRPr>
          </a:p>
          <a:p>
            <a:pPr algn="just" fontAlgn="base"/>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AD38764D-816B-C448-F4F6-D3FCE44338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B09E44A8-D67E-A39B-8DAC-EBBFA7C1DC3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6" name="Picture 5">
            <a:extLst>
              <a:ext uri="{FF2B5EF4-FFF2-40B4-BE49-F238E27FC236}">
                <a16:creationId xmlns:a16="http://schemas.microsoft.com/office/drawing/2014/main" id="{2C32D52C-B6AD-4B81-E64C-84A6602CE7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977063" y="1017551"/>
            <a:ext cx="4339522" cy="7075909"/>
          </a:xfrm>
          <a:prstGeom prst="rect">
            <a:avLst/>
          </a:prstGeom>
        </p:spPr>
      </p:pic>
    </p:spTree>
    <p:extLst>
      <p:ext uri="{BB962C8B-B14F-4D97-AF65-F5344CB8AC3E}">
        <p14:creationId xmlns:p14="http://schemas.microsoft.com/office/powerpoint/2010/main" val="36741939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B6B03-5829-9D83-F532-689A0C74C68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567F639-5783-E35E-A067-EC311CE43BC8}"/>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A828FD5A-D78E-356A-D8F4-F842393900AB}"/>
              </a:ext>
            </a:extLst>
          </p:cNvPr>
          <p:cNvSpPr>
            <a:spLocks noGrp="1"/>
          </p:cNvSpPr>
          <p:nvPr>
            <p:ph idx="1"/>
          </p:nvPr>
        </p:nvSpPr>
        <p:spPr>
          <a:xfrm>
            <a:off x="838200" y="2005781"/>
            <a:ext cx="10515600" cy="4171182"/>
          </a:xfrm>
        </p:spPr>
        <p:txBody>
          <a:bodyPr>
            <a:normAutofit lnSpcReduction="10000"/>
          </a:bodyPr>
          <a:lstStyle/>
          <a:p>
            <a:pPr marL="0" indent="0" fontAlgn="base">
              <a:buNone/>
            </a:pPr>
            <a:r>
              <a:rPr lang="en-US" sz="1800" b="1" dirty="0">
                <a:latin typeface="Times New Roman" panose="02020603050405020304" pitchFamily="18" charset="0"/>
                <a:cs typeface="Times New Roman" panose="02020603050405020304" pitchFamily="18" charset="0"/>
              </a:rPr>
              <a:t>Sender States</a:t>
            </a:r>
          </a:p>
          <a:p>
            <a:pPr marL="0" indent="0" fontAlgn="base">
              <a:buNone/>
            </a:pPr>
            <a:r>
              <a:rPr lang="en-US" sz="1800" dirty="0">
                <a:latin typeface="Times New Roman" panose="02020603050405020304" pitchFamily="18" charset="0"/>
                <a:cs typeface="Times New Roman" panose="02020603050405020304" pitchFamily="18" charset="0"/>
              </a:rPr>
              <a:t>The sender is initially in the ready state, but it can move between the ready and blocking state.</a:t>
            </a:r>
          </a:p>
          <a:p>
            <a:pPr marL="0" indent="0" fontAlgn="base">
              <a:buNone/>
            </a:pPr>
            <a:r>
              <a:rPr lang="en-US" sz="1800" b="1" dirty="0">
                <a:latin typeface="Times New Roman" panose="02020603050405020304" pitchFamily="18" charset="0"/>
                <a:cs typeface="Times New Roman" panose="02020603050405020304" pitchFamily="18" charset="0"/>
              </a:rPr>
              <a:t>Ready States </a:t>
            </a:r>
          </a:p>
          <a:p>
            <a:pPr marL="0" indent="0" fontAlgn="base">
              <a:buNone/>
            </a:pPr>
            <a:r>
              <a:rPr lang="en-US" sz="1800" dirty="0">
                <a:latin typeface="Times New Roman" panose="02020603050405020304" pitchFamily="18" charset="0"/>
                <a:cs typeface="Times New Roman" panose="02020603050405020304" pitchFamily="18" charset="0"/>
              </a:rPr>
              <a:t>When the sender is in this state, it is only waiting for a packet from the network layer. </a:t>
            </a:r>
          </a:p>
          <a:p>
            <a:pPr marL="0" indent="0" fontAlgn="base">
              <a:buNone/>
            </a:pPr>
            <a:r>
              <a:rPr lang="en-US" sz="1800" dirty="0">
                <a:latin typeface="Times New Roman" panose="02020603050405020304" pitchFamily="18" charset="0"/>
                <a:cs typeface="Times New Roman" panose="02020603050405020304" pitchFamily="18" charset="0"/>
              </a:rPr>
              <a:t>If a packet comes from the network layer, the sender creates a frame, saves a copy of the frame, starts the only timer and sends the frame. The sender then moves to the blocking state.</a:t>
            </a:r>
          </a:p>
          <a:p>
            <a:pPr marL="0" indent="0" fontAlgn="base">
              <a:buNone/>
            </a:pPr>
            <a:r>
              <a:rPr lang="en-US" sz="1800" b="1" dirty="0">
                <a:latin typeface="Times New Roman" panose="02020603050405020304" pitchFamily="18" charset="0"/>
                <a:cs typeface="Times New Roman" panose="02020603050405020304" pitchFamily="18" charset="0"/>
              </a:rPr>
              <a:t>Blocking State</a:t>
            </a:r>
          </a:p>
          <a:p>
            <a:pPr marL="0" indent="0" fontAlgn="base">
              <a:buNone/>
            </a:pPr>
            <a:r>
              <a:rPr lang="en-US" sz="1800" dirty="0">
                <a:latin typeface="Times New Roman" panose="02020603050405020304" pitchFamily="18" charset="0"/>
                <a:cs typeface="Times New Roman" panose="02020603050405020304" pitchFamily="18" charset="0"/>
              </a:rPr>
              <a:t>When the sender is in this state, three events can occur.</a:t>
            </a:r>
          </a:p>
          <a:p>
            <a:pPr marL="342900" indent="-342900" fontAlgn="base">
              <a:buAutoNum type="alphaLcPeriod"/>
            </a:pPr>
            <a:r>
              <a:rPr lang="en-US" sz="1800" dirty="0">
                <a:latin typeface="Times New Roman" panose="02020603050405020304" pitchFamily="18" charset="0"/>
                <a:cs typeface="Times New Roman" panose="02020603050405020304" pitchFamily="18" charset="0"/>
              </a:rPr>
              <a:t>If a time-out occurs, the sender resends the saved copy of the frame and restarts the timer.</a:t>
            </a:r>
          </a:p>
          <a:p>
            <a:pPr marL="0" indent="0" fontAlgn="base">
              <a:buNone/>
            </a:pPr>
            <a:r>
              <a:rPr lang="en-US" sz="1800" dirty="0">
                <a:latin typeface="Times New Roman" panose="02020603050405020304" pitchFamily="18" charset="0"/>
                <a:cs typeface="Times New Roman" panose="02020603050405020304" pitchFamily="18" charset="0"/>
              </a:rPr>
              <a:t>b. If a corrupted ACK arrives, it is discarded.</a:t>
            </a:r>
          </a:p>
          <a:p>
            <a:pPr marL="0" indent="0" fontAlgn="base">
              <a:buNone/>
            </a:pPr>
            <a:r>
              <a:rPr lang="en-US" sz="1800" dirty="0">
                <a:latin typeface="Times New Roman" panose="02020603050405020304" pitchFamily="18" charset="0"/>
                <a:cs typeface="Times New Roman" panose="02020603050405020304" pitchFamily="18" charset="0"/>
              </a:rPr>
              <a:t>c. If an error-free ACK arrives, the sender stops the timer and discards the saved copy of the frame. It then moves to the ready state.</a:t>
            </a:r>
          </a:p>
          <a:p>
            <a:pPr algn="just" fontAlgn="base"/>
            <a:endParaRPr lang="en-US" sz="1800" b="1" dirty="0">
              <a:solidFill>
                <a:srgbClr val="000099"/>
              </a:solidFill>
              <a:latin typeface="Times New Roman" panose="02020603050405020304" pitchFamily="18" charset="0"/>
              <a:cs typeface="Times New Roman" panose="02020603050405020304" pitchFamily="18" charset="0"/>
            </a:endParaRPr>
          </a:p>
          <a:p>
            <a:pPr algn="just" fontAlgn="base"/>
            <a:endParaRPr lang="en-IN" sz="1800" b="1" dirty="0">
              <a:solidFill>
                <a:srgbClr val="000099"/>
              </a:solidFill>
              <a:latin typeface="Times New Roman" panose="02020603050405020304" pitchFamily="18" charset="0"/>
              <a:cs typeface="Times New Roman" panose="02020603050405020304" pitchFamily="18" charset="0"/>
            </a:endParaRPr>
          </a:p>
          <a:p>
            <a:pPr algn="just" fontAlgn="base"/>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EF78F415-9566-31C7-519F-10CAFB2BFF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6994F353-5DF9-569C-0F86-368012C20D5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18191284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CF213-D94C-664E-8B3A-7534CCBA201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F61BA3-3839-BF27-F909-AA122A9316EE}"/>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EE9169C8-D38A-06E7-5107-5964574BBC71}"/>
              </a:ext>
            </a:extLst>
          </p:cNvPr>
          <p:cNvSpPr>
            <a:spLocks noGrp="1"/>
          </p:cNvSpPr>
          <p:nvPr>
            <p:ph idx="1"/>
          </p:nvPr>
        </p:nvSpPr>
        <p:spPr>
          <a:xfrm>
            <a:off x="838200" y="2005781"/>
            <a:ext cx="10515600" cy="4171182"/>
          </a:xfrm>
        </p:spPr>
        <p:txBody>
          <a:bodyPr>
            <a:normAutofit/>
          </a:bodyPr>
          <a:lstStyle/>
          <a:p>
            <a:pPr algn="just" fontAlgn="base"/>
            <a:r>
              <a:rPr lang="en-US" sz="1800" b="1" dirty="0">
                <a:latin typeface="Times New Roman" panose="02020603050405020304" pitchFamily="18" charset="0"/>
                <a:cs typeface="Times New Roman" panose="02020603050405020304" pitchFamily="18" charset="0"/>
              </a:rPr>
              <a:t>Receiver</a:t>
            </a:r>
          </a:p>
          <a:p>
            <a:pPr algn="just" fontAlgn="base"/>
            <a:r>
              <a:rPr lang="en-US" sz="1800" dirty="0">
                <a:latin typeface="Times New Roman" panose="02020603050405020304" pitchFamily="18" charset="0"/>
                <a:cs typeface="Times New Roman" panose="02020603050405020304" pitchFamily="18" charset="0"/>
              </a:rPr>
              <a:t>The receiver is always in the ready state. Two events may occur:</a:t>
            </a:r>
          </a:p>
          <a:p>
            <a:pPr algn="just" fontAlgn="base"/>
            <a:r>
              <a:rPr lang="en-US" sz="1800" dirty="0">
                <a:latin typeface="Times New Roman" panose="02020603050405020304" pitchFamily="18" charset="0"/>
                <a:cs typeface="Times New Roman" panose="02020603050405020304" pitchFamily="18" charset="0"/>
              </a:rPr>
              <a:t>a. If an error-free frame arrives, the message in the frame is delivered to the network layer and an ACK is sent</a:t>
            </a:r>
          </a:p>
          <a:p>
            <a:pPr algn="just" fontAlgn="base"/>
            <a:r>
              <a:rPr lang="en-US" sz="1800" dirty="0">
                <a:latin typeface="Times New Roman" panose="02020603050405020304" pitchFamily="18" charset="0"/>
                <a:cs typeface="Times New Roman" panose="02020603050405020304" pitchFamily="18" charset="0"/>
              </a:rPr>
              <a:t>.b. If a corrupted frame arrives, the frame is discarded.</a:t>
            </a:r>
          </a:p>
          <a:p>
            <a:pPr algn="just" fontAlgn="base"/>
            <a:endParaRPr lang="en-IN" sz="1800" b="1" dirty="0">
              <a:solidFill>
                <a:srgbClr val="000099"/>
              </a:solidFill>
              <a:latin typeface="Times New Roman" panose="02020603050405020304" pitchFamily="18" charset="0"/>
              <a:cs typeface="Times New Roman" panose="02020603050405020304" pitchFamily="18" charset="0"/>
            </a:endParaRPr>
          </a:p>
          <a:p>
            <a:pPr algn="just" fontAlgn="base"/>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ED648531-FF23-4997-FC33-9C235F709B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143525A6-4C5A-8C62-27AC-2B37CCA75DE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31966898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B7CAF-E7AE-C7DF-A69D-127292CC693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571F482-AB07-F250-6D40-2ED78CDDA8E8}"/>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2D854B69-BDA4-E1E0-551C-19442EA810CA}"/>
              </a:ext>
            </a:extLst>
          </p:cNvPr>
          <p:cNvSpPr>
            <a:spLocks noGrp="1"/>
          </p:cNvSpPr>
          <p:nvPr>
            <p:ph idx="1"/>
          </p:nvPr>
        </p:nvSpPr>
        <p:spPr>
          <a:xfrm>
            <a:off x="838200" y="2005781"/>
            <a:ext cx="10515600" cy="4171182"/>
          </a:xfrm>
        </p:spPr>
        <p:txBody>
          <a:bodyPr>
            <a:normAutofit/>
          </a:bodyPr>
          <a:lstStyle/>
          <a:p>
            <a:pPr marL="0" indent="0" algn="just" fontAlgn="base">
              <a:buNone/>
            </a:pPr>
            <a:endParaRPr lang="en-IN" sz="1800" b="1" dirty="0">
              <a:solidFill>
                <a:srgbClr val="000099"/>
              </a:solidFill>
              <a:latin typeface="Times New Roman" panose="02020603050405020304" pitchFamily="18" charset="0"/>
              <a:cs typeface="Times New Roman" panose="02020603050405020304" pitchFamily="18" charset="0"/>
            </a:endParaRPr>
          </a:p>
          <a:p>
            <a:pPr marL="0" indent="0" algn="ctr" fontAlgn="base">
              <a:buNone/>
            </a:pPr>
            <a:r>
              <a:rPr lang="en-IN" sz="1800" b="1" dirty="0">
                <a:latin typeface="Times New Roman" panose="02020603050405020304" pitchFamily="18" charset="0"/>
                <a:cs typeface="Times New Roman" panose="02020603050405020304" pitchFamily="18" charset="0"/>
              </a:rPr>
              <a:t>Flow Diagram for Stop and Wait </a:t>
            </a:r>
          </a:p>
        </p:txBody>
      </p:sp>
      <p:pic>
        <p:nvPicPr>
          <p:cNvPr id="3" name="Picture 2">
            <a:extLst>
              <a:ext uri="{FF2B5EF4-FFF2-40B4-BE49-F238E27FC236}">
                <a16:creationId xmlns:a16="http://schemas.microsoft.com/office/drawing/2014/main" id="{89131961-03FB-D6D8-D155-92A63D9487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C570A9C7-DC48-A6E9-3554-82A9AB67B91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6" name="Picture 5">
            <a:extLst>
              <a:ext uri="{FF2B5EF4-FFF2-40B4-BE49-F238E27FC236}">
                <a16:creationId xmlns:a16="http://schemas.microsoft.com/office/drawing/2014/main" id="{AC7CFD21-DFF7-EBBA-1797-19652BFF5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8167" y="2802194"/>
            <a:ext cx="6253316" cy="3896708"/>
          </a:xfrm>
          <a:prstGeom prst="rect">
            <a:avLst/>
          </a:prstGeom>
        </p:spPr>
      </p:pic>
    </p:spTree>
    <p:extLst>
      <p:ext uri="{BB962C8B-B14F-4D97-AF65-F5344CB8AC3E}">
        <p14:creationId xmlns:p14="http://schemas.microsoft.com/office/powerpoint/2010/main" val="31430734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90899-E358-07AF-B774-4146B792EED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F4BAAF9-A658-FE2C-5F82-93A5FCC7C317}"/>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D8DA7820-7EA2-2022-D4A1-CEC955AE28D5}"/>
              </a:ext>
            </a:extLst>
          </p:cNvPr>
          <p:cNvSpPr>
            <a:spLocks noGrp="1"/>
          </p:cNvSpPr>
          <p:nvPr>
            <p:ph idx="1"/>
          </p:nvPr>
        </p:nvSpPr>
        <p:spPr>
          <a:xfrm>
            <a:off x="838200" y="2005781"/>
            <a:ext cx="10515600" cy="4171182"/>
          </a:xfrm>
        </p:spPr>
        <p:txBody>
          <a:bodyPr>
            <a:normAutofit/>
          </a:bodyPr>
          <a:lstStyle/>
          <a:p>
            <a:pPr algn="just" fontAlgn="base"/>
            <a:r>
              <a:rPr lang="en-US" sz="1800" dirty="0">
                <a:latin typeface="Times New Roman" panose="02020603050405020304" pitchFamily="18" charset="0"/>
                <a:cs typeface="Times New Roman" panose="02020603050405020304" pitchFamily="18" charset="0"/>
              </a:rPr>
              <a:t>The first frame is sent successfully and acknowledged by the receiver.</a:t>
            </a:r>
          </a:p>
          <a:p>
            <a:pPr algn="just" fontAlgn="base"/>
            <a:r>
              <a:rPr lang="en-US" sz="1800" dirty="0">
                <a:latin typeface="Times New Roman" panose="02020603050405020304" pitchFamily="18" charset="0"/>
                <a:cs typeface="Times New Roman" panose="02020603050405020304" pitchFamily="18" charset="0"/>
              </a:rPr>
              <a:t>The second frame is sent but gets lost during transmission.</a:t>
            </a:r>
          </a:p>
          <a:p>
            <a:pPr algn="just" fontAlgn="base"/>
            <a:r>
              <a:rPr lang="en-US" sz="1800" dirty="0">
                <a:latin typeface="Times New Roman" panose="02020603050405020304" pitchFamily="18" charset="0"/>
                <a:cs typeface="Times New Roman" panose="02020603050405020304" pitchFamily="18" charset="0"/>
              </a:rPr>
              <a:t>After a time-out, the sender resends the second frame.</a:t>
            </a:r>
          </a:p>
          <a:p>
            <a:pPr algn="just" fontAlgn="base"/>
            <a:r>
              <a:rPr lang="en-US" sz="1800" dirty="0">
                <a:latin typeface="Times New Roman" panose="02020603050405020304" pitchFamily="18" charset="0"/>
                <a:cs typeface="Times New Roman" panose="02020603050405020304" pitchFamily="18" charset="0"/>
              </a:rPr>
              <a:t>The third frame is sent and acknowledged successfully, but the acknowledgment is lost.</a:t>
            </a:r>
          </a:p>
          <a:p>
            <a:pPr algn="just" fontAlgn="base"/>
            <a:r>
              <a:rPr lang="en-US" sz="1800" dirty="0">
                <a:latin typeface="Times New Roman" panose="02020603050405020304" pitchFamily="18" charset="0"/>
                <a:cs typeface="Times New Roman" panose="02020603050405020304" pitchFamily="18" charset="0"/>
              </a:rPr>
              <a:t>Due to the lost acknowledgment, the sender resends the third frame.</a:t>
            </a:r>
          </a:p>
          <a:p>
            <a:pPr algn="just" fontAlgn="base"/>
            <a:r>
              <a:rPr lang="en-US" sz="1800" dirty="0">
                <a:latin typeface="Times New Roman" panose="02020603050405020304" pitchFamily="18" charset="0"/>
                <a:cs typeface="Times New Roman" panose="02020603050405020304" pitchFamily="18" charset="0"/>
              </a:rPr>
              <a:t>The receiver receives the same third frame twice, resulting in duplicate data being delivered to the network layer.</a:t>
            </a:r>
          </a:p>
          <a:p>
            <a:pPr algn="just" fontAlgn="base"/>
            <a:r>
              <a:rPr lang="en-US" sz="1800" dirty="0">
                <a:latin typeface="Times New Roman" panose="02020603050405020304" pitchFamily="18" charset="0"/>
                <a:cs typeface="Times New Roman" panose="02020603050405020304" pitchFamily="18" charset="0"/>
              </a:rPr>
              <a:t>This duplication is an error in the Stop-and-Wait scheme.</a:t>
            </a:r>
          </a:p>
          <a:p>
            <a:pPr algn="just" fontAlgn="base"/>
            <a:r>
              <a:rPr lang="en-US" sz="1800" dirty="0">
                <a:latin typeface="Times New Roman" panose="02020603050405020304" pitchFamily="18" charset="0"/>
                <a:cs typeface="Times New Roman" panose="02020603050405020304" pitchFamily="18" charset="0"/>
              </a:rPr>
              <a:t>To fix this issue, sequence numbers and acknowledgment numbers are introduced in the next section.</a:t>
            </a:r>
          </a:p>
          <a:p>
            <a:pPr marL="0" indent="0" algn="just" fontAlgn="base">
              <a:buNone/>
            </a:pPr>
            <a:endParaRPr lang="en-US" sz="1800" dirty="0"/>
          </a:p>
          <a:p>
            <a:pPr marL="0" indent="0" algn="just" fontAlgn="base">
              <a:buNone/>
            </a:pPr>
            <a:endParaRPr lang="en-IN" sz="1800" b="1" dirty="0">
              <a:solidFill>
                <a:srgbClr val="000099"/>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F9691F78-E9D9-97F2-11E5-216DEA03A6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64F7E7FC-12BC-EADA-18B2-B3BD7E33F06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18411386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7DC71-E135-95CC-35C6-A92745B9F32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0AF8AB4-984E-7F70-208B-DC4864F943B6}"/>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4A7FFFE4-E68C-3FC4-EFB3-72612CD4BB6C}"/>
              </a:ext>
            </a:extLst>
          </p:cNvPr>
          <p:cNvSpPr>
            <a:spLocks noGrp="1"/>
          </p:cNvSpPr>
          <p:nvPr>
            <p:ph idx="1"/>
          </p:nvPr>
        </p:nvSpPr>
        <p:spPr>
          <a:xfrm>
            <a:off x="838200" y="2005781"/>
            <a:ext cx="10515600" cy="4171182"/>
          </a:xfrm>
        </p:spPr>
        <p:txBody>
          <a:bodyPr>
            <a:normAutofit/>
          </a:bodyPr>
          <a:lstStyle/>
          <a:p>
            <a:pPr marL="0" indent="0" algn="just" fontAlgn="base">
              <a:buNone/>
            </a:pPr>
            <a:r>
              <a:rPr lang="en-IN" sz="1800" b="1" dirty="0">
                <a:latin typeface="Times New Roman" panose="02020603050405020304" pitchFamily="18" charset="0"/>
                <a:cs typeface="Times New Roman" panose="02020603050405020304" pitchFamily="18" charset="0"/>
              </a:rPr>
              <a:t>Sequence and Acknowledgment Numbers</a:t>
            </a:r>
            <a:endParaRPr lang="en-US" sz="1800" b="1" dirty="0">
              <a:latin typeface="Times New Roman" panose="02020603050405020304" pitchFamily="18" charset="0"/>
              <a:cs typeface="Times New Roman" panose="02020603050405020304" pitchFamily="18" charset="0"/>
            </a:endParaRPr>
          </a:p>
          <a:p>
            <a:pPr algn="just" fontAlgn="base"/>
            <a:r>
              <a:rPr lang="en-US" sz="1800" dirty="0">
                <a:latin typeface="Times New Roman" panose="02020603050405020304" pitchFamily="18" charset="0"/>
                <a:cs typeface="Times New Roman" panose="02020603050405020304" pitchFamily="18" charset="0"/>
              </a:rPr>
              <a:t>Duplicate packets can cause serious problems, such as repeating actions (e.g., ordering the same item twice).</a:t>
            </a:r>
          </a:p>
          <a:p>
            <a:pPr algn="just" fontAlgn="base"/>
            <a:r>
              <a:rPr lang="en-US" sz="1800" dirty="0">
                <a:latin typeface="Times New Roman" panose="02020603050405020304" pitchFamily="18" charset="0"/>
                <a:cs typeface="Times New Roman" panose="02020603050405020304" pitchFamily="18" charset="0"/>
              </a:rPr>
              <a:t>To prevent duplicates, sequence numbers are added to </a:t>
            </a:r>
            <a:r>
              <a:rPr lang="en-US" sz="1800" b="1" dirty="0">
                <a:latin typeface="Times New Roman" panose="02020603050405020304" pitchFamily="18" charset="0"/>
                <a:cs typeface="Times New Roman" panose="02020603050405020304" pitchFamily="18" charset="0"/>
              </a:rPr>
              <a:t>data frames</a:t>
            </a:r>
            <a:r>
              <a:rPr lang="en-US" sz="1800" dirty="0">
                <a:latin typeface="Times New Roman" panose="02020603050405020304" pitchFamily="18" charset="0"/>
                <a:cs typeface="Times New Roman" panose="02020603050405020304" pitchFamily="18" charset="0"/>
              </a:rPr>
              <a:t> and acknowledgment numbers to </a:t>
            </a:r>
            <a:r>
              <a:rPr lang="en-US" sz="1800" b="1" dirty="0">
                <a:latin typeface="Times New Roman" panose="02020603050405020304" pitchFamily="18" charset="0"/>
                <a:cs typeface="Times New Roman" panose="02020603050405020304" pitchFamily="18" charset="0"/>
              </a:rPr>
              <a:t>ACK frames</a:t>
            </a:r>
            <a:r>
              <a:rPr lang="en-US" sz="1800" dirty="0">
                <a:latin typeface="Times New Roman" panose="02020603050405020304" pitchFamily="18" charset="0"/>
                <a:cs typeface="Times New Roman" panose="02020603050405020304" pitchFamily="18" charset="0"/>
              </a:rPr>
              <a:t>.</a:t>
            </a:r>
          </a:p>
          <a:p>
            <a:pPr algn="just" fontAlgn="base"/>
            <a:r>
              <a:rPr lang="en-US" sz="1800" dirty="0">
                <a:latin typeface="Times New Roman" panose="02020603050405020304" pitchFamily="18" charset="0"/>
                <a:cs typeface="Times New Roman" panose="02020603050405020304" pitchFamily="18" charset="0"/>
              </a:rPr>
              <a:t>Sequence numbers help the receiver identify new frames and detect duplicates.</a:t>
            </a:r>
          </a:p>
          <a:p>
            <a:pPr algn="just" fontAlgn="base"/>
            <a:r>
              <a:rPr lang="en-US" sz="1800" dirty="0">
                <a:latin typeface="Times New Roman" panose="02020603050405020304" pitchFamily="18" charset="0"/>
                <a:cs typeface="Times New Roman" panose="02020603050405020304" pitchFamily="18" charset="0"/>
              </a:rPr>
              <a:t>In the Stop-and-Wait protocol, numbering is simple and alternates between </a:t>
            </a:r>
            <a:r>
              <a:rPr lang="en-US" sz="1800" b="1" dirty="0">
                <a:latin typeface="Times New Roman" panose="02020603050405020304" pitchFamily="18" charset="0"/>
                <a:cs typeface="Times New Roman" panose="02020603050405020304" pitchFamily="18" charset="0"/>
              </a:rPr>
              <a:t>0 and 1</a:t>
            </a:r>
            <a:r>
              <a:rPr lang="en-US" sz="1800" dirty="0">
                <a:latin typeface="Times New Roman" panose="02020603050405020304" pitchFamily="18" charset="0"/>
                <a:cs typeface="Times New Roman" panose="02020603050405020304" pitchFamily="18" charset="0"/>
              </a:rPr>
              <a:t> (i.e., 0, 1, 0, 1, …).</a:t>
            </a:r>
          </a:p>
          <a:p>
            <a:pPr algn="just" fontAlgn="base"/>
            <a:r>
              <a:rPr lang="en-US" sz="1800" dirty="0">
                <a:latin typeface="Times New Roman" panose="02020603050405020304" pitchFamily="18" charset="0"/>
                <a:cs typeface="Times New Roman" panose="02020603050405020304" pitchFamily="18" charset="0"/>
              </a:rPr>
              <a:t>Acknowledgment numbers also alternate as </a:t>
            </a:r>
            <a:r>
              <a:rPr lang="en-US" sz="1800" b="1" dirty="0">
                <a:latin typeface="Times New Roman" panose="02020603050405020304" pitchFamily="18" charset="0"/>
                <a:cs typeface="Times New Roman" panose="02020603050405020304" pitchFamily="18" charset="0"/>
              </a:rPr>
              <a:t>1, 0, 1, 0, …</a:t>
            </a:r>
            <a:r>
              <a:rPr lang="en-US" sz="1800" dirty="0">
                <a:latin typeface="Times New Roman" panose="02020603050405020304" pitchFamily="18" charset="0"/>
                <a:cs typeface="Times New Roman" panose="02020603050405020304" pitchFamily="18" charset="0"/>
              </a:rPr>
              <a:t> corresponding to the next expected frame.</a:t>
            </a:r>
          </a:p>
          <a:p>
            <a:pPr algn="just" fontAlgn="base"/>
            <a:r>
              <a:rPr lang="en-US" sz="1800" dirty="0">
                <a:latin typeface="Times New Roman" panose="02020603050405020304" pitchFamily="18" charset="0"/>
                <a:cs typeface="Times New Roman" panose="02020603050405020304" pitchFamily="18" charset="0"/>
              </a:rPr>
              <a:t>The acknowledgment number indicates the </a:t>
            </a:r>
            <a:r>
              <a:rPr lang="en-US" sz="1800" b="1" dirty="0">
                <a:latin typeface="Times New Roman" panose="02020603050405020304" pitchFamily="18" charset="0"/>
                <a:cs typeface="Times New Roman" panose="02020603050405020304" pitchFamily="18" charset="0"/>
              </a:rPr>
              <a:t>sequence number of the next frame</a:t>
            </a:r>
            <a:r>
              <a:rPr lang="en-US" sz="1800" dirty="0">
                <a:latin typeface="Times New Roman" panose="02020603050405020304" pitchFamily="18" charset="0"/>
                <a:cs typeface="Times New Roman" panose="02020603050405020304" pitchFamily="18" charset="0"/>
              </a:rPr>
              <a:t> the receiver expects.</a:t>
            </a:r>
          </a:p>
          <a:p>
            <a:pPr algn="just" fontAlgn="base"/>
            <a:r>
              <a:rPr lang="en-US" sz="1800" b="1" dirty="0">
                <a:latin typeface="Times New Roman" panose="02020603050405020304" pitchFamily="18" charset="0"/>
                <a:cs typeface="Times New Roman" panose="02020603050405020304" pitchFamily="18" charset="0"/>
              </a:rPr>
              <a:t>Automatic Repeat Request </a:t>
            </a:r>
            <a:r>
              <a:rPr lang="en-US" sz="1800" dirty="0">
                <a:latin typeface="Times New Roman" panose="02020603050405020304" pitchFamily="18" charset="0"/>
                <a:cs typeface="Times New Roman" panose="02020603050405020304" pitchFamily="18" charset="0"/>
              </a:rPr>
              <a:t>mechanism ensures reliable and duplicate-free data transmission between sender and receiver.</a:t>
            </a:r>
            <a:endParaRPr lang="en-IN" sz="1800" b="1" dirty="0">
              <a:solidFill>
                <a:srgbClr val="000099"/>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88A8D5A8-A2E0-006B-8565-1DF867CF14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A8E24E28-DB08-1DD0-42DF-43A0742896A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20928665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4E935-4F43-ED6F-F4FD-BFB50AF3EE5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184DFD6-22BE-B478-6FF4-2BA1C577F4AA}"/>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CED8AE9E-B528-2FB9-1248-97EA7EB0235E}"/>
              </a:ext>
            </a:extLst>
          </p:cNvPr>
          <p:cNvSpPr>
            <a:spLocks noGrp="1"/>
          </p:cNvSpPr>
          <p:nvPr>
            <p:ph idx="1"/>
          </p:nvPr>
        </p:nvSpPr>
        <p:spPr>
          <a:xfrm>
            <a:off x="838200" y="2005781"/>
            <a:ext cx="10515600" cy="4171182"/>
          </a:xfrm>
        </p:spPr>
        <p:txBody>
          <a:bodyPr>
            <a:normAutofit fontScale="85000" lnSpcReduction="10000"/>
          </a:bodyPr>
          <a:lstStyle/>
          <a:p>
            <a:pPr marL="0" indent="0" algn="just" fontAlgn="base">
              <a:buNone/>
            </a:pPr>
            <a:r>
              <a:rPr lang="en-IN" sz="2000" b="1" dirty="0">
                <a:latin typeface="Times New Roman" panose="02020603050405020304" pitchFamily="18" charset="0"/>
                <a:cs typeface="Times New Roman" panose="02020603050405020304" pitchFamily="18" charset="0"/>
              </a:rPr>
              <a:t>3. Go-Back-N (GBN) Protocol</a:t>
            </a:r>
          </a:p>
          <a:p>
            <a:pPr algn="just"/>
            <a:r>
              <a:rPr lang="en-IN" sz="2100" b="1" dirty="0">
                <a:latin typeface="Times New Roman" panose="02020603050405020304" pitchFamily="18" charset="0"/>
                <a:cs typeface="Times New Roman" panose="02020603050405020304" pitchFamily="18" charset="0"/>
              </a:rPr>
              <a:t>Introduction</a:t>
            </a:r>
            <a:endParaRPr lang="en-IN" sz="2100" dirty="0">
              <a:latin typeface="Times New Roman" panose="02020603050405020304" pitchFamily="18" charset="0"/>
              <a:cs typeface="Times New Roman" panose="02020603050405020304" pitchFamily="18" charset="0"/>
            </a:endParaRPr>
          </a:p>
          <a:p>
            <a:pPr lvl="0" algn="just"/>
            <a:r>
              <a:rPr lang="en-IN" sz="2100" dirty="0">
                <a:latin typeface="Times New Roman" panose="02020603050405020304" pitchFamily="18" charset="0"/>
                <a:cs typeface="Times New Roman" panose="02020603050405020304" pitchFamily="18" charset="0"/>
              </a:rPr>
              <a:t>Go-Back-N (GBN) is a sliding window protocol used in the data-link layer for reliable data transmission.</a:t>
            </a:r>
          </a:p>
          <a:p>
            <a:pPr lvl="0" algn="just"/>
            <a:r>
              <a:rPr lang="en-IN" sz="2100" dirty="0">
                <a:latin typeface="Times New Roman" panose="02020603050405020304" pitchFamily="18" charset="0"/>
                <a:cs typeface="Times New Roman" panose="02020603050405020304" pitchFamily="18" charset="0"/>
              </a:rPr>
              <a:t>It allows the sender to transmit multiple frames before needing an acknowledgment from the receiver.</a:t>
            </a:r>
          </a:p>
          <a:p>
            <a:pPr lvl="0" algn="just"/>
            <a:r>
              <a:rPr lang="en-IN" sz="2100" dirty="0">
                <a:latin typeface="Times New Roman" panose="02020603050405020304" pitchFamily="18" charset="0"/>
                <a:cs typeface="Times New Roman" panose="02020603050405020304" pitchFamily="18" charset="0"/>
              </a:rPr>
              <a:t>The receiver, however, is simpler: it only needs to acknowledge the last correctly received frame in order.</a:t>
            </a:r>
          </a:p>
          <a:p>
            <a:r>
              <a:rPr lang="en-IN" sz="2300" b="1" dirty="0">
                <a:latin typeface="Times New Roman" panose="02020603050405020304" pitchFamily="18" charset="0"/>
                <a:cs typeface="Times New Roman" panose="02020603050405020304" pitchFamily="18" charset="0"/>
              </a:rPr>
              <a:t>Key Features</a:t>
            </a:r>
            <a:endParaRPr lang="en-IN" sz="2300" dirty="0">
              <a:latin typeface="Times New Roman" panose="02020603050405020304" pitchFamily="18" charset="0"/>
              <a:cs typeface="Times New Roman" panose="02020603050405020304" pitchFamily="18" charset="0"/>
            </a:endParaRPr>
          </a:p>
          <a:p>
            <a:pPr lvl="0"/>
            <a:r>
              <a:rPr lang="en-IN" sz="2300" b="1" dirty="0">
                <a:latin typeface="Times New Roman" panose="02020603050405020304" pitchFamily="18" charset="0"/>
                <a:cs typeface="Times New Roman" panose="02020603050405020304" pitchFamily="18" charset="0"/>
              </a:rPr>
              <a:t>Sliding Window at Sender</a:t>
            </a:r>
            <a:endParaRPr lang="en-IN" sz="2300" dirty="0">
              <a:latin typeface="Times New Roman" panose="02020603050405020304" pitchFamily="18" charset="0"/>
              <a:cs typeface="Times New Roman" panose="02020603050405020304" pitchFamily="18" charset="0"/>
            </a:endParaRPr>
          </a:p>
          <a:p>
            <a:pPr lvl="1"/>
            <a:r>
              <a:rPr lang="en-IN" sz="2300" dirty="0">
                <a:latin typeface="Times New Roman" panose="02020603050405020304" pitchFamily="18" charset="0"/>
                <a:cs typeface="Times New Roman" panose="02020603050405020304" pitchFamily="18" charset="0"/>
              </a:rPr>
              <a:t>The sender can send N frames without waiting for an acknowledgment.</a:t>
            </a:r>
          </a:p>
          <a:p>
            <a:pPr lvl="1"/>
            <a:r>
              <a:rPr lang="en-IN" sz="2300" dirty="0">
                <a:latin typeface="Times New Roman" panose="02020603050405020304" pitchFamily="18" charset="0"/>
                <a:cs typeface="Times New Roman" panose="02020603050405020304" pitchFamily="18" charset="0"/>
              </a:rPr>
              <a:t>N = window size, a fixed number of frames.</a:t>
            </a:r>
          </a:p>
          <a:p>
            <a:pPr lvl="0"/>
            <a:r>
              <a:rPr lang="en-IN" sz="2300" b="1" dirty="0">
                <a:latin typeface="Times New Roman" panose="02020603050405020304" pitchFamily="18" charset="0"/>
                <a:cs typeface="Times New Roman" panose="02020603050405020304" pitchFamily="18" charset="0"/>
              </a:rPr>
              <a:t>Receiver Behaviour</a:t>
            </a:r>
            <a:endParaRPr lang="en-IN" sz="2300" dirty="0">
              <a:latin typeface="Times New Roman" panose="02020603050405020304" pitchFamily="18" charset="0"/>
              <a:cs typeface="Times New Roman" panose="02020603050405020304" pitchFamily="18" charset="0"/>
            </a:endParaRPr>
          </a:p>
          <a:p>
            <a:pPr lvl="1"/>
            <a:r>
              <a:rPr lang="en-IN" sz="2300" dirty="0">
                <a:latin typeface="Times New Roman" panose="02020603050405020304" pitchFamily="18" charset="0"/>
                <a:cs typeface="Times New Roman" panose="02020603050405020304" pitchFamily="18" charset="0"/>
              </a:rPr>
              <a:t>The receiver accepts frames only in order.</a:t>
            </a:r>
          </a:p>
          <a:p>
            <a:pPr lvl="1"/>
            <a:r>
              <a:rPr lang="en-IN" sz="2300" dirty="0">
                <a:latin typeface="Times New Roman" panose="02020603050405020304" pitchFamily="18" charset="0"/>
                <a:cs typeface="Times New Roman" panose="02020603050405020304" pitchFamily="18" charset="0"/>
              </a:rPr>
              <a:t>If a frame is missing, all subsequent frames are discarded (even if received correctly).</a:t>
            </a:r>
          </a:p>
          <a:p>
            <a:pPr lvl="0" algn="just"/>
            <a:endParaRPr lang="en-IN" sz="1800" dirty="0">
              <a:latin typeface="Times New Roman" panose="02020603050405020304" pitchFamily="18" charset="0"/>
              <a:cs typeface="Times New Roman" panose="02020603050405020304" pitchFamily="18" charset="0"/>
            </a:endParaRPr>
          </a:p>
          <a:p>
            <a:pPr marL="0" indent="0" algn="just" fontAlgn="base">
              <a:buNone/>
            </a:pPr>
            <a:endParaRPr lang="en-IN" sz="1400" b="1" dirty="0">
              <a:solidFill>
                <a:srgbClr val="000099"/>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77C431FF-8664-F6A9-B5FC-7EE60DCB65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ED5DE894-D1BA-7D06-787A-5DCE7E84ECC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5723499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BE783-9442-166E-3D78-EA3CBDB454A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BA77E26-A924-C329-2C81-A2D4C6721968}"/>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1A2E2C8E-B134-87D8-E59A-545BF4147055}"/>
              </a:ext>
            </a:extLst>
          </p:cNvPr>
          <p:cNvSpPr>
            <a:spLocks noGrp="1"/>
          </p:cNvSpPr>
          <p:nvPr>
            <p:ph idx="1"/>
          </p:nvPr>
        </p:nvSpPr>
        <p:spPr>
          <a:xfrm>
            <a:off x="838200" y="2005781"/>
            <a:ext cx="10515600" cy="4171182"/>
          </a:xfrm>
        </p:spPr>
        <p:txBody>
          <a:bodyPr>
            <a:normAutofit/>
          </a:bodyPr>
          <a:lstStyle/>
          <a:p>
            <a:pPr lvl="0"/>
            <a:r>
              <a:rPr lang="en-IN" sz="1800" b="1" dirty="0">
                <a:latin typeface="Times New Roman" panose="02020603050405020304" pitchFamily="18" charset="0"/>
                <a:cs typeface="Times New Roman" panose="02020603050405020304" pitchFamily="18" charset="0"/>
              </a:rPr>
              <a:t>Acknowledgment (ACK)</a:t>
            </a:r>
            <a:endParaRPr lang="en-IN" sz="1800" dirty="0">
              <a:latin typeface="Times New Roman" panose="02020603050405020304" pitchFamily="18" charset="0"/>
              <a:cs typeface="Times New Roman" panose="02020603050405020304" pitchFamily="18" charset="0"/>
            </a:endParaRPr>
          </a:p>
          <a:p>
            <a:pPr lvl="1"/>
            <a:r>
              <a:rPr lang="en-IN" sz="1800" dirty="0">
                <a:latin typeface="Times New Roman" panose="02020603050405020304" pitchFamily="18" charset="0"/>
                <a:cs typeface="Times New Roman" panose="02020603050405020304" pitchFamily="18" charset="0"/>
              </a:rPr>
              <a:t>Receiver sends an ACK for the last correctly received frame in sequence.</a:t>
            </a:r>
          </a:p>
          <a:p>
            <a:pPr lvl="1"/>
            <a:r>
              <a:rPr lang="en-IN" sz="1800" dirty="0">
                <a:latin typeface="Times New Roman" panose="02020603050405020304" pitchFamily="18" charset="0"/>
                <a:cs typeface="Times New Roman" panose="02020603050405020304" pitchFamily="18" charset="0"/>
              </a:rPr>
              <a:t>The sender goes back and retransmits all frames starting from the missing/erroneous frame.</a:t>
            </a:r>
          </a:p>
          <a:p>
            <a:pPr lvl="0"/>
            <a:r>
              <a:rPr lang="en-IN" sz="1800" b="1" dirty="0">
                <a:latin typeface="Times New Roman" panose="02020603050405020304" pitchFamily="18" charset="0"/>
                <a:cs typeface="Times New Roman" panose="02020603050405020304" pitchFamily="18" charset="0"/>
              </a:rPr>
              <a:t>Error Handling</a:t>
            </a:r>
            <a:endParaRPr lang="en-IN" sz="1800" dirty="0">
              <a:latin typeface="Times New Roman" panose="02020603050405020304" pitchFamily="18" charset="0"/>
              <a:cs typeface="Times New Roman" panose="02020603050405020304" pitchFamily="18" charset="0"/>
            </a:endParaRPr>
          </a:p>
          <a:p>
            <a:pPr lvl="1"/>
            <a:r>
              <a:rPr lang="en-IN" sz="1800" dirty="0">
                <a:latin typeface="Times New Roman" panose="02020603050405020304" pitchFamily="18" charset="0"/>
                <a:cs typeface="Times New Roman" panose="02020603050405020304" pitchFamily="18" charset="0"/>
              </a:rPr>
              <a:t>Errors can be lost frames, corrupted frames, or lost acknowledgments.</a:t>
            </a:r>
          </a:p>
          <a:p>
            <a:pPr lvl="1"/>
            <a:r>
              <a:rPr lang="en-IN" sz="1800" dirty="0">
                <a:latin typeface="Times New Roman" panose="02020603050405020304" pitchFamily="18" charset="0"/>
                <a:cs typeface="Times New Roman" panose="02020603050405020304" pitchFamily="18" charset="0"/>
              </a:rPr>
              <a:t>GBN handles this by retransmitting all frames from the lost frame onward.</a:t>
            </a:r>
          </a:p>
          <a:p>
            <a:pPr marL="0" indent="0" algn="just" fontAlgn="base">
              <a:buNone/>
            </a:pPr>
            <a:endParaRPr lang="en-IN" sz="1800" dirty="0">
              <a:latin typeface="Times New Roman" panose="02020603050405020304" pitchFamily="18" charset="0"/>
              <a:cs typeface="Times New Roman" panose="02020603050405020304" pitchFamily="18" charset="0"/>
            </a:endParaRPr>
          </a:p>
          <a:p>
            <a:pPr marL="0" indent="0" algn="just" fontAlgn="base">
              <a:buNone/>
            </a:pPr>
            <a:endParaRPr lang="en-IN" sz="1400" b="1" dirty="0">
              <a:solidFill>
                <a:srgbClr val="000099"/>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7B85B997-64FE-B508-BF2C-A01E3F3581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40858E70-C9F0-E81D-ADF1-D6AD116FA44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3812951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7602F-15B1-688B-C5E1-9929525B155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AA64EF2-42D5-88D6-3C88-4BFD759CDFD9}"/>
              </a:ext>
            </a:extLst>
          </p:cNvPr>
          <p:cNvSpPr>
            <a:spLocks noGrp="1"/>
          </p:cNvSpPr>
          <p:nvPr>
            <p:ph type="title"/>
          </p:nvPr>
        </p:nvSpPr>
        <p:spPr>
          <a:xfrm>
            <a:off x="838200" y="1553496"/>
            <a:ext cx="10515600" cy="353962"/>
          </a:xfrm>
        </p:spPr>
        <p:txBody>
          <a:bodyPr>
            <a:noAutofit/>
          </a:bodyPr>
          <a:lstStyle/>
          <a:p>
            <a:pPr algn="ctr"/>
            <a:r>
              <a:rPr lang="en-IN" sz="2800" b="1" dirty="0">
                <a:latin typeface="Times New Roman" panose="02020603050405020304" pitchFamily="18" charset="0"/>
                <a:cs typeface="Times New Roman" panose="02020603050405020304" pitchFamily="18" charset="0"/>
              </a:rPr>
              <a:t>ERROR</a:t>
            </a:r>
          </a:p>
        </p:txBody>
      </p:sp>
      <p:sp>
        <p:nvSpPr>
          <p:cNvPr id="5" name="Content Placeholder 4">
            <a:extLst>
              <a:ext uri="{FF2B5EF4-FFF2-40B4-BE49-F238E27FC236}">
                <a16:creationId xmlns:a16="http://schemas.microsoft.com/office/drawing/2014/main" id="{48102DC9-4FA5-F715-2661-8B720EC45E55}"/>
              </a:ext>
            </a:extLst>
          </p:cNvPr>
          <p:cNvSpPr>
            <a:spLocks noGrp="1"/>
          </p:cNvSpPr>
          <p:nvPr>
            <p:ph idx="1"/>
          </p:nvPr>
        </p:nvSpPr>
        <p:spPr>
          <a:xfrm>
            <a:off x="838200" y="2251587"/>
            <a:ext cx="10515600" cy="3925376"/>
          </a:xfrm>
        </p:spPr>
        <p:txBody>
          <a:bodyPr>
            <a:normAutofit/>
          </a:bodyPr>
          <a:lstStyle/>
          <a:p>
            <a:pPr marL="0" indent="0">
              <a:buNone/>
            </a:pPr>
            <a:r>
              <a:rPr lang="en-IN" sz="1800" b="1" dirty="0">
                <a:solidFill>
                  <a:srgbClr val="FF0000"/>
                </a:solidFill>
                <a:latin typeface="Times New Roman" panose="02020603050405020304" pitchFamily="18" charset="0"/>
                <a:cs typeface="Times New Roman" panose="02020603050405020304" pitchFamily="18" charset="0"/>
              </a:rPr>
              <a:t>What is an Error?</a:t>
            </a:r>
          </a:p>
          <a:p>
            <a:r>
              <a:rPr lang="en-US" sz="1800" dirty="0">
                <a:latin typeface="Times New Roman" panose="02020603050405020304" pitchFamily="18" charset="0"/>
                <a:cs typeface="Times New Roman" panose="02020603050405020304" pitchFamily="18" charset="0"/>
              </a:rPr>
              <a:t>Error is a condition when the receiver's information does not match the senders.</a:t>
            </a:r>
          </a:p>
          <a:p>
            <a:r>
              <a:rPr lang="en-US" sz="1800" dirty="0">
                <a:latin typeface="Times New Roman" panose="02020603050405020304" pitchFamily="18" charset="0"/>
                <a:cs typeface="Times New Roman" panose="02020603050405020304" pitchFamily="18" charset="0"/>
              </a:rPr>
              <a:t>Digital signals suffer from noise during transmission that can introduce errors in the binary bits traveling from sender to receiver. </a:t>
            </a:r>
          </a:p>
          <a:p>
            <a:r>
              <a:rPr lang="en-US" sz="1800" dirty="0">
                <a:latin typeface="Times New Roman" panose="02020603050405020304" pitchFamily="18" charset="0"/>
                <a:cs typeface="Times New Roman" panose="02020603050405020304" pitchFamily="18" charset="0"/>
              </a:rPr>
              <a:t>That means a 0 bit may change to 1 or a 1 bit may change to 0. </a:t>
            </a:r>
          </a:p>
          <a:p>
            <a:r>
              <a:rPr lang="en-US" sz="1800" dirty="0">
                <a:latin typeface="Times New Roman" panose="02020603050405020304" pitchFamily="18" charset="0"/>
                <a:cs typeface="Times New Roman" panose="02020603050405020304" pitchFamily="18" charset="0"/>
              </a:rPr>
              <a:t>Data (Implemented either at the Data link layer or Transport Layer of the OSI Model) may get Jumped by noise or get corrupted whenever a message is transmitted. </a:t>
            </a:r>
          </a:p>
          <a:p>
            <a:r>
              <a:rPr lang="en-US" sz="1800" dirty="0">
                <a:latin typeface="Times New Roman" panose="02020603050405020304" pitchFamily="18" charset="0"/>
                <a:cs typeface="Times New Roman" panose="02020603050405020304" pitchFamily="18" charset="0"/>
              </a:rPr>
              <a:t>To prevent such errors, error-detection codes are added as extra data to digital messages. This helps in detecting any errors that may have occurred during message transmission.</a:t>
            </a:r>
          </a:p>
        </p:txBody>
      </p:sp>
      <p:pic>
        <p:nvPicPr>
          <p:cNvPr id="3" name="Picture 2">
            <a:extLst>
              <a:ext uri="{FF2B5EF4-FFF2-40B4-BE49-F238E27FC236}">
                <a16:creationId xmlns:a16="http://schemas.microsoft.com/office/drawing/2014/main" id="{33440688-8E04-7775-CFDF-13B8DA883F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6028237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3E836-0D56-D2D7-FC6F-4F681D09563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AE8228-05A4-A828-67A4-C948B9394197}"/>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A43D5408-1267-B151-0DE8-854323BE22DC}"/>
              </a:ext>
            </a:extLst>
          </p:cNvPr>
          <p:cNvSpPr>
            <a:spLocks noGrp="1"/>
          </p:cNvSpPr>
          <p:nvPr>
            <p:ph idx="1"/>
          </p:nvPr>
        </p:nvSpPr>
        <p:spPr>
          <a:xfrm>
            <a:off x="838200" y="2005781"/>
            <a:ext cx="10515600" cy="4171182"/>
          </a:xfrm>
        </p:spPr>
        <p:txBody>
          <a:bodyPr>
            <a:normAutofit/>
          </a:bodyPr>
          <a:lstStyle/>
          <a:p>
            <a:r>
              <a:rPr lang="en-IN" sz="2400" b="1" dirty="0">
                <a:latin typeface="Times New Roman" panose="02020603050405020304" pitchFamily="18" charset="0"/>
                <a:cs typeface="Times New Roman" panose="02020603050405020304" pitchFamily="18" charset="0"/>
              </a:rPr>
              <a:t>Working Principle</a:t>
            </a:r>
            <a:endParaRPr lang="en-IN" sz="2000" dirty="0">
              <a:latin typeface="Times New Roman" panose="02020603050405020304" pitchFamily="18" charset="0"/>
              <a:cs typeface="Times New Roman" panose="02020603050405020304" pitchFamily="18" charset="0"/>
            </a:endParaRPr>
          </a:p>
          <a:p>
            <a:pPr lvl="0"/>
            <a:r>
              <a:rPr lang="en-IN" sz="2400" dirty="0">
                <a:latin typeface="Times New Roman" panose="02020603050405020304" pitchFamily="18" charset="0"/>
                <a:cs typeface="Times New Roman" panose="02020603050405020304" pitchFamily="18" charset="0"/>
              </a:rPr>
              <a:t>Sender can send frames 0, 1, 2, …, N-1 within the window.</a:t>
            </a:r>
            <a:endParaRPr lang="en-IN" sz="2000" dirty="0">
              <a:latin typeface="Times New Roman" panose="02020603050405020304" pitchFamily="18" charset="0"/>
              <a:cs typeface="Times New Roman" panose="02020603050405020304" pitchFamily="18" charset="0"/>
            </a:endParaRPr>
          </a:p>
          <a:p>
            <a:pPr lvl="0"/>
            <a:r>
              <a:rPr lang="en-IN" sz="2400" dirty="0">
                <a:latin typeface="Times New Roman" panose="02020603050405020304" pitchFamily="18" charset="0"/>
                <a:cs typeface="Times New Roman" panose="02020603050405020304" pitchFamily="18" charset="0"/>
              </a:rPr>
              <a:t>Receiver checks the sequence number of incoming frames:</a:t>
            </a:r>
            <a:endParaRPr lang="en-IN" sz="2000" dirty="0">
              <a:latin typeface="Times New Roman" panose="02020603050405020304" pitchFamily="18" charset="0"/>
              <a:cs typeface="Times New Roman" panose="02020603050405020304" pitchFamily="18" charset="0"/>
            </a:endParaRPr>
          </a:p>
          <a:p>
            <a:pPr lvl="1"/>
            <a:r>
              <a:rPr lang="en-IN" sz="2000" dirty="0">
                <a:latin typeface="Times New Roman" panose="02020603050405020304" pitchFamily="18" charset="0"/>
                <a:cs typeface="Times New Roman" panose="02020603050405020304" pitchFamily="18" charset="0"/>
              </a:rPr>
              <a:t>If the frame is in order, it is accepted, and an ACK is sent.</a:t>
            </a:r>
            <a:endParaRPr lang="en-IN" sz="1800" dirty="0">
              <a:latin typeface="Times New Roman" panose="02020603050405020304" pitchFamily="18" charset="0"/>
              <a:cs typeface="Times New Roman" panose="02020603050405020304" pitchFamily="18" charset="0"/>
            </a:endParaRPr>
          </a:p>
          <a:p>
            <a:pPr lvl="1"/>
            <a:r>
              <a:rPr lang="en-IN" sz="2000" dirty="0">
                <a:latin typeface="Times New Roman" panose="02020603050405020304" pitchFamily="18" charset="0"/>
                <a:cs typeface="Times New Roman" panose="02020603050405020304" pitchFamily="18" charset="0"/>
              </a:rPr>
              <a:t>If the frame is out of order, it is discarded, and no ACK is sent for that frame.</a:t>
            </a:r>
            <a:endParaRPr lang="en-IN" sz="1800" dirty="0">
              <a:latin typeface="Times New Roman" panose="02020603050405020304" pitchFamily="18" charset="0"/>
              <a:cs typeface="Times New Roman" panose="02020603050405020304" pitchFamily="18" charset="0"/>
            </a:endParaRPr>
          </a:p>
          <a:p>
            <a:pPr lvl="0"/>
            <a:r>
              <a:rPr lang="en-IN" sz="2400" dirty="0">
                <a:latin typeface="Times New Roman" panose="02020603050405020304" pitchFamily="18" charset="0"/>
                <a:cs typeface="Times New Roman" panose="02020603050405020304" pitchFamily="18" charset="0"/>
              </a:rPr>
              <a:t>If the sender times out (doesn’t receive ACK), it retransmits all frames from the last acknowledged frame.</a:t>
            </a:r>
            <a:endParaRPr lang="en-IN" sz="2000" dirty="0">
              <a:latin typeface="Times New Roman" panose="02020603050405020304" pitchFamily="18" charset="0"/>
              <a:cs typeface="Times New Roman" panose="02020603050405020304" pitchFamily="18" charset="0"/>
            </a:endParaRPr>
          </a:p>
          <a:p>
            <a:pPr marL="0" indent="0" algn="just" fontAlgn="base">
              <a:buNone/>
            </a:pPr>
            <a:endParaRPr lang="en-IN" sz="1800" dirty="0">
              <a:latin typeface="Times New Roman" panose="02020603050405020304" pitchFamily="18" charset="0"/>
              <a:cs typeface="Times New Roman" panose="02020603050405020304" pitchFamily="18" charset="0"/>
            </a:endParaRPr>
          </a:p>
          <a:p>
            <a:pPr marL="0" indent="0" algn="just" fontAlgn="base">
              <a:buNone/>
            </a:pPr>
            <a:endParaRPr lang="en-IN" sz="1400" b="1" dirty="0">
              <a:solidFill>
                <a:srgbClr val="000099"/>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AFAE7DFC-5F02-B0DC-5A05-A5463CC880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E369768B-985F-B6C7-A002-F28E5F3FC6C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4296051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E0AA3-FC01-04D1-5BA7-CC52924A190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F83A623-265C-B25B-B9C0-590DE4EB6FDB}"/>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CD9EF4CB-1E76-0B19-0F89-7905E2F24F24}"/>
              </a:ext>
            </a:extLst>
          </p:cNvPr>
          <p:cNvSpPr>
            <a:spLocks noGrp="1"/>
          </p:cNvSpPr>
          <p:nvPr>
            <p:ph idx="1"/>
          </p:nvPr>
        </p:nvSpPr>
        <p:spPr>
          <a:xfrm>
            <a:off x="838200" y="2005781"/>
            <a:ext cx="10515600" cy="4171182"/>
          </a:xfrm>
        </p:spPr>
        <p:txBody>
          <a:bodyPr>
            <a:normAutofit/>
          </a:bodyPr>
          <a:lstStyle/>
          <a:p>
            <a:pPr lvl="0"/>
            <a:r>
              <a:rPr lang="en-IN" b="1" dirty="0"/>
              <a:t>Example </a:t>
            </a:r>
            <a:endParaRPr lang="en-IN" dirty="0"/>
          </a:p>
          <a:p>
            <a:pPr lvl="0"/>
            <a:r>
              <a:rPr lang="en-IN" sz="2400" dirty="0">
                <a:latin typeface="Times New Roman" panose="02020603050405020304" pitchFamily="18" charset="0"/>
                <a:cs typeface="Times New Roman" panose="02020603050405020304" pitchFamily="18" charset="0"/>
              </a:rPr>
              <a:t>Sender: [0] [1] [2] [3] [4]</a:t>
            </a:r>
          </a:p>
          <a:p>
            <a:r>
              <a:rPr lang="en-IN" sz="2400" dirty="0">
                <a:latin typeface="Times New Roman" panose="02020603050405020304" pitchFamily="18" charset="0"/>
                <a:cs typeface="Times New Roman" panose="02020603050405020304" pitchFamily="18" charset="0"/>
              </a:rPr>
              <a:t>             ↓   ↓   ↓</a:t>
            </a:r>
          </a:p>
          <a:p>
            <a:pPr lvl="0"/>
            <a:r>
              <a:rPr lang="en-IN" sz="2400" dirty="0">
                <a:latin typeface="Times New Roman" panose="02020603050405020304" pitchFamily="18" charset="0"/>
                <a:cs typeface="Times New Roman" panose="02020603050405020304" pitchFamily="18" charset="0"/>
              </a:rPr>
              <a:t>Receiver: [0] [1] X [3] [4]</a:t>
            </a:r>
          </a:p>
          <a:p>
            <a:pPr lvl="0"/>
            <a:r>
              <a:rPr lang="en-IN" sz="2400" dirty="0">
                <a:latin typeface="Times New Roman" panose="02020603050405020304" pitchFamily="18" charset="0"/>
                <a:cs typeface="Times New Roman" panose="02020603050405020304" pitchFamily="18" charset="0"/>
              </a:rPr>
              <a:t>Frame 2 lost → Receiver discards 3, 4</a:t>
            </a:r>
          </a:p>
          <a:p>
            <a:pPr lvl="0"/>
            <a:r>
              <a:rPr lang="en-IN" sz="2400" dirty="0">
                <a:latin typeface="Times New Roman" panose="02020603050405020304" pitchFamily="18" charset="0"/>
                <a:cs typeface="Times New Roman" panose="02020603050405020304" pitchFamily="18" charset="0"/>
              </a:rPr>
              <a:t>→ ACK (1) sent last</a:t>
            </a:r>
          </a:p>
          <a:p>
            <a:pPr lvl="0"/>
            <a:r>
              <a:rPr lang="en-IN" sz="2400" dirty="0">
                <a:latin typeface="Times New Roman" panose="02020603050405020304" pitchFamily="18" charset="0"/>
                <a:cs typeface="Times New Roman" panose="02020603050405020304" pitchFamily="18" charset="0"/>
              </a:rPr>
              <a:t>→ Sender retransmits from frame 2 onward</a:t>
            </a:r>
          </a:p>
          <a:p>
            <a:pPr marL="0" indent="0" algn="just" fontAlgn="base">
              <a:buNone/>
            </a:pPr>
            <a:endParaRPr lang="en-IN" sz="1800" dirty="0">
              <a:latin typeface="Times New Roman" panose="02020603050405020304" pitchFamily="18" charset="0"/>
              <a:cs typeface="Times New Roman" panose="02020603050405020304" pitchFamily="18" charset="0"/>
            </a:endParaRPr>
          </a:p>
          <a:p>
            <a:pPr marL="0" indent="0" algn="just" fontAlgn="base">
              <a:buNone/>
            </a:pPr>
            <a:endParaRPr lang="en-IN" sz="1400" b="1" dirty="0">
              <a:solidFill>
                <a:srgbClr val="000099"/>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E180FD9E-6E65-33FD-6614-5F1819C078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BF1A31D8-BAE1-8FCE-FC0F-D762C77DC77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14129847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C9C58E-AA86-34FE-E80F-E04C221AD1E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D125C82-1F8C-56EB-25FF-95E6D7713D70}"/>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A3B66D36-6213-CB86-DD27-14CA5B470E7E}"/>
              </a:ext>
            </a:extLst>
          </p:cNvPr>
          <p:cNvSpPr>
            <a:spLocks noGrp="1"/>
          </p:cNvSpPr>
          <p:nvPr>
            <p:ph idx="1"/>
          </p:nvPr>
        </p:nvSpPr>
        <p:spPr>
          <a:xfrm>
            <a:off x="838200" y="2005781"/>
            <a:ext cx="10515600" cy="4171182"/>
          </a:xfrm>
        </p:spPr>
        <p:txBody>
          <a:bodyPr>
            <a:normAutofit/>
          </a:bodyPr>
          <a:lstStyle/>
          <a:p>
            <a:r>
              <a:rPr lang="en-IN" sz="2000" b="1" dirty="0">
                <a:latin typeface="Times New Roman" panose="02020603050405020304" pitchFamily="18" charset="0"/>
                <a:cs typeface="Times New Roman" panose="02020603050405020304" pitchFamily="18" charset="0"/>
              </a:rPr>
              <a:t>4. Selective Repeat Protocol</a:t>
            </a:r>
          </a:p>
          <a:p>
            <a:r>
              <a:rPr lang="en-IN" sz="2000" b="1" dirty="0">
                <a:latin typeface="Times New Roman" panose="02020603050405020304" pitchFamily="18" charset="0"/>
                <a:cs typeface="Times New Roman" panose="02020603050405020304" pitchFamily="18" charset="0"/>
              </a:rPr>
              <a:t>Introduction</a:t>
            </a:r>
          </a:p>
          <a:p>
            <a:pPr lvl="0"/>
            <a:r>
              <a:rPr lang="en-IN" sz="1800" dirty="0">
                <a:latin typeface="Times New Roman" panose="02020603050405020304" pitchFamily="18" charset="0"/>
                <a:cs typeface="Times New Roman" panose="02020603050405020304" pitchFamily="18" charset="0"/>
              </a:rPr>
              <a:t>Selective Repeat (SR) is a sliding window protocol used in the data-link layer for reliable data transmission.</a:t>
            </a:r>
          </a:p>
          <a:p>
            <a:pPr lvl="0"/>
            <a:r>
              <a:rPr lang="en-IN" sz="1800" dirty="0">
                <a:latin typeface="Times New Roman" panose="02020603050405020304" pitchFamily="18" charset="0"/>
                <a:cs typeface="Times New Roman" panose="02020603050405020304" pitchFamily="18" charset="0"/>
              </a:rPr>
              <a:t>Unlike Go-Back-N (GBN), SR retransmits only the specific frames that are lost or erroneous, not all subsequent frames.</a:t>
            </a:r>
          </a:p>
          <a:p>
            <a:pPr lvl="0"/>
            <a:r>
              <a:rPr lang="en-IN" sz="1800" dirty="0">
                <a:latin typeface="Times New Roman" panose="02020603050405020304" pitchFamily="18" charset="0"/>
                <a:cs typeface="Times New Roman" panose="02020603050405020304" pitchFamily="18" charset="0"/>
              </a:rPr>
              <a:t>This makes SR more efficient, especially in high-error networks.</a:t>
            </a:r>
          </a:p>
          <a:p>
            <a:pPr marL="0" indent="0" algn="just" fontAlgn="base">
              <a:buNone/>
            </a:pPr>
            <a:endParaRPr lang="en-IN" sz="1800" dirty="0">
              <a:latin typeface="Times New Roman" panose="02020603050405020304" pitchFamily="18" charset="0"/>
              <a:cs typeface="Times New Roman" panose="02020603050405020304" pitchFamily="18" charset="0"/>
            </a:endParaRPr>
          </a:p>
          <a:p>
            <a:pPr marL="0" indent="0" algn="just" fontAlgn="base">
              <a:buNone/>
            </a:pPr>
            <a:endParaRPr lang="en-IN" sz="1400" b="1" dirty="0">
              <a:solidFill>
                <a:srgbClr val="000099"/>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D2BCB70F-80B4-A79B-A55D-88EB6AA034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786BB575-5DBE-F9C9-57BF-2D321AECCD3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37039253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2A521-9F73-4E7A-D442-74ACD0B6A0E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E5D0F13-A276-FEBB-DDDA-C2B8A3129A47}"/>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D866F973-DF7F-BAF2-F92B-270AB8679E9A}"/>
              </a:ext>
            </a:extLst>
          </p:cNvPr>
          <p:cNvSpPr>
            <a:spLocks noGrp="1"/>
          </p:cNvSpPr>
          <p:nvPr>
            <p:ph idx="1"/>
          </p:nvPr>
        </p:nvSpPr>
        <p:spPr>
          <a:xfrm>
            <a:off x="838200" y="2005781"/>
            <a:ext cx="10515600" cy="4171182"/>
          </a:xfrm>
        </p:spPr>
        <p:txBody>
          <a:bodyPr>
            <a:normAutofit fontScale="62500" lnSpcReduction="20000"/>
          </a:bodyPr>
          <a:lstStyle/>
          <a:p>
            <a:pPr algn="just"/>
            <a:r>
              <a:rPr lang="en-IN" b="1" dirty="0">
                <a:latin typeface="Times New Roman" panose="02020603050405020304" pitchFamily="18" charset="0"/>
                <a:cs typeface="Times New Roman" panose="02020603050405020304" pitchFamily="18" charset="0"/>
              </a:rPr>
              <a:t>Sliding Window at Sender and Receiver</a:t>
            </a:r>
            <a:endParaRPr lang="en-IN" dirty="0">
              <a:latin typeface="Times New Roman" panose="02020603050405020304" pitchFamily="18" charset="0"/>
              <a:cs typeface="Times New Roman" panose="02020603050405020304" pitchFamily="18" charset="0"/>
            </a:endParaRPr>
          </a:p>
          <a:p>
            <a:pPr lvl="0" algn="just"/>
            <a:r>
              <a:rPr lang="en-IN" dirty="0">
                <a:latin typeface="Times New Roman" panose="02020603050405020304" pitchFamily="18" charset="0"/>
                <a:cs typeface="Times New Roman" panose="02020603050405020304" pitchFamily="18" charset="0"/>
              </a:rPr>
              <a:t>Both sender and receiver maintain a window of size N (number of frames that can be sent or received without waiting for acknowledgment).</a:t>
            </a:r>
          </a:p>
          <a:p>
            <a:pPr algn="just"/>
            <a:r>
              <a:rPr lang="en-IN" b="1" dirty="0">
                <a:latin typeface="Times New Roman" panose="02020603050405020304" pitchFamily="18" charset="0"/>
                <a:cs typeface="Times New Roman" panose="02020603050405020304" pitchFamily="18" charset="0"/>
              </a:rPr>
              <a:t>Receiver Behaviour</a:t>
            </a:r>
            <a:endParaRPr lang="en-IN" dirty="0">
              <a:latin typeface="Times New Roman" panose="02020603050405020304" pitchFamily="18" charset="0"/>
              <a:cs typeface="Times New Roman" panose="02020603050405020304" pitchFamily="18" charset="0"/>
            </a:endParaRPr>
          </a:p>
          <a:p>
            <a:pPr lvl="0" algn="just"/>
            <a:r>
              <a:rPr lang="en-IN" dirty="0">
                <a:latin typeface="Times New Roman" panose="02020603050405020304" pitchFamily="18" charset="0"/>
                <a:cs typeface="Times New Roman" panose="02020603050405020304" pitchFamily="18" charset="0"/>
              </a:rPr>
              <a:t>The receiver accepts frames that arrive out of order.</a:t>
            </a:r>
          </a:p>
          <a:p>
            <a:pPr lvl="0" algn="just"/>
            <a:r>
              <a:rPr lang="en-IN" dirty="0">
                <a:latin typeface="Times New Roman" panose="02020603050405020304" pitchFamily="18" charset="0"/>
                <a:cs typeface="Times New Roman" panose="02020603050405020304" pitchFamily="18" charset="0"/>
              </a:rPr>
              <a:t>It buffers out-of-order frames until missing frames are received.</a:t>
            </a:r>
          </a:p>
          <a:p>
            <a:pPr lvl="0" algn="just"/>
            <a:r>
              <a:rPr lang="en-IN" dirty="0">
                <a:latin typeface="Times New Roman" panose="02020603050405020304" pitchFamily="18" charset="0"/>
                <a:cs typeface="Times New Roman" panose="02020603050405020304" pitchFamily="18" charset="0"/>
              </a:rPr>
              <a:t>Only when the missing frames arrive, it delivers frames to the upper layer in order.</a:t>
            </a:r>
          </a:p>
          <a:p>
            <a:pPr algn="just"/>
            <a:r>
              <a:rPr lang="en-IN" b="1" dirty="0">
                <a:latin typeface="Times New Roman" panose="02020603050405020304" pitchFamily="18" charset="0"/>
                <a:cs typeface="Times New Roman" panose="02020603050405020304" pitchFamily="18" charset="0"/>
              </a:rPr>
              <a:t> Acknowledgment (ACK)</a:t>
            </a:r>
            <a:endParaRPr lang="en-IN" dirty="0">
              <a:latin typeface="Times New Roman" panose="02020603050405020304" pitchFamily="18" charset="0"/>
              <a:cs typeface="Times New Roman" panose="02020603050405020304" pitchFamily="18" charset="0"/>
            </a:endParaRPr>
          </a:p>
          <a:p>
            <a:pPr lvl="0" algn="just"/>
            <a:r>
              <a:rPr lang="en-IN" dirty="0">
                <a:latin typeface="Times New Roman" panose="02020603050405020304" pitchFamily="18" charset="0"/>
                <a:cs typeface="Times New Roman" panose="02020603050405020304" pitchFamily="18" charset="0"/>
              </a:rPr>
              <a:t>Receiver sends an individual ACK for each correctly received frame.</a:t>
            </a:r>
          </a:p>
          <a:p>
            <a:pPr lvl="0" algn="just"/>
            <a:r>
              <a:rPr lang="en-IN" dirty="0">
                <a:latin typeface="Times New Roman" panose="02020603050405020304" pitchFamily="18" charset="0"/>
                <a:cs typeface="Times New Roman" panose="02020603050405020304" pitchFamily="18" charset="0"/>
              </a:rPr>
              <a:t>ACK contains the sequence number of the frame being acknowledged.</a:t>
            </a:r>
          </a:p>
          <a:p>
            <a:pPr algn="just"/>
            <a:r>
              <a:rPr lang="en-IN" b="1" dirty="0">
                <a:latin typeface="Times New Roman" panose="02020603050405020304" pitchFamily="18" charset="0"/>
                <a:cs typeface="Times New Roman" panose="02020603050405020304" pitchFamily="18" charset="0"/>
              </a:rPr>
              <a:t>Error Handling</a:t>
            </a:r>
            <a:endParaRPr lang="en-IN" dirty="0">
              <a:latin typeface="Times New Roman" panose="02020603050405020304" pitchFamily="18" charset="0"/>
              <a:cs typeface="Times New Roman" panose="02020603050405020304" pitchFamily="18" charset="0"/>
            </a:endParaRPr>
          </a:p>
          <a:p>
            <a:pPr lvl="0" algn="just"/>
            <a:r>
              <a:rPr lang="en-IN" dirty="0">
                <a:latin typeface="Times New Roman" panose="02020603050405020304" pitchFamily="18" charset="0"/>
                <a:cs typeface="Times New Roman" panose="02020603050405020304" pitchFamily="18" charset="0"/>
              </a:rPr>
              <a:t>If a frame is lost or corrupted, only that frame is retransmitted.</a:t>
            </a:r>
          </a:p>
          <a:p>
            <a:pPr lvl="0" algn="just"/>
            <a:r>
              <a:rPr lang="en-IN" dirty="0">
                <a:latin typeface="Times New Roman" panose="02020603050405020304" pitchFamily="18" charset="0"/>
                <a:cs typeface="Times New Roman" panose="02020603050405020304" pitchFamily="18" charset="0"/>
              </a:rPr>
              <a:t>No need to retransmit subsequent frames, unlike GBN.</a:t>
            </a:r>
          </a:p>
          <a:p>
            <a:pPr marL="0" indent="0" algn="just" fontAlgn="base">
              <a:buNone/>
            </a:pPr>
            <a:endParaRPr lang="en-IN" sz="1800" dirty="0">
              <a:latin typeface="Times New Roman" panose="02020603050405020304" pitchFamily="18" charset="0"/>
              <a:cs typeface="Times New Roman" panose="02020603050405020304" pitchFamily="18" charset="0"/>
            </a:endParaRPr>
          </a:p>
          <a:p>
            <a:pPr marL="0" indent="0" algn="just" fontAlgn="base">
              <a:buNone/>
            </a:pPr>
            <a:endParaRPr lang="en-IN" sz="1400" b="1" dirty="0">
              <a:solidFill>
                <a:srgbClr val="000099"/>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6167BDE9-5F3C-A758-319C-CCC1F7193B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0F25634A-DFE5-3193-1707-D0EBE91522E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11380850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C0E3D-8613-3F99-3D05-6C2E48E7D9D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F0A850A-5065-F586-6C64-3F95F3FB855D}"/>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9E46C60C-8BFB-51B5-C170-921F95058DE4}"/>
              </a:ext>
            </a:extLst>
          </p:cNvPr>
          <p:cNvSpPr>
            <a:spLocks noGrp="1"/>
          </p:cNvSpPr>
          <p:nvPr>
            <p:ph idx="1"/>
          </p:nvPr>
        </p:nvSpPr>
        <p:spPr>
          <a:xfrm>
            <a:off x="838200" y="2005781"/>
            <a:ext cx="10515600" cy="4171182"/>
          </a:xfrm>
        </p:spPr>
        <p:txBody>
          <a:bodyPr>
            <a:normAutofit/>
          </a:bodyPr>
          <a:lstStyle/>
          <a:p>
            <a:r>
              <a:rPr lang="en-IN" sz="2400" b="1" dirty="0">
                <a:latin typeface="Times New Roman" panose="02020603050405020304" pitchFamily="18" charset="0"/>
                <a:cs typeface="Times New Roman" panose="02020603050405020304" pitchFamily="18" charset="0"/>
              </a:rPr>
              <a:t>Working Principle</a:t>
            </a:r>
            <a:endParaRPr lang="en-IN" sz="2000" dirty="0">
              <a:latin typeface="Times New Roman" panose="02020603050405020304" pitchFamily="18" charset="0"/>
              <a:cs typeface="Times New Roman" panose="02020603050405020304" pitchFamily="18" charset="0"/>
            </a:endParaRPr>
          </a:p>
          <a:p>
            <a:pPr lvl="0"/>
            <a:r>
              <a:rPr lang="en-IN" sz="2400" dirty="0">
                <a:latin typeface="Times New Roman" panose="02020603050405020304" pitchFamily="18" charset="0"/>
                <a:cs typeface="Times New Roman" panose="02020603050405020304" pitchFamily="18" charset="0"/>
              </a:rPr>
              <a:t>Sender can transmit frames 0, 1, 2, …, N-1 within its window.</a:t>
            </a:r>
            <a:endParaRPr lang="en-IN" sz="2000" dirty="0">
              <a:latin typeface="Times New Roman" panose="02020603050405020304" pitchFamily="18" charset="0"/>
              <a:cs typeface="Times New Roman" panose="02020603050405020304" pitchFamily="18" charset="0"/>
            </a:endParaRPr>
          </a:p>
          <a:p>
            <a:pPr lvl="0"/>
            <a:r>
              <a:rPr lang="en-IN" sz="2400" dirty="0">
                <a:latin typeface="Times New Roman" panose="02020603050405020304" pitchFamily="18" charset="0"/>
                <a:cs typeface="Times New Roman" panose="02020603050405020304" pitchFamily="18" charset="0"/>
              </a:rPr>
              <a:t>Receiver accepts frames in or out of order:</a:t>
            </a:r>
            <a:endParaRPr lang="en-IN" sz="2000" dirty="0">
              <a:latin typeface="Times New Roman" panose="02020603050405020304" pitchFamily="18" charset="0"/>
              <a:cs typeface="Times New Roman" panose="02020603050405020304" pitchFamily="18" charset="0"/>
            </a:endParaRPr>
          </a:p>
          <a:p>
            <a:pPr lvl="1"/>
            <a:r>
              <a:rPr lang="en-IN" sz="2000" dirty="0">
                <a:latin typeface="Times New Roman" panose="02020603050405020304" pitchFamily="18" charset="0"/>
                <a:cs typeface="Times New Roman" panose="02020603050405020304" pitchFamily="18" charset="0"/>
              </a:rPr>
              <a:t>If a frame is in order, deliver it to the upper layer and send ACK.</a:t>
            </a:r>
            <a:endParaRPr lang="en-IN" sz="1800" dirty="0">
              <a:latin typeface="Times New Roman" panose="02020603050405020304" pitchFamily="18" charset="0"/>
              <a:cs typeface="Times New Roman" panose="02020603050405020304" pitchFamily="18" charset="0"/>
            </a:endParaRPr>
          </a:p>
          <a:p>
            <a:pPr lvl="1"/>
            <a:r>
              <a:rPr lang="en-IN" sz="2000" dirty="0">
                <a:latin typeface="Times New Roman" panose="02020603050405020304" pitchFamily="18" charset="0"/>
                <a:cs typeface="Times New Roman" panose="02020603050405020304" pitchFamily="18" charset="0"/>
              </a:rPr>
              <a:t>If a frame is out of order, buffer it and send ACK.</a:t>
            </a:r>
            <a:endParaRPr lang="en-IN" sz="1800" dirty="0">
              <a:latin typeface="Times New Roman" panose="02020603050405020304" pitchFamily="18" charset="0"/>
              <a:cs typeface="Times New Roman" panose="02020603050405020304" pitchFamily="18" charset="0"/>
            </a:endParaRPr>
          </a:p>
          <a:p>
            <a:pPr lvl="0"/>
            <a:r>
              <a:rPr lang="en-IN" sz="2400" dirty="0">
                <a:latin typeface="Times New Roman" panose="02020603050405020304" pitchFamily="18" charset="0"/>
                <a:cs typeface="Times New Roman" panose="02020603050405020304" pitchFamily="18" charset="0"/>
              </a:rPr>
              <a:t>Retransmission occurs only for frames that are not acknowledged within a timeout period.</a:t>
            </a:r>
            <a:endParaRPr lang="en-IN" sz="2000" dirty="0">
              <a:latin typeface="Times New Roman" panose="02020603050405020304" pitchFamily="18" charset="0"/>
              <a:cs typeface="Times New Roman" panose="02020603050405020304" pitchFamily="18" charset="0"/>
            </a:endParaRPr>
          </a:p>
          <a:p>
            <a:pPr marL="0" indent="0" algn="just" fontAlgn="base">
              <a:buNone/>
            </a:pPr>
            <a:endParaRPr lang="en-IN" sz="1800" dirty="0">
              <a:latin typeface="Times New Roman" panose="02020603050405020304" pitchFamily="18" charset="0"/>
              <a:cs typeface="Times New Roman" panose="02020603050405020304" pitchFamily="18" charset="0"/>
            </a:endParaRPr>
          </a:p>
          <a:p>
            <a:pPr marL="0" indent="0" algn="just" fontAlgn="base">
              <a:buNone/>
            </a:pPr>
            <a:endParaRPr lang="en-IN" sz="1400" b="1" dirty="0">
              <a:solidFill>
                <a:srgbClr val="000099"/>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F062CAFC-CA81-F200-6968-AFA7218400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B6FBD7EF-5FEE-DA12-118A-623E9F1F7FD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20390319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99E1B-80DA-2FC7-5D10-296E46804EF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65BEFA5-D3F7-4FE0-1F3B-C3845A7ECF4D}"/>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34703D80-F698-C52D-8BB8-A5E553FECCF7}"/>
              </a:ext>
            </a:extLst>
          </p:cNvPr>
          <p:cNvSpPr>
            <a:spLocks noGrp="1"/>
          </p:cNvSpPr>
          <p:nvPr>
            <p:ph idx="1"/>
          </p:nvPr>
        </p:nvSpPr>
        <p:spPr>
          <a:xfrm>
            <a:off x="838200" y="2005781"/>
            <a:ext cx="10515600" cy="4171182"/>
          </a:xfrm>
        </p:spPr>
        <p:txBody>
          <a:bodyPr>
            <a:normAutofit/>
          </a:bodyPr>
          <a:lstStyle/>
          <a:p>
            <a:r>
              <a:rPr lang="en-IN" sz="1800" b="1" dirty="0">
                <a:latin typeface="Times New Roman" panose="02020603050405020304" pitchFamily="18" charset="0"/>
                <a:cs typeface="Times New Roman" panose="02020603050405020304" pitchFamily="18" charset="0"/>
              </a:rPr>
              <a:t>Example :</a:t>
            </a:r>
            <a:endParaRPr lang="en-IN" sz="1800" dirty="0">
              <a:latin typeface="Times New Roman" panose="02020603050405020304" pitchFamily="18" charset="0"/>
              <a:cs typeface="Times New Roman" panose="02020603050405020304" pitchFamily="18" charset="0"/>
            </a:endParaRPr>
          </a:p>
          <a:p>
            <a:r>
              <a:rPr lang="en-IN" sz="1800" dirty="0">
                <a:latin typeface="Times New Roman" panose="02020603050405020304" pitchFamily="18" charset="0"/>
                <a:cs typeface="Times New Roman" panose="02020603050405020304" pitchFamily="18" charset="0"/>
              </a:rPr>
              <a:t>Sender:  [0] [1] [2] [3] [4]</a:t>
            </a:r>
          </a:p>
          <a:p>
            <a:r>
              <a:rPr lang="en-IN" sz="1800" dirty="0">
                <a:latin typeface="Times New Roman" panose="02020603050405020304" pitchFamily="18" charset="0"/>
                <a:cs typeface="Times New Roman" panose="02020603050405020304" pitchFamily="18" charset="0"/>
              </a:rPr>
              <a:t>             ↓   ↓   ↓   ↓</a:t>
            </a:r>
          </a:p>
          <a:p>
            <a:r>
              <a:rPr lang="en-IN" sz="1800" dirty="0">
                <a:latin typeface="Times New Roman" panose="02020603050405020304" pitchFamily="18" charset="0"/>
                <a:cs typeface="Times New Roman" panose="02020603050405020304" pitchFamily="18" charset="0"/>
              </a:rPr>
              <a:t>Receiver: [0] [1]  X  [3] [4]</a:t>
            </a:r>
          </a:p>
          <a:p>
            <a:r>
              <a:rPr lang="en-IN" sz="1800" dirty="0">
                <a:latin typeface="Times New Roman" panose="02020603050405020304" pitchFamily="18" charset="0"/>
                <a:cs typeface="Times New Roman" panose="02020603050405020304" pitchFamily="18" charset="0"/>
              </a:rPr>
              <a:t>                 (stores 3,4)</a:t>
            </a:r>
          </a:p>
          <a:p>
            <a:r>
              <a:rPr lang="en-IN" sz="1800" dirty="0">
                <a:latin typeface="Times New Roman" panose="02020603050405020304" pitchFamily="18" charset="0"/>
                <a:cs typeface="Times New Roman" panose="02020603050405020304" pitchFamily="18" charset="0"/>
              </a:rPr>
              <a:t>→ Sender retransmits only frame 2</a:t>
            </a:r>
          </a:p>
          <a:p>
            <a:r>
              <a:rPr lang="en-IN" sz="1800" dirty="0">
                <a:latin typeface="Times New Roman" panose="02020603050405020304" pitchFamily="18" charset="0"/>
                <a:cs typeface="Times New Roman" panose="02020603050405020304" pitchFamily="18" charset="0"/>
              </a:rPr>
              <a:t>→ Receiver now has 2,3,4 and delivers in order.</a:t>
            </a:r>
          </a:p>
          <a:p>
            <a:pPr marL="0" indent="0" algn="just" fontAlgn="base">
              <a:buNone/>
            </a:pPr>
            <a:endParaRPr lang="en-IN" sz="1800" dirty="0">
              <a:latin typeface="Times New Roman" panose="02020603050405020304" pitchFamily="18" charset="0"/>
              <a:cs typeface="Times New Roman" panose="02020603050405020304" pitchFamily="18" charset="0"/>
            </a:endParaRPr>
          </a:p>
          <a:p>
            <a:pPr marL="0" indent="0" algn="just" fontAlgn="base">
              <a:buNone/>
            </a:pPr>
            <a:endParaRPr lang="en-IN" sz="1400" b="1" dirty="0">
              <a:solidFill>
                <a:srgbClr val="000099"/>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468480B4-17D9-45E1-888F-D27B5B410E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A947909D-7289-770E-E564-FBD909BB248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18056564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76F8F-B6EB-9767-42E6-D966882617B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AE9C769-C9E6-6CDB-2AF3-92E3F89819AD}"/>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5E6096FE-8977-6944-6436-B33DB338FA97}"/>
              </a:ext>
            </a:extLst>
          </p:cNvPr>
          <p:cNvSpPr>
            <a:spLocks noGrp="1"/>
          </p:cNvSpPr>
          <p:nvPr>
            <p:ph idx="1"/>
          </p:nvPr>
        </p:nvSpPr>
        <p:spPr>
          <a:xfrm>
            <a:off x="838200" y="2005781"/>
            <a:ext cx="10515600" cy="4171182"/>
          </a:xfrm>
        </p:spPr>
        <p:txBody>
          <a:bodyPr>
            <a:normAutofit/>
          </a:bodyPr>
          <a:lstStyle/>
          <a:p>
            <a:pPr marL="0" indent="0" algn="just" fontAlgn="base">
              <a:buNone/>
            </a:pPr>
            <a:r>
              <a:rPr lang="en-US" sz="1800" b="1" dirty="0">
                <a:latin typeface="Times New Roman" panose="02020603050405020304" pitchFamily="18" charset="0"/>
                <a:cs typeface="Times New Roman" panose="02020603050405020304" pitchFamily="18" charset="0"/>
              </a:rPr>
              <a:t>Piggybacking </a:t>
            </a:r>
          </a:p>
          <a:p>
            <a:pPr marL="0" indent="0" algn="just" fontAlgn="base">
              <a:buNone/>
            </a:pPr>
            <a:endParaRPr lang="en-US" sz="1800" dirty="0">
              <a:latin typeface="Times New Roman" panose="02020603050405020304" pitchFamily="18" charset="0"/>
              <a:cs typeface="Times New Roman" panose="02020603050405020304" pitchFamily="18" charset="0"/>
            </a:endParaRPr>
          </a:p>
          <a:p>
            <a:pPr algn="just" fontAlgn="base"/>
            <a:r>
              <a:rPr lang="en-US" sz="1800" dirty="0">
                <a:latin typeface="Times New Roman" panose="02020603050405020304" pitchFamily="18" charset="0"/>
                <a:cs typeface="Times New Roman" panose="02020603050405020304" pitchFamily="18" charset="0"/>
              </a:rPr>
              <a:t>A technique called piggybacking is used to improve the efficiency of the bidirectional protocols.</a:t>
            </a:r>
          </a:p>
          <a:p>
            <a:pPr algn="just" fontAlgn="base"/>
            <a:r>
              <a:rPr lang="en-US" sz="1800" dirty="0">
                <a:latin typeface="Times New Roman" panose="02020603050405020304" pitchFamily="18" charset="0"/>
                <a:cs typeface="Times New Roman" panose="02020603050405020304" pitchFamily="18" charset="0"/>
              </a:rPr>
              <a:t> When a frame is carrying data from A to B, it can also carry control information about arrived (or lost) frames from B.</a:t>
            </a:r>
          </a:p>
          <a:p>
            <a:pPr algn="just" fontAlgn="base"/>
            <a:r>
              <a:rPr lang="en-US" sz="1800" dirty="0">
                <a:latin typeface="Times New Roman" panose="02020603050405020304" pitchFamily="18" charset="0"/>
                <a:cs typeface="Times New Roman" panose="02020603050405020304" pitchFamily="18" charset="0"/>
              </a:rPr>
              <a:t>when a frame is carrying data from B to A, it can also carry control information about the arrived (or lost) frames from A. </a:t>
            </a:r>
            <a:endParaRPr lang="en-IN" sz="1800" dirty="0">
              <a:latin typeface="Times New Roman" panose="02020603050405020304" pitchFamily="18" charset="0"/>
              <a:cs typeface="Times New Roman" panose="02020603050405020304" pitchFamily="18" charset="0"/>
            </a:endParaRPr>
          </a:p>
          <a:p>
            <a:pPr marL="0" indent="0" algn="just" fontAlgn="base">
              <a:buNone/>
            </a:pPr>
            <a:endParaRPr lang="en-IN" sz="1400" b="1" dirty="0">
              <a:solidFill>
                <a:srgbClr val="000099"/>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F8C087FE-2333-FD4E-9AF7-1EA9F122CF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8" name="AutoShape 2">
            <a:extLst>
              <a:ext uri="{FF2B5EF4-FFF2-40B4-BE49-F238E27FC236}">
                <a16:creationId xmlns:a16="http://schemas.microsoft.com/office/drawing/2014/main" id="{A9F7D423-5537-DB74-6B1F-5CAD02EE9A8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18708073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10A69-5D6F-3C13-1851-FEDC78A4BD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ED43F74-6942-1785-8CFD-5B96189239B5}"/>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65A4D21B-5744-8F5A-9307-3AF1D487C085}"/>
              </a:ext>
            </a:extLst>
          </p:cNvPr>
          <p:cNvSpPr>
            <a:spLocks noGrp="1"/>
          </p:cNvSpPr>
          <p:nvPr>
            <p:ph idx="1"/>
          </p:nvPr>
        </p:nvSpPr>
        <p:spPr>
          <a:xfrm>
            <a:off x="838200" y="2005781"/>
            <a:ext cx="10515600" cy="4171182"/>
          </a:xfrm>
        </p:spPr>
        <p:txBody>
          <a:bodyPr>
            <a:normAutofit/>
          </a:bodyPr>
          <a:lstStyle/>
          <a:p>
            <a:pPr marL="0" indent="0" algn="just" fontAlgn="base">
              <a:buNone/>
            </a:pPr>
            <a:r>
              <a:rPr lang="en-US" sz="1800" b="1" dirty="0">
                <a:solidFill>
                  <a:srgbClr val="FF0000"/>
                </a:solidFill>
                <a:latin typeface="Times New Roman" panose="02020603050405020304" pitchFamily="18" charset="0"/>
                <a:cs typeface="Times New Roman" panose="02020603050405020304" pitchFamily="18" charset="0"/>
              </a:rPr>
              <a:t>5. High-Level Data Link Control (HDLC)</a:t>
            </a:r>
          </a:p>
          <a:p>
            <a:pPr marL="0" indent="0" algn="just" fontAlgn="base">
              <a:buNone/>
            </a:pPr>
            <a:endParaRPr lang="en-US" sz="1800" b="1" dirty="0">
              <a:latin typeface="Times New Roman" panose="02020603050405020304" pitchFamily="18" charset="0"/>
              <a:cs typeface="Times New Roman" panose="02020603050405020304" pitchFamily="18" charset="0"/>
            </a:endParaRPr>
          </a:p>
          <a:p>
            <a:pPr marL="0" indent="0" algn="just" fontAlgn="base">
              <a:buNone/>
            </a:pPr>
            <a:r>
              <a:rPr lang="en-US" sz="1800" dirty="0"/>
              <a:t>High-level Data Link Control (HDLC) is a bit-oriented protocol (one in which </a:t>
            </a:r>
            <a:r>
              <a:rPr lang="en-US" sz="1800" b="1" dirty="0"/>
              <a:t>control information (like frame boundaries, acknowledgments, etc.)</a:t>
            </a:r>
            <a:r>
              <a:rPr lang="en-US" sz="1800" dirty="0"/>
              <a:t> for communication over point to-point and multipoint links. </a:t>
            </a:r>
          </a:p>
          <a:p>
            <a:pPr marL="0" indent="0" algn="just" fontAlgn="base">
              <a:buNone/>
            </a:pPr>
            <a:r>
              <a:rPr lang="en-US" sz="1800" dirty="0"/>
              <a:t>It implements the Stop-and-Wait protocol. </a:t>
            </a:r>
          </a:p>
          <a:p>
            <a:pPr marL="0" indent="0" algn="just" fontAlgn="base">
              <a:buNone/>
            </a:pPr>
            <a:r>
              <a:rPr lang="en-US" sz="1800" b="1" dirty="0"/>
              <a:t>Configurations and Transfer Modes </a:t>
            </a:r>
          </a:p>
          <a:p>
            <a:pPr marL="0" indent="0" algn="just" fontAlgn="base">
              <a:buNone/>
            </a:pPr>
            <a:r>
              <a:rPr lang="en-US" sz="1800" dirty="0"/>
              <a:t>HDLC provides two common transfer modes that can be used in different configurations: </a:t>
            </a:r>
            <a:endParaRPr lang="en-IN" sz="1800" b="1" dirty="0">
              <a:latin typeface="Times New Roman" panose="02020603050405020304" pitchFamily="18" charset="0"/>
              <a:cs typeface="Times New Roman" panose="02020603050405020304" pitchFamily="18" charset="0"/>
            </a:endParaRPr>
          </a:p>
          <a:p>
            <a:pPr marL="342900" indent="-342900" algn="just" fontAlgn="base">
              <a:buFont typeface="+mj-lt"/>
              <a:buAutoNum type="arabicPeriod"/>
            </a:pPr>
            <a:r>
              <a:rPr lang="en-IN" sz="1800" dirty="0">
                <a:latin typeface="Times New Roman" panose="02020603050405020304" pitchFamily="18" charset="0"/>
                <a:cs typeface="Times New Roman" panose="02020603050405020304" pitchFamily="18" charset="0"/>
              </a:rPr>
              <a:t>Normal Response Mode (NRM)</a:t>
            </a:r>
          </a:p>
          <a:p>
            <a:pPr marL="342900" indent="-342900" algn="just" fontAlgn="base">
              <a:buFont typeface="+mj-lt"/>
              <a:buAutoNum type="arabicPeriod"/>
            </a:pPr>
            <a:r>
              <a:rPr lang="en-IN" sz="1800" dirty="0">
                <a:latin typeface="Times New Roman" panose="02020603050405020304" pitchFamily="18" charset="0"/>
                <a:cs typeface="Times New Roman" panose="02020603050405020304" pitchFamily="18" charset="0"/>
              </a:rPr>
              <a:t>Asynchronous Balanced Mode (ABM)</a:t>
            </a:r>
          </a:p>
        </p:txBody>
      </p:sp>
      <p:pic>
        <p:nvPicPr>
          <p:cNvPr id="3" name="Picture 2">
            <a:extLst>
              <a:ext uri="{FF2B5EF4-FFF2-40B4-BE49-F238E27FC236}">
                <a16:creationId xmlns:a16="http://schemas.microsoft.com/office/drawing/2014/main" id="{8B19D2E6-09CA-5936-0E7F-4B8A1AC94A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34141955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D7F2E-F0BA-863B-BB0E-01AB8CF822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88F78E7-4FD2-E86F-F5E5-421ACC8B8C3E}"/>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1EB753E9-BD8B-0F6C-1BD8-48B4A9D93132}"/>
              </a:ext>
            </a:extLst>
          </p:cNvPr>
          <p:cNvSpPr>
            <a:spLocks noGrp="1"/>
          </p:cNvSpPr>
          <p:nvPr>
            <p:ph idx="1"/>
          </p:nvPr>
        </p:nvSpPr>
        <p:spPr>
          <a:xfrm>
            <a:off x="838200" y="2005781"/>
            <a:ext cx="10515600" cy="4171182"/>
          </a:xfrm>
        </p:spPr>
        <p:txBody>
          <a:bodyPr>
            <a:normAutofit/>
          </a:bodyPr>
          <a:lstStyle/>
          <a:p>
            <a:pPr marL="342900" indent="-342900" fontAlgn="base">
              <a:buAutoNum type="arabicPeriod"/>
            </a:pPr>
            <a:r>
              <a:rPr lang="en-IN" sz="1800" b="1" dirty="0">
                <a:latin typeface="Times New Roman" panose="02020603050405020304" pitchFamily="18" charset="0"/>
                <a:cs typeface="Times New Roman" panose="02020603050405020304" pitchFamily="18" charset="0"/>
              </a:rPr>
              <a:t>Normal Response Mode </a:t>
            </a:r>
          </a:p>
          <a:p>
            <a:pPr fontAlgn="base"/>
            <a:r>
              <a:rPr lang="en-US" sz="1800" dirty="0">
                <a:latin typeface="Times New Roman" panose="02020603050405020304" pitchFamily="18" charset="0"/>
                <a:cs typeface="Times New Roman" panose="02020603050405020304" pitchFamily="18" charset="0"/>
              </a:rPr>
              <a:t> Normal response mode (NRM), the station configuration is unbalanced. </a:t>
            </a:r>
          </a:p>
          <a:p>
            <a:pPr fontAlgn="base"/>
            <a:r>
              <a:rPr lang="en-US" sz="1800" dirty="0">
                <a:latin typeface="Times New Roman" panose="02020603050405020304" pitchFamily="18" charset="0"/>
                <a:cs typeface="Times New Roman" panose="02020603050405020304" pitchFamily="18" charset="0"/>
              </a:rPr>
              <a:t>We have one primary station and multiple secondary stations.</a:t>
            </a:r>
          </a:p>
          <a:p>
            <a:pPr fontAlgn="base"/>
            <a:r>
              <a:rPr lang="en-US" sz="1800" dirty="0">
                <a:latin typeface="Times New Roman" panose="02020603050405020304" pitchFamily="18" charset="0"/>
                <a:cs typeface="Times New Roman" panose="02020603050405020304" pitchFamily="18" charset="0"/>
              </a:rPr>
              <a:t> A primary station can send commands , a secondary station can only respond.</a:t>
            </a:r>
          </a:p>
          <a:p>
            <a:pPr fontAlgn="base"/>
            <a:r>
              <a:rPr lang="en-US" sz="1800" dirty="0">
                <a:latin typeface="Times New Roman" panose="02020603050405020304" pitchFamily="18" charset="0"/>
                <a:cs typeface="Times New Roman" panose="02020603050405020304" pitchFamily="18" charset="0"/>
              </a:rPr>
              <a:t> The NRM is used for both point-to-point and multiple-point links, as shown in Figure. </a:t>
            </a: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4575987F-8B4E-43F0-2D6B-4ED739695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6" name="Picture 5">
            <a:extLst>
              <a:ext uri="{FF2B5EF4-FFF2-40B4-BE49-F238E27FC236}">
                <a16:creationId xmlns:a16="http://schemas.microsoft.com/office/drawing/2014/main" id="{336C7F69-251F-E91B-D31E-F1F43481AD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1674" y="4136795"/>
            <a:ext cx="5134692" cy="1829055"/>
          </a:xfrm>
          <a:prstGeom prst="rect">
            <a:avLst/>
          </a:prstGeom>
        </p:spPr>
      </p:pic>
    </p:spTree>
    <p:extLst>
      <p:ext uri="{BB962C8B-B14F-4D97-AF65-F5344CB8AC3E}">
        <p14:creationId xmlns:p14="http://schemas.microsoft.com/office/powerpoint/2010/main" val="27788054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63091-B2D6-1776-4397-9A894852FEA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A8EA4ED-3E29-7529-EE32-5A6AB257A647}"/>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EAA6565B-1C20-F7E8-C122-F85CD8CA91AA}"/>
              </a:ext>
            </a:extLst>
          </p:cNvPr>
          <p:cNvSpPr>
            <a:spLocks noGrp="1"/>
          </p:cNvSpPr>
          <p:nvPr>
            <p:ph idx="1"/>
          </p:nvPr>
        </p:nvSpPr>
        <p:spPr>
          <a:xfrm>
            <a:off x="838200" y="2005781"/>
            <a:ext cx="10515600" cy="4171182"/>
          </a:xfrm>
        </p:spPr>
        <p:txBody>
          <a:bodyPr>
            <a:normAutofit/>
          </a:bodyPr>
          <a:lstStyle/>
          <a:p>
            <a:pPr marL="0" indent="0" algn="just" fontAlgn="base">
              <a:buNone/>
            </a:pPr>
            <a:r>
              <a:rPr lang="en-US" sz="1800" dirty="0">
                <a:latin typeface="Times New Roman" panose="02020603050405020304" pitchFamily="18" charset="0"/>
                <a:cs typeface="Times New Roman" panose="02020603050405020304" pitchFamily="18" charset="0"/>
              </a:rPr>
              <a:t>2. </a:t>
            </a:r>
            <a:r>
              <a:rPr lang="en-IN" sz="1800" b="1" dirty="0">
                <a:latin typeface="Times New Roman" panose="02020603050405020304" pitchFamily="18" charset="0"/>
                <a:cs typeface="Times New Roman" panose="02020603050405020304" pitchFamily="18" charset="0"/>
              </a:rPr>
              <a:t>Asynchronous Balanced Mode </a:t>
            </a:r>
          </a:p>
          <a:p>
            <a:pPr algn="just" fontAlgn="base"/>
            <a:r>
              <a:rPr lang="en-US" sz="1800" dirty="0">
                <a:latin typeface="Times New Roman" panose="02020603050405020304" pitchFamily="18" charset="0"/>
                <a:cs typeface="Times New Roman" panose="02020603050405020304" pitchFamily="18" charset="0"/>
              </a:rPr>
              <a:t> Asynchronous balanced mode (ABM), the configuration is balanced. </a:t>
            </a:r>
          </a:p>
          <a:p>
            <a:pPr algn="just" fontAlgn="base"/>
            <a:r>
              <a:rPr lang="en-US" sz="1800" dirty="0">
                <a:latin typeface="Times New Roman" panose="02020603050405020304" pitchFamily="18" charset="0"/>
                <a:cs typeface="Times New Roman" panose="02020603050405020304" pitchFamily="18" charset="0"/>
              </a:rPr>
              <a:t>The link is point-to-point, and each station can function as a primary and a secondary (acting as peers), as shown in Figure. </a:t>
            </a:r>
          </a:p>
          <a:p>
            <a:pPr algn="just" fontAlgn="base"/>
            <a:r>
              <a:rPr lang="en-US" sz="1800" dirty="0">
                <a:latin typeface="Times New Roman" panose="02020603050405020304" pitchFamily="18" charset="0"/>
                <a:cs typeface="Times New Roman" panose="02020603050405020304" pitchFamily="18" charset="0"/>
              </a:rPr>
              <a:t>This is the common mode today.</a:t>
            </a:r>
          </a:p>
          <a:p>
            <a:r>
              <a:rPr lang="en-US" sz="1800" b="1" dirty="0"/>
              <a:t>NRM:</a:t>
            </a:r>
            <a:r>
              <a:rPr lang="en-US" sz="1800" dirty="0"/>
              <a:t> Teacher (primary) asks → Student (secondary) answers.</a:t>
            </a:r>
          </a:p>
          <a:p>
            <a:r>
              <a:rPr lang="en-US" sz="1800" b="1" dirty="0"/>
              <a:t>ABM:</a:t>
            </a:r>
            <a:r>
              <a:rPr lang="en-US" sz="1800" dirty="0"/>
              <a:t> Two friends having a conversation — both can talk or listen anytime.</a:t>
            </a:r>
          </a:p>
          <a:p>
            <a:pPr algn="just" fontAlgn="base"/>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0F4A38B4-34AE-B2EA-7E3D-DFA60E77B2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7" name="Picture 6">
            <a:extLst>
              <a:ext uri="{FF2B5EF4-FFF2-40B4-BE49-F238E27FC236}">
                <a16:creationId xmlns:a16="http://schemas.microsoft.com/office/drawing/2014/main" id="{D99D0F0B-1D9B-9B98-C186-6EDE9756A0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8014" y="4580380"/>
            <a:ext cx="6287377" cy="981212"/>
          </a:xfrm>
          <a:prstGeom prst="rect">
            <a:avLst/>
          </a:prstGeom>
        </p:spPr>
      </p:pic>
    </p:spTree>
    <p:extLst>
      <p:ext uri="{BB962C8B-B14F-4D97-AF65-F5344CB8AC3E}">
        <p14:creationId xmlns:p14="http://schemas.microsoft.com/office/powerpoint/2010/main" val="439053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C4B57-BED4-AEF6-8927-3021DB43891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1A751CD-CF49-BBED-7EC1-033354E21DD1}"/>
              </a:ext>
            </a:extLst>
          </p:cNvPr>
          <p:cNvSpPr>
            <a:spLocks noGrp="1"/>
          </p:cNvSpPr>
          <p:nvPr>
            <p:ph type="title"/>
          </p:nvPr>
        </p:nvSpPr>
        <p:spPr>
          <a:xfrm>
            <a:off x="838200" y="1425676"/>
            <a:ext cx="10515600" cy="314633"/>
          </a:xfrm>
        </p:spPr>
        <p:txBody>
          <a:bodyPr>
            <a:normAutofit fontScale="90000"/>
          </a:bodyPr>
          <a:lstStyle/>
          <a:p>
            <a:pPr algn="ctr" fontAlgn="base"/>
            <a:r>
              <a:rPr lang="en-IN" sz="2800" b="1" dirty="0">
                <a:latin typeface="Times New Roman" panose="02020603050405020304" pitchFamily="18" charset="0"/>
                <a:cs typeface="Times New Roman" panose="02020603050405020304" pitchFamily="18" charset="0"/>
              </a:rPr>
              <a:t>Types of Errors</a:t>
            </a:r>
          </a:p>
        </p:txBody>
      </p:sp>
      <p:sp>
        <p:nvSpPr>
          <p:cNvPr id="5" name="Content Placeholder 4">
            <a:extLst>
              <a:ext uri="{FF2B5EF4-FFF2-40B4-BE49-F238E27FC236}">
                <a16:creationId xmlns:a16="http://schemas.microsoft.com/office/drawing/2014/main" id="{EC2C0B8B-4889-E222-1965-21D4CDC1D654}"/>
              </a:ext>
            </a:extLst>
          </p:cNvPr>
          <p:cNvSpPr>
            <a:spLocks noGrp="1"/>
          </p:cNvSpPr>
          <p:nvPr>
            <p:ph idx="1"/>
          </p:nvPr>
        </p:nvSpPr>
        <p:spPr>
          <a:xfrm>
            <a:off x="838200" y="1759974"/>
            <a:ext cx="10515600" cy="4416989"/>
          </a:xfrm>
        </p:spPr>
        <p:txBody>
          <a:bodyPr>
            <a:normAutofit/>
          </a:bodyPr>
          <a:lstStyle/>
          <a:p>
            <a:pPr marL="0" indent="0">
              <a:buNone/>
            </a:pPr>
            <a:r>
              <a:rPr lang="en-IN" sz="1800" b="1" dirty="0">
                <a:latin typeface="Times New Roman" panose="02020603050405020304" pitchFamily="18" charset="0"/>
                <a:cs typeface="Times New Roman" panose="02020603050405020304" pitchFamily="18" charset="0"/>
              </a:rPr>
              <a:t>Types of Errors are:</a:t>
            </a:r>
          </a:p>
          <a:p>
            <a:pPr marL="457200" indent="-457200">
              <a:buFont typeface="+mj-lt"/>
              <a:buAutoNum type="arabicPeriod"/>
            </a:pPr>
            <a:r>
              <a:rPr lang="en-IN" sz="1800" b="1" dirty="0">
                <a:solidFill>
                  <a:srgbClr val="FF0000"/>
                </a:solidFill>
                <a:latin typeface="Times New Roman" panose="02020603050405020304" pitchFamily="18" charset="0"/>
                <a:cs typeface="Times New Roman" panose="02020603050405020304" pitchFamily="18" charset="0"/>
              </a:rPr>
              <a:t>Single-Bit Error</a:t>
            </a:r>
          </a:p>
          <a:p>
            <a:pPr marL="457200" indent="-457200">
              <a:buFont typeface="+mj-lt"/>
              <a:buAutoNum type="arabicPeriod"/>
            </a:pPr>
            <a:r>
              <a:rPr lang="en-IN" sz="1800" b="1" dirty="0">
                <a:solidFill>
                  <a:srgbClr val="FF0000"/>
                </a:solidFill>
                <a:latin typeface="Times New Roman" panose="02020603050405020304" pitchFamily="18" charset="0"/>
                <a:cs typeface="Times New Roman" panose="02020603050405020304" pitchFamily="18" charset="0"/>
              </a:rPr>
              <a:t>Multiple-Bit Error</a:t>
            </a:r>
          </a:p>
          <a:p>
            <a:pPr marL="457200" indent="-457200">
              <a:buFont typeface="+mj-lt"/>
              <a:buAutoNum type="arabicPeriod"/>
            </a:pPr>
            <a:r>
              <a:rPr lang="en-IN" sz="1800" b="1" dirty="0">
                <a:solidFill>
                  <a:srgbClr val="FF0000"/>
                </a:solidFill>
                <a:latin typeface="Times New Roman" panose="02020603050405020304" pitchFamily="18" charset="0"/>
                <a:cs typeface="Times New Roman" panose="02020603050405020304" pitchFamily="18" charset="0"/>
              </a:rPr>
              <a:t>Burst Error</a:t>
            </a:r>
          </a:p>
          <a:p>
            <a:pPr marL="0" indent="0" fontAlgn="base">
              <a:buNone/>
            </a:pPr>
            <a:r>
              <a:rPr lang="en-IN" sz="1800" b="1" dirty="0">
                <a:solidFill>
                  <a:srgbClr val="FF0000"/>
                </a:solidFill>
                <a:latin typeface="Times New Roman" panose="02020603050405020304" pitchFamily="18" charset="0"/>
                <a:cs typeface="Times New Roman" panose="02020603050405020304" pitchFamily="18" charset="0"/>
              </a:rPr>
              <a:t>        1.  </a:t>
            </a:r>
            <a:r>
              <a:rPr lang="en-US" sz="1800" b="1" dirty="0">
                <a:solidFill>
                  <a:srgbClr val="FF0000"/>
                </a:solidFill>
                <a:latin typeface="Times New Roman" panose="02020603050405020304" pitchFamily="18" charset="0"/>
                <a:cs typeface="Times New Roman" panose="02020603050405020304" pitchFamily="18" charset="0"/>
              </a:rPr>
              <a:t>Single-Bit Error</a:t>
            </a:r>
          </a:p>
          <a:p>
            <a:pPr fontAlgn="base"/>
            <a:r>
              <a:rPr lang="en-US" sz="1800" dirty="0">
                <a:latin typeface="Times New Roman" panose="02020603050405020304" pitchFamily="18" charset="0"/>
                <a:cs typeface="Times New Roman" panose="02020603050405020304" pitchFamily="18" charset="0"/>
              </a:rPr>
              <a:t>A single-bit error refers to a type of data transmission error that occurs when one bit (i.e., a single binary digit) of a transmitted data unit is altered during transmission, resulting in an incorrect or corrupted data unit.</a:t>
            </a:r>
          </a:p>
          <a:p>
            <a:r>
              <a:rPr lang="en-US" sz="1600" dirty="0">
                <a:latin typeface="Times New Roman" panose="02020603050405020304" pitchFamily="18" charset="0"/>
                <a:cs typeface="Times New Roman" panose="02020603050405020304" pitchFamily="18" charset="0"/>
              </a:rPr>
              <a:t>✅ Example:</a:t>
            </a:r>
          </a:p>
          <a:p>
            <a:r>
              <a:rPr lang="en-US" sz="1600" dirty="0">
                <a:latin typeface="Times New Roman" panose="02020603050405020304" pitchFamily="18" charset="0"/>
                <a:cs typeface="Times New Roman" panose="02020603050405020304" pitchFamily="18" charset="0"/>
              </a:rPr>
              <a:t>Sent: </a:t>
            </a:r>
            <a:r>
              <a:rPr lang="en-US" sz="1800" dirty="0">
                <a:latin typeface="Times New Roman" panose="02020603050405020304" pitchFamily="18" charset="0"/>
                <a:cs typeface="Times New Roman" panose="02020603050405020304" pitchFamily="18" charset="0"/>
              </a:rPr>
              <a:t>1011</a:t>
            </a:r>
            <a:endParaRPr lang="en-US" sz="14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Received:</a:t>
            </a:r>
            <a:r>
              <a:rPr lang="en-US" sz="1400"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1111</a:t>
            </a:r>
            <a:r>
              <a:rPr lang="en-US" sz="1400"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(only the 2nd bit changed).  </a:t>
            </a:r>
          </a:p>
          <a:p>
            <a:pPr marL="0" indent="0" fontAlgn="base">
              <a:buNone/>
            </a:pPr>
            <a:endParaRPr lang="en-US" sz="2000" dirty="0">
              <a:latin typeface="Times New Roman" panose="02020603050405020304" pitchFamily="18" charset="0"/>
              <a:cs typeface="Times New Roman" panose="02020603050405020304" pitchFamily="18" charset="0"/>
            </a:endParaRPr>
          </a:p>
          <a:p>
            <a:pPr marL="0" indent="0">
              <a:buNone/>
            </a:pPr>
            <a:endParaRPr lang="en-IN" sz="2000" b="1" dirty="0">
              <a:latin typeface="Times New Roman" panose="02020603050405020304" pitchFamily="18" charset="0"/>
              <a:cs typeface="Times New Roman" panose="02020603050405020304" pitchFamily="18" charset="0"/>
            </a:endParaRPr>
          </a:p>
          <a:p>
            <a:pPr marL="0" indent="0">
              <a:buNone/>
            </a:pPr>
            <a:endParaRPr lang="en-IN" sz="1800" b="1"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id="{584D3E76-02A7-E347-6B1D-10C6ED55CF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1764" y="4224108"/>
            <a:ext cx="3872009" cy="2633892"/>
          </a:xfrm>
          <a:prstGeom prst="rect">
            <a:avLst/>
          </a:prstGeom>
        </p:spPr>
      </p:pic>
      <p:pic>
        <p:nvPicPr>
          <p:cNvPr id="3" name="Picture 2">
            <a:extLst>
              <a:ext uri="{FF2B5EF4-FFF2-40B4-BE49-F238E27FC236}">
                <a16:creationId xmlns:a16="http://schemas.microsoft.com/office/drawing/2014/main" id="{B294935E-D13A-5684-0CBA-F9DCE7679C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406014"/>
          </a:xfrm>
          <a:prstGeom prst="rect">
            <a:avLst/>
          </a:prstGeom>
        </p:spPr>
      </p:pic>
    </p:spTree>
    <p:extLst>
      <p:ext uri="{BB962C8B-B14F-4D97-AF65-F5344CB8AC3E}">
        <p14:creationId xmlns:p14="http://schemas.microsoft.com/office/powerpoint/2010/main" val="38162381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58A8E-B080-02D3-7763-30B6C38724F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A4D7C6B-3067-3342-6CDA-052013D7B3E0}"/>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55AAF289-C3F1-E4A4-0F62-A96C10CF3CE8}"/>
              </a:ext>
            </a:extLst>
          </p:cNvPr>
          <p:cNvSpPr>
            <a:spLocks noGrp="1"/>
          </p:cNvSpPr>
          <p:nvPr>
            <p:ph idx="1"/>
          </p:nvPr>
        </p:nvSpPr>
        <p:spPr>
          <a:xfrm>
            <a:off x="838200" y="2005781"/>
            <a:ext cx="10515600" cy="4171182"/>
          </a:xfrm>
        </p:spPr>
        <p:txBody>
          <a:bodyPr>
            <a:normAutofit/>
          </a:bodyPr>
          <a:lstStyle/>
          <a:p>
            <a:pPr marL="0" indent="0" algn="just" fontAlgn="base">
              <a:buNone/>
            </a:pPr>
            <a:endParaRPr lang="en-IN" sz="1800" b="1" dirty="0">
              <a:latin typeface="Times New Roman" panose="02020603050405020304" pitchFamily="18" charset="0"/>
              <a:cs typeface="Times New Roman" panose="02020603050405020304" pitchFamily="18" charset="0"/>
            </a:endParaRPr>
          </a:p>
          <a:p>
            <a:pPr marL="0" indent="0" algn="just" fontAlgn="base">
              <a:buNone/>
            </a:pPr>
            <a:r>
              <a:rPr lang="en-IN" sz="1800" b="1" dirty="0">
                <a:latin typeface="Times New Roman" panose="02020603050405020304" pitchFamily="18" charset="0"/>
                <a:cs typeface="Times New Roman" panose="02020603050405020304" pitchFamily="18" charset="0"/>
              </a:rPr>
              <a:t>Framing </a:t>
            </a:r>
          </a:p>
          <a:p>
            <a:pPr marL="0" indent="0" algn="just" fontAlgn="base">
              <a:buNone/>
            </a:pPr>
            <a:r>
              <a:rPr lang="en-US" sz="1800" dirty="0">
                <a:latin typeface="Times New Roman" panose="02020603050405020304" pitchFamily="18" charset="0"/>
                <a:cs typeface="Times New Roman" panose="02020603050405020304" pitchFamily="18" charset="0"/>
              </a:rPr>
              <a:t>To provide the flexibility necessary to support all the options possible in the modes and configurations just described, HDLC defines three types of frames: </a:t>
            </a:r>
          </a:p>
          <a:p>
            <a:pPr marL="342900" indent="-342900" algn="just" fontAlgn="base">
              <a:buAutoNum type="arabicPeriod"/>
            </a:pPr>
            <a:r>
              <a:rPr lang="en-US" sz="1800" b="1" dirty="0">
                <a:latin typeface="Times New Roman" panose="02020603050405020304" pitchFamily="18" charset="0"/>
                <a:cs typeface="Times New Roman" panose="02020603050405020304" pitchFamily="18" charset="0"/>
              </a:rPr>
              <a:t>I-frames (Information frames) </a:t>
            </a:r>
            <a:r>
              <a:rPr lang="en-US" sz="1800" dirty="0">
                <a:latin typeface="Times New Roman" panose="02020603050405020304" pitchFamily="18" charset="0"/>
                <a:cs typeface="Times New Roman" panose="02020603050405020304" pitchFamily="18" charset="0"/>
              </a:rPr>
              <a:t>are used to data-link user data and control information relating to user data (piggybacking). </a:t>
            </a:r>
          </a:p>
          <a:p>
            <a:pPr marL="342900" indent="-342900" algn="just" fontAlgn="base">
              <a:buAutoNum type="arabicPeriod"/>
            </a:pPr>
            <a:r>
              <a:rPr lang="en-US" sz="1800" b="1" dirty="0">
                <a:latin typeface="Times New Roman" panose="02020603050405020304" pitchFamily="18" charset="0"/>
                <a:cs typeface="Times New Roman" panose="02020603050405020304" pitchFamily="18" charset="0"/>
              </a:rPr>
              <a:t>S-frames (Supervisory frames) </a:t>
            </a:r>
            <a:r>
              <a:rPr lang="en-US" sz="1800" dirty="0">
                <a:latin typeface="Times New Roman" panose="02020603050405020304" pitchFamily="18" charset="0"/>
                <a:cs typeface="Times New Roman" panose="02020603050405020304" pitchFamily="18" charset="0"/>
              </a:rPr>
              <a:t>are used only to transport control information. </a:t>
            </a:r>
          </a:p>
          <a:p>
            <a:pPr marL="342900" indent="-342900" algn="just" fontAlgn="base">
              <a:buAutoNum type="arabicPeriod"/>
            </a:pPr>
            <a:r>
              <a:rPr lang="en-US" sz="1800" b="1" dirty="0">
                <a:latin typeface="Times New Roman" panose="02020603050405020304" pitchFamily="18" charset="0"/>
                <a:cs typeface="Times New Roman" panose="02020603050405020304" pitchFamily="18" charset="0"/>
              </a:rPr>
              <a:t>U frames (Unnumbered frames) </a:t>
            </a:r>
            <a:r>
              <a:rPr lang="en-US" sz="1800" dirty="0">
                <a:latin typeface="Times New Roman" panose="02020603050405020304" pitchFamily="18" charset="0"/>
                <a:cs typeface="Times New Roman" panose="02020603050405020304" pitchFamily="18" charset="0"/>
              </a:rPr>
              <a:t>Information carried by U-frames is intended for managing the link itself.</a:t>
            </a:r>
            <a:endParaRPr lang="en-IN" sz="1800" b="1"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4008AECD-1BAA-D563-3DB9-71F23A64F9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30185917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0C460-1960-FCD7-BB38-4778C5E0F2B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E213021-868C-7B6C-CCC1-3C1BD3F9C96A}"/>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pic>
        <p:nvPicPr>
          <p:cNvPr id="6" name="Content Placeholder 5">
            <a:extLst>
              <a:ext uri="{FF2B5EF4-FFF2-40B4-BE49-F238E27FC236}">
                <a16:creationId xmlns:a16="http://schemas.microsoft.com/office/drawing/2014/main" id="{619B6962-14BA-E369-2B25-934E09F6D1B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33205" y="2379407"/>
            <a:ext cx="7118718" cy="3146322"/>
          </a:xfrm>
        </p:spPr>
      </p:pic>
      <p:pic>
        <p:nvPicPr>
          <p:cNvPr id="3" name="Picture 2">
            <a:extLst>
              <a:ext uri="{FF2B5EF4-FFF2-40B4-BE49-F238E27FC236}">
                <a16:creationId xmlns:a16="http://schemas.microsoft.com/office/drawing/2014/main" id="{FD378C12-A6FF-AFB8-D627-697CD11D86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30745939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EDB41-3C8C-B40B-C648-DB555FDED3B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D7E01F1-D8C3-8518-2F63-EF2970735937}"/>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24E19314-235E-6606-A712-8839553FB845}"/>
              </a:ext>
            </a:extLst>
          </p:cNvPr>
          <p:cNvSpPr>
            <a:spLocks noGrp="1"/>
          </p:cNvSpPr>
          <p:nvPr>
            <p:ph idx="1"/>
          </p:nvPr>
        </p:nvSpPr>
        <p:spPr>
          <a:xfrm>
            <a:off x="838200" y="2005781"/>
            <a:ext cx="10515600" cy="4171182"/>
          </a:xfrm>
        </p:spPr>
        <p:txBody>
          <a:bodyPr>
            <a:normAutofit/>
          </a:bodyPr>
          <a:lstStyle/>
          <a:p>
            <a:pPr marL="342900" indent="-342900" algn="just" fontAlgn="base">
              <a:lnSpc>
                <a:spcPct val="100000"/>
              </a:lnSpc>
              <a:buFont typeface="+mj-lt"/>
              <a:buAutoNum type="arabicPeriod"/>
            </a:pPr>
            <a:r>
              <a:rPr lang="en-US" sz="1800" b="1" dirty="0">
                <a:latin typeface="Times New Roman" panose="02020603050405020304" pitchFamily="18" charset="0"/>
                <a:cs typeface="Times New Roman" panose="02020603050405020304" pitchFamily="18" charset="0"/>
              </a:rPr>
              <a:t>Flag field </a:t>
            </a:r>
            <a:r>
              <a:rPr lang="en-US" sz="1800" dirty="0">
                <a:latin typeface="Times New Roman" panose="02020603050405020304" pitchFamily="18" charset="0"/>
                <a:cs typeface="Times New Roman" panose="02020603050405020304" pitchFamily="18" charset="0"/>
              </a:rPr>
              <a:t>-The flag field of an HDLC frame is an 8-bit sequence with the bit pattern 01111110 that identifies both the beginning and the end of a frame and serves as a synchronization pattern for the receiver. </a:t>
            </a:r>
          </a:p>
          <a:p>
            <a:pPr marL="342900" indent="-342900" algn="just" fontAlgn="base">
              <a:lnSpc>
                <a:spcPct val="100000"/>
              </a:lnSpc>
              <a:buFont typeface="+mj-lt"/>
              <a:buAutoNum type="arabicPeriod"/>
            </a:pPr>
            <a:r>
              <a:rPr lang="en-US" sz="1800" b="1" dirty="0">
                <a:latin typeface="Times New Roman" panose="02020603050405020304" pitchFamily="18" charset="0"/>
                <a:cs typeface="Times New Roman" panose="02020603050405020304" pitchFamily="18" charset="0"/>
              </a:rPr>
              <a:t>Address field- </a:t>
            </a:r>
            <a:r>
              <a:rPr lang="en-US" sz="1800" dirty="0">
                <a:latin typeface="Times New Roman" panose="02020603050405020304" pitchFamily="18" charset="0"/>
                <a:cs typeface="Times New Roman" panose="02020603050405020304" pitchFamily="18" charset="0"/>
              </a:rPr>
              <a:t>The field of an HDLC frame contains the address of the secondary station. If a primary station created the frame, it contains a </a:t>
            </a:r>
            <a:r>
              <a:rPr lang="en-US" sz="1800" b="1" dirty="0">
                <a:latin typeface="Times New Roman" panose="02020603050405020304" pitchFamily="18" charset="0"/>
                <a:cs typeface="Times New Roman" panose="02020603050405020304" pitchFamily="18" charset="0"/>
              </a:rPr>
              <a:t>to address</a:t>
            </a:r>
            <a:r>
              <a:rPr lang="en-US" sz="1800" dirty="0">
                <a:latin typeface="Times New Roman" panose="02020603050405020304" pitchFamily="18" charset="0"/>
                <a:cs typeface="Times New Roman" panose="02020603050405020304" pitchFamily="18" charset="0"/>
              </a:rPr>
              <a:t>. If a secondary creates the frame, it contains a </a:t>
            </a:r>
            <a:r>
              <a:rPr lang="en-US" sz="1800" b="1" dirty="0">
                <a:latin typeface="Times New Roman" panose="02020603050405020304" pitchFamily="18" charset="0"/>
                <a:cs typeface="Times New Roman" panose="02020603050405020304" pitchFamily="18" charset="0"/>
              </a:rPr>
              <a:t>from address</a:t>
            </a:r>
            <a:r>
              <a:rPr lang="en-US" sz="1800" dirty="0">
                <a:latin typeface="Times New Roman" panose="02020603050405020304" pitchFamily="18" charset="0"/>
                <a:cs typeface="Times New Roman" panose="02020603050405020304" pitchFamily="18" charset="0"/>
              </a:rPr>
              <a:t>. An address field can be 1 byte or several bytes long, depending on the needs of the network. </a:t>
            </a:r>
          </a:p>
          <a:p>
            <a:pPr marL="342900" indent="-342900" algn="just" fontAlgn="base">
              <a:lnSpc>
                <a:spcPct val="100000"/>
              </a:lnSpc>
              <a:buFont typeface="+mj-lt"/>
              <a:buAutoNum type="arabicPeriod"/>
            </a:pPr>
            <a:r>
              <a:rPr lang="en-US" sz="1800" b="1" dirty="0">
                <a:latin typeface="Times New Roman" panose="02020603050405020304" pitchFamily="18" charset="0"/>
                <a:cs typeface="Times New Roman" panose="02020603050405020304" pitchFamily="18" charset="0"/>
              </a:rPr>
              <a:t>Control field </a:t>
            </a:r>
            <a:r>
              <a:rPr lang="en-US" sz="1800" dirty="0">
                <a:latin typeface="Times New Roman" panose="02020603050405020304" pitchFamily="18" charset="0"/>
                <a:cs typeface="Times New Roman" panose="02020603050405020304" pitchFamily="18" charset="0"/>
              </a:rPr>
              <a:t>-The control field is a 1- or 2-byte segment of the frame used </a:t>
            </a:r>
            <a:r>
              <a:rPr lang="en-US" sz="1800" b="1" dirty="0">
                <a:latin typeface="Times New Roman" panose="02020603050405020304" pitchFamily="18" charset="0"/>
                <a:cs typeface="Times New Roman" panose="02020603050405020304" pitchFamily="18" charset="0"/>
              </a:rPr>
              <a:t>for flow and error control</a:t>
            </a:r>
            <a:r>
              <a:rPr lang="en-US" sz="1800" dirty="0">
                <a:latin typeface="Times New Roman" panose="02020603050405020304" pitchFamily="18" charset="0"/>
                <a:cs typeface="Times New Roman" panose="02020603050405020304" pitchFamily="18" charset="0"/>
              </a:rPr>
              <a:t>. The interpretation of bits in this field depends on the frame type.</a:t>
            </a:r>
          </a:p>
          <a:p>
            <a:pPr marL="342900" indent="-342900" algn="just" fontAlgn="base">
              <a:lnSpc>
                <a:spcPct val="100000"/>
              </a:lnSpc>
              <a:buFont typeface="+mj-lt"/>
              <a:buAutoNum type="arabicPeriod"/>
            </a:pPr>
            <a:r>
              <a:rPr lang="en-US" sz="1800" b="1" dirty="0">
                <a:latin typeface="Times New Roman" panose="02020603050405020304" pitchFamily="18" charset="0"/>
                <a:cs typeface="Times New Roman" panose="02020603050405020304" pitchFamily="18" charset="0"/>
              </a:rPr>
              <a:t> Information field </a:t>
            </a:r>
            <a:r>
              <a:rPr lang="en-US" sz="1800" dirty="0">
                <a:latin typeface="Times New Roman" panose="02020603050405020304" pitchFamily="18" charset="0"/>
                <a:cs typeface="Times New Roman" panose="02020603050405020304" pitchFamily="18" charset="0"/>
              </a:rPr>
              <a:t>-The information field contains the </a:t>
            </a:r>
            <a:r>
              <a:rPr lang="en-US" sz="1800" b="1" dirty="0">
                <a:latin typeface="Times New Roman" panose="02020603050405020304" pitchFamily="18" charset="0"/>
                <a:cs typeface="Times New Roman" panose="02020603050405020304" pitchFamily="18" charset="0"/>
              </a:rPr>
              <a:t>user's data </a:t>
            </a:r>
            <a:r>
              <a:rPr lang="en-US" sz="1800" dirty="0">
                <a:latin typeface="Times New Roman" panose="02020603050405020304" pitchFamily="18" charset="0"/>
                <a:cs typeface="Times New Roman" panose="02020603050405020304" pitchFamily="18" charset="0"/>
              </a:rPr>
              <a:t>from the network layer </a:t>
            </a:r>
            <a:r>
              <a:rPr lang="en-US" sz="1800" b="1" dirty="0">
                <a:latin typeface="Times New Roman" panose="02020603050405020304" pitchFamily="18" charset="0"/>
                <a:cs typeface="Times New Roman" panose="02020603050405020304" pitchFamily="18" charset="0"/>
              </a:rPr>
              <a:t>or management information</a:t>
            </a:r>
            <a:r>
              <a:rPr lang="en-US" sz="1800" dirty="0">
                <a:latin typeface="Times New Roman" panose="02020603050405020304" pitchFamily="18" charset="0"/>
                <a:cs typeface="Times New Roman" panose="02020603050405020304" pitchFamily="18" charset="0"/>
              </a:rPr>
              <a:t>. Its length can vary from one network to another. </a:t>
            </a:r>
          </a:p>
          <a:p>
            <a:pPr marL="342900" indent="-342900" algn="just" fontAlgn="base">
              <a:lnSpc>
                <a:spcPct val="100000"/>
              </a:lnSpc>
              <a:buFont typeface="+mj-lt"/>
              <a:buAutoNum type="arabicPeriod"/>
            </a:pPr>
            <a:r>
              <a:rPr lang="en-US" sz="1800" b="1" dirty="0">
                <a:latin typeface="Times New Roman" panose="02020603050405020304" pitchFamily="18" charset="0"/>
                <a:cs typeface="Times New Roman" panose="02020603050405020304" pitchFamily="18" charset="0"/>
              </a:rPr>
              <a:t>FCS field </a:t>
            </a:r>
            <a:r>
              <a:rPr lang="en-US" sz="1800" dirty="0">
                <a:latin typeface="Times New Roman" panose="02020603050405020304" pitchFamily="18" charset="0"/>
                <a:cs typeface="Times New Roman" panose="02020603050405020304" pitchFamily="18" charset="0"/>
              </a:rPr>
              <a:t>-The </a:t>
            </a:r>
            <a:r>
              <a:rPr lang="en-US" sz="1800" b="1" dirty="0">
                <a:latin typeface="Times New Roman" panose="02020603050405020304" pitchFamily="18" charset="0"/>
                <a:cs typeface="Times New Roman" panose="02020603050405020304" pitchFamily="18" charset="0"/>
              </a:rPr>
              <a:t>frame check sequence (FCS) </a:t>
            </a:r>
            <a:r>
              <a:rPr lang="en-US" sz="1800" dirty="0">
                <a:latin typeface="Times New Roman" panose="02020603050405020304" pitchFamily="18" charset="0"/>
                <a:cs typeface="Times New Roman" panose="02020603050405020304" pitchFamily="18" charset="0"/>
              </a:rPr>
              <a:t>is the HDLC error detection field. It can contain either a 2- or 4-byte CRC. </a:t>
            </a:r>
          </a:p>
          <a:p>
            <a:pPr marL="342900" indent="-342900" algn="just" fontAlgn="base">
              <a:lnSpc>
                <a:spcPct val="100000"/>
              </a:lnSpc>
              <a:buFont typeface="+mj-lt"/>
              <a:buAutoNum type="arabicPeriod"/>
            </a:pPr>
            <a:r>
              <a:rPr lang="en-US" sz="1800" b="1" dirty="0"/>
              <a:t>Control Field : </a:t>
            </a:r>
            <a:r>
              <a:rPr lang="en-US" sz="1800" dirty="0"/>
              <a:t>The control field determines the type of frame and defines its functionality. </a:t>
            </a:r>
            <a:endParaRPr lang="en-IN" sz="1800" b="1"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01A3D809-5050-36E9-858B-0D0AB2A985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18904052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8C113-C855-9D01-87CB-24B85EA2EAF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768E311-14D2-DE14-2E2C-33BDE4266D25}"/>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pic>
        <p:nvPicPr>
          <p:cNvPr id="3" name="Picture 2">
            <a:extLst>
              <a:ext uri="{FF2B5EF4-FFF2-40B4-BE49-F238E27FC236}">
                <a16:creationId xmlns:a16="http://schemas.microsoft.com/office/drawing/2014/main" id="{7A75C95B-8EB6-5DD3-6433-A896BAC494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5" name="Content Placeholder 4">
            <a:extLst>
              <a:ext uri="{FF2B5EF4-FFF2-40B4-BE49-F238E27FC236}">
                <a16:creationId xmlns:a16="http://schemas.microsoft.com/office/drawing/2014/main" id="{81D1788B-E81D-54FB-87F3-513745C30A64}"/>
              </a:ext>
            </a:extLst>
          </p:cNvPr>
          <p:cNvSpPr>
            <a:spLocks noGrp="1"/>
          </p:cNvSpPr>
          <p:nvPr>
            <p:ph idx="1"/>
          </p:nvPr>
        </p:nvSpPr>
        <p:spPr/>
        <p:txBody>
          <a:bodyPr>
            <a:normAutofit/>
          </a:bodyPr>
          <a:lstStyle/>
          <a:p>
            <a:pPr marL="0" indent="0">
              <a:buNone/>
            </a:pPr>
            <a:r>
              <a:rPr lang="en-US" sz="1800" b="1" dirty="0">
                <a:latin typeface="Times New Roman" panose="02020603050405020304" pitchFamily="18" charset="0"/>
                <a:cs typeface="Times New Roman" panose="02020603050405020304" pitchFamily="18" charset="0"/>
              </a:rPr>
              <a:t>Control Field for I-Frames</a:t>
            </a:r>
          </a:p>
          <a:p>
            <a:r>
              <a:rPr lang="en-US" sz="1800" dirty="0">
                <a:latin typeface="Times New Roman" panose="02020603050405020304" pitchFamily="18" charset="0"/>
                <a:cs typeface="Times New Roman" panose="02020603050405020304" pitchFamily="18" charset="0"/>
              </a:rPr>
              <a:t> I-frames are designed to carry user data from the network layer. In addition, they can include flow and error control information (piggybacking). The subfields in the control field are used to define these functions. </a:t>
            </a:r>
          </a:p>
          <a:p>
            <a:r>
              <a:rPr lang="en-US" sz="1800" dirty="0">
                <a:latin typeface="Times New Roman" panose="02020603050405020304" pitchFamily="18" charset="0"/>
                <a:cs typeface="Times New Roman" panose="02020603050405020304" pitchFamily="18" charset="0"/>
              </a:rPr>
              <a:t> The first bit defines the type. If the first bit of the control field is 0, this means the frame is an I-frame. </a:t>
            </a:r>
          </a:p>
          <a:p>
            <a:r>
              <a:rPr lang="en-US" sz="1800" dirty="0">
                <a:latin typeface="Times New Roman" panose="02020603050405020304" pitchFamily="18" charset="0"/>
                <a:cs typeface="Times New Roman" panose="02020603050405020304" pitchFamily="18" charset="0"/>
              </a:rPr>
              <a:t> The next 3 bits, called N(S), define the sequence number of the frame. </a:t>
            </a:r>
          </a:p>
          <a:p>
            <a:r>
              <a:rPr lang="en-US" sz="1800" dirty="0">
                <a:latin typeface="Times New Roman" panose="02020603050405020304" pitchFamily="18" charset="0"/>
                <a:cs typeface="Times New Roman" panose="02020603050405020304" pitchFamily="18" charset="0"/>
              </a:rPr>
              <a:t> The last 3 bits, called N(R), correspond to the acknowledgment number when piggybacking is used. </a:t>
            </a:r>
          </a:p>
          <a:p>
            <a:r>
              <a:rPr lang="en-US" sz="1800" dirty="0">
                <a:latin typeface="Times New Roman" panose="02020603050405020304" pitchFamily="18" charset="0"/>
                <a:cs typeface="Times New Roman" panose="02020603050405020304" pitchFamily="18" charset="0"/>
              </a:rPr>
              <a:t>The single bit between N(S) and N(R) is called as P/F.</a:t>
            </a:r>
          </a:p>
          <a:p>
            <a:r>
              <a:rPr lang="en-US" sz="1800" dirty="0">
                <a:latin typeface="Times New Roman" panose="02020603050405020304" pitchFamily="18" charset="0"/>
                <a:cs typeface="Times New Roman" panose="02020603050405020304" pitchFamily="18" charset="0"/>
              </a:rPr>
              <a:t> The P/F field is a single bit with a dual purpose(router and switch). It has meaning only when it is set (bit = 1) and can mean poll or final. </a:t>
            </a:r>
            <a:r>
              <a:rPr lang="en-US" sz="1800" b="1" dirty="0">
                <a:latin typeface="Times New Roman" panose="02020603050405020304" pitchFamily="18" charset="0"/>
                <a:cs typeface="Times New Roman" panose="02020603050405020304" pitchFamily="18" charset="0"/>
              </a:rPr>
              <a:t>It means poll when the frame is sent by a primary station to a secondary. </a:t>
            </a:r>
            <a:r>
              <a:rPr lang="en-US" sz="1800" dirty="0">
                <a:latin typeface="Times New Roman" panose="02020603050405020304" pitchFamily="18" charset="0"/>
                <a:cs typeface="Times New Roman" panose="02020603050405020304" pitchFamily="18" charset="0"/>
              </a:rPr>
              <a:t>(when the address field contains the address of the receiver)</a:t>
            </a:r>
          </a:p>
          <a:p>
            <a:r>
              <a:rPr lang="en-US" sz="1800" b="1" dirty="0">
                <a:latin typeface="Times New Roman" panose="02020603050405020304" pitchFamily="18" charset="0"/>
                <a:cs typeface="Times New Roman" panose="02020603050405020304" pitchFamily="18" charset="0"/>
              </a:rPr>
              <a:t>It means final when the frame is sent by a secondary to a primary.</a:t>
            </a:r>
            <a:r>
              <a:rPr lang="en-US" sz="1800" dirty="0">
                <a:latin typeface="Times New Roman" panose="02020603050405020304" pitchFamily="18" charset="0"/>
                <a:cs typeface="Times New Roman" panose="02020603050405020304" pitchFamily="18" charset="0"/>
              </a:rPr>
              <a:t> (when the address field contains the address of the sender).</a:t>
            </a:r>
            <a:endParaRPr lang="en-IN"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173353E3-D9A2-24F3-B094-5AD031F00E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9655" y="5633306"/>
            <a:ext cx="3474720" cy="909734"/>
          </a:xfrm>
          <a:prstGeom prst="rect">
            <a:avLst/>
          </a:prstGeom>
        </p:spPr>
      </p:pic>
    </p:spTree>
    <p:extLst>
      <p:ext uri="{BB962C8B-B14F-4D97-AF65-F5344CB8AC3E}">
        <p14:creationId xmlns:p14="http://schemas.microsoft.com/office/powerpoint/2010/main" val="24946569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04F06-2FA8-F428-2600-D267F546828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54989B5-F4BC-6DDD-98AF-0B026FB57DE6}"/>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pic>
        <p:nvPicPr>
          <p:cNvPr id="3" name="Picture 2">
            <a:extLst>
              <a:ext uri="{FF2B5EF4-FFF2-40B4-BE49-F238E27FC236}">
                <a16:creationId xmlns:a16="http://schemas.microsoft.com/office/drawing/2014/main" id="{2B3BFF80-F523-0473-B076-CB107E616C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5" name="Content Placeholder 4">
            <a:extLst>
              <a:ext uri="{FF2B5EF4-FFF2-40B4-BE49-F238E27FC236}">
                <a16:creationId xmlns:a16="http://schemas.microsoft.com/office/drawing/2014/main" id="{24647BF0-B551-AEF1-38F7-9BF75F084F8B}"/>
              </a:ext>
            </a:extLst>
          </p:cNvPr>
          <p:cNvSpPr>
            <a:spLocks noGrp="1"/>
          </p:cNvSpPr>
          <p:nvPr>
            <p:ph idx="1"/>
          </p:nvPr>
        </p:nvSpPr>
        <p:spPr/>
        <p:txBody>
          <a:bodyPr>
            <a:normAutofit lnSpcReduction="10000"/>
          </a:bodyPr>
          <a:lstStyle/>
          <a:p>
            <a:pPr marL="0" indent="0" algn="just">
              <a:lnSpc>
                <a:spcPct val="100000"/>
              </a:lnSpc>
              <a:buNone/>
            </a:pPr>
            <a:r>
              <a:rPr lang="en-US" sz="1800" b="1" dirty="0">
                <a:latin typeface="Times New Roman" panose="02020603050405020304" pitchFamily="18" charset="0"/>
                <a:cs typeface="Times New Roman" panose="02020603050405020304" pitchFamily="18" charset="0"/>
              </a:rPr>
              <a:t>Control Field for S-Frames </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Supervisory frames are used for flow and error control whenever piggybacking is either impossible. S-frames do not have information fields. </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If the first 2 bits of the control field is 10, this means the frame is an S-frame. </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The last 3 bits, called N(R), corresponds to the acknowledgment number(ACK) or negative acknowledgment number (NAK) depending on the type of S-frame. </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The 2 bits called </a:t>
            </a:r>
            <a:r>
              <a:rPr lang="en-US" sz="1800" b="1" dirty="0">
                <a:latin typeface="Times New Roman" panose="02020603050405020304" pitchFamily="18" charset="0"/>
                <a:cs typeface="Times New Roman" panose="02020603050405020304" pitchFamily="18" charset="0"/>
              </a:rPr>
              <a:t>code</a:t>
            </a:r>
            <a:r>
              <a:rPr lang="en-US" sz="1800" dirty="0">
                <a:latin typeface="Times New Roman" panose="02020603050405020304" pitchFamily="18" charset="0"/>
                <a:cs typeface="Times New Roman" panose="02020603050405020304" pitchFamily="18" charset="0"/>
              </a:rPr>
              <a:t> is used to define the type of S-frame itself. With 2 bits, we can have four types of S-frames, as described below:</a:t>
            </a:r>
          </a:p>
          <a:p>
            <a:pPr marL="0" indent="0" algn="just">
              <a:lnSpc>
                <a:spcPct val="100000"/>
              </a:lnSpc>
              <a:buNone/>
            </a:pPr>
            <a:r>
              <a:rPr lang="en-US" sz="1800" b="1" dirty="0">
                <a:latin typeface="Times New Roman" panose="02020603050405020304" pitchFamily="18" charset="0"/>
                <a:cs typeface="Times New Roman" panose="02020603050405020304" pitchFamily="18" charset="0"/>
              </a:rPr>
              <a:t> 1. Receive ready (RR)</a:t>
            </a:r>
          </a:p>
          <a:p>
            <a:pPr marL="0" indent="0" algn="just">
              <a:lnSpc>
                <a:spcPct val="100000"/>
              </a:lnSpc>
              <a:buNone/>
            </a:pPr>
            <a:r>
              <a:rPr lang="en-US" sz="1800" b="1" dirty="0">
                <a:latin typeface="Times New Roman" panose="02020603050405020304" pitchFamily="18" charset="0"/>
                <a:cs typeface="Times New Roman" panose="02020603050405020304" pitchFamily="18" charset="0"/>
              </a:rPr>
              <a:t>2. Receive not ready(RNR)</a:t>
            </a:r>
          </a:p>
          <a:p>
            <a:pPr marL="0" indent="0" algn="just">
              <a:lnSpc>
                <a:spcPct val="100000"/>
              </a:lnSpc>
              <a:buNone/>
            </a:pPr>
            <a:r>
              <a:rPr lang="en-US" sz="1800" b="1" dirty="0">
                <a:latin typeface="Times New Roman" panose="02020603050405020304" pitchFamily="18" charset="0"/>
                <a:cs typeface="Times New Roman" panose="02020603050405020304" pitchFamily="18" charset="0"/>
              </a:rPr>
              <a:t>3. Reject (REJ)</a:t>
            </a:r>
          </a:p>
          <a:p>
            <a:pPr marL="0" indent="0" algn="just">
              <a:lnSpc>
                <a:spcPct val="100000"/>
              </a:lnSpc>
              <a:buNone/>
            </a:pPr>
            <a:r>
              <a:rPr lang="en-US" sz="1800" b="1" dirty="0">
                <a:latin typeface="Times New Roman" panose="02020603050405020304" pitchFamily="18" charset="0"/>
                <a:cs typeface="Times New Roman" panose="02020603050405020304" pitchFamily="18" charset="0"/>
              </a:rPr>
              <a:t>4. Selective reject (SREJ) </a:t>
            </a:r>
            <a:endParaRPr lang="en-IN"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94417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5E338-8A87-E7DB-2450-0C20AB8E6EF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7920278-A171-70C7-EBDA-1CD8CAC1251F}"/>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pic>
        <p:nvPicPr>
          <p:cNvPr id="3" name="Picture 2">
            <a:extLst>
              <a:ext uri="{FF2B5EF4-FFF2-40B4-BE49-F238E27FC236}">
                <a16:creationId xmlns:a16="http://schemas.microsoft.com/office/drawing/2014/main" id="{2445E03E-7D73-E686-E3C7-5EDBB544A9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5" name="Content Placeholder 4">
            <a:extLst>
              <a:ext uri="{FF2B5EF4-FFF2-40B4-BE49-F238E27FC236}">
                <a16:creationId xmlns:a16="http://schemas.microsoft.com/office/drawing/2014/main" id="{4DD11B8D-FA9C-EB72-1E46-CF9BD2053F7C}"/>
              </a:ext>
            </a:extLst>
          </p:cNvPr>
          <p:cNvSpPr>
            <a:spLocks noGrp="1"/>
          </p:cNvSpPr>
          <p:nvPr>
            <p:ph idx="1"/>
          </p:nvPr>
        </p:nvSpPr>
        <p:spPr/>
        <p:txBody>
          <a:bodyPr>
            <a:normAutofit/>
          </a:bodyPr>
          <a:lstStyle/>
          <a:p>
            <a:pPr marL="0" indent="0" algn="just">
              <a:lnSpc>
                <a:spcPct val="100000"/>
              </a:lnSpc>
              <a:buNone/>
            </a:pPr>
            <a:endParaRPr lang="en-US" sz="1800" dirty="0">
              <a:latin typeface="Times New Roman" panose="02020603050405020304" pitchFamily="18" charset="0"/>
              <a:cs typeface="Times New Roman" panose="02020603050405020304" pitchFamily="18" charset="0"/>
            </a:endParaRPr>
          </a:p>
          <a:p>
            <a:pPr marL="342900" indent="-342900" algn="just">
              <a:lnSpc>
                <a:spcPct val="100000"/>
              </a:lnSpc>
              <a:buAutoNum type="arabicPeriod"/>
            </a:pPr>
            <a:r>
              <a:rPr lang="en-US" sz="1800" b="1" dirty="0">
                <a:latin typeface="Times New Roman" panose="02020603050405020304" pitchFamily="18" charset="0"/>
                <a:cs typeface="Times New Roman" panose="02020603050405020304" pitchFamily="18" charset="0"/>
              </a:rPr>
              <a:t>Receive ready (RR): </a:t>
            </a:r>
            <a:r>
              <a:rPr lang="en-US" sz="1800" dirty="0">
                <a:latin typeface="Times New Roman" panose="02020603050405020304" pitchFamily="18" charset="0"/>
                <a:cs typeface="Times New Roman" panose="02020603050405020304" pitchFamily="18" charset="0"/>
              </a:rPr>
              <a:t>If the value of the code subfield is </a:t>
            </a:r>
            <a:r>
              <a:rPr lang="en-US" sz="1800" b="1" dirty="0">
                <a:latin typeface="Times New Roman" panose="02020603050405020304" pitchFamily="18" charset="0"/>
                <a:cs typeface="Times New Roman" panose="02020603050405020304" pitchFamily="18" charset="0"/>
              </a:rPr>
              <a:t>00</a:t>
            </a:r>
            <a:r>
              <a:rPr lang="en-US" sz="1800" dirty="0">
                <a:latin typeface="Times New Roman" panose="02020603050405020304" pitchFamily="18" charset="0"/>
                <a:cs typeface="Times New Roman" panose="02020603050405020304" pitchFamily="18" charset="0"/>
              </a:rPr>
              <a:t>, it is an RR S-frame. </a:t>
            </a:r>
          </a:p>
          <a:p>
            <a:pPr marL="342900" indent="-342900" algn="just">
              <a:lnSpc>
                <a:spcPct val="100000"/>
              </a:lnSpc>
              <a:buAutoNum type="arabicPeriod"/>
            </a:pPr>
            <a:r>
              <a:rPr lang="en-US" sz="1800" b="1" dirty="0">
                <a:latin typeface="Times New Roman" panose="02020603050405020304" pitchFamily="18" charset="0"/>
                <a:cs typeface="Times New Roman" panose="02020603050405020304" pitchFamily="18" charset="0"/>
              </a:rPr>
              <a:t>Receive Not Ready(RNR):</a:t>
            </a:r>
            <a:r>
              <a:rPr lang="en-US" sz="1800" dirty="0">
                <a:latin typeface="Times New Roman" panose="02020603050405020304" pitchFamily="18" charset="0"/>
                <a:cs typeface="Times New Roman" panose="02020603050405020304" pitchFamily="18" charset="0"/>
              </a:rPr>
              <a:t>Receive Not Ready (RNR) – S-frame with code subfield = </a:t>
            </a:r>
            <a:r>
              <a:rPr lang="en-US" sz="1800" b="1" dirty="0">
                <a:latin typeface="Times New Roman" panose="02020603050405020304" pitchFamily="18" charset="0"/>
                <a:cs typeface="Times New Roman" panose="02020603050405020304" pitchFamily="18" charset="0"/>
              </a:rPr>
              <a:t>10, </a:t>
            </a:r>
            <a:r>
              <a:rPr lang="en-US" sz="1800" dirty="0">
                <a:latin typeface="Times New Roman" panose="02020603050405020304" pitchFamily="18" charset="0"/>
                <a:cs typeface="Times New Roman" panose="02020603050405020304" pitchFamily="18" charset="0"/>
              </a:rPr>
              <a:t>Similar to RR (Receive Ready) but adds </a:t>
            </a:r>
            <a:r>
              <a:rPr lang="en-US" sz="1800" b="1" dirty="0">
                <a:latin typeface="Times New Roman" panose="02020603050405020304" pitchFamily="18" charset="0"/>
                <a:cs typeface="Times New Roman" panose="02020603050405020304" pitchFamily="18" charset="0"/>
              </a:rPr>
              <a:t>“not ready”</a:t>
            </a:r>
            <a:r>
              <a:rPr lang="en-US" sz="1800" dirty="0">
                <a:latin typeface="Times New Roman" panose="02020603050405020304" pitchFamily="18" charset="0"/>
                <a:cs typeface="Times New Roman" panose="02020603050405020304" pitchFamily="18" charset="0"/>
              </a:rPr>
              <a:t> status. Informs sender that the receiver is </a:t>
            </a:r>
            <a:r>
              <a:rPr lang="en-US" sz="1800" b="1" dirty="0">
                <a:latin typeface="Times New Roman" panose="02020603050405020304" pitchFamily="18" charset="0"/>
                <a:cs typeface="Times New Roman" panose="02020603050405020304" pitchFamily="18" charset="0"/>
              </a:rPr>
              <a:t>busy</a:t>
            </a:r>
            <a:r>
              <a:rPr lang="en-US" sz="1800" dirty="0">
                <a:latin typeface="Times New Roman" panose="02020603050405020304" pitchFamily="18" charset="0"/>
                <a:cs typeface="Times New Roman" panose="02020603050405020304" pitchFamily="18" charset="0"/>
              </a:rPr>
              <a:t> and </a:t>
            </a:r>
            <a:r>
              <a:rPr lang="en-US" sz="1800" b="1" dirty="0">
                <a:latin typeface="Times New Roman" panose="02020603050405020304" pitchFamily="18" charset="0"/>
                <a:cs typeface="Times New Roman" panose="02020603050405020304" pitchFamily="18" charset="0"/>
              </a:rPr>
              <a:t>cannot accept more frames</a:t>
            </a:r>
          </a:p>
          <a:p>
            <a:pPr marL="0" indent="0" algn="just">
              <a:lnSpc>
                <a:spcPct val="100000"/>
              </a:lnSpc>
              <a:buNone/>
            </a:pPr>
            <a:r>
              <a:rPr lang="en-US" sz="1800" b="1" dirty="0">
                <a:latin typeface="Times New Roman" panose="02020603050405020304" pitchFamily="18" charset="0"/>
                <a:cs typeface="Times New Roman" panose="02020603050405020304" pitchFamily="18" charset="0"/>
              </a:rPr>
              <a:t>3. Reject (REJ): </a:t>
            </a:r>
            <a:r>
              <a:rPr lang="en-US" sz="1800" dirty="0">
                <a:latin typeface="Times New Roman" panose="02020603050405020304" pitchFamily="18" charset="0"/>
                <a:cs typeface="Times New Roman" panose="02020603050405020304" pitchFamily="18" charset="0"/>
              </a:rPr>
              <a:t>If the value of the code subfield is </a:t>
            </a:r>
            <a:r>
              <a:rPr lang="en-US" sz="1800" b="1" dirty="0">
                <a:latin typeface="Times New Roman" panose="02020603050405020304" pitchFamily="18" charset="0"/>
                <a:cs typeface="Times New Roman" panose="02020603050405020304" pitchFamily="18" charset="0"/>
              </a:rPr>
              <a:t>01</a:t>
            </a:r>
            <a:r>
              <a:rPr lang="en-US" sz="1800" dirty="0">
                <a:latin typeface="Times New Roman" panose="02020603050405020304" pitchFamily="18" charset="0"/>
                <a:cs typeface="Times New Roman" panose="02020603050405020304" pitchFamily="18" charset="0"/>
              </a:rPr>
              <a:t>, it is a REJ S-frame. The value of NCK is the negative acknowledgment number used in Go-Back-N ARQ </a:t>
            </a:r>
          </a:p>
          <a:p>
            <a:pPr marL="0" indent="0" algn="just">
              <a:lnSpc>
                <a:spcPct val="100000"/>
              </a:lnSpc>
              <a:buNone/>
            </a:pPr>
            <a:r>
              <a:rPr lang="en-US" sz="1800" b="1" dirty="0">
                <a:latin typeface="Times New Roman" panose="02020603050405020304" pitchFamily="18" charset="0"/>
                <a:cs typeface="Times New Roman" panose="02020603050405020304" pitchFamily="18" charset="0"/>
              </a:rPr>
              <a:t>4. Selective reject (SREJ): </a:t>
            </a:r>
            <a:r>
              <a:rPr lang="en-US" sz="1800" dirty="0">
                <a:latin typeface="Times New Roman" panose="02020603050405020304" pitchFamily="18" charset="0"/>
                <a:cs typeface="Times New Roman" panose="02020603050405020304" pitchFamily="18" charset="0"/>
              </a:rPr>
              <a:t>If the value of the code subfield is </a:t>
            </a:r>
            <a:r>
              <a:rPr lang="en-US" sz="1800" b="1" dirty="0">
                <a:latin typeface="Times New Roman" panose="02020603050405020304" pitchFamily="18" charset="0"/>
                <a:cs typeface="Times New Roman" panose="02020603050405020304" pitchFamily="18" charset="0"/>
              </a:rPr>
              <a:t>11</a:t>
            </a:r>
            <a:r>
              <a:rPr lang="en-US" sz="1800" dirty="0">
                <a:latin typeface="Times New Roman" panose="02020603050405020304" pitchFamily="18" charset="0"/>
                <a:cs typeface="Times New Roman" panose="02020603050405020304" pitchFamily="18" charset="0"/>
              </a:rPr>
              <a:t>, it is an SREJ S-frame. This is a NAK frame used in Selective Repeat ARQ. The value of N(R) is the negative acknowledgment number. </a:t>
            </a:r>
            <a:endParaRPr lang="en-IN" sz="18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DBCE8FF0-9512-2A63-5341-2C5D51764B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6144" y="5107258"/>
            <a:ext cx="2726176" cy="1212262"/>
          </a:xfrm>
          <a:prstGeom prst="rect">
            <a:avLst/>
          </a:prstGeom>
        </p:spPr>
      </p:pic>
    </p:spTree>
    <p:extLst>
      <p:ext uri="{BB962C8B-B14F-4D97-AF65-F5344CB8AC3E}">
        <p14:creationId xmlns:p14="http://schemas.microsoft.com/office/powerpoint/2010/main" val="21089908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58F23-271D-1804-6459-98D84A8CFCE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BFB0363-364C-B579-246C-961E2BB2BFFD}"/>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pic>
        <p:nvPicPr>
          <p:cNvPr id="3" name="Picture 2">
            <a:extLst>
              <a:ext uri="{FF2B5EF4-FFF2-40B4-BE49-F238E27FC236}">
                <a16:creationId xmlns:a16="http://schemas.microsoft.com/office/drawing/2014/main" id="{0D1D8D5A-C999-FF2F-274F-617012BA60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5" name="Content Placeholder 4">
            <a:extLst>
              <a:ext uri="{FF2B5EF4-FFF2-40B4-BE49-F238E27FC236}">
                <a16:creationId xmlns:a16="http://schemas.microsoft.com/office/drawing/2014/main" id="{2485E9F4-9E1C-B099-AD4D-52CDF6D7EF1D}"/>
              </a:ext>
            </a:extLst>
          </p:cNvPr>
          <p:cNvSpPr>
            <a:spLocks noGrp="1"/>
          </p:cNvSpPr>
          <p:nvPr>
            <p:ph idx="1"/>
          </p:nvPr>
        </p:nvSpPr>
        <p:spPr/>
        <p:txBody>
          <a:bodyPr>
            <a:normAutofit/>
          </a:bodyPr>
          <a:lstStyle/>
          <a:p>
            <a:pPr marL="0" indent="0" algn="just">
              <a:lnSpc>
                <a:spcPct val="100000"/>
              </a:lnSpc>
              <a:buNone/>
            </a:pPr>
            <a:r>
              <a:rPr lang="en-US" sz="1800" b="1" dirty="0">
                <a:latin typeface="Times New Roman" panose="02020603050405020304" pitchFamily="18" charset="0"/>
                <a:cs typeface="Times New Roman" panose="02020603050405020304" pitchFamily="18" charset="0"/>
              </a:rPr>
              <a:t>Control Field for U-Frames</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 Unnumbered frames are used to exchange session management and control information between connected devices. U-frame codes are divided into two sections: a 2-bit prefix before the P/F bit and a 3-bit suffix after the P/F bit.</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 Together, these two segments (5 bits) can be used to create up to 32 different types of U-frames. Figure shows how U-frames can be used for connection establishment and connection release. </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Node A asks for a connection with a set asynchronous balanced mode (SABM) frame, node B gives a positive response with an unnumbered acknowledgment (UA) frame. </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After these two exchanges, data can be transferred between the two nodes (not shown in the figure). After data transfer, node A sends a DISC (disconnect) frame to release the connection it is confirmed by node B responding with a UA (unnumbered acknowledgment).</a:t>
            </a:r>
          </a:p>
        </p:txBody>
      </p:sp>
      <p:pic>
        <p:nvPicPr>
          <p:cNvPr id="7" name="Picture 6">
            <a:extLst>
              <a:ext uri="{FF2B5EF4-FFF2-40B4-BE49-F238E27FC236}">
                <a16:creationId xmlns:a16="http://schemas.microsoft.com/office/drawing/2014/main" id="{A3B1BE90-7CFC-5FE0-8D28-EE7041EEBA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881" y="5394960"/>
            <a:ext cx="3769360" cy="1076959"/>
          </a:xfrm>
          <a:prstGeom prst="rect">
            <a:avLst/>
          </a:prstGeom>
        </p:spPr>
      </p:pic>
    </p:spTree>
    <p:extLst>
      <p:ext uri="{BB962C8B-B14F-4D97-AF65-F5344CB8AC3E}">
        <p14:creationId xmlns:p14="http://schemas.microsoft.com/office/powerpoint/2010/main" val="145103465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77B85-5C7B-9F0F-2DF5-8377FDE7EF6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767C91C-1F84-F0AE-2343-48FBB216A34D}"/>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pic>
        <p:nvPicPr>
          <p:cNvPr id="3" name="Picture 2">
            <a:extLst>
              <a:ext uri="{FF2B5EF4-FFF2-40B4-BE49-F238E27FC236}">
                <a16:creationId xmlns:a16="http://schemas.microsoft.com/office/drawing/2014/main" id="{511D09EA-8806-9AA2-4C40-704105B96F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6" name="Content Placeholder 5">
            <a:extLst>
              <a:ext uri="{FF2B5EF4-FFF2-40B4-BE49-F238E27FC236}">
                <a16:creationId xmlns:a16="http://schemas.microsoft.com/office/drawing/2014/main" id="{DA0B9755-078E-838C-3502-337F8A773CE5}"/>
              </a:ext>
            </a:extLst>
          </p:cNvPr>
          <p:cNvPicPr>
            <a:picLocks noGrp="1" noChangeAspect="1"/>
          </p:cNvPicPr>
          <p:nvPr>
            <p:ph idx="1"/>
          </p:nvPr>
        </p:nvPicPr>
        <p:blipFill>
          <a:blip r:embed="rId3"/>
          <a:stretch>
            <a:fillRect/>
          </a:stretch>
        </p:blipFill>
        <p:spPr>
          <a:xfrm>
            <a:off x="3893582" y="2581391"/>
            <a:ext cx="4286848" cy="3115110"/>
          </a:xfrm>
          <a:prstGeom prst="rect">
            <a:avLst/>
          </a:prstGeom>
        </p:spPr>
      </p:pic>
    </p:spTree>
    <p:extLst>
      <p:ext uri="{BB962C8B-B14F-4D97-AF65-F5344CB8AC3E}">
        <p14:creationId xmlns:p14="http://schemas.microsoft.com/office/powerpoint/2010/main" val="18356383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11FC8-7609-2247-0493-8D23F364E87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89ADD34-5CD6-1CB1-3DCB-8AD1E5F5679F}"/>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sp>
        <p:nvSpPr>
          <p:cNvPr id="5" name="Content Placeholder 4">
            <a:extLst>
              <a:ext uri="{FF2B5EF4-FFF2-40B4-BE49-F238E27FC236}">
                <a16:creationId xmlns:a16="http://schemas.microsoft.com/office/drawing/2014/main" id="{25520E5C-986B-681E-73EC-1496759682BC}"/>
              </a:ext>
            </a:extLst>
          </p:cNvPr>
          <p:cNvSpPr>
            <a:spLocks noGrp="1"/>
          </p:cNvSpPr>
          <p:nvPr>
            <p:ph idx="1"/>
          </p:nvPr>
        </p:nvSpPr>
        <p:spPr>
          <a:xfrm>
            <a:off x="838200" y="2005781"/>
            <a:ext cx="10515600" cy="4171182"/>
          </a:xfrm>
        </p:spPr>
        <p:txBody>
          <a:bodyPr>
            <a:normAutofit/>
          </a:bodyPr>
          <a:lstStyle/>
          <a:p>
            <a:endParaRPr lang="en-US" sz="1800" dirty="0"/>
          </a:p>
          <a:p>
            <a:pPr algn="just">
              <a:lnSpc>
                <a:spcPct val="100000"/>
              </a:lnSpc>
            </a:pPr>
            <a:r>
              <a:rPr lang="en-US" sz="1800" b="1" dirty="0"/>
              <a:t>MEDIA ACCESS CONTROL </a:t>
            </a:r>
            <a:r>
              <a:rPr lang="en-US" sz="1800" dirty="0"/>
              <a:t>When nodes or stations are connected and use a common link, called a multipoint link, we need a multiple-access protocol to coordinate access to the link .Many protocols have been devised to handle access to a shared link. All of these protocols belong to a sublayer in the data-link layer called media access control (MAC). We categorize them into three groups. </a:t>
            </a:r>
          </a:p>
          <a:p>
            <a:r>
              <a:rPr lang="en-US" sz="1800" dirty="0"/>
              <a:t>There are </a:t>
            </a:r>
            <a:r>
              <a:rPr lang="en-US" sz="1800" b="1" dirty="0"/>
              <a:t>two main categories of access methods:</a:t>
            </a:r>
          </a:p>
          <a:p>
            <a:pPr marL="0" indent="0">
              <a:buNone/>
            </a:pPr>
            <a:endParaRPr lang="en-US"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F8599BA2-F475-F995-B0EB-C0C4B2E8B0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6" name="Picture 5">
            <a:extLst>
              <a:ext uri="{FF2B5EF4-FFF2-40B4-BE49-F238E27FC236}">
                <a16:creationId xmlns:a16="http://schemas.microsoft.com/office/drawing/2014/main" id="{793B19FA-054C-AA04-BC2F-7C887EDC23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0990" y="4160065"/>
            <a:ext cx="6092930" cy="1971950"/>
          </a:xfrm>
          <a:prstGeom prst="rect">
            <a:avLst/>
          </a:prstGeom>
        </p:spPr>
      </p:pic>
    </p:spTree>
    <p:extLst>
      <p:ext uri="{BB962C8B-B14F-4D97-AF65-F5344CB8AC3E}">
        <p14:creationId xmlns:p14="http://schemas.microsoft.com/office/powerpoint/2010/main" val="5724420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55E1BC-1207-FCF2-87FE-839243A50C3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519CA1C-C451-7C3A-DD73-48C69809F3A9}"/>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sp>
        <p:nvSpPr>
          <p:cNvPr id="5" name="Content Placeholder 4">
            <a:extLst>
              <a:ext uri="{FF2B5EF4-FFF2-40B4-BE49-F238E27FC236}">
                <a16:creationId xmlns:a16="http://schemas.microsoft.com/office/drawing/2014/main" id="{7866D730-40F6-2581-6902-91199FE6E4F7}"/>
              </a:ext>
            </a:extLst>
          </p:cNvPr>
          <p:cNvSpPr>
            <a:spLocks noGrp="1"/>
          </p:cNvSpPr>
          <p:nvPr>
            <p:ph idx="1"/>
          </p:nvPr>
        </p:nvSpPr>
        <p:spPr>
          <a:xfrm>
            <a:off x="838200" y="2005781"/>
            <a:ext cx="10515600" cy="4171182"/>
          </a:xfrm>
        </p:spPr>
        <p:txBody>
          <a:bodyPr>
            <a:normAutofit/>
          </a:bodyPr>
          <a:lstStyle/>
          <a:p>
            <a:pPr marL="457200" indent="-457200">
              <a:lnSpc>
                <a:spcPct val="100000"/>
              </a:lnSpc>
              <a:buAutoNum type="arabicPeriod"/>
            </a:pPr>
            <a:r>
              <a:rPr lang="en-US" sz="2400" b="1" dirty="0">
                <a:solidFill>
                  <a:srgbClr val="FF0000"/>
                </a:solidFill>
                <a:latin typeface="Times New Roman" panose="02020603050405020304" pitchFamily="18" charset="0"/>
                <a:cs typeface="Times New Roman" panose="02020603050405020304" pitchFamily="18" charset="0"/>
              </a:rPr>
              <a:t>Random Access (Contention-based)</a:t>
            </a:r>
          </a:p>
          <a:p>
            <a:pPr marL="0" indent="0">
              <a:lnSpc>
                <a:spcPct val="100000"/>
              </a:lnSpc>
              <a:buNone/>
            </a:pPr>
            <a:endParaRPr lang="en-US" sz="2400" b="1" dirty="0">
              <a:solidFill>
                <a:srgbClr val="FF0000"/>
              </a:solidFill>
              <a:latin typeface="Times New Roman" panose="02020603050405020304" pitchFamily="18" charset="0"/>
              <a:cs typeface="Times New Roman" panose="02020603050405020304" pitchFamily="18" charset="0"/>
            </a:endParaRPr>
          </a:p>
          <a:p>
            <a:pPr>
              <a:lnSpc>
                <a:spcPct val="100000"/>
              </a:lnSpc>
            </a:pPr>
            <a:r>
              <a:rPr lang="en-US" sz="1800" dirty="0">
                <a:latin typeface="Times New Roman" panose="02020603050405020304" pitchFamily="18" charset="0"/>
                <a:cs typeface="Times New Roman" panose="02020603050405020304" pitchFamily="18" charset="0"/>
              </a:rPr>
              <a:t>In random access or contention methods, no station is superior to another station. A station that has data to send uses a procedure defined by the protocol to make a decision on whether or not to send.</a:t>
            </a:r>
          </a:p>
          <a:p>
            <a:pPr>
              <a:lnSpc>
                <a:spcPct val="100000"/>
              </a:lnSpc>
            </a:pPr>
            <a:r>
              <a:rPr lang="en-US" sz="1800" dirty="0">
                <a:latin typeface="Times New Roman" panose="02020603050405020304" pitchFamily="18" charset="0"/>
                <a:cs typeface="Times New Roman" panose="02020603050405020304" pitchFamily="18" charset="0"/>
              </a:rPr>
              <a:t> Two features give this method its name. </a:t>
            </a:r>
          </a:p>
          <a:p>
            <a:pPr marL="0" indent="0">
              <a:lnSpc>
                <a:spcPct val="100000"/>
              </a:lnSpc>
              <a:buNone/>
            </a:pPr>
            <a:r>
              <a:rPr lang="en-US" sz="1800" dirty="0">
                <a:latin typeface="Times New Roman" panose="02020603050405020304" pitchFamily="18" charset="0"/>
                <a:cs typeface="Times New Roman" panose="02020603050405020304" pitchFamily="18" charset="0"/>
              </a:rPr>
              <a:t>1. There is no scheduled time for a station to transmit. Transmission is random and hence called random access.</a:t>
            </a:r>
          </a:p>
          <a:p>
            <a:pPr marL="0" indent="0">
              <a:lnSpc>
                <a:spcPct val="100000"/>
              </a:lnSpc>
              <a:buNone/>
            </a:pPr>
            <a:r>
              <a:rPr lang="en-US" sz="1800" dirty="0">
                <a:latin typeface="Times New Roman" panose="02020603050405020304" pitchFamily="18" charset="0"/>
                <a:cs typeface="Times New Roman" panose="02020603050405020304" pitchFamily="18" charset="0"/>
              </a:rPr>
              <a:t> 2. No rules specify which station should send next. Station compete with one another to access the medium and hence called contention methods. If more than one station tries to send, there is an access collision-and the frames will be either destroyed or modified. </a:t>
            </a:r>
            <a:endParaRPr lang="en-US" sz="1800" b="1" dirty="0">
              <a:latin typeface="Times New Roman" panose="02020603050405020304" pitchFamily="18" charset="0"/>
              <a:cs typeface="Times New Roman" panose="02020603050405020304" pitchFamily="18" charset="0"/>
            </a:endParaRPr>
          </a:p>
          <a:p>
            <a:pPr marL="0" indent="0">
              <a:lnSpc>
                <a:spcPct val="100000"/>
              </a:lnSpc>
              <a:buNone/>
            </a:pPr>
            <a:endParaRPr lang="en-US" sz="1800" b="1" dirty="0">
              <a:latin typeface="Times New Roman" panose="02020603050405020304" pitchFamily="18" charset="0"/>
              <a:cs typeface="Times New Roman" panose="02020603050405020304" pitchFamily="18" charset="0"/>
            </a:endParaRPr>
          </a:p>
          <a:p>
            <a:pPr marL="0" indent="0" fontAlgn="base">
              <a:lnSpc>
                <a:spcPct val="100000"/>
              </a:lnSpc>
              <a:buNone/>
            </a:pPr>
            <a:endParaRPr lang="en-IN" sz="1800" b="1" dirty="0">
              <a:latin typeface="Times New Roman" panose="02020603050405020304" pitchFamily="18" charset="0"/>
              <a:cs typeface="Times New Roman" panose="02020603050405020304" pitchFamily="18" charset="0"/>
            </a:endParaRPr>
          </a:p>
          <a:p>
            <a:pPr marL="0" indent="0" fontAlgn="base">
              <a:lnSpc>
                <a:spcPct val="100000"/>
              </a:lnSpc>
              <a:buNone/>
            </a:pP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95107FE6-7801-F676-DA78-3DE70B934B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18714657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835B4-5E45-DFF5-6816-17A0DAAE25D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D7F9230-B66D-EEF8-07D3-1213F1FE6C46}"/>
              </a:ext>
            </a:extLst>
          </p:cNvPr>
          <p:cNvSpPr>
            <a:spLocks noGrp="1"/>
          </p:cNvSpPr>
          <p:nvPr>
            <p:ph type="title"/>
          </p:nvPr>
        </p:nvSpPr>
        <p:spPr>
          <a:xfrm>
            <a:off x="838200" y="1691147"/>
            <a:ext cx="10515600" cy="363795"/>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Types of Errors</a:t>
            </a:r>
          </a:p>
        </p:txBody>
      </p:sp>
      <p:sp>
        <p:nvSpPr>
          <p:cNvPr id="5" name="Content Placeholder 4">
            <a:extLst>
              <a:ext uri="{FF2B5EF4-FFF2-40B4-BE49-F238E27FC236}">
                <a16:creationId xmlns:a16="http://schemas.microsoft.com/office/drawing/2014/main" id="{FC9E53A2-C0EF-E389-EC45-EBEC9B62071C}"/>
              </a:ext>
            </a:extLst>
          </p:cNvPr>
          <p:cNvSpPr>
            <a:spLocks noGrp="1"/>
          </p:cNvSpPr>
          <p:nvPr>
            <p:ph idx="1"/>
          </p:nvPr>
        </p:nvSpPr>
        <p:spPr>
          <a:xfrm>
            <a:off x="838200" y="1995947"/>
            <a:ext cx="10515600" cy="4181015"/>
          </a:xfrm>
        </p:spPr>
        <p:txBody>
          <a:bodyPr>
            <a:normAutofit/>
          </a:bodyPr>
          <a:lstStyle/>
          <a:p>
            <a:pPr marL="0" indent="0" fontAlgn="base">
              <a:buNone/>
            </a:pPr>
            <a:r>
              <a:rPr lang="en-IN" sz="1800" b="1" dirty="0">
                <a:solidFill>
                  <a:srgbClr val="FF0000"/>
                </a:solidFill>
                <a:latin typeface="Times New Roman" panose="02020603050405020304" pitchFamily="18" charset="0"/>
                <a:cs typeface="Times New Roman" panose="02020603050405020304" pitchFamily="18" charset="0"/>
              </a:rPr>
              <a:t>2. Multiple-Bit Error</a:t>
            </a:r>
          </a:p>
          <a:p>
            <a:pPr fontAlgn="base"/>
            <a:r>
              <a:rPr lang="en-US" sz="1800" dirty="0">
                <a:latin typeface="Times New Roman" panose="02020603050405020304" pitchFamily="18" charset="0"/>
                <a:cs typeface="Times New Roman" panose="02020603050405020304" pitchFamily="18" charset="0"/>
              </a:rPr>
              <a:t>A multiple-bit error is an error type that arises when more than one bit in a data transmission is affected. </a:t>
            </a:r>
          </a:p>
          <a:p>
            <a:pPr fontAlgn="base"/>
            <a:r>
              <a:rPr lang="en-US" sz="1800" dirty="0">
                <a:latin typeface="Times New Roman" panose="02020603050405020304" pitchFamily="18" charset="0"/>
                <a:cs typeface="Times New Roman" panose="02020603050405020304" pitchFamily="18" charset="0"/>
              </a:rPr>
              <a:t>Although multiple-bit errors are relatively rare when compared to single-bit errors, they can still occur, particularly in high-noise or high-interference digital environments.</a:t>
            </a:r>
          </a:p>
          <a:p>
            <a:pPr>
              <a:lnSpc>
                <a:spcPct val="110000"/>
              </a:lnSpc>
            </a:pPr>
            <a:r>
              <a:rPr lang="en-US" sz="1200" b="1" dirty="0">
                <a:latin typeface="Times New Roman" panose="02020603050405020304" pitchFamily="18" charset="0"/>
                <a:cs typeface="Times New Roman" panose="02020603050405020304" pitchFamily="18" charset="0"/>
              </a:rPr>
              <a:t>Sent data:</a:t>
            </a:r>
            <a:r>
              <a:rPr lang="en-US" sz="1200"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1011001</a:t>
            </a:r>
            <a:endParaRPr lang="en-US" sz="1200" dirty="0">
              <a:latin typeface="Times New Roman" panose="02020603050405020304" pitchFamily="18" charset="0"/>
              <a:cs typeface="Times New Roman" panose="02020603050405020304" pitchFamily="18" charset="0"/>
            </a:endParaRPr>
          </a:p>
          <a:p>
            <a:pPr>
              <a:lnSpc>
                <a:spcPct val="110000"/>
              </a:lnSpc>
            </a:pPr>
            <a:r>
              <a:rPr lang="en-US" sz="1200" b="1" dirty="0">
                <a:latin typeface="Times New Roman" panose="02020603050405020304" pitchFamily="18" charset="0"/>
                <a:cs typeface="Times New Roman" panose="02020603050405020304" pitchFamily="18" charset="0"/>
              </a:rPr>
              <a:t>Received data:</a:t>
            </a:r>
            <a:r>
              <a:rPr lang="en-US" sz="1200"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1111011</a:t>
            </a:r>
            <a:endParaRPr lang="en-US" sz="1200" dirty="0">
              <a:latin typeface="Times New Roman" panose="02020603050405020304" pitchFamily="18" charset="0"/>
              <a:cs typeface="Times New Roman" panose="02020603050405020304" pitchFamily="18" charset="0"/>
            </a:endParaRPr>
          </a:p>
          <a:p>
            <a:pPr>
              <a:lnSpc>
                <a:spcPct val="110000"/>
              </a:lnSpc>
            </a:pPr>
            <a:r>
              <a:rPr lang="en-US" sz="1200" dirty="0">
                <a:latin typeface="Times New Roman" panose="02020603050405020304" pitchFamily="18" charset="0"/>
                <a:cs typeface="Times New Roman" panose="02020603050405020304" pitchFamily="18" charset="0"/>
              </a:rPr>
              <a:t>Changes:</a:t>
            </a:r>
          </a:p>
          <a:p>
            <a:pPr>
              <a:lnSpc>
                <a:spcPct val="110000"/>
              </a:lnSpc>
            </a:pPr>
            <a:r>
              <a:rPr lang="en-US" sz="1200" dirty="0">
                <a:latin typeface="Times New Roman" panose="02020603050405020304" pitchFamily="18" charset="0"/>
                <a:cs typeface="Times New Roman" panose="02020603050405020304" pitchFamily="18" charset="0"/>
              </a:rPr>
              <a:t>2nd bit: </a:t>
            </a:r>
            <a:r>
              <a:rPr lang="en-US" sz="1800" dirty="0">
                <a:latin typeface="Times New Roman" panose="02020603050405020304" pitchFamily="18" charset="0"/>
                <a:cs typeface="Times New Roman" panose="02020603050405020304" pitchFamily="18" charset="0"/>
              </a:rPr>
              <a:t>0 → 1</a:t>
            </a:r>
            <a:endParaRPr lang="en-US" sz="1200" dirty="0">
              <a:latin typeface="Times New Roman" panose="02020603050405020304" pitchFamily="18" charset="0"/>
              <a:cs typeface="Times New Roman" panose="02020603050405020304" pitchFamily="18" charset="0"/>
            </a:endParaRPr>
          </a:p>
          <a:p>
            <a:pPr>
              <a:lnSpc>
                <a:spcPct val="110000"/>
              </a:lnSpc>
            </a:pPr>
            <a:r>
              <a:rPr lang="en-US" sz="1200" dirty="0">
                <a:latin typeface="Times New Roman" panose="02020603050405020304" pitchFamily="18" charset="0"/>
                <a:cs typeface="Times New Roman" panose="02020603050405020304" pitchFamily="18" charset="0"/>
              </a:rPr>
              <a:t>5th bit: </a:t>
            </a:r>
            <a:r>
              <a:rPr lang="en-US" sz="1800" dirty="0">
                <a:latin typeface="Times New Roman" panose="02020603050405020304" pitchFamily="18" charset="0"/>
                <a:cs typeface="Times New Roman" panose="02020603050405020304" pitchFamily="18" charset="0"/>
              </a:rPr>
              <a:t>0 → 1</a:t>
            </a:r>
            <a:endParaRPr lang="en-US" sz="1200" dirty="0">
              <a:latin typeface="Times New Roman" panose="02020603050405020304" pitchFamily="18" charset="0"/>
              <a:cs typeface="Times New Roman" panose="02020603050405020304" pitchFamily="18" charset="0"/>
            </a:endParaRPr>
          </a:p>
          <a:p>
            <a:pPr>
              <a:lnSpc>
                <a:spcPct val="110000"/>
              </a:lnSpc>
            </a:pPr>
            <a:r>
              <a:rPr lang="en-US" sz="1200" dirty="0">
                <a:latin typeface="Times New Roman" panose="02020603050405020304" pitchFamily="18" charset="0"/>
                <a:cs typeface="Times New Roman" panose="02020603050405020304" pitchFamily="18" charset="0"/>
              </a:rPr>
              <a:t>7th bit: </a:t>
            </a:r>
            <a:r>
              <a:rPr lang="en-US" sz="1800" dirty="0">
                <a:latin typeface="Times New Roman" panose="02020603050405020304" pitchFamily="18" charset="0"/>
                <a:cs typeface="Times New Roman" panose="02020603050405020304" pitchFamily="18" charset="0"/>
              </a:rPr>
              <a:t>1 → 0</a:t>
            </a:r>
            <a:endParaRPr lang="en-US" sz="1200" dirty="0">
              <a:latin typeface="Times New Roman" panose="02020603050405020304" pitchFamily="18" charset="0"/>
              <a:cs typeface="Times New Roman" panose="02020603050405020304" pitchFamily="18" charset="0"/>
            </a:endParaRPr>
          </a:p>
          <a:p>
            <a:pPr>
              <a:lnSpc>
                <a:spcPct val="110000"/>
              </a:lnSpc>
            </a:pPr>
            <a:r>
              <a:rPr lang="en-US" sz="1200" dirty="0">
                <a:latin typeface="Times New Roman" panose="02020603050405020304" pitchFamily="18" charset="0"/>
                <a:cs typeface="Times New Roman" panose="02020603050405020304" pitchFamily="18" charset="0"/>
              </a:rPr>
              <a:t>👉 Here, </a:t>
            </a:r>
            <a:r>
              <a:rPr lang="en-US" sz="1200" b="1" dirty="0">
                <a:latin typeface="Times New Roman" panose="02020603050405020304" pitchFamily="18" charset="0"/>
                <a:cs typeface="Times New Roman" panose="02020603050405020304" pitchFamily="18" charset="0"/>
              </a:rPr>
              <a:t>3 bits are wrong</a:t>
            </a:r>
            <a:r>
              <a:rPr lang="en-US" sz="1200" dirty="0">
                <a:latin typeface="Times New Roman" panose="02020603050405020304" pitchFamily="18" charset="0"/>
                <a:cs typeface="Times New Roman" panose="02020603050405020304" pitchFamily="18" charset="0"/>
              </a:rPr>
              <a:t> → multiple error.</a:t>
            </a:r>
          </a:p>
          <a:p>
            <a:pPr marL="0" indent="0" fontAlgn="base">
              <a:buNone/>
            </a:pPr>
            <a:endParaRPr lang="en-IN" sz="1100" b="1" dirty="0">
              <a:latin typeface="Times New Roman" panose="02020603050405020304" pitchFamily="18" charset="0"/>
              <a:cs typeface="Times New Roman" panose="02020603050405020304" pitchFamily="18" charset="0"/>
            </a:endParaRPr>
          </a:p>
          <a:p>
            <a:pPr marL="0" indent="0" fontAlgn="base">
              <a:buNone/>
            </a:pPr>
            <a:endParaRPr lang="en-US" sz="1200" dirty="0">
              <a:latin typeface="Times New Roman" panose="02020603050405020304" pitchFamily="18" charset="0"/>
              <a:cs typeface="Times New Roman" panose="02020603050405020304" pitchFamily="18" charset="0"/>
            </a:endParaRPr>
          </a:p>
          <a:p>
            <a:pPr marL="0" indent="0">
              <a:buNone/>
            </a:pPr>
            <a:endParaRPr lang="en-IN" sz="2000" b="1" dirty="0">
              <a:latin typeface="Times New Roman" panose="02020603050405020304" pitchFamily="18" charset="0"/>
              <a:cs typeface="Times New Roman" panose="02020603050405020304" pitchFamily="18" charset="0"/>
            </a:endParaRPr>
          </a:p>
          <a:p>
            <a:pPr marL="0" indent="0">
              <a:buNone/>
            </a:pPr>
            <a:endParaRPr lang="en-IN" sz="1800" b="1"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99288782-0D40-27D2-354C-53C542C1F7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7592" y="3412795"/>
            <a:ext cx="3640201" cy="3107268"/>
          </a:xfrm>
          <a:prstGeom prst="rect">
            <a:avLst/>
          </a:prstGeom>
        </p:spPr>
      </p:pic>
      <p:pic>
        <p:nvPicPr>
          <p:cNvPr id="3" name="Picture 2">
            <a:extLst>
              <a:ext uri="{FF2B5EF4-FFF2-40B4-BE49-F238E27FC236}">
                <a16:creationId xmlns:a16="http://schemas.microsoft.com/office/drawing/2014/main" id="{65FF0D7E-1956-9D4E-9F40-0C6BEA3434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085456" cy="1435511"/>
          </a:xfrm>
          <a:prstGeom prst="rect">
            <a:avLst/>
          </a:prstGeom>
        </p:spPr>
      </p:pic>
    </p:spTree>
    <p:extLst>
      <p:ext uri="{BB962C8B-B14F-4D97-AF65-F5344CB8AC3E}">
        <p14:creationId xmlns:p14="http://schemas.microsoft.com/office/powerpoint/2010/main" val="32147096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D622A-C687-FA07-9FEC-8987D525550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5CD29BE-E354-6DF7-F05C-FAEF4791504D}"/>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sp>
        <p:nvSpPr>
          <p:cNvPr id="5" name="Content Placeholder 4">
            <a:extLst>
              <a:ext uri="{FF2B5EF4-FFF2-40B4-BE49-F238E27FC236}">
                <a16:creationId xmlns:a16="http://schemas.microsoft.com/office/drawing/2014/main" id="{4AE172EC-8A21-3106-0764-1D07258A88DF}"/>
              </a:ext>
            </a:extLst>
          </p:cNvPr>
          <p:cNvSpPr>
            <a:spLocks noGrp="1"/>
          </p:cNvSpPr>
          <p:nvPr>
            <p:ph idx="1"/>
          </p:nvPr>
        </p:nvSpPr>
        <p:spPr>
          <a:xfrm>
            <a:off x="838200" y="2005781"/>
            <a:ext cx="10515600" cy="4171182"/>
          </a:xfrm>
        </p:spPr>
        <p:txBody>
          <a:bodyPr>
            <a:normAutofit/>
          </a:bodyPr>
          <a:lstStyle/>
          <a:p>
            <a:pPr marL="342900" indent="-342900">
              <a:buAutoNum type="arabicPeriod"/>
            </a:pPr>
            <a:r>
              <a:rPr lang="en-US" sz="1800" b="1" dirty="0">
                <a:solidFill>
                  <a:schemeClr val="accent1">
                    <a:lumMod val="50000"/>
                  </a:schemeClr>
                </a:solidFill>
                <a:latin typeface="Times New Roman" panose="02020603050405020304" pitchFamily="18" charset="0"/>
                <a:cs typeface="Times New Roman" panose="02020603050405020304" pitchFamily="18" charset="0"/>
              </a:rPr>
              <a:t>ALOHA</a:t>
            </a:r>
          </a:p>
          <a:p>
            <a:pPr marL="0" indent="0">
              <a:buNone/>
            </a:pPr>
            <a:r>
              <a:rPr lang="en-US" sz="1800" dirty="0"/>
              <a:t> ALOHA, the earliest random-access method was developed at the University of </a:t>
            </a:r>
            <a:r>
              <a:rPr lang="en-US" sz="1800" b="1" dirty="0"/>
              <a:t>Hawaii</a:t>
            </a:r>
            <a:r>
              <a:rPr lang="en-US" sz="1800" dirty="0"/>
              <a:t> in early 1970. The medium is shared between the stations and hence has potential arrangements. </a:t>
            </a:r>
          </a:p>
          <a:p>
            <a:pPr marL="0" indent="0">
              <a:buNone/>
            </a:pPr>
            <a:r>
              <a:rPr lang="en-US" sz="1800" b="1" dirty="0"/>
              <a:t>a. Pure ALOHA </a:t>
            </a:r>
          </a:p>
          <a:p>
            <a:pPr marL="0" indent="0">
              <a:buNone/>
            </a:pPr>
            <a:r>
              <a:rPr lang="en-US" sz="1800" dirty="0"/>
              <a:t>➔ The original ALOHA protocol is called pure ALOHA. The idea is that each station sends a frame whenever it has a frame to send. </a:t>
            </a:r>
          </a:p>
          <a:p>
            <a:pPr marL="0" indent="0">
              <a:buNone/>
            </a:pPr>
            <a:r>
              <a:rPr lang="en-US" sz="1800" dirty="0"/>
              <a:t>➔ Since there is only one channel to share, there is the possibility of collision between frames from different stations. </a:t>
            </a:r>
          </a:p>
          <a:p>
            <a:pPr marL="0" indent="0">
              <a:buNone/>
            </a:pPr>
            <a:r>
              <a:rPr lang="en-US" sz="1800" dirty="0"/>
              <a:t>➔ There are four stations (unrealistic assumption) that contend with one another for access to the shared channel. Only two frames survive: frame 1.1 from station 1 and frame 3.2 from station 3. </a:t>
            </a:r>
            <a:endParaRPr lang="en-IN"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FAF0F760-A709-BD50-DD50-78C981AC73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23943373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284EE-F7C6-6A8D-8AE2-4F9E9FF4630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7B47C9C-DE6E-DC9F-CE4A-6FDB64CACC85}"/>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6" name="Content Placeholder 5">
            <a:extLst>
              <a:ext uri="{FF2B5EF4-FFF2-40B4-BE49-F238E27FC236}">
                <a16:creationId xmlns:a16="http://schemas.microsoft.com/office/drawing/2014/main" id="{53569876-F0E2-75A7-88C5-A55D0F1FE22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35045" y="2526890"/>
            <a:ext cx="6607278" cy="3038167"/>
          </a:xfrm>
        </p:spPr>
      </p:pic>
      <p:pic>
        <p:nvPicPr>
          <p:cNvPr id="3" name="Picture 2">
            <a:extLst>
              <a:ext uri="{FF2B5EF4-FFF2-40B4-BE49-F238E27FC236}">
                <a16:creationId xmlns:a16="http://schemas.microsoft.com/office/drawing/2014/main" id="{FC68A592-2E52-9F41-0F2E-C7A7F7621F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10115963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4940C-4CFF-B145-BC7C-F3246B8CD03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8FC4ABE-00FE-16EF-0CB5-75D8591D43FE}"/>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5946FF50-E039-F3AD-3795-EF7C05B704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5" name="Content Placeholder 4">
            <a:extLst>
              <a:ext uri="{FF2B5EF4-FFF2-40B4-BE49-F238E27FC236}">
                <a16:creationId xmlns:a16="http://schemas.microsoft.com/office/drawing/2014/main" id="{DD10E40C-6773-65DF-5145-ABE3AF0450A0}"/>
              </a:ext>
            </a:extLst>
          </p:cNvPr>
          <p:cNvSpPr>
            <a:spLocks noGrp="1"/>
          </p:cNvSpPr>
          <p:nvPr>
            <p:ph idx="1"/>
          </p:nvPr>
        </p:nvSpPr>
        <p:spPr/>
        <p:txBody>
          <a:bodyPr>
            <a:normAutofit/>
          </a:bodyPr>
          <a:lstStyle/>
          <a:p>
            <a:r>
              <a:rPr lang="en-US" sz="1800" dirty="0">
                <a:latin typeface="Times New Roman" panose="02020603050405020304" pitchFamily="18" charset="0"/>
                <a:cs typeface="Times New Roman" panose="02020603050405020304" pitchFamily="18" charset="0"/>
              </a:rPr>
              <a:t>The pure ALOHA protocol relies on acknowledgments from the receiver. If the acknowledgment does not arrive after a time-out period, the station resends the frame.</a:t>
            </a:r>
          </a:p>
          <a:p>
            <a:r>
              <a:rPr lang="en-US" sz="1800" dirty="0">
                <a:latin typeface="Times New Roman" panose="02020603050405020304" pitchFamily="18" charset="0"/>
                <a:cs typeface="Times New Roman" panose="02020603050405020304" pitchFamily="18" charset="0"/>
              </a:rPr>
              <a:t> ➔ If all these stations try to resend their frames after the time-out, the frames will collide again. Each station waits for a random time before resending, called the back-off time TB.</a:t>
            </a:r>
          </a:p>
          <a:p>
            <a:r>
              <a:rPr lang="en-US" sz="1800" dirty="0">
                <a:latin typeface="Times New Roman" panose="02020603050405020304" pitchFamily="18" charset="0"/>
                <a:cs typeface="Times New Roman" panose="02020603050405020304" pitchFamily="18" charset="0"/>
              </a:rPr>
              <a:t> ➔ In the second method after a maximum number of retransmission attempts </a:t>
            </a:r>
            <a:r>
              <a:rPr lang="en-US" sz="1800" dirty="0" err="1">
                <a:latin typeface="Times New Roman" panose="02020603050405020304" pitchFamily="18" charset="0"/>
                <a:cs typeface="Times New Roman" panose="02020603050405020304" pitchFamily="18" charset="0"/>
              </a:rPr>
              <a:t>Kmax</a:t>
            </a:r>
            <a:r>
              <a:rPr lang="en-US" sz="1800" dirty="0">
                <a:latin typeface="Times New Roman" panose="02020603050405020304" pitchFamily="18" charset="0"/>
                <a:cs typeface="Times New Roman" panose="02020603050405020304" pitchFamily="18" charset="0"/>
              </a:rPr>
              <a:t>' a station must give up and try later.</a:t>
            </a:r>
            <a:endParaRPr lang="en-IN" sz="1800"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BD4E6D71-636A-CA44-C62B-13203BEB78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3879" y="3734505"/>
            <a:ext cx="4917167" cy="2520434"/>
          </a:xfrm>
          <a:prstGeom prst="rect">
            <a:avLst/>
          </a:prstGeom>
        </p:spPr>
      </p:pic>
    </p:spTree>
    <p:extLst>
      <p:ext uri="{BB962C8B-B14F-4D97-AF65-F5344CB8AC3E}">
        <p14:creationId xmlns:p14="http://schemas.microsoft.com/office/powerpoint/2010/main" val="210738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EF0F5-2B01-268E-55E0-EAB701666D6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1EF427F-8E10-09AD-4EEA-7B171DCABF79}"/>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96911859-B94A-3FCD-72A8-48EE00696F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5" name="Content Placeholder 4">
            <a:extLst>
              <a:ext uri="{FF2B5EF4-FFF2-40B4-BE49-F238E27FC236}">
                <a16:creationId xmlns:a16="http://schemas.microsoft.com/office/drawing/2014/main" id="{C74357ED-87C4-C7D8-F6B8-841F12353355}"/>
              </a:ext>
            </a:extLst>
          </p:cNvPr>
          <p:cNvSpPr>
            <a:spLocks noGrp="1"/>
          </p:cNvSpPr>
          <p:nvPr>
            <p:ph idx="1"/>
          </p:nvPr>
        </p:nvSpPr>
        <p:spPr/>
        <p:txBody>
          <a:bodyPr>
            <a:normAutofit/>
          </a:bodyPr>
          <a:lstStyle/>
          <a:p>
            <a:pPr marL="0" indent="0">
              <a:buNone/>
            </a:pPr>
            <a:r>
              <a:rPr lang="en-US" sz="1800" b="1" dirty="0"/>
              <a:t>Vulnerable time- </a:t>
            </a:r>
          </a:p>
          <a:p>
            <a:r>
              <a:rPr lang="en-US" sz="1800" dirty="0"/>
              <a:t>Station A sends a frame at time t. </a:t>
            </a:r>
          </a:p>
          <a:p>
            <a:r>
              <a:rPr lang="en-US" sz="1800" dirty="0"/>
              <a:t>Now imagine station B has already sent a frame between t – T </a:t>
            </a:r>
            <a:r>
              <a:rPr lang="en-US" sz="1800" dirty="0" err="1"/>
              <a:t>fr</a:t>
            </a:r>
            <a:r>
              <a:rPr lang="en-US" sz="1800" dirty="0"/>
              <a:t> and t. </a:t>
            </a:r>
          </a:p>
          <a:p>
            <a:r>
              <a:rPr lang="en-US" sz="1800" dirty="0"/>
              <a:t>This leads to a collision between the frames from station A and station B. The end of B's frame collides with the beginning of A's frame. On the other hand, suppose that station C sends a frame between t and t + Tfr .Here, there is a collision between frames from station A and station C. The beginning of C's frame collides with the end of A's frame. </a:t>
            </a:r>
          </a:p>
          <a:p>
            <a:r>
              <a:rPr lang="en-US" sz="1800" dirty="0"/>
              <a:t>Pure ALOHA vulnerable time = 2 x Tfr </a:t>
            </a: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99255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24147-70B9-1C4F-C60D-E827BC10D91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5261C2C-BD3A-3ABA-E3D8-6C92B7FE2DFB}"/>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7CCB16EE-6773-BB47-3E4B-4BB311C34A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mc:AlternateContent xmlns:mc="http://schemas.openxmlformats.org/markup-compatibility/2006" xmlns:a14="http://schemas.microsoft.com/office/drawing/2010/main">
        <mc:Choice Requires="a14">
          <p:sp>
            <p:nvSpPr>
              <p:cNvPr id="5" name="Content Placeholder 4">
                <a:extLst>
                  <a:ext uri="{FF2B5EF4-FFF2-40B4-BE49-F238E27FC236}">
                    <a16:creationId xmlns:a16="http://schemas.microsoft.com/office/drawing/2014/main" id="{2CB5DDCB-DF27-F701-EE7C-877850AAAE2F}"/>
                  </a:ext>
                </a:extLst>
              </p:cNvPr>
              <p:cNvSpPr>
                <a:spLocks noGrp="1"/>
              </p:cNvSpPr>
              <p:nvPr>
                <p:ph idx="1"/>
              </p:nvPr>
            </p:nvSpPr>
            <p:spPr/>
            <p:txBody>
              <a:bodyPr>
                <a:normAutofit/>
              </a:bodyPr>
              <a:lstStyle/>
              <a:p>
                <a:r>
                  <a:rPr lang="en-IN" sz="1800" b="1" dirty="0">
                    <a:latin typeface="Times New Roman" panose="02020603050405020304" pitchFamily="18" charset="0"/>
                    <a:cs typeface="Times New Roman" panose="02020603050405020304" pitchFamily="18" charset="0"/>
                  </a:rPr>
                  <a:t>Vulnerable Period</a:t>
                </a:r>
              </a:p>
              <a:p>
                <a:r>
                  <a:rPr lang="en-US" sz="1800" dirty="0">
                    <a:latin typeface="Times New Roman" panose="02020603050405020304" pitchFamily="18" charset="0"/>
                    <a:cs typeface="Times New Roman" panose="02020603050405020304" pitchFamily="18" charset="0"/>
                  </a:rPr>
                  <a:t>For Pure ALOHA, the vulnerable period = 2 × (frame transmission time).</a:t>
                </a:r>
                <a:br>
                  <a:rPr lang="en-US" sz="180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Because:</a:t>
                </a:r>
              </a:p>
              <a:p>
                <a:r>
                  <a:rPr lang="en-US" sz="1800" dirty="0">
                    <a:latin typeface="Times New Roman" panose="02020603050405020304" pitchFamily="18" charset="0"/>
                    <a:cs typeface="Times New Roman" panose="02020603050405020304" pitchFamily="18" charset="0"/>
                  </a:rPr>
                  <a:t>A collision can occur if another frame starts anytime during the frame transmission or within one frame time before it starts.</a:t>
                </a:r>
              </a:p>
              <a:p>
                <a:r>
                  <a:rPr lang="en-IN" sz="1800" dirty="0">
                    <a:latin typeface="Times New Roman" panose="02020603050405020304" pitchFamily="18" charset="0"/>
                    <a:cs typeface="Times New Roman" panose="02020603050405020304" pitchFamily="18" charset="0"/>
                  </a:rPr>
                  <a:t>Throughput Formula</a:t>
                </a:r>
              </a:p>
              <a:p>
                <a:r>
                  <a:rPr lang="en-IN" sz="1800" dirty="0">
                    <a:latin typeface="Times New Roman" panose="02020603050405020304" pitchFamily="18" charset="0"/>
                    <a:cs typeface="Times New Roman" panose="02020603050405020304" pitchFamily="18" charset="0"/>
                  </a:rPr>
                  <a:t>Throughput </a:t>
                </a:r>
                <a14:m>
                  <m:oMath xmlns:m="http://schemas.openxmlformats.org/officeDocument/2006/math">
                    <m:r>
                      <a:rPr lang="en-IN" sz="1800" i="1">
                        <a:latin typeface="Cambria Math" panose="02040503050406030204" pitchFamily="18" charset="0"/>
                      </a:rPr>
                      <m:t>𝑆</m:t>
                    </m:r>
                  </m:oMath>
                </a14:m>
                <a:r>
                  <a:rPr lang="en-IN" sz="1800" dirty="0">
                    <a:latin typeface="Times New Roman" panose="02020603050405020304" pitchFamily="18" charset="0"/>
                    <a:cs typeface="Times New Roman" panose="02020603050405020304" pitchFamily="18" charset="0"/>
                  </a:rPr>
                  <a:t>is the product of the number of attempts (</a:t>
                </a:r>
                <a14:m>
                  <m:oMath xmlns:m="http://schemas.openxmlformats.org/officeDocument/2006/math">
                    <m:r>
                      <a:rPr lang="en-IN" sz="1800" i="1">
                        <a:latin typeface="Cambria Math" panose="02040503050406030204" pitchFamily="18" charset="0"/>
                      </a:rPr>
                      <m:t>𝐺</m:t>
                    </m:r>
                  </m:oMath>
                </a14:m>
                <a:r>
                  <a:rPr lang="en-IN" sz="1800" dirty="0">
                    <a:latin typeface="Times New Roman" panose="02020603050405020304" pitchFamily="18" charset="0"/>
                    <a:cs typeface="Times New Roman" panose="02020603050405020304" pitchFamily="18" charset="0"/>
                  </a:rPr>
                  <a:t>) and the probability of success</a:t>
                </a:r>
                <a:endParaRPr lang="ar-AE" sz="1800" dirty="0">
                  <a:latin typeface="Times New Roman" panose="02020603050405020304" pitchFamily="18" charset="0"/>
                  <a:cs typeface="Times New Roman" panose="02020603050405020304" pitchFamily="18" charset="0"/>
                </a:endParaRPr>
              </a:p>
              <a:p>
                <a14:m>
                  <m:oMath xmlns:m="http://schemas.openxmlformats.org/officeDocument/2006/math">
                    <m:borderBox>
                      <m:borderBoxPr>
                        <m:ctrlPr>
                          <a:rPr lang="ar-AE" sz="1800" i="1">
                            <a:latin typeface="Cambria Math" panose="02040503050406030204" pitchFamily="18" charset="0"/>
                          </a:rPr>
                        </m:ctrlPr>
                      </m:borderBoxPr>
                      <m:e>
                        <m:r>
                          <a:rPr lang="ar-AE" sz="1800" b="1" i="1">
                            <a:latin typeface="Cambria Math" panose="02040503050406030204" pitchFamily="18" charset="0"/>
                          </a:rPr>
                          <m:t>𝑺</m:t>
                        </m:r>
                        <m:r>
                          <a:rPr lang="ar-AE" sz="1800" b="1">
                            <a:latin typeface="Cambria Math" panose="02040503050406030204" pitchFamily="18" charset="0"/>
                          </a:rPr>
                          <m:t>=</m:t>
                        </m:r>
                        <m:r>
                          <a:rPr lang="ar-AE" sz="1800" b="1" i="1">
                            <a:latin typeface="Cambria Math" panose="02040503050406030204" pitchFamily="18" charset="0"/>
                          </a:rPr>
                          <m:t>𝑮</m:t>
                        </m:r>
                        <m:r>
                          <a:rPr lang="ar-AE" sz="1800" b="1">
                            <a:latin typeface="Cambria Math" panose="02040503050406030204" pitchFamily="18" charset="0"/>
                          </a:rPr>
                          <m:t>×</m:t>
                        </m:r>
                        <m:sSup>
                          <m:sSupPr>
                            <m:ctrlPr>
                              <a:rPr lang="ar-AE" sz="1800" b="1" i="1">
                                <a:latin typeface="Cambria Math" panose="02040503050406030204" pitchFamily="18" charset="0"/>
                              </a:rPr>
                            </m:ctrlPr>
                          </m:sSupPr>
                          <m:e>
                            <m:r>
                              <a:rPr lang="ar-AE" sz="1800" b="1" i="1">
                                <a:latin typeface="Cambria Math" panose="02040503050406030204" pitchFamily="18" charset="0"/>
                              </a:rPr>
                              <m:t>𝒆</m:t>
                            </m:r>
                          </m:e>
                          <m:sup>
                            <m:r>
                              <a:rPr lang="ar-AE" sz="1800" b="1">
                                <a:latin typeface="Cambria Math" panose="02040503050406030204" pitchFamily="18" charset="0"/>
                              </a:rPr>
                              <m:t>−</m:t>
                            </m:r>
                            <m:r>
                              <a:rPr lang="ar-AE" sz="1800" b="1" i="1">
                                <a:latin typeface="Cambria Math" panose="02040503050406030204" pitchFamily="18" charset="0"/>
                              </a:rPr>
                              <m:t>𝟐</m:t>
                            </m:r>
                            <m:r>
                              <a:rPr lang="ar-AE" sz="1800" b="1" i="1">
                                <a:latin typeface="Cambria Math" panose="02040503050406030204" pitchFamily="18" charset="0"/>
                              </a:rPr>
                              <m:t>𝑮</m:t>
                            </m:r>
                          </m:sup>
                        </m:sSup>
                      </m:e>
                    </m:borderBox>
                  </m:oMath>
                </a14:m>
                <a:endParaRPr lang="en-IN" sz="1800" dirty="0">
                  <a:latin typeface="Times New Roman" panose="02020603050405020304" pitchFamily="18" charset="0"/>
                  <a:cs typeface="Times New Roman" panose="02020603050405020304" pitchFamily="18" charset="0"/>
                </a:endParaRPr>
              </a:p>
            </p:txBody>
          </p:sp>
        </mc:Choice>
        <mc:Fallback xmlns="">
          <p:sp>
            <p:nvSpPr>
              <p:cNvPr id="5" name="Content Placeholder 4">
                <a:extLst>
                  <a:ext uri="{FF2B5EF4-FFF2-40B4-BE49-F238E27FC236}">
                    <a16:creationId xmlns:a16="http://schemas.microsoft.com/office/drawing/2014/main" id="{2CB5DDCB-DF27-F701-EE7C-877850AAAE2F}"/>
                  </a:ext>
                </a:extLst>
              </p:cNvPr>
              <p:cNvSpPr>
                <a:spLocks noGrp="1" noRot="1" noChangeAspect="1" noMove="1" noResize="1" noEditPoints="1" noAdjustHandles="1" noChangeArrowheads="1" noChangeShapeType="1" noTextEdit="1"/>
              </p:cNvSpPr>
              <p:nvPr>
                <p:ph idx="1"/>
              </p:nvPr>
            </p:nvSpPr>
            <p:spPr>
              <a:blipFill>
                <a:blip r:embed="rId3"/>
                <a:stretch>
                  <a:fillRect l="-406" t="-1261"/>
                </a:stretch>
              </a:blipFill>
            </p:spPr>
            <p:txBody>
              <a:bodyPr/>
              <a:lstStyle/>
              <a:p>
                <a:r>
                  <a:rPr lang="en-IN">
                    <a:noFill/>
                  </a:rPr>
                  <a:t> </a:t>
                </a:r>
              </a:p>
            </p:txBody>
          </p:sp>
        </mc:Fallback>
      </mc:AlternateContent>
    </p:spTree>
    <p:extLst>
      <p:ext uri="{BB962C8B-B14F-4D97-AF65-F5344CB8AC3E}">
        <p14:creationId xmlns:p14="http://schemas.microsoft.com/office/powerpoint/2010/main" val="22443252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5FCAC-7045-4BC6-E533-07EF828E9F0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4B0967F-D751-62C4-9D54-F1FA3CDEE14A}"/>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740C69D1-6782-8464-34DA-E6F7D4C69A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mc:AlternateContent xmlns:mc="http://schemas.openxmlformats.org/markup-compatibility/2006" xmlns:a14="http://schemas.microsoft.com/office/drawing/2010/main">
        <mc:Choice Requires="a14">
          <p:sp>
            <p:nvSpPr>
              <p:cNvPr id="16" name="Content Placeholder 15">
                <a:extLst>
                  <a:ext uri="{FF2B5EF4-FFF2-40B4-BE49-F238E27FC236}">
                    <a16:creationId xmlns:a16="http://schemas.microsoft.com/office/drawing/2014/main" id="{9303AB36-A19C-BB5F-688B-964CD61A0A75}"/>
                  </a:ext>
                </a:extLst>
              </p:cNvPr>
              <p:cNvSpPr>
                <a:spLocks noGrp="1"/>
              </p:cNvSpPr>
              <p:nvPr>
                <p:ph idx="1"/>
              </p:nvPr>
            </p:nvSpPr>
            <p:spPr/>
            <p:txBody>
              <a:bodyPr>
                <a:normAutofit/>
              </a:bodyPr>
              <a:lstStyle/>
              <a:p>
                <a:endParaRPr lang="en-US" sz="1800" i="1" dirty="0">
                  <a:latin typeface="Times New Roman" panose="02020603050405020304" pitchFamily="18" charset="0"/>
                  <a:cs typeface="Times New Roman" panose="02020603050405020304" pitchFamily="18" charset="0"/>
                </a:endParaRPr>
              </a:p>
              <a:p>
                <a14:m>
                  <m:oMath xmlns:m="http://schemas.openxmlformats.org/officeDocument/2006/math">
                    <m:r>
                      <a:rPr lang="en-US" sz="2000" i="1">
                        <a:latin typeface="Cambria Math" panose="02040503050406030204" pitchFamily="18" charset="0"/>
                      </a:rPr>
                      <m:t>𝐺</m:t>
                    </m:r>
                  </m:oMath>
                </a14:m>
                <a:r>
                  <a:rPr lang="en-US" sz="2000" dirty="0">
                    <a:latin typeface="Times New Roman" panose="02020603050405020304" pitchFamily="18" charset="0"/>
                    <a:cs typeface="Times New Roman" panose="02020603050405020304" pitchFamily="18" charset="0"/>
                  </a:rPr>
                  <a:t>= Average number of frames generated (including new + retransmitted ones) during one frame transmission time.</a:t>
                </a:r>
              </a:p>
              <a:p>
                <a:r>
                  <a:rPr lang="en-US" sz="2000" dirty="0">
                    <a:latin typeface="Times New Roman" panose="02020603050405020304" pitchFamily="18" charset="0"/>
                    <a:cs typeface="Times New Roman" panose="02020603050405020304" pitchFamily="18" charset="0"/>
                  </a:rPr>
                  <a:t>This means on average, there are </a:t>
                </a:r>
                <a14:m>
                  <m:oMath xmlns:m="http://schemas.openxmlformats.org/officeDocument/2006/math">
                    <m:r>
                      <a:rPr lang="en-US" sz="2000" i="1">
                        <a:latin typeface="Cambria Math" panose="02040503050406030204" pitchFamily="18" charset="0"/>
                      </a:rPr>
                      <m:t>𝐺</m:t>
                    </m:r>
                  </m:oMath>
                </a14:m>
                <a:r>
                  <a:rPr lang="en-US" sz="2000" dirty="0">
                    <a:latin typeface="Times New Roman" panose="02020603050405020304" pitchFamily="18" charset="0"/>
                    <a:cs typeface="Times New Roman" panose="02020603050405020304" pitchFamily="18" charset="0"/>
                  </a:rPr>
                  <a:t> attempts per frame time.</a:t>
                </a:r>
              </a:p>
              <a:p>
                <a:r>
                  <a:rPr lang="en-US" sz="2000" dirty="0">
                    <a:latin typeface="Times New Roman" panose="02020603050405020304" pitchFamily="18" charset="0"/>
                    <a:cs typeface="Times New Roman" panose="02020603050405020304" pitchFamily="18" charset="0"/>
                  </a:rPr>
                  <a:t>S = Average number of successful transmissions per frame time.</a:t>
                </a:r>
              </a:p>
              <a:p>
                <a:r>
                  <a:rPr lang="en-US" sz="2000" dirty="0">
                    <a:latin typeface="Times New Roman" panose="02020603050405020304" pitchFamily="18" charset="0"/>
                    <a:cs typeface="Times New Roman" panose="02020603050405020304" pitchFamily="18" charset="0"/>
                  </a:rPr>
                  <a:t>Now, in Pure ALOHA, for a frame to be successful, no other frame should be transmitted during its vulnerable period.</a:t>
                </a:r>
              </a:p>
              <a:p>
                <a:pPr marL="0" indent="0">
                  <a:buNone/>
                </a:pPr>
                <a:endParaRPr lang="ar-AE" sz="18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a:p>
                <a:endParaRPr lang="en-IN" sz="1800" dirty="0">
                  <a:latin typeface="Times New Roman" panose="02020603050405020304" pitchFamily="18" charset="0"/>
                  <a:cs typeface="Times New Roman" panose="02020603050405020304" pitchFamily="18" charset="0"/>
                </a:endParaRPr>
              </a:p>
            </p:txBody>
          </p:sp>
        </mc:Choice>
        <mc:Fallback xmlns="">
          <p:sp>
            <p:nvSpPr>
              <p:cNvPr id="16" name="Content Placeholder 15">
                <a:extLst>
                  <a:ext uri="{FF2B5EF4-FFF2-40B4-BE49-F238E27FC236}">
                    <a16:creationId xmlns:a16="http://schemas.microsoft.com/office/drawing/2014/main" id="{9303AB36-A19C-BB5F-688B-964CD61A0A75}"/>
                  </a:ext>
                </a:extLst>
              </p:cNvPr>
              <p:cNvSpPr>
                <a:spLocks noGrp="1" noRot="1" noChangeAspect="1" noMove="1" noResize="1" noEditPoints="1" noAdjustHandles="1" noChangeArrowheads="1" noChangeShapeType="1" noTextEdit="1"/>
              </p:cNvSpPr>
              <p:nvPr>
                <p:ph idx="1"/>
              </p:nvPr>
            </p:nvSpPr>
            <p:spPr>
              <a:blipFill>
                <a:blip r:embed="rId3"/>
                <a:stretch>
                  <a:fillRect l="-522" r="-1043"/>
                </a:stretch>
              </a:blipFill>
            </p:spPr>
            <p:txBody>
              <a:bodyPr/>
              <a:lstStyle/>
              <a:p>
                <a:r>
                  <a:rPr lang="en-IN">
                    <a:noFill/>
                  </a:rPr>
                  <a:t> </a:t>
                </a:r>
              </a:p>
            </p:txBody>
          </p:sp>
        </mc:Fallback>
      </mc:AlternateContent>
    </p:spTree>
    <p:extLst>
      <p:ext uri="{BB962C8B-B14F-4D97-AF65-F5344CB8AC3E}">
        <p14:creationId xmlns:p14="http://schemas.microsoft.com/office/powerpoint/2010/main" val="363900317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17967-C912-1F9C-7EE8-D88F359038B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E41CDD9-C73E-7127-B83B-B62366DD595E}"/>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2E81741C-E57D-7840-7438-A9AE6B6029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6" name="Content Placeholder 5">
            <a:extLst>
              <a:ext uri="{FF2B5EF4-FFF2-40B4-BE49-F238E27FC236}">
                <a16:creationId xmlns:a16="http://schemas.microsoft.com/office/drawing/2014/main" id="{FF11219C-4827-2DBE-5A80-8058B06EB4B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27355" y="3775587"/>
            <a:ext cx="8660717" cy="1956620"/>
          </a:xfrm>
        </p:spPr>
      </p:pic>
      <p:sp>
        <p:nvSpPr>
          <p:cNvPr id="8" name="TextBox 7">
            <a:extLst>
              <a:ext uri="{FF2B5EF4-FFF2-40B4-BE49-F238E27FC236}">
                <a16:creationId xmlns:a16="http://schemas.microsoft.com/office/drawing/2014/main" id="{8C256C2D-815A-F9D0-EC20-7C215ECE164C}"/>
              </a:ext>
            </a:extLst>
          </p:cNvPr>
          <p:cNvSpPr txBox="1"/>
          <p:nvPr/>
        </p:nvSpPr>
        <p:spPr>
          <a:xfrm>
            <a:off x="973393" y="2692794"/>
            <a:ext cx="9517625" cy="923330"/>
          </a:xfrm>
          <a:prstGeom prst="rect">
            <a:avLst/>
          </a:prstGeom>
          <a:noFill/>
        </p:spPr>
        <p:txBody>
          <a:bodyPr wrap="square">
            <a:spAutoFit/>
          </a:bodyPr>
          <a:lstStyle/>
          <a:p>
            <a:r>
              <a:rPr lang="en-US" dirty="0"/>
              <a:t>Throughput Let us call G the average number of frames generated by the system during one frame transmission time. Then it can be proved that the average number of successful transmissions for pure ALOHA is S=G x e-2G. The maximum throughput S maxis 0.184, for G =0. </a:t>
            </a:r>
            <a:endParaRPr lang="en-IN" dirty="0"/>
          </a:p>
        </p:txBody>
      </p:sp>
    </p:spTree>
    <p:extLst>
      <p:ext uri="{BB962C8B-B14F-4D97-AF65-F5344CB8AC3E}">
        <p14:creationId xmlns:p14="http://schemas.microsoft.com/office/powerpoint/2010/main" val="22338188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2C306-A504-E557-E55B-F7284CBFD29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1B6416B-FE54-B409-F2D0-A42C070A4433}"/>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A3A710AB-9BEE-73AB-6840-A248F065D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9" name="Content Placeholder 8">
            <a:extLst>
              <a:ext uri="{FF2B5EF4-FFF2-40B4-BE49-F238E27FC236}">
                <a16:creationId xmlns:a16="http://schemas.microsoft.com/office/drawing/2014/main" id="{557B6D69-8C36-B515-DD2E-EE27692E21C2}"/>
              </a:ext>
            </a:extLst>
          </p:cNvPr>
          <p:cNvSpPr>
            <a:spLocks noGrp="1"/>
          </p:cNvSpPr>
          <p:nvPr>
            <p:ph idx="1"/>
          </p:nvPr>
        </p:nvSpPr>
        <p:spPr>
          <a:xfrm>
            <a:off x="720213" y="1943612"/>
            <a:ext cx="10515600" cy="4351338"/>
          </a:xfrm>
        </p:spPr>
        <p:txBody>
          <a:bodyPr>
            <a:normAutofit/>
          </a:bodyPr>
          <a:lstStyle/>
          <a:p>
            <a:pPr algn="just"/>
            <a:r>
              <a:rPr lang="en-US" sz="1800" dirty="0">
                <a:latin typeface="Times New Roman" panose="02020603050405020304" pitchFamily="18" charset="0"/>
                <a:cs typeface="Times New Roman" panose="02020603050405020304" pitchFamily="18" charset="0"/>
              </a:rPr>
              <a:t>. </a:t>
            </a:r>
            <a:r>
              <a:rPr lang="en-US" sz="1800" b="1" dirty="0">
                <a:solidFill>
                  <a:schemeClr val="accent1">
                    <a:lumMod val="50000"/>
                  </a:schemeClr>
                </a:solidFill>
                <a:latin typeface="Times New Roman" panose="02020603050405020304" pitchFamily="18" charset="0"/>
                <a:cs typeface="Times New Roman" panose="02020603050405020304" pitchFamily="18" charset="0"/>
              </a:rPr>
              <a:t>Slotted ALOHA </a:t>
            </a:r>
          </a:p>
          <a:p>
            <a:pPr algn="just"/>
            <a:r>
              <a:rPr lang="en-US" sz="1800" dirty="0">
                <a:latin typeface="Times New Roman" panose="02020603050405020304" pitchFamily="18" charset="0"/>
                <a:cs typeface="Times New Roman" panose="02020603050405020304" pitchFamily="18" charset="0"/>
              </a:rPr>
              <a:t>In slotted ALOHA we divide the time into slots of Tfrs and force the station to send only at the beginning of the time slot. This reduces Collision compared to pure aloha.</a:t>
            </a:r>
          </a:p>
          <a:p>
            <a:pPr algn="just"/>
            <a:endParaRPr lang="en-US" sz="1800" dirty="0">
              <a:latin typeface="Times New Roman" panose="02020603050405020304" pitchFamily="18" charset="0"/>
              <a:cs typeface="Times New Roman" panose="02020603050405020304" pitchFamily="18" charset="0"/>
            </a:endParaRPr>
          </a:p>
          <a:p>
            <a:pPr algn="just"/>
            <a:endParaRPr lang="en-US" sz="1800" dirty="0">
              <a:latin typeface="Times New Roman" panose="02020603050405020304" pitchFamily="18" charset="0"/>
              <a:cs typeface="Times New Roman" panose="02020603050405020304" pitchFamily="18" charset="0"/>
            </a:endParaRPr>
          </a:p>
          <a:p>
            <a:pPr algn="just"/>
            <a:endParaRPr lang="en-US" sz="1800" dirty="0">
              <a:latin typeface="Times New Roman" panose="02020603050405020304" pitchFamily="18" charset="0"/>
              <a:cs typeface="Times New Roman" panose="02020603050405020304" pitchFamily="18" charset="0"/>
            </a:endParaRPr>
          </a:p>
          <a:p>
            <a:pPr marL="0" indent="0" algn="just">
              <a:buNone/>
            </a:pPr>
            <a:endParaRPr lang="en-US" sz="1800" dirty="0">
              <a:latin typeface="Times New Roman" panose="02020603050405020304" pitchFamily="18" charset="0"/>
              <a:cs typeface="Times New Roman" panose="02020603050405020304" pitchFamily="18" charset="0"/>
            </a:endParaRPr>
          </a:p>
          <a:p>
            <a:pPr algn="just"/>
            <a:r>
              <a:rPr lang="en-US" sz="1800" dirty="0">
                <a:latin typeface="Times New Roman" panose="02020603050405020304" pitchFamily="18" charset="0"/>
                <a:cs typeface="Times New Roman" panose="02020603050405020304" pitchFamily="18" charset="0"/>
              </a:rPr>
              <a:t> The vulnerable time for slotted ALOHA is one-half that of pure ALOHA. Slotted ALOHA vulnerable time = Tfr Throughput It can be proved that the average number of successful transmissions for ALOHA is S = G x e-G. The maximum throughput Smaxis 0.368, when G = 1. </a:t>
            </a:r>
          </a:p>
          <a:p>
            <a:pPr algn="just"/>
            <a:endParaRPr lang="en-IN" sz="1800" dirty="0">
              <a:latin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id="{52A82327-CF28-370E-DB4D-0128DBA4B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5060" y="2895113"/>
            <a:ext cx="4625148" cy="1521308"/>
          </a:xfrm>
          <a:prstGeom prst="rect">
            <a:avLst/>
          </a:prstGeom>
        </p:spPr>
      </p:pic>
      <p:pic>
        <p:nvPicPr>
          <p:cNvPr id="15" name="Picture 14">
            <a:extLst>
              <a:ext uri="{FF2B5EF4-FFF2-40B4-BE49-F238E27FC236}">
                <a16:creationId xmlns:a16="http://schemas.microsoft.com/office/drawing/2014/main" id="{2D6DA0AC-FF55-8F12-5095-6C9BEAFACD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1137" y="5260258"/>
            <a:ext cx="3671749" cy="1597742"/>
          </a:xfrm>
          <a:prstGeom prst="rect">
            <a:avLst/>
          </a:prstGeom>
        </p:spPr>
      </p:pic>
    </p:spTree>
    <p:extLst>
      <p:ext uri="{BB962C8B-B14F-4D97-AF65-F5344CB8AC3E}">
        <p14:creationId xmlns:p14="http://schemas.microsoft.com/office/powerpoint/2010/main" val="31542667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BB0B6-4E1C-9285-8ADC-66C291501A0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6032BC4-389F-7360-D59E-924779A7F735}"/>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9291DCB3-378A-C41C-7183-70F66FE6B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9" name="Content Placeholder 8">
            <a:extLst>
              <a:ext uri="{FF2B5EF4-FFF2-40B4-BE49-F238E27FC236}">
                <a16:creationId xmlns:a16="http://schemas.microsoft.com/office/drawing/2014/main" id="{8214CA5C-0091-E5F4-0DA3-DD97BC4E737A}"/>
              </a:ext>
            </a:extLst>
          </p:cNvPr>
          <p:cNvSpPr>
            <a:spLocks noGrp="1"/>
          </p:cNvSpPr>
          <p:nvPr>
            <p:ph idx="1"/>
          </p:nvPr>
        </p:nvSpPr>
        <p:spPr>
          <a:xfrm>
            <a:off x="720213" y="1943612"/>
            <a:ext cx="10515600" cy="4351338"/>
          </a:xfrm>
        </p:spPr>
        <p:txBody>
          <a:bodyPr>
            <a:normAutofit/>
          </a:bodyPr>
          <a:lstStyle/>
          <a:p>
            <a:pPr marL="0" indent="0" algn="just">
              <a:buNone/>
            </a:pPr>
            <a:r>
              <a:rPr lang="en-US" sz="1800" b="1" dirty="0">
                <a:solidFill>
                  <a:schemeClr val="accent1">
                    <a:lumMod val="50000"/>
                  </a:schemeClr>
                </a:solidFill>
                <a:latin typeface="Times New Roman" panose="02020603050405020304" pitchFamily="18" charset="0"/>
                <a:cs typeface="Times New Roman" panose="02020603050405020304" pitchFamily="18" charset="0"/>
              </a:rPr>
              <a:t>2. Carrier Sense Multiple Access (CSMA)  </a:t>
            </a:r>
          </a:p>
          <a:p>
            <a:pPr marL="0" indent="0" algn="just">
              <a:buNone/>
            </a:pPr>
            <a:r>
              <a:rPr lang="en-US" sz="1800" dirty="0">
                <a:latin typeface="Times New Roman" panose="02020603050405020304" pitchFamily="18" charset="0"/>
                <a:cs typeface="Times New Roman" panose="02020603050405020304" pitchFamily="18" charset="0"/>
              </a:rPr>
              <a:t>➔ Carrier sense multiple access (CSMA) requires that each station first listen to the medium before sending. The principle "sense before transmit" or "listen before talk." </a:t>
            </a:r>
          </a:p>
          <a:p>
            <a:pPr marL="0" indent="0" algn="just">
              <a:buNone/>
            </a:pPr>
            <a:r>
              <a:rPr lang="en-US" sz="1800" dirty="0">
                <a:latin typeface="Times New Roman" panose="02020603050405020304" pitchFamily="18" charset="0"/>
                <a:cs typeface="Times New Roman" panose="02020603050405020304" pitchFamily="18" charset="0"/>
              </a:rPr>
              <a:t>➔ CSMA can reduce the possibility of collision, but it cannot eliminate it. Stations are connected to a shared channel. </a:t>
            </a:r>
          </a:p>
          <a:p>
            <a:pPr marL="0" indent="0" algn="just">
              <a:buNone/>
            </a:pPr>
            <a:r>
              <a:rPr lang="en-US" sz="1800" dirty="0">
                <a:latin typeface="Times New Roman" panose="02020603050405020304" pitchFamily="18" charset="0"/>
                <a:cs typeface="Times New Roman" panose="02020603050405020304" pitchFamily="18" charset="0"/>
              </a:rPr>
              <a:t>➔ The possibility of collision still exists because of propagation delay; when a station sends a frame, it still takes time for the first bit to reach every station and for every station to sense it.</a:t>
            </a:r>
          </a:p>
          <a:p>
            <a:pPr marL="0" indent="0" algn="just">
              <a:buNone/>
            </a:pPr>
            <a:r>
              <a:rPr lang="en-US" sz="1800" dirty="0">
                <a:latin typeface="Times New Roman" panose="02020603050405020304" pitchFamily="18" charset="0"/>
                <a:cs typeface="Times New Roman" panose="02020603050405020304" pitchFamily="18" charset="0"/>
              </a:rPr>
              <a:t> </a:t>
            </a:r>
            <a:endParaRPr lang="en-IN" sz="1800" b="1"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13702BA0-7368-9D01-F227-E704CCD5BB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9219" y="4502751"/>
            <a:ext cx="4477375" cy="1800476"/>
          </a:xfrm>
          <a:prstGeom prst="rect">
            <a:avLst/>
          </a:prstGeom>
        </p:spPr>
      </p:pic>
    </p:spTree>
    <p:extLst>
      <p:ext uri="{BB962C8B-B14F-4D97-AF65-F5344CB8AC3E}">
        <p14:creationId xmlns:p14="http://schemas.microsoft.com/office/powerpoint/2010/main" val="31463092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7C618-009D-0088-85C8-730F8C175FF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8EEE115-1E8D-AFCB-E79A-ABA90489D7E4}"/>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94C4CCB7-E475-6B37-E853-E062FA6E97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9" name="Content Placeholder 8">
            <a:extLst>
              <a:ext uri="{FF2B5EF4-FFF2-40B4-BE49-F238E27FC236}">
                <a16:creationId xmlns:a16="http://schemas.microsoft.com/office/drawing/2014/main" id="{6F4971E6-08C6-7CFD-8D98-4859385534C2}"/>
              </a:ext>
            </a:extLst>
          </p:cNvPr>
          <p:cNvSpPr>
            <a:spLocks noGrp="1"/>
          </p:cNvSpPr>
          <p:nvPr>
            <p:ph idx="1"/>
          </p:nvPr>
        </p:nvSpPr>
        <p:spPr>
          <a:xfrm>
            <a:off x="720213" y="1943612"/>
            <a:ext cx="10515600" cy="4351338"/>
          </a:xfrm>
        </p:spPr>
        <p:txBody>
          <a:bodyPr>
            <a:normAutofit/>
          </a:bodyPr>
          <a:lstStyle/>
          <a:p>
            <a:pPr marL="0" indent="0" algn="just">
              <a:lnSpc>
                <a:spcPct val="100000"/>
              </a:lnSpc>
              <a:buNone/>
            </a:pPr>
            <a:r>
              <a:rPr lang="en-US" sz="1800" dirty="0">
                <a:latin typeface="Times New Roman" panose="02020603050405020304" pitchFamily="18" charset="0"/>
                <a:cs typeface="Times New Roman" panose="02020603050405020304" pitchFamily="18" charset="0"/>
              </a:rPr>
              <a:t>Persistence Methods This method tells, What should a station do if the channel is busy? What should a station do if the channel is idle? Three methods have been devised</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 1. </a:t>
            </a:r>
            <a:r>
              <a:rPr lang="en-US" sz="1800" b="1" dirty="0">
                <a:latin typeface="Times New Roman" panose="02020603050405020304" pitchFamily="18" charset="0"/>
                <a:cs typeface="Times New Roman" panose="02020603050405020304" pitchFamily="18" charset="0"/>
              </a:rPr>
              <a:t>I-persistent</a:t>
            </a:r>
            <a:r>
              <a:rPr lang="en-US" sz="1800" dirty="0">
                <a:latin typeface="Times New Roman" panose="02020603050405020304" pitchFamily="18" charset="0"/>
                <a:cs typeface="Times New Roman" panose="02020603050405020304" pitchFamily="18" charset="0"/>
              </a:rPr>
              <a:t> - In this method ,after the station finds the line idle, it sends its frame immediately.</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 2. </a:t>
            </a:r>
            <a:r>
              <a:rPr lang="en-US" sz="1800" b="1" dirty="0">
                <a:latin typeface="Times New Roman" panose="02020603050405020304" pitchFamily="18" charset="0"/>
                <a:cs typeface="Times New Roman" panose="02020603050405020304" pitchFamily="18" charset="0"/>
              </a:rPr>
              <a:t>Nonpersistent</a:t>
            </a:r>
            <a:r>
              <a:rPr lang="en-US" sz="1800" dirty="0">
                <a:latin typeface="Times New Roman" panose="02020603050405020304" pitchFamily="18" charset="0"/>
                <a:cs typeface="Times New Roman" panose="02020603050405020304" pitchFamily="18" charset="0"/>
              </a:rPr>
              <a:t>- In this method, a station  that has a frame to send senses the line. If the line is idle, it sends immediately. If the line is not idle, it waits a random amount of time and then senses the line again.</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 3. </a:t>
            </a:r>
            <a:r>
              <a:rPr lang="en-US" sz="1800" b="1" dirty="0">
                <a:latin typeface="Times New Roman" panose="02020603050405020304" pitchFamily="18" charset="0"/>
                <a:cs typeface="Times New Roman" panose="02020603050405020304" pitchFamily="18" charset="0"/>
              </a:rPr>
              <a:t>p-Persistent</a:t>
            </a:r>
            <a:r>
              <a:rPr lang="en-US" sz="1800" dirty="0">
                <a:latin typeface="Times New Roman" panose="02020603050405020304" pitchFamily="18" charset="0"/>
                <a:cs typeface="Times New Roman" panose="02020603050405020304" pitchFamily="18" charset="0"/>
              </a:rPr>
              <a:t> -This method is used if the channel has time slots with a slot duration equal to or greater than the maximum propagation time. In this method, after the station finds the line idle it follows these steps: </a:t>
            </a:r>
          </a:p>
          <a:p>
            <a:pPr marL="342900" indent="-342900" algn="just">
              <a:lnSpc>
                <a:spcPct val="100000"/>
              </a:lnSpc>
              <a:buAutoNum type="arabicPeriod"/>
            </a:pPr>
            <a:r>
              <a:rPr lang="en-US" sz="1800" dirty="0">
                <a:latin typeface="Times New Roman" panose="02020603050405020304" pitchFamily="18" charset="0"/>
                <a:cs typeface="Times New Roman" panose="02020603050405020304" pitchFamily="18" charset="0"/>
              </a:rPr>
              <a:t>With probability p, the station sends its frame. </a:t>
            </a:r>
          </a:p>
          <a:p>
            <a:pPr marL="342900" indent="-342900" algn="just">
              <a:lnSpc>
                <a:spcPct val="100000"/>
              </a:lnSpc>
              <a:buAutoNum type="arabicPeriod"/>
            </a:pPr>
            <a:r>
              <a:rPr lang="en-US" sz="1800" dirty="0">
                <a:latin typeface="Times New Roman" panose="02020603050405020304" pitchFamily="18" charset="0"/>
                <a:cs typeface="Times New Roman" panose="02020603050405020304" pitchFamily="18" charset="0"/>
              </a:rPr>
              <a:t> With probability q = 1 - p, the station waits for the beginning of the next time slot and checks the line again. a. If the line is idle, it goes to step 1. b. If the line is busy, it acts as though a collision has occurred and uses the backoff procedure.</a:t>
            </a:r>
            <a:endParaRPr lang="en-IN" sz="1800" b="1"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3288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8C0F7-A4D9-93D5-F092-20E45BCD53E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5F59D63-EA93-1951-AB12-7383F2E2DC03}"/>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Types of Errors</a:t>
            </a:r>
          </a:p>
        </p:txBody>
      </p:sp>
      <p:sp>
        <p:nvSpPr>
          <p:cNvPr id="5" name="Content Placeholder 4">
            <a:extLst>
              <a:ext uri="{FF2B5EF4-FFF2-40B4-BE49-F238E27FC236}">
                <a16:creationId xmlns:a16="http://schemas.microsoft.com/office/drawing/2014/main" id="{FEBF909B-E571-4F8F-7B4F-CCA5E50BE4B0}"/>
              </a:ext>
            </a:extLst>
          </p:cNvPr>
          <p:cNvSpPr>
            <a:spLocks noGrp="1"/>
          </p:cNvSpPr>
          <p:nvPr>
            <p:ph idx="1"/>
          </p:nvPr>
        </p:nvSpPr>
        <p:spPr>
          <a:xfrm>
            <a:off x="838200" y="2005781"/>
            <a:ext cx="10515600" cy="4171182"/>
          </a:xfrm>
        </p:spPr>
        <p:txBody>
          <a:bodyPr>
            <a:normAutofit/>
          </a:bodyPr>
          <a:lstStyle/>
          <a:p>
            <a:pPr marL="0" indent="0" fontAlgn="base">
              <a:buNone/>
            </a:pPr>
            <a:r>
              <a:rPr lang="en-IN" sz="1600" b="1" dirty="0">
                <a:solidFill>
                  <a:srgbClr val="FF0000"/>
                </a:solidFill>
                <a:latin typeface="Times New Roman" panose="02020603050405020304" pitchFamily="18" charset="0"/>
                <a:cs typeface="Times New Roman" panose="02020603050405020304" pitchFamily="18" charset="0"/>
              </a:rPr>
              <a:t>3. Burst Error</a:t>
            </a:r>
          </a:p>
          <a:p>
            <a:pPr fontAlgn="base"/>
            <a:r>
              <a:rPr lang="en-US" sz="2000" dirty="0">
                <a:latin typeface="Times New Roman" panose="02020603050405020304" pitchFamily="18" charset="0"/>
                <a:cs typeface="Times New Roman" panose="02020603050405020304" pitchFamily="18" charset="0"/>
              </a:rPr>
              <a:t>When several consecutive bits are flipped mistakenly in digital transmission, it creates a burst error. This error causes a sequence of consecutive incorrect values.</a:t>
            </a:r>
          </a:p>
          <a:p>
            <a:pPr fontAlgn="base"/>
            <a:r>
              <a:rPr lang="en-US" sz="1800" b="1" dirty="0">
                <a:latin typeface="Times New Roman" panose="02020603050405020304" pitchFamily="18" charset="0"/>
                <a:cs typeface="Times New Roman" panose="02020603050405020304" pitchFamily="18" charset="0"/>
              </a:rPr>
              <a:t>Two or more bits</a:t>
            </a:r>
            <a:r>
              <a:rPr lang="en-US" sz="1800" dirty="0">
                <a:latin typeface="Times New Roman" panose="02020603050405020304" pitchFamily="18" charset="0"/>
                <a:cs typeface="Times New Roman" panose="02020603050405020304" pitchFamily="18" charset="0"/>
              </a:rPr>
              <a:t> in the data are changed due to noise or interference.</a:t>
            </a:r>
          </a:p>
          <a:p>
            <a:pPr fontAlgn="base"/>
            <a:r>
              <a:rPr lang="en-US" sz="1800" dirty="0"/>
              <a:t>Errors occur in a sequence.</a:t>
            </a:r>
          </a:p>
          <a:p>
            <a:r>
              <a:rPr lang="en-US" sz="1600" dirty="0">
                <a:latin typeface="Times New Roman" panose="02020603050405020304" pitchFamily="18" charset="0"/>
                <a:cs typeface="Times New Roman" panose="02020603050405020304" pitchFamily="18" charset="0"/>
              </a:rPr>
              <a:t>Example:</a:t>
            </a:r>
          </a:p>
          <a:p>
            <a:r>
              <a:rPr lang="en-US" sz="1600" dirty="0">
                <a:latin typeface="Times New Roman" panose="02020603050405020304" pitchFamily="18" charset="0"/>
                <a:cs typeface="Times New Roman" panose="02020603050405020304" pitchFamily="18" charset="0"/>
              </a:rPr>
              <a:t>Sent: </a:t>
            </a:r>
            <a:r>
              <a:rPr lang="en-US" sz="2000" dirty="0">
                <a:latin typeface="Times New Roman" panose="02020603050405020304" pitchFamily="18" charset="0"/>
                <a:cs typeface="Times New Roman" panose="02020603050405020304" pitchFamily="18" charset="0"/>
              </a:rPr>
              <a:t>1011001</a:t>
            </a:r>
            <a:endParaRPr lang="en-US" sz="14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Received: </a:t>
            </a:r>
            <a:r>
              <a:rPr lang="en-US" sz="2000" dirty="0">
                <a:latin typeface="Times New Roman" panose="02020603050405020304" pitchFamily="18" charset="0"/>
                <a:cs typeface="Times New Roman" panose="02020603050405020304" pitchFamily="18" charset="0"/>
              </a:rPr>
              <a:t>1001111</a:t>
            </a:r>
            <a:r>
              <a:rPr lang="en-US" sz="1600" dirty="0">
                <a:latin typeface="Times New Roman" panose="02020603050405020304" pitchFamily="18" charset="0"/>
                <a:cs typeface="Times New Roman" panose="02020603050405020304" pitchFamily="18" charset="0"/>
              </a:rPr>
              <a:t> (multiple bits changed in a row).</a:t>
            </a:r>
          </a:p>
          <a:p>
            <a:pPr marL="0" indent="0" fontAlgn="base">
              <a:buNone/>
            </a:pPr>
            <a:endParaRPr lang="en-IN" sz="1800" dirty="0">
              <a:latin typeface="Times New Roman" panose="02020603050405020304" pitchFamily="18" charset="0"/>
              <a:cs typeface="Times New Roman" panose="02020603050405020304" pitchFamily="18" charset="0"/>
            </a:endParaRPr>
          </a:p>
          <a:p>
            <a:pPr marL="0" indent="0" fontAlgn="base">
              <a:buNone/>
            </a:pPr>
            <a:endParaRPr lang="en-US" sz="1200" dirty="0">
              <a:latin typeface="Times New Roman" panose="02020603050405020304" pitchFamily="18" charset="0"/>
              <a:cs typeface="Times New Roman" panose="02020603050405020304" pitchFamily="18" charset="0"/>
            </a:endParaRPr>
          </a:p>
          <a:p>
            <a:pPr marL="0" indent="0">
              <a:buNone/>
            </a:pPr>
            <a:endParaRPr lang="en-IN" sz="2000" b="1" dirty="0">
              <a:latin typeface="Times New Roman" panose="02020603050405020304" pitchFamily="18" charset="0"/>
              <a:cs typeface="Times New Roman" panose="02020603050405020304" pitchFamily="18" charset="0"/>
            </a:endParaRPr>
          </a:p>
          <a:p>
            <a:pPr marL="0" indent="0">
              <a:buNone/>
            </a:pPr>
            <a:endParaRPr lang="en-IN" sz="1800" b="1"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6B4140C9-F964-F096-3E4E-EC8D4F6A6E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3702" y="3475023"/>
            <a:ext cx="3242453" cy="2699342"/>
          </a:xfrm>
          <a:prstGeom prst="rect">
            <a:avLst/>
          </a:prstGeom>
        </p:spPr>
      </p:pic>
      <p:pic>
        <p:nvPicPr>
          <p:cNvPr id="3" name="Picture 2">
            <a:extLst>
              <a:ext uri="{FF2B5EF4-FFF2-40B4-BE49-F238E27FC236}">
                <a16:creationId xmlns:a16="http://schemas.microsoft.com/office/drawing/2014/main" id="{9A213521-22CC-9B95-2C1C-7CE039C45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95909436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7EDD6-3B96-B64C-C9B7-057EDEE8341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A1EA3E7-A0AF-5719-6E64-7D0A85769C05}"/>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49212E02-BB4E-1C3C-9802-A164B84C18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5" name="Content Placeholder 4">
            <a:extLst>
              <a:ext uri="{FF2B5EF4-FFF2-40B4-BE49-F238E27FC236}">
                <a16:creationId xmlns:a16="http://schemas.microsoft.com/office/drawing/2014/main" id="{9669B181-7E49-B158-CD6C-CA54E8EF0D0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7473" y="2453234"/>
            <a:ext cx="5300094" cy="2384237"/>
          </a:xfrm>
        </p:spPr>
      </p:pic>
      <p:pic>
        <p:nvPicPr>
          <p:cNvPr id="7" name="Picture 6">
            <a:extLst>
              <a:ext uri="{FF2B5EF4-FFF2-40B4-BE49-F238E27FC236}">
                <a16:creationId xmlns:a16="http://schemas.microsoft.com/office/drawing/2014/main" id="{A2015FB1-CB10-6503-6ECF-B3B912FC3F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0807" y="2464025"/>
            <a:ext cx="5883614" cy="3721260"/>
          </a:xfrm>
          <a:prstGeom prst="rect">
            <a:avLst/>
          </a:prstGeom>
        </p:spPr>
      </p:pic>
    </p:spTree>
    <p:extLst>
      <p:ext uri="{BB962C8B-B14F-4D97-AF65-F5344CB8AC3E}">
        <p14:creationId xmlns:p14="http://schemas.microsoft.com/office/powerpoint/2010/main" val="21389727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B2976-FB1E-7EEF-96A3-771EF304E45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5029214-FDA4-9D1E-9853-DB0FC1634E96}"/>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4F2E2F40-C631-74F1-AC57-26447FABF4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9" name="Content Placeholder 8">
            <a:extLst>
              <a:ext uri="{FF2B5EF4-FFF2-40B4-BE49-F238E27FC236}">
                <a16:creationId xmlns:a16="http://schemas.microsoft.com/office/drawing/2014/main" id="{BD5858B9-3F32-CC47-102E-7EDED69F89E5}"/>
              </a:ext>
            </a:extLst>
          </p:cNvPr>
          <p:cNvSpPr>
            <a:spLocks noGrp="1"/>
          </p:cNvSpPr>
          <p:nvPr>
            <p:ph idx="1"/>
          </p:nvPr>
        </p:nvSpPr>
        <p:spPr/>
        <p:txBody>
          <a:bodyPr>
            <a:normAutofit/>
          </a:bodyPr>
          <a:lstStyle/>
          <a:p>
            <a:pPr marL="0" indent="0">
              <a:buNone/>
            </a:pPr>
            <a:r>
              <a:rPr lang="en-US" sz="1800" b="1" dirty="0">
                <a:solidFill>
                  <a:schemeClr val="accent1">
                    <a:lumMod val="50000"/>
                  </a:schemeClr>
                </a:solidFill>
                <a:latin typeface="Times New Roman" panose="02020603050405020304" pitchFamily="18" charset="0"/>
                <a:cs typeface="Times New Roman" panose="02020603050405020304" pitchFamily="18" charset="0"/>
              </a:rPr>
              <a:t>3.Carrier Sense Multiple Access with Collision Detection (CSMA/CD)</a:t>
            </a:r>
          </a:p>
          <a:p>
            <a:pPr marL="0" indent="0">
              <a:buNone/>
            </a:pPr>
            <a:r>
              <a:rPr lang="en-US" sz="1800" dirty="0"/>
              <a:t>In this method, a station monitors the medium after it sends a frame to see if the transmission was successful. If so, the station is finished. If, however, there is a collision, the frame is sent again</a:t>
            </a:r>
          </a:p>
          <a:p>
            <a:pPr marL="0" indent="0">
              <a:buNone/>
            </a:pPr>
            <a:r>
              <a:rPr lang="en-US" sz="1800" dirty="0"/>
              <a:t>. 1. At time t1, station A has executed its persistence procedure and starts sending the bits of its frame.</a:t>
            </a:r>
          </a:p>
          <a:p>
            <a:pPr marL="0" indent="0">
              <a:buNone/>
            </a:pPr>
            <a:r>
              <a:rPr lang="en-US" sz="1800" dirty="0"/>
              <a:t> 2. At time t2, station C has not yet sensed the first bit sent by A. Station C executes its persistence procedure and starts sending the bits in its frame, which propagate both to the left and to the right.</a:t>
            </a:r>
          </a:p>
          <a:p>
            <a:pPr marL="0" indent="0">
              <a:buNone/>
            </a:pPr>
            <a:r>
              <a:rPr lang="en-US" sz="1800" dirty="0"/>
              <a:t> 3. The collision occurs sometime after time t2' Station C detects a collision at time t3 when it receives the first bit of A's frame.</a:t>
            </a:r>
          </a:p>
          <a:p>
            <a:pPr marL="0" indent="0">
              <a:buNone/>
            </a:pPr>
            <a:r>
              <a:rPr lang="en-US" sz="1800" dirty="0"/>
              <a:t> 4. Station C immediately transmission. </a:t>
            </a:r>
          </a:p>
          <a:p>
            <a:pPr marL="0" indent="0">
              <a:buNone/>
            </a:pPr>
            <a:r>
              <a:rPr lang="en-US" sz="1800" dirty="0"/>
              <a:t>5. Station A detects collision at time t4 when it receives the first bit of C's frame; it also immediately aborts transmission.</a:t>
            </a:r>
          </a:p>
          <a:p>
            <a:pPr marL="0" indent="0">
              <a:buNone/>
            </a:pPr>
            <a:r>
              <a:rPr lang="en-US" sz="1800" dirty="0">
                <a:solidFill>
                  <a:schemeClr val="tx1">
                    <a:lumMod val="95000"/>
                    <a:lumOff val="5000"/>
                  </a:schemeClr>
                </a:solidFill>
                <a:latin typeface="Times New Roman" panose="02020603050405020304" pitchFamily="18" charset="0"/>
                <a:cs typeface="Times New Roman" panose="02020603050405020304" pitchFamily="18" charset="0"/>
              </a:rPr>
              <a:t>6. CSMA / CD used in half duplex (communication in both direction but not at same time)..</a:t>
            </a:r>
            <a:endParaRPr lang="en-IN" sz="18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18814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4C931-B37D-63AE-061D-51DF5D13C03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B3A79CE-E278-6CD1-0F31-E47C027074D3}"/>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F6022BA0-C677-C826-9F7B-446AC50B8F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7" name="Content Placeholder 6">
            <a:extLst>
              <a:ext uri="{FF2B5EF4-FFF2-40B4-BE49-F238E27FC236}">
                <a16:creationId xmlns:a16="http://schemas.microsoft.com/office/drawing/2014/main" id="{A9A9315B-DE2D-ADA4-C1A4-AB20FCDC285E}"/>
              </a:ext>
            </a:extLst>
          </p:cNvPr>
          <p:cNvSpPr>
            <a:spLocks noGrp="1"/>
          </p:cNvSpPr>
          <p:nvPr>
            <p:ph idx="1"/>
          </p:nvPr>
        </p:nvSpPr>
        <p:spPr/>
        <p:txBody>
          <a:bodyPr>
            <a:normAutofit/>
          </a:bodyPr>
          <a:lstStyle/>
          <a:p>
            <a:r>
              <a:rPr lang="en-US" sz="1800" dirty="0">
                <a:latin typeface="Times New Roman" panose="02020603050405020304" pitchFamily="18" charset="0"/>
                <a:cs typeface="Times New Roman" panose="02020603050405020304" pitchFamily="18" charset="0"/>
              </a:rPr>
              <a:t>Minimum Frame Size</a:t>
            </a:r>
          </a:p>
          <a:p>
            <a:r>
              <a:rPr lang="en-US" sz="1800" dirty="0">
                <a:latin typeface="Times New Roman" panose="02020603050405020304" pitchFamily="18" charset="0"/>
                <a:cs typeface="Times New Roman" panose="02020603050405020304" pitchFamily="18" charset="0"/>
              </a:rPr>
              <a:t> ➔ For CSMA/CD to work, a restriction on the frame size is required.</a:t>
            </a:r>
          </a:p>
          <a:p>
            <a:r>
              <a:rPr lang="en-US" sz="1800" dirty="0">
                <a:latin typeface="Times New Roman" panose="02020603050405020304" pitchFamily="18" charset="0"/>
                <a:cs typeface="Times New Roman" panose="02020603050405020304" pitchFamily="18" charset="0"/>
              </a:rPr>
              <a:t> ➔ Before sending the last bit of the frame, the sending station must detect a collision, if any, because it does not keep a copy of the frame. </a:t>
            </a:r>
          </a:p>
          <a:p>
            <a:r>
              <a:rPr lang="en-US" sz="1800" dirty="0">
                <a:latin typeface="Times New Roman" panose="02020603050405020304" pitchFamily="18" charset="0"/>
                <a:cs typeface="Times New Roman" panose="02020603050405020304" pitchFamily="18" charset="0"/>
              </a:rPr>
              <a:t>➔ Therefore, the frame transmission time Tfr must be at least two times the maximum propagation time Tp.</a:t>
            </a:r>
          </a:p>
          <a:p>
            <a:endParaRPr lang="en-IN" sz="1800" dirty="0">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96ECAD83-192D-A72A-F890-9E9BE0436E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2235" y="3817421"/>
            <a:ext cx="6878010" cy="2219635"/>
          </a:xfrm>
          <a:prstGeom prst="rect">
            <a:avLst/>
          </a:prstGeom>
        </p:spPr>
      </p:pic>
    </p:spTree>
    <p:extLst>
      <p:ext uri="{BB962C8B-B14F-4D97-AF65-F5344CB8AC3E}">
        <p14:creationId xmlns:p14="http://schemas.microsoft.com/office/powerpoint/2010/main" val="396835858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7215C-0217-8C01-E273-C1BD7752328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F5AB708-6BC4-91CB-07C1-129A892440D0}"/>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686AE5B9-9374-08A1-9442-94EE99BB5D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7" name="Content Placeholder 6">
            <a:extLst>
              <a:ext uri="{FF2B5EF4-FFF2-40B4-BE49-F238E27FC236}">
                <a16:creationId xmlns:a16="http://schemas.microsoft.com/office/drawing/2014/main" id="{BC6F76B6-690C-B24E-0E58-B8D1DDC4037A}"/>
              </a:ext>
            </a:extLst>
          </p:cNvPr>
          <p:cNvSpPr>
            <a:spLocks noGrp="1"/>
          </p:cNvSpPr>
          <p:nvPr>
            <p:ph idx="1"/>
          </p:nvPr>
        </p:nvSpPr>
        <p:spPr/>
        <p:txBody>
          <a:bodyPr>
            <a:normAutofit/>
          </a:bodyPr>
          <a:lstStyle/>
          <a:p>
            <a:pPr algn="just"/>
            <a:r>
              <a:rPr lang="en-US" sz="1800" b="1" dirty="0">
                <a:latin typeface="Times New Roman" panose="02020603050405020304" pitchFamily="18" charset="0"/>
                <a:cs typeface="Times New Roman" panose="02020603050405020304" pitchFamily="18" charset="0"/>
              </a:rPr>
              <a:t>Procedure</a:t>
            </a:r>
          </a:p>
          <a:p>
            <a:pPr algn="just"/>
            <a:r>
              <a:rPr lang="en-US" sz="1800" dirty="0">
                <a:latin typeface="Times New Roman" panose="02020603050405020304" pitchFamily="18" charset="0"/>
                <a:cs typeface="Times New Roman" panose="02020603050405020304" pitchFamily="18" charset="0"/>
              </a:rPr>
              <a:t> It is similar to the one for the ALOHA protocol, but there are differences.</a:t>
            </a:r>
          </a:p>
          <a:p>
            <a:pPr algn="just"/>
            <a:r>
              <a:rPr lang="en-US" sz="1800" dirty="0">
                <a:latin typeface="Times New Roman" panose="02020603050405020304" pitchFamily="18" charset="0"/>
                <a:cs typeface="Times New Roman" panose="02020603050405020304" pitchFamily="18" charset="0"/>
              </a:rPr>
              <a:t> 1. Addition of the persistence process.</a:t>
            </a:r>
          </a:p>
          <a:p>
            <a:pPr algn="just"/>
            <a:r>
              <a:rPr lang="en-US" sz="1800" dirty="0">
                <a:latin typeface="Times New Roman" panose="02020603050405020304" pitchFamily="18" charset="0"/>
                <a:cs typeface="Times New Roman" panose="02020603050405020304" pitchFamily="18" charset="0"/>
              </a:rPr>
              <a:t> 2. In ALOHA, we first transmit the entire frame and then wait for an acknowledgment. In CSMA/CD, transmission and collision detection is a continuous process. </a:t>
            </a:r>
          </a:p>
          <a:p>
            <a:pPr algn="just"/>
            <a:r>
              <a:rPr lang="en-US" sz="1800" dirty="0">
                <a:latin typeface="Times New Roman" panose="02020603050405020304" pitchFamily="18" charset="0"/>
                <a:cs typeface="Times New Roman" panose="02020603050405020304" pitchFamily="18" charset="0"/>
              </a:rPr>
              <a:t>3. A short jamming signal that enforces the collision in case other stations have not yet sensed the collision.</a:t>
            </a:r>
            <a:endParaRPr lang="en-IN" sz="18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D2E5579B-AA35-F45C-404F-8ABE97E6A0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0288" y="3960161"/>
            <a:ext cx="4520805" cy="2234162"/>
          </a:xfrm>
          <a:prstGeom prst="rect">
            <a:avLst/>
          </a:prstGeom>
        </p:spPr>
      </p:pic>
    </p:spTree>
    <p:extLst>
      <p:ext uri="{BB962C8B-B14F-4D97-AF65-F5344CB8AC3E}">
        <p14:creationId xmlns:p14="http://schemas.microsoft.com/office/powerpoint/2010/main" val="362021341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FB72C-2A0E-B5E4-878F-EC7C5B402FE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6DC9FB4-2FA0-D8D1-0606-1C20F40D5FC7}"/>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1C5819F6-2C8E-5B43-B275-8A7D845B47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7" name="Content Placeholder 6">
            <a:extLst>
              <a:ext uri="{FF2B5EF4-FFF2-40B4-BE49-F238E27FC236}">
                <a16:creationId xmlns:a16="http://schemas.microsoft.com/office/drawing/2014/main" id="{60E5A494-6C4F-D330-C61B-182E87C754BE}"/>
              </a:ext>
            </a:extLst>
          </p:cNvPr>
          <p:cNvSpPr>
            <a:spLocks noGrp="1"/>
          </p:cNvSpPr>
          <p:nvPr>
            <p:ph idx="1"/>
          </p:nvPr>
        </p:nvSpPr>
        <p:spPr/>
        <p:txBody>
          <a:bodyPr>
            <a:normAutofit/>
          </a:bodyPr>
          <a:lstStyle/>
          <a:p>
            <a:pPr algn="just"/>
            <a:r>
              <a:rPr lang="en-US" sz="1800" b="1" dirty="0">
                <a:latin typeface="Times New Roman" panose="02020603050405020304" pitchFamily="18" charset="0"/>
                <a:cs typeface="Times New Roman" panose="02020603050405020304" pitchFamily="18" charset="0"/>
              </a:rPr>
              <a:t>Energy Level </a:t>
            </a:r>
          </a:p>
          <a:p>
            <a:pPr algn="just"/>
            <a:r>
              <a:rPr lang="en-US" sz="1800" dirty="0">
                <a:latin typeface="Times New Roman" panose="02020603050405020304" pitchFamily="18" charset="0"/>
                <a:cs typeface="Times New Roman" panose="02020603050405020304" pitchFamily="18" charset="0"/>
              </a:rPr>
              <a:t>The level of energy in a channel can have three values: zero, normal, and abnormal. </a:t>
            </a:r>
          </a:p>
          <a:p>
            <a:pPr algn="just"/>
            <a:r>
              <a:rPr lang="en-US" sz="1800" dirty="0">
                <a:latin typeface="Times New Roman" panose="02020603050405020304" pitchFamily="18" charset="0"/>
                <a:cs typeface="Times New Roman" panose="02020603050405020304" pitchFamily="18" charset="0"/>
              </a:rPr>
              <a:t>➔ At the zero level, the channel is idle.</a:t>
            </a:r>
          </a:p>
          <a:p>
            <a:pPr algn="just"/>
            <a:r>
              <a:rPr lang="en-US" sz="1800" dirty="0">
                <a:latin typeface="Times New Roman" panose="02020603050405020304" pitchFamily="18" charset="0"/>
                <a:cs typeface="Times New Roman" panose="02020603050405020304" pitchFamily="18" charset="0"/>
              </a:rPr>
              <a:t> ➔ At the normal level, a station has successfully captured the channel and is sending its frame. </a:t>
            </a:r>
          </a:p>
          <a:p>
            <a:pPr algn="just"/>
            <a:r>
              <a:rPr lang="en-US" sz="1800" dirty="0">
                <a:latin typeface="Times New Roman" panose="02020603050405020304" pitchFamily="18" charset="0"/>
                <a:cs typeface="Times New Roman" panose="02020603050405020304" pitchFamily="18" charset="0"/>
              </a:rPr>
              <a:t>➔ At the abnormal level, there is a collision and the level of the energy is twice the normal level.</a:t>
            </a:r>
          </a:p>
          <a:p>
            <a:pPr algn="just"/>
            <a:r>
              <a:rPr lang="en-US" sz="1800" dirty="0">
                <a:latin typeface="Times New Roman" panose="02020603050405020304" pitchFamily="18" charset="0"/>
                <a:cs typeface="Times New Roman" panose="02020603050405020304" pitchFamily="18" charset="0"/>
              </a:rPr>
              <a:t> A station that has a frame to send or is sending a frame needs to monitor the energy level to determine if the channel is idle, busy, or in collision mode.</a:t>
            </a:r>
            <a:endParaRPr lang="en-IN" sz="18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3C1BF0B2-506E-CD61-9081-AB9BAECDF8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3920" y="4565917"/>
            <a:ext cx="4801270" cy="1305107"/>
          </a:xfrm>
          <a:prstGeom prst="rect">
            <a:avLst/>
          </a:prstGeom>
        </p:spPr>
      </p:pic>
    </p:spTree>
    <p:extLst>
      <p:ext uri="{BB962C8B-B14F-4D97-AF65-F5344CB8AC3E}">
        <p14:creationId xmlns:p14="http://schemas.microsoft.com/office/powerpoint/2010/main" val="24353486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EE9CA8-5740-127D-83E8-0F05407ABE4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E1026D2-85BE-675C-E41B-435B7988BC62}"/>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FAEBF5B5-48A7-A651-AF61-121D594C33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7" name="Content Placeholder 6">
            <a:extLst>
              <a:ext uri="{FF2B5EF4-FFF2-40B4-BE49-F238E27FC236}">
                <a16:creationId xmlns:a16="http://schemas.microsoft.com/office/drawing/2014/main" id="{69283297-CC97-13E4-F268-999D4FA6F6D5}"/>
              </a:ext>
            </a:extLst>
          </p:cNvPr>
          <p:cNvSpPr>
            <a:spLocks noGrp="1"/>
          </p:cNvSpPr>
          <p:nvPr>
            <p:ph idx="1"/>
          </p:nvPr>
        </p:nvSpPr>
        <p:spPr/>
        <p:txBody>
          <a:bodyPr>
            <a:normAutofit/>
          </a:bodyPr>
          <a:lstStyle/>
          <a:p>
            <a:pPr algn="just"/>
            <a:r>
              <a:rPr lang="en-US" sz="1800" b="1" dirty="0"/>
              <a:t>Throughput </a:t>
            </a:r>
          </a:p>
          <a:p>
            <a:pPr algn="just"/>
            <a:r>
              <a:rPr lang="en-US" sz="1800" dirty="0"/>
              <a:t>The throughput of CSMA/CD is greater than that of pure or slotted ALOHA. The maximum throughput occurs at a different value of G and is based on the persistence method and the value of p in the p-persistent approach.</a:t>
            </a:r>
          </a:p>
          <a:p>
            <a:pPr algn="just"/>
            <a:r>
              <a:rPr lang="en-US" sz="1800" dirty="0"/>
              <a:t> 1. For I-persistent method the maximum throughput is around 50 percent when G =</a:t>
            </a:r>
            <a:r>
              <a:rPr lang="en-US" sz="1800"/>
              <a:t>1.</a:t>
            </a:r>
          </a:p>
          <a:p>
            <a:pPr algn="just"/>
            <a:r>
              <a:rPr lang="en-US" sz="1800"/>
              <a:t> </a:t>
            </a:r>
            <a:r>
              <a:rPr lang="en-US" sz="1800" dirty="0"/>
              <a:t>2. For nonpersistent method, the maximum throughput can go up to 90 percent when G is between 3 and 8</a:t>
            </a: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75619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40C2D7-0942-25F0-0EFC-6FA5A6ECE99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77F1F0D-74DB-B8E8-DB56-5D44FB2C4B16}"/>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D77BF13E-24CD-9A50-D6D2-C0FE80574C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7" name="Content Placeholder 6">
            <a:extLst>
              <a:ext uri="{FF2B5EF4-FFF2-40B4-BE49-F238E27FC236}">
                <a16:creationId xmlns:a16="http://schemas.microsoft.com/office/drawing/2014/main" id="{4930B5A4-01B9-ED5A-9959-90DC83F18E75}"/>
              </a:ext>
            </a:extLst>
          </p:cNvPr>
          <p:cNvSpPr>
            <a:spLocks noGrp="1"/>
          </p:cNvSpPr>
          <p:nvPr>
            <p:ph idx="1"/>
          </p:nvPr>
        </p:nvSpPr>
        <p:spPr/>
        <p:txBody>
          <a:bodyPr>
            <a:normAutofit/>
          </a:bodyPr>
          <a:lstStyle/>
          <a:p>
            <a:pPr marL="0" indent="0" algn="just">
              <a:buNone/>
            </a:pPr>
            <a:r>
              <a:rPr lang="en-US" sz="1800" b="1" dirty="0">
                <a:solidFill>
                  <a:srgbClr val="000099"/>
                </a:solidFill>
                <a:latin typeface="Times New Roman" panose="02020603050405020304" pitchFamily="18" charset="0"/>
                <a:cs typeface="Times New Roman" panose="02020603050405020304" pitchFamily="18" charset="0"/>
              </a:rPr>
              <a:t>4. Carrier Sense Multiple Access with Collision Avoidance (CSMA/CA) </a:t>
            </a:r>
          </a:p>
          <a:p>
            <a:pPr marL="0" indent="0" algn="just">
              <a:buNone/>
            </a:pPr>
            <a:r>
              <a:rPr lang="en-US" sz="1800" dirty="0">
                <a:latin typeface="Times New Roman" panose="02020603050405020304" pitchFamily="18" charset="0"/>
                <a:cs typeface="Times New Roman" panose="02020603050405020304" pitchFamily="18" charset="0"/>
              </a:rPr>
              <a:t>The basic idea behind CSMA/CD is that a station needs to be able to receive while transmitting to detect a collision. </a:t>
            </a:r>
          </a:p>
          <a:p>
            <a:pPr marL="0" indent="0" algn="just">
              <a:buNone/>
            </a:pPr>
            <a:r>
              <a:rPr lang="en-US" sz="1800" dirty="0">
                <a:latin typeface="Times New Roman" panose="02020603050405020304" pitchFamily="18" charset="0"/>
                <a:cs typeface="Times New Roman" panose="02020603050405020304" pitchFamily="18" charset="0"/>
              </a:rPr>
              <a:t>➔ When there is no collision, the station receives one signal its own signal. When there is a collision, the station receives two signals: its own signal and the signal transmitted by a second station.</a:t>
            </a:r>
          </a:p>
          <a:p>
            <a:pPr marL="0" indent="0" algn="just">
              <a:buNone/>
            </a:pPr>
            <a:r>
              <a:rPr lang="en-US" sz="1800" dirty="0">
                <a:latin typeface="Times New Roman" panose="02020603050405020304" pitchFamily="18" charset="0"/>
                <a:cs typeface="Times New Roman" panose="02020603050405020304" pitchFamily="18" charset="0"/>
              </a:rPr>
              <a:t> ➔ To distinguish between these two cases, the received signals in these two cases must be significantly different. </a:t>
            </a:r>
          </a:p>
          <a:p>
            <a:pPr marL="0" indent="0" algn="just">
              <a:buNone/>
            </a:pPr>
            <a:r>
              <a:rPr lang="en-US" sz="1800" dirty="0">
                <a:latin typeface="Times New Roman" panose="02020603050405020304" pitchFamily="18" charset="0"/>
                <a:cs typeface="Times New Roman" panose="02020603050405020304" pitchFamily="18" charset="0"/>
              </a:rPr>
              <a:t>➔ In a wired network, the received signal has almost the same energy. In case of collision, the detected energy almost doubles. </a:t>
            </a:r>
          </a:p>
          <a:p>
            <a:pPr marL="0" indent="0" algn="just">
              <a:buNone/>
            </a:pPr>
            <a:r>
              <a:rPr lang="en-US" sz="1800" dirty="0">
                <a:latin typeface="Times New Roman" panose="02020603050405020304" pitchFamily="18" charset="0"/>
                <a:cs typeface="Times New Roman" panose="02020603050405020304" pitchFamily="18" charset="0"/>
              </a:rPr>
              <a:t>➔ In a wireless network, much of the sent energy is lost in transmission. The received signal has very little energy. Collision may add very little additional energy. This is not useful for effective collision detection. </a:t>
            </a: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064753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9A5B1-1450-7A4B-2145-62601802003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0F5141A-A117-8B61-FE34-EB73E362254C}"/>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B534BA8C-0582-6BFF-8152-EF540F3B7F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7" name="Content Placeholder 6">
            <a:extLst>
              <a:ext uri="{FF2B5EF4-FFF2-40B4-BE49-F238E27FC236}">
                <a16:creationId xmlns:a16="http://schemas.microsoft.com/office/drawing/2014/main" id="{1C1150B0-20CB-F668-D561-7DC5ACF8A184}"/>
              </a:ext>
            </a:extLst>
          </p:cNvPr>
          <p:cNvSpPr>
            <a:spLocks noGrp="1"/>
          </p:cNvSpPr>
          <p:nvPr>
            <p:ph idx="1"/>
          </p:nvPr>
        </p:nvSpPr>
        <p:spPr/>
        <p:txBody>
          <a:bodyPr>
            <a:normAutofit/>
          </a:bodyPr>
          <a:lstStyle/>
          <a:p>
            <a:pPr algn="just"/>
            <a:r>
              <a:rPr lang="en-US" sz="1800" dirty="0">
                <a:latin typeface="Times New Roman" panose="02020603050405020304" pitchFamily="18" charset="0"/>
                <a:cs typeface="Times New Roman" panose="02020603050405020304" pitchFamily="18" charset="0"/>
              </a:rPr>
              <a:t>Collision must be avoided on wireless network, using the following strategies </a:t>
            </a:r>
          </a:p>
          <a:p>
            <a:pPr algn="just"/>
            <a:r>
              <a:rPr lang="en-US" sz="1800" b="1" dirty="0">
                <a:latin typeface="Times New Roman" panose="02020603050405020304" pitchFamily="18" charset="0"/>
                <a:cs typeface="Times New Roman" panose="02020603050405020304" pitchFamily="18" charset="0"/>
              </a:rPr>
              <a:t>1. Interframe Space (IFS) </a:t>
            </a:r>
            <a:r>
              <a:rPr lang="en-US" sz="1800" dirty="0">
                <a:latin typeface="Times New Roman" panose="02020603050405020304" pitchFamily="18" charset="0"/>
                <a:cs typeface="Times New Roman" panose="02020603050405020304" pitchFamily="18" charset="0"/>
              </a:rPr>
              <a:t>Collisions are avoided by transmission even if the channel is found idle. When an idle channel is found, the station does not send immediately. It waits for a period of time called the </a:t>
            </a:r>
            <a:r>
              <a:rPr lang="en-US" sz="1800" b="1" dirty="0">
                <a:latin typeface="Times New Roman" panose="02020603050405020304" pitchFamily="18" charset="0"/>
                <a:cs typeface="Times New Roman" panose="02020603050405020304" pitchFamily="18" charset="0"/>
              </a:rPr>
              <a:t>interframe space or IFS</a:t>
            </a:r>
            <a:r>
              <a:rPr lang="en-US" sz="1800" dirty="0">
                <a:latin typeface="Times New Roman" panose="02020603050405020304" pitchFamily="18" charset="0"/>
                <a:cs typeface="Times New Roman" panose="02020603050405020304" pitchFamily="18" charset="0"/>
              </a:rPr>
              <a:t>. </a:t>
            </a:r>
          </a:p>
          <a:p>
            <a:pPr algn="just"/>
            <a:r>
              <a:rPr lang="en-US" sz="1800" b="1" dirty="0">
                <a:latin typeface="Times New Roman" panose="02020603050405020304" pitchFamily="18" charset="0"/>
                <a:cs typeface="Times New Roman" panose="02020603050405020304" pitchFamily="18" charset="0"/>
              </a:rPr>
              <a:t>2.</a:t>
            </a:r>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Contention Window </a:t>
            </a:r>
            <a:r>
              <a:rPr lang="en-US" sz="1800" dirty="0">
                <a:latin typeface="Times New Roman" panose="02020603050405020304" pitchFamily="18" charset="0"/>
                <a:cs typeface="Times New Roman" panose="02020603050405020304" pitchFamily="18" charset="0"/>
              </a:rPr>
              <a:t>The contention window is an amount of time divided into slots. A station that is ready to send chooses a random number of slots as its wait time. The number of slots in the window changes according to the binary exponential back-off strategy(set to one slot the first time and then doubles each time the station cannot detect an idle channel after the IFS time).</a:t>
            </a:r>
          </a:p>
          <a:p>
            <a:pPr algn="just"/>
            <a:r>
              <a:rPr lang="en-US" sz="1800" b="1" dirty="0">
                <a:latin typeface="Times New Roman" panose="02020603050405020304" pitchFamily="18" charset="0"/>
                <a:cs typeface="Times New Roman" panose="02020603050405020304" pitchFamily="18" charset="0"/>
              </a:rPr>
              <a:t> 3. Acknowledgment </a:t>
            </a:r>
            <a:r>
              <a:rPr lang="en-US" sz="1800" dirty="0">
                <a:latin typeface="Times New Roman" panose="02020603050405020304" pitchFamily="18" charset="0"/>
                <a:cs typeface="Times New Roman" panose="02020603050405020304" pitchFamily="18" charset="0"/>
              </a:rPr>
              <a:t>With all these precautions, there still may be a collision resulting in destroyed data. In addition, the data may be corrupted during the transmission. The positive acknowledgment and the time-out timer can help guarantee that the receiver has received the frame.</a:t>
            </a: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906092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04C6E-B2B2-9741-0D43-51FE33F5AAD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83790DA-B179-969E-63FB-81FE18B1D202}"/>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169E717F-B1A3-48FB-E14D-0454E50526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7" name="Content Placeholder 6">
            <a:extLst>
              <a:ext uri="{FF2B5EF4-FFF2-40B4-BE49-F238E27FC236}">
                <a16:creationId xmlns:a16="http://schemas.microsoft.com/office/drawing/2014/main" id="{8B51D21B-026E-AA0E-93C6-B6F9F0D6022E}"/>
              </a:ext>
            </a:extLst>
          </p:cNvPr>
          <p:cNvSpPr>
            <a:spLocks noGrp="1"/>
          </p:cNvSpPr>
          <p:nvPr>
            <p:ph idx="1"/>
          </p:nvPr>
        </p:nvSpPr>
        <p:spPr/>
        <p:txBody>
          <a:bodyPr>
            <a:normAutofit/>
          </a:bodyPr>
          <a:lstStyle/>
          <a:p>
            <a:pPr algn="just"/>
            <a:endParaRPr lang="en-IN" sz="18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0C195DD8-6406-3B69-B4ED-26316F90E739}"/>
              </a:ext>
            </a:extLst>
          </p:cNvPr>
          <p:cNvPicPr>
            <a:picLocks noChangeAspect="1"/>
          </p:cNvPicPr>
          <p:nvPr/>
        </p:nvPicPr>
        <p:blipFill>
          <a:blip r:embed="rId3"/>
          <a:stretch>
            <a:fillRect/>
          </a:stretch>
        </p:blipFill>
        <p:spPr>
          <a:xfrm>
            <a:off x="3214285" y="2763164"/>
            <a:ext cx="5763429" cy="2314898"/>
          </a:xfrm>
          <a:prstGeom prst="rect">
            <a:avLst/>
          </a:prstGeom>
        </p:spPr>
      </p:pic>
    </p:spTree>
    <p:extLst>
      <p:ext uri="{BB962C8B-B14F-4D97-AF65-F5344CB8AC3E}">
        <p14:creationId xmlns:p14="http://schemas.microsoft.com/office/powerpoint/2010/main" val="24679557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ECF79-94D0-6619-C61E-19FAC8484FF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63F208D-3C38-FFE9-ECF7-FE4CA803D39A}"/>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315E6C53-5392-665C-67C0-EE2E232168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7" name="Content Placeholder 6">
            <a:extLst>
              <a:ext uri="{FF2B5EF4-FFF2-40B4-BE49-F238E27FC236}">
                <a16:creationId xmlns:a16="http://schemas.microsoft.com/office/drawing/2014/main" id="{8D25053B-C735-4FC1-54B6-2C73F4937A8A}"/>
              </a:ext>
            </a:extLst>
          </p:cNvPr>
          <p:cNvSpPr>
            <a:spLocks noGrp="1"/>
          </p:cNvSpPr>
          <p:nvPr>
            <p:ph idx="1"/>
          </p:nvPr>
        </p:nvSpPr>
        <p:spPr/>
        <p:txBody>
          <a:bodyPr>
            <a:normAutofit/>
          </a:bodyPr>
          <a:lstStyle/>
          <a:p>
            <a:pPr algn="just"/>
            <a:r>
              <a:rPr lang="en-US" sz="1800" b="1" dirty="0">
                <a:latin typeface="Times New Roman" panose="02020603050405020304" pitchFamily="18" charset="0"/>
                <a:cs typeface="Times New Roman" panose="02020603050405020304" pitchFamily="18" charset="0"/>
              </a:rPr>
              <a:t>Procedure</a:t>
            </a:r>
          </a:p>
          <a:p>
            <a:pPr algn="just"/>
            <a:r>
              <a:rPr lang="en-US" sz="1800" dirty="0">
                <a:latin typeface="Times New Roman" panose="02020603050405020304" pitchFamily="18" charset="0"/>
                <a:cs typeface="Times New Roman" panose="02020603050405020304" pitchFamily="18" charset="0"/>
              </a:rPr>
              <a:t> ➔ The channel needs to be sensed before and after the IFS. The channel also needs to be sensed during the contention time. </a:t>
            </a:r>
          </a:p>
          <a:p>
            <a:pPr algn="just"/>
            <a:r>
              <a:rPr lang="en-US" sz="1800" dirty="0">
                <a:latin typeface="Times New Roman" panose="02020603050405020304" pitchFamily="18" charset="0"/>
                <a:cs typeface="Times New Roman" panose="02020603050405020304" pitchFamily="18" charset="0"/>
              </a:rPr>
              <a:t>➔ For each time slot of the contention window, the channel is sensed.</a:t>
            </a:r>
          </a:p>
          <a:p>
            <a:pPr algn="just"/>
            <a:r>
              <a:rPr lang="en-US" sz="1800" dirty="0">
                <a:latin typeface="Times New Roman" panose="02020603050405020304" pitchFamily="18" charset="0"/>
                <a:cs typeface="Times New Roman" panose="02020603050405020304" pitchFamily="18" charset="0"/>
              </a:rPr>
              <a:t> ➔ If it is found idle, the timer continues; if the channel is found busy, the timer is stopped and continues after the timer becomes idle again.</a:t>
            </a: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0774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65DD7-9EED-294C-1CE4-A2F97C03D9A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958CCF7-A31D-73AF-A455-338C8C14FF65}"/>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Error Detection &amp; Correctio</a:t>
            </a:r>
            <a:r>
              <a:rPr lang="en-IN" sz="2800" dirty="0">
                <a:latin typeface="Times New Roman" panose="02020603050405020304" pitchFamily="18" charset="0"/>
                <a:cs typeface="Times New Roman" panose="02020603050405020304" pitchFamily="18" charset="0"/>
              </a:rPr>
              <a:t>n</a:t>
            </a:r>
            <a:endParaRPr lang="en-IN" sz="2800" b="1" dirty="0">
              <a:latin typeface="Times New Roman" panose="02020603050405020304" pitchFamily="18" charset="0"/>
              <a:cs typeface="Times New Roman" panose="02020603050405020304" pitchFamily="18" charset="0"/>
            </a:endParaRPr>
          </a:p>
        </p:txBody>
      </p:sp>
      <p:sp>
        <p:nvSpPr>
          <p:cNvPr id="5" name="Content Placeholder 4">
            <a:extLst>
              <a:ext uri="{FF2B5EF4-FFF2-40B4-BE49-F238E27FC236}">
                <a16:creationId xmlns:a16="http://schemas.microsoft.com/office/drawing/2014/main" id="{3F2011D7-8422-5562-92DD-A57BD1F4C56D}"/>
              </a:ext>
            </a:extLst>
          </p:cNvPr>
          <p:cNvSpPr>
            <a:spLocks noGrp="1"/>
          </p:cNvSpPr>
          <p:nvPr>
            <p:ph idx="1"/>
          </p:nvPr>
        </p:nvSpPr>
        <p:spPr>
          <a:xfrm>
            <a:off x="838200" y="2005781"/>
            <a:ext cx="10515600" cy="4171182"/>
          </a:xfrm>
        </p:spPr>
        <p:txBody>
          <a:bodyPr>
            <a:normAutofit/>
          </a:bodyPr>
          <a:lstStyle/>
          <a:p>
            <a:r>
              <a:rPr lang="en-US" sz="1800" b="1" dirty="0">
                <a:solidFill>
                  <a:srgbClr val="FF0000"/>
                </a:solidFill>
                <a:latin typeface="Times New Roman" panose="02020603050405020304" pitchFamily="18" charset="0"/>
                <a:cs typeface="Times New Roman" panose="02020603050405020304" pitchFamily="18" charset="0"/>
              </a:rPr>
              <a:t>What is it?</a:t>
            </a:r>
          </a:p>
          <a:p>
            <a:r>
              <a:rPr lang="en-US" sz="1800" dirty="0">
                <a:latin typeface="Times New Roman" panose="02020603050405020304" pitchFamily="18" charset="0"/>
                <a:cs typeface="Times New Roman" panose="02020603050405020304" pitchFamily="18" charset="0"/>
              </a:rPr>
              <a:t>When data is sent from sender → receiver, </a:t>
            </a:r>
            <a:r>
              <a:rPr lang="en-US" sz="1800" b="1" dirty="0">
                <a:latin typeface="Times New Roman" panose="02020603050405020304" pitchFamily="18" charset="0"/>
                <a:cs typeface="Times New Roman" panose="02020603050405020304" pitchFamily="18" charset="0"/>
              </a:rPr>
              <a:t>errors may occur</a:t>
            </a:r>
            <a:r>
              <a:rPr lang="en-US" sz="1800" dirty="0">
                <a:latin typeface="Times New Roman" panose="02020603050405020304" pitchFamily="18" charset="0"/>
                <a:cs typeface="Times New Roman" panose="02020603050405020304" pitchFamily="18" charset="0"/>
              </a:rPr>
              <a:t> (due to noise, interference, etc.).</a:t>
            </a:r>
            <a:br>
              <a:rPr lang="en-US" sz="180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Error Detection</a:t>
            </a:r>
            <a:r>
              <a:rPr lang="en-US" sz="1800" dirty="0">
                <a:latin typeface="Times New Roman" panose="02020603050405020304" pitchFamily="18" charset="0"/>
                <a:cs typeface="Times New Roman" panose="02020603050405020304" pitchFamily="18" charset="0"/>
              </a:rPr>
              <a:t> is the process of </a:t>
            </a:r>
            <a:r>
              <a:rPr lang="en-US" sz="1800" b="1" dirty="0">
                <a:latin typeface="Times New Roman" panose="02020603050405020304" pitchFamily="18" charset="0"/>
                <a:cs typeface="Times New Roman" panose="02020603050405020304" pitchFamily="18" charset="0"/>
              </a:rPr>
              <a:t>checking whether the received data has errors.</a:t>
            </a:r>
            <a:br>
              <a:rPr lang="en-US" sz="180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       (It does </a:t>
            </a:r>
            <a:r>
              <a:rPr lang="en-US" sz="1800" b="1" dirty="0">
                <a:latin typeface="Times New Roman" panose="02020603050405020304" pitchFamily="18" charset="0"/>
                <a:cs typeface="Times New Roman" panose="02020603050405020304" pitchFamily="18" charset="0"/>
              </a:rPr>
              <a:t>not correct</a:t>
            </a:r>
            <a:r>
              <a:rPr lang="en-US" sz="1800" dirty="0">
                <a:latin typeface="Times New Roman" panose="02020603050405020304" pitchFamily="18" charset="0"/>
                <a:cs typeface="Times New Roman" panose="02020603050405020304" pitchFamily="18" charset="0"/>
              </a:rPr>
              <a:t> the error, only detects it.)</a:t>
            </a:r>
          </a:p>
          <a:p>
            <a:pPr marL="0" indent="0" fontAlgn="base">
              <a:buNone/>
            </a:pPr>
            <a:endParaRPr lang="en-IN" sz="1800" dirty="0">
              <a:latin typeface="Times New Roman" panose="02020603050405020304" pitchFamily="18" charset="0"/>
              <a:cs typeface="Times New Roman" panose="02020603050405020304" pitchFamily="18" charset="0"/>
            </a:endParaRPr>
          </a:p>
          <a:p>
            <a:pPr marL="0" indent="0">
              <a:buNone/>
            </a:pPr>
            <a:r>
              <a:rPr lang="en-IN" sz="1800" b="1" dirty="0">
                <a:latin typeface="Times New Roman" panose="02020603050405020304" pitchFamily="18" charset="0"/>
                <a:cs typeface="Times New Roman" panose="02020603050405020304" pitchFamily="18" charset="0"/>
              </a:rPr>
              <a:t>Techniques of Error Detection and Correction</a:t>
            </a:r>
          </a:p>
          <a:p>
            <a:pPr marL="342900" indent="-342900">
              <a:buFont typeface="+mj-lt"/>
              <a:buAutoNum type="arabicPeriod"/>
            </a:pPr>
            <a:r>
              <a:rPr lang="en-IN" sz="1800" dirty="0">
                <a:latin typeface="Times New Roman" panose="02020603050405020304" pitchFamily="18" charset="0"/>
                <a:cs typeface="Times New Roman" panose="02020603050405020304" pitchFamily="18" charset="0"/>
              </a:rPr>
              <a:t>Parity Bit (Simple Method)</a:t>
            </a:r>
          </a:p>
          <a:p>
            <a:pPr marL="342900" indent="-342900">
              <a:buFont typeface="+mj-lt"/>
              <a:buAutoNum type="arabicPeriod"/>
            </a:pPr>
            <a:r>
              <a:rPr lang="en-IN" sz="1800" dirty="0">
                <a:latin typeface="Times New Roman" panose="02020603050405020304" pitchFamily="18" charset="0"/>
                <a:cs typeface="Times New Roman" panose="02020603050405020304" pitchFamily="18" charset="0"/>
              </a:rPr>
              <a:t>Checksum</a:t>
            </a:r>
          </a:p>
          <a:p>
            <a:pPr marL="342900" indent="-342900">
              <a:buFont typeface="+mj-lt"/>
              <a:buAutoNum type="arabicPeriod"/>
            </a:pPr>
            <a:r>
              <a:rPr lang="en-US" sz="1800" dirty="0">
                <a:latin typeface="Times New Roman" panose="02020603050405020304" pitchFamily="18" charset="0"/>
                <a:cs typeface="Times New Roman" panose="02020603050405020304" pitchFamily="18" charset="0"/>
              </a:rPr>
              <a:t>Block Coding (like Hamming Code)</a:t>
            </a:r>
          </a:p>
          <a:p>
            <a:pPr marL="342900" indent="-342900">
              <a:buFont typeface="+mj-lt"/>
              <a:buAutoNum type="arabicPeriod"/>
            </a:pPr>
            <a:r>
              <a:rPr lang="en-IN" sz="1800" dirty="0">
                <a:latin typeface="Times New Roman" panose="02020603050405020304" pitchFamily="18" charset="0"/>
                <a:cs typeface="Times New Roman" panose="02020603050405020304" pitchFamily="18" charset="0"/>
              </a:rPr>
              <a:t>Cyclic Redundancy Check (CRC)</a:t>
            </a:r>
          </a:p>
          <a:p>
            <a:pPr marL="0" indent="0">
              <a:buNone/>
            </a:pPr>
            <a:endParaRPr lang="en-US" sz="18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75EFB46A-E547-EA6F-A102-F7C11723A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31114370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494F2-D4DA-4CA6-100D-20D048B39C0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D32E6DF-F972-84A5-A4A3-584DB305775A}"/>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76B5B181-0BA1-6AD8-B235-6E11F7CCFD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5" name="Content Placeholder 4">
            <a:extLst>
              <a:ext uri="{FF2B5EF4-FFF2-40B4-BE49-F238E27FC236}">
                <a16:creationId xmlns:a16="http://schemas.microsoft.com/office/drawing/2014/main" id="{D4BB5FD8-61BE-8D16-EBEB-590D0634675F}"/>
              </a:ext>
            </a:extLst>
          </p:cNvPr>
          <p:cNvPicPr>
            <a:picLocks noGrp="1" noChangeAspect="1"/>
          </p:cNvPicPr>
          <p:nvPr>
            <p:ph idx="1"/>
          </p:nvPr>
        </p:nvPicPr>
        <p:blipFill>
          <a:blip r:embed="rId3"/>
          <a:stretch>
            <a:fillRect/>
          </a:stretch>
        </p:blipFill>
        <p:spPr>
          <a:xfrm>
            <a:off x="3797677" y="2159922"/>
            <a:ext cx="4451588" cy="4250387"/>
          </a:xfrm>
          <a:prstGeom prst="rect">
            <a:avLst/>
          </a:prstGeom>
        </p:spPr>
      </p:pic>
    </p:spTree>
    <p:extLst>
      <p:ext uri="{BB962C8B-B14F-4D97-AF65-F5344CB8AC3E}">
        <p14:creationId xmlns:p14="http://schemas.microsoft.com/office/powerpoint/2010/main" val="245881560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361AF-2920-DD55-CA3B-552019D3A7A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1FBBF9F-1686-B7C4-F91B-EC172F079085}"/>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C1625892-D8CA-59BC-C9E7-D20B8392CF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6" name="Content Placeholder 5">
            <a:extLst>
              <a:ext uri="{FF2B5EF4-FFF2-40B4-BE49-F238E27FC236}">
                <a16:creationId xmlns:a16="http://schemas.microsoft.com/office/drawing/2014/main" id="{08A62505-8AA6-46F3-6B6C-19400F264232}"/>
              </a:ext>
            </a:extLst>
          </p:cNvPr>
          <p:cNvSpPr>
            <a:spLocks noGrp="1"/>
          </p:cNvSpPr>
          <p:nvPr>
            <p:ph idx="1"/>
          </p:nvPr>
        </p:nvSpPr>
        <p:spPr/>
        <p:txBody>
          <a:bodyPr>
            <a:normAutofit/>
          </a:bodyPr>
          <a:lstStyle/>
          <a:p>
            <a:pPr marL="0" indent="0">
              <a:buNone/>
            </a:pPr>
            <a:r>
              <a:rPr lang="en-US" sz="1800" dirty="0"/>
              <a:t>1. Before sending a frame, the source station senses the medium by checking the energy level at the carrier frequency. </a:t>
            </a:r>
          </a:p>
          <a:p>
            <a:pPr marL="342900" indent="-342900">
              <a:buAutoNum type="alphaLcPeriod"/>
            </a:pPr>
            <a:r>
              <a:rPr lang="en-US" sz="1800" dirty="0"/>
              <a:t>The channel uses a persistence strategy with backoff until the channel is idle.</a:t>
            </a:r>
          </a:p>
          <a:p>
            <a:pPr marL="342900" indent="-342900">
              <a:buAutoNum type="alphaLcPeriod"/>
            </a:pPr>
            <a:r>
              <a:rPr lang="en-US" sz="1800" dirty="0"/>
              <a:t> After the station is found to be idle, the station waits for a period of time called the </a:t>
            </a:r>
            <a:r>
              <a:rPr lang="en-IN" sz="1800" b="1" dirty="0"/>
              <a:t>Distributed</a:t>
            </a:r>
            <a:r>
              <a:rPr lang="en-US" sz="1800" b="1" dirty="0"/>
              <a:t> interframe space </a:t>
            </a:r>
            <a:r>
              <a:rPr lang="en-US" sz="1800" dirty="0"/>
              <a:t>(DIFS); then the station sends a control frame called the </a:t>
            </a:r>
            <a:r>
              <a:rPr lang="en-US" sz="1800" b="1" dirty="0"/>
              <a:t>request to send </a:t>
            </a:r>
            <a:r>
              <a:rPr lang="en-US" sz="1800" dirty="0"/>
              <a:t>(RTS).</a:t>
            </a:r>
          </a:p>
          <a:p>
            <a:pPr marL="0" indent="0">
              <a:buNone/>
            </a:pPr>
            <a:r>
              <a:rPr lang="en-US" sz="1800" dirty="0"/>
              <a:t> 2. After receiving the RTS and waiting a period of time called the </a:t>
            </a:r>
            <a:r>
              <a:rPr lang="en-US" sz="1800" b="1" dirty="0"/>
              <a:t>short interframe space (SIFS</a:t>
            </a:r>
            <a:r>
              <a:rPr lang="en-US" sz="1800" dirty="0"/>
              <a:t>), the destination station sends a control frame, called the </a:t>
            </a:r>
            <a:r>
              <a:rPr lang="en-US" sz="1800" b="1" dirty="0"/>
              <a:t>clear to send </a:t>
            </a:r>
            <a:r>
              <a:rPr lang="en-US" sz="1800" dirty="0"/>
              <a:t>(CTS), to the source station. This control frame indicates that the destination station is ready to receive data.</a:t>
            </a:r>
          </a:p>
          <a:p>
            <a:pPr marL="0" indent="0">
              <a:buNone/>
            </a:pPr>
            <a:r>
              <a:rPr lang="en-US" sz="1800" dirty="0"/>
              <a:t>3. The source station sends data after waiting an amount of time equal to SIFS. </a:t>
            </a:r>
          </a:p>
          <a:p>
            <a:pPr marL="0" indent="0">
              <a:buNone/>
            </a:pPr>
            <a:r>
              <a:rPr lang="en-US" sz="1800" dirty="0"/>
              <a:t>4. . The destination station, after waiting an amount of time equal to SIFS, sends an acknowledgment to show that the frame has been received.</a:t>
            </a: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706469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B975B-117E-0A47-3FE3-24F824365BA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485EE49-6FCD-063C-C931-D140F0FEF735}"/>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74105C7B-AD50-2DCA-F237-7A9F56C601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6" name="Content Placeholder 5">
            <a:extLst>
              <a:ext uri="{FF2B5EF4-FFF2-40B4-BE49-F238E27FC236}">
                <a16:creationId xmlns:a16="http://schemas.microsoft.com/office/drawing/2014/main" id="{18D92EFB-5CE6-A826-1681-4CB929BB18A7}"/>
              </a:ext>
            </a:extLst>
          </p:cNvPr>
          <p:cNvSpPr>
            <a:spLocks noGrp="1"/>
          </p:cNvSpPr>
          <p:nvPr>
            <p:ph idx="1"/>
          </p:nvPr>
        </p:nvSpPr>
        <p:spPr/>
        <p:txBody>
          <a:bodyPr>
            <a:normAutofit/>
          </a:bodyPr>
          <a:lstStyle/>
          <a:p>
            <a:pPr marL="0" indent="0" algn="just">
              <a:lnSpc>
                <a:spcPct val="100000"/>
              </a:lnSpc>
              <a:buNone/>
            </a:pPr>
            <a:r>
              <a:rPr lang="en-US" sz="1800" b="1" dirty="0">
                <a:latin typeface="Times New Roman" panose="02020603050405020304" pitchFamily="18" charset="0"/>
                <a:cs typeface="Times New Roman" panose="02020603050405020304" pitchFamily="18" charset="0"/>
              </a:rPr>
              <a:t>Network Allocation Vector </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Collision avoidance aspect of this protocol is accomplished by a feature called NAV.</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 When a station sends an RTS frame, it includes the duration of time that it needs to occupy the channel. </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 The stations that are affected by this transmission create a timer called a </a:t>
            </a:r>
            <a:r>
              <a:rPr lang="en-US" sz="1800" b="1" dirty="0">
                <a:latin typeface="Times New Roman" panose="02020603050405020304" pitchFamily="18" charset="0"/>
                <a:cs typeface="Times New Roman" panose="02020603050405020304" pitchFamily="18" charset="0"/>
              </a:rPr>
              <a:t>network allocation vector </a:t>
            </a:r>
            <a:r>
              <a:rPr lang="en-US" sz="1800" dirty="0">
                <a:latin typeface="Times New Roman" panose="02020603050405020304" pitchFamily="18" charset="0"/>
                <a:cs typeface="Times New Roman" panose="02020603050405020304" pitchFamily="18" charset="0"/>
              </a:rPr>
              <a:t>(NAV) that shows how much time must pass before these stations are allowed to check the channel for idleness. </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 Each station, before sensing the physical medium to see if it is idle, first checks its NAV to see if it has expired. </a:t>
            </a:r>
          </a:p>
          <a:p>
            <a:pPr marL="0" indent="0" algn="just">
              <a:lnSpc>
                <a:spcPct val="100000"/>
              </a:lnSpc>
              <a:buNone/>
            </a:pPr>
            <a:r>
              <a:rPr lang="en-US" sz="1800" b="1" dirty="0">
                <a:latin typeface="Times New Roman" panose="02020603050405020304" pitchFamily="18" charset="0"/>
                <a:cs typeface="Times New Roman" panose="02020603050405020304" pitchFamily="18" charset="0"/>
              </a:rPr>
              <a:t>Collision During Handshaking</a:t>
            </a:r>
          </a:p>
          <a:p>
            <a:pPr marL="0" indent="0" algn="just">
              <a:lnSpc>
                <a:spcPct val="100000"/>
              </a:lnSpc>
              <a:buNone/>
            </a:pPr>
            <a:r>
              <a:rPr lang="en-US" sz="1800" dirty="0">
                <a:latin typeface="Times New Roman" panose="02020603050405020304" pitchFamily="18" charset="0"/>
                <a:cs typeface="Times New Roman" panose="02020603050405020304" pitchFamily="18" charset="0"/>
              </a:rPr>
              <a:t> Two or more stations may try to send RTS frames at the same time. These control frames may collide. However, because there is no mechanism for collision detection, the sender assumes there has been a collision if it has not received a CTS frame from the receiver. The back off strategy is employed, and the sender tries again.</a:t>
            </a:r>
          </a:p>
          <a:p>
            <a:pPr marL="0" indent="0" algn="just">
              <a:lnSpc>
                <a:spcPct val="100000"/>
              </a:lnSpc>
              <a:buNone/>
            </a:pPr>
            <a:endParaRPr lang="en-I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563318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EE849C-C2C1-0D0C-4D44-BE324902AB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46C6DE9-2E42-C430-BAA9-037D1FAFA112}"/>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pic>
        <p:nvPicPr>
          <p:cNvPr id="3" name="Picture 2">
            <a:extLst>
              <a:ext uri="{FF2B5EF4-FFF2-40B4-BE49-F238E27FC236}">
                <a16:creationId xmlns:a16="http://schemas.microsoft.com/office/drawing/2014/main" id="{A67C2A6F-32A2-5DF0-4C3F-AB615C1536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
        <p:nvSpPr>
          <p:cNvPr id="6" name="Content Placeholder 5">
            <a:extLst>
              <a:ext uri="{FF2B5EF4-FFF2-40B4-BE49-F238E27FC236}">
                <a16:creationId xmlns:a16="http://schemas.microsoft.com/office/drawing/2014/main" id="{8B034A76-DBC1-A5E7-F53C-62D9CC513AD2}"/>
              </a:ext>
            </a:extLst>
          </p:cNvPr>
          <p:cNvSpPr>
            <a:spLocks noGrp="1"/>
          </p:cNvSpPr>
          <p:nvPr>
            <p:ph idx="1"/>
          </p:nvPr>
        </p:nvSpPr>
        <p:spPr/>
        <p:txBody>
          <a:bodyPr>
            <a:normAutofit/>
          </a:bodyPr>
          <a:lstStyle/>
          <a:p>
            <a:r>
              <a:rPr lang="en-US" sz="1800" dirty="0">
                <a:latin typeface="Times New Roman" panose="02020603050405020304" pitchFamily="18" charset="0"/>
                <a:cs typeface="Times New Roman" panose="02020603050405020304" pitchFamily="18" charset="0"/>
              </a:rPr>
              <a:t>Frame Exchange Time Line </a:t>
            </a:r>
          </a:p>
          <a:p>
            <a:r>
              <a:rPr lang="en-US" sz="1800" dirty="0">
                <a:latin typeface="Times New Roman" panose="02020603050405020304" pitchFamily="18" charset="0"/>
                <a:cs typeface="Times New Roman" panose="02020603050405020304" pitchFamily="18" charset="0"/>
              </a:rPr>
              <a:t>Figure shows the exchange of data and control frames in time.</a:t>
            </a:r>
          </a:p>
          <a:p>
            <a:endParaRPr lang="en-IN" sz="1800" dirty="0">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7253B30F-6256-9158-0008-4D6DF27CE44C}"/>
              </a:ext>
            </a:extLst>
          </p:cNvPr>
          <p:cNvPicPr>
            <a:picLocks noChangeAspect="1"/>
          </p:cNvPicPr>
          <p:nvPr/>
        </p:nvPicPr>
        <p:blipFill>
          <a:blip r:embed="rId3"/>
          <a:stretch>
            <a:fillRect/>
          </a:stretch>
        </p:blipFill>
        <p:spPr>
          <a:xfrm>
            <a:off x="3324493" y="2910256"/>
            <a:ext cx="4972744" cy="3515216"/>
          </a:xfrm>
          <a:prstGeom prst="rect">
            <a:avLst/>
          </a:prstGeom>
        </p:spPr>
      </p:pic>
    </p:spTree>
    <p:extLst>
      <p:ext uri="{BB962C8B-B14F-4D97-AF65-F5344CB8AC3E}">
        <p14:creationId xmlns:p14="http://schemas.microsoft.com/office/powerpoint/2010/main" val="134052761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2794B-EEED-5B27-DAC7-BF53D33F4FA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45E0728-1D39-12B8-08D5-A8D127D69C42}"/>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sp>
        <p:nvSpPr>
          <p:cNvPr id="5" name="Content Placeholder 4">
            <a:extLst>
              <a:ext uri="{FF2B5EF4-FFF2-40B4-BE49-F238E27FC236}">
                <a16:creationId xmlns:a16="http://schemas.microsoft.com/office/drawing/2014/main" id="{D5D87238-F190-F432-6CBD-3C47ACF21092}"/>
              </a:ext>
            </a:extLst>
          </p:cNvPr>
          <p:cNvSpPr>
            <a:spLocks noGrp="1"/>
          </p:cNvSpPr>
          <p:nvPr>
            <p:ph idx="1"/>
          </p:nvPr>
        </p:nvSpPr>
        <p:spPr>
          <a:xfrm>
            <a:off x="838200" y="2005781"/>
            <a:ext cx="10515600" cy="4171182"/>
          </a:xfrm>
        </p:spPr>
        <p:txBody>
          <a:bodyPr>
            <a:normAutofit/>
          </a:bodyPr>
          <a:lstStyle/>
          <a:p>
            <a:pPr marL="0" indent="0">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970AFD36-007A-5DC3-3DD5-C9F8CED8F7A9}"/>
              </a:ext>
            </a:extLst>
          </p:cNvPr>
          <p:cNvSpPr txBox="1"/>
          <p:nvPr/>
        </p:nvSpPr>
        <p:spPr>
          <a:xfrm>
            <a:off x="1209368" y="1818968"/>
            <a:ext cx="9026012" cy="3231654"/>
          </a:xfrm>
          <a:prstGeom prst="rect">
            <a:avLst/>
          </a:prstGeom>
          <a:noFill/>
        </p:spPr>
        <p:txBody>
          <a:bodyPr wrap="square">
            <a:spAutoFit/>
          </a:bodyPr>
          <a:lstStyle/>
          <a:p>
            <a:pPr marL="0" indent="0">
              <a:buNone/>
            </a:pPr>
            <a:r>
              <a:rPr lang="en-IN" sz="2400" b="1" dirty="0">
                <a:solidFill>
                  <a:srgbClr val="FF0000"/>
                </a:solidFill>
                <a:latin typeface="Times New Roman" panose="02020603050405020304" pitchFamily="18" charset="0"/>
                <a:cs typeface="Times New Roman" panose="02020603050405020304" pitchFamily="18" charset="0"/>
              </a:rPr>
              <a:t>2. Controlled Access</a:t>
            </a:r>
          </a:p>
          <a:p>
            <a:pPr marL="0" indent="0">
              <a:buNone/>
            </a:pPr>
            <a:endParaRPr lang="en-IN" sz="1800" b="1" dirty="0">
              <a:solidFill>
                <a:srgbClr val="FF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 this method, </a:t>
            </a:r>
            <a:r>
              <a:rPr lang="en-US" b="1" dirty="0">
                <a:latin typeface="Times New Roman" panose="02020603050405020304" pitchFamily="18" charset="0"/>
                <a:cs typeface="Times New Roman" panose="02020603050405020304" pitchFamily="18" charset="0"/>
              </a:rPr>
              <a:t>stations cannot transmit whenever they want</a:t>
            </a:r>
            <a:r>
              <a:rPr lang="en-US" dirty="0">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Access to the channel is </a:t>
            </a:r>
            <a:r>
              <a:rPr lang="en-US" b="1" dirty="0">
                <a:latin typeface="Times New Roman" panose="02020603050405020304" pitchFamily="18" charset="0"/>
                <a:cs typeface="Times New Roman" panose="02020603050405020304" pitchFamily="18" charset="0"/>
              </a:rPr>
              <a:t>controlled in an orderly manner</a:t>
            </a:r>
            <a:r>
              <a:rPr lang="en-US" dirty="0">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Collisions are avoided because only one device can send at a time.</a:t>
            </a:r>
            <a:endParaRPr lang="en-US" sz="1800" b="1" dirty="0">
              <a:solidFill>
                <a:srgbClr val="FF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IN" b="1" dirty="0">
                <a:latin typeface="Times New Roman" panose="02020603050405020304" pitchFamily="18" charset="0"/>
                <a:cs typeface="Times New Roman" panose="02020603050405020304" pitchFamily="18" charset="0"/>
              </a:rPr>
              <a:t>Techniques of Controlled Access:</a:t>
            </a:r>
          </a:p>
          <a:p>
            <a:pPr marL="342900" indent="-342900">
              <a:buFont typeface="+mj-lt"/>
              <a:buAutoNum type="arabicPeriod"/>
            </a:pPr>
            <a:r>
              <a:rPr lang="en-IN" b="1" dirty="0">
                <a:latin typeface="Times New Roman" panose="02020603050405020304" pitchFamily="18" charset="0"/>
                <a:cs typeface="Times New Roman" panose="02020603050405020304" pitchFamily="18" charset="0"/>
              </a:rPr>
              <a:t>Reservation </a:t>
            </a:r>
          </a:p>
          <a:p>
            <a:pPr marL="342900" indent="-342900">
              <a:buFont typeface="+mj-lt"/>
              <a:buAutoNum type="arabicPeriod"/>
            </a:pPr>
            <a:r>
              <a:rPr lang="en-IN" b="1" dirty="0">
                <a:latin typeface="Times New Roman" panose="02020603050405020304" pitchFamily="18" charset="0"/>
                <a:cs typeface="Times New Roman" panose="02020603050405020304" pitchFamily="18" charset="0"/>
              </a:rPr>
              <a:t>Polling</a:t>
            </a:r>
          </a:p>
          <a:p>
            <a:pPr marL="342900" indent="-342900">
              <a:buFont typeface="+mj-lt"/>
              <a:buAutoNum type="arabicPeriod"/>
            </a:pPr>
            <a:r>
              <a:rPr lang="en-IN" b="1" dirty="0">
                <a:latin typeface="Times New Roman" panose="02020603050405020304" pitchFamily="18" charset="0"/>
                <a:cs typeface="Times New Roman" panose="02020603050405020304" pitchFamily="18" charset="0"/>
              </a:rPr>
              <a:t>Token Passing</a:t>
            </a:r>
            <a:endParaRPr lang="en-IN" b="1" dirty="0">
              <a:solidFill>
                <a:srgbClr val="FF0000"/>
              </a:solidFill>
              <a:latin typeface="Times New Roman" panose="02020603050405020304" pitchFamily="18" charset="0"/>
              <a:cs typeface="Times New Roman" panose="02020603050405020304" pitchFamily="18" charset="0"/>
            </a:endParaRPr>
          </a:p>
          <a:p>
            <a:endParaRPr lang="en-IN" b="1" dirty="0">
              <a:solidFill>
                <a:srgbClr val="FF0000"/>
              </a:solidFill>
              <a:latin typeface="Times New Roman" panose="02020603050405020304" pitchFamily="18" charset="0"/>
              <a:cs typeface="Times New Roman" panose="02020603050405020304" pitchFamily="18" charset="0"/>
            </a:endParaRPr>
          </a:p>
          <a:p>
            <a:endParaRPr lang="en-US" sz="1800" b="1" dirty="0">
              <a:solidFill>
                <a:srgbClr val="FF0000"/>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D4E2BB04-B9A9-CE4A-EF6C-E200BFE191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21361877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4FD5B-FE5A-046C-33CC-F72F720485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CC16152-C45B-9DDA-B3C2-960CBCC97253}"/>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sp>
        <p:nvSpPr>
          <p:cNvPr id="5" name="Content Placeholder 4">
            <a:extLst>
              <a:ext uri="{FF2B5EF4-FFF2-40B4-BE49-F238E27FC236}">
                <a16:creationId xmlns:a16="http://schemas.microsoft.com/office/drawing/2014/main" id="{3B4D7C46-9A4C-551A-FABC-B7CEBC102BD1}"/>
              </a:ext>
            </a:extLst>
          </p:cNvPr>
          <p:cNvSpPr>
            <a:spLocks noGrp="1"/>
          </p:cNvSpPr>
          <p:nvPr>
            <p:ph idx="1"/>
          </p:nvPr>
        </p:nvSpPr>
        <p:spPr>
          <a:xfrm>
            <a:off x="838200" y="2005781"/>
            <a:ext cx="10515600" cy="4171182"/>
          </a:xfrm>
        </p:spPr>
        <p:txBody>
          <a:bodyPr>
            <a:normAutofit/>
          </a:bodyPr>
          <a:lstStyle/>
          <a:p>
            <a:pPr marL="0" indent="0">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D6674D04-FA52-72AC-20A7-7A22A8528068}"/>
              </a:ext>
            </a:extLst>
          </p:cNvPr>
          <p:cNvSpPr txBox="1"/>
          <p:nvPr/>
        </p:nvSpPr>
        <p:spPr>
          <a:xfrm>
            <a:off x="1209368" y="1818968"/>
            <a:ext cx="9026012" cy="3416320"/>
          </a:xfrm>
          <a:prstGeom prst="rect">
            <a:avLst/>
          </a:prstGeom>
          <a:noFill/>
        </p:spPr>
        <p:txBody>
          <a:bodyPr wrap="square">
            <a:spAutoFit/>
          </a:bodyPr>
          <a:lstStyle/>
          <a:p>
            <a:pPr marL="0" indent="0">
              <a:buNone/>
            </a:pPr>
            <a:endParaRPr lang="en-IN" b="1" dirty="0">
              <a:solidFill>
                <a:srgbClr val="FF0000"/>
              </a:solidFill>
              <a:latin typeface="Times New Roman" panose="02020603050405020304" pitchFamily="18" charset="0"/>
              <a:cs typeface="Times New Roman" panose="02020603050405020304" pitchFamily="18" charset="0"/>
            </a:endParaRPr>
          </a:p>
          <a:p>
            <a:pPr marL="342900" indent="-342900" algn="just">
              <a:buAutoNum type="arabicPeriod"/>
            </a:pPr>
            <a:r>
              <a:rPr lang="en-IN" b="1" dirty="0">
                <a:latin typeface="Times New Roman" panose="02020603050405020304" pitchFamily="18" charset="0"/>
                <a:cs typeface="Times New Roman" panose="02020603050405020304" pitchFamily="18" charset="0"/>
              </a:rPr>
              <a:t>Reservation</a:t>
            </a:r>
          </a:p>
          <a:p>
            <a:pPr marL="285750" indent="-285750" algn="just">
              <a:buFont typeface="Arial" panose="020B0604020202020204" pitchFamily="34" charset="0"/>
              <a:buChar char="•"/>
            </a:pPr>
            <a:r>
              <a:rPr lang="en-IN"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In the reservation method, a station needs to make a reservation before sending data.</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 Time is divided into intervals.</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 In each interval, a reservation frame precedes the data frames sent in that interval.</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Figure shows a situation with five stations and a five-mini slot reservation frame. In the first interval, only stations 1, 3, and 4 have made reservations. In the second interval, only station 1 has made a reservation. </a:t>
            </a:r>
            <a:endParaRPr lang="en-IN" b="1" dirty="0">
              <a:solidFill>
                <a:srgbClr val="FF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endParaRPr lang="en-IN" b="1" dirty="0">
              <a:solidFill>
                <a:srgbClr val="FF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1800" b="1" dirty="0">
              <a:solidFill>
                <a:srgbClr val="FF0000"/>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3B89A955-0A2C-125C-3784-8BB66C0D32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7" name="Picture 6">
            <a:extLst>
              <a:ext uri="{FF2B5EF4-FFF2-40B4-BE49-F238E27FC236}">
                <a16:creationId xmlns:a16="http://schemas.microsoft.com/office/drawing/2014/main" id="{DF3C2B00-31AF-011E-2EB8-52D4EEABBB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0829" y="4264702"/>
            <a:ext cx="8573696" cy="2381905"/>
          </a:xfrm>
          <a:prstGeom prst="rect">
            <a:avLst/>
          </a:prstGeom>
        </p:spPr>
      </p:pic>
    </p:spTree>
    <p:extLst>
      <p:ext uri="{BB962C8B-B14F-4D97-AF65-F5344CB8AC3E}">
        <p14:creationId xmlns:p14="http://schemas.microsoft.com/office/powerpoint/2010/main" val="403799478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AD18E-0D5E-D5F9-96DB-B54FC3099BF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089A39D-065D-AA90-21F8-98F58BF7F4B1}"/>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sp>
        <p:nvSpPr>
          <p:cNvPr id="5" name="Content Placeholder 4">
            <a:extLst>
              <a:ext uri="{FF2B5EF4-FFF2-40B4-BE49-F238E27FC236}">
                <a16:creationId xmlns:a16="http://schemas.microsoft.com/office/drawing/2014/main" id="{791866FA-A350-D2C6-B949-B47D410633C8}"/>
              </a:ext>
            </a:extLst>
          </p:cNvPr>
          <p:cNvSpPr>
            <a:spLocks noGrp="1"/>
          </p:cNvSpPr>
          <p:nvPr>
            <p:ph idx="1"/>
          </p:nvPr>
        </p:nvSpPr>
        <p:spPr>
          <a:xfrm>
            <a:off x="838200" y="2005781"/>
            <a:ext cx="10515600" cy="4171182"/>
          </a:xfrm>
        </p:spPr>
        <p:txBody>
          <a:bodyPr>
            <a:normAutofit/>
          </a:bodyPr>
          <a:lstStyle/>
          <a:p>
            <a:pPr marL="0" indent="0">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CA3E9C87-5A36-4C36-1FC8-7961E4B8C6D9}"/>
              </a:ext>
            </a:extLst>
          </p:cNvPr>
          <p:cNvSpPr txBox="1"/>
          <p:nvPr/>
        </p:nvSpPr>
        <p:spPr>
          <a:xfrm>
            <a:off x="1120878" y="2163097"/>
            <a:ext cx="9026012" cy="3416320"/>
          </a:xfrm>
          <a:prstGeom prst="rect">
            <a:avLst/>
          </a:prstGeom>
          <a:noFill/>
        </p:spPr>
        <p:txBody>
          <a:bodyPr wrap="square">
            <a:spAutoFit/>
          </a:bodyPr>
          <a:lstStyle/>
          <a:p>
            <a:pPr marL="285750" indent="-285750" algn="just">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2. Polling</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 Polling works with topologies in which one device is designated as a primary station and the other devices are secondary stations. </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The primary device controls the link; the secondary devices follow its instructions.</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 The primary device, therefore, is always the initiator of a session </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If the primary wants to receive data, it asks the secondary’s if they have anything to send; this is called </a:t>
            </a:r>
            <a:r>
              <a:rPr lang="en-US" b="1" dirty="0">
                <a:latin typeface="Times New Roman" panose="02020603050405020304" pitchFamily="18" charset="0"/>
                <a:cs typeface="Times New Roman" panose="02020603050405020304" pitchFamily="18" charset="0"/>
              </a:rPr>
              <a:t>Poll function</a:t>
            </a:r>
            <a:r>
              <a:rPr lang="en-US" dirty="0">
                <a:latin typeface="Times New Roman" panose="02020603050405020304" pitchFamily="18" charset="0"/>
                <a:cs typeface="Times New Roman" panose="02020603050405020304" pitchFamily="18" charset="0"/>
              </a:rPr>
              <a:t>. Secondary responds with DATA if any ,else negative ack (NAK) if it has nothing to send.</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 ➔ If the primary wants to send data, it tells the secondary  to get ready to receive; this is called </a:t>
            </a:r>
            <a:r>
              <a:rPr lang="en-US" b="1" dirty="0">
                <a:latin typeface="Times New Roman" panose="02020603050405020304" pitchFamily="18" charset="0"/>
                <a:cs typeface="Times New Roman" panose="02020603050405020304" pitchFamily="18" charset="0"/>
              </a:rPr>
              <a:t>Select function</a:t>
            </a:r>
            <a:r>
              <a:rPr lang="en-US" dirty="0">
                <a:latin typeface="Times New Roman" panose="02020603050405020304" pitchFamily="18" charset="0"/>
                <a:cs typeface="Times New Roman" panose="02020603050405020304" pitchFamily="18" charset="0"/>
              </a:rPr>
              <a:t>. It transmits SEL and waits for acknowledgement from secondary before sending data. </a:t>
            </a:r>
          </a:p>
          <a:p>
            <a:pPr algn="just"/>
            <a:endParaRPr lang="en-US" sz="1800" b="1" dirty="0">
              <a:solidFill>
                <a:srgbClr val="FF0000"/>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B1C076CE-5380-BEBC-568C-AA4A738371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416919804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4FA70-8C2C-1946-32A5-0F1FC846FBA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615148-C8D2-E6BC-0BDC-3BEA1744915D}"/>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sp>
        <p:nvSpPr>
          <p:cNvPr id="5" name="Content Placeholder 4">
            <a:extLst>
              <a:ext uri="{FF2B5EF4-FFF2-40B4-BE49-F238E27FC236}">
                <a16:creationId xmlns:a16="http://schemas.microsoft.com/office/drawing/2014/main" id="{D3CB88A0-0458-2E9D-C39A-772706B963CB}"/>
              </a:ext>
            </a:extLst>
          </p:cNvPr>
          <p:cNvSpPr>
            <a:spLocks noGrp="1"/>
          </p:cNvSpPr>
          <p:nvPr>
            <p:ph idx="1"/>
          </p:nvPr>
        </p:nvSpPr>
        <p:spPr>
          <a:xfrm>
            <a:off x="838200" y="2005781"/>
            <a:ext cx="10515600" cy="4171182"/>
          </a:xfrm>
        </p:spPr>
        <p:txBody>
          <a:bodyPr>
            <a:normAutofit/>
          </a:bodyPr>
          <a:lstStyle/>
          <a:p>
            <a:pPr marL="0" indent="0">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75B37FF0-2048-9D70-D257-2D1706ED8E9C}"/>
              </a:ext>
            </a:extLst>
          </p:cNvPr>
          <p:cNvSpPr txBox="1"/>
          <p:nvPr/>
        </p:nvSpPr>
        <p:spPr>
          <a:xfrm>
            <a:off x="1435511" y="2310581"/>
            <a:ext cx="9026012" cy="369332"/>
          </a:xfrm>
          <a:prstGeom prst="rect">
            <a:avLst/>
          </a:prstGeom>
          <a:noFill/>
        </p:spPr>
        <p:txBody>
          <a:bodyPr wrap="square">
            <a:spAutoFit/>
          </a:bodyPr>
          <a:lstStyle/>
          <a:p>
            <a:pPr algn="ctr"/>
            <a:r>
              <a:rPr lang="en-IN" dirty="0"/>
              <a:t>Polling </a:t>
            </a:r>
            <a:endParaRPr lang="en-US" sz="1800" b="1" dirty="0">
              <a:solidFill>
                <a:srgbClr val="FF0000"/>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1B6F52B7-3612-9524-A4E8-4485432FE4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7" name="Picture 6">
            <a:extLst>
              <a:ext uri="{FF2B5EF4-FFF2-40B4-BE49-F238E27FC236}">
                <a16:creationId xmlns:a16="http://schemas.microsoft.com/office/drawing/2014/main" id="{90E403C0-BC7A-46B4-6D82-A897558E3EB7}"/>
              </a:ext>
            </a:extLst>
          </p:cNvPr>
          <p:cNvPicPr>
            <a:picLocks noChangeAspect="1"/>
          </p:cNvPicPr>
          <p:nvPr/>
        </p:nvPicPr>
        <p:blipFill>
          <a:blip r:embed="rId3"/>
          <a:stretch>
            <a:fillRect/>
          </a:stretch>
        </p:blipFill>
        <p:spPr>
          <a:xfrm>
            <a:off x="3067718" y="3340951"/>
            <a:ext cx="5820587" cy="2476846"/>
          </a:xfrm>
          <a:prstGeom prst="rect">
            <a:avLst/>
          </a:prstGeom>
        </p:spPr>
      </p:pic>
    </p:spTree>
    <p:extLst>
      <p:ext uri="{BB962C8B-B14F-4D97-AF65-F5344CB8AC3E}">
        <p14:creationId xmlns:p14="http://schemas.microsoft.com/office/powerpoint/2010/main" val="282572364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E6698-08B4-E300-C8A6-DC1AC294DD2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1F76578-1590-4143-A996-43F424F576A0}"/>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sp>
        <p:nvSpPr>
          <p:cNvPr id="5" name="Content Placeholder 4">
            <a:extLst>
              <a:ext uri="{FF2B5EF4-FFF2-40B4-BE49-F238E27FC236}">
                <a16:creationId xmlns:a16="http://schemas.microsoft.com/office/drawing/2014/main" id="{790D6B88-5772-CBE2-293F-FC395753A12D}"/>
              </a:ext>
            </a:extLst>
          </p:cNvPr>
          <p:cNvSpPr>
            <a:spLocks noGrp="1"/>
          </p:cNvSpPr>
          <p:nvPr>
            <p:ph idx="1"/>
          </p:nvPr>
        </p:nvSpPr>
        <p:spPr>
          <a:xfrm>
            <a:off x="838200" y="2005781"/>
            <a:ext cx="10515600" cy="4171182"/>
          </a:xfrm>
        </p:spPr>
        <p:txBody>
          <a:bodyPr>
            <a:normAutofit/>
          </a:bodyPr>
          <a:lstStyle/>
          <a:p>
            <a:pPr marL="0" indent="0">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1579C535-8AA5-ADC2-EEF7-6218B4E14C33}"/>
              </a:ext>
            </a:extLst>
          </p:cNvPr>
          <p:cNvSpPr txBox="1"/>
          <p:nvPr/>
        </p:nvSpPr>
        <p:spPr>
          <a:xfrm>
            <a:off x="1376517" y="2369575"/>
            <a:ext cx="9026012" cy="3277820"/>
          </a:xfrm>
          <a:prstGeom prst="rect">
            <a:avLst/>
          </a:prstGeom>
          <a:noFill/>
        </p:spPr>
        <p:txBody>
          <a:bodyPr wrap="square">
            <a:spAutoFit/>
          </a:bodyPr>
          <a:lstStyle/>
          <a:p>
            <a:pPr algn="just"/>
            <a:r>
              <a:rPr lang="en-US" b="1" dirty="0"/>
              <a:t>3. Token Passing </a:t>
            </a:r>
          </a:p>
          <a:p>
            <a:pPr algn="just"/>
            <a:r>
              <a:rPr lang="en-US" dirty="0"/>
              <a:t>➔ In the token-passing method, the stations in a network are organized in a logical ring.</a:t>
            </a:r>
          </a:p>
          <a:p>
            <a:pPr algn="just">
              <a:lnSpc>
                <a:spcPct val="150000"/>
              </a:lnSpc>
            </a:pPr>
            <a:r>
              <a:rPr lang="en-US" dirty="0"/>
              <a:t> ➔ A special packet called a token circulates through the ring.</a:t>
            </a:r>
          </a:p>
          <a:p>
            <a:pPr algn="just"/>
            <a:r>
              <a:rPr lang="en-US" dirty="0"/>
              <a:t> ➔ The token gives the station the right to access the channel and send its data. </a:t>
            </a:r>
            <a:r>
              <a:rPr lang="en-IN" dirty="0"/>
              <a:t> </a:t>
            </a:r>
          </a:p>
          <a:p>
            <a:pPr algn="just"/>
            <a:r>
              <a:rPr lang="en-US" dirty="0"/>
              <a:t>➔ When a station has some data to send, it holds the token and sends its data and releases the token once data is sent. </a:t>
            </a:r>
          </a:p>
          <a:p>
            <a:pPr algn="just"/>
            <a:r>
              <a:rPr lang="en-US" dirty="0"/>
              <a:t>➔ When a station receives the token and has no data to send, it just passes the data to the next station.</a:t>
            </a:r>
          </a:p>
          <a:p>
            <a:pPr algn="just"/>
            <a:r>
              <a:rPr lang="en-US" dirty="0"/>
              <a:t> ➔ Stations must be limited in the time they can have possession of the token.</a:t>
            </a:r>
          </a:p>
          <a:p>
            <a:pPr algn="just"/>
            <a:r>
              <a:rPr lang="en-US" dirty="0"/>
              <a:t> ➔ The token must be monitored to ensure it has not been lost or destroyed. </a:t>
            </a:r>
          </a:p>
          <a:p>
            <a:pPr algn="just"/>
            <a:r>
              <a:rPr lang="en-US" dirty="0"/>
              <a:t>➔ Stations do not have to be physically connected in a ring; the ring can be a logical one. </a:t>
            </a:r>
            <a:endParaRPr lang="en-US" sz="1800" b="1" dirty="0">
              <a:solidFill>
                <a:srgbClr val="FF0000"/>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21048996-22A0-D84D-E524-FD8B3766D0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186300741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278BB-2263-A5EA-26E6-5FF6A42E867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30E6D61-E298-47ED-000B-B00154909024}"/>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sp>
        <p:nvSpPr>
          <p:cNvPr id="5" name="Content Placeholder 4">
            <a:extLst>
              <a:ext uri="{FF2B5EF4-FFF2-40B4-BE49-F238E27FC236}">
                <a16:creationId xmlns:a16="http://schemas.microsoft.com/office/drawing/2014/main" id="{69C12A2B-4A03-B753-02B7-5723839DF88E}"/>
              </a:ext>
            </a:extLst>
          </p:cNvPr>
          <p:cNvSpPr>
            <a:spLocks noGrp="1"/>
          </p:cNvSpPr>
          <p:nvPr>
            <p:ph idx="1"/>
          </p:nvPr>
        </p:nvSpPr>
        <p:spPr>
          <a:xfrm>
            <a:off x="838200" y="2005781"/>
            <a:ext cx="10515600" cy="4171182"/>
          </a:xfrm>
        </p:spPr>
        <p:txBody>
          <a:bodyPr>
            <a:normAutofit/>
          </a:bodyPr>
          <a:lstStyle/>
          <a:p>
            <a:pPr marL="0" indent="0">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DB7AF02E-646C-3692-028A-2ED0FE669853}"/>
              </a:ext>
            </a:extLst>
          </p:cNvPr>
          <p:cNvSpPr txBox="1"/>
          <p:nvPr/>
        </p:nvSpPr>
        <p:spPr>
          <a:xfrm>
            <a:off x="1376517" y="2369575"/>
            <a:ext cx="9026012" cy="1704569"/>
          </a:xfrm>
          <a:prstGeom prst="rect">
            <a:avLst/>
          </a:prstGeom>
          <a:noFill/>
        </p:spPr>
        <p:txBody>
          <a:bodyPr wrap="square">
            <a:spAutoFit/>
          </a:bodyPr>
          <a:lstStyle/>
          <a:p>
            <a:pPr algn="just">
              <a:lnSpc>
                <a:spcPct val="150000"/>
              </a:lnSpc>
            </a:pPr>
            <a:r>
              <a:rPr lang="en-US" dirty="0">
                <a:latin typeface="Times New Roman" panose="02020603050405020304" pitchFamily="18" charset="0"/>
                <a:cs typeface="Times New Roman" panose="02020603050405020304" pitchFamily="18" charset="0"/>
              </a:rPr>
              <a:t>➔ The problem with this topology is that if one of the links-the medium between two adjacent stations fails, the whole system fails. </a:t>
            </a:r>
          </a:p>
          <a:p>
            <a:pPr algn="just">
              <a:lnSpc>
                <a:spcPct val="150000"/>
              </a:lnSpc>
            </a:pPr>
            <a:r>
              <a:rPr lang="en-US" dirty="0">
                <a:latin typeface="Times New Roman" panose="02020603050405020304" pitchFamily="18" charset="0"/>
                <a:cs typeface="Times New Roman" panose="02020603050405020304" pitchFamily="18" charset="0"/>
              </a:rPr>
              <a:t>➔ The dual ring topology uses a second ring which operates in the reverse direction compared with the main ring. </a:t>
            </a:r>
            <a:endParaRPr lang="en-US" sz="1800" b="1" dirty="0">
              <a:solidFill>
                <a:srgbClr val="FF0000"/>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196D58DB-B8B6-6DA1-512A-D294B09C49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pic>
        <p:nvPicPr>
          <p:cNvPr id="7" name="Picture 6">
            <a:extLst>
              <a:ext uri="{FF2B5EF4-FFF2-40B4-BE49-F238E27FC236}">
                <a16:creationId xmlns:a16="http://schemas.microsoft.com/office/drawing/2014/main" id="{50603C18-E621-88BA-3770-71C055357E70}"/>
              </a:ext>
            </a:extLst>
          </p:cNvPr>
          <p:cNvPicPr>
            <a:picLocks noChangeAspect="1"/>
          </p:cNvPicPr>
          <p:nvPr/>
        </p:nvPicPr>
        <p:blipFill>
          <a:blip r:embed="rId3"/>
          <a:stretch>
            <a:fillRect/>
          </a:stretch>
        </p:blipFill>
        <p:spPr>
          <a:xfrm>
            <a:off x="4109016" y="4042275"/>
            <a:ext cx="3620005" cy="2372056"/>
          </a:xfrm>
          <a:prstGeom prst="rect">
            <a:avLst/>
          </a:prstGeom>
        </p:spPr>
      </p:pic>
    </p:spTree>
    <p:extLst>
      <p:ext uri="{BB962C8B-B14F-4D97-AF65-F5344CB8AC3E}">
        <p14:creationId xmlns:p14="http://schemas.microsoft.com/office/powerpoint/2010/main" val="1165795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0FA6B-4CCF-85EF-1AD6-1F32699FE6A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74A866C-670D-FD98-613F-5F7B64176F56}"/>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Data Link Control (DLC) Services</a:t>
            </a:r>
          </a:p>
        </p:txBody>
      </p:sp>
      <p:sp>
        <p:nvSpPr>
          <p:cNvPr id="5" name="Content Placeholder 4">
            <a:extLst>
              <a:ext uri="{FF2B5EF4-FFF2-40B4-BE49-F238E27FC236}">
                <a16:creationId xmlns:a16="http://schemas.microsoft.com/office/drawing/2014/main" id="{F66B5065-0CA8-F647-A70A-CF7061262FD1}"/>
              </a:ext>
            </a:extLst>
          </p:cNvPr>
          <p:cNvSpPr>
            <a:spLocks noGrp="1"/>
          </p:cNvSpPr>
          <p:nvPr>
            <p:ph idx="1"/>
          </p:nvPr>
        </p:nvSpPr>
        <p:spPr>
          <a:xfrm>
            <a:off x="838200" y="2005781"/>
            <a:ext cx="10515600" cy="4171182"/>
          </a:xfrm>
        </p:spPr>
        <p:txBody>
          <a:bodyPr>
            <a:normAutofit/>
          </a:bodyPr>
          <a:lstStyle/>
          <a:p>
            <a:pPr fontAlgn="base"/>
            <a:r>
              <a:rPr lang="en-US" sz="1800" dirty="0">
                <a:latin typeface="Times New Roman" panose="02020603050405020304" pitchFamily="18" charset="0"/>
                <a:cs typeface="Times New Roman" panose="02020603050405020304" pitchFamily="18" charset="0"/>
              </a:rPr>
              <a:t>The </a:t>
            </a:r>
            <a:r>
              <a:rPr lang="en-US" sz="1800" b="1" dirty="0">
                <a:latin typeface="Times New Roman" panose="02020603050405020304" pitchFamily="18" charset="0"/>
                <a:cs typeface="Times New Roman" panose="02020603050405020304" pitchFamily="18" charset="0"/>
              </a:rPr>
              <a:t>Data Link Layer</a:t>
            </a:r>
            <a:r>
              <a:rPr lang="en-US" sz="1800" dirty="0">
                <a:latin typeface="Times New Roman" panose="02020603050405020304" pitchFamily="18" charset="0"/>
                <a:cs typeface="Times New Roman" panose="02020603050405020304" pitchFamily="18" charset="0"/>
              </a:rPr>
              <a:t> (Layer 2 in the OSI model) is responsible for </a:t>
            </a:r>
            <a:r>
              <a:rPr lang="en-US" sz="1800" b="1" dirty="0">
                <a:latin typeface="Times New Roman" panose="02020603050405020304" pitchFamily="18" charset="0"/>
                <a:cs typeface="Times New Roman" panose="02020603050405020304" pitchFamily="18" charset="0"/>
              </a:rPr>
              <a:t>node-to-node delivery of data</a:t>
            </a:r>
            <a:r>
              <a:rPr lang="en-US" sz="1800" dirty="0">
                <a:latin typeface="Times New Roman" panose="02020603050405020304" pitchFamily="18" charset="0"/>
                <a:cs typeface="Times New Roman" panose="02020603050405020304" pitchFamily="18" charset="0"/>
              </a:rPr>
              <a:t> (from one computer to another directly connected in a network).</a:t>
            </a:r>
            <a:endParaRPr lang="en-IN" sz="1800" b="1" dirty="0">
              <a:latin typeface="Times New Roman" panose="02020603050405020304" pitchFamily="18" charset="0"/>
              <a:cs typeface="Times New Roman" panose="02020603050405020304" pitchFamily="18" charset="0"/>
            </a:endParaRPr>
          </a:p>
          <a:p>
            <a:pPr fontAlgn="base"/>
            <a:r>
              <a:rPr lang="en-US" sz="1800" dirty="0">
                <a:latin typeface="Times New Roman" panose="02020603050405020304" pitchFamily="18" charset="0"/>
                <a:cs typeface="Times New Roman" panose="02020603050405020304" pitchFamily="18" charset="0"/>
              </a:rPr>
              <a:t>It ensures that data frames are delivered </a:t>
            </a:r>
            <a:r>
              <a:rPr lang="en-US" sz="1800" b="1" dirty="0">
                <a:latin typeface="Times New Roman" panose="02020603050405020304" pitchFamily="18" charset="0"/>
                <a:cs typeface="Times New Roman" panose="02020603050405020304" pitchFamily="18" charset="0"/>
              </a:rPr>
              <a:t>error-free, in the correct sequence, and without duplication</a:t>
            </a:r>
            <a:r>
              <a:rPr lang="en-US" sz="1800" dirty="0">
                <a:latin typeface="Times New Roman" panose="02020603050405020304" pitchFamily="18" charset="0"/>
                <a:cs typeface="Times New Roman" panose="02020603050405020304" pitchFamily="18" charset="0"/>
              </a:rPr>
              <a:t>.</a:t>
            </a:r>
          </a:p>
          <a:p>
            <a:pPr fontAlgn="base"/>
            <a:endParaRPr lang="en-IN" sz="1800" dirty="0">
              <a:latin typeface="Times New Roman" panose="02020603050405020304" pitchFamily="18" charset="0"/>
              <a:cs typeface="Times New Roman" panose="02020603050405020304" pitchFamily="18" charset="0"/>
            </a:endParaRPr>
          </a:p>
          <a:p>
            <a:pPr marL="0" indent="0" fontAlgn="base">
              <a:buNone/>
            </a:pPr>
            <a:r>
              <a:rPr lang="en-US" sz="1800" dirty="0"/>
              <a:t>The main services of DLC are:</a:t>
            </a:r>
          </a:p>
          <a:p>
            <a:pPr marL="342900" indent="-342900" fontAlgn="base">
              <a:buFont typeface="+mj-lt"/>
              <a:buAutoNum type="arabicPeriod"/>
            </a:pPr>
            <a:r>
              <a:rPr lang="en-IN" sz="1800" dirty="0">
                <a:latin typeface="Times New Roman" panose="02020603050405020304" pitchFamily="18" charset="0"/>
                <a:cs typeface="Times New Roman" panose="02020603050405020304" pitchFamily="18" charset="0"/>
              </a:rPr>
              <a:t>Framing</a:t>
            </a:r>
          </a:p>
          <a:p>
            <a:pPr marL="342900" indent="-342900" fontAlgn="base">
              <a:buFont typeface="+mj-lt"/>
              <a:buAutoNum type="arabicPeriod"/>
            </a:pPr>
            <a:r>
              <a:rPr lang="en-IN" sz="1800" dirty="0">
                <a:latin typeface="Times New Roman" panose="02020603050405020304" pitchFamily="18" charset="0"/>
                <a:cs typeface="Times New Roman" panose="02020603050405020304" pitchFamily="18" charset="0"/>
              </a:rPr>
              <a:t>Flow Control</a:t>
            </a:r>
          </a:p>
          <a:p>
            <a:pPr marL="342900" indent="-342900" fontAlgn="base">
              <a:buFont typeface="+mj-lt"/>
              <a:buAutoNum type="arabicPeriod"/>
            </a:pPr>
            <a:r>
              <a:rPr lang="en-IN" sz="1800" dirty="0">
                <a:latin typeface="Times New Roman" panose="02020603050405020304" pitchFamily="18" charset="0"/>
                <a:cs typeface="Times New Roman" panose="02020603050405020304" pitchFamily="18" charset="0"/>
              </a:rPr>
              <a:t>Error Control</a:t>
            </a:r>
          </a:p>
          <a:p>
            <a:pPr marL="342900" indent="-342900" fontAlgn="base">
              <a:buFont typeface="+mj-lt"/>
              <a:buAutoNum type="arabicPeriod"/>
            </a:pPr>
            <a:r>
              <a:rPr lang="en-IN" sz="1800" dirty="0">
                <a:latin typeface="Times New Roman" panose="02020603050405020304" pitchFamily="18" charset="0"/>
                <a:cs typeface="Times New Roman" panose="02020603050405020304" pitchFamily="18" charset="0"/>
              </a:rPr>
              <a:t>Connectionless and Connection-Oriented Services</a:t>
            </a:r>
          </a:p>
          <a:p>
            <a:pPr marL="342900" indent="-342900" fontAlgn="base">
              <a:buFont typeface="+mj-lt"/>
              <a:buAutoNum type="arabicPeriod"/>
            </a:pPr>
            <a:r>
              <a:rPr lang="en-IN" sz="1800" dirty="0">
                <a:latin typeface="Times New Roman" panose="02020603050405020304" pitchFamily="18" charset="0"/>
                <a:cs typeface="Times New Roman" panose="02020603050405020304" pitchFamily="18" charset="0"/>
              </a:rPr>
              <a:t>Data Link Layer Protocols</a:t>
            </a:r>
          </a:p>
          <a:p>
            <a:pPr marL="342900" indent="-342900" fontAlgn="base">
              <a:buFont typeface="+mj-lt"/>
              <a:buAutoNum type="arabicPeriod"/>
            </a:pPr>
            <a:r>
              <a:rPr lang="en-US" sz="1800" dirty="0">
                <a:latin typeface="Times New Roman" panose="02020603050405020304" pitchFamily="18" charset="0"/>
                <a:cs typeface="Times New Roman" panose="02020603050405020304" pitchFamily="18" charset="0"/>
              </a:rPr>
              <a:t>High-Level Data Link Control (HDLC)</a:t>
            </a:r>
          </a:p>
        </p:txBody>
      </p:sp>
      <p:pic>
        <p:nvPicPr>
          <p:cNvPr id="3" name="Picture 2">
            <a:extLst>
              <a:ext uri="{FF2B5EF4-FFF2-40B4-BE49-F238E27FC236}">
                <a16:creationId xmlns:a16="http://schemas.microsoft.com/office/drawing/2014/main" id="{4E5328B2-E5A2-A8D2-CE01-DB85F4BAEE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372093891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C9088-DC7C-00FB-110E-679242FACDF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95F1874-3B3D-762B-E793-7FFC1FB8B767}"/>
              </a:ext>
            </a:extLst>
          </p:cNvPr>
          <p:cNvSpPr>
            <a:spLocks noGrp="1"/>
          </p:cNvSpPr>
          <p:nvPr>
            <p:ph type="title"/>
          </p:nvPr>
        </p:nvSpPr>
        <p:spPr>
          <a:xfrm>
            <a:off x="838200" y="1553497"/>
            <a:ext cx="10515600" cy="363793"/>
          </a:xfrm>
        </p:spPr>
        <p:txBody>
          <a:bodyPr>
            <a:noAutofit/>
          </a:bodyPr>
          <a:lstStyle/>
          <a:p>
            <a:pPr algn="ctr" fontAlgn="base"/>
            <a:r>
              <a:rPr lang="en-IN" sz="2800" b="1" dirty="0">
                <a:latin typeface="Times New Roman" panose="02020603050405020304" pitchFamily="18" charset="0"/>
                <a:cs typeface="Times New Roman" panose="02020603050405020304" pitchFamily="18" charset="0"/>
              </a:rPr>
              <a:t>Media Access Control</a:t>
            </a:r>
          </a:p>
        </p:txBody>
      </p:sp>
      <p:sp>
        <p:nvSpPr>
          <p:cNvPr id="5" name="Content Placeholder 4">
            <a:extLst>
              <a:ext uri="{FF2B5EF4-FFF2-40B4-BE49-F238E27FC236}">
                <a16:creationId xmlns:a16="http://schemas.microsoft.com/office/drawing/2014/main" id="{3762FA72-58F0-5E05-AE67-6E6D6FBFADF8}"/>
              </a:ext>
            </a:extLst>
          </p:cNvPr>
          <p:cNvSpPr>
            <a:spLocks noGrp="1"/>
          </p:cNvSpPr>
          <p:nvPr>
            <p:ph idx="1"/>
          </p:nvPr>
        </p:nvSpPr>
        <p:spPr>
          <a:xfrm>
            <a:off x="838200" y="2005781"/>
            <a:ext cx="10515600" cy="4171182"/>
          </a:xfrm>
        </p:spPr>
        <p:txBody>
          <a:bodyPr>
            <a:normAutofit/>
          </a:bodyPr>
          <a:lstStyle/>
          <a:p>
            <a:pPr marL="0" indent="0">
              <a:buNone/>
            </a:pPr>
            <a:endParaRPr lang="en-US" sz="1800" b="1" dirty="0">
              <a:solidFill>
                <a:srgbClr val="FF0000"/>
              </a:solidFill>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fontAlgn="base">
              <a:buNone/>
            </a:pPr>
            <a:endParaRPr lang="en-IN" sz="1800" b="1" dirty="0">
              <a:latin typeface="Times New Roman" panose="02020603050405020304" pitchFamily="18" charset="0"/>
              <a:cs typeface="Times New Roman" panose="02020603050405020304" pitchFamily="18" charset="0"/>
            </a:endParaRPr>
          </a:p>
          <a:p>
            <a:pPr marL="0" indent="0" fontAlgn="base">
              <a:buNone/>
            </a:pPr>
            <a:endParaRPr lang="en-IN" sz="18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3AAB2012-3A5D-AB72-8245-17A73BFF299B}"/>
              </a:ext>
            </a:extLst>
          </p:cNvPr>
          <p:cNvSpPr txBox="1"/>
          <p:nvPr/>
        </p:nvSpPr>
        <p:spPr>
          <a:xfrm>
            <a:off x="1278195" y="2192594"/>
            <a:ext cx="9026012" cy="4524315"/>
          </a:xfrm>
          <a:prstGeom prst="rect">
            <a:avLst/>
          </a:prstGeom>
          <a:noFill/>
        </p:spPr>
        <p:txBody>
          <a:bodyPr wrap="square">
            <a:spAutoFit/>
          </a:bodyPr>
          <a:lstStyle/>
          <a:p>
            <a:r>
              <a:rPr lang="en-US" sz="1800" b="1" dirty="0">
                <a:latin typeface="Times New Roman" panose="02020603050405020304" pitchFamily="18" charset="0"/>
                <a:cs typeface="Times New Roman" panose="02020603050405020304" pitchFamily="18" charset="0"/>
              </a:rPr>
              <a:t>Real Time Example:</a:t>
            </a:r>
          </a:p>
          <a:p>
            <a:r>
              <a:rPr lang="en-US" dirty="0"/>
              <a:t>“</a:t>
            </a:r>
            <a:r>
              <a:rPr lang="en-US" dirty="0">
                <a:latin typeface="Times New Roman" panose="02020603050405020304" pitchFamily="18" charset="0"/>
                <a:cs typeface="Times New Roman" panose="02020603050405020304" pitchFamily="18" charset="0"/>
              </a:rPr>
              <a:t>Controlled access is like in a classroom:</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Reservation</a:t>
            </a:r>
            <a:r>
              <a:rPr lang="en-US" dirty="0">
                <a:latin typeface="Times New Roman" panose="02020603050405020304" pitchFamily="18" charset="0"/>
                <a:cs typeface="Times New Roman" panose="02020603050405020304" pitchFamily="18" charset="0"/>
              </a:rPr>
              <a:t> = students book time to speak.</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Polling</a:t>
            </a:r>
            <a:r>
              <a:rPr lang="en-US" dirty="0">
                <a:latin typeface="Times New Roman" panose="02020603050405020304" pitchFamily="18" charset="0"/>
                <a:cs typeface="Times New Roman" panose="02020603050405020304" pitchFamily="18" charset="0"/>
              </a:rPr>
              <a:t> = teacher asks each student one by one.</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Token passing</a:t>
            </a:r>
            <a:r>
              <a:rPr lang="en-US" dirty="0">
                <a:latin typeface="Times New Roman" panose="02020603050405020304" pitchFamily="18" charset="0"/>
                <a:cs typeface="Times New Roman" panose="02020603050405020304" pitchFamily="18" charset="0"/>
              </a:rPr>
              <a:t> = only the student holding the mic can speak.”</a:t>
            </a:r>
          </a:p>
          <a:p>
            <a:endParaRPr lang="en-US" sz="1800"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sz="1800"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sz="1800"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sz="1800"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sz="1800"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sz="1800" b="1"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14F1372F-41DF-B3BD-4B81-8B671E3E91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48166"/>
          </a:xfrm>
          <a:prstGeom prst="rect">
            <a:avLst/>
          </a:prstGeom>
        </p:spPr>
      </p:pic>
    </p:spTree>
    <p:extLst>
      <p:ext uri="{BB962C8B-B14F-4D97-AF65-F5344CB8AC3E}">
        <p14:creationId xmlns:p14="http://schemas.microsoft.com/office/powerpoint/2010/main" val="22788119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3883</TotalTime>
  <Words>8455</Words>
  <Application>Microsoft Office PowerPoint</Application>
  <PresentationFormat>Widescreen</PresentationFormat>
  <Paragraphs>704</Paragraphs>
  <Slides>90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90</vt:i4>
      </vt:variant>
    </vt:vector>
  </HeadingPairs>
  <TitlesOfParts>
    <vt:vector size="97" baseType="lpstr">
      <vt:lpstr>Arial</vt:lpstr>
      <vt:lpstr>Calibri</vt:lpstr>
      <vt:lpstr>Calibri Light</vt:lpstr>
      <vt:lpstr>Cambria Math</vt:lpstr>
      <vt:lpstr>Times New Roman</vt:lpstr>
      <vt:lpstr>Wingdings</vt:lpstr>
      <vt:lpstr>Office Theme</vt:lpstr>
      <vt:lpstr>             </vt:lpstr>
      <vt:lpstr>      Outcomes of this Module (Data Link Layer)</vt:lpstr>
      <vt:lpstr>      Outcomes of this Module (Data Link Layer)</vt:lpstr>
      <vt:lpstr>ERROR</vt:lpstr>
      <vt:lpstr>Types of Errors</vt:lpstr>
      <vt:lpstr>Types of Errors</vt:lpstr>
      <vt:lpstr>Types of Errors</vt:lpstr>
      <vt:lpstr>Error Detection &amp; Correction</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Data Link Control (DLC) Services</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lpstr>Media Access Control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Poojitha S</dc:creator>
  <cp:lastModifiedBy>Poojitha S</cp:lastModifiedBy>
  <cp:revision>234</cp:revision>
  <dcterms:created xsi:type="dcterms:W3CDTF">2025-09-04T06:36:16Z</dcterms:created>
  <dcterms:modified xsi:type="dcterms:W3CDTF">2025-11-08T09:42:27Z</dcterms:modified>
</cp:coreProperties>
</file>