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83" r:id="rId5"/>
    <p:sldId id="284" r:id="rId6"/>
    <p:sldId id="285" r:id="rId7"/>
    <p:sldId id="258" r:id="rId8"/>
    <p:sldId id="286" r:id="rId9"/>
    <p:sldId id="287" r:id="rId10"/>
    <p:sldId id="288" r:id="rId11"/>
    <p:sldId id="289" r:id="rId12"/>
    <p:sldId id="290" r:id="rId13"/>
    <p:sldId id="291" r:id="rId14"/>
    <p:sldId id="259" r:id="rId15"/>
    <p:sldId id="292" r:id="rId16"/>
    <p:sldId id="293" r:id="rId17"/>
    <p:sldId id="294" r:id="rId18"/>
    <p:sldId id="295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7" d="100"/>
          <a:sy n="97" d="100"/>
        </p:scale>
        <p:origin x="96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80795-1A38-4748-90C2-3E627983F9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F4C247-775A-4F5A-8983-91BAA85F02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F4574B-2058-4C81-A7B7-87EC23D42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11-06-2026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FE43ED-2DC8-4448-8E84-F89B083C6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E66493-F408-4849-B295-2EBB26358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87308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58071-70B2-4926-80FF-6EE9C64DD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7A1E21-4895-4314-ADCA-4259BC8167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3C637B-7069-4301-9C62-74CFD41E5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11-06-2026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F63153-903F-42F6-A8A4-F60771388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CFA49-9B17-4AC9-A134-1EBD7B370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4550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D89555-5812-41F8-B512-04EFFFCA6A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F711AB-1FA0-417F-915E-8BA290CBB9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AA309C-E944-42BA-8F07-94DDE61FB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11-06-2026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FB85C-A21B-4371-953E-0F3680C3A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399FBD-CC87-466D-A4DD-10A2AA3CF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66236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02BA9-DDDC-4C9A-8A38-8D53F42CF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F9EF32-ACF6-46C3-92B9-4AE4089716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1935AE-F7C3-4B6E-B355-73B196193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11-06-2026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9F3382-18C5-43B4-BBC1-43830151B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5A4B37-5ACF-44F9-91B8-FA5A27B35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73692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DB69B-A9B6-4CDE-AB42-F87949E46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0AF1BD-2E5F-447D-AD97-3E54FCF900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26CA20-3F90-4232-9E85-9FF05A2BC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11-06-2026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5E7387-118F-4C2F-B8C6-AADF9F996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48CB5-CBE7-4920-952B-48E0E3C4F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82258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FD9DF-25AC-49DB-905C-7D1C2818D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33468A-889B-417F-B884-CAC0A0ECC9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1A9666-F4F4-4AB5-969B-96CA5258A9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EEE6ED-37CC-4943-A1DC-1C50DE241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11-06-2026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E7418B-4701-4858-805B-B98664BB2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A3C32D-1C7E-43FD-ADE9-37694F312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8360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9872E6-B12E-4FED-960F-539736637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456338-354C-412F-9651-0728EB676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F3E7C6-C6B9-4B45-A9C4-AEB66DCFF4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C80802-A672-4EC8-9A46-233C9EAD81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0127E8-8D04-4716-BAF0-7684DCC624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4BEA5D2-A1C3-4285-B6D8-008B4D0A5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11-06-2026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FFFE6EE-54A9-4691-B430-DDE393583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906545-A495-45C8-830C-61911FCB8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57932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897E7-794E-4C46-862B-BEA0FDB78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CABB18-9654-4940-8A6D-FDC58A7F1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11-06-2026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F7793E-11CD-4FDD-9D4D-9161185ED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2DB354-6802-48A6-825D-5A5744A2D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31701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D21F8E-5E45-4323-AC6F-2C63E50AC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11-06-2026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4886BE-DE05-4403-A2ED-F8714F7A6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9D6E9-5625-43CD-AB1D-35B8BC763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3582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F9A95-11E5-44F3-8E29-74DBFDC91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A4734F-7D84-4304-B149-1F5787A5BD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E030D3-6A42-4661-80E0-AAC50D6287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A6605C-45FD-4D00-AF6F-FB6F7714F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11-06-2026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CD04BA-6B7D-47A4-B2E6-F794AE7DE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7FB3C1-832C-4CCA-BFB7-BEFCD7989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39803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D4B5A-27FE-4469-AEB0-93652EE53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D08847-07D0-4A4C-8B26-ED62557923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71B7D7-D9BB-4D64-B5A0-084209B63A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49D4AC-17EB-4395-AB61-2A8B47A86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11-06-2026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64DE65-E8E8-45D3-9683-163EF61B8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3CA041-441E-4974-9FB2-8FA59A86A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5556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3B1508-EA4A-412A-9F1F-381A38A0C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2937CB-FEF3-4C9C-9151-45BAF8569B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C615C-9A0B-4367-B77F-EEBB78CBCA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DA7E8-B4D2-4EBA-8384-0B09A773196F}" type="datetimeFigureOut">
              <a:rPr lang="en-IN" smtClean="0"/>
              <a:t>11-06-2026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2FD164-66F0-49AD-9B94-9738F87073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00116D-35E8-4BD9-B0C1-81E40BAF0E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45645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0059020-D958-441C-8A47-507BB9BBEE10}"/>
              </a:ext>
            </a:extLst>
          </p:cNvPr>
          <p:cNvSpPr txBox="1"/>
          <p:nvPr/>
        </p:nvSpPr>
        <p:spPr>
          <a:xfrm>
            <a:off x="567558" y="2479191"/>
            <a:ext cx="4950374" cy="1438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8800" b="1" dirty="0"/>
              <a:t>Module 5</a:t>
            </a:r>
            <a:r>
              <a:rPr lang="en-IN" sz="3200" b="1" dirty="0"/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2E4897E-268A-4691-988C-A1D472667F5C}"/>
              </a:ext>
            </a:extLst>
          </p:cNvPr>
          <p:cNvSpPr txBox="1"/>
          <p:nvPr/>
        </p:nvSpPr>
        <p:spPr>
          <a:xfrm>
            <a:off x="507123" y="4105666"/>
            <a:ext cx="4950374" cy="1438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8800" b="1" dirty="0"/>
              <a:t>Process</a:t>
            </a:r>
            <a:endParaRPr lang="en-IN" sz="3200" b="1" dirty="0"/>
          </a:p>
        </p:txBody>
      </p:sp>
    </p:spTree>
    <p:extLst>
      <p:ext uri="{BB962C8B-B14F-4D97-AF65-F5344CB8AC3E}">
        <p14:creationId xmlns:p14="http://schemas.microsoft.com/office/powerpoint/2010/main" val="3870345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F882E3AF-E789-40A7-AB9C-EFAFE1E72FBB}"/>
              </a:ext>
            </a:extLst>
          </p:cNvPr>
          <p:cNvSpPr/>
          <p:nvPr/>
        </p:nvSpPr>
        <p:spPr>
          <a:xfrm>
            <a:off x="388883" y="1274430"/>
            <a:ext cx="11414234" cy="4102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/>
              <a:t>Child Process: </a:t>
            </a:r>
            <a:r>
              <a:rPr lang="en-US" sz="2200" dirty="0"/>
              <a:t>A child process is created by a parent process in an operating system using a fork() system call. A child process may also be known as subprocess or a subtask.</a:t>
            </a:r>
          </a:p>
          <a:p>
            <a:pPr algn="just">
              <a:lnSpc>
                <a:spcPct val="150000"/>
              </a:lnSpc>
            </a:pPr>
            <a:endParaRPr lang="en-US" sz="2200" dirty="0"/>
          </a:p>
          <a:p>
            <a:pPr algn="just">
              <a:lnSpc>
                <a:spcPct val="150000"/>
              </a:lnSpc>
            </a:pPr>
            <a:r>
              <a:rPr lang="en-US" sz="2200" dirty="0"/>
              <a:t>A child process is created as a copy of its parent process.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The child process inherits most of its attributes.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If a child process has no parent process, then the child process is created directly by the kernel.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If a child process exits or is interrupted, then a SIGCHLD signal is sent to the parent process to inform about the termination or exit of the child process.</a:t>
            </a:r>
          </a:p>
        </p:txBody>
      </p:sp>
    </p:spTree>
    <p:extLst>
      <p:ext uri="{BB962C8B-B14F-4D97-AF65-F5344CB8AC3E}">
        <p14:creationId xmlns:p14="http://schemas.microsoft.com/office/powerpoint/2010/main" val="7948460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F882E3AF-E789-40A7-AB9C-EFAFE1E72FBB}"/>
              </a:ext>
            </a:extLst>
          </p:cNvPr>
          <p:cNvSpPr/>
          <p:nvPr/>
        </p:nvSpPr>
        <p:spPr>
          <a:xfrm>
            <a:off x="388883" y="955525"/>
            <a:ext cx="11414234" cy="5626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 err="1"/>
              <a:t>ps</a:t>
            </a:r>
            <a:r>
              <a:rPr lang="en-US" sz="2200" b="1" dirty="0"/>
              <a:t> Command in Linux</a:t>
            </a:r>
          </a:p>
          <a:p>
            <a:pPr algn="just">
              <a:lnSpc>
                <a:spcPct val="150000"/>
              </a:lnSpc>
            </a:pPr>
            <a:endParaRPr lang="en-US" sz="2200" b="1" dirty="0"/>
          </a:p>
          <a:p>
            <a:pPr algn="just">
              <a:lnSpc>
                <a:spcPct val="150000"/>
              </a:lnSpc>
            </a:pPr>
            <a:r>
              <a:rPr lang="en-US" sz="2200" dirty="0"/>
              <a:t>The </a:t>
            </a:r>
            <a:r>
              <a:rPr lang="en-US" sz="2200" dirty="0" err="1"/>
              <a:t>ps</a:t>
            </a:r>
            <a:r>
              <a:rPr lang="en-US" sz="2200" dirty="0"/>
              <a:t> command in Linux is used to display information about currently running processes. It provides a snapshot of processes at the time the command is executed. System administrators commonly use it to monitor processes, troubleshoot issues, and identify resource usage.</a:t>
            </a:r>
          </a:p>
          <a:p>
            <a:pPr algn="just">
              <a:lnSpc>
                <a:spcPct val="150000"/>
              </a:lnSpc>
            </a:pPr>
            <a:endParaRPr lang="en-US" sz="2200" dirty="0"/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Display currently running processes on a Linux system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Identify process IDs (PIDs) for management tasks like stopping processes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View process ownership, CPU usage, and memory consumption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Inspect background processes and system services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Filter processes based on users, IDs, terminals, or command names</a:t>
            </a:r>
          </a:p>
        </p:txBody>
      </p:sp>
    </p:spTree>
    <p:extLst>
      <p:ext uri="{BB962C8B-B14F-4D97-AF65-F5344CB8AC3E}">
        <p14:creationId xmlns:p14="http://schemas.microsoft.com/office/powerpoint/2010/main" val="4149426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F882E3AF-E789-40A7-AB9C-EFAFE1E72FBB}"/>
              </a:ext>
            </a:extLst>
          </p:cNvPr>
          <p:cNvSpPr/>
          <p:nvPr/>
        </p:nvSpPr>
        <p:spPr>
          <a:xfrm>
            <a:off x="287283" y="857735"/>
            <a:ext cx="11414234" cy="6133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/>
              <a:t>Options in </a:t>
            </a:r>
            <a:r>
              <a:rPr lang="en-US" sz="2200" b="1" dirty="0" err="1"/>
              <a:t>ps</a:t>
            </a:r>
            <a:r>
              <a:rPr lang="en-US" sz="2200" b="1" dirty="0"/>
              <a:t> Command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b="1" dirty="0"/>
              <a:t>-</a:t>
            </a:r>
            <a:r>
              <a:rPr lang="en-US" sz="2200" dirty="0"/>
              <a:t>e : Display All Running Processes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Command: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			</a:t>
            </a:r>
            <a:r>
              <a:rPr lang="en-US" sz="2200" dirty="0" err="1"/>
              <a:t>ps</a:t>
            </a:r>
            <a:r>
              <a:rPr lang="en-US" sz="2200" dirty="0"/>
              <a:t> -e</a:t>
            </a:r>
          </a:p>
          <a:p>
            <a:pPr algn="just">
              <a:lnSpc>
                <a:spcPct val="150000"/>
              </a:lnSpc>
            </a:pPr>
            <a:endParaRPr lang="en-US" sz="2200" dirty="0"/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-f : Display Full Process Format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Example: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			</a:t>
            </a:r>
            <a:r>
              <a:rPr lang="en-US" sz="2200" dirty="0" err="1"/>
              <a:t>ps</a:t>
            </a:r>
            <a:r>
              <a:rPr lang="en-US" sz="2200" dirty="0"/>
              <a:t> -</a:t>
            </a:r>
            <a:r>
              <a:rPr lang="en-US" sz="2200" dirty="0" err="1"/>
              <a:t>ef</a:t>
            </a:r>
            <a:endParaRPr lang="en-US" sz="2200" dirty="0"/>
          </a:p>
          <a:p>
            <a:pPr algn="just">
              <a:lnSpc>
                <a:spcPct val="150000"/>
              </a:lnSpc>
            </a:pPr>
            <a:endParaRPr lang="en-US" sz="2200" dirty="0"/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-u : Display Processes for a Specific User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Syntax: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			</a:t>
            </a:r>
            <a:r>
              <a:rPr lang="en-US" sz="2200" dirty="0" err="1"/>
              <a:t>ps</a:t>
            </a:r>
            <a:r>
              <a:rPr lang="en-US" sz="2200" dirty="0"/>
              <a:t> -u username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EB9111B-D5C2-45DB-B7F7-9096D6DD6003}"/>
              </a:ext>
            </a:extLst>
          </p:cNvPr>
          <p:cNvSpPr/>
          <p:nvPr/>
        </p:nvSpPr>
        <p:spPr>
          <a:xfrm>
            <a:off x="5994400" y="1201526"/>
            <a:ext cx="11414234" cy="5626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-x : Show Processes Without a Controlling Terminal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      Command: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			</a:t>
            </a:r>
            <a:r>
              <a:rPr lang="en-US" sz="2200" dirty="0" err="1"/>
              <a:t>ps</a:t>
            </a:r>
            <a:r>
              <a:rPr lang="en-US" sz="2200" dirty="0"/>
              <a:t> -x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-a : Display Processes for All Users With a Terminal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     Syntax: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			</a:t>
            </a:r>
            <a:r>
              <a:rPr lang="en-US" sz="2200" dirty="0" err="1"/>
              <a:t>ps</a:t>
            </a:r>
            <a:r>
              <a:rPr lang="en-US" sz="2200" dirty="0"/>
              <a:t> -a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-p : Display Process by Process ID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       Syntax: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		</a:t>
            </a:r>
            <a:r>
              <a:rPr lang="en-US" sz="2200" dirty="0" err="1"/>
              <a:t>ps</a:t>
            </a:r>
            <a:r>
              <a:rPr lang="en-US" sz="2200" dirty="0"/>
              <a:t> -p </a:t>
            </a:r>
            <a:r>
              <a:rPr lang="en-US" sz="2200" dirty="0" err="1"/>
              <a:t>process_id</a:t>
            </a:r>
            <a:endParaRPr lang="en-US" sz="2200" dirty="0"/>
          </a:p>
          <a:p>
            <a:pPr algn="just">
              <a:lnSpc>
                <a:spcPct val="150000"/>
              </a:lnSpc>
            </a:pPr>
            <a:r>
              <a:rPr lang="en-US" sz="2200" dirty="0"/>
              <a:t>        Multiple PIDs: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		</a:t>
            </a:r>
            <a:r>
              <a:rPr lang="en-US" sz="2200" dirty="0" err="1"/>
              <a:t>ps</a:t>
            </a:r>
            <a:r>
              <a:rPr lang="en-US" sz="2200" dirty="0"/>
              <a:t> -p pid1,pid2,pid3</a:t>
            </a:r>
          </a:p>
        </p:txBody>
      </p:sp>
    </p:spTree>
    <p:extLst>
      <p:ext uri="{BB962C8B-B14F-4D97-AF65-F5344CB8AC3E}">
        <p14:creationId xmlns:p14="http://schemas.microsoft.com/office/powerpoint/2010/main" val="40846132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F882E3AF-E789-40A7-AB9C-EFAFE1E72FBB}"/>
              </a:ext>
            </a:extLst>
          </p:cNvPr>
          <p:cNvSpPr/>
          <p:nvPr/>
        </p:nvSpPr>
        <p:spPr>
          <a:xfrm>
            <a:off x="388883" y="955525"/>
            <a:ext cx="11414234" cy="5118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/>
              <a:t>Executing a Command at a Specified Point of Time – at Command</a:t>
            </a:r>
          </a:p>
          <a:p>
            <a:pPr algn="just">
              <a:lnSpc>
                <a:spcPct val="150000"/>
              </a:lnSpc>
            </a:pPr>
            <a:r>
              <a:rPr lang="en-US" sz="2200" b="1" dirty="0"/>
              <a:t>What is the at Command?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The at command is used to schedule a command or script to run once at a specified future time.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It is useful for one-time tasks such as backups, reminders, and system maintenance.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Unlike </a:t>
            </a:r>
            <a:r>
              <a:rPr lang="en-US" sz="2200" dirty="0" err="1"/>
              <a:t>cron</a:t>
            </a:r>
            <a:r>
              <a:rPr lang="en-US" sz="2200" dirty="0"/>
              <a:t>, it does not execute tasks repeatedly.</a:t>
            </a:r>
          </a:p>
          <a:p>
            <a:pPr algn="just">
              <a:lnSpc>
                <a:spcPct val="150000"/>
              </a:lnSpc>
            </a:pPr>
            <a:r>
              <a:rPr lang="en-US" sz="2200" b="1" dirty="0"/>
              <a:t>Syntax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at [time]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Example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at 5:00 PM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echo "Hello World"</a:t>
            </a:r>
          </a:p>
        </p:txBody>
      </p:sp>
    </p:spTree>
    <p:extLst>
      <p:ext uri="{BB962C8B-B14F-4D97-AF65-F5344CB8AC3E}">
        <p14:creationId xmlns:p14="http://schemas.microsoft.com/office/powerpoint/2010/main" val="41537449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AF369FD-86C8-4B28-8C36-F51725A94E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082201"/>
              </p:ext>
            </p:extLst>
          </p:nvPr>
        </p:nvGraphicFramePr>
        <p:xfrm>
          <a:off x="2423160" y="2060734"/>
          <a:ext cx="7622540" cy="2560320"/>
        </p:xfrm>
        <a:graphic>
          <a:graphicData uri="http://schemas.openxmlformats.org/drawingml/2006/table">
            <a:tbl>
              <a:tblPr/>
              <a:tblGrid>
                <a:gridCol w="2364740">
                  <a:extLst>
                    <a:ext uri="{9D8B030D-6E8A-4147-A177-3AD203B41FA5}">
                      <a16:colId xmlns:a16="http://schemas.microsoft.com/office/drawing/2014/main" val="4049140687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96734059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IN" b="1" dirty="0"/>
                        <a:t>Command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b="1" dirty="0"/>
                        <a:t>Meaning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73489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dirty="0"/>
                        <a:t>at 5pm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Today at 5 PM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648521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dirty="0"/>
                        <a:t>at noon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Today at 12 PM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24026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at midnight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Today at 12 AM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16906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at now + 1 hour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One hour from now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895641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at now + 2 days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Two days from now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268337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/>
                        <a:t>at 10:00 AM tomorrow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Tomorrow at 10 AM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92048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4967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F882E3AF-E789-40A7-AB9C-EFAFE1E72FBB}"/>
              </a:ext>
            </a:extLst>
          </p:cNvPr>
          <p:cNvSpPr/>
          <p:nvPr/>
        </p:nvSpPr>
        <p:spPr>
          <a:xfrm>
            <a:off x="388883" y="955525"/>
            <a:ext cx="11414234" cy="5626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/>
              <a:t>Executing Commands Periodically – </a:t>
            </a:r>
            <a:r>
              <a:rPr lang="en-US" sz="2200" b="1" dirty="0" err="1"/>
              <a:t>cron</a:t>
            </a:r>
            <a:r>
              <a:rPr lang="en-US" sz="2200" b="1" dirty="0"/>
              <a:t> Command</a:t>
            </a:r>
          </a:p>
          <a:p>
            <a:pPr algn="just">
              <a:lnSpc>
                <a:spcPct val="150000"/>
              </a:lnSpc>
            </a:pPr>
            <a:r>
              <a:rPr lang="en-US" sz="2200" b="1" dirty="0"/>
              <a:t>What is </a:t>
            </a:r>
            <a:r>
              <a:rPr lang="en-US" sz="2200" b="1" dirty="0" err="1"/>
              <a:t>cron</a:t>
            </a:r>
            <a:r>
              <a:rPr lang="en-US" sz="2200" b="1" dirty="0"/>
              <a:t>?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Cron is a time-based job scheduling utility in Unix/Linux used to execute commands, scripts, or programs automatically at specified intervals.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It runs as a background service called the </a:t>
            </a:r>
            <a:r>
              <a:rPr lang="en-US" sz="2200" dirty="0" err="1"/>
              <a:t>cron</a:t>
            </a:r>
            <a:r>
              <a:rPr lang="en-US" sz="2200" dirty="0"/>
              <a:t> daemon and continuously checks for scheduled tasks.</a:t>
            </a:r>
          </a:p>
          <a:p>
            <a:pPr algn="just">
              <a:lnSpc>
                <a:spcPct val="150000"/>
              </a:lnSpc>
            </a:pPr>
            <a:r>
              <a:rPr lang="en-US" sz="2200" b="1" dirty="0"/>
              <a:t>Why Use Cron?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Automate repetitive tasks       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Schedule backups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Generate reports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2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A9275A6-67CB-4E2A-8BD9-6723523E3B41}"/>
              </a:ext>
            </a:extLst>
          </p:cNvPr>
          <p:cNvSpPr/>
          <p:nvPr/>
        </p:nvSpPr>
        <p:spPr>
          <a:xfrm>
            <a:off x="5131325" y="4460725"/>
            <a:ext cx="11414234" cy="1563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Monitor systems</a:t>
            </a:r>
            <a:endParaRPr lang="en-IN" sz="22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Clean temporary files</a:t>
            </a:r>
            <a:endParaRPr lang="en-IN" sz="22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Send automated emails</a:t>
            </a:r>
          </a:p>
        </p:txBody>
      </p:sp>
    </p:spTree>
    <p:extLst>
      <p:ext uri="{BB962C8B-B14F-4D97-AF65-F5344CB8AC3E}">
        <p14:creationId xmlns:p14="http://schemas.microsoft.com/office/powerpoint/2010/main" val="21140035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F882E3AF-E789-40A7-AB9C-EFAFE1E72FBB}"/>
              </a:ext>
            </a:extLst>
          </p:cNvPr>
          <p:cNvSpPr/>
          <p:nvPr/>
        </p:nvSpPr>
        <p:spPr>
          <a:xfrm>
            <a:off x="510803" y="1524485"/>
            <a:ext cx="11414234" cy="3594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/>
              <a:t>How Cron Works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The </a:t>
            </a:r>
            <a:r>
              <a:rPr lang="en-US" sz="2200" dirty="0" err="1"/>
              <a:t>cron</a:t>
            </a:r>
            <a:r>
              <a:rPr lang="en-US" sz="2200" dirty="0"/>
              <a:t> daemon starts when the system boots.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It reads scheduling information from the crontab file.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At the specified time, </a:t>
            </a:r>
            <a:r>
              <a:rPr lang="en-US" sz="2200" dirty="0" err="1"/>
              <a:t>cron</a:t>
            </a:r>
            <a:r>
              <a:rPr lang="en-US" sz="2200" dirty="0"/>
              <a:t> executes the command automatically.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After execution, it waits for the next scheduled task.</a:t>
            </a:r>
          </a:p>
          <a:p>
            <a:pPr algn="just">
              <a:lnSpc>
                <a:spcPct val="150000"/>
              </a:lnSpc>
            </a:pPr>
            <a:endParaRPr lang="en-US" sz="2200" dirty="0"/>
          </a:p>
          <a:p>
            <a:pPr algn="ctr">
              <a:lnSpc>
                <a:spcPct val="150000"/>
              </a:lnSpc>
            </a:pPr>
            <a:r>
              <a:rPr lang="en-US" sz="2200" b="1" dirty="0"/>
              <a:t>User → Crontab File → Cron Daemon → Execute Command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5140339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F882E3AF-E789-40A7-AB9C-EFAFE1E72FBB}"/>
              </a:ext>
            </a:extLst>
          </p:cNvPr>
          <p:cNvSpPr/>
          <p:nvPr/>
        </p:nvSpPr>
        <p:spPr>
          <a:xfrm>
            <a:off x="388883" y="955525"/>
            <a:ext cx="11414234" cy="2071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/>
              <a:t>What is Crontab?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Crontab (Cron Table) is a file that contains a list of commands and their execution schedules.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Each user can have their own crontab file.</a:t>
            </a:r>
          </a:p>
          <a:p>
            <a:pPr algn="just">
              <a:lnSpc>
                <a:spcPct val="150000"/>
              </a:lnSpc>
            </a:pPr>
            <a:endParaRPr lang="en-US" sz="22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23C1DA9-62B5-499E-8C4E-72B590C3BD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3430" y="2807949"/>
            <a:ext cx="6472007" cy="2980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F64B2F-2124-4793-9D3C-4C0D80B54C1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8004"/>
          <a:stretch/>
        </p:blipFill>
        <p:spPr>
          <a:xfrm>
            <a:off x="6505131" y="3429000"/>
            <a:ext cx="5488293" cy="207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7801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F882E3AF-E789-40A7-AB9C-EFAFE1E72FBB}"/>
              </a:ext>
            </a:extLst>
          </p:cNvPr>
          <p:cNvSpPr/>
          <p:nvPr/>
        </p:nvSpPr>
        <p:spPr>
          <a:xfrm>
            <a:off x="388883" y="1176155"/>
            <a:ext cx="11414234" cy="5118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/>
              <a:t>Special Symbols</a:t>
            </a:r>
          </a:p>
          <a:p>
            <a:pPr algn="just">
              <a:lnSpc>
                <a:spcPct val="150000"/>
              </a:lnSpc>
            </a:pPr>
            <a:endParaRPr lang="en-US" sz="2200" b="1" dirty="0"/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b="1" dirty="0"/>
              <a:t>Asterisk (*)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Means "every value".</a:t>
            </a:r>
            <a:endParaRPr lang="en-US" sz="2200" b="1" dirty="0"/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b="1" dirty="0"/>
              <a:t>Comma (,)</a:t>
            </a:r>
            <a:endParaRPr lang="en-US" sz="2200" dirty="0"/>
          </a:p>
          <a:p>
            <a:pPr algn="just">
              <a:lnSpc>
                <a:spcPct val="150000"/>
              </a:lnSpc>
            </a:pPr>
            <a:r>
              <a:rPr lang="en-US" sz="2200" dirty="0"/>
              <a:t>Used to specify multiple values.</a:t>
            </a:r>
            <a:endParaRPr lang="en-US" sz="2200" b="1" dirty="0"/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b="1" dirty="0"/>
              <a:t>Hyphen (-)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Specifies a range.</a:t>
            </a:r>
            <a:endParaRPr lang="en-US" sz="2200" b="1" dirty="0"/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b="1" dirty="0"/>
              <a:t>Slash (/)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Specifies intervals.</a:t>
            </a:r>
          </a:p>
        </p:txBody>
      </p:sp>
    </p:spTree>
    <p:extLst>
      <p:ext uri="{BB962C8B-B14F-4D97-AF65-F5344CB8AC3E}">
        <p14:creationId xmlns:p14="http://schemas.microsoft.com/office/powerpoint/2010/main" val="1692407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F882E3AF-E789-40A7-AB9C-EFAFE1E72FBB}"/>
              </a:ext>
            </a:extLst>
          </p:cNvPr>
          <p:cNvSpPr/>
          <p:nvPr/>
        </p:nvSpPr>
        <p:spPr>
          <a:xfrm>
            <a:off x="388883" y="1904290"/>
            <a:ext cx="1141423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2400" dirty="0"/>
              <a:t>A process is simply a program that is currently running on your system. Whenever you execute a command in </a:t>
            </a:r>
            <a:r>
              <a:rPr lang="en-IN" sz="2400" dirty="0" err="1"/>
              <a:t>unix</a:t>
            </a:r>
            <a:r>
              <a:rPr lang="en-IN" sz="2400" dirty="0"/>
              <a:t>, the operating system creates a process to run that command.</a:t>
            </a:r>
          </a:p>
          <a:p>
            <a:pPr algn="just"/>
            <a:endParaRPr lang="en-IN" sz="2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sz="2400" dirty="0"/>
              <a:t>Whenever a command is issued in Unix/Linux, it creates/starts a new process. For example, </a:t>
            </a:r>
            <a:r>
              <a:rPr lang="en-IN" sz="2400" dirty="0" err="1"/>
              <a:t>pwd</a:t>
            </a:r>
            <a:r>
              <a:rPr lang="en-IN" sz="2400" dirty="0"/>
              <a:t> when issued which is used to list the current directory location the user is in, a process starts.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sz="2400" dirty="0"/>
              <a:t>Through a 5 digit ID number Unix/Linux keeps an account of the processes, this number is called process ID or PID. Each process in the system has a unique PID.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sz="2400" dirty="0"/>
              <a:t>Used up </a:t>
            </a:r>
            <a:r>
              <a:rPr lang="en-IN" sz="2400" dirty="0" err="1"/>
              <a:t>pid’s</a:t>
            </a:r>
            <a:r>
              <a:rPr lang="en-IN" sz="2400" dirty="0"/>
              <a:t> can be used in again for a newer process since all the possible combinations are used.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sz="2400" dirty="0"/>
              <a:t>At any point of time, no two processes with the same </a:t>
            </a:r>
            <a:r>
              <a:rPr lang="en-IN" sz="2400" dirty="0" err="1"/>
              <a:t>pid</a:t>
            </a:r>
            <a:r>
              <a:rPr lang="en-IN" sz="2400" dirty="0"/>
              <a:t> exist in the system because it is the </a:t>
            </a:r>
            <a:r>
              <a:rPr lang="en-IN" sz="2400" dirty="0" err="1"/>
              <a:t>pid</a:t>
            </a:r>
            <a:r>
              <a:rPr lang="en-IN" sz="2400" dirty="0"/>
              <a:t> that Unix uses to track each process.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F6A8DFD-F597-4F99-80B4-A86DDE336912}"/>
              </a:ext>
            </a:extLst>
          </p:cNvPr>
          <p:cNvSpPr/>
          <p:nvPr/>
        </p:nvSpPr>
        <p:spPr>
          <a:xfrm>
            <a:off x="388883" y="1176155"/>
            <a:ext cx="114142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3600" b="1" dirty="0"/>
              <a:t>Process</a:t>
            </a:r>
          </a:p>
        </p:txBody>
      </p:sp>
    </p:spTree>
    <p:extLst>
      <p:ext uri="{BB962C8B-B14F-4D97-AF65-F5344CB8AC3E}">
        <p14:creationId xmlns:p14="http://schemas.microsoft.com/office/powerpoint/2010/main" val="2334566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F882E3AF-E789-40A7-AB9C-EFAFE1E72FBB}"/>
              </a:ext>
            </a:extLst>
          </p:cNvPr>
          <p:cNvSpPr/>
          <p:nvPr/>
        </p:nvSpPr>
        <p:spPr>
          <a:xfrm>
            <a:off x="388883" y="1904290"/>
            <a:ext cx="114142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/>
              <a:t>PID (Process ID): A unique identifier assigned to every process.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/>
              <a:t>PPID (Parent Process ID): The identifier of the process that spawned it.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/>
              <a:t>User ID (UID): Tracks which user owns and ran the execution.</a:t>
            </a:r>
            <a:endParaRPr lang="en-IN" sz="24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F6A8DFD-F597-4F99-80B4-A86DDE336912}"/>
              </a:ext>
            </a:extLst>
          </p:cNvPr>
          <p:cNvSpPr/>
          <p:nvPr/>
        </p:nvSpPr>
        <p:spPr>
          <a:xfrm>
            <a:off x="388883" y="1176155"/>
            <a:ext cx="114142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3600" b="1" dirty="0"/>
              <a:t>Process</a:t>
            </a:r>
          </a:p>
        </p:txBody>
      </p:sp>
    </p:spTree>
    <p:extLst>
      <p:ext uri="{BB962C8B-B14F-4D97-AF65-F5344CB8AC3E}">
        <p14:creationId xmlns:p14="http://schemas.microsoft.com/office/powerpoint/2010/main" val="1208075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F882E3AF-E789-40A7-AB9C-EFAFE1E72FBB}"/>
              </a:ext>
            </a:extLst>
          </p:cNvPr>
          <p:cNvSpPr/>
          <p:nvPr/>
        </p:nvSpPr>
        <p:spPr>
          <a:xfrm>
            <a:off x="417610" y="1486927"/>
            <a:ext cx="11414234" cy="5118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/>
              <a:t>Foreground Processes: </a:t>
            </a:r>
            <a:r>
              <a:rPr lang="en-US" sz="2200" dirty="0"/>
              <a:t>Run directly in the terminal window, block user interaction until completed, and receive keyboard inputs.</a:t>
            </a:r>
          </a:p>
          <a:p>
            <a:pPr algn="just">
              <a:lnSpc>
                <a:spcPct val="150000"/>
              </a:lnSpc>
            </a:pPr>
            <a:r>
              <a:rPr lang="en-US" sz="2200" b="1" dirty="0"/>
              <a:t>Background Processes: </a:t>
            </a:r>
            <a:r>
              <a:rPr lang="en-US" sz="2200" dirty="0"/>
              <a:t>Run independently without tying up the terminal; initiated by appending an ampersand (&amp;) to a command.</a:t>
            </a:r>
          </a:p>
          <a:p>
            <a:pPr algn="just">
              <a:lnSpc>
                <a:spcPct val="150000"/>
              </a:lnSpc>
            </a:pPr>
            <a:r>
              <a:rPr lang="en-US" sz="2200" b="1" dirty="0"/>
              <a:t>Daemon Processes: </a:t>
            </a:r>
            <a:r>
              <a:rPr lang="en-US" sz="2200" dirty="0"/>
              <a:t>Continuous system background utilities (e.g., </a:t>
            </a:r>
            <a:r>
              <a:rPr lang="en-US" sz="2200" dirty="0" err="1"/>
              <a:t>sshd</a:t>
            </a:r>
            <a:r>
              <a:rPr lang="en-US" sz="2200" dirty="0"/>
              <a:t>, httpd) that lack a controlling terminal and listen for global service requests.</a:t>
            </a:r>
          </a:p>
          <a:p>
            <a:pPr algn="just">
              <a:lnSpc>
                <a:spcPct val="150000"/>
              </a:lnSpc>
            </a:pPr>
            <a:r>
              <a:rPr lang="en-US" sz="2200" b="1" dirty="0"/>
              <a:t>Orphan Processes: </a:t>
            </a:r>
            <a:r>
              <a:rPr lang="en-US" sz="2200" dirty="0"/>
              <a:t>Active processes whose original parent died; automatically adopted by the foundational </a:t>
            </a:r>
            <a:r>
              <a:rPr lang="en-US" sz="2200" dirty="0" err="1"/>
              <a:t>init</a:t>
            </a:r>
            <a:r>
              <a:rPr lang="en-US" sz="2200" dirty="0"/>
              <a:t> process (PID 1).</a:t>
            </a:r>
          </a:p>
          <a:p>
            <a:pPr algn="just">
              <a:lnSpc>
                <a:spcPct val="150000"/>
              </a:lnSpc>
            </a:pPr>
            <a:r>
              <a:rPr lang="en-US" sz="2200" b="1" dirty="0"/>
              <a:t>Zombie Processes: </a:t>
            </a:r>
            <a:r>
              <a:rPr lang="en-US" sz="2200" dirty="0"/>
              <a:t>Terminated processes that have completed execution but still occupy a slot in the process table because the parent hasn't read their exit status.</a:t>
            </a:r>
            <a:endParaRPr lang="en-IN" sz="2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F6A8DFD-F597-4F99-80B4-A86DDE336912}"/>
              </a:ext>
            </a:extLst>
          </p:cNvPr>
          <p:cNvSpPr/>
          <p:nvPr/>
        </p:nvSpPr>
        <p:spPr>
          <a:xfrm>
            <a:off x="417610" y="1023541"/>
            <a:ext cx="114142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3600" b="1" dirty="0"/>
              <a:t>Types of Process</a:t>
            </a:r>
          </a:p>
        </p:txBody>
      </p:sp>
    </p:spTree>
    <p:extLst>
      <p:ext uri="{BB962C8B-B14F-4D97-AF65-F5344CB8AC3E}">
        <p14:creationId xmlns:p14="http://schemas.microsoft.com/office/powerpoint/2010/main" val="2916337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F882E3AF-E789-40A7-AB9C-EFAFE1E72FBB}"/>
              </a:ext>
            </a:extLst>
          </p:cNvPr>
          <p:cNvSpPr/>
          <p:nvPr/>
        </p:nvSpPr>
        <p:spPr>
          <a:xfrm>
            <a:off x="388883" y="1669872"/>
            <a:ext cx="11414234" cy="4610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dirty="0"/>
              <a:t>Operating systems like Windows and Linux maintain a parent–child hierarchy of processes. Every new process is created by an already running process using system calls, making the creator the parent and the newly formed one the child</a:t>
            </a:r>
            <a:r>
              <a:rPr lang="en-US" sz="2200" b="1" dirty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200" b="1" dirty="0"/>
              <a:t>Steps involved in creating a new process:</a:t>
            </a:r>
          </a:p>
          <a:p>
            <a:pPr algn="just">
              <a:lnSpc>
                <a:spcPct val="150000"/>
              </a:lnSpc>
            </a:pPr>
            <a:r>
              <a:rPr lang="en-US" sz="2200" b="1" dirty="0"/>
              <a:t>PID Assignment: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The OS gives the new process a unique PID and adds an entry for it in the process table.</a:t>
            </a:r>
          </a:p>
          <a:p>
            <a:pPr algn="just">
              <a:lnSpc>
                <a:spcPct val="150000"/>
              </a:lnSpc>
            </a:pPr>
            <a:endParaRPr lang="en-US" sz="2200" b="1" dirty="0"/>
          </a:p>
          <a:p>
            <a:pPr algn="just">
              <a:lnSpc>
                <a:spcPct val="150000"/>
              </a:lnSpc>
            </a:pPr>
            <a:r>
              <a:rPr lang="en-US" sz="2200" b="1" dirty="0"/>
              <a:t>Memory Allocation: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Memory is allocated for the program code, data, stack, and the Process Control Block (PCB).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F6A8DFD-F597-4F99-80B4-A86DDE336912}"/>
              </a:ext>
            </a:extLst>
          </p:cNvPr>
          <p:cNvSpPr/>
          <p:nvPr/>
        </p:nvSpPr>
        <p:spPr>
          <a:xfrm>
            <a:off x="417610" y="1023541"/>
            <a:ext cx="114142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3600" b="1" dirty="0"/>
              <a:t>Mechanism of Process Creation</a:t>
            </a:r>
          </a:p>
        </p:txBody>
      </p:sp>
    </p:spTree>
    <p:extLst>
      <p:ext uri="{BB962C8B-B14F-4D97-AF65-F5344CB8AC3E}">
        <p14:creationId xmlns:p14="http://schemas.microsoft.com/office/powerpoint/2010/main" val="911755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F882E3AF-E789-40A7-AB9C-EFAFE1E72FBB}"/>
              </a:ext>
            </a:extLst>
          </p:cNvPr>
          <p:cNvSpPr/>
          <p:nvPr/>
        </p:nvSpPr>
        <p:spPr>
          <a:xfrm>
            <a:off x="388883" y="1176155"/>
            <a:ext cx="11414234" cy="4610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/>
              <a:t>PCB </a:t>
            </a:r>
            <a:r>
              <a:rPr lang="en-US" sz="2200" b="1" dirty="0" err="1"/>
              <a:t>Initialisation</a:t>
            </a:r>
            <a:r>
              <a:rPr lang="en-US" sz="2200" b="1" dirty="0"/>
              <a:t>: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PID and parent PID are stored.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CPU registers are set (mostly zero), the stack pointer is set to the stack address, and the program counter is set to the program's entry point.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The process state starts as New, then becomes Ready after being added to the scheduler queue.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Default priority is assigned unless specified by the user.</a:t>
            </a:r>
          </a:p>
          <a:p>
            <a:pPr algn="just">
              <a:lnSpc>
                <a:spcPct val="150000"/>
              </a:lnSpc>
            </a:pPr>
            <a:endParaRPr lang="en-US" sz="2200" dirty="0"/>
          </a:p>
          <a:p>
            <a:pPr algn="just">
              <a:lnSpc>
                <a:spcPct val="150000"/>
              </a:lnSpc>
            </a:pPr>
            <a:r>
              <a:rPr lang="en-US" sz="2200" dirty="0"/>
              <a:t>Other Structures: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OS also prepares supporting files like logs or accounting data for process tracking.</a:t>
            </a:r>
          </a:p>
        </p:txBody>
      </p:sp>
    </p:spTree>
    <p:extLst>
      <p:ext uri="{BB962C8B-B14F-4D97-AF65-F5344CB8AC3E}">
        <p14:creationId xmlns:p14="http://schemas.microsoft.com/office/powerpoint/2010/main" val="1265695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71B9AD1D-C06B-4EB2-9C87-BB16818219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1679" y="1384920"/>
            <a:ext cx="7168641" cy="4560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082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F882E3AF-E789-40A7-AB9C-EFAFE1E72FBB}"/>
              </a:ext>
            </a:extLst>
          </p:cNvPr>
          <p:cNvSpPr/>
          <p:nvPr/>
        </p:nvSpPr>
        <p:spPr>
          <a:xfrm>
            <a:off x="388883" y="1048511"/>
            <a:ext cx="11414234" cy="5626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/>
              <a:t>Understanding System Calls for Process Creation in UNIX Operating System: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Process creation in many operating systems especially Unix-like systems is done using the fork() system </a:t>
            </a:r>
            <a:r>
              <a:rPr lang="en-US" sz="2200" dirty="0" err="1"/>
              <a:t>call.When</a:t>
            </a:r>
            <a:r>
              <a:rPr lang="en-US" sz="2200" dirty="0"/>
              <a:t> a running process calls fork(), the operating system creates a new process. The original process becomes the parent, and the newly created one is the child.</a:t>
            </a:r>
          </a:p>
          <a:p>
            <a:pPr algn="just">
              <a:lnSpc>
                <a:spcPct val="150000"/>
              </a:lnSpc>
            </a:pPr>
            <a:endParaRPr lang="en-US" sz="2200" dirty="0"/>
          </a:p>
          <a:p>
            <a:pPr algn="just">
              <a:lnSpc>
                <a:spcPct val="150000"/>
              </a:lnSpc>
            </a:pPr>
            <a:r>
              <a:rPr lang="en-US" sz="2200" dirty="0"/>
              <a:t>The fork() system call creates a copy of the current process, including all its resources, but with just one thread.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The exec() system call replaces the current process's memory with the code and data from a specified executable file. It doesn’t return; instead, it "transfers" the process to the new program.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The </a:t>
            </a:r>
            <a:r>
              <a:rPr lang="en-US" sz="2200" dirty="0" err="1"/>
              <a:t>waitpid</a:t>
            </a:r>
            <a:r>
              <a:rPr lang="en-US" sz="2200" dirty="0"/>
              <a:t>() function makes the parent process wait until a specific child process finishes executing.</a:t>
            </a:r>
          </a:p>
        </p:txBody>
      </p:sp>
    </p:spTree>
    <p:extLst>
      <p:ext uri="{BB962C8B-B14F-4D97-AF65-F5344CB8AC3E}">
        <p14:creationId xmlns:p14="http://schemas.microsoft.com/office/powerpoint/2010/main" val="1622849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F882E3AF-E789-40A7-AB9C-EFAFE1E72FBB}"/>
              </a:ext>
            </a:extLst>
          </p:cNvPr>
          <p:cNvSpPr/>
          <p:nvPr/>
        </p:nvSpPr>
        <p:spPr>
          <a:xfrm>
            <a:off x="388883" y="1048511"/>
            <a:ext cx="11414234" cy="5626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/>
              <a:t>Parent Process: </a:t>
            </a:r>
            <a:r>
              <a:rPr lang="en-US" sz="2200" dirty="0"/>
              <a:t>All the processes are created when a process executes the fork() system call except the startup process. The process that executes the fork() system call is the parent process. A parent process is one that creates a child process using a fork() system call. A parent process may have multiple child processes, but a child process only one parent process.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On the success of a fork() system call: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The Process ID (PID) of the child process is returned to the parent process.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0 is returned to the child process.</a:t>
            </a:r>
          </a:p>
          <a:p>
            <a:pPr algn="just">
              <a:lnSpc>
                <a:spcPct val="150000"/>
              </a:lnSpc>
            </a:pPr>
            <a:endParaRPr lang="en-US" sz="2200" dirty="0"/>
          </a:p>
          <a:p>
            <a:pPr algn="just">
              <a:lnSpc>
                <a:spcPct val="150000"/>
              </a:lnSpc>
            </a:pPr>
            <a:r>
              <a:rPr lang="en-US" sz="2200" dirty="0"/>
              <a:t>On the failure of a fork() system call, 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-1 is returned to the parent process.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A child process is not created.</a:t>
            </a:r>
          </a:p>
        </p:txBody>
      </p:sp>
    </p:spTree>
    <p:extLst>
      <p:ext uri="{BB962C8B-B14F-4D97-AF65-F5344CB8AC3E}">
        <p14:creationId xmlns:p14="http://schemas.microsoft.com/office/powerpoint/2010/main" val="26540928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1423</Words>
  <Application>Microsoft Office PowerPoint</Application>
  <PresentationFormat>Widescreen</PresentationFormat>
  <Paragraphs>142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Yathiraj Raj</dc:creator>
  <cp:lastModifiedBy>Yathiraj D N</cp:lastModifiedBy>
  <cp:revision>17</cp:revision>
  <dcterms:created xsi:type="dcterms:W3CDTF">2025-10-03T05:05:59Z</dcterms:created>
  <dcterms:modified xsi:type="dcterms:W3CDTF">2026-06-11T07:28:05Z</dcterms:modified>
</cp:coreProperties>
</file>