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87" r:id="rId7"/>
    <p:sldId id="288" r:id="rId8"/>
    <p:sldId id="289" r:id="rId9"/>
    <p:sldId id="290" r:id="rId10"/>
    <p:sldId id="291" r:id="rId11"/>
    <p:sldId id="292" r:id="rId12"/>
    <p:sldId id="261" r:id="rId13"/>
    <p:sldId id="293" r:id="rId14"/>
    <p:sldId id="294" r:id="rId15"/>
    <p:sldId id="295" r:id="rId16"/>
    <p:sldId id="296" r:id="rId17"/>
    <p:sldId id="299" r:id="rId18"/>
    <p:sldId id="298" r:id="rId19"/>
    <p:sldId id="297" r:id="rId20"/>
    <p:sldId id="300" r:id="rId21"/>
    <p:sldId id="301" r:id="rId22"/>
    <p:sldId id="302" r:id="rId23"/>
    <p:sldId id="303" r:id="rId24"/>
    <p:sldId id="304" r:id="rId25"/>
    <p:sldId id="305" r:id="rId26"/>
    <p:sldId id="306" r:id="rId27"/>
    <p:sldId id="307" r:id="rId28"/>
    <p:sldId id="308"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5" d="100"/>
          <a:sy n="75" d="100"/>
        </p:scale>
        <p:origin x="725"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A6493-51CD-42F7-BCF9-1182BC6D077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48A39848-3527-4C3D-89C8-9C7F63373C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8642C163-7BFA-4859-A123-FCCE84423B7A}"/>
              </a:ext>
            </a:extLst>
          </p:cNvPr>
          <p:cNvSpPr>
            <a:spLocks noGrp="1"/>
          </p:cNvSpPr>
          <p:nvPr>
            <p:ph type="dt" sz="half" idx="10"/>
          </p:nvPr>
        </p:nvSpPr>
        <p:spPr/>
        <p:txBody>
          <a:bodyPr/>
          <a:lstStyle/>
          <a:p>
            <a:fld id="{C5B69279-2E45-4EB3-AF3F-33B92D8A3343}" type="datetimeFigureOut">
              <a:rPr lang="en-IN" smtClean="0"/>
              <a:t>05-03-2026</a:t>
            </a:fld>
            <a:endParaRPr lang="en-IN"/>
          </a:p>
        </p:txBody>
      </p:sp>
      <p:sp>
        <p:nvSpPr>
          <p:cNvPr id="5" name="Footer Placeholder 4">
            <a:extLst>
              <a:ext uri="{FF2B5EF4-FFF2-40B4-BE49-F238E27FC236}">
                <a16:creationId xmlns:a16="http://schemas.microsoft.com/office/drawing/2014/main" id="{2810742F-C724-4868-B2F2-FB853F7F596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EC772ABA-68BD-4184-9749-5A07DF1AB3FB}"/>
              </a:ext>
            </a:extLst>
          </p:cNvPr>
          <p:cNvSpPr>
            <a:spLocks noGrp="1"/>
          </p:cNvSpPr>
          <p:nvPr>
            <p:ph type="sldNum" sz="quarter" idx="12"/>
          </p:nvPr>
        </p:nvSpPr>
        <p:spPr/>
        <p:txBody>
          <a:bodyPr/>
          <a:lstStyle/>
          <a:p>
            <a:fld id="{38DDE03E-99F3-44E9-A645-280D0D1BF4DF}" type="slidenum">
              <a:rPr lang="en-IN" smtClean="0"/>
              <a:t>‹#›</a:t>
            </a:fld>
            <a:endParaRPr lang="en-IN"/>
          </a:p>
        </p:txBody>
      </p:sp>
    </p:spTree>
    <p:extLst>
      <p:ext uri="{BB962C8B-B14F-4D97-AF65-F5344CB8AC3E}">
        <p14:creationId xmlns:p14="http://schemas.microsoft.com/office/powerpoint/2010/main" val="42579156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F87B8-3BF8-4AF4-8923-B47DB227E0AF}"/>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A9C24B59-EDE7-4A79-ABD8-C444A164554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C6E28EF3-2554-4133-8C8C-447BD6AAC963}"/>
              </a:ext>
            </a:extLst>
          </p:cNvPr>
          <p:cNvSpPr>
            <a:spLocks noGrp="1"/>
          </p:cNvSpPr>
          <p:nvPr>
            <p:ph type="dt" sz="half" idx="10"/>
          </p:nvPr>
        </p:nvSpPr>
        <p:spPr/>
        <p:txBody>
          <a:bodyPr/>
          <a:lstStyle/>
          <a:p>
            <a:fld id="{C5B69279-2E45-4EB3-AF3F-33B92D8A3343}" type="datetimeFigureOut">
              <a:rPr lang="en-IN" smtClean="0"/>
              <a:t>05-03-2026</a:t>
            </a:fld>
            <a:endParaRPr lang="en-IN"/>
          </a:p>
        </p:txBody>
      </p:sp>
      <p:sp>
        <p:nvSpPr>
          <p:cNvPr id="5" name="Footer Placeholder 4">
            <a:extLst>
              <a:ext uri="{FF2B5EF4-FFF2-40B4-BE49-F238E27FC236}">
                <a16:creationId xmlns:a16="http://schemas.microsoft.com/office/drawing/2014/main" id="{82F84223-C38F-439D-B765-5BD641D9AA02}"/>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915C08D5-803D-4242-A898-0FBE3BB654C0}"/>
              </a:ext>
            </a:extLst>
          </p:cNvPr>
          <p:cNvSpPr>
            <a:spLocks noGrp="1"/>
          </p:cNvSpPr>
          <p:nvPr>
            <p:ph type="sldNum" sz="quarter" idx="12"/>
          </p:nvPr>
        </p:nvSpPr>
        <p:spPr/>
        <p:txBody>
          <a:bodyPr/>
          <a:lstStyle/>
          <a:p>
            <a:fld id="{38DDE03E-99F3-44E9-A645-280D0D1BF4DF}" type="slidenum">
              <a:rPr lang="en-IN" smtClean="0"/>
              <a:t>‹#›</a:t>
            </a:fld>
            <a:endParaRPr lang="en-IN"/>
          </a:p>
        </p:txBody>
      </p:sp>
    </p:spTree>
    <p:extLst>
      <p:ext uri="{BB962C8B-B14F-4D97-AF65-F5344CB8AC3E}">
        <p14:creationId xmlns:p14="http://schemas.microsoft.com/office/powerpoint/2010/main" val="25960808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FE606AC-C2B4-4833-B422-D20CE40B4BF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09D64819-B286-4A3D-BFA5-8499C85F592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37651AA-09BC-48C7-ABCF-73ACD94986AF}"/>
              </a:ext>
            </a:extLst>
          </p:cNvPr>
          <p:cNvSpPr>
            <a:spLocks noGrp="1"/>
          </p:cNvSpPr>
          <p:nvPr>
            <p:ph type="dt" sz="half" idx="10"/>
          </p:nvPr>
        </p:nvSpPr>
        <p:spPr/>
        <p:txBody>
          <a:bodyPr/>
          <a:lstStyle/>
          <a:p>
            <a:fld id="{C5B69279-2E45-4EB3-AF3F-33B92D8A3343}" type="datetimeFigureOut">
              <a:rPr lang="en-IN" smtClean="0"/>
              <a:t>05-03-2026</a:t>
            </a:fld>
            <a:endParaRPr lang="en-IN"/>
          </a:p>
        </p:txBody>
      </p:sp>
      <p:sp>
        <p:nvSpPr>
          <p:cNvPr id="5" name="Footer Placeholder 4">
            <a:extLst>
              <a:ext uri="{FF2B5EF4-FFF2-40B4-BE49-F238E27FC236}">
                <a16:creationId xmlns:a16="http://schemas.microsoft.com/office/drawing/2014/main" id="{A9DFD2C4-BF0F-45E9-9710-78A9246D800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7BA27C39-538F-4666-A422-A06FD26CD461}"/>
              </a:ext>
            </a:extLst>
          </p:cNvPr>
          <p:cNvSpPr>
            <a:spLocks noGrp="1"/>
          </p:cNvSpPr>
          <p:nvPr>
            <p:ph type="sldNum" sz="quarter" idx="12"/>
          </p:nvPr>
        </p:nvSpPr>
        <p:spPr/>
        <p:txBody>
          <a:bodyPr/>
          <a:lstStyle/>
          <a:p>
            <a:fld id="{38DDE03E-99F3-44E9-A645-280D0D1BF4DF}" type="slidenum">
              <a:rPr lang="en-IN" smtClean="0"/>
              <a:t>‹#›</a:t>
            </a:fld>
            <a:endParaRPr lang="en-IN"/>
          </a:p>
        </p:txBody>
      </p:sp>
    </p:spTree>
    <p:extLst>
      <p:ext uri="{BB962C8B-B14F-4D97-AF65-F5344CB8AC3E}">
        <p14:creationId xmlns:p14="http://schemas.microsoft.com/office/powerpoint/2010/main" val="4768061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E7181B-87BB-49B0-BCD0-390AE4FBA8C0}"/>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024FE84A-BA32-49A6-94F4-24312D2E53B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FC7CDF5-2727-4AB1-8A28-6E14EFBB6213}"/>
              </a:ext>
            </a:extLst>
          </p:cNvPr>
          <p:cNvSpPr>
            <a:spLocks noGrp="1"/>
          </p:cNvSpPr>
          <p:nvPr>
            <p:ph type="dt" sz="half" idx="10"/>
          </p:nvPr>
        </p:nvSpPr>
        <p:spPr/>
        <p:txBody>
          <a:bodyPr/>
          <a:lstStyle/>
          <a:p>
            <a:fld id="{C5B69279-2E45-4EB3-AF3F-33B92D8A3343}" type="datetimeFigureOut">
              <a:rPr lang="en-IN" smtClean="0"/>
              <a:t>05-03-2026</a:t>
            </a:fld>
            <a:endParaRPr lang="en-IN"/>
          </a:p>
        </p:txBody>
      </p:sp>
      <p:sp>
        <p:nvSpPr>
          <p:cNvPr id="5" name="Footer Placeholder 4">
            <a:extLst>
              <a:ext uri="{FF2B5EF4-FFF2-40B4-BE49-F238E27FC236}">
                <a16:creationId xmlns:a16="http://schemas.microsoft.com/office/drawing/2014/main" id="{F56B768F-952C-4DCC-8B9F-E7DECF1B1FA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D7B155C-A507-414F-91E4-87196EEE88D9}"/>
              </a:ext>
            </a:extLst>
          </p:cNvPr>
          <p:cNvSpPr>
            <a:spLocks noGrp="1"/>
          </p:cNvSpPr>
          <p:nvPr>
            <p:ph type="sldNum" sz="quarter" idx="12"/>
          </p:nvPr>
        </p:nvSpPr>
        <p:spPr/>
        <p:txBody>
          <a:bodyPr/>
          <a:lstStyle/>
          <a:p>
            <a:fld id="{38DDE03E-99F3-44E9-A645-280D0D1BF4DF}" type="slidenum">
              <a:rPr lang="en-IN" smtClean="0"/>
              <a:t>‹#›</a:t>
            </a:fld>
            <a:endParaRPr lang="en-IN"/>
          </a:p>
        </p:txBody>
      </p:sp>
    </p:spTree>
    <p:extLst>
      <p:ext uri="{BB962C8B-B14F-4D97-AF65-F5344CB8AC3E}">
        <p14:creationId xmlns:p14="http://schemas.microsoft.com/office/powerpoint/2010/main" val="253778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683B3-5CE7-465C-B3DE-2832A7844D9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FB684B15-0E5A-447B-9140-00BBF894BF4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768A62B-4679-4862-B9B5-207D4D36B6A1}"/>
              </a:ext>
            </a:extLst>
          </p:cNvPr>
          <p:cNvSpPr>
            <a:spLocks noGrp="1"/>
          </p:cNvSpPr>
          <p:nvPr>
            <p:ph type="dt" sz="half" idx="10"/>
          </p:nvPr>
        </p:nvSpPr>
        <p:spPr/>
        <p:txBody>
          <a:bodyPr/>
          <a:lstStyle/>
          <a:p>
            <a:fld id="{C5B69279-2E45-4EB3-AF3F-33B92D8A3343}" type="datetimeFigureOut">
              <a:rPr lang="en-IN" smtClean="0"/>
              <a:t>05-03-2026</a:t>
            </a:fld>
            <a:endParaRPr lang="en-IN"/>
          </a:p>
        </p:txBody>
      </p:sp>
      <p:sp>
        <p:nvSpPr>
          <p:cNvPr id="5" name="Footer Placeholder 4">
            <a:extLst>
              <a:ext uri="{FF2B5EF4-FFF2-40B4-BE49-F238E27FC236}">
                <a16:creationId xmlns:a16="http://schemas.microsoft.com/office/drawing/2014/main" id="{0CEC0548-4DCB-496E-992B-11B2AC68F3C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CF27D3CD-0E03-4089-A30E-37F8AB94678B}"/>
              </a:ext>
            </a:extLst>
          </p:cNvPr>
          <p:cNvSpPr>
            <a:spLocks noGrp="1"/>
          </p:cNvSpPr>
          <p:nvPr>
            <p:ph type="sldNum" sz="quarter" idx="12"/>
          </p:nvPr>
        </p:nvSpPr>
        <p:spPr/>
        <p:txBody>
          <a:bodyPr/>
          <a:lstStyle/>
          <a:p>
            <a:fld id="{38DDE03E-99F3-44E9-A645-280D0D1BF4DF}" type="slidenum">
              <a:rPr lang="en-IN" smtClean="0"/>
              <a:t>‹#›</a:t>
            </a:fld>
            <a:endParaRPr lang="en-IN"/>
          </a:p>
        </p:txBody>
      </p:sp>
    </p:spTree>
    <p:extLst>
      <p:ext uri="{BB962C8B-B14F-4D97-AF65-F5344CB8AC3E}">
        <p14:creationId xmlns:p14="http://schemas.microsoft.com/office/powerpoint/2010/main" val="41078949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432A8B-0EE1-4A39-97AE-0ABB72559B30}"/>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DECBC494-5349-4618-B2E4-C3C2B206F85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B16501CA-C7CB-47F1-9CAA-3B85D04F75A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FCB20464-497D-4DBE-94CF-ED0FFDE6073B}"/>
              </a:ext>
            </a:extLst>
          </p:cNvPr>
          <p:cNvSpPr>
            <a:spLocks noGrp="1"/>
          </p:cNvSpPr>
          <p:nvPr>
            <p:ph type="dt" sz="half" idx="10"/>
          </p:nvPr>
        </p:nvSpPr>
        <p:spPr/>
        <p:txBody>
          <a:bodyPr/>
          <a:lstStyle/>
          <a:p>
            <a:fld id="{C5B69279-2E45-4EB3-AF3F-33B92D8A3343}" type="datetimeFigureOut">
              <a:rPr lang="en-IN" smtClean="0"/>
              <a:t>05-03-2026</a:t>
            </a:fld>
            <a:endParaRPr lang="en-IN"/>
          </a:p>
        </p:txBody>
      </p:sp>
      <p:sp>
        <p:nvSpPr>
          <p:cNvPr id="6" name="Footer Placeholder 5">
            <a:extLst>
              <a:ext uri="{FF2B5EF4-FFF2-40B4-BE49-F238E27FC236}">
                <a16:creationId xmlns:a16="http://schemas.microsoft.com/office/drawing/2014/main" id="{DBF1916B-2CC6-45A1-9E5A-4445626A11C7}"/>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D363D96E-DA39-411B-897D-85063B93B37E}"/>
              </a:ext>
            </a:extLst>
          </p:cNvPr>
          <p:cNvSpPr>
            <a:spLocks noGrp="1"/>
          </p:cNvSpPr>
          <p:nvPr>
            <p:ph type="sldNum" sz="quarter" idx="12"/>
          </p:nvPr>
        </p:nvSpPr>
        <p:spPr/>
        <p:txBody>
          <a:bodyPr/>
          <a:lstStyle/>
          <a:p>
            <a:fld id="{38DDE03E-99F3-44E9-A645-280D0D1BF4DF}" type="slidenum">
              <a:rPr lang="en-IN" smtClean="0"/>
              <a:t>‹#›</a:t>
            </a:fld>
            <a:endParaRPr lang="en-IN"/>
          </a:p>
        </p:txBody>
      </p:sp>
    </p:spTree>
    <p:extLst>
      <p:ext uri="{BB962C8B-B14F-4D97-AF65-F5344CB8AC3E}">
        <p14:creationId xmlns:p14="http://schemas.microsoft.com/office/powerpoint/2010/main" val="31327938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ECB23F-4222-4D3A-BDDC-752B96957E2F}"/>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2D17B4A7-71B2-4EDE-9404-2D05ADBC2A1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9C7414C-A918-4F10-B841-62F9583ADE1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AA282C7A-CDD5-4632-98FA-FC10E7EEAA8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B8A6378-EE38-4197-8563-6343E6411DA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3C0DDAB6-2766-4394-9902-577ACA1DF99B}"/>
              </a:ext>
            </a:extLst>
          </p:cNvPr>
          <p:cNvSpPr>
            <a:spLocks noGrp="1"/>
          </p:cNvSpPr>
          <p:nvPr>
            <p:ph type="dt" sz="half" idx="10"/>
          </p:nvPr>
        </p:nvSpPr>
        <p:spPr/>
        <p:txBody>
          <a:bodyPr/>
          <a:lstStyle/>
          <a:p>
            <a:fld id="{C5B69279-2E45-4EB3-AF3F-33B92D8A3343}" type="datetimeFigureOut">
              <a:rPr lang="en-IN" smtClean="0"/>
              <a:t>05-03-2026</a:t>
            </a:fld>
            <a:endParaRPr lang="en-IN"/>
          </a:p>
        </p:txBody>
      </p:sp>
      <p:sp>
        <p:nvSpPr>
          <p:cNvPr id="8" name="Footer Placeholder 7">
            <a:extLst>
              <a:ext uri="{FF2B5EF4-FFF2-40B4-BE49-F238E27FC236}">
                <a16:creationId xmlns:a16="http://schemas.microsoft.com/office/drawing/2014/main" id="{A32E92D0-8314-43EC-B7F2-C17B92D08A45}"/>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E832C4ED-8672-4376-B611-324FF3CB3446}"/>
              </a:ext>
            </a:extLst>
          </p:cNvPr>
          <p:cNvSpPr>
            <a:spLocks noGrp="1"/>
          </p:cNvSpPr>
          <p:nvPr>
            <p:ph type="sldNum" sz="quarter" idx="12"/>
          </p:nvPr>
        </p:nvSpPr>
        <p:spPr/>
        <p:txBody>
          <a:bodyPr/>
          <a:lstStyle/>
          <a:p>
            <a:fld id="{38DDE03E-99F3-44E9-A645-280D0D1BF4DF}" type="slidenum">
              <a:rPr lang="en-IN" smtClean="0"/>
              <a:t>‹#›</a:t>
            </a:fld>
            <a:endParaRPr lang="en-IN"/>
          </a:p>
        </p:txBody>
      </p:sp>
    </p:spTree>
    <p:extLst>
      <p:ext uri="{BB962C8B-B14F-4D97-AF65-F5344CB8AC3E}">
        <p14:creationId xmlns:p14="http://schemas.microsoft.com/office/powerpoint/2010/main" val="3982116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F8A1D5-D565-48E5-AEE2-74EE974E0575}"/>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D871E9B2-43AD-464D-BD96-095EFA7B129A}"/>
              </a:ext>
            </a:extLst>
          </p:cNvPr>
          <p:cNvSpPr>
            <a:spLocks noGrp="1"/>
          </p:cNvSpPr>
          <p:nvPr>
            <p:ph type="dt" sz="half" idx="10"/>
          </p:nvPr>
        </p:nvSpPr>
        <p:spPr/>
        <p:txBody>
          <a:bodyPr/>
          <a:lstStyle/>
          <a:p>
            <a:fld id="{C5B69279-2E45-4EB3-AF3F-33B92D8A3343}" type="datetimeFigureOut">
              <a:rPr lang="en-IN" smtClean="0"/>
              <a:t>05-03-2026</a:t>
            </a:fld>
            <a:endParaRPr lang="en-IN"/>
          </a:p>
        </p:txBody>
      </p:sp>
      <p:sp>
        <p:nvSpPr>
          <p:cNvPr id="4" name="Footer Placeholder 3">
            <a:extLst>
              <a:ext uri="{FF2B5EF4-FFF2-40B4-BE49-F238E27FC236}">
                <a16:creationId xmlns:a16="http://schemas.microsoft.com/office/drawing/2014/main" id="{6A0756AF-14BC-423F-9F93-8111A1C59A02}"/>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A94950BD-42E8-4F0A-94A5-A06AF160F9FD}"/>
              </a:ext>
            </a:extLst>
          </p:cNvPr>
          <p:cNvSpPr>
            <a:spLocks noGrp="1"/>
          </p:cNvSpPr>
          <p:nvPr>
            <p:ph type="sldNum" sz="quarter" idx="12"/>
          </p:nvPr>
        </p:nvSpPr>
        <p:spPr/>
        <p:txBody>
          <a:bodyPr/>
          <a:lstStyle/>
          <a:p>
            <a:fld id="{38DDE03E-99F3-44E9-A645-280D0D1BF4DF}" type="slidenum">
              <a:rPr lang="en-IN" smtClean="0"/>
              <a:t>‹#›</a:t>
            </a:fld>
            <a:endParaRPr lang="en-IN"/>
          </a:p>
        </p:txBody>
      </p:sp>
    </p:spTree>
    <p:extLst>
      <p:ext uri="{BB962C8B-B14F-4D97-AF65-F5344CB8AC3E}">
        <p14:creationId xmlns:p14="http://schemas.microsoft.com/office/powerpoint/2010/main" val="15567849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BA72CE4-9E59-425B-91D0-86B845DB9D7B}"/>
              </a:ext>
            </a:extLst>
          </p:cNvPr>
          <p:cNvSpPr>
            <a:spLocks noGrp="1"/>
          </p:cNvSpPr>
          <p:nvPr>
            <p:ph type="dt" sz="half" idx="10"/>
          </p:nvPr>
        </p:nvSpPr>
        <p:spPr/>
        <p:txBody>
          <a:bodyPr/>
          <a:lstStyle/>
          <a:p>
            <a:fld id="{C5B69279-2E45-4EB3-AF3F-33B92D8A3343}" type="datetimeFigureOut">
              <a:rPr lang="en-IN" smtClean="0"/>
              <a:t>05-03-2026</a:t>
            </a:fld>
            <a:endParaRPr lang="en-IN"/>
          </a:p>
        </p:txBody>
      </p:sp>
      <p:sp>
        <p:nvSpPr>
          <p:cNvPr id="3" name="Footer Placeholder 2">
            <a:extLst>
              <a:ext uri="{FF2B5EF4-FFF2-40B4-BE49-F238E27FC236}">
                <a16:creationId xmlns:a16="http://schemas.microsoft.com/office/drawing/2014/main" id="{1D12D8BA-F9D6-4BE1-A429-9E607D1AFD09}"/>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F9A99AFB-2568-4350-A95A-7C8BD238096A}"/>
              </a:ext>
            </a:extLst>
          </p:cNvPr>
          <p:cNvSpPr>
            <a:spLocks noGrp="1"/>
          </p:cNvSpPr>
          <p:nvPr>
            <p:ph type="sldNum" sz="quarter" idx="12"/>
          </p:nvPr>
        </p:nvSpPr>
        <p:spPr/>
        <p:txBody>
          <a:bodyPr/>
          <a:lstStyle/>
          <a:p>
            <a:fld id="{38DDE03E-99F3-44E9-A645-280D0D1BF4DF}" type="slidenum">
              <a:rPr lang="en-IN" smtClean="0"/>
              <a:t>‹#›</a:t>
            </a:fld>
            <a:endParaRPr lang="en-IN"/>
          </a:p>
        </p:txBody>
      </p:sp>
    </p:spTree>
    <p:extLst>
      <p:ext uri="{BB962C8B-B14F-4D97-AF65-F5344CB8AC3E}">
        <p14:creationId xmlns:p14="http://schemas.microsoft.com/office/powerpoint/2010/main" val="844439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AF4E5-6310-45DB-9CA1-B2401BD329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D89F8EF6-DCA6-4701-B0C9-3A8C29DC82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CEA6E242-6532-4FF7-95FE-4EDF34B198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6294A82-9F50-4418-BA09-B9F272DA2743}"/>
              </a:ext>
            </a:extLst>
          </p:cNvPr>
          <p:cNvSpPr>
            <a:spLocks noGrp="1"/>
          </p:cNvSpPr>
          <p:nvPr>
            <p:ph type="dt" sz="half" idx="10"/>
          </p:nvPr>
        </p:nvSpPr>
        <p:spPr/>
        <p:txBody>
          <a:bodyPr/>
          <a:lstStyle/>
          <a:p>
            <a:fld id="{C5B69279-2E45-4EB3-AF3F-33B92D8A3343}" type="datetimeFigureOut">
              <a:rPr lang="en-IN" smtClean="0"/>
              <a:t>05-03-2026</a:t>
            </a:fld>
            <a:endParaRPr lang="en-IN"/>
          </a:p>
        </p:txBody>
      </p:sp>
      <p:sp>
        <p:nvSpPr>
          <p:cNvPr id="6" name="Footer Placeholder 5">
            <a:extLst>
              <a:ext uri="{FF2B5EF4-FFF2-40B4-BE49-F238E27FC236}">
                <a16:creationId xmlns:a16="http://schemas.microsoft.com/office/drawing/2014/main" id="{B861D874-0E02-4E7C-B72A-9A7BF3F75148}"/>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D403F456-ECA3-46A1-AC1A-A9357D80FD51}"/>
              </a:ext>
            </a:extLst>
          </p:cNvPr>
          <p:cNvSpPr>
            <a:spLocks noGrp="1"/>
          </p:cNvSpPr>
          <p:nvPr>
            <p:ph type="sldNum" sz="quarter" idx="12"/>
          </p:nvPr>
        </p:nvSpPr>
        <p:spPr/>
        <p:txBody>
          <a:bodyPr/>
          <a:lstStyle/>
          <a:p>
            <a:fld id="{38DDE03E-99F3-44E9-A645-280D0D1BF4DF}" type="slidenum">
              <a:rPr lang="en-IN" smtClean="0"/>
              <a:t>‹#›</a:t>
            </a:fld>
            <a:endParaRPr lang="en-IN"/>
          </a:p>
        </p:txBody>
      </p:sp>
    </p:spTree>
    <p:extLst>
      <p:ext uri="{BB962C8B-B14F-4D97-AF65-F5344CB8AC3E}">
        <p14:creationId xmlns:p14="http://schemas.microsoft.com/office/powerpoint/2010/main" val="1648182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E8D2F-ACC1-41CB-8813-3F4FB2C20A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B9658E18-E190-4B74-BBC8-EAE4DDCAD04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22C148C3-19F0-4179-858F-6E78F3E252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9F69373-24F5-44D6-86B7-175488D55D82}"/>
              </a:ext>
            </a:extLst>
          </p:cNvPr>
          <p:cNvSpPr>
            <a:spLocks noGrp="1"/>
          </p:cNvSpPr>
          <p:nvPr>
            <p:ph type="dt" sz="half" idx="10"/>
          </p:nvPr>
        </p:nvSpPr>
        <p:spPr/>
        <p:txBody>
          <a:bodyPr/>
          <a:lstStyle/>
          <a:p>
            <a:fld id="{C5B69279-2E45-4EB3-AF3F-33B92D8A3343}" type="datetimeFigureOut">
              <a:rPr lang="en-IN" smtClean="0"/>
              <a:t>05-03-2026</a:t>
            </a:fld>
            <a:endParaRPr lang="en-IN"/>
          </a:p>
        </p:txBody>
      </p:sp>
      <p:sp>
        <p:nvSpPr>
          <p:cNvPr id="6" name="Footer Placeholder 5">
            <a:extLst>
              <a:ext uri="{FF2B5EF4-FFF2-40B4-BE49-F238E27FC236}">
                <a16:creationId xmlns:a16="http://schemas.microsoft.com/office/drawing/2014/main" id="{07AE0742-CB67-432A-813A-370A0AFDA189}"/>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8B4DB397-86B7-4824-A1F0-9704076844C9}"/>
              </a:ext>
            </a:extLst>
          </p:cNvPr>
          <p:cNvSpPr>
            <a:spLocks noGrp="1"/>
          </p:cNvSpPr>
          <p:nvPr>
            <p:ph type="sldNum" sz="quarter" idx="12"/>
          </p:nvPr>
        </p:nvSpPr>
        <p:spPr/>
        <p:txBody>
          <a:bodyPr/>
          <a:lstStyle/>
          <a:p>
            <a:fld id="{38DDE03E-99F3-44E9-A645-280D0D1BF4DF}" type="slidenum">
              <a:rPr lang="en-IN" smtClean="0"/>
              <a:t>‹#›</a:t>
            </a:fld>
            <a:endParaRPr lang="en-IN"/>
          </a:p>
        </p:txBody>
      </p:sp>
    </p:spTree>
    <p:extLst>
      <p:ext uri="{BB962C8B-B14F-4D97-AF65-F5344CB8AC3E}">
        <p14:creationId xmlns:p14="http://schemas.microsoft.com/office/powerpoint/2010/main" val="16910593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87EADD5-0EE3-414C-895B-61C4D118D4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44A8AFD1-7F62-432A-9E37-60EB7A179C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1793D4B5-FE4C-4781-ADAA-4E46DD28973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B69279-2E45-4EB3-AF3F-33B92D8A3343}" type="datetimeFigureOut">
              <a:rPr lang="en-IN" smtClean="0"/>
              <a:t>05-03-2026</a:t>
            </a:fld>
            <a:endParaRPr lang="en-IN"/>
          </a:p>
        </p:txBody>
      </p:sp>
      <p:sp>
        <p:nvSpPr>
          <p:cNvPr id="5" name="Footer Placeholder 4">
            <a:extLst>
              <a:ext uri="{FF2B5EF4-FFF2-40B4-BE49-F238E27FC236}">
                <a16:creationId xmlns:a16="http://schemas.microsoft.com/office/drawing/2014/main" id="{6E947ECA-3C2A-4F17-96FD-F49EBBA6F1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9A6A495B-1F06-4AAA-91A5-4842F3D0286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DDE03E-99F3-44E9-A645-280D0D1BF4DF}" type="slidenum">
              <a:rPr lang="en-IN" smtClean="0"/>
              <a:t>‹#›</a:t>
            </a:fld>
            <a:endParaRPr lang="en-IN"/>
          </a:p>
        </p:txBody>
      </p:sp>
    </p:spTree>
    <p:extLst>
      <p:ext uri="{BB962C8B-B14F-4D97-AF65-F5344CB8AC3E}">
        <p14:creationId xmlns:p14="http://schemas.microsoft.com/office/powerpoint/2010/main" val="1625687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4.jp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hyperlink" Target="https://www.geeksforgeeks.org/linux-unix/linux-tutorial/" TargetMode="External"/><Relationship Id="rId5" Type="http://schemas.openxmlformats.org/officeDocument/2006/relationships/image" Target="../media/image4.jp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15424"/>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TextBox 10">
            <a:extLst>
              <a:ext uri="{FF2B5EF4-FFF2-40B4-BE49-F238E27FC236}">
                <a16:creationId xmlns:a16="http://schemas.microsoft.com/office/drawing/2014/main" id="{97D00B3D-B37F-4328-A36D-FEF549250EBF}"/>
              </a:ext>
            </a:extLst>
          </p:cNvPr>
          <p:cNvSpPr txBox="1"/>
          <p:nvPr/>
        </p:nvSpPr>
        <p:spPr>
          <a:xfrm>
            <a:off x="581577" y="1914404"/>
            <a:ext cx="8549196" cy="1015663"/>
          </a:xfrm>
          <a:prstGeom prst="rect">
            <a:avLst/>
          </a:prstGeom>
          <a:noFill/>
        </p:spPr>
        <p:txBody>
          <a:bodyPr wrap="square" rtlCol="0">
            <a:spAutoFit/>
          </a:bodyPr>
          <a:lstStyle/>
          <a:p>
            <a:r>
              <a:rPr lang="en-US" sz="6000" b="1" dirty="0">
                <a:latin typeface="+mn-lt"/>
              </a:rPr>
              <a:t>UNIX and Shell Scripting</a:t>
            </a:r>
            <a:endParaRPr lang="en-IN" sz="6000" b="1" dirty="0">
              <a:latin typeface="+mn-lt"/>
            </a:endParaRPr>
          </a:p>
        </p:txBody>
      </p:sp>
      <p:sp>
        <p:nvSpPr>
          <p:cNvPr id="12" name="TextBox 11">
            <a:extLst>
              <a:ext uri="{FF2B5EF4-FFF2-40B4-BE49-F238E27FC236}">
                <a16:creationId xmlns:a16="http://schemas.microsoft.com/office/drawing/2014/main" id="{CC05331E-0A71-4C46-94D4-5957564DE6C2}"/>
              </a:ext>
            </a:extLst>
          </p:cNvPr>
          <p:cNvSpPr txBox="1"/>
          <p:nvPr/>
        </p:nvSpPr>
        <p:spPr>
          <a:xfrm>
            <a:off x="581577" y="2851320"/>
            <a:ext cx="8549196" cy="584775"/>
          </a:xfrm>
          <a:prstGeom prst="rect">
            <a:avLst/>
          </a:prstGeom>
          <a:noFill/>
        </p:spPr>
        <p:txBody>
          <a:bodyPr wrap="square" rtlCol="0">
            <a:spAutoFit/>
          </a:bodyPr>
          <a:lstStyle/>
          <a:p>
            <a:r>
              <a:rPr lang="en-US" sz="3200" b="1" dirty="0">
                <a:latin typeface="+mn-lt"/>
              </a:rPr>
              <a:t>BBCA205</a:t>
            </a:r>
            <a:endParaRPr lang="en-IN" sz="3200" b="1" dirty="0">
              <a:latin typeface="+mn-lt"/>
            </a:endParaRPr>
          </a:p>
        </p:txBody>
      </p:sp>
      <p:sp>
        <p:nvSpPr>
          <p:cNvPr id="13" name="TextBox 12">
            <a:extLst>
              <a:ext uri="{FF2B5EF4-FFF2-40B4-BE49-F238E27FC236}">
                <a16:creationId xmlns:a16="http://schemas.microsoft.com/office/drawing/2014/main" id="{14F3AE8A-9F0F-42DF-B3AA-D67A8ED41E8F}"/>
              </a:ext>
            </a:extLst>
          </p:cNvPr>
          <p:cNvSpPr txBox="1"/>
          <p:nvPr/>
        </p:nvSpPr>
        <p:spPr>
          <a:xfrm>
            <a:off x="395145" y="5105095"/>
            <a:ext cx="8549196" cy="1200329"/>
          </a:xfrm>
          <a:prstGeom prst="rect">
            <a:avLst/>
          </a:prstGeom>
          <a:noFill/>
        </p:spPr>
        <p:txBody>
          <a:bodyPr wrap="square" rtlCol="0">
            <a:spAutoFit/>
          </a:bodyPr>
          <a:lstStyle/>
          <a:p>
            <a:r>
              <a:rPr lang="en-US" sz="1800" b="1" dirty="0">
                <a:latin typeface="+mn-lt"/>
              </a:rPr>
              <a:t>Yathiraj D N</a:t>
            </a:r>
          </a:p>
          <a:p>
            <a:r>
              <a:rPr lang="en-US" sz="1800" b="0" dirty="0">
                <a:latin typeface="+mn-lt"/>
              </a:rPr>
              <a:t>Department of Computer Applications</a:t>
            </a:r>
          </a:p>
          <a:p>
            <a:r>
              <a:rPr lang="en-US" sz="1800" b="0" dirty="0">
                <a:latin typeface="+mn-lt"/>
              </a:rPr>
              <a:t>ATMECE</a:t>
            </a:r>
          </a:p>
          <a:p>
            <a:r>
              <a:rPr lang="en-US" sz="1800" b="0" dirty="0">
                <a:latin typeface="+mn-lt"/>
              </a:rPr>
              <a:t>Mysuru</a:t>
            </a:r>
            <a:endParaRPr lang="en-IN" sz="1800" b="0" dirty="0">
              <a:latin typeface="+mn-lt"/>
            </a:endParaRPr>
          </a:p>
        </p:txBody>
      </p:sp>
    </p:spTree>
    <p:extLst>
      <p:ext uri="{BB962C8B-B14F-4D97-AF65-F5344CB8AC3E}">
        <p14:creationId xmlns:p14="http://schemas.microsoft.com/office/powerpoint/2010/main" val="23291055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15424"/>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TextBox 11">
            <a:extLst>
              <a:ext uri="{FF2B5EF4-FFF2-40B4-BE49-F238E27FC236}">
                <a16:creationId xmlns:a16="http://schemas.microsoft.com/office/drawing/2014/main" id="{76E41B87-190D-45FE-B59D-F17D68565E1E}"/>
              </a:ext>
            </a:extLst>
          </p:cNvPr>
          <p:cNvSpPr txBox="1"/>
          <p:nvPr/>
        </p:nvSpPr>
        <p:spPr>
          <a:xfrm>
            <a:off x="329098" y="1299316"/>
            <a:ext cx="11097088" cy="4889737"/>
          </a:xfrm>
          <a:prstGeom prst="rect">
            <a:avLst/>
          </a:prstGeom>
          <a:noFill/>
        </p:spPr>
        <p:txBody>
          <a:bodyPr wrap="square" rtlCol="0">
            <a:spAutoFit/>
          </a:bodyPr>
          <a:lstStyle/>
          <a:p>
            <a:pPr algn="just" fontAlgn="base">
              <a:lnSpc>
                <a:spcPct val="150000"/>
              </a:lnSpc>
            </a:pPr>
            <a:r>
              <a:rPr lang="en-US" sz="2100" b="1" dirty="0"/>
              <a:t>1.Multiuser System</a:t>
            </a:r>
          </a:p>
          <a:p>
            <a:pPr marL="342900" indent="-342900" algn="just" fontAlgn="base">
              <a:lnSpc>
                <a:spcPct val="150000"/>
              </a:lnSpc>
              <a:buFont typeface="Arial" panose="020B0604020202020204" pitchFamily="34" charset="0"/>
              <a:buChar char="•"/>
            </a:pPr>
            <a:r>
              <a:rPr lang="en-US" sz="2100" dirty="0"/>
              <a:t>Multiple users can access the system at the same time without affecting one another’s processes.</a:t>
            </a:r>
          </a:p>
          <a:p>
            <a:pPr marL="342900" indent="-342900" algn="just" fontAlgn="base">
              <a:lnSpc>
                <a:spcPct val="150000"/>
              </a:lnSpc>
              <a:buFont typeface="Arial" panose="020B0604020202020204" pitchFamily="34" charset="0"/>
              <a:buChar char="•"/>
            </a:pPr>
            <a:r>
              <a:rPr lang="en-US" sz="2100" dirty="0"/>
              <a:t>Each user gets separate permissions and environments to ensure privacy and secure operations.</a:t>
            </a:r>
          </a:p>
          <a:p>
            <a:pPr algn="just" fontAlgn="base">
              <a:lnSpc>
                <a:spcPct val="150000"/>
              </a:lnSpc>
            </a:pPr>
            <a:r>
              <a:rPr lang="en-US" sz="2100" b="1" dirty="0"/>
              <a:t>2. Multitasking Capability</a:t>
            </a:r>
          </a:p>
          <a:p>
            <a:pPr marL="342900" indent="-342900" algn="just" fontAlgn="base">
              <a:lnSpc>
                <a:spcPct val="150000"/>
              </a:lnSpc>
              <a:buFont typeface="Arial" panose="020B0604020202020204" pitchFamily="34" charset="0"/>
              <a:buChar char="•"/>
            </a:pPr>
            <a:r>
              <a:rPr lang="en-US" sz="2100" dirty="0"/>
              <a:t>UNIX can execute several processes simultaneously through efficient CPU scheduling.</a:t>
            </a:r>
          </a:p>
          <a:p>
            <a:pPr marL="342900" indent="-342900" algn="just" fontAlgn="base">
              <a:lnSpc>
                <a:spcPct val="150000"/>
              </a:lnSpc>
              <a:buFont typeface="Arial" panose="020B0604020202020204" pitchFamily="34" charset="0"/>
              <a:buChar char="•"/>
            </a:pPr>
            <a:r>
              <a:rPr lang="en-US" sz="2100" dirty="0"/>
              <a:t>Background and foreground tasks can run together, improving productivity and resource usage.</a:t>
            </a:r>
          </a:p>
          <a:p>
            <a:pPr algn="just" fontAlgn="base">
              <a:lnSpc>
                <a:spcPct val="150000"/>
              </a:lnSpc>
            </a:pPr>
            <a:r>
              <a:rPr lang="en-US" sz="2100" b="1" dirty="0"/>
              <a:t>3. Portability</a:t>
            </a:r>
          </a:p>
          <a:p>
            <a:pPr marL="342900" indent="-342900" algn="just" fontAlgn="base">
              <a:lnSpc>
                <a:spcPct val="150000"/>
              </a:lnSpc>
              <a:buFont typeface="Arial" panose="020B0604020202020204" pitchFamily="34" charset="0"/>
              <a:buChar char="•"/>
            </a:pPr>
            <a:r>
              <a:rPr lang="en-US" sz="2100" dirty="0"/>
              <a:t>Written mostly in the C language, allowing easy movement of UNIX to different hardware platforms.</a:t>
            </a:r>
          </a:p>
          <a:p>
            <a:pPr marL="342900" indent="-342900" algn="just" fontAlgn="base">
              <a:lnSpc>
                <a:spcPct val="150000"/>
              </a:lnSpc>
              <a:buFont typeface="Arial" panose="020B0604020202020204" pitchFamily="34" charset="0"/>
              <a:buChar char="•"/>
            </a:pPr>
            <a:r>
              <a:rPr lang="en-US" sz="2100" dirty="0"/>
              <a:t>Only minimal changes are required to adapt UNIX to new systems, making it widely supported.</a:t>
            </a:r>
          </a:p>
        </p:txBody>
      </p:sp>
    </p:spTree>
    <p:extLst>
      <p:ext uri="{BB962C8B-B14F-4D97-AF65-F5344CB8AC3E}">
        <p14:creationId xmlns:p14="http://schemas.microsoft.com/office/powerpoint/2010/main" val="3579462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15424"/>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12">
            <a:extLst>
              <a:ext uri="{FF2B5EF4-FFF2-40B4-BE49-F238E27FC236}">
                <a16:creationId xmlns:a16="http://schemas.microsoft.com/office/drawing/2014/main" id="{93A106F5-24CB-4283-AAAF-0D22CD4E03D7}"/>
              </a:ext>
            </a:extLst>
          </p:cNvPr>
          <p:cNvSpPr/>
          <p:nvPr/>
        </p:nvSpPr>
        <p:spPr>
          <a:xfrm>
            <a:off x="475129" y="1176155"/>
            <a:ext cx="10910048" cy="5118196"/>
          </a:xfrm>
          <a:prstGeom prst="rect">
            <a:avLst/>
          </a:prstGeom>
        </p:spPr>
        <p:txBody>
          <a:bodyPr wrap="square">
            <a:spAutoFit/>
          </a:bodyPr>
          <a:lstStyle/>
          <a:p>
            <a:pPr algn="just">
              <a:lnSpc>
                <a:spcPct val="150000"/>
              </a:lnSpc>
            </a:pPr>
            <a:r>
              <a:rPr lang="en-IN" sz="2200" b="1" dirty="0"/>
              <a:t>4. Hierarchical File System</a:t>
            </a:r>
          </a:p>
          <a:p>
            <a:pPr marL="285750" indent="-285750" algn="just">
              <a:lnSpc>
                <a:spcPct val="150000"/>
              </a:lnSpc>
              <a:buFont typeface="Arial" panose="020B0604020202020204" pitchFamily="34" charset="0"/>
              <a:buChar char="•"/>
            </a:pPr>
            <a:r>
              <a:rPr lang="en-IN" sz="2200" dirty="0"/>
              <a:t>Files and directories are arranged in a tree-like structure, starting from the root /.</a:t>
            </a:r>
          </a:p>
          <a:p>
            <a:pPr marL="285750" indent="-285750" algn="just">
              <a:lnSpc>
                <a:spcPct val="150000"/>
              </a:lnSpc>
              <a:buFont typeface="Arial" panose="020B0604020202020204" pitchFamily="34" charset="0"/>
              <a:buChar char="•"/>
            </a:pPr>
            <a:r>
              <a:rPr lang="en-IN" sz="2200" dirty="0"/>
              <a:t>This structure makes navigation, file organization, and data access simple and systematic.</a:t>
            </a:r>
          </a:p>
          <a:p>
            <a:pPr algn="just">
              <a:lnSpc>
                <a:spcPct val="150000"/>
              </a:lnSpc>
            </a:pPr>
            <a:r>
              <a:rPr lang="en-IN" sz="2200" b="1" dirty="0"/>
              <a:t>5. Security and Permissions</a:t>
            </a:r>
          </a:p>
          <a:p>
            <a:pPr marL="285750" indent="-285750" algn="just">
              <a:lnSpc>
                <a:spcPct val="150000"/>
              </a:lnSpc>
              <a:buFont typeface="Arial" panose="020B0604020202020204" pitchFamily="34" charset="0"/>
              <a:buChar char="•"/>
            </a:pPr>
            <a:r>
              <a:rPr lang="en-IN" sz="2200" dirty="0"/>
              <a:t>UNIX assigns permissions (read, write, execute) to user, group, and others for file protection.</a:t>
            </a:r>
          </a:p>
          <a:p>
            <a:pPr marL="285750" indent="-285750" algn="just">
              <a:lnSpc>
                <a:spcPct val="150000"/>
              </a:lnSpc>
              <a:buFont typeface="Arial" panose="020B0604020202020204" pitchFamily="34" charset="0"/>
              <a:buChar char="•"/>
            </a:pPr>
            <a:r>
              <a:rPr lang="en-IN" sz="2200" dirty="0"/>
              <a:t>Authentication through usernames and passwords ensures secure access control.</a:t>
            </a:r>
          </a:p>
          <a:p>
            <a:pPr algn="just">
              <a:lnSpc>
                <a:spcPct val="150000"/>
              </a:lnSpc>
            </a:pPr>
            <a:r>
              <a:rPr lang="en-IN" sz="2200" b="1" dirty="0"/>
              <a:t>6. Shell and Scripting Support</a:t>
            </a:r>
          </a:p>
          <a:p>
            <a:pPr marL="285750" indent="-285750" algn="just">
              <a:lnSpc>
                <a:spcPct val="150000"/>
              </a:lnSpc>
              <a:buFont typeface="Arial" panose="020B0604020202020204" pitchFamily="34" charset="0"/>
              <a:buChar char="•"/>
            </a:pPr>
            <a:r>
              <a:rPr lang="en-IN" sz="2200" dirty="0"/>
              <a:t>The shell acts as a command interpreter, allowing users to communicate with the system.</a:t>
            </a:r>
          </a:p>
          <a:p>
            <a:pPr marL="285750" indent="-285750" algn="just">
              <a:lnSpc>
                <a:spcPct val="150000"/>
              </a:lnSpc>
              <a:buFont typeface="Arial" panose="020B0604020202020204" pitchFamily="34" charset="0"/>
              <a:buChar char="•"/>
            </a:pPr>
            <a:r>
              <a:rPr lang="en-IN" sz="2200" dirty="0"/>
              <a:t>Shell scripting automates repetitive tasks, making system management faster and easier.</a:t>
            </a:r>
          </a:p>
        </p:txBody>
      </p:sp>
    </p:spTree>
    <p:extLst>
      <p:ext uri="{BB962C8B-B14F-4D97-AF65-F5344CB8AC3E}">
        <p14:creationId xmlns:p14="http://schemas.microsoft.com/office/powerpoint/2010/main" val="33847474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55525"/>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1" name="Picture 7" descr="unix_architecture">
            <a:extLst>
              <a:ext uri="{FF2B5EF4-FFF2-40B4-BE49-F238E27FC236}">
                <a16:creationId xmlns:a16="http://schemas.microsoft.com/office/drawing/2014/main" id="{5520081C-331D-4268-BD6D-E35CAA7B715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71883" y="2467443"/>
            <a:ext cx="5848233" cy="417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D4A87822-4CA0-434A-A55C-32CB691086C8}"/>
              </a:ext>
            </a:extLst>
          </p:cNvPr>
          <p:cNvSpPr txBox="1"/>
          <p:nvPr/>
        </p:nvSpPr>
        <p:spPr>
          <a:xfrm>
            <a:off x="408372" y="1197837"/>
            <a:ext cx="8549196" cy="1015663"/>
          </a:xfrm>
          <a:prstGeom prst="rect">
            <a:avLst/>
          </a:prstGeom>
          <a:noFill/>
        </p:spPr>
        <p:txBody>
          <a:bodyPr wrap="square" rtlCol="0">
            <a:spAutoFit/>
          </a:bodyPr>
          <a:lstStyle/>
          <a:p>
            <a:r>
              <a:rPr lang="en-US" sz="6000" b="1" dirty="0"/>
              <a:t>Architecture</a:t>
            </a:r>
            <a:r>
              <a:rPr lang="en-IN" sz="6000" dirty="0">
                <a:latin typeface="Times New Roman" pitchFamily="18" charset="0"/>
                <a:cs typeface="Times New Roman" pitchFamily="18" charset="0"/>
              </a:rPr>
              <a:t> </a:t>
            </a:r>
            <a:r>
              <a:rPr lang="en-US" sz="6000" b="1" dirty="0">
                <a:latin typeface="+mn-lt"/>
              </a:rPr>
              <a:t>of Unix</a:t>
            </a:r>
            <a:endParaRPr lang="en-IN" sz="6000" b="1" dirty="0">
              <a:latin typeface="+mn-lt"/>
            </a:endParaRPr>
          </a:p>
        </p:txBody>
      </p:sp>
    </p:spTree>
    <p:extLst>
      <p:ext uri="{BB962C8B-B14F-4D97-AF65-F5344CB8AC3E}">
        <p14:creationId xmlns:p14="http://schemas.microsoft.com/office/powerpoint/2010/main" val="15887351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15424"/>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12">
            <a:extLst>
              <a:ext uri="{FF2B5EF4-FFF2-40B4-BE49-F238E27FC236}">
                <a16:creationId xmlns:a16="http://schemas.microsoft.com/office/drawing/2014/main" id="{93A106F5-24CB-4283-AAAF-0D22CD4E03D7}"/>
              </a:ext>
            </a:extLst>
          </p:cNvPr>
          <p:cNvSpPr/>
          <p:nvPr/>
        </p:nvSpPr>
        <p:spPr>
          <a:xfrm>
            <a:off x="281677" y="2395355"/>
            <a:ext cx="11910323" cy="1697068"/>
          </a:xfrm>
          <a:prstGeom prst="rect">
            <a:avLst/>
          </a:prstGeom>
        </p:spPr>
        <p:txBody>
          <a:bodyPr wrap="square">
            <a:spAutoFit/>
          </a:bodyPr>
          <a:lstStyle/>
          <a:p>
            <a:pPr marL="342900" indent="-342900">
              <a:lnSpc>
                <a:spcPct val="150000"/>
              </a:lnSpc>
              <a:buFont typeface="Arial" panose="020B0604020202020204" pitchFamily="34" charset="0"/>
              <a:buChar char="•"/>
            </a:pPr>
            <a:r>
              <a:rPr lang="en-US" sz="2400" b="1" dirty="0"/>
              <a:t>Hardware Layer</a:t>
            </a:r>
          </a:p>
          <a:p>
            <a:pPr>
              <a:lnSpc>
                <a:spcPct val="150000"/>
              </a:lnSpc>
            </a:pPr>
            <a:r>
              <a:rPr lang="en-US" sz="2400" dirty="0"/>
              <a:t>	This is the lowest level, consisting of physical components such as the CPU, memory, storage, and input/output devices</a:t>
            </a:r>
            <a:endParaRPr lang="en-IN" sz="2200" dirty="0"/>
          </a:p>
        </p:txBody>
      </p:sp>
    </p:spTree>
    <p:extLst>
      <p:ext uri="{BB962C8B-B14F-4D97-AF65-F5344CB8AC3E}">
        <p14:creationId xmlns:p14="http://schemas.microsoft.com/office/powerpoint/2010/main" val="533077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15424"/>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12">
            <a:extLst>
              <a:ext uri="{FF2B5EF4-FFF2-40B4-BE49-F238E27FC236}">
                <a16:creationId xmlns:a16="http://schemas.microsoft.com/office/drawing/2014/main" id="{93A106F5-24CB-4283-AAAF-0D22CD4E03D7}"/>
              </a:ext>
            </a:extLst>
          </p:cNvPr>
          <p:cNvSpPr/>
          <p:nvPr/>
        </p:nvSpPr>
        <p:spPr>
          <a:xfrm>
            <a:off x="281677" y="796294"/>
            <a:ext cx="11686205" cy="5575052"/>
          </a:xfrm>
          <a:prstGeom prst="rect">
            <a:avLst/>
          </a:prstGeom>
        </p:spPr>
        <p:txBody>
          <a:bodyPr wrap="square">
            <a:spAutoFit/>
          </a:bodyPr>
          <a:lstStyle/>
          <a:p>
            <a:pPr algn="just">
              <a:lnSpc>
                <a:spcPct val="150000"/>
              </a:lnSpc>
            </a:pPr>
            <a:endParaRPr lang="en-US" sz="2400" b="1" dirty="0"/>
          </a:p>
          <a:p>
            <a:pPr algn="just">
              <a:lnSpc>
                <a:spcPct val="150000"/>
              </a:lnSpc>
            </a:pPr>
            <a:r>
              <a:rPr lang="en-US" sz="2400" b="1" dirty="0"/>
              <a:t>Kernel (Core of UNIX)</a:t>
            </a:r>
          </a:p>
          <a:p>
            <a:pPr algn="just">
              <a:lnSpc>
                <a:spcPct val="150000"/>
              </a:lnSpc>
            </a:pPr>
            <a:r>
              <a:rPr lang="en-US" sz="2400" dirty="0"/>
              <a:t>The kernel is the heart of the UNIX OS, responsible for managing hardware and system resources. It provides essential functionalities such as:</a:t>
            </a:r>
          </a:p>
          <a:p>
            <a:pPr marL="342900" indent="-342900" algn="just">
              <a:lnSpc>
                <a:spcPct val="150000"/>
              </a:lnSpc>
              <a:buFont typeface="Arial" panose="020B0604020202020204" pitchFamily="34" charset="0"/>
              <a:buChar char="•"/>
            </a:pPr>
            <a:r>
              <a:rPr lang="en-US" sz="2400" b="1" dirty="0"/>
              <a:t>Process Management</a:t>
            </a:r>
            <a:r>
              <a:rPr lang="en-US" sz="2400" dirty="0"/>
              <a:t> – Handles process creation, scheduling, and termination.</a:t>
            </a:r>
          </a:p>
          <a:p>
            <a:pPr marL="342900" indent="-342900" algn="just">
              <a:lnSpc>
                <a:spcPct val="150000"/>
              </a:lnSpc>
              <a:buFont typeface="Arial" panose="020B0604020202020204" pitchFamily="34" charset="0"/>
              <a:buChar char="•"/>
            </a:pPr>
            <a:r>
              <a:rPr lang="en-US" sz="2400" b="1" dirty="0"/>
              <a:t>Memory Management</a:t>
            </a:r>
            <a:r>
              <a:rPr lang="en-US" sz="2400" dirty="0"/>
              <a:t> – Allocates and deallocates memory.</a:t>
            </a:r>
          </a:p>
          <a:p>
            <a:pPr marL="342900" indent="-342900" algn="just">
              <a:lnSpc>
                <a:spcPct val="150000"/>
              </a:lnSpc>
              <a:buFont typeface="Arial" panose="020B0604020202020204" pitchFamily="34" charset="0"/>
              <a:buChar char="•"/>
            </a:pPr>
            <a:r>
              <a:rPr lang="en-US" sz="2400" b="1" dirty="0"/>
              <a:t>File System Management</a:t>
            </a:r>
            <a:r>
              <a:rPr lang="en-US" sz="2400" dirty="0"/>
              <a:t> – Manages file operations and storage.</a:t>
            </a:r>
          </a:p>
          <a:p>
            <a:pPr marL="342900" indent="-342900" algn="just">
              <a:lnSpc>
                <a:spcPct val="150000"/>
              </a:lnSpc>
              <a:buFont typeface="Arial" panose="020B0604020202020204" pitchFamily="34" charset="0"/>
              <a:buChar char="•"/>
            </a:pPr>
            <a:r>
              <a:rPr lang="en-US" sz="2400" b="1" dirty="0"/>
              <a:t>Device Management</a:t>
            </a:r>
            <a:r>
              <a:rPr lang="en-US" sz="2400" dirty="0"/>
              <a:t> – Controls peripheral devices like printers and disk drives.</a:t>
            </a:r>
          </a:p>
          <a:p>
            <a:pPr marL="342900" indent="-342900" algn="just">
              <a:lnSpc>
                <a:spcPct val="150000"/>
              </a:lnSpc>
              <a:buFont typeface="Arial" panose="020B0604020202020204" pitchFamily="34" charset="0"/>
              <a:buChar char="•"/>
            </a:pPr>
            <a:r>
              <a:rPr lang="en-US" sz="2400" b="1" dirty="0"/>
              <a:t>System Calls and Interrupt Handling</a:t>
            </a:r>
            <a:r>
              <a:rPr lang="en-US" sz="2400" dirty="0"/>
              <a:t> – Acts as an interface between user programs and hardware.</a:t>
            </a:r>
          </a:p>
        </p:txBody>
      </p:sp>
    </p:spTree>
    <p:extLst>
      <p:ext uri="{BB962C8B-B14F-4D97-AF65-F5344CB8AC3E}">
        <p14:creationId xmlns:p14="http://schemas.microsoft.com/office/powerpoint/2010/main" val="2350241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15424"/>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12">
            <a:extLst>
              <a:ext uri="{FF2B5EF4-FFF2-40B4-BE49-F238E27FC236}">
                <a16:creationId xmlns:a16="http://schemas.microsoft.com/office/drawing/2014/main" id="{93A106F5-24CB-4283-AAAF-0D22CD4E03D7}"/>
              </a:ext>
            </a:extLst>
          </p:cNvPr>
          <p:cNvSpPr/>
          <p:nvPr/>
        </p:nvSpPr>
        <p:spPr>
          <a:xfrm>
            <a:off x="252897" y="806983"/>
            <a:ext cx="11686205" cy="6046271"/>
          </a:xfrm>
          <a:prstGeom prst="rect">
            <a:avLst/>
          </a:prstGeom>
        </p:spPr>
        <p:txBody>
          <a:bodyPr wrap="square">
            <a:spAutoFit/>
          </a:bodyPr>
          <a:lstStyle/>
          <a:p>
            <a:pPr algn="just">
              <a:lnSpc>
                <a:spcPct val="150000"/>
              </a:lnSpc>
            </a:pPr>
            <a:r>
              <a:rPr lang="en-US" sz="2000" b="1" dirty="0"/>
              <a:t>Shell (Command Interpreter)</a:t>
            </a:r>
          </a:p>
          <a:p>
            <a:pPr algn="just">
              <a:lnSpc>
                <a:spcPct val="150000"/>
              </a:lnSpc>
            </a:pPr>
            <a:r>
              <a:rPr lang="en-US" sz="2000" dirty="0"/>
              <a:t>The shell is a user interface for interacting with the OS. It interprets user commands and converts them into system calls. Common UNIX shells include:</a:t>
            </a:r>
            <a:endParaRPr lang="en-US" sz="2000" b="1" dirty="0"/>
          </a:p>
          <a:p>
            <a:pPr marL="342900" indent="-342900" algn="just">
              <a:lnSpc>
                <a:spcPct val="150000"/>
              </a:lnSpc>
              <a:buFont typeface="Arial" panose="020B0604020202020204" pitchFamily="34" charset="0"/>
              <a:buChar char="•"/>
            </a:pPr>
            <a:r>
              <a:rPr lang="en-US" sz="2000" b="1" dirty="0"/>
              <a:t>Bourne Shell (</a:t>
            </a:r>
            <a:r>
              <a:rPr lang="en-US" sz="2000" b="1" dirty="0" err="1"/>
              <a:t>sh</a:t>
            </a:r>
            <a:r>
              <a:rPr lang="en-US" sz="2000" b="1" dirty="0"/>
              <a:t>)</a:t>
            </a:r>
          </a:p>
          <a:p>
            <a:pPr marL="342900" indent="-342900" algn="just">
              <a:lnSpc>
                <a:spcPct val="150000"/>
              </a:lnSpc>
              <a:buFont typeface="Arial" panose="020B0604020202020204" pitchFamily="34" charset="0"/>
              <a:buChar char="•"/>
            </a:pPr>
            <a:r>
              <a:rPr lang="en-US" sz="2000" b="1" dirty="0"/>
              <a:t>Bash (Bourne Again Shell)</a:t>
            </a:r>
          </a:p>
          <a:p>
            <a:pPr marL="342900" indent="-342900" algn="just">
              <a:lnSpc>
                <a:spcPct val="150000"/>
              </a:lnSpc>
              <a:buFont typeface="Arial" panose="020B0604020202020204" pitchFamily="34" charset="0"/>
              <a:buChar char="•"/>
            </a:pPr>
            <a:r>
              <a:rPr lang="en-US" sz="2000" b="1" dirty="0"/>
              <a:t>C Shell (</a:t>
            </a:r>
            <a:r>
              <a:rPr lang="en-US" sz="2000" b="1" dirty="0" err="1"/>
              <a:t>csh</a:t>
            </a:r>
            <a:r>
              <a:rPr lang="en-US" sz="2000" b="1" dirty="0"/>
              <a:t>)</a:t>
            </a:r>
          </a:p>
          <a:p>
            <a:pPr marL="342900" indent="-342900" algn="just">
              <a:lnSpc>
                <a:spcPct val="150000"/>
              </a:lnSpc>
              <a:buFont typeface="Arial" panose="020B0604020202020204" pitchFamily="34" charset="0"/>
              <a:buChar char="•"/>
            </a:pPr>
            <a:r>
              <a:rPr lang="en-US" sz="2000" b="1" dirty="0"/>
              <a:t>Korn Shell (</a:t>
            </a:r>
            <a:r>
              <a:rPr lang="en-US" sz="2000" b="1" dirty="0" err="1"/>
              <a:t>ksh</a:t>
            </a:r>
            <a:r>
              <a:rPr lang="en-US" sz="2000" b="1" dirty="0"/>
              <a:t>)</a:t>
            </a:r>
          </a:p>
          <a:p>
            <a:pPr algn="just">
              <a:lnSpc>
                <a:spcPct val="150000"/>
              </a:lnSpc>
            </a:pPr>
            <a:r>
              <a:rPr lang="en-US" sz="2000" b="1" dirty="0"/>
              <a:t>File System</a:t>
            </a:r>
          </a:p>
          <a:p>
            <a:pPr algn="just">
              <a:lnSpc>
                <a:spcPct val="150000"/>
              </a:lnSpc>
            </a:pPr>
            <a:r>
              <a:rPr lang="en-US" sz="2000" b="1" dirty="0"/>
              <a:t>UNIX follows a hierarchical file system where everything is treated as a file, including: </a:t>
            </a:r>
          </a:p>
          <a:p>
            <a:pPr algn="just">
              <a:lnSpc>
                <a:spcPct val="150000"/>
              </a:lnSpc>
            </a:pPr>
            <a:r>
              <a:rPr lang="en-US" sz="2000" b="1" dirty="0"/>
              <a:t>Ordinary Files - </a:t>
            </a:r>
            <a:r>
              <a:rPr lang="en-US" sz="2000" dirty="0"/>
              <a:t>Text, binary, or program files. </a:t>
            </a:r>
          </a:p>
          <a:p>
            <a:pPr algn="just">
              <a:lnSpc>
                <a:spcPct val="150000"/>
              </a:lnSpc>
            </a:pPr>
            <a:r>
              <a:rPr lang="en-US" sz="2000" b="1" dirty="0"/>
              <a:t>Directories - </a:t>
            </a:r>
            <a:r>
              <a:rPr lang="en-US" sz="2000" dirty="0"/>
              <a:t>Special files containing other files.</a:t>
            </a:r>
            <a:r>
              <a:rPr lang="en-US" sz="2000" b="1" dirty="0"/>
              <a:t> </a:t>
            </a:r>
          </a:p>
          <a:p>
            <a:pPr algn="just">
              <a:lnSpc>
                <a:spcPct val="150000"/>
              </a:lnSpc>
            </a:pPr>
            <a:r>
              <a:rPr lang="en-US" sz="2000" b="1" dirty="0"/>
              <a:t>Device Files </a:t>
            </a:r>
            <a:r>
              <a:rPr lang="en-US" sz="2000" dirty="0"/>
              <a:t>- Represent hardware devices as files. </a:t>
            </a:r>
          </a:p>
          <a:p>
            <a:pPr algn="just">
              <a:lnSpc>
                <a:spcPct val="150000"/>
              </a:lnSpc>
            </a:pPr>
            <a:r>
              <a:rPr lang="en-US" sz="2000" b="1" dirty="0"/>
              <a:t>Special Files - </a:t>
            </a:r>
            <a:r>
              <a:rPr lang="en-US" sz="2000" dirty="0"/>
              <a:t>Named pipes, sockets, etc.</a:t>
            </a:r>
          </a:p>
        </p:txBody>
      </p:sp>
    </p:spTree>
    <p:extLst>
      <p:ext uri="{BB962C8B-B14F-4D97-AF65-F5344CB8AC3E}">
        <p14:creationId xmlns:p14="http://schemas.microsoft.com/office/powerpoint/2010/main" val="41704626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15424"/>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12">
            <a:extLst>
              <a:ext uri="{FF2B5EF4-FFF2-40B4-BE49-F238E27FC236}">
                <a16:creationId xmlns:a16="http://schemas.microsoft.com/office/drawing/2014/main" id="{93A106F5-24CB-4283-AAAF-0D22CD4E03D7}"/>
              </a:ext>
            </a:extLst>
          </p:cNvPr>
          <p:cNvSpPr/>
          <p:nvPr/>
        </p:nvSpPr>
        <p:spPr>
          <a:xfrm>
            <a:off x="710097" y="1458489"/>
            <a:ext cx="11686205" cy="4143891"/>
          </a:xfrm>
          <a:prstGeom prst="rect">
            <a:avLst/>
          </a:prstGeom>
        </p:spPr>
        <p:txBody>
          <a:bodyPr wrap="square">
            <a:spAutoFit/>
          </a:bodyPr>
          <a:lstStyle/>
          <a:p>
            <a:pPr algn="just">
              <a:lnSpc>
                <a:spcPct val="150000"/>
              </a:lnSpc>
            </a:pPr>
            <a:r>
              <a:rPr lang="en-US" sz="2800" b="1" dirty="0"/>
              <a:t>User Layer (Application Programs)</a:t>
            </a:r>
          </a:p>
          <a:p>
            <a:pPr algn="just">
              <a:lnSpc>
                <a:spcPct val="150000"/>
              </a:lnSpc>
            </a:pPr>
            <a:r>
              <a:rPr lang="en-US" sz="2400" b="1" dirty="0"/>
              <a:t>At the top level, users interact with the system using: </a:t>
            </a:r>
          </a:p>
          <a:p>
            <a:pPr marL="342900" indent="-342900" algn="just">
              <a:lnSpc>
                <a:spcPct val="200000"/>
              </a:lnSpc>
              <a:buFont typeface="Arial" panose="020B0604020202020204" pitchFamily="34" charset="0"/>
              <a:buChar char="•"/>
            </a:pPr>
            <a:r>
              <a:rPr lang="en-US" sz="2400" b="1" dirty="0"/>
              <a:t>Utilities and Commands (e.g., Is. grep.cp.mv)</a:t>
            </a:r>
          </a:p>
          <a:p>
            <a:pPr marL="342900" indent="-342900" algn="just">
              <a:lnSpc>
                <a:spcPct val="200000"/>
              </a:lnSpc>
              <a:buFont typeface="Arial" panose="020B0604020202020204" pitchFamily="34" charset="0"/>
              <a:buChar char="•"/>
            </a:pPr>
            <a:r>
              <a:rPr lang="en-US" sz="2400" b="1" dirty="0"/>
              <a:t>Graphical User Interfaces (GUI) (in some UNIX systems like macOS)</a:t>
            </a:r>
          </a:p>
          <a:p>
            <a:pPr marL="342900" indent="-342900" algn="just">
              <a:lnSpc>
                <a:spcPct val="200000"/>
              </a:lnSpc>
              <a:buFont typeface="Arial" panose="020B0604020202020204" pitchFamily="34" charset="0"/>
              <a:buChar char="•"/>
            </a:pPr>
            <a:r>
              <a:rPr lang="en-US" sz="2400" b="1" dirty="0"/>
              <a:t>Networking Tools (e.g., SSH, FTP) </a:t>
            </a:r>
          </a:p>
          <a:p>
            <a:pPr marL="342900" indent="-342900" algn="just">
              <a:lnSpc>
                <a:spcPct val="200000"/>
              </a:lnSpc>
              <a:buFont typeface="Arial" panose="020B0604020202020204" pitchFamily="34" charset="0"/>
              <a:buChar char="•"/>
            </a:pPr>
            <a:r>
              <a:rPr lang="en-US" sz="2400" b="1" dirty="0"/>
              <a:t>Programming Tools (compilers, editors)</a:t>
            </a:r>
            <a:endParaRPr lang="en-US" sz="2400" dirty="0"/>
          </a:p>
        </p:txBody>
      </p:sp>
    </p:spTree>
    <p:extLst>
      <p:ext uri="{BB962C8B-B14F-4D97-AF65-F5344CB8AC3E}">
        <p14:creationId xmlns:p14="http://schemas.microsoft.com/office/powerpoint/2010/main" val="27739308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15424"/>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12">
            <a:extLst>
              <a:ext uri="{FF2B5EF4-FFF2-40B4-BE49-F238E27FC236}">
                <a16:creationId xmlns:a16="http://schemas.microsoft.com/office/drawing/2014/main" id="{93A106F5-24CB-4283-AAAF-0D22CD4E03D7}"/>
              </a:ext>
            </a:extLst>
          </p:cNvPr>
          <p:cNvSpPr/>
          <p:nvPr/>
        </p:nvSpPr>
        <p:spPr>
          <a:xfrm>
            <a:off x="749495" y="980496"/>
            <a:ext cx="10693009" cy="5925340"/>
          </a:xfrm>
          <a:prstGeom prst="rect">
            <a:avLst/>
          </a:prstGeom>
        </p:spPr>
        <p:txBody>
          <a:bodyPr wrap="square">
            <a:spAutoFit/>
          </a:bodyPr>
          <a:lstStyle/>
          <a:p>
            <a:pPr algn="just">
              <a:lnSpc>
                <a:spcPct val="150000"/>
              </a:lnSpc>
            </a:pPr>
            <a:r>
              <a:rPr lang="en-US" sz="3200" b="1" dirty="0"/>
              <a:t>Basic commands</a:t>
            </a:r>
          </a:p>
          <a:p>
            <a:pPr marL="457200" indent="-457200" algn="just">
              <a:lnSpc>
                <a:spcPct val="150000"/>
              </a:lnSpc>
              <a:buFont typeface="Arial" panose="020B0604020202020204" pitchFamily="34" charset="0"/>
              <a:buChar char="•"/>
            </a:pPr>
            <a:r>
              <a:rPr lang="en-US" sz="3200" dirty="0"/>
              <a:t>date</a:t>
            </a:r>
          </a:p>
          <a:p>
            <a:pPr marL="457200" indent="-457200" algn="just">
              <a:lnSpc>
                <a:spcPct val="150000"/>
              </a:lnSpc>
              <a:buFont typeface="Arial" panose="020B0604020202020204" pitchFamily="34" charset="0"/>
              <a:buChar char="•"/>
            </a:pPr>
            <a:r>
              <a:rPr lang="en-US" sz="3200" dirty="0"/>
              <a:t>cat</a:t>
            </a:r>
          </a:p>
          <a:p>
            <a:pPr marL="457200" indent="-457200" algn="just">
              <a:lnSpc>
                <a:spcPct val="150000"/>
              </a:lnSpc>
              <a:buFont typeface="Arial" panose="020B0604020202020204" pitchFamily="34" charset="0"/>
              <a:buChar char="•"/>
            </a:pPr>
            <a:r>
              <a:rPr lang="en-US" sz="3200" dirty="0" err="1"/>
              <a:t>cal</a:t>
            </a:r>
            <a:endParaRPr lang="en-US" sz="3200" dirty="0"/>
          </a:p>
          <a:p>
            <a:pPr marL="457200" indent="-457200" algn="just">
              <a:lnSpc>
                <a:spcPct val="150000"/>
              </a:lnSpc>
              <a:buFont typeface="Arial" panose="020B0604020202020204" pitchFamily="34" charset="0"/>
              <a:buChar char="•"/>
            </a:pPr>
            <a:r>
              <a:rPr lang="en-US" sz="3200" dirty="0"/>
              <a:t>ls</a:t>
            </a:r>
          </a:p>
          <a:p>
            <a:pPr marL="457200" indent="-457200" algn="just">
              <a:lnSpc>
                <a:spcPct val="150000"/>
              </a:lnSpc>
              <a:buFont typeface="Arial" panose="020B0604020202020204" pitchFamily="34" charset="0"/>
              <a:buChar char="•"/>
            </a:pPr>
            <a:r>
              <a:rPr lang="en-US" sz="3200" dirty="0"/>
              <a:t>Who</a:t>
            </a:r>
          </a:p>
          <a:p>
            <a:pPr marL="457200" indent="-457200" algn="just">
              <a:lnSpc>
                <a:spcPct val="150000"/>
              </a:lnSpc>
              <a:buFont typeface="Arial" panose="020B0604020202020204" pitchFamily="34" charset="0"/>
              <a:buChar char="•"/>
            </a:pPr>
            <a:r>
              <a:rPr lang="en-US" sz="3200" dirty="0"/>
              <a:t> </a:t>
            </a:r>
            <a:r>
              <a:rPr lang="en-US" sz="3200" dirty="0" err="1"/>
              <a:t>printf</a:t>
            </a:r>
            <a:r>
              <a:rPr lang="en-US" sz="3200" dirty="0"/>
              <a:t>, </a:t>
            </a:r>
            <a:r>
              <a:rPr lang="en-US" sz="3200" dirty="0" err="1"/>
              <a:t>tty</a:t>
            </a:r>
            <a:r>
              <a:rPr lang="en-US" sz="3200" dirty="0"/>
              <a:t>, sty, </a:t>
            </a:r>
            <a:r>
              <a:rPr lang="en-US" sz="3200" dirty="0" err="1"/>
              <a:t>uname</a:t>
            </a:r>
            <a:r>
              <a:rPr lang="en-US" sz="3200" dirty="0"/>
              <a:t>, passwd,</a:t>
            </a:r>
          </a:p>
          <a:p>
            <a:pPr marL="457200" indent="-457200" algn="just">
              <a:lnSpc>
                <a:spcPct val="150000"/>
              </a:lnSpc>
              <a:buFont typeface="Arial" panose="020B0604020202020204" pitchFamily="34" charset="0"/>
              <a:buChar char="•"/>
            </a:pPr>
            <a:r>
              <a:rPr lang="en-US" sz="3200" dirty="0"/>
              <a:t>echo, </a:t>
            </a:r>
            <a:r>
              <a:rPr lang="en-US" sz="3200" dirty="0" err="1"/>
              <a:t>tput</a:t>
            </a:r>
            <a:r>
              <a:rPr lang="en-US" sz="3200" dirty="0"/>
              <a:t>, and </a:t>
            </a:r>
            <a:r>
              <a:rPr lang="en-US" sz="3200" dirty="0" err="1"/>
              <a:t>bc</a:t>
            </a:r>
            <a:endParaRPr lang="en-US" sz="2800" dirty="0"/>
          </a:p>
        </p:txBody>
      </p:sp>
    </p:spTree>
    <p:extLst>
      <p:ext uri="{BB962C8B-B14F-4D97-AF65-F5344CB8AC3E}">
        <p14:creationId xmlns:p14="http://schemas.microsoft.com/office/powerpoint/2010/main" val="10249997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15424"/>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12">
            <a:extLst>
              <a:ext uri="{FF2B5EF4-FFF2-40B4-BE49-F238E27FC236}">
                <a16:creationId xmlns:a16="http://schemas.microsoft.com/office/drawing/2014/main" id="{93A106F5-24CB-4283-AAAF-0D22CD4E03D7}"/>
              </a:ext>
            </a:extLst>
          </p:cNvPr>
          <p:cNvSpPr/>
          <p:nvPr/>
        </p:nvSpPr>
        <p:spPr>
          <a:xfrm>
            <a:off x="611485" y="1289602"/>
            <a:ext cx="10693009" cy="5750164"/>
          </a:xfrm>
          <a:prstGeom prst="rect">
            <a:avLst/>
          </a:prstGeom>
        </p:spPr>
        <p:txBody>
          <a:bodyPr wrap="square">
            <a:spAutoFit/>
          </a:bodyPr>
          <a:lstStyle/>
          <a:p>
            <a:pPr algn="just">
              <a:lnSpc>
                <a:spcPct val="150000"/>
              </a:lnSpc>
            </a:pPr>
            <a:r>
              <a:rPr lang="en-US" sz="3200" b="1" dirty="0"/>
              <a:t>DATE Command</a:t>
            </a:r>
          </a:p>
          <a:p>
            <a:pPr marL="342900" indent="-342900" algn="just">
              <a:lnSpc>
                <a:spcPct val="150000"/>
              </a:lnSpc>
              <a:buFont typeface="Arial" panose="020B0604020202020204" pitchFamily="34" charset="0"/>
              <a:buChar char="•"/>
            </a:pPr>
            <a:r>
              <a:rPr lang="en-US" sz="2000" dirty="0"/>
              <a:t>The date command in Unix primarily displays or sets the date and time. It fetches the date and time from the kernel clock, and modifying the date and time also updates the kernel clock.</a:t>
            </a:r>
          </a:p>
          <a:p>
            <a:pPr marL="342900" indent="-342900" algn="just">
              <a:lnSpc>
                <a:spcPct val="150000"/>
              </a:lnSpc>
              <a:buFont typeface="Arial" panose="020B0604020202020204" pitchFamily="34" charset="0"/>
              <a:buChar char="•"/>
            </a:pPr>
            <a:endParaRPr lang="en-US" sz="2000" dirty="0"/>
          </a:p>
          <a:p>
            <a:pPr marL="342900" indent="-342900" algn="just">
              <a:lnSpc>
                <a:spcPct val="150000"/>
              </a:lnSpc>
              <a:buFont typeface="Arial" panose="020B0604020202020204" pitchFamily="34" charset="0"/>
              <a:buChar char="•"/>
            </a:pPr>
            <a:r>
              <a:rPr lang="en-US" sz="2000" dirty="0"/>
              <a:t>Additionally, the date command is used to get past and future dates, day of the week, date and time in another </a:t>
            </a:r>
            <a:r>
              <a:rPr lang="en-US" sz="2000" dirty="0" err="1"/>
              <a:t>timezone</a:t>
            </a:r>
            <a:r>
              <a:rPr lang="en-US" sz="2000" dirty="0"/>
              <a:t>, the last modification time of a file, and Epoch time.</a:t>
            </a:r>
          </a:p>
          <a:p>
            <a:pPr algn="just">
              <a:lnSpc>
                <a:spcPct val="150000"/>
              </a:lnSpc>
            </a:pPr>
            <a:endParaRPr lang="en-US" sz="2000" dirty="0"/>
          </a:p>
          <a:p>
            <a:pPr algn="just">
              <a:lnSpc>
                <a:spcPct val="150000"/>
              </a:lnSpc>
            </a:pPr>
            <a:r>
              <a:rPr lang="en-US" sz="2000" b="1" dirty="0"/>
              <a:t>Syntax for date Command</a:t>
            </a:r>
          </a:p>
          <a:p>
            <a:pPr marL="342900" indent="-342900" algn="just">
              <a:lnSpc>
                <a:spcPct val="150000"/>
              </a:lnSpc>
              <a:buFont typeface="Arial" panose="020B0604020202020204" pitchFamily="34" charset="0"/>
              <a:buChar char="•"/>
            </a:pPr>
            <a:r>
              <a:rPr lang="en-US" sz="2000" dirty="0"/>
              <a:t>The syntax of using the date command is mentioned below −</a:t>
            </a:r>
          </a:p>
          <a:p>
            <a:pPr algn="just">
              <a:lnSpc>
                <a:spcPct val="150000"/>
              </a:lnSpc>
            </a:pPr>
            <a:r>
              <a:rPr lang="en-US" sz="2000" dirty="0"/>
              <a:t>					date [options] [+format</a:t>
            </a:r>
            <a:r>
              <a:rPr lang="en-US" sz="2800" dirty="0"/>
              <a:t>]</a:t>
            </a:r>
          </a:p>
          <a:p>
            <a:pPr marL="342900" indent="-342900" algn="just">
              <a:lnSpc>
                <a:spcPct val="150000"/>
              </a:lnSpc>
              <a:buFont typeface="Arial" panose="020B0604020202020204" pitchFamily="34" charset="0"/>
              <a:buChar char="•"/>
            </a:pPr>
            <a:endParaRPr lang="en-US" sz="2800" dirty="0"/>
          </a:p>
        </p:txBody>
      </p:sp>
    </p:spTree>
    <p:extLst>
      <p:ext uri="{BB962C8B-B14F-4D97-AF65-F5344CB8AC3E}">
        <p14:creationId xmlns:p14="http://schemas.microsoft.com/office/powerpoint/2010/main" val="12921407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42319"/>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12">
            <a:extLst>
              <a:ext uri="{FF2B5EF4-FFF2-40B4-BE49-F238E27FC236}">
                <a16:creationId xmlns:a16="http://schemas.microsoft.com/office/drawing/2014/main" id="{93A106F5-24CB-4283-AAAF-0D22CD4E03D7}"/>
              </a:ext>
            </a:extLst>
          </p:cNvPr>
          <p:cNvSpPr/>
          <p:nvPr/>
        </p:nvSpPr>
        <p:spPr>
          <a:xfrm>
            <a:off x="243792" y="915424"/>
            <a:ext cx="11807369" cy="1434367"/>
          </a:xfrm>
          <a:prstGeom prst="rect">
            <a:avLst/>
          </a:prstGeom>
        </p:spPr>
        <p:txBody>
          <a:bodyPr wrap="square">
            <a:spAutoFit/>
          </a:bodyPr>
          <a:lstStyle/>
          <a:p>
            <a:pPr algn="just">
              <a:lnSpc>
                <a:spcPct val="150000"/>
              </a:lnSpc>
            </a:pPr>
            <a:r>
              <a:rPr lang="en-US" sz="2400" b="1" dirty="0"/>
              <a:t>Options for date Command</a:t>
            </a:r>
          </a:p>
          <a:p>
            <a:pPr algn="just">
              <a:lnSpc>
                <a:spcPct val="150000"/>
              </a:lnSpc>
            </a:pPr>
            <a:r>
              <a:rPr lang="en-US" dirty="0"/>
              <a:t>Options or flags of a command change the behavior and enhance the usability of a command. Various options for the date command are listed in the table below </a:t>
            </a:r>
          </a:p>
        </p:txBody>
      </p:sp>
      <p:pic>
        <p:nvPicPr>
          <p:cNvPr id="3" name="Picture 2">
            <a:extLst>
              <a:ext uri="{FF2B5EF4-FFF2-40B4-BE49-F238E27FC236}">
                <a16:creationId xmlns:a16="http://schemas.microsoft.com/office/drawing/2014/main" id="{E5C8585A-F0B4-4B93-9916-78280DE9E3E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03869" y="2693582"/>
            <a:ext cx="7087214" cy="3596952"/>
          </a:xfrm>
          <a:prstGeom prst="rect">
            <a:avLst/>
          </a:prstGeom>
        </p:spPr>
      </p:pic>
    </p:spTree>
    <p:extLst>
      <p:ext uri="{BB962C8B-B14F-4D97-AF65-F5344CB8AC3E}">
        <p14:creationId xmlns:p14="http://schemas.microsoft.com/office/powerpoint/2010/main" val="29254006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15424"/>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TextBox 10">
            <a:extLst>
              <a:ext uri="{FF2B5EF4-FFF2-40B4-BE49-F238E27FC236}">
                <a16:creationId xmlns:a16="http://schemas.microsoft.com/office/drawing/2014/main" id="{619C66B6-0072-4ABE-95AB-89695682A292}"/>
              </a:ext>
            </a:extLst>
          </p:cNvPr>
          <p:cNvSpPr txBox="1"/>
          <p:nvPr/>
        </p:nvSpPr>
        <p:spPr>
          <a:xfrm>
            <a:off x="408372" y="1197837"/>
            <a:ext cx="8549196" cy="1015663"/>
          </a:xfrm>
          <a:prstGeom prst="rect">
            <a:avLst/>
          </a:prstGeom>
          <a:noFill/>
        </p:spPr>
        <p:txBody>
          <a:bodyPr wrap="square" rtlCol="0">
            <a:spAutoFit/>
          </a:bodyPr>
          <a:lstStyle/>
          <a:p>
            <a:r>
              <a:rPr lang="en-US" sz="6000" b="1" dirty="0">
                <a:latin typeface="+mn-lt"/>
              </a:rPr>
              <a:t>Course Objectives</a:t>
            </a:r>
            <a:endParaRPr lang="en-IN" sz="6000" b="1" dirty="0">
              <a:latin typeface="+mn-lt"/>
            </a:endParaRPr>
          </a:p>
        </p:txBody>
      </p:sp>
      <p:sp>
        <p:nvSpPr>
          <p:cNvPr id="12" name="TextBox 11">
            <a:extLst>
              <a:ext uri="{FF2B5EF4-FFF2-40B4-BE49-F238E27FC236}">
                <a16:creationId xmlns:a16="http://schemas.microsoft.com/office/drawing/2014/main" id="{9CA9FA98-4731-4370-B04F-6466C21E4102}"/>
              </a:ext>
            </a:extLst>
          </p:cNvPr>
          <p:cNvSpPr txBox="1"/>
          <p:nvPr/>
        </p:nvSpPr>
        <p:spPr>
          <a:xfrm>
            <a:off x="932155" y="2479827"/>
            <a:ext cx="10484528" cy="3359061"/>
          </a:xfrm>
          <a:prstGeom prst="rect">
            <a:avLst/>
          </a:prstGeom>
          <a:noFill/>
        </p:spPr>
        <p:txBody>
          <a:bodyPr wrap="square" rtlCol="0">
            <a:spAutoFit/>
          </a:bodyPr>
          <a:lstStyle/>
          <a:p>
            <a:pPr marL="285750" indent="-285750" algn="just">
              <a:lnSpc>
                <a:spcPct val="150000"/>
              </a:lnSpc>
              <a:buFont typeface="Arial" panose="020B0604020202020204" pitchFamily="34" charset="0"/>
              <a:buChar char="•"/>
            </a:pPr>
            <a:r>
              <a:rPr lang="en-US" sz="2400" b="0" dirty="0">
                <a:latin typeface="+mn-lt"/>
              </a:rPr>
              <a:t>Understand UNIX history, architecture, and basic commands. Gain proficiency in navigating the UNIX environment, managing files and directories, and using essential commands for system interaction.</a:t>
            </a:r>
          </a:p>
          <a:p>
            <a:pPr marL="285750" indent="-285750" algn="just">
              <a:lnSpc>
                <a:spcPct val="150000"/>
              </a:lnSpc>
              <a:buFont typeface="Arial" panose="020B0604020202020204" pitchFamily="34" charset="0"/>
              <a:buChar char="•"/>
            </a:pPr>
            <a:r>
              <a:rPr lang="en-US" sz="2400" b="0" dirty="0">
                <a:latin typeface="+mn-lt"/>
              </a:rPr>
              <a:t>Learn to write and execute shell scripts, manage file permissions, and handle system processes. Utilize shell scripting for automation, data entry, and process management</a:t>
            </a:r>
            <a:endParaRPr lang="en-IN" sz="2400" b="0" dirty="0">
              <a:latin typeface="+mn-lt"/>
            </a:endParaRPr>
          </a:p>
        </p:txBody>
      </p:sp>
    </p:spTree>
    <p:extLst>
      <p:ext uri="{BB962C8B-B14F-4D97-AF65-F5344CB8AC3E}">
        <p14:creationId xmlns:p14="http://schemas.microsoft.com/office/powerpoint/2010/main" val="21964717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15424"/>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12">
            <a:extLst>
              <a:ext uri="{FF2B5EF4-FFF2-40B4-BE49-F238E27FC236}">
                <a16:creationId xmlns:a16="http://schemas.microsoft.com/office/drawing/2014/main" id="{93A106F5-24CB-4283-AAAF-0D22CD4E03D7}"/>
              </a:ext>
            </a:extLst>
          </p:cNvPr>
          <p:cNvSpPr/>
          <p:nvPr/>
        </p:nvSpPr>
        <p:spPr>
          <a:xfrm>
            <a:off x="376162" y="1034445"/>
            <a:ext cx="11439676" cy="5635517"/>
          </a:xfrm>
          <a:prstGeom prst="rect">
            <a:avLst/>
          </a:prstGeom>
        </p:spPr>
        <p:txBody>
          <a:bodyPr wrap="square">
            <a:spAutoFit/>
          </a:bodyPr>
          <a:lstStyle/>
          <a:p>
            <a:pPr algn="just">
              <a:lnSpc>
                <a:spcPct val="150000"/>
              </a:lnSpc>
            </a:pPr>
            <a:r>
              <a:rPr lang="en-US" sz="3200" b="1" dirty="0"/>
              <a:t>CAT Command</a:t>
            </a:r>
          </a:p>
          <a:p>
            <a:pPr algn="just">
              <a:lnSpc>
                <a:spcPct val="150000"/>
              </a:lnSpc>
            </a:pPr>
            <a:r>
              <a:rPr lang="en-US" sz="2000" dirty="0"/>
              <a:t>The cat (concatenate) command in Linux is used to view, create, and combine file contents directly from the terminal. It allows users to quickly work with file content without opening a text editor.</a:t>
            </a:r>
          </a:p>
          <a:p>
            <a:pPr marL="342900" indent="-342900" algn="just">
              <a:lnSpc>
                <a:spcPct val="150000"/>
              </a:lnSpc>
              <a:buFont typeface="Arial" panose="020B0604020202020204" pitchFamily="34" charset="0"/>
              <a:buChar char="•"/>
            </a:pPr>
            <a:r>
              <a:rPr lang="en-US" sz="2000" dirty="0"/>
              <a:t>Primarily used to display the contents of files on the terminal.</a:t>
            </a:r>
          </a:p>
          <a:p>
            <a:pPr marL="342900" indent="-342900" algn="just">
              <a:lnSpc>
                <a:spcPct val="150000"/>
              </a:lnSpc>
              <a:buFont typeface="Arial" panose="020B0604020202020204" pitchFamily="34" charset="0"/>
              <a:buChar char="•"/>
            </a:pPr>
            <a:r>
              <a:rPr lang="en-US" sz="2000" dirty="0"/>
              <a:t>Can concatenate multiple files and display them as a single continuous output.</a:t>
            </a:r>
          </a:p>
          <a:p>
            <a:pPr marL="342900" indent="-342900" algn="just">
              <a:lnSpc>
                <a:spcPct val="150000"/>
              </a:lnSpc>
              <a:buFont typeface="Arial" panose="020B0604020202020204" pitchFamily="34" charset="0"/>
              <a:buChar char="•"/>
            </a:pPr>
            <a:r>
              <a:rPr lang="en-US" sz="2000" dirty="0"/>
              <a:t>Helps in creating new files or appending data to existing ones.</a:t>
            </a:r>
          </a:p>
          <a:p>
            <a:pPr marL="342900" indent="-342900" algn="just">
              <a:lnSpc>
                <a:spcPct val="150000"/>
              </a:lnSpc>
              <a:buFont typeface="Arial" panose="020B0604020202020204" pitchFamily="34" charset="0"/>
              <a:buChar char="•"/>
            </a:pPr>
            <a:r>
              <a:rPr lang="en-US" sz="2000" dirty="0"/>
              <a:t>Useful for quick file inspection, debugging, and scripting tasks without opening a text editor.</a:t>
            </a:r>
          </a:p>
          <a:p>
            <a:pPr algn="ctr">
              <a:lnSpc>
                <a:spcPct val="150000"/>
              </a:lnSpc>
            </a:pPr>
            <a:r>
              <a:rPr lang="en-US" dirty="0"/>
              <a:t>cat </a:t>
            </a:r>
            <a:r>
              <a:rPr lang="en-US" dirty="0" err="1"/>
              <a:t>file_name</a:t>
            </a:r>
            <a:endParaRPr lang="en-US" dirty="0"/>
          </a:p>
          <a:p>
            <a:pPr algn="ctr">
              <a:lnSpc>
                <a:spcPct val="150000"/>
              </a:lnSpc>
            </a:pPr>
            <a:r>
              <a:rPr lang="en-US" dirty="0"/>
              <a:t>cat /path/to/filename</a:t>
            </a:r>
          </a:p>
          <a:p>
            <a:pPr algn="ctr">
              <a:lnSpc>
                <a:spcPct val="150000"/>
              </a:lnSpc>
            </a:pPr>
            <a:r>
              <a:rPr lang="en-US" dirty="0"/>
              <a:t>cat file_name1 file_name2</a:t>
            </a:r>
          </a:p>
          <a:p>
            <a:pPr algn="ctr">
              <a:lnSpc>
                <a:spcPct val="150000"/>
              </a:lnSpc>
            </a:pPr>
            <a:r>
              <a:rPr lang="en-US" dirty="0"/>
              <a:t>cat &gt; </a:t>
            </a:r>
            <a:r>
              <a:rPr lang="en-US" dirty="0" err="1"/>
              <a:t>file_name</a:t>
            </a:r>
            <a:endParaRPr lang="en-US" dirty="0"/>
          </a:p>
          <a:p>
            <a:pPr algn="ctr">
              <a:lnSpc>
                <a:spcPct val="150000"/>
              </a:lnSpc>
            </a:pPr>
            <a:r>
              <a:rPr lang="en-US" dirty="0"/>
              <a:t>cat file1 file2 &gt; </a:t>
            </a:r>
            <a:r>
              <a:rPr lang="en-US" dirty="0" err="1"/>
              <a:t>new_file</a:t>
            </a:r>
            <a:endParaRPr lang="en-US" dirty="0"/>
          </a:p>
        </p:txBody>
      </p:sp>
    </p:spTree>
    <p:extLst>
      <p:ext uri="{BB962C8B-B14F-4D97-AF65-F5344CB8AC3E}">
        <p14:creationId xmlns:p14="http://schemas.microsoft.com/office/powerpoint/2010/main" val="14586467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15424"/>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12">
            <a:extLst>
              <a:ext uri="{FF2B5EF4-FFF2-40B4-BE49-F238E27FC236}">
                <a16:creationId xmlns:a16="http://schemas.microsoft.com/office/drawing/2014/main" id="{93A106F5-24CB-4283-AAAF-0D22CD4E03D7}"/>
              </a:ext>
            </a:extLst>
          </p:cNvPr>
          <p:cNvSpPr/>
          <p:nvPr/>
        </p:nvSpPr>
        <p:spPr>
          <a:xfrm>
            <a:off x="376162" y="1266674"/>
            <a:ext cx="11439676" cy="3281026"/>
          </a:xfrm>
          <a:prstGeom prst="rect">
            <a:avLst/>
          </a:prstGeom>
        </p:spPr>
        <p:txBody>
          <a:bodyPr wrap="square">
            <a:spAutoFit/>
          </a:bodyPr>
          <a:lstStyle/>
          <a:p>
            <a:pPr algn="just">
              <a:lnSpc>
                <a:spcPct val="150000"/>
              </a:lnSpc>
            </a:pPr>
            <a:r>
              <a:rPr lang="en-US" sz="3200" b="1" dirty="0"/>
              <a:t>CAL Command</a:t>
            </a:r>
          </a:p>
          <a:p>
            <a:pPr algn="just">
              <a:lnSpc>
                <a:spcPct val="150000"/>
              </a:lnSpc>
            </a:pPr>
            <a:r>
              <a:rPr lang="en-US" b="1" dirty="0" err="1"/>
              <a:t>cal</a:t>
            </a:r>
            <a:r>
              <a:rPr lang="en-US" dirty="0"/>
              <a:t> command is a calendar command in Linux which is used to see the calendar of a specific month or a whole year. By default, entering </a:t>
            </a:r>
            <a:r>
              <a:rPr lang="en-US" dirty="0" err="1"/>
              <a:t>cal</a:t>
            </a:r>
            <a:r>
              <a:rPr lang="en-US" dirty="0"/>
              <a:t> in the terminal shows the calendar of the current month, with today's date highlighted. This provides a quick overview of the month at hand.</a:t>
            </a:r>
          </a:p>
          <a:p>
            <a:pPr marL="285750" indent="-285750" algn="ctr">
              <a:lnSpc>
                <a:spcPct val="150000"/>
              </a:lnSpc>
              <a:buFont typeface="Arial" panose="020B0604020202020204" pitchFamily="34" charset="0"/>
              <a:buChar char="•"/>
            </a:pPr>
            <a:r>
              <a:rPr lang="en-US" dirty="0" err="1"/>
              <a:t>cal</a:t>
            </a:r>
            <a:r>
              <a:rPr lang="en-US" dirty="0"/>
              <a:t> 03 2026</a:t>
            </a:r>
          </a:p>
          <a:p>
            <a:pPr marL="285750" indent="-285750" algn="ctr">
              <a:lnSpc>
                <a:spcPct val="150000"/>
              </a:lnSpc>
              <a:buFont typeface="Arial" panose="020B0604020202020204" pitchFamily="34" charset="0"/>
              <a:buChar char="•"/>
            </a:pPr>
            <a:r>
              <a:rPr lang="en-US" dirty="0" err="1"/>
              <a:t>cal</a:t>
            </a:r>
            <a:r>
              <a:rPr lang="en-US" dirty="0"/>
              <a:t> 2026</a:t>
            </a:r>
          </a:p>
          <a:p>
            <a:pPr algn="just">
              <a:lnSpc>
                <a:spcPct val="150000"/>
              </a:lnSpc>
            </a:pPr>
            <a:endParaRPr lang="en-US" dirty="0"/>
          </a:p>
        </p:txBody>
      </p:sp>
    </p:spTree>
    <p:extLst>
      <p:ext uri="{BB962C8B-B14F-4D97-AF65-F5344CB8AC3E}">
        <p14:creationId xmlns:p14="http://schemas.microsoft.com/office/powerpoint/2010/main" val="636427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15424"/>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12">
            <a:extLst>
              <a:ext uri="{FF2B5EF4-FFF2-40B4-BE49-F238E27FC236}">
                <a16:creationId xmlns:a16="http://schemas.microsoft.com/office/drawing/2014/main" id="{93A106F5-24CB-4283-AAAF-0D22CD4E03D7}"/>
              </a:ext>
            </a:extLst>
          </p:cNvPr>
          <p:cNvSpPr/>
          <p:nvPr/>
        </p:nvSpPr>
        <p:spPr>
          <a:xfrm>
            <a:off x="277550" y="1023540"/>
            <a:ext cx="11439676" cy="5390386"/>
          </a:xfrm>
          <a:prstGeom prst="rect">
            <a:avLst/>
          </a:prstGeom>
        </p:spPr>
        <p:txBody>
          <a:bodyPr wrap="square">
            <a:spAutoFit/>
          </a:bodyPr>
          <a:lstStyle/>
          <a:p>
            <a:pPr algn="just">
              <a:lnSpc>
                <a:spcPct val="150000"/>
              </a:lnSpc>
            </a:pPr>
            <a:r>
              <a:rPr lang="en-US" sz="4000" b="1" dirty="0"/>
              <a:t>ls Command</a:t>
            </a:r>
          </a:p>
          <a:p>
            <a:pPr algn="just">
              <a:lnSpc>
                <a:spcPct val="150000"/>
              </a:lnSpc>
            </a:pPr>
            <a:endParaRPr lang="en-US" sz="2400" dirty="0"/>
          </a:p>
          <a:p>
            <a:pPr algn="just">
              <a:lnSpc>
                <a:spcPct val="150000"/>
              </a:lnSpc>
            </a:pPr>
            <a:r>
              <a:rPr lang="en-US" sz="2400" dirty="0"/>
              <a:t>The ls command is used to list all files and directories in the Linux terminal.</a:t>
            </a:r>
          </a:p>
          <a:p>
            <a:pPr algn="just">
              <a:lnSpc>
                <a:spcPct val="150000"/>
              </a:lnSpc>
            </a:pPr>
            <a:endParaRPr lang="en-US" sz="2400" dirty="0"/>
          </a:p>
          <a:p>
            <a:pPr marL="285750" indent="-285750" algn="just">
              <a:lnSpc>
                <a:spcPct val="150000"/>
              </a:lnSpc>
              <a:buFont typeface="Arial" panose="020B0604020202020204" pitchFamily="34" charset="0"/>
              <a:buChar char="•"/>
            </a:pPr>
            <a:r>
              <a:rPr lang="en-US" sz="2400" dirty="0"/>
              <a:t>Displays the contents of the current working directory or a specified path.</a:t>
            </a:r>
          </a:p>
          <a:p>
            <a:pPr marL="285750" indent="-285750" algn="just">
              <a:lnSpc>
                <a:spcPct val="150000"/>
              </a:lnSpc>
              <a:buFont typeface="Arial" panose="020B0604020202020204" pitchFamily="34" charset="0"/>
              <a:buChar char="•"/>
            </a:pPr>
            <a:r>
              <a:rPr lang="en-US" sz="2400" dirty="0"/>
              <a:t>Lists items in alphabetical order by default.</a:t>
            </a:r>
          </a:p>
          <a:p>
            <a:pPr marL="285750" indent="-285750" algn="just">
              <a:lnSpc>
                <a:spcPct val="150000"/>
              </a:lnSpc>
              <a:buFont typeface="Arial" panose="020B0604020202020204" pitchFamily="34" charset="0"/>
              <a:buChar char="•"/>
            </a:pPr>
            <a:r>
              <a:rPr lang="en-US" sz="2400" dirty="0"/>
              <a:t>The command can be customized with flags to display file permissions, ownership, size, and modification date.</a:t>
            </a:r>
          </a:p>
          <a:p>
            <a:pPr marL="285750" indent="-285750" algn="just">
              <a:lnSpc>
                <a:spcPct val="150000"/>
              </a:lnSpc>
              <a:buFont typeface="Arial" panose="020B0604020202020204" pitchFamily="34" charset="0"/>
              <a:buChar char="•"/>
            </a:pPr>
            <a:r>
              <a:rPr lang="en-US" sz="2400" dirty="0"/>
              <a:t>Helps users view file and directory names with optional details.</a:t>
            </a:r>
          </a:p>
        </p:txBody>
      </p:sp>
    </p:spTree>
    <p:extLst>
      <p:ext uri="{BB962C8B-B14F-4D97-AF65-F5344CB8AC3E}">
        <p14:creationId xmlns:p14="http://schemas.microsoft.com/office/powerpoint/2010/main" val="6435208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15424"/>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12">
            <a:extLst>
              <a:ext uri="{FF2B5EF4-FFF2-40B4-BE49-F238E27FC236}">
                <a16:creationId xmlns:a16="http://schemas.microsoft.com/office/drawing/2014/main" id="{93A106F5-24CB-4283-AAAF-0D22CD4E03D7}"/>
              </a:ext>
            </a:extLst>
          </p:cNvPr>
          <p:cNvSpPr/>
          <p:nvPr/>
        </p:nvSpPr>
        <p:spPr>
          <a:xfrm>
            <a:off x="277550" y="1023540"/>
            <a:ext cx="11439676" cy="4836389"/>
          </a:xfrm>
          <a:prstGeom prst="rect">
            <a:avLst/>
          </a:prstGeom>
        </p:spPr>
        <p:txBody>
          <a:bodyPr wrap="square">
            <a:spAutoFit/>
          </a:bodyPr>
          <a:lstStyle/>
          <a:p>
            <a:pPr algn="just">
              <a:lnSpc>
                <a:spcPct val="150000"/>
              </a:lnSpc>
            </a:pPr>
            <a:r>
              <a:rPr lang="en-US" sz="4000" b="1" dirty="0"/>
              <a:t>who Command</a:t>
            </a:r>
          </a:p>
          <a:p>
            <a:pPr algn="just">
              <a:lnSpc>
                <a:spcPct val="150000"/>
              </a:lnSpc>
            </a:pPr>
            <a:r>
              <a:rPr lang="en-US" sz="2400" dirty="0"/>
              <a:t>The who command in Linux is used to display information about users who are currently logged in to the system.</a:t>
            </a:r>
          </a:p>
          <a:p>
            <a:pPr marL="342900" indent="-342900" algn="just">
              <a:lnSpc>
                <a:spcPct val="150000"/>
              </a:lnSpc>
              <a:buFont typeface="Arial" panose="020B0604020202020204" pitchFamily="34" charset="0"/>
              <a:buChar char="•"/>
            </a:pPr>
            <a:r>
              <a:rPr lang="en-US" sz="2400" dirty="0"/>
              <a:t>-a	Shows all information</a:t>
            </a:r>
          </a:p>
          <a:p>
            <a:pPr marL="342900" indent="-342900" algn="just">
              <a:lnSpc>
                <a:spcPct val="150000"/>
              </a:lnSpc>
              <a:buFont typeface="Arial" panose="020B0604020202020204" pitchFamily="34" charset="0"/>
              <a:buChar char="•"/>
            </a:pPr>
            <a:r>
              <a:rPr lang="en-US" sz="2400" dirty="0"/>
              <a:t>-b	Displays last system boot time</a:t>
            </a:r>
          </a:p>
          <a:p>
            <a:pPr marL="342900" indent="-342900" algn="just">
              <a:lnSpc>
                <a:spcPct val="150000"/>
              </a:lnSpc>
              <a:buFont typeface="Arial" panose="020B0604020202020204" pitchFamily="34" charset="0"/>
              <a:buChar char="•"/>
            </a:pPr>
            <a:r>
              <a:rPr lang="en-US" sz="2400" dirty="0"/>
              <a:t>-d	Shows dead (terminated) processes</a:t>
            </a:r>
          </a:p>
          <a:p>
            <a:pPr marL="342900" indent="-342900" algn="just">
              <a:lnSpc>
                <a:spcPct val="150000"/>
              </a:lnSpc>
              <a:buFont typeface="Arial" panose="020B0604020202020204" pitchFamily="34" charset="0"/>
              <a:buChar char="•"/>
            </a:pPr>
            <a:r>
              <a:rPr lang="en-US" sz="2400" dirty="0"/>
              <a:t>-H	Displays column headings</a:t>
            </a:r>
          </a:p>
          <a:p>
            <a:pPr marL="342900" indent="-342900" algn="just">
              <a:lnSpc>
                <a:spcPct val="150000"/>
              </a:lnSpc>
              <a:buFont typeface="Arial" panose="020B0604020202020204" pitchFamily="34" charset="0"/>
              <a:buChar char="•"/>
            </a:pPr>
            <a:r>
              <a:rPr lang="en-US" sz="2400" dirty="0"/>
              <a:t>-l	Shows login processes</a:t>
            </a:r>
          </a:p>
        </p:txBody>
      </p:sp>
    </p:spTree>
    <p:extLst>
      <p:ext uri="{BB962C8B-B14F-4D97-AF65-F5344CB8AC3E}">
        <p14:creationId xmlns:p14="http://schemas.microsoft.com/office/powerpoint/2010/main" val="28474689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15424"/>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12">
            <a:extLst>
              <a:ext uri="{FF2B5EF4-FFF2-40B4-BE49-F238E27FC236}">
                <a16:creationId xmlns:a16="http://schemas.microsoft.com/office/drawing/2014/main" id="{93A106F5-24CB-4283-AAAF-0D22CD4E03D7}"/>
              </a:ext>
            </a:extLst>
          </p:cNvPr>
          <p:cNvSpPr/>
          <p:nvPr/>
        </p:nvSpPr>
        <p:spPr>
          <a:xfrm>
            <a:off x="492703" y="803126"/>
            <a:ext cx="11439676" cy="5944384"/>
          </a:xfrm>
          <a:prstGeom prst="rect">
            <a:avLst/>
          </a:prstGeom>
        </p:spPr>
        <p:txBody>
          <a:bodyPr wrap="square">
            <a:spAutoFit/>
          </a:bodyPr>
          <a:lstStyle/>
          <a:p>
            <a:pPr algn="just">
              <a:lnSpc>
                <a:spcPct val="150000"/>
              </a:lnSpc>
            </a:pPr>
            <a:r>
              <a:rPr lang="en-US" sz="4000" b="1" dirty="0" err="1"/>
              <a:t>printf</a:t>
            </a:r>
            <a:r>
              <a:rPr lang="en-US" sz="4000" b="1" dirty="0"/>
              <a:t> Command</a:t>
            </a:r>
          </a:p>
          <a:p>
            <a:pPr algn="just">
              <a:lnSpc>
                <a:spcPct val="150000"/>
              </a:lnSpc>
            </a:pPr>
            <a:r>
              <a:rPr lang="en-US" sz="2400" dirty="0"/>
              <a:t>Purpose: Prints formatted output (similar to C </a:t>
            </a:r>
            <a:r>
              <a:rPr lang="en-US" sz="2400" dirty="0" err="1"/>
              <a:t>printf</a:t>
            </a:r>
            <a:r>
              <a:rPr lang="en-US" sz="2400" dirty="0"/>
              <a:t>).</a:t>
            </a:r>
          </a:p>
          <a:p>
            <a:pPr algn="just">
              <a:lnSpc>
                <a:spcPct val="150000"/>
              </a:lnSpc>
            </a:pPr>
            <a:r>
              <a:rPr lang="en-US" sz="2400" dirty="0"/>
              <a:t>Syntax:</a:t>
            </a:r>
          </a:p>
          <a:p>
            <a:pPr algn="just">
              <a:lnSpc>
                <a:spcPct val="150000"/>
              </a:lnSpc>
            </a:pPr>
            <a:r>
              <a:rPr lang="en-US" sz="2400" dirty="0" err="1"/>
              <a:t>printf</a:t>
            </a:r>
            <a:r>
              <a:rPr lang="en-US" sz="2400" dirty="0"/>
              <a:t> "format" arguments</a:t>
            </a:r>
          </a:p>
          <a:p>
            <a:pPr algn="just">
              <a:lnSpc>
                <a:spcPct val="150000"/>
              </a:lnSpc>
            </a:pPr>
            <a:r>
              <a:rPr lang="en-US" sz="2400" dirty="0"/>
              <a:t>Example:</a:t>
            </a:r>
          </a:p>
          <a:p>
            <a:pPr algn="just">
              <a:lnSpc>
                <a:spcPct val="150000"/>
              </a:lnSpc>
            </a:pPr>
            <a:r>
              <a:rPr lang="en-US" sz="2400" dirty="0" err="1"/>
              <a:t>printf</a:t>
            </a:r>
            <a:r>
              <a:rPr lang="en-US" sz="2400" dirty="0"/>
              <a:t> "Name: %s\</a:t>
            </a:r>
            <a:r>
              <a:rPr lang="en-US" sz="2400" dirty="0" err="1"/>
              <a:t>nAge</a:t>
            </a:r>
            <a:r>
              <a:rPr lang="en-US" sz="2400" dirty="0"/>
              <a:t>: %d\n" Ravi 2</a:t>
            </a:r>
          </a:p>
          <a:p>
            <a:pPr algn="just">
              <a:lnSpc>
                <a:spcPct val="150000"/>
              </a:lnSpc>
            </a:pPr>
            <a:r>
              <a:rPr lang="en-US" sz="2400" dirty="0"/>
              <a:t>Key Points (Slide bullets):</a:t>
            </a:r>
          </a:p>
          <a:p>
            <a:pPr marL="342900" indent="-342900" algn="just">
              <a:lnSpc>
                <a:spcPct val="150000"/>
              </a:lnSpc>
              <a:buFont typeface="Arial" panose="020B0604020202020204" pitchFamily="34" charset="0"/>
              <a:buChar char="•"/>
            </a:pPr>
            <a:r>
              <a:rPr lang="en-US" sz="2400" dirty="0"/>
              <a:t>Used for formatted output</a:t>
            </a:r>
          </a:p>
          <a:p>
            <a:pPr marL="342900" indent="-342900" algn="just">
              <a:lnSpc>
                <a:spcPct val="150000"/>
              </a:lnSpc>
              <a:buFont typeface="Arial" panose="020B0604020202020204" pitchFamily="34" charset="0"/>
              <a:buChar char="•"/>
            </a:pPr>
            <a:r>
              <a:rPr lang="en-US" sz="2400" dirty="0"/>
              <a:t>Supports format specifiers (%s, %d, %f)</a:t>
            </a:r>
          </a:p>
          <a:p>
            <a:pPr marL="342900" indent="-342900" algn="just">
              <a:lnSpc>
                <a:spcPct val="150000"/>
              </a:lnSpc>
              <a:buFont typeface="Arial" panose="020B0604020202020204" pitchFamily="34" charset="0"/>
              <a:buChar char="•"/>
            </a:pPr>
            <a:r>
              <a:rPr lang="en-US" sz="2400" dirty="0"/>
              <a:t>More precise than echo</a:t>
            </a:r>
          </a:p>
        </p:txBody>
      </p:sp>
    </p:spTree>
    <p:extLst>
      <p:ext uri="{BB962C8B-B14F-4D97-AF65-F5344CB8AC3E}">
        <p14:creationId xmlns:p14="http://schemas.microsoft.com/office/powerpoint/2010/main" val="4015290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40395"/>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12">
            <a:extLst>
              <a:ext uri="{FF2B5EF4-FFF2-40B4-BE49-F238E27FC236}">
                <a16:creationId xmlns:a16="http://schemas.microsoft.com/office/drawing/2014/main" id="{93A106F5-24CB-4283-AAAF-0D22CD4E03D7}"/>
              </a:ext>
            </a:extLst>
          </p:cNvPr>
          <p:cNvSpPr/>
          <p:nvPr/>
        </p:nvSpPr>
        <p:spPr>
          <a:xfrm>
            <a:off x="483738" y="1023541"/>
            <a:ext cx="11439676" cy="5390386"/>
          </a:xfrm>
          <a:prstGeom prst="rect">
            <a:avLst/>
          </a:prstGeom>
        </p:spPr>
        <p:txBody>
          <a:bodyPr wrap="square">
            <a:spAutoFit/>
          </a:bodyPr>
          <a:lstStyle/>
          <a:p>
            <a:pPr algn="just">
              <a:lnSpc>
                <a:spcPct val="150000"/>
              </a:lnSpc>
            </a:pPr>
            <a:r>
              <a:rPr lang="en-US" sz="4000" b="1" dirty="0" err="1"/>
              <a:t>tty</a:t>
            </a:r>
            <a:r>
              <a:rPr lang="en-US" sz="4000" b="1" dirty="0"/>
              <a:t> Command</a:t>
            </a:r>
          </a:p>
          <a:p>
            <a:pPr algn="just">
              <a:lnSpc>
                <a:spcPct val="150000"/>
              </a:lnSpc>
            </a:pPr>
            <a:r>
              <a:rPr lang="en-US" sz="2400" dirty="0"/>
              <a:t>the </a:t>
            </a:r>
            <a:r>
              <a:rPr lang="en-US" sz="2400" dirty="0" err="1"/>
              <a:t>tty</a:t>
            </a:r>
            <a:r>
              <a:rPr lang="en-US" sz="2400" dirty="0"/>
              <a:t> command is used to display the terminal device name that the user is currently working on.</a:t>
            </a:r>
          </a:p>
          <a:p>
            <a:pPr algn="just">
              <a:lnSpc>
                <a:spcPct val="150000"/>
              </a:lnSpc>
            </a:pPr>
            <a:r>
              <a:rPr lang="en-US" sz="2400" dirty="0"/>
              <a:t>It helps identify which terminal session a user is logged into, especially in multi-user or remote login environments.</a:t>
            </a:r>
          </a:p>
          <a:p>
            <a:pPr algn="just">
              <a:lnSpc>
                <a:spcPct val="150000"/>
              </a:lnSpc>
            </a:pPr>
            <a:r>
              <a:rPr lang="en-US" sz="2400" dirty="0"/>
              <a:t>Use cases (for slide bullets):</a:t>
            </a:r>
          </a:p>
          <a:p>
            <a:pPr marL="342900" indent="-342900" algn="just">
              <a:lnSpc>
                <a:spcPct val="150000"/>
              </a:lnSpc>
              <a:buFont typeface="Arial" panose="020B0604020202020204" pitchFamily="34" charset="0"/>
              <a:buChar char="•"/>
            </a:pPr>
            <a:r>
              <a:rPr lang="en-US" sz="2400" dirty="0"/>
              <a:t>Identifies the active terminal</a:t>
            </a:r>
          </a:p>
          <a:p>
            <a:pPr marL="342900" indent="-342900" algn="just">
              <a:lnSpc>
                <a:spcPct val="150000"/>
              </a:lnSpc>
              <a:buFont typeface="Arial" panose="020B0604020202020204" pitchFamily="34" charset="0"/>
              <a:buChar char="•"/>
            </a:pPr>
            <a:r>
              <a:rPr lang="en-US" sz="2400" dirty="0"/>
              <a:t>Useful in multi-user system</a:t>
            </a:r>
          </a:p>
          <a:p>
            <a:pPr marL="342900" indent="-342900" algn="just">
              <a:lnSpc>
                <a:spcPct val="150000"/>
              </a:lnSpc>
              <a:buFont typeface="Arial" panose="020B0604020202020204" pitchFamily="34" charset="0"/>
              <a:buChar char="•"/>
            </a:pPr>
            <a:r>
              <a:rPr lang="en-US" sz="2400" dirty="0"/>
              <a:t>Helps track user sessions</a:t>
            </a:r>
          </a:p>
        </p:txBody>
      </p:sp>
    </p:spTree>
    <p:extLst>
      <p:ext uri="{BB962C8B-B14F-4D97-AF65-F5344CB8AC3E}">
        <p14:creationId xmlns:p14="http://schemas.microsoft.com/office/powerpoint/2010/main" val="39148211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40395"/>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12">
            <a:extLst>
              <a:ext uri="{FF2B5EF4-FFF2-40B4-BE49-F238E27FC236}">
                <a16:creationId xmlns:a16="http://schemas.microsoft.com/office/drawing/2014/main" id="{93A106F5-24CB-4283-AAAF-0D22CD4E03D7}"/>
              </a:ext>
            </a:extLst>
          </p:cNvPr>
          <p:cNvSpPr/>
          <p:nvPr/>
        </p:nvSpPr>
        <p:spPr>
          <a:xfrm>
            <a:off x="483738" y="1023541"/>
            <a:ext cx="11439676" cy="5390386"/>
          </a:xfrm>
          <a:prstGeom prst="rect">
            <a:avLst/>
          </a:prstGeom>
        </p:spPr>
        <p:txBody>
          <a:bodyPr wrap="square">
            <a:spAutoFit/>
          </a:bodyPr>
          <a:lstStyle/>
          <a:p>
            <a:pPr algn="just">
              <a:lnSpc>
                <a:spcPct val="150000"/>
              </a:lnSpc>
            </a:pPr>
            <a:r>
              <a:rPr lang="en-US" sz="4000" b="1" dirty="0" err="1"/>
              <a:t>stty</a:t>
            </a:r>
            <a:r>
              <a:rPr lang="en-US" sz="4000" b="1" dirty="0"/>
              <a:t> Command</a:t>
            </a:r>
          </a:p>
          <a:p>
            <a:pPr algn="just">
              <a:lnSpc>
                <a:spcPct val="150000"/>
              </a:lnSpc>
            </a:pPr>
            <a:r>
              <a:rPr lang="en-US" sz="2400" dirty="0"/>
              <a:t>The </a:t>
            </a:r>
            <a:r>
              <a:rPr lang="en-US" sz="2400" dirty="0" err="1"/>
              <a:t>stty</a:t>
            </a:r>
            <a:r>
              <a:rPr lang="en-US" sz="2400" dirty="0"/>
              <a:t> command is used to view and modify terminal settings such as keyboard behavior, erase key, and input modes.</a:t>
            </a:r>
          </a:p>
          <a:p>
            <a:pPr algn="just">
              <a:lnSpc>
                <a:spcPct val="150000"/>
              </a:lnSpc>
            </a:pPr>
            <a:r>
              <a:rPr lang="en-US" sz="2400" dirty="0"/>
              <a:t>It allows users and administrators to control how the terminal interacts with input and output.</a:t>
            </a:r>
          </a:p>
          <a:p>
            <a:pPr algn="just">
              <a:lnSpc>
                <a:spcPct val="150000"/>
              </a:lnSpc>
            </a:pPr>
            <a:r>
              <a:rPr lang="en-US" sz="2400" b="1" dirty="0"/>
              <a:t>Use cases (for slide bullets):</a:t>
            </a:r>
          </a:p>
          <a:p>
            <a:pPr marL="342900" indent="-342900" algn="just">
              <a:lnSpc>
                <a:spcPct val="150000"/>
              </a:lnSpc>
              <a:buFont typeface="Arial" panose="020B0604020202020204" pitchFamily="34" charset="0"/>
              <a:buChar char="•"/>
            </a:pPr>
            <a:r>
              <a:rPr lang="en-US" sz="2400" dirty="0"/>
              <a:t>Displays terminal configuration</a:t>
            </a:r>
          </a:p>
          <a:p>
            <a:pPr marL="342900" indent="-342900" algn="just">
              <a:lnSpc>
                <a:spcPct val="150000"/>
              </a:lnSpc>
              <a:buFont typeface="Arial" panose="020B0604020202020204" pitchFamily="34" charset="0"/>
              <a:buChar char="•"/>
            </a:pPr>
            <a:r>
              <a:rPr lang="en-US" sz="2400" dirty="0"/>
              <a:t>Changes keyboard and input settings</a:t>
            </a:r>
          </a:p>
          <a:p>
            <a:pPr marL="342900" indent="-342900" algn="just">
              <a:lnSpc>
                <a:spcPct val="150000"/>
              </a:lnSpc>
              <a:buFont typeface="Arial" panose="020B0604020202020204" pitchFamily="34" charset="0"/>
              <a:buChar char="•"/>
            </a:pPr>
            <a:r>
              <a:rPr lang="en-US" sz="2400" dirty="0"/>
              <a:t>Used for advanced terminal control</a:t>
            </a:r>
          </a:p>
        </p:txBody>
      </p:sp>
    </p:spTree>
    <p:extLst>
      <p:ext uri="{BB962C8B-B14F-4D97-AF65-F5344CB8AC3E}">
        <p14:creationId xmlns:p14="http://schemas.microsoft.com/office/powerpoint/2010/main" val="40650045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40395"/>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12">
            <a:extLst>
              <a:ext uri="{FF2B5EF4-FFF2-40B4-BE49-F238E27FC236}">
                <a16:creationId xmlns:a16="http://schemas.microsoft.com/office/drawing/2014/main" id="{93A106F5-24CB-4283-AAAF-0D22CD4E03D7}"/>
              </a:ext>
            </a:extLst>
          </p:cNvPr>
          <p:cNvSpPr/>
          <p:nvPr/>
        </p:nvSpPr>
        <p:spPr>
          <a:xfrm>
            <a:off x="483738" y="1023541"/>
            <a:ext cx="11439676" cy="5584606"/>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en-US" sz="2000" b="1" dirty="0" err="1"/>
              <a:t>uname</a:t>
            </a:r>
            <a:endParaRPr lang="en-US" sz="2000" b="1" dirty="0"/>
          </a:p>
          <a:p>
            <a:pPr algn="just">
              <a:lnSpc>
                <a:spcPct val="150000"/>
              </a:lnSpc>
            </a:pPr>
            <a:r>
              <a:rPr lang="en-US" sz="2000" dirty="0"/>
              <a:t>The </a:t>
            </a:r>
            <a:r>
              <a:rPr lang="en-US" sz="2000" dirty="0" err="1"/>
              <a:t>uname</a:t>
            </a:r>
            <a:r>
              <a:rPr lang="en-US" sz="2000" dirty="0"/>
              <a:t> command is used to display information about the operating system and kernel, such as the system name, version, and architecture. It helps users identify the system environment and is commonly used for system analysis and troubleshooting.</a:t>
            </a:r>
          </a:p>
          <a:p>
            <a:pPr algn="just">
              <a:lnSpc>
                <a:spcPct val="150000"/>
              </a:lnSpc>
            </a:pPr>
            <a:endParaRPr lang="en-US" sz="2000" b="1" dirty="0"/>
          </a:p>
          <a:p>
            <a:pPr marL="285750" indent="-285750" algn="just">
              <a:lnSpc>
                <a:spcPct val="150000"/>
              </a:lnSpc>
              <a:buFont typeface="Arial" panose="020B0604020202020204" pitchFamily="34" charset="0"/>
              <a:buChar char="•"/>
            </a:pPr>
            <a:r>
              <a:rPr lang="en-US" sz="2000" b="1" dirty="0"/>
              <a:t>passwd</a:t>
            </a:r>
          </a:p>
          <a:p>
            <a:pPr algn="just">
              <a:lnSpc>
                <a:spcPct val="150000"/>
              </a:lnSpc>
            </a:pPr>
            <a:r>
              <a:rPr lang="en-US" sz="2000" dirty="0"/>
              <a:t>The passwd command is used to change and manage user passwords in Linux. It allows users to update their login credentials and helps maintain system security by enforcing password authentication.</a:t>
            </a:r>
          </a:p>
          <a:p>
            <a:pPr algn="just">
              <a:lnSpc>
                <a:spcPct val="150000"/>
              </a:lnSpc>
            </a:pPr>
            <a:endParaRPr lang="en-US" sz="2000" b="1" dirty="0"/>
          </a:p>
          <a:p>
            <a:pPr marL="285750" indent="-285750" algn="just">
              <a:lnSpc>
                <a:spcPct val="150000"/>
              </a:lnSpc>
              <a:buFont typeface="Arial" panose="020B0604020202020204" pitchFamily="34" charset="0"/>
              <a:buChar char="•"/>
            </a:pPr>
            <a:r>
              <a:rPr lang="en-US" sz="2000" b="1" dirty="0"/>
              <a:t>echo</a:t>
            </a:r>
          </a:p>
          <a:p>
            <a:pPr algn="just">
              <a:lnSpc>
                <a:spcPct val="150000"/>
              </a:lnSpc>
            </a:pPr>
            <a:r>
              <a:rPr lang="en-US" sz="2000" dirty="0"/>
              <a:t>The echo command is used to display text or the value of variables on the terminal. It is commonly used in shell scripts to print messages and to show output during program execution.</a:t>
            </a:r>
            <a:endParaRPr lang="en-US" sz="1200" dirty="0"/>
          </a:p>
        </p:txBody>
      </p:sp>
    </p:spTree>
    <p:extLst>
      <p:ext uri="{BB962C8B-B14F-4D97-AF65-F5344CB8AC3E}">
        <p14:creationId xmlns:p14="http://schemas.microsoft.com/office/powerpoint/2010/main" val="27428483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40395"/>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12">
            <a:extLst>
              <a:ext uri="{FF2B5EF4-FFF2-40B4-BE49-F238E27FC236}">
                <a16:creationId xmlns:a16="http://schemas.microsoft.com/office/drawing/2014/main" id="{93A106F5-24CB-4283-AAAF-0D22CD4E03D7}"/>
              </a:ext>
            </a:extLst>
          </p:cNvPr>
          <p:cNvSpPr/>
          <p:nvPr/>
        </p:nvSpPr>
        <p:spPr>
          <a:xfrm>
            <a:off x="483738" y="1137474"/>
            <a:ext cx="11439676" cy="5021055"/>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en-US" sz="2400" b="1" dirty="0" err="1"/>
              <a:t>tput</a:t>
            </a:r>
            <a:endParaRPr lang="en-US" sz="2400" b="1" dirty="0"/>
          </a:p>
          <a:p>
            <a:pPr algn="just">
              <a:lnSpc>
                <a:spcPct val="150000"/>
              </a:lnSpc>
            </a:pPr>
            <a:r>
              <a:rPr lang="en-US" sz="2400" dirty="0"/>
              <a:t>The </a:t>
            </a:r>
            <a:r>
              <a:rPr lang="en-US" sz="2400" dirty="0" err="1"/>
              <a:t>tput</a:t>
            </a:r>
            <a:r>
              <a:rPr lang="en-US" sz="2400" dirty="0"/>
              <a:t> command is used to control terminal display features such as text formatting, colors, and cursor movement. It provides a portable way to manage terminal behavior across different terminal types.</a:t>
            </a:r>
          </a:p>
          <a:p>
            <a:pPr marL="285750" indent="-285750" algn="just">
              <a:lnSpc>
                <a:spcPct val="150000"/>
              </a:lnSpc>
              <a:buFont typeface="Arial" panose="020B0604020202020204" pitchFamily="34" charset="0"/>
              <a:buChar char="•"/>
            </a:pPr>
            <a:endParaRPr lang="en-US" sz="2400" b="1" dirty="0"/>
          </a:p>
          <a:p>
            <a:pPr marL="285750" indent="-285750" algn="just">
              <a:lnSpc>
                <a:spcPct val="150000"/>
              </a:lnSpc>
              <a:buFont typeface="Arial" panose="020B0604020202020204" pitchFamily="34" charset="0"/>
              <a:buChar char="•"/>
            </a:pPr>
            <a:r>
              <a:rPr lang="en-US" sz="2400" b="1" dirty="0" err="1"/>
              <a:t>bc</a:t>
            </a:r>
            <a:endParaRPr lang="en-US" sz="2400" b="1" dirty="0"/>
          </a:p>
          <a:p>
            <a:pPr algn="just">
              <a:lnSpc>
                <a:spcPct val="150000"/>
              </a:lnSpc>
            </a:pPr>
            <a:r>
              <a:rPr lang="en-US" sz="2400" dirty="0"/>
              <a:t>The </a:t>
            </a:r>
            <a:r>
              <a:rPr lang="en-US" sz="2400" dirty="0" err="1"/>
              <a:t>bc</a:t>
            </a:r>
            <a:r>
              <a:rPr lang="en-US" sz="2400" dirty="0"/>
              <a:t> command is a command-line calculator used to perform arithmetic and floating-point calculations. It is useful for mathematical operations in the terminal and within shell scripts.</a:t>
            </a:r>
            <a:endParaRPr lang="en-US" sz="1400" dirty="0"/>
          </a:p>
        </p:txBody>
      </p:sp>
    </p:spTree>
    <p:extLst>
      <p:ext uri="{BB962C8B-B14F-4D97-AF65-F5344CB8AC3E}">
        <p14:creationId xmlns:p14="http://schemas.microsoft.com/office/powerpoint/2010/main" val="2432819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15424"/>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TextBox 10">
            <a:extLst>
              <a:ext uri="{FF2B5EF4-FFF2-40B4-BE49-F238E27FC236}">
                <a16:creationId xmlns:a16="http://schemas.microsoft.com/office/drawing/2014/main" id="{872828EE-DD02-490E-9C8C-11C2C685B12A}"/>
              </a:ext>
            </a:extLst>
          </p:cNvPr>
          <p:cNvSpPr txBox="1"/>
          <p:nvPr/>
        </p:nvSpPr>
        <p:spPr>
          <a:xfrm>
            <a:off x="408372" y="1197837"/>
            <a:ext cx="8549196" cy="1015663"/>
          </a:xfrm>
          <a:prstGeom prst="rect">
            <a:avLst/>
          </a:prstGeom>
          <a:noFill/>
        </p:spPr>
        <p:txBody>
          <a:bodyPr wrap="square" rtlCol="0">
            <a:spAutoFit/>
          </a:bodyPr>
          <a:lstStyle/>
          <a:p>
            <a:r>
              <a:rPr lang="en-US" sz="6000" b="1" dirty="0">
                <a:latin typeface="+mn-lt"/>
              </a:rPr>
              <a:t>Course Outcomes</a:t>
            </a:r>
            <a:endParaRPr lang="en-IN" sz="6000" b="1" dirty="0">
              <a:latin typeface="+mn-lt"/>
            </a:endParaRPr>
          </a:p>
        </p:txBody>
      </p:sp>
      <p:sp>
        <p:nvSpPr>
          <p:cNvPr id="12" name="TextBox 11">
            <a:extLst>
              <a:ext uri="{FF2B5EF4-FFF2-40B4-BE49-F238E27FC236}">
                <a16:creationId xmlns:a16="http://schemas.microsoft.com/office/drawing/2014/main" id="{AA5B8A90-55FB-4BD4-BC71-A6D3AEAB733E}"/>
              </a:ext>
            </a:extLst>
          </p:cNvPr>
          <p:cNvSpPr txBox="1"/>
          <p:nvPr/>
        </p:nvSpPr>
        <p:spPr>
          <a:xfrm>
            <a:off x="547456" y="2284522"/>
            <a:ext cx="11097088" cy="3913059"/>
          </a:xfrm>
          <a:prstGeom prst="rect">
            <a:avLst/>
          </a:prstGeom>
          <a:noFill/>
        </p:spPr>
        <p:txBody>
          <a:bodyPr wrap="square" rtlCol="0">
            <a:spAutoFit/>
          </a:bodyPr>
          <a:lstStyle/>
          <a:p>
            <a:pPr marL="285750" indent="-285750" algn="just">
              <a:lnSpc>
                <a:spcPct val="150000"/>
              </a:lnSpc>
              <a:buFont typeface="Arial" panose="020B0604020202020204" pitchFamily="34" charset="0"/>
              <a:buChar char="•"/>
            </a:pPr>
            <a:r>
              <a:rPr lang="en-US" sz="2400" b="1" dirty="0">
                <a:latin typeface="+mn-lt"/>
              </a:rPr>
              <a:t>CO 1. </a:t>
            </a:r>
            <a:r>
              <a:rPr lang="en-US" sz="2400" b="0" dirty="0">
                <a:latin typeface="+mn-lt"/>
              </a:rPr>
              <a:t>To help the students to understand effective use of Unix concepts, commands and terminology.</a:t>
            </a:r>
          </a:p>
          <a:p>
            <a:pPr marL="285750" indent="-285750" algn="just">
              <a:lnSpc>
                <a:spcPct val="150000"/>
              </a:lnSpc>
              <a:buFont typeface="Arial" panose="020B0604020202020204" pitchFamily="34" charset="0"/>
              <a:buChar char="•"/>
            </a:pPr>
            <a:r>
              <a:rPr lang="en-US" sz="2400" b="1" dirty="0">
                <a:latin typeface="+mn-lt"/>
              </a:rPr>
              <a:t>CO 2.</a:t>
            </a:r>
            <a:r>
              <a:rPr lang="en-US" sz="2400" b="0" dirty="0">
                <a:latin typeface="+mn-lt"/>
              </a:rPr>
              <a:t> Understand the UNIX file system.</a:t>
            </a:r>
          </a:p>
          <a:p>
            <a:pPr marL="285750" indent="-285750" algn="just">
              <a:lnSpc>
                <a:spcPct val="150000"/>
              </a:lnSpc>
              <a:buFont typeface="Arial" panose="020B0604020202020204" pitchFamily="34" charset="0"/>
              <a:buChar char="•"/>
            </a:pPr>
            <a:r>
              <a:rPr lang="en-US" sz="2400" b="1" dirty="0">
                <a:latin typeface="+mn-lt"/>
              </a:rPr>
              <a:t>CO 3. </a:t>
            </a:r>
            <a:r>
              <a:rPr lang="en-US" sz="2400" b="0" dirty="0">
                <a:latin typeface="+mn-lt"/>
              </a:rPr>
              <a:t>Understand UNIX command syntax and semantics and identify, access, and evaluate file permissions.</a:t>
            </a:r>
          </a:p>
          <a:p>
            <a:pPr marL="285750" indent="-285750" algn="just">
              <a:lnSpc>
                <a:spcPct val="150000"/>
              </a:lnSpc>
              <a:buFont typeface="Arial" panose="020B0604020202020204" pitchFamily="34" charset="0"/>
              <a:buChar char="•"/>
            </a:pPr>
            <a:r>
              <a:rPr lang="en-US" sz="2400" b="1" dirty="0">
                <a:latin typeface="+mn-lt"/>
              </a:rPr>
              <a:t>CO 4. </a:t>
            </a:r>
            <a:r>
              <a:rPr lang="en-US" sz="2400" b="0" dirty="0">
                <a:latin typeface="+mn-lt"/>
              </a:rPr>
              <a:t>Ability to read and understand specifications, scripts and programs.</a:t>
            </a:r>
          </a:p>
          <a:p>
            <a:pPr marL="285750" indent="-285750" algn="just">
              <a:lnSpc>
                <a:spcPct val="150000"/>
              </a:lnSpc>
              <a:buFont typeface="Arial" panose="020B0604020202020204" pitchFamily="34" charset="0"/>
              <a:buChar char="•"/>
            </a:pPr>
            <a:r>
              <a:rPr lang="en-US" sz="2400" b="1" dirty="0">
                <a:latin typeface="+mn-lt"/>
              </a:rPr>
              <a:t>CO 5. </a:t>
            </a:r>
            <a:r>
              <a:rPr lang="en-US" sz="2400" b="0" dirty="0">
                <a:latin typeface="+mn-lt"/>
              </a:rPr>
              <a:t>Analyze Facility with UNIX Process</a:t>
            </a:r>
            <a:endParaRPr lang="en-IN" sz="2400" b="0" dirty="0">
              <a:latin typeface="+mn-lt"/>
            </a:endParaRPr>
          </a:p>
        </p:txBody>
      </p:sp>
    </p:spTree>
    <p:extLst>
      <p:ext uri="{BB962C8B-B14F-4D97-AF65-F5344CB8AC3E}">
        <p14:creationId xmlns:p14="http://schemas.microsoft.com/office/powerpoint/2010/main" val="36209736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15424"/>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TextBox 10">
            <a:extLst>
              <a:ext uri="{FF2B5EF4-FFF2-40B4-BE49-F238E27FC236}">
                <a16:creationId xmlns:a16="http://schemas.microsoft.com/office/drawing/2014/main" id="{75F5490A-D53D-4229-ABF8-1B9051CD08B9}"/>
              </a:ext>
            </a:extLst>
          </p:cNvPr>
          <p:cNvSpPr txBox="1"/>
          <p:nvPr/>
        </p:nvSpPr>
        <p:spPr>
          <a:xfrm>
            <a:off x="408372" y="1197837"/>
            <a:ext cx="8549196" cy="1015663"/>
          </a:xfrm>
          <a:prstGeom prst="rect">
            <a:avLst/>
          </a:prstGeom>
          <a:noFill/>
        </p:spPr>
        <p:txBody>
          <a:bodyPr wrap="square" rtlCol="0">
            <a:spAutoFit/>
          </a:bodyPr>
          <a:lstStyle/>
          <a:p>
            <a:r>
              <a:rPr lang="en-US" sz="6000" b="1" dirty="0">
                <a:latin typeface="+mn-lt"/>
              </a:rPr>
              <a:t>What is UNIX ?</a:t>
            </a:r>
            <a:endParaRPr lang="en-IN" sz="6000" b="1" dirty="0">
              <a:latin typeface="+mn-lt"/>
            </a:endParaRPr>
          </a:p>
        </p:txBody>
      </p:sp>
      <p:sp>
        <p:nvSpPr>
          <p:cNvPr id="12" name="TextBox 11">
            <a:extLst>
              <a:ext uri="{FF2B5EF4-FFF2-40B4-BE49-F238E27FC236}">
                <a16:creationId xmlns:a16="http://schemas.microsoft.com/office/drawing/2014/main" id="{5BE61BD6-7691-4498-BC2C-40B784F2C690}"/>
              </a:ext>
            </a:extLst>
          </p:cNvPr>
          <p:cNvSpPr txBox="1"/>
          <p:nvPr/>
        </p:nvSpPr>
        <p:spPr>
          <a:xfrm>
            <a:off x="547456" y="2284522"/>
            <a:ext cx="11097088" cy="589072"/>
          </a:xfrm>
          <a:prstGeom prst="rect">
            <a:avLst/>
          </a:prstGeom>
          <a:noFill/>
        </p:spPr>
        <p:txBody>
          <a:bodyPr wrap="square" rtlCol="0">
            <a:spAutoFit/>
          </a:bodyPr>
          <a:lstStyle/>
          <a:p>
            <a:pPr marL="285750" indent="-285750" algn="just">
              <a:lnSpc>
                <a:spcPct val="150000"/>
              </a:lnSpc>
              <a:buFont typeface="Arial" panose="020B0604020202020204" pitchFamily="34" charset="0"/>
              <a:buChar char="•"/>
            </a:pPr>
            <a:r>
              <a:rPr lang="en-US" sz="2400" b="1" dirty="0">
                <a:latin typeface="+mn-lt"/>
              </a:rPr>
              <a:t>Unix is an Operating System</a:t>
            </a:r>
            <a:endParaRPr lang="en-IN" sz="2400" b="0" dirty="0">
              <a:latin typeface="+mn-lt"/>
            </a:endParaRPr>
          </a:p>
        </p:txBody>
      </p:sp>
    </p:spTree>
    <p:extLst>
      <p:ext uri="{BB962C8B-B14F-4D97-AF65-F5344CB8AC3E}">
        <p14:creationId xmlns:p14="http://schemas.microsoft.com/office/powerpoint/2010/main" val="23345100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15424"/>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TextBox 10">
            <a:extLst>
              <a:ext uri="{FF2B5EF4-FFF2-40B4-BE49-F238E27FC236}">
                <a16:creationId xmlns:a16="http://schemas.microsoft.com/office/drawing/2014/main" id="{14DDA498-C55C-4423-80C1-B9E3F38B9A63}"/>
              </a:ext>
            </a:extLst>
          </p:cNvPr>
          <p:cNvSpPr txBox="1"/>
          <p:nvPr/>
        </p:nvSpPr>
        <p:spPr>
          <a:xfrm>
            <a:off x="408372" y="1197837"/>
            <a:ext cx="8549196" cy="1015663"/>
          </a:xfrm>
          <a:prstGeom prst="rect">
            <a:avLst/>
          </a:prstGeom>
          <a:noFill/>
        </p:spPr>
        <p:txBody>
          <a:bodyPr wrap="square" rtlCol="0">
            <a:spAutoFit/>
          </a:bodyPr>
          <a:lstStyle/>
          <a:p>
            <a:r>
              <a:rPr lang="en-US" sz="6000" b="1" dirty="0">
                <a:latin typeface="+mn-lt"/>
              </a:rPr>
              <a:t>What is OS ?</a:t>
            </a:r>
            <a:endParaRPr lang="en-IN" sz="6000" b="1" dirty="0">
              <a:latin typeface="+mn-lt"/>
            </a:endParaRPr>
          </a:p>
        </p:txBody>
      </p:sp>
      <p:sp>
        <p:nvSpPr>
          <p:cNvPr id="12" name="TextBox 11">
            <a:extLst>
              <a:ext uri="{FF2B5EF4-FFF2-40B4-BE49-F238E27FC236}">
                <a16:creationId xmlns:a16="http://schemas.microsoft.com/office/drawing/2014/main" id="{76E41B87-190D-45FE-B59D-F17D68565E1E}"/>
              </a:ext>
            </a:extLst>
          </p:cNvPr>
          <p:cNvSpPr txBox="1"/>
          <p:nvPr/>
        </p:nvSpPr>
        <p:spPr>
          <a:xfrm>
            <a:off x="547456" y="2284522"/>
            <a:ext cx="11097088" cy="4467057"/>
          </a:xfrm>
          <a:prstGeom prst="rect">
            <a:avLst/>
          </a:prstGeom>
          <a:noFill/>
        </p:spPr>
        <p:txBody>
          <a:bodyPr wrap="square" rtlCol="0">
            <a:spAutoFit/>
          </a:bodyPr>
          <a:lstStyle/>
          <a:p>
            <a:pPr marR="0" algn="just" eaLnBrk="1" hangingPunct="1">
              <a:lnSpc>
                <a:spcPct val="150000"/>
              </a:lnSpc>
              <a:buSzTx/>
              <a:buFontTx/>
              <a:buChar char="•"/>
            </a:pPr>
            <a:r>
              <a:rPr lang="en-IN" altLang="en-US" sz="2400" dirty="0"/>
              <a:t> An OS is a collection of programs used by a computer to manage its own operations and resources. </a:t>
            </a:r>
          </a:p>
          <a:p>
            <a:pPr marR="0" algn="just" eaLnBrk="1" hangingPunct="1">
              <a:lnSpc>
                <a:spcPct val="150000"/>
              </a:lnSpc>
              <a:buSzTx/>
              <a:buFontTx/>
              <a:buChar char="•"/>
            </a:pPr>
            <a:r>
              <a:rPr lang="en-IN" altLang="en-US" sz="2400" dirty="0"/>
              <a:t> To control the hardware and allow applications to do something useful with it, the computer loads a master program at </a:t>
            </a:r>
            <a:r>
              <a:rPr lang="en-IN" altLang="en-US" sz="2400" dirty="0" err="1"/>
              <a:t>startup</a:t>
            </a:r>
            <a:r>
              <a:rPr lang="en-IN" altLang="en-US" sz="2400" dirty="0"/>
              <a:t>  (boot) time is called the operating system.</a:t>
            </a:r>
          </a:p>
          <a:p>
            <a:pPr marR="0" algn="just" eaLnBrk="1" hangingPunct="1">
              <a:lnSpc>
                <a:spcPct val="150000"/>
              </a:lnSpc>
              <a:buSzTx/>
              <a:buFontTx/>
              <a:buChar char="•"/>
            </a:pPr>
            <a:r>
              <a:rPr lang="en-IN" altLang="en-US" sz="2400" dirty="0"/>
              <a:t> create and manage the file as well as run application programs</a:t>
            </a:r>
          </a:p>
          <a:p>
            <a:pPr marR="0" algn="just" eaLnBrk="1" hangingPunct="1">
              <a:lnSpc>
                <a:spcPct val="150000"/>
              </a:lnSpc>
              <a:buSzTx/>
              <a:buFontTx/>
              <a:buChar char="•"/>
            </a:pPr>
            <a:r>
              <a:rPr lang="en-IN" altLang="en-US" sz="2400" dirty="0"/>
              <a:t> Basic task – recognise </a:t>
            </a:r>
            <a:r>
              <a:rPr lang="en-IN" altLang="en-US" sz="2400" dirty="0" err="1"/>
              <a:t>i</a:t>
            </a:r>
            <a:r>
              <a:rPr lang="en-IN" altLang="en-US" sz="2400" dirty="0"/>
              <a:t>/p from the keyboard, sending o/p to the display screen, keeping track of files and directories on the disk, and controlling peripheral devices.</a:t>
            </a:r>
          </a:p>
          <a:p>
            <a:pPr marR="0" algn="just" eaLnBrk="1" hangingPunct="1">
              <a:lnSpc>
                <a:spcPct val="150000"/>
              </a:lnSpc>
              <a:buFont typeface="Wingdings" panose="05000000000000000000" pitchFamily="2" charset="2"/>
              <a:buChar char="§"/>
            </a:pPr>
            <a:endParaRPr lang="en-IN" altLang="en-US" sz="2400" dirty="0"/>
          </a:p>
        </p:txBody>
      </p:sp>
    </p:spTree>
    <p:extLst>
      <p:ext uri="{BB962C8B-B14F-4D97-AF65-F5344CB8AC3E}">
        <p14:creationId xmlns:p14="http://schemas.microsoft.com/office/powerpoint/2010/main" val="40141795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15424"/>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TextBox 11">
            <a:extLst>
              <a:ext uri="{FF2B5EF4-FFF2-40B4-BE49-F238E27FC236}">
                <a16:creationId xmlns:a16="http://schemas.microsoft.com/office/drawing/2014/main" id="{76E41B87-190D-45FE-B59D-F17D68565E1E}"/>
              </a:ext>
            </a:extLst>
          </p:cNvPr>
          <p:cNvSpPr txBox="1"/>
          <p:nvPr/>
        </p:nvSpPr>
        <p:spPr>
          <a:xfrm>
            <a:off x="446073" y="854450"/>
            <a:ext cx="11459056" cy="7485447"/>
          </a:xfrm>
          <a:prstGeom prst="rect">
            <a:avLst/>
          </a:prstGeom>
          <a:noFill/>
        </p:spPr>
        <p:txBody>
          <a:bodyPr wrap="square" rtlCol="0">
            <a:spAutoFit/>
          </a:bodyPr>
          <a:lstStyle/>
          <a:p>
            <a:pPr algn="just" fontAlgn="base">
              <a:lnSpc>
                <a:spcPct val="150000"/>
              </a:lnSpc>
            </a:pPr>
            <a:r>
              <a:rPr lang="en-US" sz="2800" dirty="0"/>
              <a:t>UNIX is a multitasking and multiuser operating system designed to provide a stable, secure, and efficient computing environment. It was originally developed at AT&amp;T Bell Labs in 1969 and later became the foundation for many modern operating systems.</a:t>
            </a:r>
          </a:p>
          <a:p>
            <a:pPr marL="342900" indent="-342900" algn="just" fontAlgn="base">
              <a:lnSpc>
                <a:spcPct val="150000"/>
              </a:lnSpc>
              <a:buFont typeface="Arial" panose="020B0604020202020204" pitchFamily="34" charset="0"/>
              <a:buChar char="•"/>
            </a:pPr>
            <a:r>
              <a:rPr lang="en-US" sz="2800" dirty="0"/>
              <a:t>It supports the execution of multiple tasks or processes simultaneously.</a:t>
            </a:r>
          </a:p>
          <a:p>
            <a:pPr marL="342900" indent="-342900" algn="just" fontAlgn="base">
              <a:lnSpc>
                <a:spcPct val="150000"/>
              </a:lnSpc>
              <a:buFont typeface="Arial" panose="020B0604020202020204" pitchFamily="34" charset="0"/>
              <a:buChar char="•"/>
            </a:pPr>
            <a:r>
              <a:rPr lang="en-US" sz="2800" dirty="0"/>
              <a:t>It is widely known for its reliability, structured design, and long-term stability.</a:t>
            </a:r>
          </a:p>
          <a:p>
            <a:pPr marL="342900" indent="-342900" algn="just" fontAlgn="base">
              <a:lnSpc>
                <a:spcPct val="150000"/>
              </a:lnSpc>
              <a:buFont typeface="Arial" panose="020B0604020202020204" pitchFamily="34" charset="0"/>
              <a:buChar char="•"/>
            </a:pPr>
            <a:r>
              <a:rPr lang="en-US" sz="2800" dirty="0"/>
              <a:t>Its design principles have influenced many modern systems such as </a:t>
            </a:r>
            <a:r>
              <a:rPr lang="en-US" sz="2800" u="sng" dirty="0">
                <a:hlinkClick r:id="rId6"/>
              </a:rPr>
              <a:t>Linux</a:t>
            </a:r>
            <a:r>
              <a:rPr lang="en-US" sz="2800" dirty="0"/>
              <a:t>, BSD, and macOS.</a:t>
            </a:r>
          </a:p>
          <a:p>
            <a:pPr algn="just">
              <a:lnSpc>
                <a:spcPct val="150000"/>
              </a:lnSpc>
            </a:pPr>
            <a:br>
              <a:rPr lang="en-US" sz="3600" dirty="0"/>
            </a:br>
            <a:endParaRPr lang="en-IN" altLang="en-US" sz="3600" dirty="0"/>
          </a:p>
        </p:txBody>
      </p:sp>
    </p:spTree>
    <p:extLst>
      <p:ext uri="{BB962C8B-B14F-4D97-AF65-F5344CB8AC3E}">
        <p14:creationId xmlns:p14="http://schemas.microsoft.com/office/powerpoint/2010/main" val="36664169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15424"/>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TextBox 10">
            <a:extLst>
              <a:ext uri="{FF2B5EF4-FFF2-40B4-BE49-F238E27FC236}">
                <a16:creationId xmlns:a16="http://schemas.microsoft.com/office/drawing/2014/main" id="{14DDA498-C55C-4423-80C1-B9E3F38B9A63}"/>
              </a:ext>
            </a:extLst>
          </p:cNvPr>
          <p:cNvSpPr txBox="1"/>
          <p:nvPr/>
        </p:nvSpPr>
        <p:spPr>
          <a:xfrm>
            <a:off x="3420513" y="857250"/>
            <a:ext cx="8549196" cy="1015663"/>
          </a:xfrm>
          <a:prstGeom prst="rect">
            <a:avLst/>
          </a:prstGeom>
          <a:noFill/>
        </p:spPr>
        <p:txBody>
          <a:bodyPr wrap="square" rtlCol="0">
            <a:spAutoFit/>
          </a:bodyPr>
          <a:lstStyle/>
          <a:p>
            <a:r>
              <a:rPr lang="en-IN" sz="6000" dirty="0"/>
              <a:t>UNIX vs. Windows</a:t>
            </a:r>
            <a:endParaRPr lang="en-IN" sz="6000" b="1" dirty="0">
              <a:latin typeface="+mn-lt"/>
            </a:endParaRPr>
          </a:p>
        </p:txBody>
      </p:sp>
      <p:graphicFrame>
        <p:nvGraphicFramePr>
          <p:cNvPr id="13" name="Group 65">
            <a:extLst>
              <a:ext uri="{FF2B5EF4-FFF2-40B4-BE49-F238E27FC236}">
                <a16:creationId xmlns:a16="http://schemas.microsoft.com/office/drawing/2014/main" id="{AC61A02C-3361-4AA4-89BF-15BB58579EC3}"/>
              </a:ext>
            </a:extLst>
          </p:cNvPr>
          <p:cNvGraphicFramePr>
            <a:graphicFrameLocks noGrp="1"/>
          </p:cNvGraphicFramePr>
          <p:nvPr>
            <p:extLst>
              <p:ext uri="{D42A27DB-BD31-4B8C-83A1-F6EECF244321}">
                <p14:modId xmlns:p14="http://schemas.microsoft.com/office/powerpoint/2010/main" val="2398164001"/>
              </p:ext>
            </p:extLst>
          </p:nvPr>
        </p:nvGraphicFramePr>
        <p:xfrm>
          <a:off x="534184" y="1771210"/>
          <a:ext cx="11294688" cy="4929200"/>
        </p:xfrm>
        <a:graphic>
          <a:graphicData uri="http://schemas.openxmlformats.org/drawingml/2006/table">
            <a:tbl>
              <a:tblPr/>
              <a:tblGrid>
                <a:gridCol w="5648399">
                  <a:extLst>
                    <a:ext uri="{9D8B030D-6E8A-4147-A177-3AD203B41FA5}">
                      <a16:colId xmlns:a16="http://schemas.microsoft.com/office/drawing/2014/main" val="20000"/>
                    </a:ext>
                  </a:extLst>
                </a:gridCol>
                <a:gridCol w="5646289">
                  <a:extLst>
                    <a:ext uri="{9D8B030D-6E8A-4147-A177-3AD203B41FA5}">
                      <a16:colId xmlns:a16="http://schemas.microsoft.com/office/drawing/2014/main" val="20001"/>
                    </a:ext>
                  </a:extLst>
                </a:gridCol>
              </a:tblGrid>
              <a:tr h="391228">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en-IN" sz="2000" b="1" i="0" u="none" strike="noStrike" cap="none" normalizeH="0" baseline="0" dirty="0">
                          <a:ln>
                            <a:noFill/>
                          </a:ln>
                          <a:solidFill>
                            <a:schemeClr val="tx1"/>
                          </a:solidFill>
                          <a:effectLst>
                            <a:outerShdw blurRad="38100" dist="38100" dir="2700000" algn="tl">
                              <a:srgbClr val="000000"/>
                            </a:outerShdw>
                          </a:effectLst>
                          <a:latin typeface="+mn-lt"/>
                          <a:cs typeface="Arial" charset="0"/>
                        </a:rPr>
                        <a:t>UNIX</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en-IN" sz="2000" b="1" i="0" u="none" strike="noStrike" cap="none" normalizeH="0" baseline="0" dirty="0">
                          <a:ln>
                            <a:noFill/>
                          </a:ln>
                          <a:solidFill>
                            <a:schemeClr val="tx1"/>
                          </a:solidFill>
                          <a:effectLst>
                            <a:outerShdw blurRad="38100" dist="38100" dir="2700000" algn="tl">
                              <a:srgbClr val="000000"/>
                            </a:outerShdw>
                          </a:effectLst>
                          <a:latin typeface="+mn-lt"/>
                          <a:cs typeface="Arial" charset="0"/>
                        </a:rPr>
                        <a:t>Windows</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99867">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en-IN" sz="1800" b="1" i="0" u="none" strike="noStrike" cap="none" normalizeH="0" baseline="0" dirty="0">
                          <a:ln>
                            <a:noFill/>
                          </a:ln>
                          <a:solidFill>
                            <a:schemeClr val="tx1"/>
                          </a:solidFill>
                          <a:effectLst/>
                          <a:latin typeface="+mn-lt"/>
                          <a:cs typeface="Arial" charset="0"/>
                        </a:rPr>
                        <a:t>An open source OS, i.e. can modify easily</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en-IN" sz="1800" b="1" i="0" u="none" strike="noStrike" cap="none" normalizeH="0" baseline="0">
                          <a:ln>
                            <a:noFill/>
                          </a:ln>
                          <a:solidFill>
                            <a:schemeClr val="tx1"/>
                          </a:solidFill>
                          <a:effectLst/>
                          <a:latin typeface="+mn-lt"/>
                          <a:cs typeface="Arial" charset="0"/>
                        </a:rPr>
                        <a:t>A licensed OS, i.e. pay for it</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390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en-IN" sz="1800" b="1" i="0" u="none" strike="noStrike" cap="none" normalizeH="0" baseline="0" dirty="0">
                          <a:ln>
                            <a:noFill/>
                          </a:ln>
                          <a:solidFill>
                            <a:schemeClr val="tx1"/>
                          </a:solidFill>
                          <a:effectLst/>
                          <a:latin typeface="+mn-lt"/>
                          <a:cs typeface="Arial" charset="0"/>
                        </a:rPr>
                        <a:t>Multi-user</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en-IN" sz="1800" b="1" i="0" u="none" strike="noStrike" cap="none" normalizeH="0" baseline="0">
                          <a:ln>
                            <a:noFill/>
                          </a:ln>
                          <a:solidFill>
                            <a:schemeClr val="tx1"/>
                          </a:solidFill>
                          <a:effectLst/>
                          <a:latin typeface="+mn-lt"/>
                          <a:cs typeface="Arial" charset="0"/>
                        </a:rPr>
                        <a:t>Single User</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90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en-IN" sz="1800" b="1" i="0" u="none" strike="noStrike" cap="none" normalizeH="0" baseline="0" dirty="0">
                          <a:ln>
                            <a:noFill/>
                          </a:ln>
                          <a:solidFill>
                            <a:schemeClr val="tx1"/>
                          </a:solidFill>
                          <a:effectLst/>
                          <a:latin typeface="+mn-lt"/>
                          <a:cs typeface="Arial" charset="0"/>
                        </a:rPr>
                        <a:t>A Command Line Interface </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en-IN" sz="1800" b="1" i="0" u="none" strike="noStrike" cap="none" normalizeH="0" baseline="0">
                          <a:ln>
                            <a:noFill/>
                          </a:ln>
                          <a:solidFill>
                            <a:schemeClr val="tx1"/>
                          </a:solidFill>
                          <a:effectLst/>
                          <a:latin typeface="+mn-lt"/>
                          <a:cs typeface="Arial" charset="0"/>
                        </a:rPr>
                        <a:t>A Graphical User Interface</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99887">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en-IN" sz="1800" b="1" i="0" u="none" strike="noStrike" cap="none" normalizeH="0" baseline="0" dirty="0">
                          <a:ln>
                            <a:noFill/>
                          </a:ln>
                          <a:solidFill>
                            <a:schemeClr val="tx1"/>
                          </a:solidFill>
                          <a:effectLst/>
                          <a:latin typeface="+mn-lt"/>
                          <a:cs typeface="Arial" charset="0"/>
                        </a:rPr>
                        <a:t>Support multithreading and multiple processing</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en-IN" sz="1800" b="1" i="0" u="none" strike="noStrike" cap="none" normalizeH="0" baseline="0" dirty="0">
                          <a:ln>
                            <a:noFill/>
                          </a:ln>
                          <a:solidFill>
                            <a:schemeClr val="tx1"/>
                          </a:solidFill>
                          <a:effectLst/>
                          <a:latin typeface="+mn-lt"/>
                          <a:cs typeface="Arial" charset="0"/>
                        </a:rPr>
                        <a:t>Not support multithreading and multiple processing</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99887">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en-IN" sz="1800" b="1" i="0" u="none" strike="noStrike" cap="none" normalizeH="0" baseline="0" dirty="0">
                          <a:ln>
                            <a:noFill/>
                          </a:ln>
                          <a:solidFill>
                            <a:schemeClr val="tx1"/>
                          </a:solidFill>
                          <a:effectLst/>
                          <a:latin typeface="+mn-lt"/>
                          <a:cs typeface="Arial" charset="0"/>
                        </a:rPr>
                        <a:t>More secure OS. Restrictions can be easily assigned to users</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en-IN" sz="1800" b="1" i="0" u="none" strike="noStrike" cap="none" normalizeH="0" baseline="0" dirty="0">
                          <a:ln>
                            <a:noFill/>
                          </a:ln>
                          <a:solidFill>
                            <a:schemeClr val="tx1"/>
                          </a:solidFill>
                          <a:effectLst/>
                          <a:latin typeface="+mn-lt"/>
                          <a:cs typeface="Arial" charset="0"/>
                        </a:rPr>
                        <a:t>Less secure. Cannot separately restricted</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39582">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en-IN" sz="1800" b="1" i="0" u="none" strike="noStrike" cap="none" normalizeH="0" baseline="0">
                          <a:ln>
                            <a:noFill/>
                          </a:ln>
                          <a:solidFill>
                            <a:schemeClr val="tx1"/>
                          </a:solidFill>
                          <a:effectLst/>
                          <a:latin typeface="+mn-lt"/>
                          <a:cs typeface="Arial" charset="0"/>
                        </a:rPr>
                        <a:t>Not have concept of registry</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en-IN" sz="1800" b="1" i="0" u="none" strike="noStrike" cap="none" normalizeH="0" baseline="0" dirty="0">
                          <a:ln>
                            <a:noFill/>
                          </a:ln>
                          <a:solidFill>
                            <a:schemeClr val="tx1"/>
                          </a:solidFill>
                          <a:effectLst/>
                          <a:latin typeface="+mn-lt"/>
                          <a:cs typeface="Arial" charset="0"/>
                        </a:rPr>
                        <a:t>Completely based on the registry</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694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en-IN" sz="1800" b="1" i="0" u="none" strike="noStrike" cap="none" normalizeH="0" baseline="0">
                          <a:ln>
                            <a:noFill/>
                          </a:ln>
                          <a:solidFill>
                            <a:schemeClr val="tx1"/>
                          </a:solidFill>
                          <a:effectLst/>
                          <a:latin typeface="+mn-lt"/>
                          <a:cs typeface="Arial" charset="0"/>
                        </a:rPr>
                        <a:t>Hierarchical file structure</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en-IN" sz="1800" b="1" i="0" u="none" strike="noStrike" cap="none" normalizeH="0" baseline="0" dirty="0">
                          <a:ln>
                            <a:noFill/>
                          </a:ln>
                          <a:solidFill>
                            <a:schemeClr val="tx1"/>
                          </a:solidFill>
                          <a:effectLst/>
                          <a:latin typeface="+mn-lt"/>
                          <a:cs typeface="Arial" charset="0"/>
                        </a:rPr>
                        <a:t>Flat file structure</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390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en-IN" sz="1800" b="1" i="0" u="none" strike="noStrike" cap="none" normalizeH="0" baseline="0">
                          <a:ln>
                            <a:noFill/>
                          </a:ln>
                          <a:solidFill>
                            <a:schemeClr val="tx1"/>
                          </a:solidFill>
                          <a:effectLst/>
                          <a:latin typeface="+mn-lt"/>
                          <a:cs typeface="Arial" charset="0"/>
                        </a:rPr>
                        <a:t>Command based</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en-IN" sz="1800" b="1" i="0" u="none" strike="noStrike" cap="none" normalizeH="0" baseline="0" dirty="0">
                          <a:ln>
                            <a:noFill/>
                          </a:ln>
                          <a:solidFill>
                            <a:schemeClr val="tx1"/>
                          </a:solidFill>
                          <a:effectLst/>
                          <a:latin typeface="+mn-lt"/>
                          <a:cs typeface="Arial" charset="0"/>
                        </a:rPr>
                        <a:t>Menu based</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860681">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en-IN" sz="1800" b="1" i="0" u="none" strike="noStrike" cap="none" normalizeH="0" baseline="0" dirty="0">
                          <a:ln>
                            <a:noFill/>
                          </a:ln>
                          <a:solidFill>
                            <a:schemeClr val="tx1"/>
                          </a:solidFill>
                          <a:effectLst/>
                          <a:latin typeface="+mn-lt"/>
                          <a:cs typeface="Arial" charset="0"/>
                        </a:rPr>
                        <a:t>In Unix, a shared object (.so) file contains ode to be used by the program.</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en-IN" sz="1800" b="1" i="0" u="none" strike="noStrike" cap="none" normalizeH="0" baseline="0" dirty="0">
                          <a:ln>
                            <a:noFill/>
                          </a:ln>
                          <a:solidFill>
                            <a:schemeClr val="tx1"/>
                          </a:solidFill>
                          <a:effectLst/>
                          <a:latin typeface="+mn-lt"/>
                          <a:cs typeface="Arial" charset="0"/>
                        </a:rPr>
                        <a:t>A Dynamic Link Library (.</a:t>
                      </a:r>
                      <a:r>
                        <a:rPr kumimoji="0" lang="en-IN" sz="1800" b="1" i="0" u="none" strike="noStrike" cap="none" normalizeH="0" baseline="0" dirty="0" err="1">
                          <a:ln>
                            <a:noFill/>
                          </a:ln>
                          <a:solidFill>
                            <a:schemeClr val="tx1"/>
                          </a:solidFill>
                          <a:effectLst/>
                          <a:latin typeface="+mn-lt"/>
                          <a:cs typeface="Arial" charset="0"/>
                        </a:rPr>
                        <a:t>dll</a:t>
                      </a:r>
                      <a:r>
                        <a:rPr kumimoji="0" lang="en-IN" sz="1800" b="1" i="0" u="none" strike="noStrike" cap="none" normalizeH="0" baseline="0" dirty="0">
                          <a:ln>
                            <a:noFill/>
                          </a:ln>
                          <a:solidFill>
                            <a:schemeClr val="tx1"/>
                          </a:solidFill>
                          <a:effectLst/>
                          <a:latin typeface="+mn-lt"/>
                          <a:cs typeface="Arial" charset="0"/>
                        </a:rPr>
                        <a:t>)</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7506098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15424"/>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TextBox 10">
            <a:extLst>
              <a:ext uri="{FF2B5EF4-FFF2-40B4-BE49-F238E27FC236}">
                <a16:creationId xmlns:a16="http://schemas.microsoft.com/office/drawing/2014/main" id="{14DDA498-C55C-4423-80C1-B9E3F38B9A63}"/>
              </a:ext>
            </a:extLst>
          </p:cNvPr>
          <p:cNvSpPr txBox="1"/>
          <p:nvPr/>
        </p:nvSpPr>
        <p:spPr>
          <a:xfrm>
            <a:off x="298816" y="915671"/>
            <a:ext cx="8549196" cy="1015663"/>
          </a:xfrm>
          <a:prstGeom prst="rect">
            <a:avLst/>
          </a:prstGeom>
          <a:noFill/>
        </p:spPr>
        <p:txBody>
          <a:bodyPr wrap="square" rtlCol="0">
            <a:spAutoFit/>
          </a:bodyPr>
          <a:lstStyle/>
          <a:p>
            <a:r>
              <a:rPr lang="en-IN" sz="6000" dirty="0"/>
              <a:t>History of UNIX</a:t>
            </a:r>
            <a:endParaRPr lang="en-IN" sz="6000" b="1" dirty="0">
              <a:latin typeface="+mn-lt"/>
            </a:endParaRPr>
          </a:p>
        </p:txBody>
      </p:sp>
      <p:sp>
        <p:nvSpPr>
          <p:cNvPr id="13" name="Rectangle 5">
            <a:extLst>
              <a:ext uri="{FF2B5EF4-FFF2-40B4-BE49-F238E27FC236}">
                <a16:creationId xmlns:a16="http://schemas.microsoft.com/office/drawing/2014/main" id="{CCABF1AF-F21F-4A1D-A35A-826E42C791DA}"/>
              </a:ext>
            </a:extLst>
          </p:cNvPr>
          <p:cNvSpPr>
            <a:spLocks noChangeArrowheads="1"/>
          </p:cNvSpPr>
          <p:nvPr/>
        </p:nvSpPr>
        <p:spPr bwMode="auto">
          <a:xfrm>
            <a:off x="6158078" y="1385442"/>
            <a:ext cx="4357522" cy="3095625"/>
          </a:xfrm>
          <a:prstGeom prst="rect">
            <a:avLst/>
          </a:prstGeom>
          <a:noFill/>
          <a:ln w="9525">
            <a:noFill/>
            <a:miter lim="800000"/>
            <a:headEnd/>
            <a:tailEnd/>
          </a:ln>
          <a:effectLst/>
        </p:spPr>
        <p:txBody>
          <a:bodyPr/>
          <a:lstStyle/>
          <a:p>
            <a:pPr marL="342900" indent="-342900" eaLnBrk="1" hangingPunct="1">
              <a:spcBef>
                <a:spcPct val="20000"/>
              </a:spcBef>
              <a:buClr>
                <a:schemeClr val="hlink"/>
              </a:buClr>
              <a:buSzPct val="120000"/>
              <a:defRPr/>
            </a:pPr>
            <a:endParaRPr lang="en-US" altLang="en-US" sz="2400" b="0" i="0" dirty="0">
              <a:solidFill>
                <a:schemeClr val="tx1"/>
              </a:solidFill>
              <a:cs typeface="Arial" charset="0"/>
            </a:endParaRPr>
          </a:p>
          <a:p>
            <a:pPr marL="342900" indent="-342900" eaLnBrk="1" hangingPunct="1">
              <a:lnSpc>
                <a:spcPct val="90000"/>
              </a:lnSpc>
              <a:spcBef>
                <a:spcPct val="20000"/>
              </a:spcBef>
              <a:buClr>
                <a:schemeClr val="hlink"/>
              </a:buClr>
              <a:buSzPct val="120000"/>
              <a:buFontTx/>
              <a:buChar char="•"/>
              <a:defRPr/>
            </a:pPr>
            <a:r>
              <a:rPr lang="en-US" altLang="en-US" sz="2000" b="0" i="0" dirty="0">
                <a:solidFill>
                  <a:schemeClr val="tx1"/>
                </a:solidFill>
                <a:cs typeface="Arial" charset="0"/>
              </a:rPr>
              <a:t>1980’s	</a:t>
            </a:r>
          </a:p>
          <a:p>
            <a:pPr marL="742950" lvl="1" indent="-285750" eaLnBrk="1" hangingPunct="1">
              <a:lnSpc>
                <a:spcPct val="90000"/>
              </a:lnSpc>
              <a:spcBef>
                <a:spcPct val="20000"/>
              </a:spcBef>
              <a:buFont typeface="Tahoma" pitchFamily="34" charset="0"/>
              <a:buChar char="–"/>
              <a:defRPr/>
            </a:pPr>
            <a:r>
              <a:rPr lang="en-US" altLang="en-US" sz="2000" b="0" i="0" dirty="0">
                <a:solidFill>
                  <a:schemeClr val="tx1"/>
                </a:solidFill>
                <a:cs typeface="Arial" charset="0"/>
              </a:rPr>
              <a:t>System V release 4</a:t>
            </a:r>
          </a:p>
          <a:p>
            <a:pPr marL="742950" lvl="1" indent="-285750" eaLnBrk="1" hangingPunct="1">
              <a:lnSpc>
                <a:spcPct val="90000"/>
              </a:lnSpc>
              <a:spcBef>
                <a:spcPct val="20000"/>
              </a:spcBef>
              <a:buFont typeface="Tahoma" pitchFamily="34" charset="0"/>
              <a:buChar char="–"/>
              <a:defRPr/>
            </a:pPr>
            <a:r>
              <a:rPr lang="en-US" altLang="en-US" sz="2000" b="0" i="0" dirty="0">
                <a:solidFill>
                  <a:schemeClr val="tx1"/>
                </a:solidFill>
                <a:cs typeface="Arial" charset="0"/>
              </a:rPr>
              <a:t>TCP/IP</a:t>
            </a:r>
          </a:p>
          <a:p>
            <a:pPr marL="742950" lvl="1" indent="-285750" eaLnBrk="1" hangingPunct="1">
              <a:lnSpc>
                <a:spcPct val="90000"/>
              </a:lnSpc>
              <a:spcBef>
                <a:spcPct val="20000"/>
              </a:spcBef>
              <a:buFont typeface="Tahoma" pitchFamily="34" charset="0"/>
              <a:buChar char="–"/>
              <a:defRPr/>
            </a:pPr>
            <a:r>
              <a:rPr lang="en-US" altLang="en-US" sz="2000" b="0" i="0" dirty="0">
                <a:solidFill>
                  <a:schemeClr val="tx1"/>
                </a:solidFill>
                <a:cs typeface="Arial" charset="0"/>
              </a:rPr>
              <a:t>Sun Microsystems Solaris</a:t>
            </a:r>
          </a:p>
          <a:p>
            <a:pPr marL="342900" indent="-342900" eaLnBrk="1" hangingPunct="1">
              <a:lnSpc>
                <a:spcPct val="90000"/>
              </a:lnSpc>
              <a:spcBef>
                <a:spcPct val="20000"/>
              </a:spcBef>
              <a:buClr>
                <a:schemeClr val="hlink"/>
              </a:buClr>
              <a:buSzPct val="120000"/>
              <a:buFontTx/>
              <a:buChar char="•"/>
              <a:defRPr/>
            </a:pPr>
            <a:r>
              <a:rPr lang="en-US" altLang="en-US" sz="2000" b="0" i="0" dirty="0">
                <a:solidFill>
                  <a:schemeClr val="tx1"/>
                </a:solidFill>
                <a:cs typeface="Arial" charset="0"/>
              </a:rPr>
              <a:t>1990’s	</a:t>
            </a:r>
          </a:p>
          <a:p>
            <a:pPr marL="742950" lvl="1" indent="-285750" eaLnBrk="1" hangingPunct="1">
              <a:lnSpc>
                <a:spcPct val="90000"/>
              </a:lnSpc>
              <a:spcBef>
                <a:spcPct val="20000"/>
              </a:spcBef>
              <a:buFont typeface="Tahoma" pitchFamily="34" charset="0"/>
              <a:buChar char="–"/>
              <a:defRPr/>
            </a:pPr>
            <a:r>
              <a:rPr lang="en-US" altLang="en-US" sz="2000" b="0" i="0" dirty="0">
                <a:solidFill>
                  <a:schemeClr val="tx1"/>
                </a:solidFill>
                <a:cs typeface="Arial" charset="0"/>
              </a:rPr>
              <a:t>GNU, LINUX</a:t>
            </a:r>
          </a:p>
          <a:p>
            <a:pPr marL="742950" lvl="1" indent="-285750" eaLnBrk="1" hangingPunct="1">
              <a:lnSpc>
                <a:spcPct val="90000"/>
              </a:lnSpc>
              <a:spcBef>
                <a:spcPct val="20000"/>
              </a:spcBef>
              <a:buFont typeface="Tahoma" pitchFamily="34" charset="0"/>
              <a:buChar char="–"/>
              <a:defRPr/>
            </a:pPr>
            <a:r>
              <a:rPr lang="en-US" altLang="en-US" sz="2000" b="0" i="0" dirty="0">
                <a:solidFill>
                  <a:schemeClr val="tx1"/>
                </a:solidFill>
                <a:cs typeface="Arial" charset="0"/>
              </a:rPr>
              <a:t>Stallman, </a:t>
            </a:r>
            <a:r>
              <a:rPr lang="en-US" altLang="en-US" sz="2000" b="0" i="0" dirty="0" err="1">
                <a:solidFill>
                  <a:schemeClr val="tx1"/>
                </a:solidFill>
                <a:cs typeface="Arial" charset="0"/>
              </a:rPr>
              <a:t>Torvalds</a:t>
            </a:r>
            <a:endParaRPr lang="en-US" altLang="en-US" sz="2000" b="0" i="0" dirty="0">
              <a:solidFill>
                <a:schemeClr val="tx1"/>
              </a:solidFill>
              <a:cs typeface="Arial" charset="0"/>
            </a:endParaRPr>
          </a:p>
          <a:p>
            <a:pPr marL="742950" lvl="1" indent="-285750" eaLnBrk="1" hangingPunct="1">
              <a:lnSpc>
                <a:spcPct val="90000"/>
              </a:lnSpc>
              <a:spcBef>
                <a:spcPct val="20000"/>
              </a:spcBef>
              <a:buFont typeface="Tahoma" pitchFamily="34" charset="0"/>
              <a:buNone/>
              <a:defRPr/>
            </a:pPr>
            <a:endParaRPr lang="en-US" altLang="en-US" sz="2000" b="0" i="0" dirty="0">
              <a:solidFill>
                <a:schemeClr val="tx1"/>
              </a:solidFill>
              <a:cs typeface="Arial" charset="0"/>
            </a:endParaRPr>
          </a:p>
          <a:p>
            <a:pPr marL="342900" indent="-342900" eaLnBrk="1" hangingPunct="1">
              <a:lnSpc>
                <a:spcPct val="90000"/>
              </a:lnSpc>
              <a:spcBef>
                <a:spcPct val="20000"/>
              </a:spcBef>
              <a:buClr>
                <a:schemeClr val="hlink"/>
              </a:buClr>
              <a:buSzPct val="120000"/>
              <a:buFontTx/>
              <a:buChar char="•"/>
              <a:defRPr/>
            </a:pPr>
            <a:endParaRPr lang="en-US" altLang="en-US" sz="2000" b="0" i="0" dirty="0">
              <a:solidFill>
                <a:schemeClr val="tx1"/>
              </a:solidFill>
              <a:cs typeface="Arial" charset="0"/>
            </a:endParaRPr>
          </a:p>
        </p:txBody>
      </p:sp>
      <p:sp>
        <p:nvSpPr>
          <p:cNvPr id="14" name="Rectangle 3">
            <a:extLst>
              <a:ext uri="{FF2B5EF4-FFF2-40B4-BE49-F238E27FC236}">
                <a16:creationId xmlns:a16="http://schemas.microsoft.com/office/drawing/2014/main" id="{47AF135C-5DF6-41EA-B1B3-9359B0332148}"/>
              </a:ext>
            </a:extLst>
          </p:cNvPr>
          <p:cNvSpPr>
            <a:spLocks noChangeArrowheads="1"/>
          </p:cNvSpPr>
          <p:nvPr/>
        </p:nvSpPr>
        <p:spPr bwMode="auto">
          <a:xfrm>
            <a:off x="466725" y="1931334"/>
            <a:ext cx="5114214" cy="5661025"/>
          </a:xfrm>
          <a:prstGeom prst="rect">
            <a:avLst/>
          </a:prstGeom>
          <a:noFill/>
          <a:ln w="12700">
            <a:noFill/>
            <a:miter lim="800000"/>
            <a:headEnd/>
            <a:tailEnd/>
          </a:ln>
          <a:effectLst/>
        </p:spPr>
        <p:txBody>
          <a:bodyPr lIns="90488" tIns="44450" rIns="90488" bIns="44450"/>
          <a:lstStyle/>
          <a:p>
            <a:pPr marL="342900" indent="-342900" eaLnBrk="1" hangingPunct="1">
              <a:spcBef>
                <a:spcPct val="20000"/>
              </a:spcBef>
              <a:buClr>
                <a:schemeClr val="hlink"/>
              </a:buClr>
              <a:buSzPct val="120000"/>
              <a:buFontTx/>
              <a:buChar char="•"/>
              <a:defRPr/>
            </a:pPr>
            <a:r>
              <a:rPr lang="en-US" altLang="en-US" sz="2000" b="0" i="0" dirty="0">
                <a:solidFill>
                  <a:schemeClr val="tx1"/>
                </a:solidFill>
                <a:cs typeface="Arial" charset="0"/>
              </a:rPr>
              <a:t>1960</a:t>
            </a:r>
          </a:p>
          <a:p>
            <a:pPr marL="742950" lvl="1" indent="-285750" eaLnBrk="1" hangingPunct="1">
              <a:spcBef>
                <a:spcPct val="20000"/>
              </a:spcBef>
              <a:buFont typeface="Tahoma" pitchFamily="34" charset="0"/>
              <a:buChar char="–"/>
              <a:defRPr/>
            </a:pPr>
            <a:r>
              <a:rPr lang="en-US" altLang="en-US" b="0" i="0" dirty="0">
                <a:solidFill>
                  <a:schemeClr val="tx1"/>
                </a:solidFill>
                <a:cs typeface="Arial" charset="0"/>
              </a:rPr>
              <a:t>The MULTICS</a:t>
            </a:r>
          </a:p>
          <a:p>
            <a:pPr marL="742950" lvl="1" indent="-285750" eaLnBrk="1" hangingPunct="1">
              <a:spcBef>
                <a:spcPct val="20000"/>
              </a:spcBef>
              <a:buFont typeface="Tahoma" pitchFamily="34" charset="0"/>
              <a:buChar char="–"/>
              <a:defRPr/>
            </a:pPr>
            <a:r>
              <a:rPr lang="en-US" altLang="en-US" b="0" i="0" dirty="0">
                <a:solidFill>
                  <a:schemeClr val="tx1"/>
                </a:solidFill>
                <a:cs typeface="Arial" charset="0"/>
              </a:rPr>
              <a:t>General Electric, Massachusetts Institution &amp; Bell Labs</a:t>
            </a:r>
          </a:p>
          <a:p>
            <a:pPr marL="342900" indent="-342900" eaLnBrk="1" hangingPunct="1">
              <a:spcBef>
                <a:spcPct val="20000"/>
              </a:spcBef>
              <a:buClr>
                <a:schemeClr val="hlink"/>
              </a:buClr>
              <a:buSzPct val="120000"/>
              <a:buFontTx/>
              <a:buChar char="•"/>
              <a:defRPr/>
            </a:pPr>
            <a:r>
              <a:rPr lang="en-US" altLang="en-US" sz="2000" b="0" i="0" dirty="0">
                <a:solidFill>
                  <a:schemeClr val="tx1"/>
                </a:solidFill>
                <a:cs typeface="Arial" charset="0"/>
              </a:rPr>
              <a:t>1969 	</a:t>
            </a:r>
          </a:p>
          <a:p>
            <a:pPr marL="742950" lvl="1" indent="-285750" eaLnBrk="1" hangingPunct="1">
              <a:spcBef>
                <a:spcPct val="20000"/>
              </a:spcBef>
              <a:buFont typeface="Tahoma" pitchFamily="34" charset="0"/>
              <a:buChar char="–"/>
              <a:defRPr/>
            </a:pPr>
            <a:r>
              <a:rPr lang="en-US" altLang="en-US" b="0" i="0" dirty="0">
                <a:solidFill>
                  <a:schemeClr val="tx1"/>
                </a:solidFill>
                <a:cs typeface="Arial" charset="0"/>
              </a:rPr>
              <a:t>Ken Thompson</a:t>
            </a:r>
          </a:p>
          <a:p>
            <a:pPr marL="742950" lvl="1" indent="-285750" eaLnBrk="1" hangingPunct="1">
              <a:spcBef>
                <a:spcPct val="20000"/>
              </a:spcBef>
              <a:buFont typeface="Tahoma" pitchFamily="34" charset="0"/>
              <a:buChar char="–"/>
              <a:defRPr/>
            </a:pPr>
            <a:r>
              <a:rPr lang="en-US" altLang="en-US" b="0" i="0" dirty="0">
                <a:solidFill>
                  <a:schemeClr val="tx1"/>
                </a:solidFill>
                <a:cs typeface="Arial" charset="0"/>
              </a:rPr>
              <a:t>First version UNIX at Bell Labs called UNICS</a:t>
            </a:r>
          </a:p>
          <a:p>
            <a:pPr marL="342900" indent="-342900" eaLnBrk="1" hangingPunct="1">
              <a:spcBef>
                <a:spcPct val="20000"/>
              </a:spcBef>
              <a:buClr>
                <a:schemeClr val="hlink"/>
              </a:buClr>
              <a:buSzPct val="120000"/>
              <a:buFontTx/>
              <a:buChar char="•"/>
              <a:defRPr/>
            </a:pPr>
            <a:r>
              <a:rPr lang="en-US" altLang="en-US" b="0" i="0" dirty="0">
                <a:solidFill>
                  <a:schemeClr val="tx1"/>
                </a:solidFill>
                <a:cs typeface="Arial" charset="0"/>
              </a:rPr>
              <a:t>1970’s </a:t>
            </a:r>
          </a:p>
          <a:p>
            <a:pPr marL="742950" lvl="1" indent="-285750" eaLnBrk="1" hangingPunct="1">
              <a:spcBef>
                <a:spcPct val="20000"/>
              </a:spcBef>
              <a:buFont typeface="Tahoma" pitchFamily="34" charset="0"/>
              <a:buChar char="–"/>
              <a:defRPr/>
            </a:pPr>
            <a:r>
              <a:rPr lang="en-US" altLang="en-US" b="0" i="0" dirty="0">
                <a:solidFill>
                  <a:schemeClr val="tx1"/>
                </a:solidFill>
                <a:cs typeface="Arial" charset="0"/>
              </a:rPr>
              <a:t>In 1973 Thompson &amp; Ritchie re-wrote the UNIX kernel in C, so portable</a:t>
            </a:r>
          </a:p>
          <a:p>
            <a:pPr marL="742950" lvl="1" indent="-285750" eaLnBrk="1" hangingPunct="1">
              <a:spcBef>
                <a:spcPct val="20000"/>
              </a:spcBef>
              <a:buFont typeface="Tahoma" pitchFamily="34" charset="0"/>
              <a:buChar char="–"/>
              <a:defRPr/>
            </a:pPr>
            <a:r>
              <a:rPr lang="en-US" altLang="en-US" b="0" i="0" dirty="0">
                <a:solidFill>
                  <a:schemeClr val="tx1"/>
                </a:solidFill>
                <a:cs typeface="Arial" charset="0"/>
              </a:rPr>
              <a:t>Bell Labs makes UNIX freeware </a:t>
            </a:r>
          </a:p>
          <a:p>
            <a:pPr marL="742950" lvl="1" indent="-285750" eaLnBrk="1" hangingPunct="1">
              <a:spcBef>
                <a:spcPct val="20000"/>
              </a:spcBef>
              <a:buFont typeface="Tahoma" pitchFamily="34" charset="0"/>
              <a:buChar char="–"/>
              <a:defRPr/>
            </a:pPr>
            <a:r>
              <a:rPr lang="en-US" altLang="en-US" b="0" i="0" dirty="0">
                <a:solidFill>
                  <a:schemeClr val="tx1"/>
                </a:solidFill>
                <a:cs typeface="Arial" charset="0"/>
              </a:rPr>
              <a:t>Two parts : SVR4 and Berkeley UNIX (BSD)</a:t>
            </a:r>
          </a:p>
          <a:p>
            <a:pPr marL="742950" lvl="1" indent="-285750" eaLnBrk="1" hangingPunct="1">
              <a:spcBef>
                <a:spcPct val="20000"/>
              </a:spcBef>
              <a:buFont typeface="Tahoma" pitchFamily="34" charset="0"/>
              <a:buChar char="–"/>
              <a:defRPr/>
            </a:pPr>
            <a:r>
              <a:rPr lang="en-US" altLang="en-US" b="0" i="0" dirty="0">
                <a:solidFill>
                  <a:schemeClr val="tx1"/>
                </a:solidFill>
                <a:cs typeface="Arial" charset="0"/>
              </a:rPr>
              <a:t>Bill Joy vi editor, C Shell 	</a:t>
            </a:r>
          </a:p>
        </p:txBody>
      </p:sp>
      <p:sp>
        <p:nvSpPr>
          <p:cNvPr id="15" name="Text Box 8">
            <a:extLst>
              <a:ext uri="{FF2B5EF4-FFF2-40B4-BE49-F238E27FC236}">
                <a16:creationId xmlns:a16="http://schemas.microsoft.com/office/drawing/2014/main" id="{E64129AA-B3E6-4D0E-93EE-8F57B5ECE3C1}"/>
              </a:ext>
            </a:extLst>
          </p:cNvPr>
          <p:cNvSpPr txBox="1">
            <a:spLocks noChangeArrowheads="1"/>
          </p:cNvSpPr>
          <p:nvPr/>
        </p:nvSpPr>
        <p:spPr bwMode="auto">
          <a:xfrm>
            <a:off x="6611063" y="4601814"/>
            <a:ext cx="3744913" cy="174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spcBef>
                <a:spcPct val="50000"/>
              </a:spcBef>
              <a:buClrTx/>
              <a:buSzTx/>
              <a:buFontTx/>
              <a:buNone/>
            </a:pPr>
            <a:r>
              <a:rPr lang="en-IN" altLang="en-US" sz="1800" b="0" i="0" dirty="0">
                <a:solidFill>
                  <a:schemeClr val="hlink"/>
                </a:solidFill>
                <a:latin typeface="Tahoma" panose="020B0604030504040204" pitchFamily="34" charset="0"/>
              </a:rPr>
              <a:t>MULTICS : Multiplexed Operating and Computing System</a:t>
            </a:r>
          </a:p>
          <a:p>
            <a:pPr eaLnBrk="1" hangingPunct="1">
              <a:spcBef>
                <a:spcPct val="50000"/>
              </a:spcBef>
              <a:buClrTx/>
              <a:buSzTx/>
              <a:buFontTx/>
              <a:buNone/>
            </a:pPr>
            <a:r>
              <a:rPr lang="en-IN" altLang="en-US" sz="1800" b="0" i="0" dirty="0">
                <a:solidFill>
                  <a:schemeClr val="hlink"/>
                </a:solidFill>
                <a:latin typeface="Tahoma" panose="020B0604030504040204" pitchFamily="34" charset="0"/>
              </a:rPr>
              <a:t>UNICS : </a:t>
            </a:r>
            <a:r>
              <a:rPr lang="en-IN" altLang="en-US" sz="1800" b="0" i="0" dirty="0" err="1">
                <a:solidFill>
                  <a:schemeClr val="hlink"/>
                </a:solidFill>
                <a:latin typeface="Tahoma" panose="020B0604030504040204" pitchFamily="34" charset="0"/>
              </a:rPr>
              <a:t>Uniplexed</a:t>
            </a:r>
            <a:r>
              <a:rPr lang="en-IN" altLang="en-US" sz="1800" b="0" i="0" dirty="0">
                <a:solidFill>
                  <a:schemeClr val="hlink"/>
                </a:solidFill>
                <a:latin typeface="Tahoma" panose="020B0604030504040204" pitchFamily="34" charset="0"/>
              </a:rPr>
              <a:t> Operating and Computing System</a:t>
            </a:r>
          </a:p>
          <a:p>
            <a:pPr eaLnBrk="1" hangingPunct="1">
              <a:spcBef>
                <a:spcPct val="50000"/>
              </a:spcBef>
              <a:buClrTx/>
              <a:buSzTx/>
              <a:buFontTx/>
              <a:buNone/>
            </a:pPr>
            <a:r>
              <a:rPr lang="en-IN" altLang="en-US" sz="1800" b="0" i="0" dirty="0">
                <a:solidFill>
                  <a:schemeClr val="hlink"/>
                </a:solidFill>
                <a:latin typeface="Tahoma" panose="020B0604030504040204" pitchFamily="34" charset="0"/>
              </a:rPr>
              <a:t>GNU: GNU Not Unix</a:t>
            </a:r>
          </a:p>
        </p:txBody>
      </p:sp>
    </p:spTree>
    <p:extLst>
      <p:ext uri="{BB962C8B-B14F-4D97-AF65-F5344CB8AC3E}">
        <p14:creationId xmlns:p14="http://schemas.microsoft.com/office/powerpoint/2010/main" val="20346285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6EC2BF-A51A-44AC-94E6-71C55152C66A}"/>
              </a:ext>
            </a:extLst>
          </p:cNvPr>
          <p:cNvSpPr/>
          <p:nvPr/>
        </p:nvSpPr>
        <p:spPr>
          <a:xfrm>
            <a:off x="-55880" y="429395"/>
            <a:ext cx="12303760" cy="14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2336A6FD-F312-418E-B1CF-59DAE518F627}"/>
              </a:ext>
            </a:extLst>
          </p:cNvPr>
          <p:cNvPicPr>
            <a:picLocks noChangeAspect="1"/>
          </p:cNvPicPr>
          <p:nvPr/>
        </p:nvPicPr>
        <p:blipFill rotWithShape="1">
          <a:blip r:embed="rId2">
            <a:extLst>
              <a:ext uri="{28A0092B-C50C-407E-A947-70E740481C1C}">
                <a14:useLocalDpi xmlns:a14="http://schemas.microsoft.com/office/drawing/2010/main" val="0"/>
              </a:ext>
            </a:extLst>
          </a:blip>
          <a:srcRect t="4983"/>
          <a:stretch/>
        </p:blipFill>
        <p:spPr>
          <a:xfrm>
            <a:off x="11035161" y="-1"/>
            <a:ext cx="1016000" cy="965367"/>
          </a:xfrm>
          <a:prstGeom prst="rect">
            <a:avLst/>
          </a:prstGeom>
        </p:spPr>
      </p:pic>
      <p:pic>
        <p:nvPicPr>
          <p:cNvPr id="6" name="Picture 5">
            <a:extLst>
              <a:ext uri="{FF2B5EF4-FFF2-40B4-BE49-F238E27FC236}">
                <a16:creationId xmlns:a16="http://schemas.microsoft.com/office/drawing/2014/main" id="{B8777F1C-54AE-4B24-97E0-C781EF6E5505}"/>
              </a:ext>
            </a:extLst>
          </p:cNvPr>
          <p:cNvPicPr>
            <a:picLocks noChangeAspect="1"/>
          </p:cNvPicPr>
          <p:nvPr/>
        </p:nvPicPr>
        <p:blipFill rotWithShape="1">
          <a:blip r:embed="rId3">
            <a:extLst>
              <a:ext uri="{28A0092B-C50C-407E-A947-70E740481C1C}">
                <a14:useLocalDpi xmlns:a14="http://schemas.microsoft.com/office/drawing/2010/main" val="0"/>
              </a:ext>
            </a:extLst>
          </a:blip>
          <a:srcRect t="14094" b="8607"/>
          <a:stretch/>
        </p:blipFill>
        <p:spPr>
          <a:xfrm>
            <a:off x="140839" y="110490"/>
            <a:ext cx="1991360" cy="746760"/>
          </a:xfrm>
          <a:prstGeom prst="rect">
            <a:avLst/>
          </a:prstGeom>
        </p:spPr>
      </p:pic>
      <p:pic>
        <p:nvPicPr>
          <p:cNvPr id="7" name="Picture 2">
            <a:extLst>
              <a:ext uri="{FF2B5EF4-FFF2-40B4-BE49-F238E27FC236}">
                <a16:creationId xmlns:a16="http://schemas.microsoft.com/office/drawing/2014/main" id="{A4EB095F-14BB-4F99-80BF-8548EF0BD8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083" t="10169" r="28688"/>
          <a:stretch/>
        </p:blipFill>
        <p:spPr bwMode="auto">
          <a:xfrm>
            <a:off x="8246854" y="0"/>
            <a:ext cx="883919" cy="91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2475D723-3891-4470-8D8C-5AD07D056DF6}"/>
              </a:ext>
            </a:extLst>
          </p:cNvPr>
          <p:cNvPicPr>
            <a:picLocks noChangeAspect="1"/>
          </p:cNvPicPr>
          <p:nvPr/>
        </p:nvPicPr>
        <p:blipFill rotWithShape="1">
          <a:blip r:embed="rId5">
            <a:extLst>
              <a:ext uri="{28A0092B-C50C-407E-A947-70E740481C1C}">
                <a14:useLocalDpi xmlns:a14="http://schemas.microsoft.com/office/drawing/2010/main" val="0"/>
              </a:ext>
            </a:extLst>
          </a:blip>
          <a:srcRect t="4095"/>
          <a:stretch/>
        </p:blipFill>
        <p:spPr>
          <a:xfrm>
            <a:off x="9425151" y="0"/>
            <a:ext cx="1413291" cy="955525"/>
          </a:xfrm>
          <a:prstGeom prst="rect">
            <a:avLst/>
          </a:prstGeom>
        </p:spPr>
      </p:pic>
      <p:cxnSp>
        <p:nvCxnSpPr>
          <p:cNvPr id="9" name="Straight Connector 8">
            <a:extLst>
              <a:ext uri="{FF2B5EF4-FFF2-40B4-BE49-F238E27FC236}">
                <a16:creationId xmlns:a16="http://schemas.microsoft.com/office/drawing/2014/main" id="{2224A893-1F7C-43FA-B683-6BAEC720F69C}"/>
              </a:ext>
            </a:extLst>
          </p:cNvPr>
          <p:cNvCxnSpPr>
            <a:cxnSpLocks/>
          </p:cNvCxnSpPr>
          <p:nvPr/>
        </p:nvCxnSpPr>
        <p:spPr>
          <a:xfrm flipV="1">
            <a:off x="0" y="940395"/>
            <a:ext cx="12192000" cy="1"/>
          </a:xfrm>
          <a:prstGeom prst="line">
            <a:avLst/>
          </a:prstGeom>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B36F959E-44D7-4582-B230-1FB444A68891}"/>
              </a:ext>
            </a:extLst>
          </p:cNvPr>
          <p:cNvSpPr/>
          <p:nvPr/>
        </p:nvSpPr>
        <p:spPr>
          <a:xfrm>
            <a:off x="0" y="915424"/>
            <a:ext cx="12192000" cy="59425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TextBox 10">
            <a:extLst>
              <a:ext uri="{FF2B5EF4-FFF2-40B4-BE49-F238E27FC236}">
                <a16:creationId xmlns:a16="http://schemas.microsoft.com/office/drawing/2014/main" id="{14DDA498-C55C-4423-80C1-B9E3F38B9A63}"/>
              </a:ext>
            </a:extLst>
          </p:cNvPr>
          <p:cNvSpPr txBox="1"/>
          <p:nvPr/>
        </p:nvSpPr>
        <p:spPr>
          <a:xfrm>
            <a:off x="408372" y="1197837"/>
            <a:ext cx="8549196" cy="1015663"/>
          </a:xfrm>
          <a:prstGeom prst="rect">
            <a:avLst/>
          </a:prstGeom>
          <a:noFill/>
        </p:spPr>
        <p:txBody>
          <a:bodyPr wrap="square" rtlCol="0">
            <a:spAutoFit/>
          </a:bodyPr>
          <a:lstStyle/>
          <a:p>
            <a:r>
              <a:rPr lang="en-US" sz="6000" b="1" dirty="0">
                <a:latin typeface="+mn-lt"/>
              </a:rPr>
              <a:t>Features of Unix</a:t>
            </a:r>
            <a:endParaRPr lang="en-IN" sz="6000" b="1" dirty="0">
              <a:latin typeface="+mn-lt"/>
            </a:endParaRPr>
          </a:p>
        </p:txBody>
      </p:sp>
      <p:sp>
        <p:nvSpPr>
          <p:cNvPr id="12" name="TextBox 11">
            <a:extLst>
              <a:ext uri="{FF2B5EF4-FFF2-40B4-BE49-F238E27FC236}">
                <a16:creationId xmlns:a16="http://schemas.microsoft.com/office/drawing/2014/main" id="{76E41B87-190D-45FE-B59D-F17D68565E1E}"/>
              </a:ext>
            </a:extLst>
          </p:cNvPr>
          <p:cNvSpPr txBox="1"/>
          <p:nvPr/>
        </p:nvSpPr>
        <p:spPr>
          <a:xfrm>
            <a:off x="547456" y="2284522"/>
            <a:ext cx="11097088" cy="4549835"/>
          </a:xfrm>
          <a:prstGeom prst="rect">
            <a:avLst/>
          </a:prstGeom>
          <a:noFill/>
        </p:spPr>
        <p:txBody>
          <a:bodyPr wrap="square" rtlCol="0">
            <a:spAutoFit/>
          </a:bodyPr>
          <a:lstStyle/>
          <a:p>
            <a:pPr marL="285750" indent="-285750" fontAlgn="base">
              <a:lnSpc>
                <a:spcPct val="150000"/>
              </a:lnSpc>
              <a:buFont typeface="Arial" panose="020B0604020202020204" pitchFamily="34" charset="0"/>
              <a:buChar char="•"/>
            </a:pPr>
            <a:r>
              <a:rPr lang="en-IN" sz="2800" dirty="0"/>
              <a:t>Multiuser System</a:t>
            </a:r>
          </a:p>
          <a:p>
            <a:pPr marL="285750" indent="-285750" fontAlgn="base">
              <a:lnSpc>
                <a:spcPct val="150000"/>
              </a:lnSpc>
              <a:buFont typeface="Arial" panose="020B0604020202020204" pitchFamily="34" charset="0"/>
              <a:buChar char="•"/>
            </a:pPr>
            <a:r>
              <a:rPr lang="en-IN" sz="2800" dirty="0"/>
              <a:t>Multitasking Capability</a:t>
            </a:r>
          </a:p>
          <a:p>
            <a:pPr marL="285750" indent="-285750" fontAlgn="base">
              <a:lnSpc>
                <a:spcPct val="150000"/>
              </a:lnSpc>
              <a:buFont typeface="Arial" panose="020B0604020202020204" pitchFamily="34" charset="0"/>
              <a:buChar char="•"/>
            </a:pPr>
            <a:r>
              <a:rPr lang="en-IN" sz="2800" dirty="0"/>
              <a:t>Portability</a:t>
            </a:r>
          </a:p>
          <a:p>
            <a:pPr marL="285750" indent="-285750" fontAlgn="base">
              <a:lnSpc>
                <a:spcPct val="150000"/>
              </a:lnSpc>
              <a:buFont typeface="Arial" panose="020B0604020202020204" pitchFamily="34" charset="0"/>
              <a:buChar char="•"/>
            </a:pPr>
            <a:r>
              <a:rPr lang="en-IN" sz="2800" dirty="0"/>
              <a:t>Hierarchical File System</a:t>
            </a:r>
          </a:p>
          <a:p>
            <a:pPr marL="285750" indent="-285750" fontAlgn="base">
              <a:lnSpc>
                <a:spcPct val="150000"/>
              </a:lnSpc>
              <a:buFont typeface="Arial" panose="020B0604020202020204" pitchFamily="34" charset="0"/>
              <a:buChar char="•"/>
            </a:pPr>
            <a:r>
              <a:rPr lang="en-IN" sz="2800" dirty="0"/>
              <a:t>Security and Permissions</a:t>
            </a:r>
          </a:p>
          <a:p>
            <a:pPr marL="285750" indent="-285750" fontAlgn="base">
              <a:lnSpc>
                <a:spcPct val="150000"/>
              </a:lnSpc>
              <a:buFont typeface="Arial" panose="020B0604020202020204" pitchFamily="34" charset="0"/>
              <a:buChar char="•"/>
            </a:pPr>
            <a:r>
              <a:rPr lang="en-IN" sz="2800" dirty="0"/>
              <a:t> Shell and Scripting Support</a:t>
            </a:r>
          </a:p>
          <a:p>
            <a:pPr fontAlgn="base">
              <a:lnSpc>
                <a:spcPct val="150000"/>
              </a:lnSpc>
            </a:pPr>
            <a:endParaRPr lang="en-IN" sz="2800" dirty="0"/>
          </a:p>
        </p:txBody>
      </p:sp>
    </p:spTree>
    <p:extLst>
      <p:ext uri="{BB962C8B-B14F-4D97-AF65-F5344CB8AC3E}">
        <p14:creationId xmlns:p14="http://schemas.microsoft.com/office/powerpoint/2010/main" val="21869243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TotalTime>
  <Words>1927</Words>
  <Application>Microsoft Office PowerPoint</Application>
  <PresentationFormat>Widescreen</PresentationFormat>
  <Paragraphs>210</Paragraphs>
  <Slides>28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Arial</vt:lpstr>
      <vt:lpstr>Calibri</vt:lpstr>
      <vt:lpstr>Calibri Light</vt:lpstr>
      <vt:lpstr>Tahoma</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Yathiraj D N</dc:creator>
  <cp:lastModifiedBy>Yathiraj D N</cp:lastModifiedBy>
  <cp:revision>12</cp:revision>
  <dcterms:created xsi:type="dcterms:W3CDTF">2026-01-27T03:49:21Z</dcterms:created>
  <dcterms:modified xsi:type="dcterms:W3CDTF">2026-03-05T05:16:47Z</dcterms:modified>
</cp:coreProperties>
</file>