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58" r:id="rId15"/>
    <p:sldId id="259" r:id="rId16"/>
    <p:sldId id="283" r:id="rId17"/>
    <p:sldId id="284" r:id="rId18"/>
    <p:sldId id="285" r:id="rId19"/>
    <p:sldId id="286" r:id="rId20"/>
    <p:sldId id="260" r:id="rId21"/>
    <p:sldId id="261" r:id="rId22"/>
    <p:sldId id="262" r:id="rId23"/>
    <p:sldId id="263" r:id="rId24"/>
    <p:sldId id="264" r:id="rId25"/>
    <p:sldId id="265" r:id="rId26"/>
    <p:sldId id="266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4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80795-1A38-4748-90C2-3E627983F9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4C247-775A-4F5A-8983-91BAA85F0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4574B-2058-4C81-A7B7-87EC23D4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E43ED-2DC8-4448-8E84-F89B083C6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66493-F408-4849-B295-2EBB2635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730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8071-70B2-4926-80FF-6EE9C64DD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A1E21-4895-4314-ADCA-4259BC816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C637B-7069-4301-9C62-74CFD41E5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63153-903F-42F6-A8A4-F60771388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CFA49-9B17-4AC9-A134-1EBD7B37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55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89555-5812-41F8-B512-04EFFFCA6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F711AB-1FA0-417F-915E-8BA290C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A309C-E944-42BA-8F07-94DDE61FB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FB85C-A21B-4371-953E-0F3680C3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99FBD-CC87-466D-A4DD-10A2AA3C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623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02BA9-DDDC-4C9A-8A38-8D53F42CF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9EF32-ACF6-46C3-92B9-4AE408971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1935AE-F7C3-4B6E-B355-73B196193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F3382-18C5-43B4-BBC1-43830151B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4B37-5ACF-44F9-91B8-FA5A27B3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3692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B69B-A9B6-4CDE-AB42-F87949E4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AF1BD-2E5F-447D-AD97-3E54FCF90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26CA20-3F90-4232-9E85-9FF05A2B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E7387-118F-4C2F-B8C6-AADF9F996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48CB5-CBE7-4920-952B-48E0E3C4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225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FD9DF-25AC-49DB-905C-7D1C2818D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3468A-889B-417F-B884-CAC0A0ECC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A9666-F4F4-4AB5-969B-96CA5258A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EE6ED-37CC-4943-A1DC-1C50DE241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E7418B-4701-4858-805B-B98664BB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3C32D-1C7E-43FD-ADE9-37694F31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360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72E6-B12E-4FED-960F-539736637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56338-354C-412F-9651-0728EB676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F3E7C6-C6B9-4B45-A9C4-AEB66DCFF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C80802-A672-4EC8-9A46-233C9EAD81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0127E8-8D04-4716-BAF0-7684DCC62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BEA5D2-A1C3-4285-B6D8-008B4D0A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FFE6EE-54A9-4691-B430-DDE39358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906545-A495-45C8-830C-61911FCB8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793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897E7-794E-4C46-862B-BEA0FDB78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CABB18-9654-4940-8A6D-FDC58A7F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7793E-11CD-4FDD-9D4D-9161185ED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DB354-6802-48A6-825D-5A5744A2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70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1F8E-5E45-4323-AC6F-2C63E50A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886BE-DE05-4403-A2ED-F8714F7A6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9D6E9-5625-43CD-AB1D-35B8BC76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8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F9A95-11E5-44F3-8E29-74DBFDC9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4734F-7D84-4304-B149-1F5787A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030D3-6A42-4661-80E0-AAC50D628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6605C-45FD-4D00-AF6F-FB6F7714F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04BA-6B7D-47A4-B2E6-F794AE7D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FB3C1-832C-4CCA-BFB7-BEFCD798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980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B5A-27FE-4469-AEB0-93652EE53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D08847-07D0-4A4C-8B26-ED62557923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1B7D7-D9BB-4D64-B5A0-084209B63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9D4AC-17EB-4395-AB61-2A8B47A8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4DE65-E8E8-45D3-9683-163EF61B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CA041-441E-4974-9FB2-8FA59A86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55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B1508-EA4A-412A-9F1F-381A38A0C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937CB-FEF3-4C9C-9151-45BAF8569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C615C-9A0B-4367-B77F-EEBB78CBCA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DA7E8-B4D2-4EBA-8384-0B09A773196F}" type="datetimeFigureOut">
              <a:rPr lang="en-IN" smtClean="0"/>
              <a:t>24-03-2026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FD164-66F0-49AD-9B94-9738F870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0116D-35E8-4BD9-B0C1-81E40BAF0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9366-0BB2-4FD9-AE90-5F510CEA96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564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58B42A1E-454B-4C4F-A952-DF1C75A498AE}"/>
              </a:ext>
            </a:extLst>
          </p:cNvPr>
          <p:cNvSpPr txBox="1"/>
          <p:nvPr/>
        </p:nvSpPr>
        <p:spPr>
          <a:xfrm>
            <a:off x="918882" y="2369502"/>
            <a:ext cx="5405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8800" b="1" dirty="0"/>
              <a:t>Module - 2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14F3AE8A-9F0F-42DF-B3AA-D67A8ED41E8F}"/>
              </a:ext>
            </a:extLst>
          </p:cNvPr>
          <p:cNvSpPr txBox="1"/>
          <p:nvPr/>
        </p:nvSpPr>
        <p:spPr>
          <a:xfrm>
            <a:off x="918882" y="4736861"/>
            <a:ext cx="854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+mn-lt"/>
              </a:rPr>
              <a:t>Yathiraj D N</a:t>
            </a:r>
          </a:p>
          <a:p>
            <a:r>
              <a:rPr lang="en-US" sz="1800" b="0" dirty="0">
                <a:latin typeface="+mn-lt"/>
              </a:rPr>
              <a:t>Department of Computer Applications</a:t>
            </a:r>
          </a:p>
          <a:p>
            <a:r>
              <a:rPr lang="en-US" sz="1800" b="0" dirty="0">
                <a:latin typeface="+mn-lt"/>
              </a:rPr>
              <a:t>ATMECE</a:t>
            </a:r>
          </a:p>
          <a:p>
            <a:r>
              <a:rPr lang="en-US" sz="1800" b="0" dirty="0">
                <a:latin typeface="+mn-lt"/>
              </a:rPr>
              <a:t>Mysuru</a:t>
            </a:r>
            <a:endParaRPr lang="en-IN" sz="1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034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7A304E10-7E2E-4D89-8AEA-6036127785EF}"/>
              </a:ext>
            </a:extLst>
          </p:cNvPr>
          <p:cNvSpPr txBox="1">
            <a:spLocks noChangeArrowheads="1"/>
          </p:cNvSpPr>
          <p:nvPr/>
        </p:nvSpPr>
        <p:spPr>
          <a:xfrm>
            <a:off x="260919" y="1092036"/>
            <a:ext cx="1151776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The Parent-child Relationship</a:t>
            </a:r>
            <a:endParaRPr lang="en-US" altLang="en-US" sz="3400" b="1" dirty="0"/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30E6CED2-EBCE-4679-BF70-CA08B2B7E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119" y="1787361"/>
            <a:ext cx="11517761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All files in UNIX is are ‘related’ to one another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All these related files (Ordinary, Directory &amp; device files) organized in a hierarchy ( an inverted tree) structure.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tree form is represented in next slide –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top directory is a </a:t>
            </a:r>
            <a:r>
              <a:rPr lang="en-US" altLang="en-US" sz="2800" b="1" dirty="0"/>
              <a:t>root</a:t>
            </a:r>
            <a:r>
              <a:rPr lang="en-US" altLang="en-US" sz="2800" dirty="0"/>
              <a:t> -  represented by </a:t>
            </a:r>
            <a:r>
              <a:rPr lang="en-US" altLang="en-US" sz="2800" b="1" dirty="0"/>
              <a:t>/</a:t>
            </a:r>
            <a:r>
              <a:rPr lang="en-US" altLang="en-US" sz="2800" dirty="0"/>
              <a:t>.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system administrator use this directory to login.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Root has subdirectories as well as files on them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Every file apart from root must have a parent</a:t>
            </a:r>
          </a:p>
        </p:txBody>
      </p:sp>
    </p:spTree>
    <p:extLst>
      <p:ext uri="{BB962C8B-B14F-4D97-AF65-F5344CB8AC3E}">
        <p14:creationId xmlns:p14="http://schemas.microsoft.com/office/powerpoint/2010/main" val="369531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47" name="Rectangle 2">
            <a:extLst>
              <a:ext uri="{FF2B5EF4-FFF2-40B4-BE49-F238E27FC236}">
                <a16:creationId xmlns:a16="http://schemas.microsoft.com/office/drawing/2014/main" id="{2A8532B2-CA21-42EE-810C-0A05CCDE118D}"/>
              </a:ext>
            </a:extLst>
          </p:cNvPr>
          <p:cNvSpPr txBox="1">
            <a:spLocks noChangeArrowheads="1"/>
          </p:cNvSpPr>
          <p:nvPr/>
        </p:nvSpPr>
        <p:spPr>
          <a:xfrm>
            <a:off x="2532642" y="792163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3400" dirty="0"/>
          </a:p>
        </p:txBody>
      </p:sp>
      <p:sp>
        <p:nvSpPr>
          <p:cNvPr id="48" name="Text Box 3">
            <a:extLst>
              <a:ext uri="{FF2B5EF4-FFF2-40B4-BE49-F238E27FC236}">
                <a16:creationId xmlns:a16="http://schemas.microsoft.com/office/drawing/2014/main" id="{9C3E3DD3-1BD2-477A-80B4-49B580DAB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0242" y="1812925"/>
            <a:ext cx="853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49" name="Text Box 4">
            <a:extLst>
              <a:ext uri="{FF2B5EF4-FFF2-40B4-BE49-F238E27FC236}">
                <a16:creationId xmlns:a16="http://schemas.microsoft.com/office/drawing/2014/main" id="{33B13697-1DD0-4164-A8F3-4CB52EE9F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842" y="1487488"/>
            <a:ext cx="822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 b="1" dirty="0">
                <a:solidFill>
                  <a:srgbClr val="733542"/>
                </a:solidFill>
              </a:rPr>
              <a:t>Root ( / )</a:t>
            </a:r>
          </a:p>
        </p:txBody>
      </p:sp>
      <p:sp>
        <p:nvSpPr>
          <p:cNvPr id="50" name="Text Box 5">
            <a:extLst>
              <a:ext uri="{FF2B5EF4-FFF2-40B4-BE49-F238E27FC236}">
                <a16:creationId xmlns:a16="http://schemas.microsoft.com/office/drawing/2014/main" id="{A79CB36C-A121-4898-8662-E8EE34701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842" y="2803525"/>
            <a:ext cx="822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/>
              <a:t>Bin    dev   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      home    lib	</a:t>
            </a:r>
            <a:r>
              <a:rPr lang="en-US" altLang="en-US" sz="2000" dirty="0" err="1"/>
              <a:t>sbin</a:t>
            </a:r>
            <a:r>
              <a:rPr lang="en-US" altLang="en-US" sz="2000" dirty="0"/>
              <a:t>	stand	</a:t>
            </a:r>
            <a:r>
              <a:rPr lang="en-US" altLang="en-US" sz="2000" dirty="0" err="1"/>
              <a:t>tmp</a:t>
            </a:r>
            <a:r>
              <a:rPr lang="en-US" altLang="en-US" sz="2000" dirty="0"/>
              <a:t>	</a:t>
            </a:r>
            <a:r>
              <a:rPr lang="en-US" altLang="en-US" sz="2000" dirty="0" err="1"/>
              <a:t>usr</a:t>
            </a:r>
            <a:r>
              <a:rPr lang="en-US" altLang="en-US" sz="2000" dirty="0"/>
              <a:t>   var</a:t>
            </a:r>
          </a:p>
        </p:txBody>
      </p:sp>
      <p:sp>
        <p:nvSpPr>
          <p:cNvPr id="51" name="Text Box 6">
            <a:extLst>
              <a:ext uri="{FF2B5EF4-FFF2-40B4-BE49-F238E27FC236}">
                <a16:creationId xmlns:a16="http://schemas.microsoft.com/office/drawing/2014/main" id="{3BA4D56D-87AE-4DA0-A0AE-BF79690D8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642" y="4022725"/>
            <a:ext cx="822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cat  date   who</a:t>
            </a:r>
            <a:r>
              <a:rPr lang="en-US" altLang="en-US" sz="2000"/>
              <a:t>	    dsk    rdsk	s1   s2	unix	bin  include  sbin</a:t>
            </a:r>
          </a:p>
        </p:txBody>
      </p:sp>
      <p:sp>
        <p:nvSpPr>
          <p:cNvPr id="52" name="Text Box 7">
            <a:extLst>
              <a:ext uri="{FF2B5EF4-FFF2-40B4-BE49-F238E27FC236}">
                <a16:creationId xmlns:a16="http://schemas.microsoft.com/office/drawing/2014/main" id="{6AF74DD8-150B-469C-8047-2C63C3417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5042" y="5394325"/>
            <a:ext cx="822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FF0066"/>
                </a:solidFill>
              </a:rPr>
              <a:t>fq18dt	</a:t>
            </a:r>
            <a:r>
              <a:rPr lang="en-US" altLang="en-US" sz="2000"/>
              <a:t>		</a:t>
            </a:r>
            <a:r>
              <a:rPr lang="en-US" altLang="en-US" sz="2000">
                <a:solidFill>
                  <a:srgbClr val="FF0066"/>
                </a:solidFill>
              </a:rPr>
              <a:t>login sql  progs  safe</a:t>
            </a:r>
          </a:p>
        </p:txBody>
      </p:sp>
      <p:sp>
        <p:nvSpPr>
          <p:cNvPr id="53" name="Text Box 8">
            <a:extLst>
              <a:ext uri="{FF2B5EF4-FFF2-40B4-BE49-F238E27FC236}">
                <a16:creationId xmlns:a16="http://schemas.microsoft.com/office/drawing/2014/main" id="{9359DADE-816C-410C-B452-0D0FD578D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1242" y="6461125"/>
            <a:ext cx="822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Fig: The UNIX file System Tree</a:t>
            </a:r>
          </a:p>
        </p:txBody>
      </p:sp>
      <p:sp>
        <p:nvSpPr>
          <p:cNvPr id="54" name="Line 9">
            <a:extLst>
              <a:ext uri="{FF2B5EF4-FFF2-40B4-BE49-F238E27FC236}">
                <a16:creationId xmlns:a16="http://schemas.microsoft.com/office/drawing/2014/main" id="{617F7CA3-033C-471E-BFE4-BFF760936E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37442" y="1965325"/>
            <a:ext cx="3581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55" name="Line 10">
            <a:extLst>
              <a:ext uri="{FF2B5EF4-FFF2-40B4-BE49-F238E27FC236}">
                <a16:creationId xmlns:a16="http://schemas.microsoft.com/office/drawing/2014/main" id="{8593E121-A3A3-4348-8F24-87C47D2F6A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99442" y="1965325"/>
            <a:ext cx="2819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56" name="Line 11">
            <a:extLst>
              <a:ext uri="{FF2B5EF4-FFF2-40B4-BE49-F238E27FC236}">
                <a16:creationId xmlns:a16="http://schemas.microsoft.com/office/drawing/2014/main" id="{9D012D62-B24F-441D-B0AB-77214A9F72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09042" y="1965325"/>
            <a:ext cx="2209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57" name="Line 12">
            <a:extLst>
              <a:ext uri="{FF2B5EF4-FFF2-40B4-BE49-F238E27FC236}">
                <a16:creationId xmlns:a16="http://schemas.microsoft.com/office/drawing/2014/main" id="{4B2A5EB6-C3FF-41E5-BAB6-16E49008BD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23442" y="1965325"/>
            <a:ext cx="1295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58" name="Line 13">
            <a:extLst>
              <a:ext uri="{FF2B5EF4-FFF2-40B4-BE49-F238E27FC236}">
                <a16:creationId xmlns:a16="http://schemas.microsoft.com/office/drawing/2014/main" id="{EE5E5E23-3F65-4D53-8719-DF98B07D487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09242" y="1965325"/>
            <a:ext cx="609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59" name="Line 14">
            <a:extLst>
              <a:ext uri="{FF2B5EF4-FFF2-40B4-BE49-F238E27FC236}">
                <a16:creationId xmlns:a16="http://schemas.microsoft.com/office/drawing/2014/main" id="{E684726B-A4C6-4DE0-9C25-9B830926CF33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1965325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0" name="Line 15">
            <a:extLst>
              <a:ext uri="{FF2B5EF4-FFF2-40B4-BE49-F238E27FC236}">
                <a16:creationId xmlns:a16="http://schemas.microsoft.com/office/drawing/2014/main" id="{E476961A-45C4-4537-BD14-4CB8B21383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1965325"/>
            <a:ext cx="1066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1" name="Line 16">
            <a:extLst>
              <a:ext uri="{FF2B5EF4-FFF2-40B4-BE49-F238E27FC236}">
                <a16:creationId xmlns:a16="http://schemas.microsoft.com/office/drawing/2014/main" id="{347AB247-A8F6-4393-B5E0-4A399984BC8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1965325"/>
            <a:ext cx="1905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2" name="Line 17">
            <a:extLst>
              <a:ext uri="{FF2B5EF4-FFF2-40B4-BE49-F238E27FC236}">
                <a16:creationId xmlns:a16="http://schemas.microsoft.com/office/drawing/2014/main" id="{DF7535EE-9388-4D57-B6C4-91FAE1769D23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1965325"/>
            <a:ext cx="2743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3" name="Line 18">
            <a:extLst>
              <a:ext uri="{FF2B5EF4-FFF2-40B4-BE49-F238E27FC236}">
                <a16:creationId xmlns:a16="http://schemas.microsoft.com/office/drawing/2014/main" id="{A20E64FC-9816-457B-A2F5-00A564357B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1965325"/>
            <a:ext cx="3352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4" name="Line 19">
            <a:extLst>
              <a:ext uri="{FF2B5EF4-FFF2-40B4-BE49-F238E27FC236}">
                <a16:creationId xmlns:a16="http://schemas.microsoft.com/office/drawing/2014/main" id="{A431CABE-B2A5-4C24-872D-3219E30B6C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61242" y="3184525"/>
            <a:ext cx="152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5" name="Line 20">
            <a:extLst>
              <a:ext uri="{FF2B5EF4-FFF2-40B4-BE49-F238E27FC236}">
                <a16:creationId xmlns:a16="http://schemas.microsoft.com/office/drawing/2014/main" id="{5F25D5E7-9483-40A6-AF98-944F7A1AD0D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642" y="3184525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6" name="Line 21">
            <a:extLst>
              <a:ext uri="{FF2B5EF4-FFF2-40B4-BE49-F238E27FC236}">
                <a16:creationId xmlns:a16="http://schemas.microsoft.com/office/drawing/2014/main" id="{E56BB3F7-031F-4E2A-8393-ABE664F495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642" y="3184525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7" name="Line 22">
            <a:extLst>
              <a:ext uri="{FF2B5EF4-FFF2-40B4-BE49-F238E27FC236}">
                <a16:creationId xmlns:a16="http://schemas.microsoft.com/office/drawing/2014/main" id="{566C9554-7E71-4974-8E27-88D412ECB9C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3242" y="3108325"/>
            <a:ext cx="1371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8" name="Line 23">
            <a:extLst>
              <a:ext uri="{FF2B5EF4-FFF2-40B4-BE49-F238E27FC236}">
                <a16:creationId xmlns:a16="http://schemas.microsoft.com/office/drawing/2014/main" id="{6F657C49-B80D-4094-9251-E933B132AC3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3242" y="3108325"/>
            <a:ext cx="1905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69" name="Line 24">
            <a:extLst>
              <a:ext uri="{FF2B5EF4-FFF2-40B4-BE49-F238E27FC236}">
                <a16:creationId xmlns:a16="http://schemas.microsoft.com/office/drawing/2014/main" id="{BB4F428A-5788-429A-8595-4F23421BEE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3442" y="3184525"/>
            <a:ext cx="1143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0" name="Line 25">
            <a:extLst>
              <a:ext uri="{FF2B5EF4-FFF2-40B4-BE49-F238E27FC236}">
                <a16:creationId xmlns:a16="http://schemas.microsoft.com/office/drawing/2014/main" id="{44E3673F-6223-4636-A718-DC6EB959D8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3442" y="3184525"/>
            <a:ext cx="1600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1" name="Line 26">
            <a:extLst>
              <a:ext uri="{FF2B5EF4-FFF2-40B4-BE49-F238E27FC236}">
                <a16:creationId xmlns:a16="http://schemas.microsoft.com/office/drawing/2014/main" id="{12F2C147-EA83-47C2-82C7-A400F454C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7485642" y="3108325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2" name="Line 27">
            <a:extLst>
              <a:ext uri="{FF2B5EF4-FFF2-40B4-BE49-F238E27FC236}">
                <a16:creationId xmlns:a16="http://schemas.microsoft.com/office/drawing/2014/main" id="{4661A46A-67E6-4292-8AFC-AEECB63155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71442" y="3108325"/>
            <a:ext cx="1066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3" name="Line 28">
            <a:extLst>
              <a:ext uri="{FF2B5EF4-FFF2-40B4-BE49-F238E27FC236}">
                <a16:creationId xmlns:a16="http://schemas.microsoft.com/office/drawing/2014/main" id="{4F135EEE-BA4E-4E5B-ACB0-C1043CE6DA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09642" y="3108325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4" name="Line 29">
            <a:extLst>
              <a:ext uri="{FF2B5EF4-FFF2-40B4-BE49-F238E27FC236}">
                <a16:creationId xmlns:a16="http://schemas.microsoft.com/office/drawing/2014/main" id="{96B11DCF-20FF-4FB5-8F59-F91B3605808C}"/>
              </a:ext>
            </a:extLst>
          </p:cNvPr>
          <p:cNvSpPr>
            <a:spLocks noChangeShapeType="1"/>
          </p:cNvSpPr>
          <p:nvPr/>
        </p:nvSpPr>
        <p:spPr bwMode="auto">
          <a:xfrm>
            <a:off x="9238242" y="3108325"/>
            <a:ext cx="4572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5" name="Line 30">
            <a:extLst>
              <a:ext uri="{FF2B5EF4-FFF2-40B4-BE49-F238E27FC236}">
                <a16:creationId xmlns:a16="http://schemas.microsoft.com/office/drawing/2014/main" id="{71C642DF-E8F3-416B-90D5-BACE7F120D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18442" y="4327525"/>
            <a:ext cx="17526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6" name="Line 31">
            <a:extLst>
              <a:ext uri="{FF2B5EF4-FFF2-40B4-BE49-F238E27FC236}">
                <a16:creationId xmlns:a16="http://schemas.microsoft.com/office/drawing/2014/main" id="{18BACEAC-F865-4AE9-93F1-250D7B56C25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09242" y="4327525"/>
            <a:ext cx="6096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7" name="Line 32">
            <a:extLst>
              <a:ext uri="{FF2B5EF4-FFF2-40B4-BE49-F238E27FC236}">
                <a16:creationId xmlns:a16="http://schemas.microsoft.com/office/drawing/2014/main" id="{C28D1782-B937-4318-9009-5A72F7FF26DE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4327525"/>
            <a:ext cx="381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  <p:sp>
        <p:nvSpPr>
          <p:cNvPr id="78" name="Line 33">
            <a:extLst>
              <a:ext uri="{FF2B5EF4-FFF2-40B4-BE49-F238E27FC236}">
                <a16:creationId xmlns:a16="http://schemas.microsoft.com/office/drawing/2014/main" id="{3F3610C2-04EE-4338-BC9C-F1D6E0EB4C38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842" y="4327525"/>
            <a:ext cx="1143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6060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88E10EA-6711-47CB-830D-776BC13F3DD0}"/>
              </a:ext>
            </a:extLst>
          </p:cNvPr>
          <p:cNvSpPr txBox="1">
            <a:spLocks noChangeArrowheads="1"/>
          </p:cNvSpPr>
          <p:nvPr/>
        </p:nvSpPr>
        <p:spPr>
          <a:xfrm>
            <a:off x="160269" y="1040179"/>
            <a:ext cx="11601745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/>
              <a:t>The UNIX file system</a:t>
            </a:r>
            <a:endParaRPr lang="en-US" altLang="en-US" sz="3600" b="1" dirty="0"/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EC3D54FD-2943-4FE7-8741-7A7684949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469" y="1735504"/>
            <a:ext cx="1160174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Divided into two </a:t>
            </a:r>
            <a:r>
              <a:rPr lang="en-US" altLang="en-US" sz="2400" dirty="0" err="1"/>
              <a:t>grops</a:t>
            </a:r>
            <a:endParaRPr lang="en-US" altLang="en-US" sz="2400" dirty="0"/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dirty="0"/>
              <a:t>I – contains the files that are available during system installation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dirty="0"/>
              <a:t>II – user working files (write programs, send &amp; receive mails &amp; create temporary files)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I group files: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dirty="0"/>
              <a:t>/bin &amp; /</a:t>
            </a:r>
            <a:r>
              <a:rPr lang="en-US" altLang="en-US" sz="2000" dirty="0" err="1"/>
              <a:t>usr</a:t>
            </a:r>
            <a:r>
              <a:rPr lang="en-US" altLang="en-US" sz="2000" dirty="0"/>
              <a:t>/bin – commonly used commands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dirty="0"/>
              <a:t>/</a:t>
            </a:r>
            <a:r>
              <a:rPr lang="en-US" altLang="en-US" sz="2000" dirty="0" err="1"/>
              <a:t>sbin</a:t>
            </a:r>
            <a:r>
              <a:rPr lang="en-US" altLang="en-US" sz="2000" dirty="0"/>
              <a:t> &amp; /</a:t>
            </a:r>
            <a:r>
              <a:rPr lang="en-US" altLang="en-US" sz="2000" dirty="0" err="1"/>
              <a:t>usr</a:t>
            </a:r>
            <a:r>
              <a:rPr lang="en-US" altLang="en-US" sz="2000" dirty="0"/>
              <a:t>/</a:t>
            </a:r>
            <a:r>
              <a:rPr lang="en-US" altLang="en-US" sz="2000" dirty="0" err="1"/>
              <a:t>sbin</a:t>
            </a:r>
            <a:r>
              <a:rPr lang="en-US" altLang="en-US" sz="2000" dirty="0"/>
              <a:t> – commands executed by only system administrator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000" dirty="0"/>
              <a:t>/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 – configuration files, login names, password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</a:t>
            </a:r>
            <a:r>
              <a:rPr lang="en-US" altLang="en-US" sz="2000" dirty="0"/>
              <a:t>dev – all device files. Don’t occupy the space on disk. It has subdirectories like pts, </a:t>
            </a:r>
            <a:r>
              <a:rPr lang="en-US" altLang="en-US" sz="2000" dirty="0" err="1"/>
              <a:t>dsk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rdsk</a:t>
            </a:r>
            <a:r>
              <a:rPr lang="en-US" altLang="en-US" sz="2000" dirty="0"/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554407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E1308562-CEE2-4C38-A536-FB589ED7E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28" y="1236568"/>
            <a:ext cx="10651671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/lib &amp; /</a:t>
            </a:r>
            <a:r>
              <a:rPr lang="en-US" altLang="en-US" sz="2400" dirty="0" err="1"/>
              <a:t>usr</a:t>
            </a:r>
            <a:r>
              <a:rPr lang="en-US" altLang="en-US" sz="2400" dirty="0"/>
              <a:t>/lib – all library files in binary form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</a:t>
            </a:r>
            <a:r>
              <a:rPr lang="en-US" altLang="en-US" sz="2400" dirty="0" err="1"/>
              <a:t>usr</a:t>
            </a:r>
            <a:r>
              <a:rPr lang="en-US" altLang="en-US" sz="2400" dirty="0"/>
              <a:t>/include – standard header files used by C </a:t>
            </a:r>
            <a:r>
              <a:rPr lang="en-US" altLang="en-US" sz="2400" dirty="0" err="1"/>
              <a:t>progams</a:t>
            </a:r>
            <a:endParaRPr lang="en-US" altLang="en-US" sz="2400" dirty="0"/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</a:t>
            </a:r>
            <a:r>
              <a:rPr lang="en-US" altLang="en-US" sz="2400" dirty="0" err="1"/>
              <a:t>usr</a:t>
            </a:r>
            <a:r>
              <a:rPr lang="en-US" altLang="en-US" sz="2400" dirty="0"/>
              <a:t>/share/man – man pages are stored. Contains subdirectories like man1, man2 etc.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II group files: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</a:t>
            </a:r>
            <a:r>
              <a:rPr lang="en-US" altLang="en-US" sz="2400" dirty="0" err="1"/>
              <a:t>tmp</a:t>
            </a:r>
            <a:r>
              <a:rPr lang="en-US" altLang="en-US" sz="2400" dirty="0"/>
              <a:t> – allow to create temporary files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/var – variable part of the file system. Contains print jobs &amp; out going &amp; incoming mails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/home – users housed here.</a:t>
            </a:r>
          </a:p>
        </p:txBody>
      </p:sp>
    </p:spTree>
    <p:extLst>
      <p:ext uri="{BB962C8B-B14F-4D97-AF65-F5344CB8AC3E}">
        <p14:creationId xmlns:p14="http://schemas.microsoft.com/office/powerpoint/2010/main" val="384689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1C848C9B-7681-4F82-A729-6C1001127570}"/>
              </a:ext>
            </a:extLst>
          </p:cNvPr>
          <p:cNvSpPr txBox="1">
            <a:spLocks noChangeArrowheads="1"/>
          </p:cNvSpPr>
          <p:nvPr/>
        </p:nvSpPr>
        <p:spPr>
          <a:xfrm>
            <a:off x="555171" y="1155721"/>
            <a:ext cx="1065167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500" b="1"/>
              <a:t>pwd: checking your current directory</a:t>
            </a:r>
            <a:endParaRPr lang="en-US" altLang="en-US" sz="2500" b="1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0A42C25-1A82-4639-AC23-AB15C1B25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771" y="2176483"/>
            <a:ext cx="1104617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44C690B1-34A8-4C4A-8158-8A33ABB2F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71" y="1851046"/>
            <a:ext cx="10651671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User is placed in a specific directory of file system on logging in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User can move around from one directory to another.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But at a time a user located in only one directory- </a:t>
            </a:r>
            <a:r>
              <a:rPr lang="en-US" altLang="en-US" sz="2800" dirty="0">
                <a:solidFill>
                  <a:srgbClr val="FF0066"/>
                </a:solidFill>
              </a:rPr>
              <a:t>current directory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C7210F"/>
                </a:solidFill>
              </a:rPr>
              <a:t>$</a:t>
            </a:r>
            <a:r>
              <a:rPr lang="en-US" altLang="en-US" sz="2800" dirty="0" err="1">
                <a:solidFill>
                  <a:srgbClr val="C7210F"/>
                </a:solidFill>
              </a:rPr>
              <a:t>pwd</a:t>
            </a:r>
            <a:endParaRPr lang="en-US" altLang="en-US" sz="2800" dirty="0">
              <a:solidFill>
                <a:srgbClr val="C7210F"/>
              </a:solidFill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C7210F"/>
                </a:solidFill>
              </a:rPr>
              <a:t>/home/user1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It displays the absolute pathname</a:t>
            </a:r>
          </a:p>
        </p:txBody>
      </p:sp>
    </p:spTree>
    <p:extLst>
      <p:ext uri="{BB962C8B-B14F-4D97-AF65-F5344CB8AC3E}">
        <p14:creationId xmlns:p14="http://schemas.microsoft.com/office/powerpoint/2010/main" val="3787614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7E1BF5-5C6F-428B-B1EE-20D853C57E19}"/>
              </a:ext>
            </a:extLst>
          </p:cNvPr>
          <p:cNvSpPr txBox="1">
            <a:spLocks noChangeArrowheads="1"/>
          </p:cNvSpPr>
          <p:nvPr/>
        </p:nvSpPr>
        <p:spPr>
          <a:xfrm>
            <a:off x="385402" y="1128852"/>
            <a:ext cx="106680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/>
              <a:t>HOME variable: The HOME directory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199BBEF-E771-4F2F-90D5-D5071CAB5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01" y="2149614"/>
            <a:ext cx="1106311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7E714721-2BA4-4495-84F5-F4A78A43F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02" y="1824177"/>
            <a:ext cx="106680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When user login – places to home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It is created by the system when a user account is opened.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If the user login name s1 – then path name is /home/s1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600" dirty="0"/>
              <a:t>$echo $HOME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600" dirty="0"/>
              <a:t>/home/s1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It is absolute pathname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User account stored in a file /</a:t>
            </a:r>
            <a:r>
              <a:rPr lang="en-US" altLang="en-US" sz="2600" dirty="0" err="1"/>
              <a:t>etc</a:t>
            </a:r>
            <a:r>
              <a:rPr lang="en-US" altLang="en-US" sz="2600" dirty="0"/>
              <a:t>/passwd</a:t>
            </a:r>
          </a:p>
        </p:txBody>
      </p:sp>
    </p:spTree>
    <p:extLst>
      <p:ext uri="{BB962C8B-B14F-4D97-AF65-F5344CB8AC3E}">
        <p14:creationId xmlns:p14="http://schemas.microsoft.com/office/powerpoint/2010/main" val="2642645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0D70D8EA-1797-4AE9-91A7-B9C6A6E51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73780"/>
            <a:ext cx="10501761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Home directory remains unchanged even when change directories with </a:t>
            </a:r>
            <a:r>
              <a:rPr lang="en-US" altLang="en-US" sz="2600" dirty="0">
                <a:solidFill>
                  <a:srgbClr val="FF0066"/>
                </a:solidFill>
              </a:rPr>
              <a:t>cd </a:t>
            </a:r>
            <a:r>
              <a:rPr lang="en-US" altLang="en-US" sz="2600" dirty="0"/>
              <a:t>command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Go to home directory anytime using </a:t>
            </a:r>
            <a:r>
              <a:rPr lang="en-US" altLang="en-US" sz="2600" dirty="0">
                <a:solidFill>
                  <a:srgbClr val="FF0066"/>
                </a:solidFill>
              </a:rPr>
              <a:t>cd~</a:t>
            </a:r>
            <a:r>
              <a:rPr lang="en-US" altLang="en-US" sz="2600" dirty="0"/>
              <a:t> command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FF0066"/>
                </a:solidFill>
              </a:rPr>
              <a:t>$cd ~username</a:t>
            </a:r>
            <a:r>
              <a:rPr lang="en-US" altLang="en-US" sz="2600" dirty="0"/>
              <a:t> ( refers to home directory of that specified user)</a:t>
            </a:r>
          </a:p>
        </p:txBody>
      </p:sp>
    </p:spTree>
    <p:extLst>
      <p:ext uri="{BB962C8B-B14F-4D97-AF65-F5344CB8AC3E}">
        <p14:creationId xmlns:p14="http://schemas.microsoft.com/office/powerpoint/2010/main" val="3889186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701AAEAC-B720-4E86-800F-5018E6827A91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11259"/>
            <a:ext cx="1151776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mkdir: Making Directories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2BB3486-5F60-489B-A81A-77C32AE74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032021"/>
            <a:ext cx="1194434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03276E6C-252D-488B-B79E-BA4A11B43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06584"/>
            <a:ext cx="11517761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Used to create a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Followed by a name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$mkdir d1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Can create more than one directories using single mkdir cmd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$mkdir d1 d2 d3</a:t>
            </a:r>
            <a:r>
              <a:rPr lang="en-US" altLang="en-US" sz="2800">
                <a:solidFill>
                  <a:srgbClr val="733542"/>
                </a:solidFill>
              </a:rPr>
              <a:t>	</a:t>
            </a:r>
            <a:r>
              <a:rPr lang="en-US" altLang="en-US" sz="2800"/>
              <a:t>	</a:t>
            </a:r>
            <a:r>
              <a:rPr lang="en-US" altLang="en-US" sz="2000"/>
              <a:t># 3 directories created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 create directory tree with single mkdir cmd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	$mkdir pict	pict/data pict/progs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	</a:t>
            </a:r>
            <a:r>
              <a:rPr lang="en-US" altLang="en-US" sz="2800">
                <a:solidFill>
                  <a:srgbClr val="FF0066"/>
                </a:solidFill>
              </a:rPr>
              <a:t>$mkdir pict/data pict/progs pict</a:t>
            </a:r>
            <a:r>
              <a:rPr lang="en-US" altLang="en-US" sz="2800">
                <a:solidFill>
                  <a:srgbClr val="C7210F"/>
                </a:solidFill>
              </a:rPr>
              <a:t>       </a:t>
            </a:r>
            <a:r>
              <a:rPr lang="en-US" altLang="en-US" sz="2800"/>
              <a:t>#error</a:t>
            </a:r>
          </a:p>
        </p:txBody>
      </p:sp>
    </p:spTree>
    <p:extLst>
      <p:ext uri="{BB962C8B-B14F-4D97-AF65-F5344CB8AC3E}">
        <p14:creationId xmlns:p14="http://schemas.microsoft.com/office/powerpoint/2010/main" val="20510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E0BD387-5361-4055-82C2-7A17360A8C89}"/>
              </a:ext>
            </a:extLst>
          </p:cNvPr>
          <p:cNvSpPr txBox="1">
            <a:spLocks noChangeArrowheads="1"/>
          </p:cNvSpPr>
          <p:nvPr/>
        </p:nvSpPr>
        <p:spPr>
          <a:xfrm>
            <a:off x="371929" y="1028405"/>
            <a:ext cx="1151776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Contd..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8CB0919-EC09-4F89-B5D3-2DE99D429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29" y="2049167"/>
            <a:ext cx="1194434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D77F0790-384B-409D-99CA-EEC85CEF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129" y="1723730"/>
            <a:ext cx="11517761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Some times, system refuse to create a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$mkdir test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	</a:t>
            </a:r>
            <a:r>
              <a:rPr lang="en-US" altLang="en-US" sz="2000">
                <a:solidFill>
                  <a:srgbClr val="C7210F"/>
                </a:solidFill>
              </a:rPr>
              <a:t>mkdir: Failed to make directory “test”; permission denied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Reasons are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The directory may already exist by that name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There may be an ordinary file by that name in the current directory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The permission may be denied for the current directory for the creation of files &amp; directories</a:t>
            </a:r>
          </a:p>
        </p:txBody>
      </p:sp>
    </p:spTree>
    <p:extLst>
      <p:ext uri="{BB962C8B-B14F-4D97-AF65-F5344CB8AC3E}">
        <p14:creationId xmlns:p14="http://schemas.microsoft.com/office/powerpoint/2010/main" val="1488483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F5278747-D43F-4E32-9FEC-D6DA9BA24F84}"/>
              </a:ext>
            </a:extLst>
          </p:cNvPr>
          <p:cNvSpPr txBox="1">
            <a:spLocks noChangeArrowheads="1"/>
          </p:cNvSpPr>
          <p:nvPr/>
        </p:nvSpPr>
        <p:spPr>
          <a:xfrm>
            <a:off x="497956" y="960206"/>
            <a:ext cx="11337471" cy="560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cd: changing the current directory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804042E-BE7A-41BA-9D83-CCD1F77CC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556" y="1980968"/>
            <a:ext cx="11757377" cy="36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94921BC3-16A4-4EB2-8A92-CC953E98E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156" y="1655531"/>
            <a:ext cx="11337471" cy="553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Move around in the file system – using </a:t>
            </a:r>
            <a:r>
              <a:rPr lang="en-US" altLang="en-US" sz="2400" dirty="0">
                <a:solidFill>
                  <a:srgbClr val="C7210F"/>
                </a:solidFill>
              </a:rPr>
              <a:t>cd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When used with an argument it changes the current directory to the directory specified as the  argument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 err="1">
                <a:solidFill>
                  <a:srgbClr val="C7210F"/>
                </a:solidFill>
              </a:rPr>
              <a:t>Eg</a:t>
            </a:r>
            <a:r>
              <a:rPr lang="en-US" altLang="en-US" sz="2000" dirty="0">
                <a:solidFill>
                  <a:srgbClr val="C7210F"/>
                </a:solidFill>
              </a:rPr>
              <a:t>: 	$</a:t>
            </a:r>
            <a:r>
              <a:rPr lang="en-US" altLang="en-US" sz="2000" dirty="0" err="1">
                <a:solidFill>
                  <a:srgbClr val="C7210F"/>
                </a:solidFill>
              </a:rPr>
              <a:t>pwd</a:t>
            </a:r>
            <a:endParaRPr lang="en-US" altLang="en-US" sz="2000" dirty="0">
              <a:solidFill>
                <a:srgbClr val="C7210F"/>
              </a:solidFill>
            </a:endParaRP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/home/k1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$ cd 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$</a:t>
            </a:r>
            <a:r>
              <a:rPr lang="en-US" altLang="en-US" sz="2000" dirty="0" err="1">
                <a:solidFill>
                  <a:srgbClr val="C7210F"/>
                </a:solidFill>
              </a:rPr>
              <a:t>pwd</a:t>
            </a:r>
            <a:endParaRPr lang="en-US" altLang="en-US" sz="2000" dirty="0">
              <a:solidFill>
                <a:srgbClr val="C7210F"/>
              </a:solidFill>
            </a:endParaRP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/home/k1/progs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$cd		</a:t>
            </a:r>
            <a:r>
              <a:rPr lang="en-US" altLang="en-US" sz="2000" dirty="0"/>
              <a:t>#cd can also be used without argument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 	$</a:t>
            </a:r>
            <a:r>
              <a:rPr lang="en-US" altLang="en-US" sz="2000" dirty="0" err="1">
                <a:solidFill>
                  <a:srgbClr val="C7210F"/>
                </a:solidFill>
              </a:rPr>
              <a:t>pwd</a:t>
            </a:r>
            <a:r>
              <a:rPr lang="en-US" altLang="en-US" sz="2000" dirty="0">
                <a:solidFill>
                  <a:srgbClr val="C7210F"/>
                </a:solidFill>
              </a:rPr>
              <a:t>		</a:t>
            </a:r>
            <a:r>
              <a:rPr lang="en-US" altLang="en-US" sz="2000" dirty="0"/>
              <a:t># it reverts to the home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/home/k1	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		</a:t>
            </a:r>
            <a:endParaRPr lang="en-US" altLang="en-US" sz="2000" dirty="0"/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A4F3D5E6-1E91-4E92-A0FD-F43E90D33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6956" y="3352568"/>
            <a:ext cx="6928455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C7210F"/>
                </a:solidFill>
              </a:rPr>
              <a:t>              $cd /bin	</a:t>
            </a:r>
            <a:r>
              <a:rPr lang="en-US" altLang="en-US"/>
              <a:t># switch to the bin directory</a:t>
            </a:r>
          </a:p>
          <a:p>
            <a:endParaRPr lang="en-US" altLang="en-US"/>
          </a:p>
          <a:p>
            <a:r>
              <a:rPr lang="en-US" altLang="en-US">
                <a:solidFill>
                  <a:srgbClr val="C7210F"/>
                </a:solidFill>
              </a:rPr>
              <a:t>	$pwd </a:t>
            </a:r>
          </a:p>
          <a:p>
            <a:endParaRPr lang="en-US" altLang="en-US">
              <a:solidFill>
                <a:srgbClr val="C7210F"/>
              </a:solidFill>
            </a:endParaRPr>
          </a:p>
          <a:p>
            <a:r>
              <a:rPr lang="en-US" altLang="en-US">
                <a:solidFill>
                  <a:srgbClr val="C7210F"/>
                </a:solidFill>
              </a:rPr>
              <a:t>	/bin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19" name="Line 8">
            <a:extLst>
              <a:ext uri="{FF2B5EF4-FFF2-40B4-BE49-F238E27FC236}">
                <a16:creationId xmlns:a16="http://schemas.microsoft.com/office/drawing/2014/main" id="{4DC71FB8-4E2A-4D45-840E-C17109AB7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3157" y="3123968"/>
            <a:ext cx="0" cy="19717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462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444746F1-25FB-49E9-979B-DA3A256CB4E4}"/>
              </a:ext>
            </a:extLst>
          </p:cNvPr>
          <p:cNvSpPr txBox="1">
            <a:spLocks noChangeArrowheads="1"/>
          </p:cNvSpPr>
          <p:nvPr/>
        </p:nvSpPr>
        <p:spPr>
          <a:xfrm>
            <a:off x="547007" y="1360645"/>
            <a:ext cx="10945586" cy="71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/>
              <a:t>The File</a:t>
            </a:r>
            <a:endParaRPr lang="en-US" altLang="en-US" b="1" dirty="0"/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385FB8A8-F09C-41B8-A105-2E9F305AD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207" y="2305207"/>
            <a:ext cx="10945586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800" dirty="0"/>
              <a:t> </a:t>
            </a:r>
            <a:r>
              <a:rPr lang="en-US" altLang="en-US" sz="2400" dirty="0"/>
              <a:t>File is a container for storing information</a:t>
            </a:r>
          </a:p>
          <a:p>
            <a:pPr algn="just" eaLnBrk="1" hangingPunct="1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400" dirty="0"/>
              <a:t> Unix places no restrictions on the structure of a file</a:t>
            </a:r>
          </a:p>
          <a:p>
            <a:pPr algn="just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400" dirty="0"/>
              <a:t> Unix file doesn’t store its size, </a:t>
            </a:r>
            <a:r>
              <a:rPr lang="en-US" altLang="en-US" sz="2400" dirty="0" err="1"/>
              <a:t>eof</a:t>
            </a:r>
            <a:r>
              <a:rPr lang="en-US" altLang="en-US" sz="2400" dirty="0"/>
              <a:t> mark or even its name</a:t>
            </a:r>
          </a:p>
          <a:p>
            <a:pPr algn="just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400" dirty="0"/>
              <a:t> File attributes are stored on disk can only access by kernel </a:t>
            </a:r>
          </a:p>
          <a:p>
            <a:pPr algn="just" eaLnBrk="1" hangingPunct="1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400" dirty="0"/>
              <a:t> A file is a sequence of bits, bytes or lines i.e. stored on a storage device</a:t>
            </a:r>
          </a:p>
          <a:p>
            <a:pPr algn="just" eaLnBrk="1" hangingPunct="1">
              <a:spcBef>
                <a:spcPct val="5000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en-US" sz="2400" dirty="0"/>
              <a:t> It contain a source program, an executable code, a set of instructions or programs for the computer system or database</a:t>
            </a:r>
          </a:p>
        </p:txBody>
      </p:sp>
    </p:spTree>
    <p:extLst>
      <p:ext uri="{BB962C8B-B14F-4D97-AF65-F5344CB8AC3E}">
        <p14:creationId xmlns:p14="http://schemas.microsoft.com/office/powerpoint/2010/main" val="469513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244A8ED-7B36-49F5-804A-C3F1A0CF58F1}"/>
              </a:ext>
            </a:extLst>
          </p:cNvPr>
          <p:cNvSpPr txBox="1">
            <a:spLocks noChangeArrowheads="1"/>
          </p:cNvSpPr>
          <p:nvPr/>
        </p:nvSpPr>
        <p:spPr>
          <a:xfrm>
            <a:off x="401973" y="976859"/>
            <a:ext cx="11304814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rmdir: Removing Directories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DAE1B45-A947-4F5B-8210-95F558FF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72" y="1997621"/>
            <a:ext cx="1172351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7CDC237A-EE55-4F42-A008-9A3F230E9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173" y="1672184"/>
            <a:ext cx="11304814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Remove a directory – use </a:t>
            </a:r>
            <a:r>
              <a:rPr lang="en-US" altLang="en-US" sz="2800">
                <a:solidFill>
                  <a:srgbClr val="C7210F"/>
                </a:solidFill>
              </a:rPr>
              <a:t>rmdir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$rmdir test</a:t>
            </a:r>
            <a:endParaRPr lang="en-US" altLang="en-US" sz="2000">
              <a:solidFill>
                <a:srgbClr val="C7210F"/>
              </a:solidFill>
            </a:endParaRP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Using single rmdir cmd can delete more than one directories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C7210F"/>
                </a:solidFill>
              </a:rPr>
              <a:t>Eg: 	$rmdir pict/data pict/progs pict</a:t>
            </a:r>
            <a:r>
              <a:rPr lang="en-US" altLang="en-US" sz="2800"/>
              <a:t>	# correct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/>
              <a:t>	</a:t>
            </a:r>
            <a:r>
              <a:rPr lang="en-US" altLang="en-US" sz="2800">
                <a:solidFill>
                  <a:srgbClr val="FF0066"/>
                </a:solidFill>
              </a:rPr>
              <a:t>$rmdir pict pict/data pict/prog</a:t>
            </a:r>
            <a:r>
              <a:rPr lang="en-US" altLang="en-US" sz="2800"/>
              <a:t> 	#error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Rules to remove a directory-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Can’t remove a directory unless it’s empty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Can’t remove the subdirectory unless it is placed in a directory which is hierarchically above the one we have chosen to remove</a:t>
            </a:r>
          </a:p>
        </p:txBody>
      </p:sp>
    </p:spTree>
    <p:extLst>
      <p:ext uri="{BB962C8B-B14F-4D97-AF65-F5344CB8AC3E}">
        <p14:creationId xmlns:p14="http://schemas.microsoft.com/office/powerpoint/2010/main" val="790286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052492DA-C042-4FBB-B9D0-70223C5D0F05}"/>
              </a:ext>
            </a:extLst>
          </p:cNvPr>
          <p:cNvSpPr txBox="1">
            <a:spLocks noChangeArrowheads="1"/>
          </p:cNvSpPr>
          <p:nvPr/>
        </p:nvSpPr>
        <p:spPr>
          <a:xfrm>
            <a:off x="522513" y="1014805"/>
            <a:ext cx="10700657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Contd..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B5326D5-E98C-444D-9C9F-DBF3FE9B3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114" y="2035567"/>
            <a:ext cx="1109697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13E01CD5-F363-4F6F-BD60-188B1FDDC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713" y="1710130"/>
            <a:ext cx="1070065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Eg: 	$cd 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$pwd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/home/k1/pict/progs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$rmdir /home/k1/pict/progs		</a:t>
            </a:r>
            <a:r>
              <a:rPr lang="en-US" altLang="en-US" sz="2400"/>
              <a:t>#</a:t>
            </a:r>
            <a:r>
              <a:rPr lang="en-US" altLang="en-US" sz="2400">
                <a:solidFill>
                  <a:srgbClr val="C7210F"/>
                </a:solidFill>
              </a:rPr>
              <a:t> </a:t>
            </a:r>
            <a:r>
              <a:rPr lang="en-US" altLang="en-US" sz="2400"/>
              <a:t>error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So,	$cd /home/k1/pict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$pwd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 /home/k1/pict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$rmdir progs</a:t>
            </a:r>
            <a:endParaRPr lang="en-US" altLang="en-US" sz="2400"/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mkdir &amp; rmdir commands work only in directories owned by the user</a:t>
            </a:r>
          </a:p>
        </p:txBody>
      </p:sp>
    </p:spTree>
    <p:extLst>
      <p:ext uri="{BB962C8B-B14F-4D97-AF65-F5344CB8AC3E}">
        <p14:creationId xmlns:p14="http://schemas.microsoft.com/office/powerpoint/2010/main" val="213304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8F14F36-1EAA-4134-81DA-1F481746BF89}"/>
              </a:ext>
            </a:extLst>
          </p:cNvPr>
          <p:cNvSpPr txBox="1">
            <a:spLocks noChangeArrowheads="1"/>
          </p:cNvSpPr>
          <p:nvPr/>
        </p:nvSpPr>
        <p:spPr>
          <a:xfrm>
            <a:off x="440871" y="1073827"/>
            <a:ext cx="11157857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Absolute Pathnames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9F6A30B4-B3E2-4E35-BA33-20E37DC21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71" y="2094589"/>
            <a:ext cx="1157111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1770C352-6216-44A5-AA2D-382B80B8A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071" y="1769152"/>
            <a:ext cx="1115785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Many UNIX cmds use file &amp; directory names as arguments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Eg: $cat sample			</a:t>
            </a:r>
            <a:r>
              <a:rPr lang="en-US" altLang="en-US" sz="2400"/>
              <a:t># sample is a 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It gives error if you are currently placed in /usr directory &amp; try to access in /home/k1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But this can be accessed by giving pathname of the 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Eg: 	$cat /home/k1/sample</a:t>
            </a:r>
            <a:endParaRPr lang="en-US" altLang="en-US" sz="2400"/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/>
              <a:t>In the above cmd, the first character of a pathname is a /, the file location must be determined with respect to root.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b="1" i="1"/>
              <a:t>The file location must be determined with respect to root(/), such path names are called absolute</a:t>
            </a:r>
            <a:r>
              <a:rPr lang="en-US" altLang="en-US" sz="2400"/>
              <a:t> </a:t>
            </a:r>
            <a:r>
              <a:rPr lang="en-US" altLang="en-US" sz="2400" b="1" i="1"/>
              <a:t>pathnames</a:t>
            </a:r>
          </a:p>
        </p:txBody>
      </p:sp>
    </p:spTree>
    <p:extLst>
      <p:ext uri="{BB962C8B-B14F-4D97-AF65-F5344CB8AC3E}">
        <p14:creationId xmlns:p14="http://schemas.microsoft.com/office/powerpoint/2010/main" val="281451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23B2B10E-DB0E-4691-8414-EB7326A0E231}"/>
              </a:ext>
            </a:extLst>
          </p:cNvPr>
          <p:cNvSpPr txBox="1">
            <a:spLocks noChangeArrowheads="1"/>
          </p:cNvSpPr>
          <p:nvPr/>
        </p:nvSpPr>
        <p:spPr>
          <a:xfrm>
            <a:off x="408214" y="480830"/>
            <a:ext cx="1122317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3400" b="1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C04185C0-1793-4F11-BC3B-B49F56655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815" y="1501592"/>
            <a:ext cx="11638844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719C76AE-4436-4B62-83D1-D32C7F4D2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14" y="1176155"/>
            <a:ext cx="11223171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More than one / in a pathname – represents descend one level in the file system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 err="1">
                <a:solidFill>
                  <a:srgbClr val="C7210F"/>
                </a:solidFill>
              </a:rPr>
              <a:t>Eg</a:t>
            </a:r>
            <a:r>
              <a:rPr lang="en-US" altLang="en-US" sz="2400" dirty="0">
                <a:solidFill>
                  <a:srgbClr val="C7210F"/>
                </a:solidFill>
              </a:rPr>
              <a:t>: /home/k1			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>
                <a:solidFill>
                  <a:srgbClr val="C7210F"/>
                </a:solidFill>
              </a:rPr>
              <a:t># k1</a:t>
            </a:r>
            <a:r>
              <a:rPr lang="en-US" altLang="en-US" sz="2400" dirty="0"/>
              <a:t> is one level below </a:t>
            </a:r>
            <a:r>
              <a:rPr lang="en-US" altLang="en-US" sz="2400" dirty="0">
                <a:solidFill>
                  <a:srgbClr val="C7210F"/>
                </a:solidFill>
              </a:rPr>
              <a:t>home</a:t>
            </a:r>
            <a:r>
              <a:rPr lang="en-US" altLang="en-US" sz="2400" dirty="0"/>
              <a:t> and two levels below </a:t>
            </a:r>
            <a:r>
              <a:rPr lang="en-US" altLang="en-US" sz="2400" dirty="0">
                <a:solidFill>
                  <a:srgbClr val="C7210F"/>
                </a:solidFill>
              </a:rPr>
              <a:t>root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No two files in a UNIX system can have identical absolute pathnames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To have 2 files with same name, use it in 2 different directories, at that time their pathnames are also different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 err="1">
                <a:solidFill>
                  <a:srgbClr val="C7210F"/>
                </a:solidFill>
              </a:rPr>
              <a:t>Eg</a:t>
            </a:r>
            <a:r>
              <a:rPr lang="en-US" altLang="en-US" sz="2400" dirty="0">
                <a:solidFill>
                  <a:srgbClr val="C7210F"/>
                </a:solidFill>
              </a:rPr>
              <a:t>: 	/home/k1/progs/c2file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>
                <a:solidFill>
                  <a:srgbClr val="C7210F"/>
                </a:solidFill>
              </a:rPr>
              <a:t>	/home/k1/safe/c2file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Execute UNIX commands using the absolute pathnames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 err="1">
                <a:solidFill>
                  <a:srgbClr val="C7210F"/>
                </a:solidFill>
              </a:rPr>
              <a:t>Eg</a:t>
            </a:r>
            <a:r>
              <a:rPr lang="en-US" altLang="en-US" sz="2400" dirty="0">
                <a:solidFill>
                  <a:srgbClr val="C7210F"/>
                </a:solidFill>
              </a:rPr>
              <a:t>: 	$/bin/date</a:t>
            </a:r>
          </a:p>
        </p:txBody>
      </p:sp>
    </p:spTree>
    <p:extLst>
      <p:ext uri="{BB962C8B-B14F-4D97-AF65-F5344CB8AC3E}">
        <p14:creationId xmlns:p14="http://schemas.microsoft.com/office/powerpoint/2010/main" val="2781771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DE4481C2-E242-431A-BED1-92BD8CC849F2}"/>
              </a:ext>
            </a:extLst>
          </p:cNvPr>
          <p:cNvSpPr txBox="1">
            <a:spLocks noChangeArrowheads="1"/>
          </p:cNvSpPr>
          <p:nvPr/>
        </p:nvSpPr>
        <p:spPr>
          <a:xfrm>
            <a:off x="530678" y="1331829"/>
            <a:ext cx="10978243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/>
              <a:t>Relative Pathnames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BD3BA0BD-CD1A-4929-964C-78A6ECA25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278" y="2352591"/>
            <a:ext cx="1138484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E03938D2-C285-43A2-860A-71E963ED5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878" y="2027154"/>
            <a:ext cx="10978243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The pathname which doesn’t begin with a /, its called relative pathnames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For that, both directory &amp; file are exist in the current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Eg: </a:t>
            </a:r>
            <a:r>
              <a:rPr lang="en-US" altLang="en-US" sz="2400">
                <a:solidFill>
                  <a:schemeClr val="tx2"/>
                </a:solidFill>
              </a:rPr>
              <a:t>1.</a:t>
            </a:r>
            <a:r>
              <a:rPr lang="en-US" altLang="en-US" sz="2400">
                <a:solidFill>
                  <a:srgbClr val="C7210F"/>
                </a:solidFill>
              </a:rPr>
              <a:t> cd progs			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chemeClr val="tx2"/>
                </a:solidFill>
              </a:rPr>
              <a:t>2.</a:t>
            </a:r>
            <a:r>
              <a:rPr lang="en-US" altLang="en-US" sz="2400">
                <a:solidFill>
                  <a:srgbClr val="C7210F"/>
                </a:solidFill>
              </a:rPr>
              <a:t> </a:t>
            </a:r>
            <a:r>
              <a:rPr lang="en-US" altLang="en-US" sz="2400">
                <a:solidFill>
                  <a:schemeClr val="tx2"/>
                </a:solidFill>
              </a:rPr>
              <a:t>If</a:t>
            </a:r>
            <a:r>
              <a:rPr lang="en-US" altLang="en-US" sz="2400">
                <a:solidFill>
                  <a:srgbClr val="C7210F"/>
                </a:solidFill>
              </a:rPr>
              <a:t> </a:t>
            </a:r>
            <a:r>
              <a:rPr lang="en-US" altLang="en-US" sz="2400">
                <a:solidFill>
                  <a:srgbClr val="FF0066"/>
                </a:solidFill>
              </a:rPr>
              <a:t>progs</a:t>
            </a:r>
            <a:r>
              <a:rPr lang="en-US" altLang="en-US" sz="2400">
                <a:solidFill>
                  <a:schemeClr val="tx2"/>
                </a:solidFill>
              </a:rPr>
              <a:t> also contain a directory </a:t>
            </a:r>
            <a:r>
              <a:rPr lang="en-US" altLang="en-US" sz="2400">
                <a:solidFill>
                  <a:srgbClr val="FF0066"/>
                </a:solidFill>
              </a:rPr>
              <a:t>scripts</a:t>
            </a:r>
            <a:r>
              <a:rPr lang="en-US" altLang="en-US" sz="2400">
                <a:solidFill>
                  <a:schemeClr val="tx2"/>
                </a:solidFill>
              </a:rPr>
              <a:t> under it, it won’t need an absolute pathname to change to that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$cd progs/scripts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</a:t>
            </a: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25141691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E1340616-F2E1-43DC-B16B-97FDCD23357B}"/>
              </a:ext>
            </a:extLst>
          </p:cNvPr>
          <p:cNvSpPr txBox="1">
            <a:spLocks noChangeArrowheads="1"/>
          </p:cNvSpPr>
          <p:nvPr/>
        </p:nvSpPr>
        <p:spPr>
          <a:xfrm>
            <a:off x="293239" y="998569"/>
            <a:ext cx="11076214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/>
              <a:t>Using </a:t>
            </a:r>
            <a:r>
              <a:rPr lang="en-US" altLang="en-US" sz="4000" b="1"/>
              <a:t>. </a:t>
            </a:r>
            <a:r>
              <a:rPr lang="en-US" altLang="en-US" sz="3600" b="1"/>
              <a:t>And </a:t>
            </a:r>
            <a:r>
              <a:rPr lang="en-US" altLang="en-US" sz="4000" b="1"/>
              <a:t>..</a:t>
            </a:r>
            <a:r>
              <a:rPr lang="en-US" altLang="en-US" sz="3600" b="1"/>
              <a:t> In relative pathnames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53C36FE-6F4E-4F21-894E-BC1BC6647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39" y="2019331"/>
            <a:ext cx="11486444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794A6E8D-8CD2-47F7-9FD1-AB6419CBA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954" y="1529420"/>
            <a:ext cx="11076214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relative pathname uses either current or parent directory as reference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relative pathname uses one of the two symbols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/>
              <a:t>.</a:t>
            </a:r>
            <a:r>
              <a:rPr lang="en-US" altLang="en-US" sz="2800" dirty="0"/>
              <a:t> ( a single dot) – current directory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b="1" dirty="0"/>
              <a:t>.. </a:t>
            </a:r>
            <a:r>
              <a:rPr lang="en-US" altLang="en-US" sz="2800" dirty="0"/>
              <a:t>( two dots) – parent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 err="1">
                <a:solidFill>
                  <a:srgbClr val="C7210F"/>
                </a:solidFill>
              </a:rPr>
              <a:t>Eg</a:t>
            </a:r>
            <a:r>
              <a:rPr lang="en-US" altLang="en-US" sz="2400" dirty="0">
                <a:solidFill>
                  <a:srgbClr val="C7210F"/>
                </a:solidFill>
              </a:rPr>
              <a:t>:  </a:t>
            </a:r>
            <a:r>
              <a:rPr lang="en-US" altLang="en-US" sz="2400" dirty="0"/>
              <a:t>consider a path</a:t>
            </a:r>
            <a:r>
              <a:rPr lang="en-US" altLang="en-US" sz="2400" dirty="0">
                <a:solidFill>
                  <a:srgbClr val="C7210F"/>
                </a:solidFill>
              </a:rPr>
              <a:t> /home/k1/progs/data, </a:t>
            </a:r>
            <a:r>
              <a:rPr lang="en-US" altLang="en-US" sz="2400" dirty="0"/>
              <a:t>use</a:t>
            </a:r>
            <a:r>
              <a:rPr lang="en-US" altLang="en-US" sz="2400" dirty="0">
                <a:solidFill>
                  <a:srgbClr val="C7210F"/>
                </a:solidFill>
              </a:rPr>
              <a:t> </a:t>
            </a:r>
            <a:r>
              <a:rPr lang="en-US" altLang="en-US" sz="2400" b="1" dirty="0">
                <a:solidFill>
                  <a:srgbClr val="C7210F"/>
                </a:solidFill>
              </a:rPr>
              <a:t>.. </a:t>
            </a:r>
            <a:r>
              <a:rPr lang="en-US" altLang="en-US" sz="2400" dirty="0"/>
              <a:t>as an argument to</a:t>
            </a:r>
            <a:r>
              <a:rPr lang="en-US" altLang="en-US" sz="2400" dirty="0">
                <a:solidFill>
                  <a:srgbClr val="C7210F"/>
                </a:solidFill>
              </a:rPr>
              <a:t> cd, </a:t>
            </a:r>
            <a:r>
              <a:rPr lang="en-US" altLang="en-US" sz="2400" dirty="0"/>
              <a:t>to move to the parent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dirty="0">
                <a:solidFill>
                  <a:srgbClr val="C7210F"/>
                </a:solidFill>
              </a:rPr>
              <a:t> </a:t>
            </a:r>
            <a:r>
              <a:rPr lang="en-US" altLang="en-US" sz="2000" dirty="0">
                <a:solidFill>
                  <a:srgbClr val="C7210F"/>
                </a:solidFill>
              </a:rPr>
              <a:t>$ </a:t>
            </a:r>
            <a:r>
              <a:rPr lang="en-US" altLang="en-US" sz="2000" dirty="0" err="1">
                <a:solidFill>
                  <a:srgbClr val="C7210F"/>
                </a:solidFill>
              </a:rPr>
              <a:t>pwd</a:t>
            </a:r>
            <a:endParaRPr lang="en-US" altLang="en-US" sz="2000" dirty="0">
              <a:solidFill>
                <a:srgbClr val="C7210F"/>
              </a:solidFill>
            </a:endParaRP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/home/k1/progs/data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dirty="0">
                <a:solidFill>
                  <a:srgbClr val="C7210F"/>
                </a:solidFill>
              </a:rPr>
              <a:t> $cd ..			  </a:t>
            </a:r>
          </a:p>
        </p:txBody>
      </p:sp>
      <p:sp>
        <p:nvSpPr>
          <p:cNvPr id="18" name="Line 5">
            <a:extLst>
              <a:ext uri="{FF2B5EF4-FFF2-40B4-BE49-F238E27FC236}">
                <a16:creationId xmlns:a16="http://schemas.microsoft.com/office/drawing/2014/main" id="{E4322F93-CF94-46C7-86B0-90D1B8AACB9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4454" y="5712618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id="{272B8284-34DB-47DD-8DCE-A55290124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065" y="5712618"/>
            <a:ext cx="3281841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# now the path is</a:t>
            </a:r>
          </a:p>
          <a:p>
            <a:r>
              <a:rPr lang="en-US" altLang="en-US" dirty="0">
                <a:solidFill>
                  <a:srgbClr val="C7210F"/>
                </a:solidFill>
              </a:rPr>
              <a:t>$</a:t>
            </a:r>
            <a:r>
              <a:rPr lang="en-US" altLang="en-US" dirty="0" err="1">
                <a:solidFill>
                  <a:srgbClr val="C7210F"/>
                </a:solidFill>
              </a:rPr>
              <a:t>pwd</a:t>
            </a:r>
            <a:endParaRPr lang="en-US" altLang="en-US" dirty="0">
              <a:solidFill>
                <a:srgbClr val="C7210F"/>
              </a:solidFill>
            </a:endParaRPr>
          </a:p>
          <a:p>
            <a:r>
              <a:rPr lang="en-US" altLang="en-US" dirty="0">
                <a:solidFill>
                  <a:srgbClr val="C7210F"/>
                </a:solidFill>
              </a:rPr>
              <a:t>/home/k1/progs</a:t>
            </a:r>
          </a:p>
        </p:txBody>
      </p:sp>
    </p:spTree>
    <p:extLst>
      <p:ext uri="{BB962C8B-B14F-4D97-AF65-F5344CB8AC3E}">
        <p14:creationId xmlns:p14="http://schemas.microsoft.com/office/powerpoint/2010/main" val="12713737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5417552C-4307-4144-BC23-1BA2CD5C238D}"/>
              </a:ext>
            </a:extLst>
          </p:cNvPr>
          <p:cNvSpPr txBox="1">
            <a:spLocks noChangeArrowheads="1"/>
          </p:cNvSpPr>
          <p:nvPr/>
        </p:nvSpPr>
        <p:spPr>
          <a:xfrm>
            <a:off x="293239" y="965306"/>
            <a:ext cx="11517761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/>
              <a:t>Contd..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0BABA2C-66C0-41D2-BCF2-F63335761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39" y="1986068"/>
            <a:ext cx="1194434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IN" altLang="en-US"/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389D2CA7-9CD1-41B2-81C0-162A289FE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439" y="1660631"/>
            <a:ext cx="11517761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cd.. – change your directory to the parent of the current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/>
              <a:t>Combine sets of .. Separeted by /s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/>
              <a:t>	Eg: </a:t>
            </a:r>
            <a:r>
              <a:rPr lang="en-US" altLang="en-US" sz="2000">
                <a:solidFill>
                  <a:srgbClr val="C7210F"/>
                </a:solidFill>
              </a:rPr>
              <a:t>$ pwd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C7210F"/>
                </a:solidFill>
              </a:rPr>
              <a:t>		/home/k1/progs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C7210F"/>
                </a:solidFill>
              </a:rPr>
              <a:t>	</a:t>
            </a:r>
            <a:r>
              <a:rPr lang="en-US" altLang="en-US" sz="2800" b="1"/>
              <a:t>.</a:t>
            </a:r>
            <a:r>
              <a:rPr lang="en-US" altLang="en-US" sz="2800"/>
              <a:t> – use when command uses the current directory as an argument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Eg:  </a:t>
            </a:r>
            <a:r>
              <a:rPr lang="en-US" altLang="en-US" sz="2400"/>
              <a:t>cp command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C7210F"/>
                </a:solidFill>
              </a:rPr>
              <a:t>	 </a:t>
            </a:r>
            <a:r>
              <a:rPr lang="en-US" altLang="en-US" sz="2000">
                <a:solidFill>
                  <a:srgbClr val="C7210F"/>
                </a:solidFill>
              </a:rPr>
              <a:t>$ pwd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C7210F"/>
                </a:solidFill>
              </a:rPr>
              <a:t>	/home/k1/progs/data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C7210F"/>
                </a:solidFill>
              </a:rPr>
              <a:t> 	$cp /home/k1/prgs1/file1 </a:t>
            </a:r>
            <a:r>
              <a:rPr lang="en-US" altLang="en-US" sz="2400" b="1">
                <a:solidFill>
                  <a:srgbClr val="C7210F"/>
                </a:solidFill>
              </a:rPr>
              <a:t>.</a:t>
            </a:r>
            <a:r>
              <a:rPr lang="en-US" altLang="en-US" sz="2000">
                <a:solidFill>
                  <a:srgbClr val="C7210F"/>
                </a:solidFill>
              </a:rPr>
              <a:t>			  </a:t>
            </a:r>
          </a:p>
        </p:txBody>
      </p:sp>
      <p:cxnSp>
        <p:nvCxnSpPr>
          <p:cNvPr id="18" name="Straight Connector 7">
            <a:extLst>
              <a:ext uri="{FF2B5EF4-FFF2-40B4-BE49-F238E27FC236}">
                <a16:creationId xmlns:a16="http://schemas.microsoft.com/office/drawing/2014/main" id="{F97E2CD5-5D99-4AF1-BCC1-0B5F1B06D1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9744" y="2844634"/>
            <a:ext cx="1269" cy="13716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11">
            <a:extLst>
              <a:ext uri="{FF2B5EF4-FFF2-40B4-BE49-F238E27FC236}">
                <a16:creationId xmlns:a16="http://schemas.microsoft.com/office/drawing/2014/main" id="{132AE7BF-72E7-4FCA-BE5E-6F6AB4CB4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6081" y="2902056"/>
            <a:ext cx="3092732" cy="1219200"/>
          </a:xfrm>
          <a:prstGeom prst="rect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C7210F"/>
                </a:solidFill>
              </a:rPr>
              <a:t>$cd ../..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C7210F"/>
                </a:solidFill>
              </a:rPr>
              <a:t>$pwd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C7210F"/>
                </a:solidFill>
              </a:rPr>
              <a:t>/home</a:t>
            </a:r>
            <a:r>
              <a:rPr lang="en-US" altLang="en-US" sz="2400">
                <a:solidFill>
                  <a:srgbClr val="C7210F"/>
                </a:solidFill>
              </a:rPr>
              <a:t>	</a:t>
            </a:r>
            <a:endParaRPr lang="en-US" altLang="en-US" sz="2400"/>
          </a:p>
          <a:p>
            <a:endParaRPr lang="en-I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2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E498B57A-9685-4521-88B1-23E12778A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066800"/>
            <a:ext cx="112395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 the files are divided into 3 categories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Ordinary files or Regular files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Directory files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Device files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 b="1" dirty="0"/>
              <a:t>Ordinary files: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Consists of a stream of data resident on some permanent magnetic media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It is divided into two types –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Text file	&amp; 	Binary  file</a:t>
            </a:r>
          </a:p>
        </p:txBody>
      </p:sp>
    </p:spTree>
    <p:extLst>
      <p:ext uri="{BB962C8B-B14F-4D97-AF65-F5344CB8AC3E}">
        <p14:creationId xmlns:p14="http://schemas.microsoft.com/office/powerpoint/2010/main" val="283459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FF66D8CD-0B6A-47E1-BB28-80661BDE7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57" y="1226012"/>
            <a:ext cx="11288486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b="1" dirty="0"/>
              <a:t>Text 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 </a:t>
            </a:r>
            <a:r>
              <a:rPr lang="en-US" altLang="en-US" sz="2600" dirty="0"/>
              <a:t>Contains only printable characters &amp; can see the contents of the files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 </a:t>
            </a:r>
            <a:r>
              <a:rPr lang="en-US" altLang="en-US" sz="2600" dirty="0" err="1"/>
              <a:t>Eg</a:t>
            </a:r>
            <a:r>
              <a:rPr lang="en-US" altLang="en-US" sz="2600" dirty="0"/>
              <a:t>: c, java, shell files etc.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 In these files every lines terminated by newline character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 b="1" dirty="0"/>
              <a:t>Binary 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 </a:t>
            </a:r>
            <a:r>
              <a:rPr lang="en-US" altLang="en-US" sz="2600" dirty="0"/>
              <a:t>Contains both printable &amp; unprintable characters [covers the ASCII range 0-255]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600" dirty="0"/>
              <a:t> </a:t>
            </a:r>
            <a:r>
              <a:rPr lang="en-US" altLang="en-US" sz="2600" dirty="0" err="1"/>
              <a:t>Eg</a:t>
            </a:r>
            <a:r>
              <a:rPr lang="en-US" altLang="en-US" sz="2600" dirty="0"/>
              <a:t>: most UNIX commands, object codes, executable codes, audio files etc.</a:t>
            </a:r>
          </a:p>
        </p:txBody>
      </p:sp>
    </p:spTree>
    <p:extLst>
      <p:ext uri="{BB962C8B-B14F-4D97-AF65-F5344CB8AC3E}">
        <p14:creationId xmlns:p14="http://schemas.microsoft.com/office/powerpoint/2010/main" val="3533274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F141F22-EDC0-45DA-919E-B7C04535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99" y="1801646"/>
            <a:ext cx="11379001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 b="1" dirty="0"/>
              <a:t>Directory files: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 directory contain no data, but keep some details of the files &amp; subdirectories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Directories can be created – these are same as windows folders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It allows to store group of files pertaining to specific application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 same filename can be used in separate directories</a:t>
            </a: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68906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E18E156-EE94-447A-8AEF-BDAD3B1B0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771" y="1176155"/>
            <a:ext cx="11386457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 file or a directory has two components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The file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A unique identification number (</a:t>
            </a:r>
            <a:r>
              <a:rPr lang="en-US" altLang="en-US" sz="2400" dirty="0" err="1"/>
              <a:t>inode</a:t>
            </a:r>
            <a:r>
              <a:rPr lang="en-US" altLang="en-US" sz="2400" dirty="0"/>
              <a:t> number)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Can’t write a directory file, but can perform some actions that makes the kernel write a directory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err="1"/>
              <a:t>Eg</a:t>
            </a:r>
            <a:r>
              <a:rPr lang="en-US" altLang="en-US" sz="2800" dirty="0"/>
              <a:t>: When create or remove a file the kernel automatically updates its corresponding directory (</a:t>
            </a:r>
            <a:r>
              <a:rPr lang="en-US" altLang="en-US" sz="2800" dirty="0" err="1"/>
              <a:t>inode</a:t>
            </a:r>
            <a:r>
              <a:rPr lang="en-US" altLang="en-US" sz="2800" dirty="0"/>
              <a:t> &amp; filename)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 b="1" dirty="0"/>
              <a:t>Device file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err="1"/>
              <a:t>Eg</a:t>
            </a:r>
            <a:r>
              <a:rPr lang="en-US" altLang="en-US" sz="2800" dirty="0"/>
              <a:t>: print a file by writing the file representing the printer</a:t>
            </a:r>
          </a:p>
        </p:txBody>
      </p:sp>
    </p:spTree>
    <p:extLst>
      <p:ext uri="{BB962C8B-B14F-4D97-AF65-F5344CB8AC3E}">
        <p14:creationId xmlns:p14="http://schemas.microsoft.com/office/powerpoint/2010/main" val="173274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B9DCA2F0-9910-4D07-9603-E0DAEFD38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119" y="1375430"/>
            <a:ext cx="11517761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The kernel takes care of this “reflection” by mapping these special files to their respective devices.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Device files found in /dev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This file doesn’t contain anything at all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Every file has some attributes that are not stored in the file but elsewhere on the hard disk.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Attributes of a device file govern the operation of the device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Kernel identifies a device from its attributes &amp; then uses them to operate the device</a:t>
            </a:r>
          </a:p>
        </p:txBody>
      </p:sp>
    </p:spTree>
    <p:extLst>
      <p:ext uri="{BB962C8B-B14F-4D97-AF65-F5344CB8AC3E}">
        <p14:creationId xmlns:p14="http://schemas.microsoft.com/office/powerpoint/2010/main" val="648052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5832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7E2266AA-2640-4DCB-99AE-44142D9FA1C4}"/>
              </a:ext>
            </a:extLst>
          </p:cNvPr>
          <p:cNvSpPr txBox="1">
            <a:spLocks noChangeArrowheads="1"/>
          </p:cNvSpPr>
          <p:nvPr/>
        </p:nvSpPr>
        <p:spPr>
          <a:xfrm>
            <a:off x="342900" y="1187910"/>
            <a:ext cx="113538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400" b="1"/>
              <a:t>What’s in a (file) name?</a:t>
            </a:r>
            <a:endParaRPr lang="en-US" altLang="en-US" sz="3400" b="1" dirty="0"/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6D8927D9-9437-4C16-915F-0C9AAFABF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1883235"/>
            <a:ext cx="113538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A filename can consists of up to 255 characters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If can consists of any ASCII characters except the / and the Null character (ASCII value 0). 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Also can use control or other unprintable characters in a filename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File may or may not have extensions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But not recommended to use special characters such as $, *, &amp;, ? etc., instead use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Alphabets &amp; numerals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400" dirty="0"/>
              <a:t>The period(.), hyphen(-), &amp; underscore( _ )</a:t>
            </a:r>
          </a:p>
        </p:txBody>
      </p:sp>
    </p:spTree>
    <p:extLst>
      <p:ext uri="{BB962C8B-B14F-4D97-AF65-F5344CB8AC3E}">
        <p14:creationId xmlns:p14="http://schemas.microsoft.com/office/powerpoint/2010/main" val="812496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0EB7491-0263-47E8-BA73-5E25D441A20A}"/>
              </a:ext>
            </a:extLst>
          </p:cNvPr>
          <p:cNvSpPr/>
          <p:nvPr/>
        </p:nvSpPr>
        <p:spPr>
          <a:xfrm>
            <a:off x="-55880" y="429395"/>
            <a:ext cx="12303760" cy="142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4289B-5A9D-4D1D-8546-3AC6DA3487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11035161" y="-1"/>
            <a:ext cx="1016000" cy="965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545CCB-30BA-465D-AB61-85A068F7FE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4" b="8607"/>
          <a:stretch/>
        </p:blipFill>
        <p:spPr>
          <a:xfrm>
            <a:off x="140839" y="110490"/>
            <a:ext cx="1991360" cy="74676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0680EFED-9B06-4900-9B0B-44F65332F5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3" t="10169" r="28688"/>
          <a:stretch/>
        </p:blipFill>
        <p:spPr bwMode="auto">
          <a:xfrm>
            <a:off x="8246854" y="0"/>
            <a:ext cx="883919" cy="91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74D98B-A888-4925-9398-BE88B94188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"/>
          <a:stretch/>
        </p:blipFill>
        <p:spPr>
          <a:xfrm>
            <a:off x="9425151" y="0"/>
            <a:ext cx="1413291" cy="95552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B2F865-3834-497F-B440-7CA7E591ACF5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85C214-8EF4-4FB2-AB66-785B5F70B0ED}"/>
              </a:ext>
            </a:extLst>
          </p:cNvPr>
          <p:cNvCxnSpPr>
            <a:cxnSpLocks/>
          </p:cNvCxnSpPr>
          <p:nvPr/>
        </p:nvCxnSpPr>
        <p:spPr>
          <a:xfrm flipV="1">
            <a:off x="0" y="940395"/>
            <a:ext cx="1219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4254A07-DB1A-4344-A662-3AE8444C1678}"/>
              </a:ext>
            </a:extLst>
          </p:cNvPr>
          <p:cNvSpPr/>
          <p:nvPr/>
        </p:nvSpPr>
        <p:spPr>
          <a:xfrm>
            <a:off x="0" y="940395"/>
            <a:ext cx="12192000" cy="591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765D9F9-99AC-482A-98AB-80E3EE37F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221" y="1255995"/>
            <a:ext cx="11043557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err="1"/>
              <a:t>Eg</a:t>
            </a:r>
            <a:r>
              <a:rPr lang="en-US" altLang="en-US" sz="2800" dirty="0"/>
              <a:t>: list.	.</a:t>
            </a:r>
            <a:r>
              <a:rPr lang="en-US" altLang="en-US" sz="2800" dirty="0" err="1"/>
              <a:t>las_time</a:t>
            </a:r>
            <a:r>
              <a:rPr lang="en-US" altLang="en-US" sz="2800" dirty="0"/>
              <a:t>	^VB-++bds		-{ }[]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800" dirty="0"/>
              <a:t>	$@#%</a:t>
            </a:r>
            <a:r>
              <a:rPr lang="en-US" altLang="en-US" sz="2800" dirty="0" err="1"/>
              <a:t>ths</a:t>
            </a:r>
            <a:r>
              <a:rPr lang="en-US" altLang="en-US" sz="2800" dirty="0"/>
              <a:t>		</a:t>
            </a:r>
            <a:r>
              <a:rPr lang="en-US" altLang="en-US" sz="2800" dirty="0" err="1"/>
              <a:t>a.b.c.d.e</a:t>
            </a:r>
            <a:endParaRPr lang="en-US" altLang="en-US" sz="2800" dirty="0"/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A filename can begin (hidden files) or end with dot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UNIX is case sensitive: </a:t>
            </a:r>
            <a:r>
              <a:rPr lang="en-US" altLang="en-US" sz="2800" i="1" dirty="0" err="1"/>
              <a:t>abc</a:t>
            </a:r>
            <a:r>
              <a:rPr lang="en-US" altLang="en-US" sz="2800" i="1" dirty="0"/>
              <a:t>, ABC, </a:t>
            </a:r>
            <a:r>
              <a:rPr lang="en-US" altLang="en-US" sz="2800" i="1" dirty="0" err="1"/>
              <a:t>Abc</a:t>
            </a:r>
            <a:r>
              <a:rPr lang="en-US" altLang="en-US" sz="2800" dirty="0"/>
              <a:t> are 3 different filenames</a:t>
            </a:r>
          </a:p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/>
              <a:t>Reserved filenames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sz="2000" dirty="0"/>
              <a:t> / (slash) - the root directory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sz="2000" dirty="0"/>
              <a:t> . (period) – current directory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sz="2000" dirty="0"/>
              <a:t> .. (double period) – parent directory</a:t>
            </a:r>
          </a:p>
          <a:p>
            <a:pPr lvl="1" algn="just" eaLnBrk="1" hangingPunct="1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en-US" altLang="en-US" sz="2000" dirty="0"/>
              <a:t> ~ (tiled) - your home directory</a:t>
            </a:r>
          </a:p>
        </p:txBody>
      </p:sp>
    </p:spTree>
    <p:extLst>
      <p:ext uri="{BB962C8B-B14F-4D97-AF65-F5344CB8AC3E}">
        <p14:creationId xmlns:p14="http://schemas.microsoft.com/office/powerpoint/2010/main" val="2525334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1949</Words>
  <Application>Microsoft Office PowerPoint</Application>
  <PresentationFormat>Widescreen</PresentationFormat>
  <Paragraphs>211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Yathiraj Raj</dc:creator>
  <cp:lastModifiedBy>Yathiraj D N</cp:lastModifiedBy>
  <cp:revision>12</cp:revision>
  <dcterms:created xsi:type="dcterms:W3CDTF">2025-10-03T05:05:59Z</dcterms:created>
  <dcterms:modified xsi:type="dcterms:W3CDTF">2026-03-24T10:41:07Z</dcterms:modified>
</cp:coreProperties>
</file>