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8" r:id="rId20"/>
    <p:sldId id="279" r:id="rId21"/>
    <p:sldId id="280" r:id="rId22"/>
    <p:sldId id="281" r:id="rId23"/>
    <p:sldId id="282" r:id="rId24"/>
    <p:sldId id="283" r:id="rId25"/>
    <p:sldId id="284" r:id="rId26"/>
    <p:sldId id="285" r:id="rId27"/>
    <p:sldId id="286" r:id="rId28"/>
    <p:sldId id="287" r:id="rId29"/>
    <p:sldId id="288" r:id="rId30"/>
    <p:sldId id="289" r:id="rId31"/>
    <p:sldId id="290" r:id="rId32"/>
    <p:sldId id="291" r:id="rId33"/>
    <p:sldId id="293" r:id="rId34"/>
    <p:sldId id="294" r:id="rId35"/>
    <p:sldId id="295" r:id="rId36"/>
    <p:sldId id="292" r:id="rId37"/>
    <p:sldId id="296" r:id="rId38"/>
    <p:sldId id="297" r:id="rId39"/>
    <p:sldId id="298" r:id="rId40"/>
    <p:sldId id="299" r:id="rId41"/>
    <p:sldId id="274" r:id="rId42"/>
    <p:sldId id="275" r:id="rId43"/>
    <p:sldId id="276" r:id="rId44"/>
    <p:sldId id="277" r:id="rId4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97" d="100"/>
          <a:sy n="97" d="100"/>
        </p:scale>
        <p:origin x="96" y="-19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680795-1A38-4748-90C2-3E627983F94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1F4C247-775A-4F5A-8983-91BAA85F021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9F4574B-2058-4C81-A7B7-87EC23D42D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FDA7E8-B4D2-4EBA-8384-0B09A773196F}" type="datetimeFigureOut">
              <a:rPr lang="en-IN" smtClean="0"/>
              <a:t>21-04-2026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3FE43ED-2DC8-4448-8E84-F89B083C65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EE66493-F408-4849-B295-2EBB263587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469366-0BB2-4FD9-AE90-5F510CEA96D1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2873081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358071-70B2-4926-80FF-6EE9C64DD1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77A1E21-4895-4314-ADCA-4259BC8167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63C637B-7069-4301-9C62-74CFD41E54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FDA7E8-B4D2-4EBA-8384-0B09A773196F}" type="datetimeFigureOut">
              <a:rPr lang="en-IN" smtClean="0"/>
              <a:t>21-04-2026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1F63153-903F-42F6-A8A4-F607713888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D1CFA49-9B17-4AC9-A134-1EBD7B3705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469366-0BB2-4FD9-AE90-5F510CEA96D1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845503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8ED89555-5812-41F8-B512-04EFFFCA6A6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AF711AB-1FA0-417F-915E-8BA290CBB96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AAA309C-E944-42BA-8F07-94DDE61FB9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FDA7E8-B4D2-4EBA-8384-0B09A773196F}" type="datetimeFigureOut">
              <a:rPr lang="en-IN" smtClean="0"/>
              <a:t>21-04-2026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2AFB85C-A21B-4371-953E-0F3680C3A4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1399FBD-CC87-466D-A4DD-10A2AA3CFB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469366-0BB2-4FD9-AE90-5F510CEA96D1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5662367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002BA9-DDDC-4C9A-8A38-8D53F42CF4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4F9EF32-ACF6-46C3-92B9-4AE40897160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21935AE-F7C3-4B6E-B355-73B196193C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FDA7E8-B4D2-4EBA-8384-0B09A773196F}" type="datetimeFigureOut">
              <a:rPr lang="en-IN" smtClean="0"/>
              <a:t>21-04-2026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19F3382-18C5-43B4-BBC1-43830151B3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95A4B37-5ACF-44F9-91B8-FA5A27B355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469366-0BB2-4FD9-AE90-5F510CEA96D1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8736923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BDB69B-A9B6-4CDE-AB42-F87949E461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D0AF1BD-2E5F-447D-AD97-3E54FCF9005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E26CA20-3F90-4232-9E85-9FF05A2BC8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FDA7E8-B4D2-4EBA-8384-0B09A773196F}" type="datetimeFigureOut">
              <a:rPr lang="en-IN" smtClean="0"/>
              <a:t>21-04-2026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35E7387-118F-4C2F-B8C6-AADF9F9965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7848CB5-CBE7-4920-952B-48E0E3C4F2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469366-0BB2-4FD9-AE90-5F510CEA96D1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5822583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FFD9DF-25AC-49DB-905C-7D1C2818D1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33468A-889B-417F-B884-CAC0A0ECC99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51A9666-F4F4-4AB5-969B-96CA5258A95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7EEE6ED-37CC-4943-A1DC-1C50DE2411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FDA7E8-B4D2-4EBA-8384-0B09A773196F}" type="datetimeFigureOut">
              <a:rPr lang="en-IN" smtClean="0"/>
              <a:t>21-04-2026</a:t>
            </a:fld>
            <a:endParaRPr lang="en-I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4E7418B-4701-4858-805B-B98664BB2C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6A3C32D-1C7E-43FD-ADE9-37694F312F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469366-0BB2-4FD9-AE90-5F510CEA96D1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483609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9872E6-B12E-4FED-960F-539736637D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7456338-354C-412F-9651-0728EB676E0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4F3E7C6-C6B9-4B45-A9C4-AEB66DCFF44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0C80802-A672-4EC8-9A46-233C9EAD817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00127E8-8D04-4716-BAF0-7684DCC6245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4BEA5D2-A1C3-4285-B6D8-008B4D0A51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FDA7E8-B4D2-4EBA-8384-0B09A773196F}" type="datetimeFigureOut">
              <a:rPr lang="en-IN" smtClean="0"/>
              <a:t>21-04-2026</a:t>
            </a:fld>
            <a:endParaRPr lang="en-IN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FFFE6EE-54A9-4691-B430-DDE393583B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0906545-A495-45C8-830C-61911FCB89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469366-0BB2-4FD9-AE90-5F510CEA96D1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2579323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4897E7-794E-4C46-862B-BEA0FDB788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ACABB18-9654-4940-8A6D-FDC58A7F1D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FDA7E8-B4D2-4EBA-8384-0B09A773196F}" type="datetimeFigureOut">
              <a:rPr lang="en-IN" smtClean="0"/>
              <a:t>21-04-2026</a:t>
            </a:fld>
            <a:endParaRPr lang="en-IN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5F7793E-11CD-4FDD-9D4D-9161185EDC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D2DB354-6802-48A6-825D-5A5744A2DD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469366-0BB2-4FD9-AE90-5F510CEA96D1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6317014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5D21F8E-5E45-4323-AC6F-2C63E50AC6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FDA7E8-B4D2-4EBA-8384-0B09A773196F}" type="datetimeFigureOut">
              <a:rPr lang="en-IN" smtClean="0"/>
              <a:t>21-04-2026</a:t>
            </a:fld>
            <a:endParaRPr lang="en-IN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B4886BE-DE05-4403-A2ED-F8714F7A6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FC9D6E9-5625-43CD-AB1D-35B8BC763F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469366-0BB2-4FD9-AE90-5F510CEA96D1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935828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2F9A95-11E5-44F3-8E29-74DBFDC915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CA4734F-7D84-4304-B149-1F5787A5BDB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5E030D3-6A42-4661-80E0-AAC50D6287F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2A6605C-45FD-4D00-AF6F-FB6F7714F5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FDA7E8-B4D2-4EBA-8384-0B09A773196F}" type="datetimeFigureOut">
              <a:rPr lang="en-IN" smtClean="0"/>
              <a:t>21-04-2026</a:t>
            </a:fld>
            <a:endParaRPr lang="en-I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6CD04BA-6B7D-47A4-B2E6-F794AE7DE4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C7FB3C1-832C-4CCA-BFB7-BEFCD7989C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469366-0BB2-4FD9-AE90-5F510CEA96D1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5398032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5D4B5A-27FE-4469-AEB0-93652EE53D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BD08847-07D0-4A4C-8B26-ED625579238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IN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671B7D7-D9BB-4D64-B5A0-084209B63A5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149D4AC-17EB-4395-AB61-2A8B47A861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FDA7E8-B4D2-4EBA-8384-0B09A773196F}" type="datetimeFigureOut">
              <a:rPr lang="en-IN" smtClean="0"/>
              <a:t>21-04-2026</a:t>
            </a:fld>
            <a:endParaRPr lang="en-I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864DE65-E8E8-45D3-9683-163EF61B85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23CA041-441E-4974-9FB2-8FA59A86AC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469366-0BB2-4FD9-AE90-5F510CEA96D1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555566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E3B1508-EA4A-412A-9F1F-381A38A0C2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52937CB-FEF3-4C9C-9151-45BAF8569B1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10C615C-9A0B-4367-B77F-EEBB78CBCA3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FDA7E8-B4D2-4EBA-8384-0B09A773196F}" type="datetimeFigureOut">
              <a:rPr lang="en-IN" smtClean="0"/>
              <a:t>21-04-2026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D2FD164-66F0-49AD-9B94-9738F87073F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400116D-35E8-4BD9-B0C1-81E40BAF0E3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469366-0BB2-4FD9-AE90-5F510CEA96D1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4456450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g"/><Relationship Id="rId4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g"/><Relationship Id="rId4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g"/><Relationship Id="rId4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g"/><Relationship Id="rId4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g"/><Relationship Id="rId4" Type="http://schemas.openxmlformats.org/officeDocument/2006/relationships/image" Target="../media/image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g"/><Relationship Id="rId4" Type="http://schemas.openxmlformats.org/officeDocument/2006/relationships/image" Target="../media/image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g"/><Relationship Id="rId4" Type="http://schemas.openxmlformats.org/officeDocument/2006/relationships/image" Target="../media/image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g"/><Relationship Id="rId4" Type="http://schemas.openxmlformats.org/officeDocument/2006/relationships/image" Target="../media/image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g"/><Relationship Id="rId4" Type="http://schemas.openxmlformats.org/officeDocument/2006/relationships/image" Target="../media/image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g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g"/><Relationship Id="rId4" Type="http://schemas.openxmlformats.org/officeDocument/2006/relationships/image" Target="../media/image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g"/><Relationship Id="rId4" Type="http://schemas.openxmlformats.org/officeDocument/2006/relationships/image" Target="../media/image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g"/><Relationship Id="rId4" Type="http://schemas.openxmlformats.org/officeDocument/2006/relationships/image" Target="../media/image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g"/><Relationship Id="rId4" Type="http://schemas.openxmlformats.org/officeDocument/2006/relationships/image" Target="../media/image3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g"/><Relationship Id="rId4" Type="http://schemas.openxmlformats.org/officeDocument/2006/relationships/image" Target="../media/image3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g"/><Relationship Id="rId4" Type="http://schemas.openxmlformats.org/officeDocument/2006/relationships/image" Target="../media/image3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g"/><Relationship Id="rId4" Type="http://schemas.openxmlformats.org/officeDocument/2006/relationships/image" Target="../media/image3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g"/><Relationship Id="rId4" Type="http://schemas.openxmlformats.org/officeDocument/2006/relationships/image" Target="../media/image3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g"/><Relationship Id="rId4" Type="http://schemas.openxmlformats.org/officeDocument/2006/relationships/image" Target="../media/image3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g"/><Relationship Id="rId4" Type="http://schemas.openxmlformats.org/officeDocument/2006/relationships/image" Target="../media/image3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g"/><Relationship Id="rId4" Type="http://schemas.openxmlformats.org/officeDocument/2006/relationships/image" Target="../media/image3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g"/><Relationship Id="rId4" Type="http://schemas.openxmlformats.org/officeDocument/2006/relationships/image" Target="../media/image3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g"/><Relationship Id="rId4" Type="http://schemas.openxmlformats.org/officeDocument/2006/relationships/image" Target="../media/image3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g"/><Relationship Id="rId4" Type="http://schemas.openxmlformats.org/officeDocument/2006/relationships/image" Target="../media/image3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g"/><Relationship Id="rId4" Type="http://schemas.openxmlformats.org/officeDocument/2006/relationships/image" Target="../media/image3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g"/><Relationship Id="rId4" Type="http://schemas.openxmlformats.org/officeDocument/2006/relationships/image" Target="../media/image3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g"/><Relationship Id="rId4" Type="http://schemas.openxmlformats.org/officeDocument/2006/relationships/image" Target="../media/image3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g"/><Relationship Id="rId4" Type="http://schemas.openxmlformats.org/officeDocument/2006/relationships/image" Target="../media/image3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g"/><Relationship Id="rId4" Type="http://schemas.openxmlformats.org/officeDocument/2006/relationships/image" Target="../media/image3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g"/><Relationship Id="rId4" Type="http://schemas.openxmlformats.org/officeDocument/2006/relationships/image" Target="../media/image3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g"/><Relationship Id="rId4" Type="http://schemas.openxmlformats.org/officeDocument/2006/relationships/image" Target="../media/image3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g"/><Relationship Id="rId4" Type="http://schemas.openxmlformats.org/officeDocument/2006/relationships/image" Target="../media/image3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g"/><Relationship Id="rId4" Type="http://schemas.openxmlformats.org/officeDocument/2006/relationships/image" Target="../media/image3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g"/><Relationship Id="rId4" Type="http://schemas.openxmlformats.org/officeDocument/2006/relationships/image" Target="../media/image3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g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g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g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g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g"/><Relationship Id="rId4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60EB7491-0263-47E8-BA73-5E25D441A20A}"/>
              </a:ext>
            </a:extLst>
          </p:cNvPr>
          <p:cNvSpPr/>
          <p:nvPr/>
        </p:nvSpPr>
        <p:spPr>
          <a:xfrm>
            <a:off x="-55880" y="429395"/>
            <a:ext cx="12303760" cy="14223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DE4289B-5A9D-4D1D-8546-3AC6DA34870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83"/>
          <a:stretch/>
        </p:blipFill>
        <p:spPr>
          <a:xfrm>
            <a:off x="11035161" y="-1"/>
            <a:ext cx="1016000" cy="96536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F545CCB-30BA-465D-AB61-85A068F7FE2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094" b="8607"/>
          <a:stretch/>
        </p:blipFill>
        <p:spPr>
          <a:xfrm>
            <a:off x="140839" y="110490"/>
            <a:ext cx="1991360" cy="746760"/>
          </a:xfrm>
          <a:prstGeom prst="rect">
            <a:avLst/>
          </a:prstGeom>
        </p:spPr>
      </p:pic>
      <p:pic>
        <p:nvPicPr>
          <p:cNvPr id="8" name="Picture 2">
            <a:extLst>
              <a:ext uri="{FF2B5EF4-FFF2-40B4-BE49-F238E27FC236}">
                <a16:creationId xmlns:a16="http://schemas.microsoft.com/office/drawing/2014/main" id="{0680EFED-9B06-4900-9B0B-44F65332F5A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083" t="10169" r="28688"/>
          <a:stretch/>
        </p:blipFill>
        <p:spPr bwMode="auto">
          <a:xfrm>
            <a:off x="8246854" y="0"/>
            <a:ext cx="883919" cy="9154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5174D98B-A888-4925-9398-BE88B941884A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95"/>
          <a:stretch/>
        </p:blipFill>
        <p:spPr>
          <a:xfrm>
            <a:off x="9425151" y="0"/>
            <a:ext cx="1413291" cy="955525"/>
          </a:xfrm>
          <a:prstGeom prst="rect">
            <a:avLst/>
          </a:prstGeom>
        </p:spPr>
      </p:pic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53B2F865-3834-497F-B440-7CA7E591ACF5}"/>
              </a:ext>
            </a:extLst>
          </p:cNvPr>
          <p:cNvCxnSpPr>
            <a:cxnSpLocks/>
          </p:cNvCxnSpPr>
          <p:nvPr/>
        </p:nvCxnSpPr>
        <p:spPr>
          <a:xfrm flipV="1">
            <a:off x="0" y="940395"/>
            <a:ext cx="12192000" cy="1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" name="Rectangle 1">
            <a:extLst>
              <a:ext uri="{FF2B5EF4-FFF2-40B4-BE49-F238E27FC236}">
                <a16:creationId xmlns:a16="http://schemas.microsoft.com/office/drawing/2014/main" id="{45C21305-45D0-4AC6-928E-D125228A1D06}"/>
              </a:ext>
            </a:extLst>
          </p:cNvPr>
          <p:cNvSpPr/>
          <p:nvPr/>
        </p:nvSpPr>
        <p:spPr>
          <a:xfrm>
            <a:off x="0" y="940395"/>
            <a:ext cx="12192000" cy="591760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B6DEFEF-4616-4A83-BCF6-52217B8019BA}"/>
              </a:ext>
            </a:extLst>
          </p:cNvPr>
          <p:cNvSpPr txBox="1"/>
          <p:nvPr/>
        </p:nvSpPr>
        <p:spPr>
          <a:xfrm>
            <a:off x="653748" y="2745605"/>
            <a:ext cx="759310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9600" b="1" dirty="0"/>
              <a:t>Module-3</a:t>
            </a:r>
          </a:p>
        </p:txBody>
      </p:sp>
      <p:sp>
        <p:nvSpPr>
          <p:cNvPr id="11" name="TextBox 12">
            <a:extLst>
              <a:ext uri="{FF2B5EF4-FFF2-40B4-BE49-F238E27FC236}">
                <a16:creationId xmlns:a16="http://schemas.microsoft.com/office/drawing/2014/main" id="{938295D7-838E-4E71-A64E-BA1683ABB819}"/>
              </a:ext>
            </a:extLst>
          </p:cNvPr>
          <p:cNvSpPr txBox="1"/>
          <p:nvPr/>
        </p:nvSpPr>
        <p:spPr>
          <a:xfrm>
            <a:off x="599960" y="5049441"/>
            <a:ext cx="854919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b="1" dirty="0">
                <a:latin typeface="+mn-lt"/>
              </a:rPr>
              <a:t>Yathiraj D N</a:t>
            </a:r>
          </a:p>
          <a:p>
            <a:r>
              <a:rPr lang="en-US" sz="1800" b="0" dirty="0">
                <a:latin typeface="+mn-lt"/>
              </a:rPr>
              <a:t>Department of Computer Applications</a:t>
            </a:r>
          </a:p>
          <a:p>
            <a:r>
              <a:rPr lang="en-US" sz="1800" b="0" dirty="0">
                <a:latin typeface="+mn-lt"/>
              </a:rPr>
              <a:t>ATMECE</a:t>
            </a:r>
          </a:p>
          <a:p>
            <a:r>
              <a:rPr lang="en-US" sz="1800" b="0" dirty="0">
                <a:latin typeface="+mn-lt"/>
              </a:rPr>
              <a:t>Mysuru</a:t>
            </a:r>
            <a:endParaRPr lang="en-IN" sz="1800" b="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87034559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60EB7491-0263-47E8-BA73-5E25D441A20A}"/>
              </a:ext>
            </a:extLst>
          </p:cNvPr>
          <p:cNvSpPr/>
          <p:nvPr/>
        </p:nvSpPr>
        <p:spPr>
          <a:xfrm>
            <a:off x="-55880" y="429395"/>
            <a:ext cx="12303760" cy="14223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DE4289B-5A9D-4D1D-8546-3AC6DA34870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83"/>
          <a:stretch/>
        </p:blipFill>
        <p:spPr>
          <a:xfrm>
            <a:off x="11035161" y="-1"/>
            <a:ext cx="1016000" cy="96536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F545CCB-30BA-465D-AB61-85A068F7FE2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094" b="8607"/>
          <a:stretch/>
        </p:blipFill>
        <p:spPr>
          <a:xfrm>
            <a:off x="140839" y="110490"/>
            <a:ext cx="1991360" cy="746760"/>
          </a:xfrm>
          <a:prstGeom prst="rect">
            <a:avLst/>
          </a:prstGeom>
        </p:spPr>
      </p:pic>
      <p:pic>
        <p:nvPicPr>
          <p:cNvPr id="8" name="Picture 2">
            <a:extLst>
              <a:ext uri="{FF2B5EF4-FFF2-40B4-BE49-F238E27FC236}">
                <a16:creationId xmlns:a16="http://schemas.microsoft.com/office/drawing/2014/main" id="{0680EFED-9B06-4900-9B0B-44F65332F5A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083" t="10169" r="28688"/>
          <a:stretch/>
        </p:blipFill>
        <p:spPr bwMode="auto">
          <a:xfrm>
            <a:off x="8246854" y="0"/>
            <a:ext cx="883919" cy="9154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5174D98B-A888-4925-9398-BE88B941884A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95"/>
          <a:stretch/>
        </p:blipFill>
        <p:spPr>
          <a:xfrm>
            <a:off x="9425151" y="0"/>
            <a:ext cx="1413291" cy="955525"/>
          </a:xfrm>
          <a:prstGeom prst="rect">
            <a:avLst/>
          </a:prstGeom>
        </p:spPr>
      </p:pic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53B2F865-3834-497F-B440-7CA7E591ACF5}"/>
              </a:ext>
            </a:extLst>
          </p:cNvPr>
          <p:cNvCxnSpPr>
            <a:cxnSpLocks/>
          </p:cNvCxnSpPr>
          <p:nvPr/>
        </p:nvCxnSpPr>
        <p:spPr>
          <a:xfrm flipV="1">
            <a:off x="0" y="940395"/>
            <a:ext cx="12192000" cy="1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" name="Rectangle 1">
            <a:extLst>
              <a:ext uri="{FF2B5EF4-FFF2-40B4-BE49-F238E27FC236}">
                <a16:creationId xmlns:a16="http://schemas.microsoft.com/office/drawing/2014/main" id="{45C21305-45D0-4AC6-928E-D125228A1D06}"/>
              </a:ext>
            </a:extLst>
          </p:cNvPr>
          <p:cNvSpPr/>
          <p:nvPr/>
        </p:nvSpPr>
        <p:spPr>
          <a:xfrm>
            <a:off x="0" y="940395"/>
            <a:ext cx="12192000" cy="591760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dirty="0"/>
          </a:p>
        </p:txBody>
      </p:sp>
      <p:sp>
        <p:nvSpPr>
          <p:cNvPr id="9" name="Text Box 1">
            <a:extLst>
              <a:ext uri="{FF2B5EF4-FFF2-40B4-BE49-F238E27FC236}">
                <a16:creationId xmlns:a16="http://schemas.microsoft.com/office/drawing/2014/main" id="{979CFED8-A2D5-4FEA-96E4-8DD343ADEF9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3900" y="1329341"/>
            <a:ext cx="107442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 anchor="ctr"/>
          <a:lstStyle>
            <a:lvl1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Droid Sans Fallback" charset="0"/>
              </a:defRPr>
            </a:lvl1pPr>
            <a:lvl2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Droid Sans Fallback" charset="0"/>
              </a:defRPr>
            </a:lvl2pPr>
            <a:lvl3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Droid Sans Fallback" charset="0"/>
              </a:defRPr>
            </a:lvl3pPr>
            <a:lvl4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Droid Sans Fallback" charset="0"/>
              </a:defRPr>
            </a:lvl4pPr>
            <a:lvl5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Droid Sans Fallback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Droid Sans Fallback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Droid Sans Fallback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Droid Sans Fallback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Droid Sans Fallback" charset="0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en-US" altLang="en-US" sz="3200" b="1" dirty="0" err="1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chmod</a:t>
            </a:r>
            <a:r>
              <a:rPr lang="en-US" altLang="en-US" sz="3200" b="1" dirty="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: CHANGING FILE PERMISSIONS</a:t>
            </a:r>
          </a:p>
        </p:txBody>
      </p:sp>
      <p:sp>
        <p:nvSpPr>
          <p:cNvPr id="11" name="Text Box 2">
            <a:extLst>
              <a:ext uri="{FF2B5EF4-FFF2-40B4-BE49-F238E27FC236}">
                <a16:creationId xmlns:a16="http://schemas.microsoft.com/office/drawing/2014/main" id="{A8469F01-BA2E-4ABF-BD6D-EA21D68FFDD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3900" y="2372328"/>
            <a:ext cx="10744200" cy="5180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/>
          <a:lstStyle>
            <a:lvl1pPr marL="336550" indent="-336550" eaLnBrk="0" hangingPunct="0">
              <a:tabLst>
                <a:tab pos="336550" algn="l"/>
                <a:tab pos="784225" algn="l"/>
                <a:tab pos="1233488" algn="l"/>
                <a:tab pos="1682750" algn="l"/>
                <a:tab pos="2132013" algn="l"/>
                <a:tab pos="2581275" algn="l"/>
                <a:tab pos="3030538" algn="l"/>
                <a:tab pos="3479800" algn="l"/>
                <a:tab pos="3929063" algn="l"/>
                <a:tab pos="4378325" algn="l"/>
                <a:tab pos="4827588" algn="l"/>
                <a:tab pos="5276850" algn="l"/>
                <a:tab pos="5726113" algn="l"/>
                <a:tab pos="6175375" algn="l"/>
                <a:tab pos="6624638" algn="l"/>
                <a:tab pos="7073900" algn="l"/>
                <a:tab pos="7523163" algn="l"/>
                <a:tab pos="7972425" algn="l"/>
                <a:tab pos="8421688" algn="l"/>
                <a:tab pos="8870950" algn="l"/>
                <a:tab pos="932021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Droid Sans Fallback" charset="0"/>
              </a:defRPr>
            </a:lvl1pPr>
            <a:lvl2pPr marL="736600" indent="-279400" eaLnBrk="0" hangingPunct="0">
              <a:tabLst>
                <a:tab pos="336550" algn="l"/>
                <a:tab pos="784225" algn="l"/>
                <a:tab pos="1233488" algn="l"/>
                <a:tab pos="1682750" algn="l"/>
                <a:tab pos="2132013" algn="l"/>
                <a:tab pos="2581275" algn="l"/>
                <a:tab pos="3030538" algn="l"/>
                <a:tab pos="3479800" algn="l"/>
                <a:tab pos="3929063" algn="l"/>
                <a:tab pos="4378325" algn="l"/>
                <a:tab pos="4827588" algn="l"/>
                <a:tab pos="5276850" algn="l"/>
                <a:tab pos="5726113" algn="l"/>
                <a:tab pos="6175375" algn="l"/>
                <a:tab pos="6624638" algn="l"/>
                <a:tab pos="7073900" algn="l"/>
                <a:tab pos="7523163" algn="l"/>
                <a:tab pos="7972425" algn="l"/>
                <a:tab pos="8421688" algn="l"/>
                <a:tab pos="8870950" algn="l"/>
                <a:tab pos="932021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Droid Sans Fallback" charset="0"/>
              </a:defRPr>
            </a:lvl2pPr>
            <a:lvl3pPr eaLnBrk="0" hangingPunct="0">
              <a:tabLst>
                <a:tab pos="336550" algn="l"/>
                <a:tab pos="784225" algn="l"/>
                <a:tab pos="1233488" algn="l"/>
                <a:tab pos="1682750" algn="l"/>
                <a:tab pos="2132013" algn="l"/>
                <a:tab pos="2581275" algn="l"/>
                <a:tab pos="3030538" algn="l"/>
                <a:tab pos="3479800" algn="l"/>
                <a:tab pos="3929063" algn="l"/>
                <a:tab pos="4378325" algn="l"/>
                <a:tab pos="4827588" algn="l"/>
                <a:tab pos="5276850" algn="l"/>
                <a:tab pos="5726113" algn="l"/>
                <a:tab pos="6175375" algn="l"/>
                <a:tab pos="6624638" algn="l"/>
                <a:tab pos="7073900" algn="l"/>
                <a:tab pos="7523163" algn="l"/>
                <a:tab pos="7972425" algn="l"/>
                <a:tab pos="8421688" algn="l"/>
                <a:tab pos="8870950" algn="l"/>
                <a:tab pos="932021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Droid Sans Fallback" charset="0"/>
              </a:defRPr>
            </a:lvl3pPr>
            <a:lvl4pPr eaLnBrk="0" hangingPunct="0">
              <a:tabLst>
                <a:tab pos="336550" algn="l"/>
                <a:tab pos="784225" algn="l"/>
                <a:tab pos="1233488" algn="l"/>
                <a:tab pos="1682750" algn="l"/>
                <a:tab pos="2132013" algn="l"/>
                <a:tab pos="2581275" algn="l"/>
                <a:tab pos="3030538" algn="l"/>
                <a:tab pos="3479800" algn="l"/>
                <a:tab pos="3929063" algn="l"/>
                <a:tab pos="4378325" algn="l"/>
                <a:tab pos="4827588" algn="l"/>
                <a:tab pos="5276850" algn="l"/>
                <a:tab pos="5726113" algn="l"/>
                <a:tab pos="6175375" algn="l"/>
                <a:tab pos="6624638" algn="l"/>
                <a:tab pos="7073900" algn="l"/>
                <a:tab pos="7523163" algn="l"/>
                <a:tab pos="7972425" algn="l"/>
                <a:tab pos="8421688" algn="l"/>
                <a:tab pos="8870950" algn="l"/>
                <a:tab pos="932021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Droid Sans Fallback" charset="0"/>
              </a:defRPr>
            </a:lvl4pPr>
            <a:lvl5pPr eaLnBrk="0" hangingPunct="0">
              <a:tabLst>
                <a:tab pos="336550" algn="l"/>
                <a:tab pos="784225" algn="l"/>
                <a:tab pos="1233488" algn="l"/>
                <a:tab pos="1682750" algn="l"/>
                <a:tab pos="2132013" algn="l"/>
                <a:tab pos="2581275" algn="l"/>
                <a:tab pos="3030538" algn="l"/>
                <a:tab pos="3479800" algn="l"/>
                <a:tab pos="3929063" algn="l"/>
                <a:tab pos="4378325" algn="l"/>
                <a:tab pos="4827588" algn="l"/>
                <a:tab pos="5276850" algn="l"/>
                <a:tab pos="5726113" algn="l"/>
                <a:tab pos="6175375" algn="l"/>
                <a:tab pos="6624638" algn="l"/>
                <a:tab pos="7073900" algn="l"/>
                <a:tab pos="7523163" algn="l"/>
                <a:tab pos="7972425" algn="l"/>
                <a:tab pos="8421688" algn="l"/>
                <a:tab pos="8870950" algn="l"/>
                <a:tab pos="932021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Droid Sans Fallback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36550" algn="l"/>
                <a:tab pos="784225" algn="l"/>
                <a:tab pos="1233488" algn="l"/>
                <a:tab pos="1682750" algn="l"/>
                <a:tab pos="2132013" algn="l"/>
                <a:tab pos="2581275" algn="l"/>
                <a:tab pos="3030538" algn="l"/>
                <a:tab pos="3479800" algn="l"/>
                <a:tab pos="3929063" algn="l"/>
                <a:tab pos="4378325" algn="l"/>
                <a:tab pos="4827588" algn="l"/>
                <a:tab pos="5276850" algn="l"/>
                <a:tab pos="5726113" algn="l"/>
                <a:tab pos="6175375" algn="l"/>
                <a:tab pos="6624638" algn="l"/>
                <a:tab pos="7073900" algn="l"/>
                <a:tab pos="7523163" algn="l"/>
                <a:tab pos="7972425" algn="l"/>
                <a:tab pos="8421688" algn="l"/>
                <a:tab pos="8870950" algn="l"/>
                <a:tab pos="932021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Droid Sans Fallback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36550" algn="l"/>
                <a:tab pos="784225" algn="l"/>
                <a:tab pos="1233488" algn="l"/>
                <a:tab pos="1682750" algn="l"/>
                <a:tab pos="2132013" algn="l"/>
                <a:tab pos="2581275" algn="l"/>
                <a:tab pos="3030538" algn="l"/>
                <a:tab pos="3479800" algn="l"/>
                <a:tab pos="3929063" algn="l"/>
                <a:tab pos="4378325" algn="l"/>
                <a:tab pos="4827588" algn="l"/>
                <a:tab pos="5276850" algn="l"/>
                <a:tab pos="5726113" algn="l"/>
                <a:tab pos="6175375" algn="l"/>
                <a:tab pos="6624638" algn="l"/>
                <a:tab pos="7073900" algn="l"/>
                <a:tab pos="7523163" algn="l"/>
                <a:tab pos="7972425" algn="l"/>
                <a:tab pos="8421688" algn="l"/>
                <a:tab pos="8870950" algn="l"/>
                <a:tab pos="932021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Droid Sans Fallback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36550" algn="l"/>
                <a:tab pos="784225" algn="l"/>
                <a:tab pos="1233488" algn="l"/>
                <a:tab pos="1682750" algn="l"/>
                <a:tab pos="2132013" algn="l"/>
                <a:tab pos="2581275" algn="l"/>
                <a:tab pos="3030538" algn="l"/>
                <a:tab pos="3479800" algn="l"/>
                <a:tab pos="3929063" algn="l"/>
                <a:tab pos="4378325" algn="l"/>
                <a:tab pos="4827588" algn="l"/>
                <a:tab pos="5276850" algn="l"/>
                <a:tab pos="5726113" algn="l"/>
                <a:tab pos="6175375" algn="l"/>
                <a:tab pos="6624638" algn="l"/>
                <a:tab pos="7073900" algn="l"/>
                <a:tab pos="7523163" algn="l"/>
                <a:tab pos="7972425" algn="l"/>
                <a:tab pos="8421688" algn="l"/>
                <a:tab pos="8870950" algn="l"/>
                <a:tab pos="932021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Droid Sans Fallback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36550" algn="l"/>
                <a:tab pos="784225" algn="l"/>
                <a:tab pos="1233488" algn="l"/>
                <a:tab pos="1682750" algn="l"/>
                <a:tab pos="2132013" algn="l"/>
                <a:tab pos="2581275" algn="l"/>
                <a:tab pos="3030538" algn="l"/>
                <a:tab pos="3479800" algn="l"/>
                <a:tab pos="3929063" algn="l"/>
                <a:tab pos="4378325" algn="l"/>
                <a:tab pos="4827588" algn="l"/>
                <a:tab pos="5276850" algn="l"/>
                <a:tab pos="5726113" algn="l"/>
                <a:tab pos="6175375" algn="l"/>
                <a:tab pos="6624638" algn="l"/>
                <a:tab pos="7073900" algn="l"/>
                <a:tab pos="7523163" algn="l"/>
                <a:tab pos="7972425" algn="l"/>
                <a:tab pos="8421688" algn="l"/>
                <a:tab pos="8870950" algn="l"/>
                <a:tab pos="932021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Droid Sans Fallback" charset="0"/>
              </a:defRPr>
            </a:lvl9pPr>
          </a:lstStyle>
          <a:p>
            <a:pPr algn="just" eaLnBrk="1" hangingPunct="1">
              <a:lnSpc>
                <a:spcPct val="80000"/>
              </a:lnSpc>
              <a:spcBef>
                <a:spcPts val="700"/>
              </a:spcBef>
              <a:buFont typeface="Arial" panose="020B0604020202020204" pitchFamily="34" charset="0"/>
              <a:buChar char="•"/>
            </a:pPr>
            <a:r>
              <a:rPr lang="en-US" altLang="en-US" sz="2800" dirty="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A file or directory is created with a default set of permissions.</a:t>
            </a:r>
          </a:p>
          <a:p>
            <a:pPr algn="just" eaLnBrk="1" hangingPunct="1">
              <a:lnSpc>
                <a:spcPct val="80000"/>
              </a:lnSpc>
              <a:spcBef>
                <a:spcPts val="700"/>
              </a:spcBef>
              <a:buFont typeface="Arial" panose="020B0604020202020204" pitchFamily="34" charset="0"/>
              <a:buChar char="•"/>
            </a:pPr>
            <a:r>
              <a:rPr lang="en-US" altLang="en-US" sz="2800" dirty="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Default setting is done by </a:t>
            </a:r>
            <a:r>
              <a:rPr lang="en-US" altLang="en-US" sz="2800" b="1" dirty="0" err="1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umask</a:t>
            </a:r>
            <a:endParaRPr lang="en-US" altLang="en-US" sz="2800" b="1" dirty="0">
              <a:solidFill>
                <a:schemeClr val="tx1"/>
              </a:solidFill>
              <a:latin typeface="Calibri" panose="020F0502020204030204" pitchFamily="34" charset="0"/>
              <a:cs typeface="Arial" panose="020B0604020202020204" pitchFamily="34" charset="0"/>
            </a:endParaRPr>
          </a:p>
          <a:p>
            <a:pPr algn="just" eaLnBrk="1" hangingPunct="1">
              <a:lnSpc>
                <a:spcPct val="80000"/>
              </a:lnSpc>
              <a:spcBef>
                <a:spcPts val="700"/>
              </a:spcBef>
              <a:buClr>
                <a:srgbClr val="CC0000"/>
              </a:buClr>
              <a:buFont typeface="Arial" panose="020B0604020202020204" pitchFamily="34" charset="0"/>
              <a:buChar char="•"/>
            </a:pPr>
            <a:r>
              <a:rPr lang="en-US" altLang="en-US" sz="2800" dirty="0" err="1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chmod</a:t>
            </a:r>
            <a:r>
              <a:rPr lang="en-US" altLang="en-US" sz="2800" dirty="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 (change mode) command is used to set the permissions of one or more file</a:t>
            </a:r>
            <a:r>
              <a:rPr lang="en-IN" altLang="en-US" sz="2800" dirty="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s</a:t>
            </a:r>
            <a:r>
              <a:rPr lang="en-US" altLang="en-US" sz="2800" dirty="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 for all 3 categories of users ( user, group &amp; others)</a:t>
            </a:r>
          </a:p>
          <a:p>
            <a:pPr algn="just" eaLnBrk="1" hangingPunct="1">
              <a:lnSpc>
                <a:spcPct val="80000"/>
              </a:lnSpc>
              <a:spcBef>
                <a:spcPts val="700"/>
              </a:spcBef>
              <a:buFont typeface="Arial" panose="020B0604020202020204" pitchFamily="34" charset="0"/>
              <a:buChar char="•"/>
            </a:pPr>
            <a:r>
              <a:rPr lang="en-US" altLang="en-US" sz="2800" dirty="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It can be done by user (owner) &amp; the superuser</a:t>
            </a:r>
          </a:p>
          <a:p>
            <a:pPr algn="just" eaLnBrk="1" hangingPunct="1">
              <a:lnSpc>
                <a:spcPct val="80000"/>
              </a:lnSpc>
              <a:spcBef>
                <a:spcPts val="700"/>
              </a:spcBef>
              <a:buFont typeface="Arial" panose="020B0604020202020204" pitchFamily="34" charset="0"/>
              <a:buChar char="•"/>
            </a:pPr>
            <a:r>
              <a:rPr lang="en-US" altLang="en-US" sz="2800" dirty="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The command can be used in two ways-</a:t>
            </a:r>
          </a:p>
          <a:p>
            <a:pPr lvl="1" algn="just" eaLnBrk="1" hangingPunct="1">
              <a:lnSpc>
                <a:spcPct val="80000"/>
              </a:lnSpc>
              <a:spcBef>
                <a:spcPts val="600"/>
              </a:spcBef>
              <a:buFont typeface="Arial" panose="020B0604020202020204" pitchFamily="34" charset="0"/>
              <a:buChar char="–"/>
            </a:pPr>
            <a:r>
              <a:rPr lang="en-US" altLang="en-US" sz="2400" dirty="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Relative manner – by specifying the changes to the current permissions</a:t>
            </a:r>
          </a:p>
          <a:p>
            <a:pPr lvl="1" algn="just" eaLnBrk="1" hangingPunct="1">
              <a:lnSpc>
                <a:spcPct val="80000"/>
              </a:lnSpc>
              <a:spcBef>
                <a:spcPts val="600"/>
              </a:spcBef>
              <a:buFont typeface="Arial" panose="020B0604020202020204" pitchFamily="34" charset="0"/>
              <a:buChar char="–"/>
            </a:pPr>
            <a:r>
              <a:rPr lang="en-US" altLang="en-US" sz="2400" dirty="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Absolute manner – by specifying the final permissions</a:t>
            </a:r>
          </a:p>
        </p:txBody>
      </p:sp>
    </p:spTree>
    <p:extLst>
      <p:ext uri="{BB962C8B-B14F-4D97-AF65-F5344CB8AC3E}">
        <p14:creationId xmlns:p14="http://schemas.microsoft.com/office/powerpoint/2010/main" val="276748145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60EB7491-0263-47E8-BA73-5E25D441A20A}"/>
              </a:ext>
            </a:extLst>
          </p:cNvPr>
          <p:cNvSpPr/>
          <p:nvPr/>
        </p:nvSpPr>
        <p:spPr>
          <a:xfrm>
            <a:off x="-55880" y="429395"/>
            <a:ext cx="12303760" cy="14223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DE4289B-5A9D-4D1D-8546-3AC6DA34870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83"/>
          <a:stretch/>
        </p:blipFill>
        <p:spPr>
          <a:xfrm>
            <a:off x="11035161" y="-1"/>
            <a:ext cx="1016000" cy="96536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F545CCB-30BA-465D-AB61-85A068F7FE2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094" b="8607"/>
          <a:stretch/>
        </p:blipFill>
        <p:spPr>
          <a:xfrm>
            <a:off x="140839" y="110490"/>
            <a:ext cx="1991360" cy="746760"/>
          </a:xfrm>
          <a:prstGeom prst="rect">
            <a:avLst/>
          </a:prstGeom>
        </p:spPr>
      </p:pic>
      <p:pic>
        <p:nvPicPr>
          <p:cNvPr id="8" name="Picture 2">
            <a:extLst>
              <a:ext uri="{FF2B5EF4-FFF2-40B4-BE49-F238E27FC236}">
                <a16:creationId xmlns:a16="http://schemas.microsoft.com/office/drawing/2014/main" id="{0680EFED-9B06-4900-9B0B-44F65332F5A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083" t="10169" r="28688"/>
          <a:stretch/>
        </p:blipFill>
        <p:spPr bwMode="auto">
          <a:xfrm>
            <a:off x="8246854" y="0"/>
            <a:ext cx="883919" cy="9154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5174D98B-A888-4925-9398-BE88B941884A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95"/>
          <a:stretch/>
        </p:blipFill>
        <p:spPr>
          <a:xfrm>
            <a:off x="9425151" y="0"/>
            <a:ext cx="1413291" cy="955525"/>
          </a:xfrm>
          <a:prstGeom prst="rect">
            <a:avLst/>
          </a:prstGeom>
        </p:spPr>
      </p:pic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53B2F865-3834-497F-B440-7CA7E591ACF5}"/>
              </a:ext>
            </a:extLst>
          </p:cNvPr>
          <p:cNvCxnSpPr>
            <a:cxnSpLocks/>
          </p:cNvCxnSpPr>
          <p:nvPr/>
        </p:nvCxnSpPr>
        <p:spPr>
          <a:xfrm flipV="1">
            <a:off x="0" y="940395"/>
            <a:ext cx="12192000" cy="1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" name="Rectangle 1">
            <a:extLst>
              <a:ext uri="{FF2B5EF4-FFF2-40B4-BE49-F238E27FC236}">
                <a16:creationId xmlns:a16="http://schemas.microsoft.com/office/drawing/2014/main" id="{45C21305-45D0-4AC6-928E-D125228A1D06}"/>
              </a:ext>
            </a:extLst>
          </p:cNvPr>
          <p:cNvSpPr/>
          <p:nvPr/>
        </p:nvSpPr>
        <p:spPr>
          <a:xfrm>
            <a:off x="0" y="940395"/>
            <a:ext cx="12192000" cy="591760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dirty="0"/>
          </a:p>
        </p:txBody>
      </p:sp>
      <p:sp>
        <p:nvSpPr>
          <p:cNvPr id="9" name="Text Box 1">
            <a:extLst>
              <a:ext uri="{FF2B5EF4-FFF2-40B4-BE49-F238E27FC236}">
                <a16:creationId xmlns:a16="http://schemas.microsoft.com/office/drawing/2014/main" id="{11775A35-79B4-4428-AB1C-F603C0D81F4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464" y="1076859"/>
            <a:ext cx="11185071" cy="715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 anchor="ctr"/>
          <a:lstStyle>
            <a:lvl1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Droid Sans Fallback" charset="0"/>
              </a:defRPr>
            </a:lvl1pPr>
            <a:lvl2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Droid Sans Fallback" charset="0"/>
              </a:defRPr>
            </a:lvl2pPr>
            <a:lvl3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Droid Sans Fallback" charset="0"/>
              </a:defRPr>
            </a:lvl3pPr>
            <a:lvl4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Droid Sans Fallback" charset="0"/>
              </a:defRPr>
            </a:lvl4pPr>
            <a:lvl5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Droid Sans Fallback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Droid Sans Fallback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Droid Sans Fallback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Droid Sans Fallback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Droid Sans Fallback" charset="0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en-US" altLang="en-US" sz="3200" b="1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Relative Permissions</a:t>
            </a:r>
          </a:p>
        </p:txBody>
      </p:sp>
      <p:sp>
        <p:nvSpPr>
          <p:cNvPr id="11" name="Text Box 2">
            <a:extLst>
              <a:ext uri="{FF2B5EF4-FFF2-40B4-BE49-F238E27FC236}">
                <a16:creationId xmlns:a16="http://schemas.microsoft.com/office/drawing/2014/main" id="{3D5F4D24-5358-43B1-AE0C-FD0AF4A1B6E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464" y="1819349"/>
            <a:ext cx="11185071" cy="5237163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  <p:txBody>
          <a:bodyPr lIns="90000" tIns="46800" rIns="90000" bIns="46800"/>
          <a:lstStyle/>
          <a:p>
            <a:pPr marL="336550" indent="-336550">
              <a:lnSpc>
                <a:spcPct val="80000"/>
              </a:lnSpc>
              <a:spcBef>
                <a:spcPts val="700"/>
              </a:spcBef>
              <a:buFont typeface="Arial" charset="0"/>
              <a:buChar char="•"/>
              <a:tabLst>
                <a:tab pos="336550" algn="l"/>
                <a:tab pos="784225" algn="l"/>
                <a:tab pos="1233488" algn="l"/>
                <a:tab pos="1682750" algn="l"/>
                <a:tab pos="2132013" algn="l"/>
                <a:tab pos="2581275" algn="l"/>
                <a:tab pos="3030538" algn="l"/>
                <a:tab pos="3479800" algn="l"/>
                <a:tab pos="3929063" algn="l"/>
                <a:tab pos="4378325" algn="l"/>
                <a:tab pos="4827588" algn="l"/>
                <a:tab pos="5276850" algn="l"/>
                <a:tab pos="5726113" algn="l"/>
                <a:tab pos="6175375" algn="l"/>
                <a:tab pos="6624638" algn="l"/>
                <a:tab pos="7073900" algn="l"/>
                <a:tab pos="7523163" algn="l"/>
                <a:tab pos="7972425" algn="l"/>
                <a:tab pos="8421688" algn="l"/>
                <a:tab pos="8870950" algn="l"/>
                <a:tab pos="9320213" algn="l"/>
              </a:tabLst>
              <a:defRPr/>
            </a:pPr>
            <a:r>
              <a:rPr lang="en-US" sz="2800" dirty="0" err="1">
                <a:latin typeface="Calibri" pitchFamily="32" charset="0"/>
                <a:cs typeface="Arial" charset="0"/>
              </a:rPr>
              <a:t>chmod</a:t>
            </a:r>
            <a:r>
              <a:rPr lang="en-US" sz="2800" dirty="0">
                <a:latin typeface="Calibri" pitchFamily="32" charset="0"/>
                <a:cs typeface="Arial" charset="0"/>
              </a:rPr>
              <a:t> only changes the permissions specified in the command line &amp; leaves the other permissions unchanged</a:t>
            </a:r>
          </a:p>
          <a:p>
            <a:pPr marL="338138" indent="-336550">
              <a:lnSpc>
                <a:spcPct val="80000"/>
              </a:lnSpc>
              <a:spcBef>
                <a:spcPts val="500"/>
              </a:spcBef>
              <a:buClrTx/>
              <a:buFontTx/>
              <a:buNone/>
              <a:tabLst>
                <a:tab pos="336550" algn="l"/>
                <a:tab pos="784225" algn="l"/>
                <a:tab pos="1233488" algn="l"/>
                <a:tab pos="1682750" algn="l"/>
                <a:tab pos="2132013" algn="l"/>
                <a:tab pos="2581275" algn="l"/>
                <a:tab pos="3030538" algn="l"/>
                <a:tab pos="3479800" algn="l"/>
                <a:tab pos="3929063" algn="l"/>
                <a:tab pos="4378325" algn="l"/>
                <a:tab pos="4827588" algn="l"/>
                <a:tab pos="5276850" algn="l"/>
                <a:tab pos="5726113" algn="l"/>
                <a:tab pos="6175375" algn="l"/>
                <a:tab pos="6624638" algn="l"/>
                <a:tab pos="7073900" algn="l"/>
                <a:tab pos="7523163" algn="l"/>
                <a:tab pos="7972425" algn="l"/>
                <a:tab pos="8421688" algn="l"/>
                <a:tab pos="8870950" algn="l"/>
                <a:tab pos="9320213" algn="l"/>
              </a:tabLst>
              <a:defRPr/>
            </a:pPr>
            <a:r>
              <a:rPr lang="en-US" sz="2800" dirty="0">
                <a:latin typeface="Calibri" pitchFamily="32" charset="0"/>
                <a:cs typeface="Arial" charset="0"/>
              </a:rPr>
              <a:t>Syntax: </a:t>
            </a:r>
            <a:r>
              <a:rPr lang="en-US" sz="2400" b="1" i="1" dirty="0" err="1">
                <a:latin typeface="Calibri" pitchFamily="32" charset="0"/>
                <a:cs typeface="Arial" charset="0"/>
              </a:rPr>
              <a:t>chmod</a:t>
            </a:r>
            <a:r>
              <a:rPr lang="en-US" sz="2400" i="1" dirty="0">
                <a:latin typeface="Calibri" pitchFamily="32" charset="0"/>
                <a:cs typeface="Arial" charset="0"/>
              </a:rPr>
              <a:t> category operation permission </a:t>
            </a:r>
            <a:r>
              <a:rPr lang="en-US" sz="2400" b="1" i="1" dirty="0">
                <a:latin typeface="Calibri" pitchFamily="32" charset="0"/>
                <a:cs typeface="Arial" charset="0"/>
              </a:rPr>
              <a:t>filename(s</a:t>
            </a:r>
            <a:r>
              <a:rPr lang="en-US" sz="2400" i="1" dirty="0">
                <a:latin typeface="Calibri" pitchFamily="32" charset="0"/>
                <a:cs typeface="Arial" charset="0"/>
              </a:rPr>
              <a:t>)</a:t>
            </a:r>
          </a:p>
          <a:p>
            <a:pPr marL="336550" indent="-336550">
              <a:lnSpc>
                <a:spcPct val="80000"/>
              </a:lnSpc>
              <a:spcBef>
                <a:spcPts val="700"/>
              </a:spcBef>
              <a:buFont typeface="Arial" charset="0"/>
              <a:buChar char="•"/>
              <a:tabLst>
                <a:tab pos="336550" algn="l"/>
                <a:tab pos="784225" algn="l"/>
                <a:tab pos="1233488" algn="l"/>
                <a:tab pos="1682750" algn="l"/>
                <a:tab pos="2132013" algn="l"/>
                <a:tab pos="2581275" algn="l"/>
                <a:tab pos="3030538" algn="l"/>
                <a:tab pos="3479800" algn="l"/>
                <a:tab pos="3929063" algn="l"/>
                <a:tab pos="4378325" algn="l"/>
                <a:tab pos="4827588" algn="l"/>
                <a:tab pos="5276850" algn="l"/>
                <a:tab pos="5726113" algn="l"/>
                <a:tab pos="6175375" algn="l"/>
                <a:tab pos="6624638" algn="l"/>
                <a:tab pos="7073900" algn="l"/>
                <a:tab pos="7523163" algn="l"/>
                <a:tab pos="7972425" algn="l"/>
                <a:tab pos="8421688" algn="l"/>
                <a:tab pos="8870950" algn="l"/>
                <a:tab pos="9320213" algn="l"/>
              </a:tabLst>
              <a:defRPr/>
            </a:pPr>
            <a:r>
              <a:rPr lang="en-US" sz="2800" dirty="0">
                <a:latin typeface="Calibri" pitchFamily="32" charset="0"/>
                <a:cs typeface="Arial" charset="0"/>
              </a:rPr>
              <a:t>Here, category -&gt; (user, group, others)</a:t>
            </a:r>
          </a:p>
          <a:p>
            <a:pPr marL="338138" indent="-336550">
              <a:lnSpc>
                <a:spcPct val="80000"/>
              </a:lnSpc>
              <a:spcBef>
                <a:spcPts val="700"/>
              </a:spcBef>
              <a:buClrTx/>
              <a:buFontTx/>
              <a:buNone/>
              <a:tabLst>
                <a:tab pos="336550" algn="l"/>
                <a:tab pos="784225" algn="l"/>
                <a:tab pos="1233488" algn="l"/>
                <a:tab pos="1682750" algn="l"/>
                <a:tab pos="2132013" algn="l"/>
                <a:tab pos="2581275" algn="l"/>
                <a:tab pos="3030538" algn="l"/>
                <a:tab pos="3479800" algn="l"/>
                <a:tab pos="3929063" algn="l"/>
                <a:tab pos="4378325" algn="l"/>
                <a:tab pos="4827588" algn="l"/>
                <a:tab pos="5276850" algn="l"/>
                <a:tab pos="5726113" algn="l"/>
                <a:tab pos="6175375" algn="l"/>
                <a:tab pos="6624638" algn="l"/>
                <a:tab pos="7073900" algn="l"/>
                <a:tab pos="7523163" algn="l"/>
                <a:tab pos="7972425" algn="l"/>
                <a:tab pos="8421688" algn="l"/>
                <a:tab pos="8870950" algn="l"/>
                <a:tab pos="9320213" algn="l"/>
              </a:tabLst>
              <a:defRPr/>
            </a:pPr>
            <a:r>
              <a:rPr lang="en-US" sz="2800" dirty="0">
                <a:latin typeface="Calibri" pitchFamily="32" charset="0"/>
                <a:cs typeface="Arial" charset="0"/>
              </a:rPr>
              <a:t>		operation -&gt; (assign or remove a permission)</a:t>
            </a:r>
          </a:p>
          <a:p>
            <a:pPr marL="338138" indent="-336550">
              <a:lnSpc>
                <a:spcPct val="80000"/>
              </a:lnSpc>
              <a:spcBef>
                <a:spcPts val="700"/>
              </a:spcBef>
              <a:buClrTx/>
              <a:buFontTx/>
              <a:buNone/>
              <a:tabLst>
                <a:tab pos="336550" algn="l"/>
                <a:tab pos="784225" algn="l"/>
                <a:tab pos="1233488" algn="l"/>
                <a:tab pos="1682750" algn="l"/>
                <a:tab pos="2132013" algn="l"/>
                <a:tab pos="2581275" algn="l"/>
                <a:tab pos="3030538" algn="l"/>
                <a:tab pos="3479800" algn="l"/>
                <a:tab pos="3929063" algn="l"/>
                <a:tab pos="4378325" algn="l"/>
                <a:tab pos="4827588" algn="l"/>
                <a:tab pos="5276850" algn="l"/>
                <a:tab pos="5726113" algn="l"/>
                <a:tab pos="6175375" algn="l"/>
                <a:tab pos="6624638" algn="l"/>
                <a:tab pos="7073900" algn="l"/>
                <a:tab pos="7523163" algn="l"/>
                <a:tab pos="7972425" algn="l"/>
                <a:tab pos="8421688" algn="l"/>
                <a:tab pos="8870950" algn="l"/>
                <a:tab pos="9320213" algn="l"/>
              </a:tabLst>
              <a:defRPr/>
            </a:pPr>
            <a:r>
              <a:rPr lang="en-US" sz="2800" dirty="0">
                <a:latin typeface="Calibri" pitchFamily="32" charset="0"/>
                <a:cs typeface="Arial" charset="0"/>
              </a:rPr>
              <a:t>		permission -&gt; (read, write, execute)</a:t>
            </a:r>
          </a:p>
          <a:p>
            <a:pPr marL="336550" indent="-336550">
              <a:lnSpc>
                <a:spcPct val="80000"/>
              </a:lnSpc>
              <a:spcBef>
                <a:spcPts val="700"/>
              </a:spcBef>
              <a:buFont typeface="Arial" charset="0"/>
              <a:buChar char="•"/>
              <a:tabLst>
                <a:tab pos="336550" algn="l"/>
                <a:tab pos="784225" algn="l"/>
                <a:tab pos="1233488" algn="l"/>
                <a:tab pos="1682750" algn="l"/>
                <a:tab pos="2132013" algn="l"/>
                <a:tab pos="2581275" algn="l"/>
                <a:tab pos="3030538" algn="l"/>
                <a:tab pos="3479800" algn="l"/>
                <a:tab pos="3929063" algn="l"/>
                <a:tab pos="4378325" algn="l"/>
                <a:tab pos="4827588" algn="l"/>
                <a:tab pos="5276850" algn="l"/>
                <a:tab pos="5726113" algn="l"/>
                <a:tab pos="6175375" algn="l"/>
                <a:tab pos="6624638" algn="l"/>
                <a:tab pos="7073900" algn="l"/>
                <a:tab pos="7523163" algn="l"/>
                <a:tab pos="7972425" algn="l"/>
                <a:tab pos="8421688" algn="l"/>
                <a:tab pos="8870950" algn="l"/>
                <a:tab pos="9320213" algn="l"/>
              </a:tabLst>
              <a:defRPr/>
            </a:pPr>
            <a:r>
              <a:rPr lang="en-US" sz="2800" dirty="0" err="1">
                <a:latin typeface="Calibri" pitchFamily="32" charset="0"/>
                <a:cs typeface="Arial" charset="0"/>
              </a:rPr>
              <a:t>Eg</a:t>
            </a:r>
            <a:r>
              <a:rPr lang="en-US" sz="2800" dirty="0">
                <a:latin typeface="Calibri" pitchFamily="32" charset="0"/>
                <a:cs typeface="Arial" charset="0"/>
              </a:rPr>
              <a:t>: $ ls –l start</a:t>
            </a:r>
          </a:p>
          <a:p>
            <a:pPr marL="338138" indent="-336550">
              <a:lnSpc>
                <a:spcPct val="80000"/>
              </a:lnSpc>
              <a:spcBef>
                <a:spcPts val="450"/>
              </a:spcBef>
              <a:buClrTx/>
              <a:buFontTx/>
              <a:buNone/>
              <a:tabLst>
                <a:tab pos="336550" algn="l"/>
                <a:tab pos="784225" algn="l"/>
                <a:tab pos="1233488" algn="l"/>
                <a:tab pos="1682750" algn="l"/>
                <a:tab pos="2132013" algn="l"/>
                <a:tab pos="2581275" algn="l"/>
                <a:tab pos="3030538" algn="l"/>
                <a:tab pos="3479800" algn="l"/>
                <a:tab pos="3929063" algn="l"/>
                <a:tab pos="4378325" algn="l"/>
                <a:tab pos="4827588" algn="l"/>
                <a:tab pos="5276850" algn="l"/>
                <a:tab pos="5726113" algn="l"/>
                <a:tab pos="6175375" algn="l"/>
                <a:tab pos="6624638" algn="l"/>
                <a:tab pos="7073900" algn="l"/>
                <a:tab pos="7523163" algn="l"/>
                <a:tab pos="7972425" algn="l"/>
                <a:tab pos="8421688" algn="l"/>
                <a:tab pos="8870950" algn="l"/>
                <a:tab pos="9320213" algn="l"/>
              </a:tabLst>
              <a:defRPr/>
            </a:pPr>
            <a:r>
              <a:rPr lang="en-US" dirty="0">
                <a:latin typeface="Calibri" pitchFamily="32" charset="0"/>
                <a:cs typeface="Arial" charset="0"/>
              </a:rPr>
              <a:t>-</a:t>
            </a:r>
            <a:r>
              <a:rPr lang="en-US" dirty="0" err="1">
                <a:latin typeface="Calibri" pitchFamily="32" charset="0"/>
                <a:cs typeface="Arial" charset="0"/>
              </a:rPr>
              <a:t>rw</a:t>
            </a:r>
            <a:r>
              <a:rPr lang="en-US" dirty="0">
                <a:latin typeface="Calibri" pitchFamily="32" charset="0"/>
                <a:cs typeface="Arial" charset="0"/>
              </a:rPr>
              <a:t>-r--r--     1	user1	metal	1906	May  10	20:30	start</a:t>
            </a:r>
          </a:p>
          <a:p>
            <a:pPr marL="338138" indent="-336550">
              <a:lnSpc>
                <a:spcPct val="80000"/>
              </a:lnSpc>
              <a:spcBef>
                <a:spcPts val="700"/>
              </a:spcBef>
              <a:buClrTx/>
              <a:buFontTx/>
              <a:buNone/>
              <a:tabLst>
                <a:tab pos="336550" algn="l"/>
                <a:tab pos="784225" algn="l"/>
                <a:tab pos="1233488" algn="l"/>
                <a:tab pos="1682750" algn="l"/>
                <a:tab pos="2132013" algn="l"/>
                <a:tab pos="2581275" algn="l"/>
                <a:tab pos="3030538" algn="l"/>
                <a:tab pos="3479800" algn="l"/>
                <a:tab pos="3929063" algn="l"/>
                <a:tab pos="4378325" algn="l"/>
                <a:tab pos="4827588" algn="l"/>
                <a:tab pos="5276850" algn="l"/>
                <a:tab pos="5726113" algn="l"/>
                <a:tab pos="6175375" algn="l"/>
                <a:tab pos="6624638" algn="l"/>
                <a:tab pos="7073900" algn="l"/>
                <a:tab pos="7523163" algn="l"/>
                <a:tab pos="7972425" algn="l"/>
                <a:tab pos="8421688" algn="l"/>
                <a:tab pos="8870950" algn="l"/>
                <a:tab pos="9320213" algn="l"/>
              </a:tabLst>
              <a:defRPr/>
            </a:pPr>
            <a:r>
              <a:rPr lang="en-US" sz="2800" dirty="0">
                <a:latin typeface="Calibri" pitchFamily="32" charset="0"/>
                <a:cs typeface="Arial" charset="0"/>
              </a:rPr>
              <a:t>To assign execute </a:t>
            </a:r>
            <a:r>
              <a:rPr lang="en-US" sz="2800" dirty="0" err="1">
                <a:latin typeface="Calibri" pitchFamily="32" charset="0"/>
                <a:cs typeface="Arial" charset="0"/>
              </a:rPr>
              <a:t>pemission</a:t>
            </a:r>
            <a:r>
              <a:rPr lang="en-US" sz="2800" dirty="0">
                <a:latin typeface="Calibri" pitchFamily="32" charset="0"/>
                <a:cs typeface="Arial" charset="0"/>
              </a:rPr>
              <a:t> to the user –</a:t>
            </a:r>
          </a:p>
          <a:p>
            <a:pPr marL="338138" indent="-336550">
              <a:lnSpc>
                <a:spcPct val="80000"/>
              </a:lnSpc>
              <a:spcBef>
                <a:spcPts val="700"/>
              </a:spcBef>
              <a:buClrTx/>
              <a:buFontTx/>
              <a:buNone/>
              <a:tabLst>
                <a:tab pos="336550" algn="l"/>
                <a:tab pos="784225" algn="l"/>
                <a:tab pos="1233488" algn="l"/>
                <a:tab pos="1682750" algn="l"/>
                <a:tab pos="2132013" algn="l"/>
                <a:tab pos="2581275" algn="l"/>
                <a:tab pos="3030538" algn="l"/>
                <a:tab pos="3479800" algn="l"/>
                <a:tab pos="3929063" algn="l"/>
                <a:tab pos="4378325" algn="l"/>
                <a:tab pos="4827588" algn="l"/>
                <a:tab pos="5276850" algn="l"/>
                <a:tab pos="5726113" algn="l"/>
                <a:tab pos="6175375" algn="l"/>
                <a:tab pos="6624638" algn="l"/>
                <a:tab pos="7073900" algn="l"/>
                <a:tab pos="7523163" algn="l"/>
                <a:tab pos="7972425" algn="l"/>
                <a:tab pos="8421688" algn="l"/>
                <a:tab pos="8870950" algn="l"/>
                <a:tab pos="9320213" algn="l"/>
              </a:tabLst>
              <a:defRPr/>
            </a:pPr>
            <a:r>
              <a:rPr lang="en-US" sz="2800" dirty="0">
                <a:latin typeface="Calibri" pitchFamily="32" charset="0"/>
                <a:cs typeface="Arial" charset="0"/>
              </a:rPr>
              <a:t>$ </a:t>
            </a:r>
            <a:r>
              <a:rPr lang="en-US" sz="2800" dirty="0" err="1">
                <a:latin typeface="Calibri" pitchFamily="32" charset="0"/>
                <a:cs typeface="Arial" charset="0"/>
              </a:rPr>
              <a:t>chmod</a:t>
            </a:r>
            <a:r>
              <a:rPr lang="en-US" sz="2800" dirty="0">
                <a:latin typeface="Calibri" pitchFamily="32" charset="0"/>
                <a:cs typeface="Arial" charset="0"/>
              </a:rPr>
              <a:t> </a:t>
            </a:r>
            <a:r>
              <a:rPr lang="en-US" sz="2800" dirty="0" err="1">
                <a:latin typeface="Calibri" pitchFamily="32" charset="0"/>
                <a:cs typeface="Arial" charset="0"/>
              </a:rPr>
              <a:t>u+x</a:t>
            </a:r>
            <a:r>
              <a:rPr lang="en-US" sz="2800" dirty="0">
                <a:latin typeface="Calibri" pitchFamily="32" charset="0"/>
                <a:cs typeface="Arial" charset="0"/>
              </a:rPr>
              <a:t> start </a:t>
            </a:r>
          </a:p>
          <a:p>
            <a:pPr marL="338138" indent="-336550">
              <a:lnSpc>
                <a:spcPct val="80000"/>
              </a:lnSpc>
              <a:spcBef>
                <a:spcPts val="700"/>
              </a:spcBef>
              <a:buClrTx/>
              <a:buFontTx/>
              <a:buNone/>
              <a:tabLst>
                <a:tab pos="336550" algn="l"/>
                <a:tab pos="784225" algn="l"/>
                <a:tab pos="1233488" algn="l"/>
                <a:tab pos="1682750" algn="l"/>
                <a:tab pos="2132013" algn="l"/>
                <a:tab pos="2581275" algn="l"/>
                <a:tab pos="3030538" algn="l"/>
                <a:tab pos="3479800" algn="l"/>
                <a:tab pos="3929063" algn="l"/>
                <a:tab pos="4378325" algn="l"/>
                <a:tab pos="4827588" algn="l"/>
                <a:tab pos="5276850" algn="l"/>
                <a:tab pos="5726113" algn="l"/>
                <a:tab pos="6175375" algn="l"/>
                <a:tab pos="6624638" algn="l"/>
                <a:tab pos="7073900" algn="l"/>
                <a:tab pos="7523163" algn="l"/>
                <a:tab pos="7972425" algn="l"/>
                <a:tab pos="8421688" algn="l"/>
                <a:tab pos="8870950" algn="l"/>
                <a:tab pos="9320213" algn="l"/>
              </a:tabLst>
              <a:defRPr/>
            </a:pPr>
            <a:r>
              <a:rPr lang="en-US" sz="2800" dirty="0">
                <a:latin typeface="Calibri" pitchFamily="32" charset="0"/>
                <a:cs typeface="Arial" charset="0"/>
              </a:rPr>
              <a:t>$ ls –l start</a:t>
            </a:r>
          </a:p>
          <a:p>
            <a:pPr marL="338138" indent="-336550">
              <a:lnSpc>
                <a:spcPct val="80000"/>
              </a:lnSpc>
              <a:spcBef>
                <a:spcPts val="450"/>
              </a:spcBef>
              <a:buClrTx/>
              <a:buFontTx/>
              <a:buNone/>
              <a:tabLst>
                <a:tab pos="336550" algn="l"/>
                <a:tab pos="784225" algn="l"/>
                <a:tab pos="1233488" algn="l"/>
                <a:tab pos="1682750" algn="l"/>
                <a:tab pos="2132013" algn="l"/>
                <a:tab pos="2581275" algn="l"/>
                <a:tab pos="3030538" algn="l"/>
                <a:tab pos="3479800" algn="l"/>
                <a:tab pos="3929063" algn="l"/>
                <a:tab pos="4378325" algn="l"/>
                <a:tab pos="4827588" algn="l"/>
                <a:tab pos="5276850" algn="l"/>
                <a:tab pos="5726113" algn="l"/>
                <a:tab pos="6175375" algn="l"/>
                <a:tab pos="6624638" algn="l"/>
                <a:tab pos="7073900" algn="l"/>
                <a:tab pos="7523163" algn="l"/>
                <a:tab pos="7972425" algn="l"/>
                <a:tab pos="8421688" algn="l"/>
                <a:tab pos="8870950" algn="l"/>
                <a:tab pos="9320213" algn="l"/>
              </a:tabLst>
              <a:defRPr/>
            </a:pPr>
            <a:r>
              <a:rPr lang="en-US" dirty="0">
                <a:latin typeface="Calibri" pitchFamily="32" charset="0"/>
                <a:cs typeface="Arial" charset="0"/>
              </a:rPr>
              <a:t>-</a:t>
            </a:r>
            <a:r>
              <a:rPr lang="en-US" dirty="0" err="1">
                <a:latin typeface="Calibri" pitchFamily="32" charset="0"/>
                <a:cs typeface="Arial" charset="0"/>
              </a:rPr>
              <a:t>rwxr</a:t>
            </a:r>
            <a:r>
              <a:rPr lang="en-US" dirty="0">
                <a:latin typeface="Calibri" pitchFamily="32" charset="0"/>
                <a:cs typeface="Arial" charset="0"/>
              </a:rPr>
              <a:t>--r--     1	user1	metal	1906	May  10	20:30	start</a:t>
            </a:r>
          </a:p>
        </p:txBody>
      </p:sp>
    </p:spTree>
    <p:extLst>
      <p:ext uri="{BB962C8B-B14F-4D97-AF65-F5344CB8AC3E}">
        <p14:creationId xmlns:p14="http://schemas.microsoft.com/office/powerpoint/2010/main" val="423610060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60EB7491-0263-47E8-BA73-5E25D441A20A}"/>
              </a:ext>
            </a:extLst>
          </p:cNvPr>
          <p:cNvSpPr/>
          <p:nvPr/>
        </p:nvSpPr>
        <p:spPr>
          <a:xfrm>
            <a:off x="-55880" y="429395"/>
            <a:ext cx="12303760" cy="14223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DE4289B-5A9D-4D1D-8546-3AC6DA34870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83"/>
          <a:stretch/>
        </p:blipFill>
        <p:spPr>
          <a:xfrm>
            <a:off x="11035161" y="-1"/>
            <a:ext cx="1016000" cy="96536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F545CCB-30BA-465D-AB61-85A068F7FE2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094" b="8607"/>
          <a:stretch/>
        </p:blipFill>
        <p:spPr>
          <a:xfrm>
            <a:off x="140839" y="110490"/>
            <a:ext cx="1991360" cy="746760"/>
          </a:xfrm>
          <a:prstGeom prst="rect">
            <a:avLst/>
          </a:prstGeom>
        </p:spPr>
      </p:pic>
      <p:pic>
        <p:nvPicPr>
          <p:cNvPr id="8" name="Picture 2">
            <a:extLst>
              <a:ext uri="{FF2B5EF4-FFF2-40B4-BE49-F238E27FC236}">
                <a16:creationId xmlns:a16="http://schemas.microsoft.com/office/drawing/2014/main" id="{0680EFED-9B06-4900-9B0B-44F65332F5A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083" t="10169" r="28688"/>
          <a:stretch/>
        </p:blipFill>
        <p:spPr bwMode="auto">
          <a:xfrm>
            <a:off x="8246854" y="0"/>
            <a:ext cx="883919" cy="9154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5174D98B-A888-4925-9398-BE88B941884A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95"/>
          <a:stretch/>
        </p:blipFill>
        <p:spPr>
          <a:xfrm>
            <a:off x="9425151" y="0"/>
            <a:ext cx="1413291" cy="955525"/>
          </a:xfrm>
          <a:prstGeom prst="rect">
            <a:avLst/>
          </a:prstGeom>
        </p:spPr>
      </p:pic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53B2F865-3834-497F-B440-7CA7E591ACF5}"/>
              </a:ext>
            </a:extLst>
          </p:cNvPr>
          <p:cNvCxnSpPr>
            <a:cxnSpLocks/>
          </p:cNvCxnSpPr>
          <p:nvPr/>
        </p:nvCxnSpPr>
        <p:spPr>
          <a:xfrm flipV="1">
            <a:off x="0" y="940395"/>
            <a:ext cx="12192000" cy="1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" name="Rectangle 1">
            <a:extLst>
              <a:ext uri="{FF2B5EF4-FFF2-40B4-BE49-F238E27FC236}">
                <a16:creationId xmlns:a16="http://schemas.microsoft.com/office/drawing/2014/main" id="{45C21305-45D0-4AC6-928E-D125228A1D06}"/>
              </a:ext>
            </a:extLst>
          </p:cNvPr>
          <p:cNvSpPr/>
          <p:nvPr/>
        </p:nvSpPr>
        <p:spPr>
          <a:xfrm>
            <a:off x="0" y="940395"/>
            <a:ext cx="12192000" cy="591760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13" name="Text Box 2">
            <a:extLst>
              <a:ext uri="{FF2B5EF4-FFF2-40B4-BE49-F238E27FC236}">
                <a16:creationId xmlns:a16="http://schemas.microsoft.com/office/drawing/2014/main" id="{15BF2DE0-43C6-478F-A925-AD4B96D382E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200" y="1214256"/>
            <a:ext cx="11593961" cy="5540375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  <p:txBody>
          <a:bodyPr lIns="90000" tIns="46800" rIns="90000" bIns="46800"/>
          <a:lstStyle/>
          <a:p>
            <a:pPr marL="336550" indent="-336550">
              <a:lnSpc>
                <a:spcPct val="80000"/>
              </a:lnSpc>
              <a:spcBef>
                <a:spcPts val="600"/>
              </a:spcBef>
              <a:buFont typeface="Arial" charset="0"/>
              <a:buChar char="•"/>
              <a:tabLst>
                <a:tab pos="336550" algn="l"/>
                <a:tab pos="784225" algn="l"/>
                <a:tab pos="1233488" algn="l"/>
                <a:tab pos="1682750" algn="l"/>
                <a:tab pos="2132013" algn="l"/>
                <a:tab pos="2581275" algn="l"/>
                <a:tab pos="3030538" algn="l"/>
                <a:tab pos="3479800" algn="l"/>
                <a:tab pos="3929063" algn="l"/>
                <a:tab pos="4378325" algn="l"/>
                <a:tab pos="4827588" algn="l"/>
                <a:tab pos="5276850" algn="l"/>
                <a:tab pos="5726113" algn="l"/>
                <a:tab pos="6175375" algn="l"/>
                <a:tab pos="6624638" algn="l"/>
                <a:tab pos="7073900" algn="l"/>
                <a:tab pos="7523163" algn="l"/>
                <a:tab pos="7972425" algn="l"/>
                <a:tab pos="8421688" algn="l"/>
                <a:tab pos="8870950" algn="l"/>
                <a:tab pos="9320213" algn="l"/>
              </a:tabLst>
              <a:defRPr/>
            </a:pPr>
            <a:r>
              <a:rPr lang="en-US" sz="2400" dirty="0">
                <a:latin typeface="Calibri" pitchFamily="32" charset="0"/>
                <a:cs typeface="Arial" charset="0"/>
              </a:rPr>
              <a:t>Abbreviation used by </a:t>
            </a:r>
            <a:r>
              <a:rPr lang="en-US" sz="2400" dirty="0" err="1">
                <a:latin typeface="Calibri" pitchFamily="32" charset="0"/>
                <a:cs typeface="Arial" charset="0"/>
              </a:rPr>
              <a:t>chmod</a:t>
            </a:r>
            <a:r>
              <a:rPr lang="en-US" sz="2400" dirty="0">
                <a:latin typeface="Calibri" pitchFamily="32" charset="0"/>
                <a:cs typeface="Arial" charset="0"/>
              </a:rPr>
              <a:t>:</a:t>
            </a:r>
          </a:p>
          <a:p>
            <a:pPr marL="338138" indent="-336550">
              <a:lnSpc>
                <a:spcPct val="80000"/>
              </a:lnSpc>
              <a:spcBef>
                <a:spcPts val="600"/>
              </a:spcBef>
              <a:buClrTx/>
              <a:buFontTx/>
              <a:buNone/>
              <a:tabLst>
                <a:tab pos="336550" algn="l"/>
                <a:tab pos="784225" algn="l"/>
                <a:tab pos="1233488" algn="l"/>
                <a:tab pos="1682750" algn="l"/>
                <a:tab pos="2132013" algn="l"/>
                <a:tab pos="2581275" algn="l"/>
                <a:tab pos="3030538" algn="l"/>
                <a:tab pos="3479800" algn="l"/>
                <a:tab pos="3929063" algn="l"/>
                <a:tab pos="4378325" algn="l"/>
                <a:tab pos="4827588" algn="l"/>
                <a:tab pos="5276850" algn="l"/>
                <a:tab pos="5726113" algn="l"/>
                <a:tab pos="6175375" algn="l"/>
                <a:tab pos="6624638" algn="l"/>
                <a:tab pos="7073900" algn="l"/>
                <a:tab pos="7523163" algn="l"/>
                <a:tab pos="7972425" algn="l"/>
                <a:tab pos="8421688" algn="l"/>
                <a:tab pos="8870950" algn="l"/>
                <a:tab pos="9320213" algn="l"/>
              </a:tabLst>
              <a:defRPr/>
            </a:pPr>
            <a:endParaRPr lang="en-US" sz="2400" dirty="0">
              <a:latin typeface="Calibri" pitchFamily="32" charset="0"/>
              <a:cs typeface="Arial" charset="0"/>
            </a:endParaRPr>
          </a:p>
          <a:p>
            <a:pPr marL="338138" indent="-336550">
              <a:lnSpc>
                <a:spcPct val="80000"/>
              </a:lnSpc>
              <a:spcBef>
                <a:spcPts val="400"/>
              </a:spcBef>
              <a:buClrTx/>
              <a:buFontTx/>
              <a:buNone/>
              <a:tabLst>
                <a:tab pos="336550" algn="l"/>
                <a:tab pos="784225" algn="l"/>
                <a:tab pos="1233488" algn="l"/>
                <a:tab pos="1682750" algn="l"/>
                <a:tab pos="2132013" algn="l"/>
                <a:tab pos="2581275" algn="l"/>
                <a:tab pos="3030538" algn="l"/>
                <a:tab pos="3479800" algn="l"/>
                <a:tab pos="3929063" algn="l"/>
                <a:tab pos="4378325" algn="l"/>
                <a:tab pos="4827588" algn="l"/>
                <a:tab pos="5276850" algn="l"/>
                <a:tab pos="5726113" algn="l"/>
                <a:tab pos="6175375" algn="l"/>
                <a:tab pos="6624638" algn="l"/>
                <a:tab pos="7073900" algn="l"/>
                <a:tab pos="7523163" algn="l"/>
                <a:tab pos="7972425" algn="l"/>
                <a:tab pos="8421688" algn="l"/>
                <a:tab pos="8870950" algn="l"/>
                <a:tab pos="9320213" algn="l"/>
              </a:tabLst>
              <a:defRPr/>
            </a:pPr>
            <a:endParaRPr lang="en-US" sz="1600" dirty="0">
              <a:latin typeface="Calibri" pitchFamily="32" charset="0"/>
              <a:cs typeface="Arial" charset="0"/>
            </a:endParaRPr>
          </a:p>
          <a:p>
            <a:pPr marL="338138" indent="-336550">
              <a:lnSpc>
                <a:spcPct val="80000"/>
              </a:lnSpc>
              <a:spcBef>
                <a:spcPts val="400"/>
              </a:spcBef>
              <a:buClrTx/>
              <a:buFontTx/>
              <a:buNone/>
              <a:tabLst>
                <a:tab pos="336550" algn="l"/>
                <a:tab pos="784225" algn="l"/>
                <a:tab pos="1233488" algn="l"/>
                <a:tab pos="1682750" algn="l"/>
                <a:tab pos="2132013" algn="l"/>
                <a:tab pos="2581275" algn="l"/>
                <a:tab pos="3030538" algn="l"/>
                <a:tab pos="3479800" algn="l"/>
                <a:tab pos="3929063" algn="l"/>
                <a:tab pos="4378325" algn="l"/>
                <a:tab pos="4827588" algn="l"/>
                <a:tab pos="5276850" algn="l"/>
                <a:tab pos="5726113" algn="l"/>
                <a:tab pos="6175375" algn="l"/>
                <a:tab pos="6624638" algn="l"/>
                <a:tab pos="7073900" algn="l"/>
                <a:tab pos="7523163" algn="l"/>
                <a:tab pos="7972425" algn="l"/>
                <a:tab pos="8421688" algn="l"/>
                <a:tab pos="8870950" algn="l"/>
                <a:tab pos="9320213" algn="l"/>
              </a:tabLst>
              <a:defRPr/>
            </a:pPr>
            <a:endParaRPr lang="en-US" sz="1600" dirty="0">
              <a:latin typeface="Calibri" pitchFamily="32" charset="0"/>
              <a:cs typeface="Arial" charset="0"/>
            </a:endParaRPr>
          </a:p>
          <a:p>
            <a:pPr marL="338138" indent="-336550">
              <a:lnSpc>
                <a:spcPct val="80000"/>
              </a:lnSpc>
              <a:spcBef>
                <a:spcPts val="400"/>
              </a:spcBef>
              <a:buClrTx/>
              <a:buFontTx/>
              <a:buNone/>
              <a:tabLst>
                <a:tab pos="336550" algn="l"/>
                <a:tab pos="784225" algn="l"/>
                <a:tab pos="1233488" algn="l"/>
                <a:tab pos="1682750" algn="l"/>
                <a:tab pos="2132013" algn="l"/>
                <a:tab pos="2581275" algn="l"/>
                <a:tab pos="3030538" algn="l"/>
                <a:tab pos="3479800" algn="l"/>
                <a:tab pos="3929063" algn="l"/>
                <a:tab pos="4378325" algn="l"/>
                <a:tab pos="4827588" algn="l"/>
                <a:tab pos="5276850" algn="l"/>
                <a:tab pos="5726113" algn="l"/>
                <a:tab pos="6175375" algn="l"/>
                <a:tab pos="6624638" algn="l"/>
                <a:tab pos="7073900" algn="l"/>
                <a:tab pos="7523163" algn="l"/>
                <a:tab pos="7972425" algn="l"/>
                <a:tab pos="8421688" algn="l"/>
                <a:tab pos="8870950" algn="l"/>
                <a:tab pos="9320213" algn="l"/>
              </a:tabLst>
              <a:defRPr/>
            </a:pPr>
            <a:endParaRPr lang="en-US" sz="1600" dirty="0">
              <a:latin typeface="Calibri" pitchFamily="32" charset="0"/>
              <a:cs typeface="Arial" charset="0"/>
            </a:endParaRPr>
          </a:p>
          <a:p>
            <a:pPr marL="338138" indent="-336550">
              <a:lnSpc>
                <a:spcPct val="80000"/>
              </a:lnSpc>
              <a:spcBef>
                <a:spcPts val="400"/>
              </a:spcBef>
              <a:buClrTx/>
              <a:buFontTx/>
              <a:buNone/>
              <a:tabLst>
                <a:tab pos="336550" algn="l"/>
                <a:tab pos="784225" algn="l"/>
                <a:tab pos="1233488" algn="l"/>
                <a:tab pos="1682750" algn="l"/>
                <a:tab pos="2132013" algn="l"/>
                <a:tab pos="2581275" algn="l"/>
                <a:tab pos="3030538" algn="l"/>
                <a:tab pos="3479800" algn="l"/>
                <a:tab pos="3929063" algn="l"/>
                <a:tab pos="4378325" algn="l"/>
                <a:tab pos="4827588" algn="l"/>
                <a:tab pos="5276850" algn="l"/>
                <a:tab pos="5726113" algn="l"/>
                <a:tab pos="6175375" algn="l"/>
                <a:tab pos="6624638" algn="l"/>
                <a:tab pos="7073900" algn="l"/>
                <a:tab pos="7523163" algn="l"/>
                <a:tab pos="7972425" algn="l"/>
                <a:tab pos="8421688" algn="l"/>
                <a:tab pos="8870950" algn="l"/>
                <a:tab pos="9320213" algn="l"/>
              </a:tabLst>
              <a:defRPr/>
            </a:pPr>
            <a:endParaRPr lang="en-US" sz="1600" dirty="0">
              <a:latin typeface="Calibri" pitchFamily="32" charset="0"/>
              <a:cs typeface="Arial" charset="0"/>
            </a:endParaRPr>
          </a:p>
          <a:p>
            <a:pPr marL="338138" indent="-336550">
              <a:lnSpc>
                <a:spcPct val="80000"/>
              </a:lnSpc>
              <a:spcBef>
                <a:spcPts val="400"/>
              </a:spcBef>
              <a:buClrTx/>
              <a:buFontTx/>
              <a:buNone/>
              <a:tabLst>
                <a:tab pos="336550" algn="l"/>
                <a:tab pos="784225" algn="l"/>
                <a:tab pos="1233488" algn="l"/>
                <a:tab pos="1682750" algn="l"/>
                <a:tab pos="2132013" algn="l"/>
                <a:tab pos="2581275" algn="l"/>
                <a:tab pos="3030538" algn="l"/>
                <a:tab pos="3479800" algn="l"/>
                <a:tab pos="3929063" algn="l"/>
                <a:tab pos="4378325" algn="l"/>
                <a:tab pos="4827588" algn="l"/>
                <a:tab pos="5276850" algn="l"/>
                <a:tab pos="5726113" algn="l"/>
                <a:tab pos="6175375" algn="l"/>
                <a:tab pos="6624638" algn="l"/>
                <a:tab pos="7073900" algn="l"/>
                <a:tab pos="7523163" algn="l"/>
                <a:tab pos="7972425" algn="l"/>
                <a:tab pos="8421688" algn="l"/>
                <a:tab pos="8870950" algn="l"/>
                <a:tab pos="9320213" algn="l"/>
              </a:tabLst>
              <a:defRPr/>
            </a:pPr>
            <a:endParaRPr lang="en-US" sz="1600" dirty="0">
              <a:latin typeface="Calibri" pitchFamily="32" charset="0"/>
              <a:cs typeface="Arial" charset="0"/>
            </a:endParaRPr>
          </a:p>
          <a:p>
            <a:pPr marL="338138" indent="-336550">
              <a:lnSpc>
                <a:spcPct val="80000"/>
              </a:lnSpc>
              <a:spcBef>
                <a:spcPts val="400"/>
              </a:spcBef>
              <a:buClrTx/>
              <a:buFontTx/>
              <a:buNone/>
              <a:tabLst>
                <a:tab pos="336550" algn="l"/>
                <a:tab pos="784225" algn="l"/>
                <a:tab pos="1233488" algn="l"/>
                <a:tab pos="1682750" algn="l"/>
                <a:tab pos="2132013" algn="l"/>
                <a:tab pos="2581275" algn="l"/>
                <a:tab pos="3030538" algn="l"/>
                <a:tab pos="3479800" algn="l"/>
                <a:tab pos="3929063" algn="l"/>
                <a:tab pos="4378325" algn="l"/>
                <a:tab pos="4827588" algn="l"/>
                <a:tab pos="5276850" algn="l"/>
                <a:tab pos="5726113" algn="l"/>
                <a:tab pos="6175375" algn="l"/>
                <a:tab pos="6624638" algn="l"/>
                <a:tab pos="7073900" algn="l"/>
                <a:tab pos="7523163" algn="l"/>
                <a:tab pos="7972425" algn="l"/>
                <a:tab pos="8421688" algn="l"/>
                <a:tab pos="8870950" algn="l"/>
                <a:tab pos="9320213" algn="l"/>
              </a:tabLst>
              <a:defRPr/>
            </a:pPr>
            <a:endParaRPr lang="en-US" sz="1600" dirty="0">
              <a:latin typeface="Calibri" pitchFamily="32" charset="0"/>
              <a:cs typeface="Arial" charset="0"/>
            </a:endParaRPr>
          </a:p>
          <a:p>
            <a:pPr marL="338138" indent="-336550">
              <a:lnSpc>
                <a:spcPct val="80000"/>
              </a:lnSpc>
              <a:spcBef>
                <a:spcPts val="400"/>
              </a:spcBef>
              <a:buClrTx/>
              <a:buFontTx/>
              <a:buNone/>
              <a:tabLst>
                <a:tab pos="336550" algn="l"/>
                <a:tab pos="784225" algn="l"/>
                <a:tab pos="1233488" algn="l"/>
                <a:tab pos="1682750" algn="l"/>
                <a:tab pos="2132013" algn="l"/>
                <a:tab pos="2581275" algn="l"/>
                <a:tab pos="3030538" algn="l"/>
                <a:tab pos="3479800" algn="l"/>
                <a:tab pos="3929063" algn="l"/>
                <a:tab pos="4378325" algn="l"/>
                <a:tab pos="4827588" algn="l"/>
                <a:tab pos="5276850" algn="l"/>
                <a:tab pos="5726113" algn="l"/>
                <a:tab pos="6175375" algn="l"/>
                <a:tab pos="6624638" algn="l"/>
                <a:tab pos="7073900" algn="l"/>
                <a:tab pos="7523163" algn="l"/>
                <a:tab pos="7972425" algn="l"/>
                <a:tab pos="8421688" algn="l"/>
                <a:tab pos="8870950" algn="l"/>
                <a:tab pos="9320213" algn="l"/>
              </a:tabLst>
              <a:defRPr/>
            </a:pPr>
            <a:endParaRPr lang="en-US" sz="1600" dirty="0">
              <a:latin typeface="Calibri" pitchFamily="32" charset="0"/>
              <a:cs typeface="Arial" charset="0"/>
            </a:endParaRPr>
          </a:p>
          <a:p>
            <a:pPr marL="338138" indent="-336550">
              <a:lnSpc>
                <a:spcPct val="80000"/>
              </a:lnSpc>
              <a:spcBef>
                <a:spcPts val="400"/>
              </a:spcBef>
              <a:buClrTx/>
              <a:buFontTx/>
              <a:buNone/>
              <a:tabLst>
                <a:tab pos="336550" algn="l"/>
                <a:tab pos="784225" algn="l"/>
                <a:tab pos="1233488" algn="l"/>
                <a:tab pos="1682750" algn="l"/>
                <a:tab pos="2132013" algn="l"/>
                <a:tab pos="2581275" algn="l"/>
                <a:tab pos="3030538" algn="l"/>
                <a:tab pos="3479800" algn="l"/>
                <a:tab pos="3929063" algn="l"/>
                <a:tab pos="4378325" algn="l"/>
                <a:tab pos="4827588" algn="l"/>
                <a:tab pos="5276850" algn="l"/>
                <a:tab pos="5726113" algn="l"/>
                <a:tab pos="6175375" algn="l"/>
                <a:tab pos="6624638" algn="l"/>
                <a:tab pos="7073900" algn="l"/>
                <a:tab pos="7523163" algn="l"/>
                <a:tab pos="7972425" algn="l"/>
                <a:tab pos="8421688" algn="l"/>
                <a:tab pos="8870950" algn="l"/>
                <a:tab pos="9320213" algn="l"/>
              </a:tabLst>
              <a:defRPr/>
            </a:pPr>
            <a:endParaRPr lang="en-US" sz="1600" dirty="0">
              <a:latin typeface="Calibri" pitchFamily="32" charset="0"/>
              <a:cs typeface="Arial" charset="0"/>
            </a:endParaRPr>
          </a:p>
          <a:p>
            <a:pPr marL="338138" indent="-336550">
              <a:lnSpc>
                <a:spcPct val="80000"/>
              </a:lnSpc>
              <a:spcBef>
                <a:spcPts val="400"/>
              </a:spcBef>
              <a:buClrTx/>
              <a:buFontTx/>
              <a:buNone/>
              <a:tabLst>
                <a:tab pos="336550" algn="l"/>
                <a:tab pos="784225" algn="l"/>
                <a:tab pos="1233488" algn="l"/>
                <a:tab pos="1682750" algn="l"/>
                <a:tab pos="2132013" algn="l"/>
                <a:tab pos="2581275" algn="l"/>
                <a:tab pos="3030538" algn="l"/>
                <a:tab pos="3479800" algn="l"/>
                <a:tab pos="3929063" algn="l"/>
                <a:tab pos="4378325" algn="l"/>
                <a:tab pos="4827588" algn="l"/>
                <a:tab pos="5276850" algn="l"/>
                <a:tab pos="5726113" algn="l"/>
                <a:tab pos="6175375" algn="l"/>
                <a:tab pos="6624638" algn="l"/>
                <a:tab pos="7073900" algn="l"/>
                <a:tab pos="7523163" algn="l"/>
                <a:tab pos="7972425" algn="l"/>
                <a:tab pos="8421688" algn="l"/>
                <a:tab pos="8870950" algn="l"/>
                <a:tab pos="9320213" algn="l"/>
              </a:tabLst>
              <a:defRPr/>
            </a:pPr>
            <a:endParaRPr lang="en-US" sz="1600" dirty="0">
              <a:latin typeface="Calibri" pitchFamily="32" charset="0"/>
              <a:cs typeface="Arial" charset="0"/>
            </a:endParaRPr>
          </a:p>
          <a:p>
            <a:pPr marL="338138" indent="-336550">
              <a:lnSpc>
                <a:spcPct val="80000"/>
              </a:lnSpc>
              <a:spcBef>
                <a:spcPts val="500"/>
              </a:spcBef>
              <a:buClrTx/>
              <a:buFontTx/>
              <a:buNone/>
              <a:tabLst>
                <a:tab pos="336550" algn="l"/>
                <a:tab pos="784225" algn="l"/>
                <a:tab pos="1233488" algn="l"/>
                <a:tab pos="1682750" algn="l"/>
                <a:tab pos="2132013" algn="l"/>
                <a:tab pos="2581275" algn="l"/>
                <a:tab pos="3030538" algn="l"/>
                <a:tab pos="3479800" algn="l"/>
                <a:tab pos="3929063" algn="l"/>
                <a:tab pos="4378325" algn="l"/>
                <a:tab pos="4827588" algn="l"/>
                <a:tab pos="5276850" algn="l"/>
                <a:tab pos="5726113" algn="l"/>
                <a:tab pos="6175375" algn="l"/>
                <a:tab pos="6624638" algn="l"/>
                <a:tab pos="7073900" algn="l"/>
                <a:tab pos="7523163" algn="l"/>
                <a:tab pos="7972425" algn="l"/>
                <a:tab pos="8421688" algn="l"/>
                <a:tab pos="8870950" algn="l"/>
                <a:tab pos="9320213" algn="l"/>
              </a:tabLst>
              <a:defRPr/>
            </a:pPr>
            <a:endParaRPr lang="en-US" sz="2000" dirty="0">
              <a:latin typeface="Calibri" pitchFamily="32" charset="0"/>
              <a:cs typeface="Arial" charset="0"/>
            </a:endParaRPr>
          </a:p>
          <a:p>
            <a:pPr marL="338138" indent="-336550">
              <a:lnSpc>
                <a:spcPct val="80000"/>
              </a:lnSpc>
              <a:spcBef>
                <a:spcPts val="500"/>
              </a:spcBef>
              <a:buClrTx/>
              <a:buFontTx/>
              <a:buNone/>
              <a:tabLst>
                <a:tab pos="336550" algn="l"/>
                <a:tab pos="784225" algn="l"/>
                <a:tab pos="1233488" algn="l"/>
                <a:tab pos="1682750" algn="l"/>
                <a:tab pos="2132013" algn="l"/>
                <a:tab pos="2581275" algn="l"/>
                <a:tab pos="3030538" algn="l"/>
                <a:tab pos="3479800" algn="l"/>
                <a:tab pos="3929063" algn="l"/>
                <a:tab pos="4378325" algn="l"/>
                <a:tab pos="4827588" algn="l"/>
                <a:tab pos="5276850" algn="l"/>
                <a:tab pos="5726113" algn="l"/>
                <a:tab pos="6175375" algn="l"/>
                <a:tab pos="6624638" algn="l"/>
                <a:tab pos="7073900" algn="l"/>
                <a:tab pos="7523163" algn="l"/>
                <a:tab pos="7972425" algn="l"/>
                <a:tab pos="8421688" algn="l"/>
                <a:tab pos="8870950" algn="l"/>
                <a:tab pos="9320213" algn="l"/>
              </a:tabLst>
              <a:defRPr/>
            </a:pPr>
            <a:r>
              <a:rPr lang="en-US" sz="2800" dirty="0">
                <a:latin typeface="Calibri" pitchFamily="32" charset="0"/>
                <a:cs typeface="Arial" charset="0"/>
              </a:rPr>
              <a:t>$</a:t>
            </a:r>
            <a:r>
              <a:rPr lang="en-US" sz="2800" dirty="0" err="1">
                <a:latin typeface="Calibri" pitchFamily="32" charset="0"/>
                <a:cs typeface="Arial" charset="0"/>
              </a:rPr>
              <a:t>chmod</a:t>
            </a:r>
            <a:r>
              <a:rPr lang="en-US" sz="2800" dirty="0">
                <a:latin typeface="Calibri" pitchFamily="32" charset="0"/>
                <a:cs typeface="Arial" charset="0"/>
              </a:rPr>
              <a:t> </a:t>
            </a:r>
            <a:r>
              <a:rPr lang="en-US" sz="2800" dirty="0" err="1">
                <a:latin typeface="Calibri" pitchFamily="32" charset="0"/>
                <a:cs typeface="Arial" charset="0"/>
              </a:rPr>
              <a:t>ugo+x</a:t>
            </a:r>
            <a:r>
              <a:rPr lang="en-US" sz="2800" dirty="0">
                <a:latin typeface="Calibri" pitchFamily="32" charset="0"/>
                <a:cs typeface="Arial" charset="0"/>
              </a:rPr>
              <a:t> start ; ls –l start</a:t>
            </a:r>
          </a:p>
          <a:p>
            <a:pPr marL="338138" indent="-336550">
              <a:lnSpc>
                <a:spcPct val="80000"/>
              </a:lnSpc>
              <a:spcBef>
                <a:spcPts val="500"/>
              </a:spcBef>
              <a:buClrTx/>
              <a:buFontTx/>
              <a:buNone/>
              <a:tabLst>
                <a:tab pos="336550" algn="l"/>
                <a:tab pos="784225" algn="l"/>
                <a:tab pos="1233488" algn="l"/>
                <a:tab pos="1682750" algn="l"/>
                <a:tab pos="2132013" algn="l"/>
                <a:tab pos="2581275" algn="l"/>
                <a:tab pos="3030538" algn="l"/>
                <a:tab pos="3479800" algn="l"/>
                <a:tab pos="3929063" algn="l"/>
                <a:tab pos="4378325" algn="l"/>
                <a:tab pos="4827588" algn="l"/>
                <a:tab pos="5276850" algn="l"/>
                <a:tab pos="5726113" algn="l"/>
                <a:tab pos="6175375" algn="l"/>
                <a:tab pos="6624638" algn="l"/>
                <a:tab pos="7073900" algn="l"/>
                <a:tab pos="7523163" algn="l"/>
                <a:tab pos="7972425" algn="l"/>
                <a:tab pos="8421688" algn="l"/>
                <a:tab pos="8870950" algn="l"/>
                <a:tab pos="9320213" algn="l"/>
              </a:tabLst>
              <a:defRPr/>
            </a:pPr>
            <a:r>
              <a:rPr lang="en-US" sz="2000" dirty="0">
                <a:latin typeface="Calibri" pitchFamily="32" charset="0"/>
                <a:cs typeface="Arial" charset="0"/>
              </a:rPr>
              <a:t>-</a:t>
            </a:r>
            <a:r>
              <a:rPr lang="en-US" sz="2000" dirty="0" err="1">
                <a:latin typeface="Calibri" pitchFamily="32" charset="0"/>
                <a:cs typeface="Arial" charset="0"/>
              </a:rPr>
              <a:t>rwxr</a:t>
            </a:r>
            <a:r>
              <a:rPr lang="en-US" sz="2000" dirty="0">
                <a:latin typeface="Calibri" pitchFamily="32" charset="0"/>
                <a:cs typeface="Arial" charset="0"/>
              </a:rPr>
              <a:t>-</a:t>
            </a:r>
            <a:r>
              <a:rPr lang="en-US" sz="2000" dirty="0" err="1">
                <a:latin typeface="Calibri" pitchFamily="32" charset="0"/>
                <a:cs typeface="Arial" charset="0"/>
              </a:rPr>
              <a:t>xr</a:t>
            </a:r>
            <a:r>
              <a:rPr lang="en-US" sz="2000" dirty="0">
                <a:latin typeface="Calibri" pitchFamily="32" charset="0"/>
                <a:cs typeface="Arial" charset="0"/>
              </a:rPr>
              <a:t>-x     1	user1	metal	1906	May  10	20:30	start</a:t>
            </a:r>
          </a:p>
          <a:p>
            <a:pPr marL="338138" indent="-336550">
              <a:lnSpc>
                <a:spcPct val="80000"/>
              </a:lnSpc>
              <a:spcBef>
                <a:spcPts val="500"/>
              </a:spcBef>
              <a:buClrTx/>
              <a:buFontTx/>
              <a:buNone/>
              <a:tabLst>
                <a:tab pos="336550" algn="l"/>
                <a:tab pos="784225" algn="l"/>
                <a:tab pos="1233488" algn="l"/>
                <a:tab pos="1682750" algn="l"/>
                <a:tab pos="2132013" algn="l"/>
                <a:tab pos="2581275" algn="l"/>
                <a:tab pos="3030538" algn="l"/>
                <a:tab pos="3479800" algn="l"/>
                <a:tab pos="3929063" algn="l"/>
                <a:tab pos="4378325" algn="l"/>
                <a:tab pos="4827588" algn="l"/>
                <a:tab pos="5276850" algn="l"/>
                <a:tab pos="5726113" algn="l"/>
                <a:tab pos="6175375" algn="l"/>
                <a:tab pos="6624638" algn="l"/>
                <a:tab pos="7073900" algn="l"/>
                <a:tab pos="7523163" algn="l"/>
                <a:tab pos="7972425" algn="l"/>
                <a:tab pos="8421688" algn="l"/>
                <a:tab pos="8870950" algn="l"/>
                <a:tab pos="9320213" algn="l"/>
              </a:tabLst>
              <a:defRPr/>
            </a:pPr>
            <a:endParaRPr lang="en-US" sz="2000" dirty="0">
              <a:latin typeface="Calibri" pitchFamily="32" charset="0"/>
              <a:cs typeface="Arial" charset="0"/>
            </a:endParaRPr>
          </a:p>
          <a:p>
            <a:pPr marL="336550" indent="-336550">
              <a:lnSpc>
                <a:spcPct val="80000"/>
              </a:lnSpc>
              <a:spcBef>
                <a:spcPts val="500"/>
              </a:spcBef>
              <a:buFont typeface="Arial" charset="0"/>
              <a:buChar char="•"/>
              <a:tabLst>
                <a:tab pos="336550" algn="l"/>
                <a:tab pos="784225" algn="l"/>
                <a:tab pos="1233488" algn="l"/>
                <a:tab pos="1682750" algn="l"/>
                <a:tab pos="2132013" algn="l"/>
                <a:tab pos="2581275" algn="l"/>
                <a:tab pos="3030538" algn="l"/>
                <a:tab pos="3479800" algn="l"/>
                <a:tab pos="3929063" algn="l"/>
                <a:tab pos="4378325" algn="l"/>
                <a:tab pos="4827588" algn="l"/>
                <a:tab pos="5276850" algn="l"/>
                <a:tab pos="5726113" algn="l"/>
                <a:tab pos="6175375" algn="l"/>
                <a:tab pos="6624638" algn="l"/>
                <a:tab pos="7073900" algn="l"/>
                <a:tab pos="7523163" algn="l"/>
                <a:tab pos="7972425" algn="l"/>
                <a:tab pos="8421688" algn="l"/>
                <a:tab pos="8870950" algn="l"/>
                <a:tab pos="9320213" algn="l"/>
              </a:tabLst>
              <a:defRPr/>
            </a:pPr>
            <a:r>
              <a:rPr lang="en-US" sz="2800" dirty="0">
                <a:latin typeface="Calibri" pitchFamily="32" charset="0"/>
                <a:cs typeface="Arial" charset="0"/>
              </a:rPr>
              <a:t>Use short hand symbol </a:t>
            </a:r>
            <a:r>
              <a:rPr lang="en-US" sz="2800" b="1" dirty="0">
                <a:latin typeface="Calibri" pitchFamily="32" charset="0"/>
                <a:cs typeface="Arial" charset="0"/>
              </a:rPr>
              <a:t>a(all</a:t>
            </a:r>
            <a:r>
              <a:rPr lang="en-US" sz="2800" dirty="0">
                <a:latin typeface="Calibri" pitchFamily="32" charset="0"/>
                <a:cs typeface="Arial" charset="0"/>
              </a:rPr>
              <a:t>) instead of </a:t>
            </a:r>
            <a:r>
              <a:rPr lang="en-US" sz="2800" b="1" dirty="0" err="1">
                <a:latin typeface="Calibri" pitchFamily="32" charset="0"/>
                <a:cs typeface="Arial" charset="0"/>
              </a:rPr>
              <a:t>ugo</a:t>
            </a:r>
            <a:endParaRPr lang="en-US" sz="2800" b="1" dirty="0">
              <a:latin typeface="Calibri" pitchFamily="32" charset="0"/>
              <a:cs typeface="Arial" charset="0"/>
            </a:endParaRPr>
          </a:p>
          <a:p>
            <a:pPr marL="338138" indent="-336550">
              <a:lnSpc>
                <a:spcPct val="80000"/>
              </a:lnSpc>
              <a:spcBef>
                <a:spcPts val="500"/>
              </a:spcBef>
              <a:buClrTx/>
              <a:buFontTx/>
              <a:buNone/>
              <a:tabLst>
                <a:tab pos="336550" algn="l"/>
                <a:tab pos="784225" algn="l"/>
                <a:tab pos="1233488" algn="l"/>
                <a:tab pos="1682750" algn="l"/>
                <a:tab pos="2132013" algn="l"/>
                <a:tab pos="2581275" algn="l"/>
                <a:tab pos="3030538" algn="l"/>
                <a:tab pos="3479800" algn="l"/>
                <a:tab pos="3929063" algn="l"/>
                <a:tab pos="4378325" algn="l"/>
                <a:tab pos="4827588" algn="l"/>
                <a:tab pos="5276850" algn="l"/>
                <a:tab pos="5726113" algn="l"/>
                <a:tab pos="6175375" algn="l"/>
                <a:tab pos="6624638" algn="l"/>
                <a:tab pos="7073900" algn="l"/>
                <a:tab pos="7523163" algn="l"/>
                <a:tab pos="7972425" algn="l"/>
                <a:tab pos="8421688" algn="l"/>
                <a:tab pos="8870950" algn="l"/>
                <a:tab pos="9320213" algn="l"/>
              </a:tabLst>
              <a:defRPr/>
            </a:pPr>
            <a:r>
              <a:rPr lang="en-US" sz="2800" dirty="0">
                <a:latin typeface="Calibri" pitchFamily="32" charset="0"/>
                <a:cs typeface="Arial" charset="0"/>
              </a:rPr>
              <a:t>$ </a:t>
            </a:r>
            <a:r>
              <a:rPr lang="en-US" sz="2800" dirty="0" err="1">
                <a:latin typeface="Calibri" pitchFamily="32" charset="0"/>
                <a:cs typeface="Arial" charset="0"/>
              </a:rPr>
              <a:t>chmod</a:t>
            </a:r>
            <a:r>
              <a:rPr lang="en-US" sz="2800" dirty="0">
                <a:latin typeface="Calibri" pitchFamily="32" charset="0"/>
                <a:cs typeface="Arial" charset="0"/>
              </a:rPr>
              <a:t> </a:t>
            </a:r>
            <a:r>
              <a:rPr lang="en-US" sz="2800" dirty="0" err="1">
                <a:latin typeface="Calibri" pitchFamily="32" charset="0"/>
                <a:cs typeface="Arial" charset="0"/>
              </a:rPr>
              <a:t>a+x</a:t>
            </a:r>
            <a:r>
              <a:rPr lang="en-US" sz="2800" dirty="0">
                <a:latin typeface="Calibri" pitchFamily="32" charset="0"/>
                <a:cs typeface="Arial" charset="0"/>
              </a:rPr>
              <a:t> start	or</a:t>
            </a:r>
          </a:p>
          <a:p>
            <a:pPr marL="338138" indent="-336550">
              <a:lnSpc>
                <a:spcPct val="80000"/>
              </a:lnSpc>
              <a:spcBef>
                <a:spcPts val="500"/>
              </a:spcBef>
              <a:buClrTx/>
              <a:buFontTx/>
              <a:buNone/>
              <a:tabLst>
                <a:tab pos="336550" algn="l"/>
                <a:tab pos="784225" algn="l"/>
                <a:tab pos="1233488" algn="l"/>
                <a:tab pos="1682750" algn="l"/>
                <a:tab pos="2132013" algn="l"/>
                <a:tab pos="2581275" algn="l"/>
                <a:tab pos="3030538" algn="l"/>
                <a:tab pos="3479800" algn="l"/>
                <a:tab pos="3929063" algn="l"/>
                <a:tab pos="4378325" algn="l"/>
                <a:tab pos="4827588" algn="l"/>
                <a:tab pos="5276850" algn="l"/>
                <a:tab pos="5726113" algn="l"/>
                <a:tab pos="6175375" algn="l"/>
                <a:tab pos="6624638" algn="l"/>
                <a:tab pos="7073900" algn="l"/>
                <a:tab pos="7523163" algn="l"/>
                <a:tab pos="7972425" algn="l"/>
                <a:tab pos="8421688" algn="l"/>
                <a:tab pos="8870950" algn="l"/>
                <a:tab pos="9320213" algn="l"/>
              </a:tabLst>
              <a:defRPr/>
            </a:pPr>
            <a:r>
              <a:rPr lang="en-US" sz="2800" dirty="0">
                <a:latin typeface="Calibri" pitchFamily="32" charset="0"/>
                <a:cs typeface="Arial" charset="0"/>
              </a:rPr>
              <a:t>$ </a:t>
            </a:r>
            <a:r>
              <a:rPr lang="en-US" sz="2800" dirty="0" err="1">
                <a:latin typeface="Calibri" pitchFamily="32" charset="0"/>
                <a:cs typeface="Arial" charset="0"/>
              </a:rPr>
              <a:t>chmod</a:t>
            </a:r>
            <a:r>
              <a:rPr lang="en-US" sz="2800" dirty="0">
                <a:latin typeface="Calibri" pitchFamily="32" charset="0"/>
                <a:cs typeface="Arial" charset="0"/>
              </a:rPr>
              <a:t> +x start		# by default a is implied</a:t>
            </a:r>
          </a:p>
        </p:txBody>
      </p:sp>
      <p:graphicFrame>
        <p:nvGraphicFramePr>
          <p:cNvPr id="15" name="Group 3">
            <a:extLst>
              <a:ext uri="{FF2B5EF4-FFF2-40B4-BE49-F238E27FC236}">
                <a16:creationId xmlns:a16="http://schemas.microsoft.com/office/drawing/2014/main" id="{558AC3D5-7E81-4AFD-A72F-3C263DF404B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45846728"/>
              </p:ext>
            </p:extLst>
          </p:nvPr>
        </p:nvGraphicFramePr>
        <p:xfrm>
          <a:off x="2153970" y="1741715"/>
          <a:ext cx="7330018" cy="2414588"/>
        </p:xfrm>
        <a:graphic>
          <a:graphicData uri="http://schemas.openxmlformats.org/drawingml/2006/table">
            <a:tbl>
              <a:tblPr/>
              <a:tblGrid>
                <a:gridCol w="160239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2804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89957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40105"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78000"/>
                        </a:lnSpc>
                        <a:spcBef>
                          <a:spcPts val="45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en-US" sz="18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Droid Sans Fallback" charset="0"/>
                          <a:cs typeface="Droid Sans Fallback" charset="0"/>
                        </a:rPr>
                        <a:t>Category</a:t>
                      </a:r>
                    </a:p>
                  </a:txBody>
                  <a:tcPr marL="90000" marR="90000" marT="179228" marB="46815" horzOverflow="overflow">
                    <a:lnL w="28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4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4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78000"/>
                        </a:lnSpc>
                        <a:spcBef>
                          <a:spcPts val="45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en-US" sz="18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Droid Sans Fallback" charset="0"/>
                          <a:cs typeface="Droid Sans Fallback" charset="0"/>
                        </a:rPr>
                        <a:t>Operation</a:t>
                      </a:r>
                    </a:p>
                  </a:txBody>
                  <a:tcPr marL="90000" marR="90000" marT="179228" marB="46815" horzOverflow="overflow">
                    <a:lnL w="14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4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4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78000"/>
                        </a:lnSpc>
                        <a:spcBef>
                          <a:spcPts val="45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en-US" sz="18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Droid Sans Fallback" charset="0"/>
                          <a:cs typeface="Droid Sans Fallback" charset="0"/>
                        </a:rPr>
                        <a:t>Permission</a:t>
                      </a:r>
                    </a:p>
                  </a:txBody>
                  <a:tcPr marL="90000" marR="90000" marT="179228" marB="46815" horzOverflow="overflow">
                    <a:lnL w="14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4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40105"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78000"/>
                        </a:lnSpc>
                        <a:spcBef>
                          <a:spcPts val="45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Droid Sans Fallback" charset="0"/>
                          <a:cs typeface="Droid Sans Fallback" charset="0"/>
                        </a:rPr>
                        <a:t>u -&gt; user</a:t>
                      </a:r>
                    </a:p>
                  </a:txBody>
                  <a:tcPr marL="90000" marR="90000" marT="179228" marB="46815" horzOverflow="overflow">
                    <a:lnL w="28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4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4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4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78000"/>
                        </a:lnSpc>
                        <a:spcBef>
                          <a:spcPts val="45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Droid Sans Fallback" charset="0"/>
                          <a:cs typeface="Droid Sans Fallback" charset="0"/>
                        </a:rPr>
                        <a:t>+ -&gt; assigns permission</a:t>
                      </a:r>
                    </a:p>
                  </a:txBody>
                  <a:tcPr marL="90000" marR="90000" marT="179228" marB="46815" horzOverflow="overflow">
                    <a:lnL w="14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4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4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4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78000"/>
                        </a:lnSpc>
                        <a:spcBef>
                          <a:spcPts val="45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Droid Sans Fallback" charset="0"/>
                          <a:cs typeface="Droid Sans Fallback" charset="0"/>
                        </a:rPr>
                        <a:t>r -&gt; read permission</a:t>
                      </a:r>
                    </a:p>
                  </a:txBody>
                  <a:tcPr marL="90000" marR="90000" marT="179228" marB="46815" horzOverflow="overflow">
                    <a:lnL w="14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4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4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40105"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78000"/>
                        </a:lnSpc>
                        <a:spcBef>
                          <a:spcPts val="45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Droid Sans Fallback" charset="0"/>
                          <a:cs typeface="Droid Sans Fallback" charset="0"/>
                        </a:rPr>
                        <a:t>g -&gt; group</a:t>
                      </a:r>
                    </a:p>
                  </a:txBody>
                  <a:tcPr marL="90000" marR="90000" marT="179228" marB="46815" horzOverflow="overflow">
                    <a:lnL w="28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4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4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4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78000"/>
                        </a:lnSpc>
                        <a:spcBef>
                          <a:spcPts val="45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Droid Sans Fallback" charset="0"/>
                          <a:cs typeface="Droid Sans Fallback" charset="0"/>
                        </a:rPr>
                        <a:t>- -&gt; removes permission </a:t>
                      </a:r>
                    </a:p>
                  </a:txBody>
                  <a:tcPr marL="90000" marR="90000" marT="179228" marB="46815" horzOverflow="overflow">
                    <a:lnL w="14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4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4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4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78000"/>
                        </a:lnSpc>
                        <a:spcBef>
                          <a:spcPts val="45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Droid Sans Fallback" charset="0"/>
                          <a:cs typeface="Droid Sans Fallback" charset="0"/>
                        </a:rPr>
                        <a:t>w -&gt; write permission</a:t>
                      </a:r>
                    </a:p>
                  </a:txBody>
                  <a:tcPr marL="90000" marR="90000" marT="179228" marB="46815" horzOverflow="overflow">
                    <a:lnL w="14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4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4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54168"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78000"/>
                        </a:lnSpc>
                        <a:spcBef>
                          <a:spcPts val="45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Droid Sans Fallback" charset="0"/>
                          <a:cs typeface="Droid Sans Fallback" charset="0"/>
                        </a:rPr>
                        <a:t>o -&gt; others</a:t>
                      </a:r>
                    </a:p>
                  </a:txBody>
                  <a:tcPr marL="90000" marR="90000" marT="179228" marB="46815" horzOverflow="overflow">
                    <a:lnL w="28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4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4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4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78000"/>
                        </a:lnSpc>
                        <a:spcBef>
                          <a:spcPts val="45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Droid Sans Fallback" charset="0"/>
                          <a:cs typeface="Droid Sans Fallback" charset="0"/>
                        </a:rPr>
                        <a:t>= -&gt; assigns absolute permission</a:t>
                      </a:r>
                    </a:p>
                  </a:txBody>
                  <a:tcPr marL="90000" marR="90000" marT="179228" marB="46815" horzOverflow="overflow">
                    <a:lnL w="14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4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4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4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78000"/>
                        </a:lnSpc>
                        <a:spcBef>
                          <a:spcPts val="45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Droid Sans Fallback" charset="0"/>
                          <a:cs typeface="Droid Sans Fallback" charset="0"/>
                        </a:rPr>
                        <a:t>x -&gt; execute permission</a:t>
                      </a:r>
                    </a:p>
                  </a:txBody>
                  <a:tcPr marL="90000" marR="90000" marT="179228" marB="46815" horzOverflow="overflow">
                    <a:lnL w="14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4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4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40105"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78000"/>
                        </a:lnSpc>
                        <a:spcBef>
                          <a:spcPts val="45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Droid Sans Fallback" charset="0"/>
                          <a:cs typeface="Droid Sans Fallback" charset="0"/>
                        </a:rPr>
                        <a:t>a -&gt; all</a:t>
                      </a:r>
                    </a:p>
                  </a:txBody>
                  <a:tcPr marL="90000" marR="90000" marT="179228" marB="46815" horzOverflow="overflow">
                    <a:lnL w="28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4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4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94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2" charset="0"/>
                        <a:ea typeface="Droid Sans Fallback" charset="0"/>
                        <a:cs typeface="Droid Sans Fallback" charset="0"/>
                      </a:endParaRPr>
                    </a:p>
                  </a:txBody>
                  <a:tcPr marL="90000" marR="90000" marT="74219" marB="46815" anchor="ctr" horzOverflow="overflow">
                    <a:lnL w="14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4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4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94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endParaRPr kumimoji="0" 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2" charset="0"/>
                        <a:ea typeface="Droid Sans Fallback" charset="0"/>
                        <a:cs typeface="Droid Sans Fallback" charset="0"/>
                      </a:endParaRPr>
                    </a:p>
                  </a:txBody>
                  <a:tcPr marL="90000" marR="90000" marT="74219" marB="46815" anchor="ctr" horzOverflow="overflow">
                    <a:lnL w="14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4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8933591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60EB7491-0263-47E8-BA73-5E25D441A20A}"/>
              </a:ext>
            </a:extLst>
          </p:cNvPr>
          <p:cNvSpPr/>
          <p:nvPr/>
        </p:nvSpPr>
        <p:spPr>
          <a:xfrm>
            <a:off x="-55880" y="429395"/>
            <a:ext cx="12303760" cy="14223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DE4289B-5A9D-4D1D-8546-3AC6DA34870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83"/>
          <a:stretch/>
        </p:blipFill>
        <p:spPr>
          <a:xfrm>
            <a:off x="11035161" y="-1"/>
            <a:ext cx="1016000" cy="96536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F545CCB-30BA-465D-AB61-85A068F7FE2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094" b="8607"/>
          <a:stretch/>
        </p:blipFill>
        <p:spPr>
          <a:xfrm>
            <a:off x="140839" y="110490"/>
            <a:ext cx="1991360" cy="746760"/>
          </a:xfrm>
          <a:prstGeom prst="rect">
            <a:avLst/>
          </a:prstGeom>
        </p:spPr>
      </p:pic>
      <p:pic>
        <p:nvPicPr>
          <p:cNvPr id="8" name="Picture 2">
            <a:extLst>
              <a:ext uri="{FF2B5EF4-FFF2-40B4-BE49-F238E27FC236}">
                <a16:creationId xmlns:a16="http://schemas.microsoft.com/office/drawing/2014/main" id="{0680EFED-9B06-4900-9B0B-44F65332F5A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083" t="10169" r="28688"/>
          <a:stretch/>
        </p:blipFill>
        <p:spPr bwMode="auto">
          <a:xfrm>
            <a:off x="8246854" y="0"/>
            <a:ext cx="883919" cy="9154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5174D98B-A888-4925-9398-BE88B941884A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95"/>
          <a:stretch/>
        </p:blipFill>
        <p:spPr>
          <a:xfrm>
            <a:off x="9425151" y="0"/>
            <a:ext cx="1413291" cy="955525"/>
          </a:xfrm>
          <a:prstGeom prst="rect">
            <a:avLst/>
          </a:prstGeom>
        </p:spPr>
      </p:pic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53B2F865-3834-497F-B440-7CA7E591ACF5}"/>
              </a:ext>
            </a:extLst>
          </p:cNvPr>
          <p:cNvCxnSpPr>
            <a:cxnSpLocks/>
          </p:cNvCxnSpPr>
          <p:nvPr/>
        </p:nvCxnSpPr>
        <p:spPr>
          <a:xfrm flipV="1">
            <a:off x="0" y="940395"/>
            <a:ext cx="12192000" cy="1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" name="Rectangle 1">
            <a:extLst>
              <a:ext uri="{FF2B5EF4-FFF2-40B4-BE49-F238E27FC236}">
                <a16:creationId xmlns:a16="http://schemas.microsoft.com/office/drawing/2014/main" id="{45C21305-45D0-4AC6-928E-D125228A1D06}"/>
              </a:ext>
            </a:extLst>
          </p:cNvPr>
          <p:cNvSpPr/>
          <p:nvPr/>
        </p:nvSpPr>
        <p:spPr>
          <a:xfrm>
            <a:off x="0" y="940395"/>
            <a:ext cx="12192000" cy="591760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dirty="0"/>
          </a:p>
        </p:txBody>
      </p:sp>
      <p:sp>
        <p:nvSpPr>
          <p:cNvPr id="9" name="Text Box 2">
            <a:extLst>
              <a:ext uri="{FF2B5EF4-FFF2-40B4-BE49-F238E27FC236}">
                <a16:creationId xmlns:a16="http://schemas.microsoft.com/office/drawing/2014/main" id="{A60DC990-BE16-40BE-A563-C80B0FF4914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26243" y="1018097"/>
            <a:ext cx="10760529" cy="5638800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  <p:txBody>
          <a:bodyPr lIns="90000" tIns="46800" rIns="90000" bIns="46800"/>
          <a:lstStyle/>
          <a:p>
            <a:pPr marL="336550" indent="-336550">
              <a:lnSpc>
                <a:spcPct val="80000"/>
              </a:lnSpc>
              <a:spcBef>
                <a:spcPts val="600"/>
              </a:spcBef>
              <a:buFont typeface="Arial" charset="0"/>
              <a:buChar char="•"/>
              <a:tabLst>
                <a:tab pos="336550" algn="l"/>
                <a:tab pos="784225" algn="l"/>
                <a:tab pos="1233488" algn="l"/>
                <a:tab pos="1682750" algn="l"/>
                <a:tab pos="2132013" algn="l"/>
                <a:tab pos="2581275" algn="l"/>
                <a:tab pos="3030538" algn="l"/>
                <a:tab pos="3479800" algn="l"/>
                <a:tab pos="3929063" algn="l"/>
                <a:tab pos="4378325" algn="l"/>
                <a:tab pos="4827588" algn="l"/>
                <a:tab pos="5276850" algn="l"/>
                <a:tab pos="5726113" algn="l"/>
                <a:tab pos="6175375" algn="l"/>
                <a:tab pos="6624638" algn="l"/>
                <a:tab pos="7073900" algn="l"/>
                <a:tab pos="7523163" algn="l"/>
                <a:tab pos="7972425" algn="l"/>
                <a:tab pos="8421688" algn="l"/>
                <a:tab pos="8870950" algn="l"/>
                <a:tab pos="9320213" algn="l"/>
              </a:tabLst>
              <a:defRPr/>
            </a:pPr>
            <a:r>
              <a:rPr lang="en-US" sz="2400" dirty="0">
                <a:latin typeface="Calibri" pitchFamily="32" charset="0"/>
                <a:cs typeface="Arial" charset="0"/>
              </a:rPr>
              <a:t>Accepts multiple filenames</a:t>
            </a:r>
          </a:p>
          <a:p>
            <a:pPr marL="338138" indent="-336550">
              <a:lnSpc>
                <a:spcPct val="80000"/>
              </a:lnSpc>
              <a:spcBef>
                <a:spcPts val="600"/>
              </a:spcBef>
              <a:buClrTx/>
              <a:buFontTx/>
              <a:buNone/>
              <a:tabLst>
                <a:tab pos="336550" algn="l"/>
                <a:tab pos="784225" algn="l"/>
                <a:tab pos="1233488" algn="l"/>
                <a:tab pos="1682750" algn="l"/>
                <a:tab pos="2132013" algn="l"/>
                <a:tab pos="2581275" algn="l"/>
                <a:tab pos="3030538" algn="l"/>
                <a:tab pos="3479800" algn="l"/>
                <a:tab pos="3929063" algn="l"/>
                <a:tab pos="4378325" algn="l"/>
                <a:tab pos="4827588" algn="l"/>
                <a:tab pos="5276850" algn="l"/>
                <a:tab pos="5726113" algn="l"/>
                <a:tab pos="6175375" algn="l"/>
                <a:tab pos="6624638" algn="l"/>
                <a:tab pos="7073900" algn="l"/>
                <a:tab pos="7523163" algn="l"/>
                <a:tab pos="7972425" algn="l"/>
                <a:tab pos="8421688" algn="l"/>
                <a:tab pos="8870950" algn="l"/>
                <a:tab pos="9320213" algn="l"/>
              </a:tabLst>
              <a:defRPr/>
            </a:pPr>
            <a:r>
              <a:rPr lang="en-US" sz="2400" dirty="0">
                <a:latin typeface="Calibri" pitchFamily="32" charset="0"/>
                <a:cs typeface="Arial" charset="0"/>
              </a:rPr>
              <a:t>$</a:t>
            </a:r>
            <a:r>
              <a:rPr lang="en-US" sz="2400" dirty="0" err="1">
                <a:latin typeface="Calibri" pitchFamily="32" charset="0"/>
                <a:cs typeface="Arial" charset="0"/>
              </a:rPr>
              <a:t>chmod</a:t>
            </a:r>
            <a:r>
              <a:rPr lang="en-US" sz="2400" dirty="0">
                <a:latin typeface="Calibri" pitchFamily="32" charset="0"/>
                <a:cs typeface="Arial" charset="0"/>
              </a:rPr>
              <a:t> </a:t>
            </a:r>
            <a:r>
              <a:rPr lang="en-US" sz="2400" dirty="0" err="1">
                <a:latin typeface="Calibri" pitchFamily="32" charset="0"/>
                <a:cs typeface="Arial" charset="0"/>
              </a:rPr>
              <a:t>u+x</a:t>
            </a:r>
            <a:r>
              <a:rPr lang="en-US" sz="2400" dirty="0">
                <a:latin typeface="Calibri" pitchFamily="32" charset="0"/>
                <a:cs typeface="Arial" charset="0"/>
              </a:rPr>
              <a:t> n1 n2</a:t>
            </a:r>
          </a:p>
          <a:p>
            <a:pPr marL="336550" indent="-336550">
              <a:lnSpc>
                <a:spcPct val="80000"/>
              </a:lnSpc>
              <a:spcBef>
                <a:spcPts val="600"/>
              </a:spcBef>
              <a:buFont typeface="Arial" charset="0"/>
              <a:buChar char="•"/>
              <a:tabLst>
                <a:tab pos="336550" algn="l"/>
                <a:tab pos="784225" algn="l"/>
                <a:tab pos="1233488" algn="l"/>
                <a:tab pos="1682750" algn="l"/>
                <a:tab pos="2132013" algn="l"/>
                <a:tab pos="2581275" algn="l"/>
                <a:tab pos="3030538" algn="l"/>
                <a:tab pos="3479800" algn="l"/>
                <a:tab pos="3929063" algn="l"/>
                <a:tab pos="4378325" algn="l"/>
                <a:tab pos="4827588" algn="l"/>
                <a:tab pos="5276850" algn="l"/>
                <a:tab pos="5726113" algn="l"/>
                <a:tab pos="6175375" algn="l"/>
                <a:tab pos="6624638" algn="l"/>
                <a:tab pos="7073900" algn="l"/>
                <a:tab pos="7523163" algn="l"/>
                <a:tab pos="7972425" algn="l"/>
                <a:tab pos="8421688" algn="l"/>
                <a:tab pos="8870950" algn="l"/>
                <a:tab pos="9320213" algn="l"/>
              </a:tabLst>
              <a:defRPr/>
            </a:pPr>
            <a:r>
              <a:rPr lang="en-US" sz="2400" dirty="0">
                <a:latin typeface="Calibri" pitchFamily="32" charset="0"/>
                <a:cs typeface="Arial" charset="0"/>
              </a:rPr>
              <a:t>Permission are removed with the – operator</a:t>
            </a:r>
          </a:p>
          <a:p>
            <a:pPr marL="338138" indent="-336550">
              <a:lnSpc>
                <a:spcPct val="80000"/>
              </a:lnSpc>
              <a:spcBef>
                <a:spcPts val="600"/>
              </a:spcBef>
              <a:buClrTx/>
              <a:buFontTx/>
              <a:buNone/>
              <a:tabLst>
                <a:tab pos="336550" algn="l"/>
                <a:tab pos="784225" algn="l"/>
                <a:tab pos="1233488" algn="l"/>
                <a:tab pos="1682750" algn="l"/>
                <a:tab pos="2132013" algn="l"/>
                <a:tab pos="2581275" algn="l"/>
                <a:tab pos="3030538" algn="l"/>
                <a:tab pos="3479800" algn="l"/>
                <a:tab pos="3929063" algn="l"/>
                <a:tab pos="4378325" algn="l"/>
                <a:tab pos="4827588" algn="l"/>
                <a:tab pos="5276850" algn="l"/>
                <a:tab pos="5726113" algn="l"/>
                <a:tab pos="6175375" algn="l"/>
                <a:tab pos="6624638" algn="l"/>
                <a:tab pos="7073900" algn="l"/>
                <a:tab pos="7523163" algn="l"/>
                <a:tab pos="7972425" algn="l"/>
                <a:tab pos="8421688" algn="l"/>
                <a:tab pos="8870950" algn="l"/>
                <a:tab pos="9320213" algn="l"/>
              </a:tabLst>
              <a:defRPr/>
            </a:pPr>
            <a:r>
              <a:rPr lang="en-US" sz="2400" dirty="0">
                <a:latin typeface="Calibri" pitchFamily="32" charset="0"/>
                <a:cs typeface="Arial" charset="0"/>
              </a:rPr>
              <a:t>$ ls –l start</a:t>
            </a:r>
          </a:p>
          <a:p>
            <a:pPr marL="338138" indent="-336550">
              <a:lnSpc>
                <a:spcPct val="80000"/>
              </a:lnSpc>
              <a:spcBef>
                <a:spcPts val="500"/>
              </a:spcBef>
              <a:buClrTx/>
              <a:buFontTx/>
              <a:buNone/>
              <a:tabLst>
                <a:tab pos="336550" algn="l"/>
                <a:tab pos="784225" algn="l"/>
                <a:tab pos="1233488" algn="l"/>
                <a:tab pos="1682750" algn="l"/>
                <a:tab pos="2132013" algn="l"/>
                <a:tab pos="2581275" algn="l"/>
                <a:tab pos="3030538" algn="l"/>
                <a:tab pos="3479800" algn="l"/>
                <a:tab pos="3929063" algn="l"/>
                <a:tab pos="4378325" algn="l"/>
                <a:tab pos="4827588" algn="l"/>
                <a:tab pos="5276850" algn="l"/>
                <a:tab pos="5726113" algn="l"/>
                <a:tab pos="6175375" algn="l"/>
                <a:tab pos="6624638" algn="l"/>
                <a:tab pos="7073900" algn="l"/>
                <a:tab pos="7523163" algn="l"/>
                <a:tab pos="7972425" algn="l"/>
                <a:tab pos="8421688" algn="l"/>
                <a:tab pos="8870950" algn="l"/>
                <a:tab pos="9320213" algn="l"/>
              </a:tabLst>
              <a:defRPr/>
            </a:pPr>
            <a:r>
              <a:rPr lang="en-US" sz="2000" dirty="0">
                <a:latin typeface="Calibri" pitchFamily="32" charset="0"/>
                <a:cs typeface="Arial" charset="0"/>
              </a:rPr>
              <a:t>-</a:t>
            </a:r>
            <a:r>
              <a:rPr lang="en-US" sz="2000" dirty="0" err="1">
                <a:latin typeface="Calibri" pitchFamily="32" charset="0"/>
                <a:cs typeface="Arial" charset="0"/>
              </a:rPr>
              <a:t>rwxr</a:t>
            </a:r>
            <a:r>
              <a:rPr lang="en-US" sz="2000" dirty="0">
                <a:latin typeface="Calibri" pitchFamily="32" charset="0"/>
                <a:cs typeface="Arial" charset="0"/>
              </a:rPr>
              <a:t>-</a:t>
            </a:r>
            <a:r>
              <a:rPr lang="en-US" sz="2000" dirty="0" err="1">
                <a:latin typeface="Calibri" pitchFamily="32" charset="0"/>
                <a:cs typeface="Arial" charset="0"/>
              </a:rPr>
              <a:t>xr</a:t>
            </a:r>
            <a:r>
              <a:rPr lang="en-US" sz="2000" dirty="0">
                <a:latin typeface="Calibri" pitchFamily="32" charset="0"/>
                <a:cs typeface="Arial" charset="0"/>
              </a:rPr>
              <a:t>-x     1	user1	metal	1906	May  10	20:30	start</a:t>
            </a:r>
          </a:p>
          <a:p>
            <a:pPr marL="338138" indent="-336550">
              <a:lnSpc>
                <a:spcPct val="80000"/>
              </a:lnSpc>
              <a:spcBef>
                <a:spcPts val="600"/>
              </a:spcBef>
              <a:buClrTx/>
              <a:buFontTx/>
              <a:buNone/>
              <a:tabLst>
                <a:tab pos="336550" algn="l"/>
                <a:tab pos="784225" algn="l"/>
                <a:tab pos="1233488" algn="l"/>
                <a:tab pos="1682750" algn="l"/>
                <a:tab pos="2132013" algn="l"/>
                <a:tab pos="2581275" algn="l"/>
                <a:tab pos="3030538" algn="l"/>
                <a:tab pos="3479800" algn="l"/>
                <a:tab pos="3929063" algn="l"/>
                <a:tab pos="4378325" algn="l"/>
                <a:tab pos="4827588" algn="l"/>
                <a:tab pos="5276850" algn="l"/>
                <a:tab pos="5726113" algn="l"/>
                <a:tab pos="6175375" algn="l"/>
                <a:tab pos="6624638" algn="l"/>
                <a:tab pos="7073900" algn="l"/>
                <a:tab pos="7523163" algn="l"/>
                <a:tab pos="7972425" algn="l"/>
                <a:tab pos="8421688" algn="l"/>
                <a:tab pos="8870950" algn="l"/>
                <a:tab pos="9320213" algn="l"/>
              </a:tabLst>
              <a:defRPr/>
            </a:pPr>
            <a:r>
              <a:rPr lang="en-US" sz="2400" dirty="0">
                <a:latin typeface="Calibri" pitchFamily="32" charset="0"/>
                <a:cs typeface="Arial" charset="0"/>
              </a:rPr>
              <a:t>$</a:t>
            </a:r>
            <a:r>
              <a:rPr lang="en-US" sz="2400" dirty="0" err="1">
                <a:latin typeface="Calibri" pitchFamily="32" charset="0"/>
                <a:cs typeface="Arial" charset="0"/>
              </a:rPr>
              <a:t>chmod</a:t>
            </a:r>
            <a:r>
              <a:rPr lang="en-US" sz="2400" dirty="0">
                <a:latin typeface="Calibri" pitchFamily="32" charset="0"/>
                <a:cs typeface="Arial" charset="0"/>
              </a:rPr>
              <a:t> go-r start</a:t>
            </a:r>
          </a:p>
          <a:p>
            <a:pPr marL="338138" indent="-336550">
              <a:lnSpc>
                <a:spcPct val="80000"/>
              </a:lnSpc>
              <a:spcBef>
                <a:spcPts val="600"/>
              </a:spcBef>
              <a:buClrTx/>
              <a:buFontTx/>
              <a:buNone/>
              <a:tabLst>
                <a:tab pos="336550" algn="l"/>
                <a:tab pos="784225" algn="l"/>
                <a:tab pos="1233488" algn="l"/>
                <a:tab pos="1682750" algn="l"/>
                <a:tab pos="2132013" algn="l"/>
                <a:tab pos="2581275" algn="l"/>
                <a:tab pos="3030538" algn="l"/>
                <a:tab pos="3479800" algn="l"/>
                <a:tab pos="3929063" algn="l"/>
                <a:tab pos="4378325" algn="l"/>
                <a:tab pos="4827588" algn="l"/>
                <a:tab pos="5276850" algn="l"/>
                <a:tab pos="5726113" algn="l"/>
                <a:tab pos="6175375" algn="l"/>
                <a:tab pos="6624638" algn="l"/>
                <a:tab pos="7073900" algn="l"/>
                <a:tab pos="7523163" algn="l"/>
                <a:tab pos="7972425" algn="l"/>
                <a:tab pos="8421688" algn="l"/>
                <a:tab pos="8870950" algn="l"/>
                <a:tab pos="9320213" algn="l"/>
              </a:tabLst>
              <a:defRPr/>
            </a:pPr>
            <a:r>
              <a:rPr lang="en-US" sz="2400" dirty="0">
                <a:latin typeface="Calibri" pitchFamily="32" charset="0"/>
                <a:cs typeface="Arial" charset="0"/>
              </a:rPr>
              <a:t>$ ls – l start</a:t>
            </a:r>
          </a:p>
          <a:p>
            <a:pPr marL="338138" indent="-336550">
              <a:lnSpc>
                <a:spcPct val="80000"/>
              </a:lnSpc>
              <a:spcBef>
                <a:spcPts val="500"/>
              </a:spcBef>
              <a:buClrTx/>
              <a:buFontTx/>
              <a:buNone/>
              <a:tabLst>
                <a:tab pos="336550" algn="l"/>
                <a:tab pos="784225" algn="l"/>
                <a:tab pos="1233488" algn="l"/>
                <a:tab pos="1682750" algn="l"/>
                <a:tab pos="2132013" algn="l"/>
                <a:tab pos="2581275" algn="l"/>
                <a:tab pos="3030538" algn="l"/>
                <a:tab pos="3479800" algn="l"/>
                <a:tab pos="3929063" algn="l"/>
                <a:tab pos="4378325" algn="l"/>
                <a:tab pos="4827588" algn="l"/>
                <a:tab pos="5276850" algn="l"/>
                <a:tab pos="5726113" algn="l"/>
                <a:tab pos="6175375" algn="l"/>
                <a:tab pos="6624638" algn="l"/>
                <a:tab pos="7073900" algn="l"/>
                <a:tab pos="7523163" algn="l"/>
                <a:tab pos="7972425" algn="l"/>
                <a:tab pos="8421688" algn="l"/>
                <a:tab pos="8870950" algn="l"/>
                <a:tab pos="9320213" algn="l"/>
              </a:tabLst>
              <a:defRPr/>
            </a:pPr>
            <a:r>
              <a:rPr lang="en-US" sz="2000" dirty="0">
                <a:latin typeface="Calibri" pitchFamily="32" charset="0"/>
                <a:cs typeface="Arial" charset="0"/>
              </a:rPr>
              <a:t>-</a:t>
            </a:r>
            <a:r>
              <a:rPr lang="en-US" sz="2000" dirty="0" err="1">
                <a:latin typeface="Calibri" pitchFamily="32" charset="0"/>
                <a:cs typeface="Arial" charset="0"/>
              </a:rPr>
              <a:t>rwx</a:t>
            </a:r>
            <a:r>
              <a:rPr lang="en-US" sz="2000" dirty="0">
                <a:latin typeface="Calibri" pitchFamily="32" charset="0"/>
                <a:cs typeface="Arial" charset="0"/>
              </a:rPr>
              <a:t>--x--x     1	user1	metal	1906	May  10	20:30	start</a:t>
            </a:r>
          </a:p>
          <a:p>
            <a:pPr marL="336550" indent="-336550">
              <a:lnSpc>
                <a:spcPct val="80000"/>
              </a:lnSpc>
              <a:spcBef>
                <a:spcPts val="600"/>
              </a:spcBef>
              <a:buFont typeface="Arial" charset="0"/>
              <a:buChar char="•"/>
              <a:tabLst>
                <a:tab pos="336550" algn="l"/>
                <a:tab pos="784225" algn="l"/>
                <a:tab pos="1233488" algn="l"/>
                <a:tab pos="1682750" algn="l"/>
                <a:tab pos="2132013" algn="l"/>
                <a:tab pos="2581275" algn="l"/>
                <a:tab pos="3030538" algn="l"/>
                <a:tab pos="3479800" algn="l"/>
                <a:tab pos="3929063" algn="l"/>
                <a:tab pos="4378325" algn="l"/>
                <a:tab pos="4827588" algn="l"/>
                <a:tab pos="5276850" algn="l"/>
                <a:tab pos="5726113" algn="l"/>
                <a:tab pos="6175375" algn="l"/>
                <a:tab pos="6624638" algn="l"/>
                <a:tab pos="7073900" algn="l"/>
                <a:tab pos="7523163" algn="l"/>
                <a:tab pos="7972425" algn="l"/>
                <a:tab pos="8421688" algn="l"/>
                <a:tab pos="8870950" algn="l"/>
                <a:tab pos="9320213" algn="l"/>
              </a:tabLst>
              <a:defRPr/>
            </a:pPr>
            <a:r>
              <a:rPr lang="en-US" sz="2400" dirty="0">
                <a:latin typeface="Calibri" pitchFamily="32" charset="0"/>
                <a:cs typeface="Arial" charset="0"/>
              </a:rPr>
              <a:t>Also accepts multiple expressions delimited by commas</a:t>
            </a:r>
          </a:p>
          <a:p>
            <a:pPr marL="338138" indent="-336550">
              <a:lnSpc>
                <a:spcPct val="80000"/>
              </a:lnSpc>
              <a:spcBef>
                <a:spcPts val="600"/>
              </a:spcBef>
              <a:buClrTx/>
              <a:buFontTx/>
              <a:buNone/>
              <a:tabLst>
                <a:tab pos="336550" algn="l"/>
                <a:tab pos="784225" algn="l"/>
                <a:tab pos="1233488" algn="l"/>
                <a:tab pos="1682750" algn="l"/>
                <a:tab pos="2132013" algn="l"/>
                <a:tab pos="2581275" algn="l"/>
                <a:tab pos="3030538" algn="l"/>
                <a:tab pos="3479800" algn="l"/>
                <a:tab pos="3929063" algn="l"/>
                <a:tab pos="4378325" algn="l"/>
                <a:tab pos="4827588" algn="l"/>
                <a:tab pos="5276850" algn="l"/>
                <a:tab pos="5726113" algn="l"/>
                <a:tab pos="6175375" algn="l"/>
                <a:tab pos="6624638" algn="l"/>
                <a:tab pos="7073900" algn="l"/>
                <a:tab pos="7523163" algn="l"/>
                <a:tab pos="7972425" algn="l"/>
                <a:tab pos="8421688" algn="l"/>
                <a:tab pos="8870950" algn="l"/>
                <a:tab pos="9320213" algn="l"/>
              </a:tabLst>
              <a:defRPr/>
            </a:pPr>
            <a:r>
              <a:rPr lang="en-US" sz="2400" dirty="0">
                <a:latin typeface="Calibri" pitchFamily="32" charset="0"/>
                <a:cs typeface="Arial" charset="0"/>
              </a:rPr>
              <a:t>$ </a:t>
            </a:r>
            <a:r>
              <a:rPr lang="en-US" sz="2400" dirty="0" err="1">
                <a:latin typeface="Calibri" pitchFamily="32" charset="0"/>
                <a:cs typeface="Arial" charset="0"/>
              </a:rPr>
              <a:t>chmod</a:t>
            </a:r>
            <a:r>
              <a:rPr lang="en-US" sz="2400" dirty="0">
                <a:latin typeface="Calibri" pitchFamily="32" charset="0"/>
                <a:cs typeface="Arial" charset="0"/>
              </a:rPr>
              <a:t> a-x, </a:t>
            </a:r>
            <a:r>
              <a:rPr lang="en-US" sz="2400" dirty="0" err="1">
                <a:latin typeface="Calibri" pitchFamily="32" charset="0"/>
                <a:cs typeface="Arial" charset="0"/>
              </a:rPr>
              <a:t>go+r</a:t>
            </a:r>
            <a:r>
              <a:rPr lang="en-US" sz="2400" dirty="0">
                <a:latin typeface="Calibri" pitchFamily="32" charset="0"/>
                <a:cs typeface="Arial" charset="0"/>
              </a:rPr>
              <a:t> start; ls –l start</a:t>
            </a:r>
          </a:p>
          <a:p>
            <a:pPr marL="338138" indent="-336550">
              <a:lnSpc>
                <a:spcPct val="80000"/>
              </a:lnSpc>
              <a:spcBef>
                <a:spcPts val="500"/>
              </a:spcBef>
              <a:buClrTx/>
              <a:buFontTx/>
              <a:buNone/>
              <a:tabLst>
                <a:tab pos="336550" algn="l"/>
                <a:tab pos="784225" algn="l"/>
                <a:tab pos="1233488" algn="l"/>
                <a:tab pos="1682750" algn="l"/>
                <a:tab pos="2132013" algn="l"/>
                <a:tab pos="2581275" algn="l"/>
                <a:tab pos="3030538" algn="l"/>
                <a:tab pos="3479800" algn="l"/>
                <a:tab pos="3929063" algn="l"/>
                <a:tab pos="4378325" algn="l"/>
                <a:tab pos="4827588" algn="l"/>
                <a:tab pos="5276850" algn="l"/>
                <a:tab pos="5726113" algn="l"/>
                <a:tab pos="6175375" algn="l"/>
                <a:tab pos="6624638" algn="l"/>
                <a:tab pos="7073900" algn="l"/>
                <a:tab pos="7523163" algn="l"/>
                <a:tab pos="7972425" algn="l"/>
                <a:tab pos="8421688" algn="l"/>
                <a:tab pos="8870950" algn="l"/>
                <a:tab pos="9320213" algn="l"/>
              </a:tabLst>
              <a:defRPr/>
            </a:pPr>
            <a:r>
              <a:rPr lang="en-US" sz="2000" dirty="0">
                <a:latin typeface="Calibri" pitchFamily="32" charset="0"/>
                <a:cs typeface="Arial" charset="0"/>
              </a:rPr>
              <a:t>-</a:t>
            </a:r>
            <a:r>
              <a:rPr lang="en-US" sz="2000" dirty="0" err="1">
                <a:latin typeface="Calibri" pitchFamily="32" charset="0"/>
                <a:cs typeface="Arial" charset="0"/>
              </a:rPr>
              <a:t>rw</a:t>
            </a:r>
            <a:r>
              <a:rPr lang="en-US" sz="2000" dirty="0">
                <a:latin typeface="Calibri" pitchFamily="32" charset="0"/>
                <a:cs typeface="Arial" charset="0"/>
              </a:rPr>
              <a:t>-r- -r--     1	user1	metal	1906	May  10	20:30	start</a:t>
            </a:r>
          </a:p>
          <a:p>
            <a:pPr marL="336550" indent="-336550">
              <a:lnSpc>
                <a:spcPct val="80000"/>
              </a:lnSpc>
              <a:spcBef>
                <a:spcPts val="600"/>
              </a:spcBef>
              <a:buFont typeface="Arial" charset="0"/>
              <a:buChar char="•"/>
              <a:tabLst>
                <a:tab pos="336550" algn="l"/>
                <a:tab pos="784225" algn="l"/>
                <a:tab pos="1233488" algn="l"/>
                <a:tab pos="1682750" algn="l"/>
                <a:tab pos="2132013" algn="l"/>
                <a:tab pos="2581275" algn="l"/>
                <a:tab pos="3030538" algn="l"/>
                <a:tab pos="3479800" algn="l"/>
                <a:tab pos="3929063" algn="l"/>
                <a:tab pos="4378325" algn="l"/>
                <a:tab pos="4827588" algn="l"/>
                <a:tab pos="5276850" algn="l"/>
                <a:tab pos="5726113" algn="l"/>
                <a:tab pos="6175375" algn="l"/>
                <a:tab pos="6624638" algn="l"/>
                <a:tab pos="7073900" algn="l"/>
                <a:tab pos="7523163" algn="l"/>
                <a:tab pos="7972425" algn="l"/>
                <a:tab pos="8421688" algn="l"/>
                <a:tab pos="8870950" algn="l"/>
                <a:tab pos="9320213" algn="l"/>
              </a:tabLst>
              <a:defRPr/>
            </a:pPr>
            <a:r>
              <a:rPr lang="en-US" sz="2400" dirty="0">
                <a:latin typeface="Calibri" pitchFamily="32" charset="0"/>
                <a:cs typeface="Arial" charset="0"/>
              </a:rPr>
              <a:t>Also set more than one permission</a:t>
            </a:r>
          </a:p>
          <a:p>
            <a:pPr marL="338138" indent="-336550">
              <a:lnSpc>
                <a:spcPct val="80000"/>
              </a:lnSpc>
              <a:spcBef>
                <a:spcPts val="600"/>
              </a:spcBef>
              <a:buClrTx/>
              <a:buFontTx/>
              <a:buNone/>
              <a:tabLst>
                <a:tab pos="336550" algn="l"/>
                <a:tab pos="784225" algn="l"/>
                <a:tab pos="1233488" algn="l"/>
                <a:tab pos="1682750" algn="l"/>
                <a:tab pos="2132013" algn="l"/>
                <a:tab pos="2581275" algn="l"/>
                <a:tab pos="3030538" algn="l"/>
                <a:tab pos="3479800" algn="l"/>
                <a:tab pos="3929063" algn="l"/>
                <a:tab pos="4378325" algn="l"/>
                <a:tab pos="4827588" algn="l"/>
                <a:tab pos="5276850" algn="l"/>
                <a:tab pos="5726113" algn="l"/>
                <a:tab pos="6175375" algn="l"/>
                <a:tab pos="6624638" algn="l"/>
                <a:tab pos="7073900" algn="l"/>
                <a:tab pos="7523163" algn="l"/>
                <a:tab pos="7972425" algn="l"/>
                <a:tab pos="8421688" algn="l"/>
                <a:tab pos="8870950" algn="l"/>
                <a:tab pos="9320213" algn="l"/>
              </a:tabLst>
              <a:defRPr/>
            </a:pPr>
            <a:r>
              <a:rPr lang="en-US" sz="2400" dirty="0">
                <a:latin typeface="Calibri" pitchFamily="32" charset="0"/>
                <a:cs typeface="Arial" charset="0"/>
              </a:rPr>
              <a:t>$ </a:t>
            </a:r>
            <a:r>
              <a:rPr lang="en-US" sz="2400" dirty="0" err="1">
                <a:latin typeface="Calibri" pitchFamily="32" charset="0"/>
                <a:cs typeface="Arial" charset="0"/>
              </a:rPr>
              <a:t>chmod</a:t>
            </a:r>
            <a:r>
              <a:rPr lang="en-US" sz="2400" dirty="0">
                <a:latin typeface="Calibri" pitchFamily="32" charset="0"/>
                <a:cs typeface="Arial" charset="0"/>
              </a:rPr>
              <a:t> </a:t>
            </a:r>
            <a:r>
              <a:rPr lang="en-US" sz="2400" dirty="0" err="1">
                <a:latin typeface="Calibri" pitchFamily="32" charset="0"/>
                <a:cs typeface="Arial" charset="0"/>
              </a:rPr>
              <a:t>o+wx</a:t>
            </a:r>
            <a:r>
              <a:rPr lang="en-US" sz="2400" dirty="0">
                <a:latin typeface="Calibri" pitchFamily="32" charset="0"/>
                <a:cs typeface="Arial" charset="0"/>
              </a:rPr>
              <a:t> start; ls –l start	</a:t>
            </a:r>
          </a:p>
          <a:p>
            <a:pPr marL="338138" indent="-336550">
              <a:lnSpc>
                <a:spcPct val="80000"/>
              </a:lnSpc>
              <a:spcBef>
                <a:spcPts val="500"/>
              </a:spcBef>
              <a:buClrTx/>
              <a:buFontTx/>
              <a:buNone/>
              <a:tabLst>
                <a:tab pos="336550" algn="l"/>
                <a:tab pos="784225" algn="l"/>
                <a:tab pos="1233488" algn="l"/>
                <a:tab pos="1682750" algn="l"/>
                <a:tab pos="2132013" algn="l"/>
                <a:tab pos="2581275" algn="l"/>
                <a:tab pos="3030538" algn="l"/>
                <a:tab pos="3479800" algn="l"/>
                <a:tab pos="3929063" algn="l"/>
                <a:tab pos="4378325" algn="l"/>
                <a:tab pos="4827588" algn="l"/>
                <a:tab pos="5276850" algn="l"/>
                <a:tab pos="5726113" algn="l"/>
                <a:tab pos="6175375" algn="l"/>
                <a:tab pos="6624638" algn="l"/>
                <a:tab pos="7073900" algn="l"/>
                <a:tab pos="7523163" algn="l"/>
                <a:tab pos="7972425" algn="l"/>
                <a:tab pos="8421688" algn="l"/>
                <a:tab pos="8870950" algn="l"/>
                <a:tab pos="9320213" algn="l"/>
              </a:tabLst>
              <a:defRPr/>
            </a:pPr>
            <a:r>
              <a:rPr lang="en-US" sz="2000" dirty="0">
                <a:latin typeface="Calibri" pitchFamily="32" charset="0"/>
                <a:cs typeface="Arial" charset="0"/>
              </a:rPr>
              <a:t>-</a:t>
            </a:r>
            <a:r>
              <a:rPr lang="en-US" sz="2000" dirty="0" err="1">
                <a:latin typeface="Calibri" pitchFamily="32" charset="0"/>
                <a:cs typeface="Arial" charset="0"/>
              </a:rPr>
              <a:t>rw</a:t>
            </a:r>
            <a:r>
              <a:rPr lang="en-US" sz="2000" dirty="0">
                <a:latin typeface="Calibri" pitchFamily="32" charset="0"/>
                <a:cs typeface="Arial" charset="0"/>
              </a:rPr>
              <a:t>-r---</a:t>
            </a:r>
            <a:r>
              <a:rPr lang="en-US" sz="2000" dirty="0" err="1">
                <a:latin typeface="Calibri" pitchFamily="32" charset="0"/>
                <a:cs typeface="Arial" charset="0"/>
              </a:rPr>
              <a:t>rwx</a:t>
            </a:r>
            <a:r>
              <a:rPr lang="en-US" sz="2000" dirty="0">
                <a:latin typeface="Calibri" pitchFamily="32" charset="0"/>
                <a:cs typeface="Arial" charset="0"/>
              </a:rPr>
              <a:t>     1	user1	metal	1906	May  10	20:30	start</a:t>
            </a:r>
          </a:p>
          <a:p>
            <a:pPr marL="336550" indent="-336550">
              <a:lnSpc>
                <a:spcPct val="80000"/>
              </a:lnSpc>
              <a:spcBef>
                <a:spcPts val="600"/>
              </a:spcBef>
              <a:buFont typeface="Calibri" pitchFamily="32" charset="0"/>
              <a:buChar char="•"/>
              <a:tabLst>
                <a:tab pos="336550" algn="l"/>
                <a:tab pos="784225" algn="l"/>
                <a:tab pos="1233488" algn="l"/>
                <a:tab pos="1682750" algn="l"/>
                <a:tab pos="2132013" algn="l"/>
                <a:tab pos="2581275" algn="l"/>
                <a:tab pos="3030538" algn="l"/>
                <a:tab pos="3479800" algn="l"/>
                <a:tab pos="3929063" algn="l"/>
                <a:tab pos="4378325" algn="l"/>
                <a:tab pos="4827588" algn="l"/>
                <a:tab pos="5276850" algn="l"/>
                <a:tab pos="5726113" algn="l"/>
                <a:tab pos="6175375" algn="l"/>
                <a:tab pos="6624638" algn="l"/>
                <a:tab pos="7073900" algn="l"/>
                <a:tab pos="7523163" algn="l"/>
                <a:tab pos="7972425" algn="l"/>
                <a:tab pos="8421688" algn="l"/>
                <a:tab pos="8870950" algn="l"/>
                <a:tab pos="9320213" algn="l"/>
              </a:tabLst>
              <a:defRPr/>
            </a:pPr>
            <a:r>
              <a:rPr lang="en-US" sz="2400" dirty="0">
                <a:latin typeface="Calibri" pitchFamily="32" charset="0"/>
                <a:cs typeface="Arial" charset="0"/>
              </a:rPr>
              <a:t>Recursively (-R)</a:t>
            </a:r>
          </a:p>
          <a:p>
            <a:pPr marL="338138" indent="-336550">
              <a:lnSpc>
                <a:spcPct val="80000"/>
              </a:lnSpc>
              <a:spcBef>
                <a:spcPts val="600"/>
              </a:spcBef>
              <a:buClrTx/>
              <a:buFontTx/>
              <a:buNone/>
              <a:tabLst>
                <a:tab pos="336550" algn="l"/>
                <a:tab pos="784225" algn="l"/>
                <a:tab pos="1233488" algn="l"/>
                <a:tab pos="1682750" algn="l"/>
                <a:tab pos="2132013" algn="l"/>
                <a:tab pos="2581275" algn="l"/>
                <a:tab pos="3030538" algn="l"/>
                <a:tab pos="3479800" algn="l"/>
                <a:tab pos="3929063" algn="l"/>
                <a:tab pos="4378325" algn="l"/>
                <a:tab pos="4827588" algn="l"/>
                <a:tab pos="5276850" algn="l"/>
                <a:tab pos="5726113" algn="l"/>
                <a:tab pos="6175375" algn="l"/>
                <a:tab pos="6624638" algn="l"/>
                <a:tab pos="7073900" algn="l"/>
                <a:tab pos="7523163" algn="l"/>
                <a:tab pos="7972425" algn="l"/>
                <a:tab pos="8421688" algn="l"/>
                <a:tab pos="8870950" algn="l"/>
                <a:tab pos="9320213" algn="l"/>
              </a:tabLst>
              <a:defRPr/>
            </a:pPr>
            <a:r>
              <a:rPr lang="en-US" sz="2400" dirty="0">
                <a:latin typeface="Calibri" pitchFamily="32" charset="0"/>
                <a:cs typeface="Arial" charset="0"/>
              </a:rPr>
              <a:t>$</a:t>
            </a:r>
            <a:r>
              <a:rPr lang="en-US" sz="2400" dirty="0" err="1">
                <a:latin typeface="Calibri" pitchFamily="32" charset="0"/>
                <a:cs typeface="Arial" charset="0"/>
              </a:rPr>
              <a:t>chmod</a:t>
            </a:r>
            <a:r>
              <a:rPr lang="en-US" sz="2400" dirty="0">
                <a:latin typeface="Calibri" pitchFamily="32" charset="0"/>
                <a:cs typeface="Arial" charset="0"/>
              </a:rPr>
              <a:t> –R </a:t>
            </a:r>
            <a:r>
              <a:rPr lang="en-US" sz="2400" dirty="0" err="1">
                <a:latin typeface="Calibri" pitchFamily="32" charset="0"/>
                <a:cs typeface="Arial" charset="0"/>
              </a:rPr>
              <a:t>a+x</a:t>
            </a:r>
            <a:r>
              <a:rPr lang="en-US" sz="2400" dirty="0">
                <a:latin typeface="Calibri" pitchFamily="32" charset="0"/>
                <a:cs typeface="Arial" charset="0"/>
              </a:rPr>
              <a:t> progs</a:t>
            </a:r>
          </a:p>
        </p:txBody>
      </p:sp>
    </p:spTree>
    <p:extLst>
      <p:ext uri="{BB962C8B-B14F-4D97-AF65-F5344CB8AC3E}">
        <p14:creationId xmlns:p14="http://schemas.microsoft.com/office/powerpoint/2010/main" val="300792641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60EB7491-0263-47E8-BA73-5E25D441A20A}"/>
              </a:ext>
            </a:extLst>
          </p:cNvPr>
          <p:cNvSpPr/>
          <p:nvPr/>
        </p:nvSpPr>
        <p:spPr>
          <a:xfrm>
            <a:off x="-55880" y="429395"/>
            <a:ext cx="12303760" cy="14223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DE4289B-5A9D-4D1D-8546-3AC6DA34870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83"/>
          <a:stretch/>
        </p:blipFill>
        <p:spPr>
          <a:xfrm>
            <a:off x="11035161" y="-1"/>
            <a:ext cx="1016000" cy="96536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F545CCB-30BA-465D-AB61-85A068F7FE2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094" b="8607"/>
          <a:stretch/>
        </p:blipFill>
        <p:spPr>
          <a:xfrm>
            <a:off x="140839" y="110490"/>
            <a:ext cx="1991360" cy="746760"/>
          </a:xfrm>
          <a:prstGeom prst="rect">
            <a:avLst/>
          </a:prstGeom>
        </p:spPr>
      </p:pic>
      <p:pic>
        <p:nvPicPr>
          <p:cNvPr id="8" name="Picture 2">
            <a:extLst>
              <a:ext uri="{FF2B5EF4-FFF2-40B4-BE49-F238E27FC236}">
                <a16:creationId xmlns:a16="http://schemas.microsoft.com/office/drawing/2014/main" id="{0680EFED-9B06-4900-9B0B-44F65332F5A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083" t="10169" r="28688"/>
          <a:stretch/>
        </p:blipFill>
        <p:spPr bwMode="auto">
          <a:xfrm>
            <a:off x="8246854" y="0"/>
            <a:ext cx="883919" cy="9154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5174D98B-A888-4925-9398-BE88B941884A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95"/>
          <a:stretch/>
        </p:blipFill>
        <p:spPr>
          <a:xfrm>
            <a:off x="9425151" y="0"/>
            <a:ext cx="1413291" cy="955525"/>
          </a:xfrm>
          <a:prstGeom prst="rect">
            <a:avLst/>
          </a:prstGeom>
        </p:spPr>
      </p:pic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53B2F865-3834-497F-B440-7CA7E591ACF5}"/>
              </a:ext>
            </a:extLst>
          </p:cNvPr>
          <p:cNvCxnSpPr>
            <a:cxnSpLocks/>
          </p:cNvCxnSpPr>
          <p:nvPr/>
        </p:nvCxnSpPr>
        <p:spPr>
          <a:xfrm flipV="1">
            <a:off x="0" y="940395"/>
            <a:ext cx="12192000" cy="1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" name="Rectangle 1">
            <a:extLst>
              <a:ext uri="{FF2B5EF4-FFF2-40B4-BE49-F238E27FC236}">
                <a16:creationId xmlns:a16="http://schemas.microsoft.com/office/drawing/2014/main" id="{45C21305-45D0-4AC6-928E-D125228A1D06}"/>
              </a:ext>
            </a:extLst>
          </p:cNvPr>
          <p:cNvSpPr/>
          <p:nvPr/>
        </p:nvSpPr>
        <p:spPr>
          <a:xfrm>
            <a:off x="0" y="940395"/>
            <a:ext cx="12192000" cy="591760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9" name="Text Box 1">
            <a:extLst>
              <a:ext uri="{FF2B5EF4-FFF2-40B4-BE49-F238E27FC236}">
                <a16:creationId xmlns:a16="http://schemas.microsoft.com/office/drawing/2014/main" id="{82081954-96DA-4B4A-8CC4-A583CCE911D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0485" y="950762"/>
            <a:ext cx="11299371" cy="715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 anchor="ctr"/>
          <a:lstStyle>
            <a:lvl1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Droid Sans Fallback" charset="0"/>
              </a:defRPr>
            </a:lvl1pPr>
            <a:lvl2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Droid Sans Fallback" charset="0"/>
              </a:defRPr>
            </a:lvl2pPr>
            <a:lvl3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Droid Sans Fallback" charset="0"/>
              </a:defRPr>
            </a:lvl3pPr>
            <a:lvl4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Droid Sans Fallback" charset="0"/>
              </a:defRPr>
            </a:lvl4pPr>
            <a:lvl5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Droid Sans Fallback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Droid Sans Fallback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Droid Sans Fallback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Droid Sans Fallback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Droid Sans Fallback" charset="0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en-US" altLang="en-US" sz="3200" b="1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Absolute Permissions</a:t>
            </a:r>
          </a:p>
        </p:txBody>
      </p:sp>
      <p:sp>
        <p:nvSpPr>
          <p:cNvPr id="11" name="Text Box 2">
            <a:extLst>
              <a:ext uri="{FF2B5EF4-FFF2-40B4-BE49-F238E27FC236}">
                <a16:creationId xmlns:a16="http://schemas.microsoft.com/office/drawing/2014/main" id="{F269025D-D3A9-4459-9B74-DA5AD61E586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0485" y="1819124"/>
            <a:ext cx="11299371" cy="5367338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  <p:txBody>
          <a:bodyPr lIns="90000" tIns="46800" rIns="90000" bIns="46800"/>
          <a:lstStyle/>
          <a:p>
            <a:pPr marL="336550" indent="-336550">
              <a:lnSpc>
                <a:spcPct val="80000"/>
              </a:lnSpc>
              <a:spcBef>
                <a:spcPts val="600"/>
              </a:spcBef>
              <a:buFont typeface="Arial" charset="0"/>
              <a:buChar char="•"/>
              <a:tabLst>
                <a:tab pos="336550" algn="l"/>
                <a:tab pos="784225" algn="l"/>
                <a:tab pos="1233488" algn="l"/>
                <a:tab pos="1682750" algn="l"/>
                <a:tab pos="2132013" algn="l"/>
                <a:tab pos="2581275" algn="l"/>
                <a:tab pos="3030538" algn="l"/>
                <a:tab pos="3479800" algn="l"/>
                <a:tab pos="3929063" algn="l"/>
                <a:tab pos="4378325" algn="l"/>
                <a:tab pos="4827588" algn="l"/>
                <a:tab pos="5276850" algn="l"/>
                <a:tab pos="5726113" algn="l"/>
                <a:tab pos="6175375" algn="l"/>
                <a:tab pos="6624638" algn="l"/>
                <a:tab pos="7073900" algn="l"/>
                <a:tab pos="7523163" algn="l"/>
                <a:tab pos="7972425" algn="l"/>
                <a:tab pos="8421688" algn="l"/>
                <a:tab pos="8870950" algn="l"/>
                <a:tab pos="9320213" algn="l"/>
              </a:tabLst>
              <a:defRPr/>
            </a:pPr>
            <a:r>
              <a:rPr lang="en-US" sz="2400" dirty="0">
                <a:latin typeface="Calibri" pitchFamily="32" charset="0"/>
                <a:cs typeface="Arial" charset="0"/>
              </a:rPr>
              <a:t>Set all </a:t>
            </a:r>
            <a:r>
              <a:rPr lang="en-US" sz="2400" b="1" dirty="0">
                <a:latin typeface="Calibri" pitchFamily="32" charset="0"/>
                <a:cs typeface="Arial" charset="0"/>
              </a:rPr>
              <a:t>nine</a:t>
            </a:r>
            <a:r>
              <a:rPr lang="en-US" sz="2400" dirty="0">
                <a:latin typeface="Calibri" pitchFamily="32" charset="0"/>
                <a:cs typeface="Arial" charset="0"/>
              </a:rPr>
              <a:t> permission bits explicitly</a:t>
            </a:r>
          </a:p>
          <a:p>
            <a:pPr marL="336550" indent="-336550">
              <a:lnSpc>
                <a:spcPct val="80000"/>
              </a:lnSpc>
              <a:spcBef>
                <a:spcPts val="600"/>
              </a:spcBef>
              <a:buFont typeface="Arial" charset="0"/>
              <a:buChar char="•"/>
              <a:tabLst>
                <a:tab pos="336550" algn="l"/>
                <a:tab pos="784225" algn="l"/>
                <a:tab pos="1233488" algn="l"/>
                <a:tab pos="1682750" algn="l"/>
                <a:tab pos="2132013" algn="l"/>
                <a:tab pos="2581275" algn="l"/>
                <a:tab pos="3030538" algn="l"/>
                <a:tab pos="3479800" algn="l"/>
                <a:tab pos="3929063" algn="l"/>
                <a:tab pos="4378325" algn="l"/>
                <a:tab pos="4827588" algn="l"/>
                <a:tab pos="5276850" algn="l"/>
                <a:tab pos="5726113" algn="l"/>
                <a:tab pos="6175375" algn="l"/>
                <a:tab pos="6624638" algn="l"/>
                <a:tab pos="7073900" algn="l"/>
                <a:tab pos="7523163" algn="l"/>
                <a:tab pos="7972425" algn="l"/>
                <a:tab pos="8421688" algn="l"/>
                <a:tab pos="8870950" algn="l"/>
                <a:tab pos="9320213" algn="l"/>
              </a:tabLst>
              <a:defRPr/>
            </a:pPr>
            <a:r>
              <a:rPr lang="en-US" sz="2400" dirty="0">
                <a:latin typeface="Calibri" pitchFamily="32" charset="0"/>
                <a:cs typeface="Arial" charset="0"/>
              </a:rPr>
              <a:t>The expressions used by </a:t>
            </a:r>
            <a:r>
              <a:rPr lang="en-US" sz="2400" b="1" dirty="0" err="1">
                <a:latin typeface="Calibri" pitchFamily="32" charset="0"/>
                <a:cs typeface="Arial" charset="0"/>
              </a:rPr>
              <a:t>chmod</a:t>
            </a:r>
            <a:r>
              <a:rPr lang="en-US" sz="2400" dirty="0">
                <a:latin typeface="Calibri" pitchFamily="32" charset="0"/>
                <a:cs typeface="Arial" charset="0"/>
              </a:rPr>
              <a:t> is a string of 3 octal numbers (base 8)</a:t>
            </a:r>
          </a:p>
          <a:p>
            <a:pPr marL="336550" indent="-336550">
              <a:lnSpc>
                <a:spcPct val="80000"/>
              </a:lnSpc>
              <a:spcBef>
                <a:spcPts val="600"/>
              </a:spcBef>
              <a:buFont typeface="Arial" charset="0"/>
              <a:buChar char="•"/>
              <a:tabLst>
                <a:tab pos="336550" algn="l"/>
                <a:tab pos="784225" algn="l"/>
                <a:tab pos="1233488" algn="l"/>
                <a:tab pos="1682750" algn="l"/>
                <a:tab pos="2132013" algn="l"/>
                <a:tab pos="2581275" algn="l"/>
                <a:tab pos="3030538" algn="l"/>
                <a:tab pos="3479800" algn="l"/>
                <a:tab pos="3929063" algn="l"/>
                <a:tab pos="4378325" algn="l"/>
                <a:tab pos="4827588" algn="l"/>
                <a:tab pos="5276850" algn="l"/>
                <a:tab pos="5726113" algn="l"/>
                <a:tab pos="6175375" algn="l"/>
                <a:tab pos="6624638" algn="l"/>
                <a:tab pos="7073900" algn="l"/>
                <a:tab pos="7523163" algn="l"/>
                <a:tab pos="7972425" algn="l"/>
                <a:tab pos="8421688" algn="l"/>
                <a:tab pos="8870950" algn="l"/>
                <a:tab pos="9320213" algn="l"/>
              </a:tabLst>
              <a:defRPr/>
            </a:pPr>
            <a:r>
              <a:rPr lang="en-US" sz="2400" dirty="0">
                <a:latin typeface="Calibri" pitchFamily="32" charset="0"/>
                <a:cs typeface="Arial" charset="0"/>
              </a:rPr>
              <a:t>The permission can be represented in octal as –</a:t>
            </a:r>
          </a:p>
          <a:p>
            <a:pPr marL="736600" lvl="1" indent="-279400">
              <a:lnSpc>
                <a:spcPct val="80000"/>
              </a:lnSpc>
              <a:spcBef>
                <a:spcPts val="450"/>
              </a:spcBef>
              <a:buFont typeface="Arial" charset="0"/>
              <a:buChar char="–"/>
              <a:tabLst>
                <a:tab pos="336550" algn="l"/>
                <a:tab pos="784225" algn="l"/>
                <a:tab pos="1233488" algn="l"/>
                <a:tab pos="1682750" algn="l"/>
                <a:tab pos="2132013" algn="l"/>
                <a:tab pos="2581275" algn="l"/>
                <a:tab pos="3030538" algn="l"/>
                <a:tab pos="3479800" algn="l"/>
                <a:tab pos="3929063" algn="l"/>
                <a:tab pos="4378325" algn="l"/>
                <a:tab pos="4827588" algn="l"/>
                <a:tab pos="5276850" algn="l"/>
                <a:tab pos="5726113" algn="l"/>
                <a:tab pos="6175375" algn="l"/>
                <a:tab pos="6624638" algn="l"/>
                <a:tab pos="7073900" algn="l"/>
                <a:tab pos="7523163" algn="l"/>
                <a:tab pos="7972425" algn="l"/>
                <a:tab pos="8421688" algn="l"/>
                <a:tab pos="8870950" algn="l"/>
                <a:tab pos="9320213" algn="l"/>
              </a:tabLst>
              <a:defRPr/>
            </a:pPr>
            <a:r>
              <a:rPr lang="en-US" dirty="0">
                <a:latin typeface="Calibri" pitchFamily="32" charset="0"/>
                <a:cs typeface="Arial" charset="0"/>
              </a:rPr>
              <a:t> Read permission -&gt; 4 (100)</a:t>
            </a:r>
          </a:p>
          <a:p>
            <a:pPr marL="736600" lvl="1" indent="-279400">
              <a:lnSpc>
                <a:spcPct val="80000"/>
              </a:lnSpc>
              <a:spcBef>
                <a:spcPts val="450"/>
              </a:spcBef>
              <a:buFont typeface="Arial" charset="0"/>
              <a:buChar char="–"/>
              <a:tabLst>
                <a:tab pos="336550" algn="l"/>
                <a:tab pos="784225" algn="l"/>
                <a:tab pos="1233488" algn="l"/>
                <a:tab pos="1682750" algn="l"/>
                <a:tab pos="2132013" algn="l"/>
                <a:tab pos="2581275" algn="l"/>
                <a:tab pos="3030538" algn="l"/>
                <a:tab pos="3479800" algn="l"/>
                <a:tab pos="3929063" algn="l"/>
                <a:tab pos="4378325" algn="l"/>
                <a:tab pos="4827588" algn="l"/>
                <a:tab pos="5276850" algn="l"/>
                <a:tab pos="5726113" algn="l"/>
                <a:tab pos="6175375" algn="l"/>
                <a:tab pos="6624638" algn="l"/>
                <a:tab pos="7073900" algn="l"/>
                <a:tab pos="7523163" algn="l"/>
                <a:tab pos="7972425" algn="l"/>
                <a:tab pos="8421688" algn="l"/>
                <a:tab pos="8870950" algn="l"/>
                <a:tab pos="9320213" algn="l"/>
              </a:tabLst>
              <a:defRPr/>
            </a:pPr>
            <a:r>
              <a:rPr lang="en-US" dirty="0">
                <a:latin typeface="Calibri" pitchFamily="32" charset="0"/>
                <a:cs typeface="Arial" charset="0"/>
              </a:rPr>
              <a:t> Write permission -&gt; 2 (010)</a:t>
            </a:r>
          </a:p>
          <a:p>
            <a:pPr marL="736600" lvl="1" indent="-279400">
              <a:lnSpc>
                <a:spcPct val="80000"/>
              </a:lnSpc>
              <a:spcBef>
                <a:spcPts val="450"/>
              </a:spcBef>
              <a:buFont typeface="Arial" charset="0"/>
              <a:buChar char="–"/>
              <a:tabLst>
                <a:tab pos="336550" algn="l"/>
                <a:tab pos="784225" algn="l"/>
                <a:tab pos="1233488" algn="l"/>
                <a:tab pos="1682750" algn="l"/>
                <a:tab pos="2132013" algn="l"/>
                <a:tab pos="2581275" algn="l"/>
                <a:tab pos="3030538" algn="l"/>
                <a:tab pos="3479800" algn="l"/>
                <a:tab pos="3929063" algn="l"/>
                <a:tab pos="4378325" algn="l"/>
                <a:tab pos="4827588" algn="l"/>
                <a:tab pos="5276850" algn="l"/>
                <a:tab pos="5726113" algn="l"/>
                <a:tab pos="6175375" algn="l"/>
                <a:tab pos="6624638" algn="l"/>
                <a:tab pos="7073900" algn="l"/>
                <a:tab pos="7523163" algn="l"/>
                <a:tab pos="7972425" algn="l"/>
                <a:tab pos="8421688" algn="l"/>
                <a:tab pos="8870950" algn="l"/>
                <a:tab pos="9320213" algn="l"/>
              </a:tabLst>
              <a:defRPr/>
            </a:pPr>
            <a:r>
              <a:rPr lang="en-US" dirty="0">
                <a:latin typeface="Calibri" pitchFamily="32" charset="0"/>
                <a:cs typeface="Arial" charset="0"/>
              </a:rPr>
              <a:t> Execute permission -&gt; 1 (001)</a:t>
            </a:r>
          </a:p>
          <a:p>
            <a:pPr marL="338138" indent="-336550">
              <a:lnSpc>
                <a:spcPct val="80000"/>
              </a:lnSpc>
              <a:spcBef>
                <a:spcPts val="600"/>
              </a:spcBef>
              <a:buClrTx/>
              <a:buFontTx/>
              <a:buNone/>
              <a:tabLst>
                <a:tab pos="336550" algn="l"/>
                <a:tab pos="784225" algn="l"/>
                <a:tab pos="1233488" algn="l"/>
                <a:tab pos="1682750" algn="l"/>
                <a:tab pos="2132013" algn="l"/>
                <a:tab pos="2581275" algn="l"/>
                <a:tab pos="3030538" algn="l"/>
                <a:tab pos="3479800" algn="l"/>
                <a:tab pos="3929063" algn="l"/>
                <a:tab pos="4378325" algn="l"/>
                <a:tab pos="4827588" algn="l"/>
                <a:tab pos="5276850" algn="l"/>
                <a:tab pos="5726113" algn="l"/>
                <a:tab pos="6175375" algn="l"/>
                <a:tab pos="6624638" algn="l"/>
                <a:tab pos="7073900" algn="l"/>
                <a:tab pos="7523163" algn="l"/>
                <a:tab pos="7972425" algn="l"/>
                <a:tab pos="8421688" algn="l"/>
                <a:tab pos="8870950" algn="l"/>
                <a:tab pos="9320213" algn="l"/>
              </a:tabLst>
              <a:defRPr/>
            </a:pPr>
            <a:r>
              <a:rPr lang="en-US" sz="2400" dirty="0">
                <a:latin typeface="Calibri" pitchFamily="32" charset="0"/>
                <a:cs typeface="Arial" charset="0"/>
              </a:rPr>
              <a:t>Eg:1.  $</a:t>
            </a:r>
            <a:r>
              <a:rPr lang="en-US" sz="2400" dirty="0" err="1">
                <a:latin typeface="Calibri" pitchFamily="32" charset="0"/>
                <a:cs typeface="Arial" charset="0"/>
              </a:rPr>
              <a:t>chmod</a:t>
            </a:r>
            <a:r>
              <a:rPr lang="en-US" sz="2400" dirty="0">
                <a:latin typeface="Calibri" pitchFamily="32" charset="0"/>
                <a:cs typeface="Arial" charset="0"/>
              </a:rPr>
              <a:t> 666 start</a:t>
            </a:r>
          </a:p>
          <a:p>
            <a:pPr marL="338138" indent="-336550">
              <a:lnSpc>
                <a:spcPct val="80000"/>
              </a:lnSpc>
              <a:spcBef>
                <a:spcPts val="600"/>
              </a:spcBef>
              <a:buClrTx/>
              <a:buFontTx/>
              <a:buNone/>
              <a:tabLst>
                <a:tab pos="336550" algn="l"/>
                <a:tab pos="784225" algn="l"/>
                <a:tab pos="1233488" algn="l"/>
                <a:tab pos="1682750" algn="l"/>
                <a:tab pos="2132013" algn="l"/>
                <a:tab pos="2581275" algn="l"/>
                <a:tab pos="3030538" algn="l"/>
                <a:tab pos="3479800" algn="l"/>
                <a:tab pos="3929063" algn="l"/>
                <a:tab pos="4378325" algn="l"/>
                <a:tab pos="4827588" algn="l"/>
                <a:tab pos="5276850" algn="l"/>
                <a:tab pos="5726113" algn="l"/>
                <a:tab pos="6175375" algn="l"/>
                <a:tab pos="6624638" algn="l"/>
                <a:tab pos="7073900" algn="l"/>
                <a:tab pos="7523163" algn="l"/>
                <a:tab pos="7972425" algn="l"/>
                <a:tab pos="8421688" algn="l"/>
                <a:tab pos="8870950" algn="l"/>
                <a:tab pos="9320213" algn="l"/>
              </a:tabLst>
              <a:defRPr/>
            </a:pPr>
            <a:r>
              <a:rPr lang="en-US" sz="2400" dirty="0">
                <a:latin typeface="Calibri" pitchFamily="32" charset="0"/>
                <a:cs typeface="Arial" charset="0"/>
              </a:rPr>
              <a:t>	      $ </a:t>
            </a:r>
            <a:r>
              <a:rPr lang="en-US" sz="2400" dirty="0" err="1">
                <a:latin typeface="Calibri" pitchFamily="32" charset="0"/>
                <a:cs typeface="Arial" charset="0"/>
              </a:rPr>
              <a:t>ls</a:t>
            </a:r>
            <a:r>
              <a:rPr lang="en-US" sz="2400" dirty="0">
                <a:latin typeface="Calibri" pitchFamily="32" charset="0"/>
                <a:cs typeface="Arial" charset="0"/>
              </a:rPr>
              <a:t> –l start</a:t>
            </a:r>
          </a:p>
          <a:p>
            <a:pPr marL="338138" indent="-336550">
              <a:lnSpc>
                <a:spcPct val="80000"/>
              </a:lnSpc>
              <a:spcBef>
                <a:spcPts val="500"/>
              </a:spcBef>
              <a:buClrTx/>
              <a:buFontTx/>
              <a:buNone/>
              <a:tabLst>
                <a:tab pos="336550" algn="l"/>
                <a:tab pos="784225" algn="l"/>
                <a:tab pos="1233488" algn="l"/>
                <a:tab pos="1682750" algn="l"/>
                <a:tab pos="2132013" algn="l"/>
                <a:tab pos="2581275" algn="l"/>
                <a:tab pos="3030538" algn="l"/>
                <a:tab pos="3479800" algn="l"/>
                <a:tab pos="3929063" algn="l"/>
                <a:tab pos="4378325" algn="l"/>
                <a:tab pos="4827588" algn="l"/>
                <a:tab pos="5276850" algn="l"/>
                <a:tab pos="5726113" algn="l"/>
                <a:tab pos="6175375" algn="l"/>
                <a:tab pos="6624638" algn="l"/>
                <a:tab pos="7073900" algn="l"/>
                <a:tab pos="7523163" algn="l"/>
                <a:tab pos="7972425" algn="l"/>
                <a:tab pos="8421688" algn="l"/>
                <a:tab pos="8870950" algn="l"/>
                <a:tab pos="9320213" algn="l"/>
              </a:tabLst>
              <a:defRPr/>
            </a:pPr>
            <a:r>
              <a:rPr lang="en-US" sz="2000" dirty="0">
                <a:latin typeface="Calibri" pitchFamily="32" charset="0"/>
                <a:cs typeface="Arial" charset="0"/>
              </a:rPr>
              <a:t>-</a:t>
            </a:r>
            <a:r>
              <a:rPr lang="en-US" sz="2000" dirty="0" err="1">
                <a:latin typeface="Calibri" pitchFamily="32" charset="0"/>
                <a:cs typeface="Arial" charset="0"/>
              </a:rPr>
              <a:t>rwrw-rw</a:t>
            </a:r>
            <a:r>
              <a:rPr lang="en-US" sz="2000" dirty="0">
                <a:latin typeface="Calibri" pitchFamily="32" charset="0"/>
                <a:cs typeface="Arial" charset="0"/>
              </a:rPr>
              <a:t>-     1	user1	metal	1906	May  10	20:30	start</a:t>
            </a:r>
          </a:p>
          <a:p>
            <a:pPr marL="338138" indent="-336550">
              <a:lnSpc>
                <a:spcPct val="80000"/>
              </a:lnSpc>
              <a:spcBef>
                <a:spcPts val="600"/>
              </a:spcBef>
              <a:buClrTx/>
              <a:buFontTx/>
              <a:buNone/>
              <a:tabLst>
                <a:tab pos="336550" algn="l"/>
                <a:tab pos="784225" algn="l"/>
                <a:tab pos="1233488" algn="l"/>
                <a:tab pos="1682750" algn="l"/>
                <a:tab pos="2132013" algn="l"/>
                <a:tab pos="2581275" algn="l"/>
                <a:tab pos="3030538" algn="l"/>
                <a:tab pos="3479800" algn="l"/>
                <a:tab pos="3929063" algn="l"/>
                <a:tab pos="4378325" algn="l"/>
                <a:tab pos="4827588" algn="l"/>
                <a:tab pos="5276850" algn="l"/>
                <a:tab pos="5726113" algn="l"/>
                <a:tab pos="6175375" algn="l"/>
                <a:tab pos="6624638" algn="l"/>
                <a:tab pos="7073900" algn="l"/>
                <a:tab pos="7523163" algn="l"/>
                <a:tab pos="7972425" algn="l"/>
                <a:tab pos="8421688" algn="l"/>
                <a:tab pos="8870950" algn="l"/>
                <a:tab pos="9320213" algn="l"/>
              </a:tabLst>
              <a:defRPr/>
            </a:pPr>
            <a:r>
              <a:rPr lang="en-US" sz="2400" dirty="0">
                <a:latin typeface="Calibri" pitchFamily="32" charset="0"/>
                <a:cs typeface="Arial" charset="0"/>
              </a:rPr>
              <a:t>Here, 6 indicates read &amp; write permissions (4+2)</a:t>
            </a:r>
          </a:p>
          <a:p>
            <a:pPr marL="338138" indent="-336550">
              <a:lnSpc>
                <a:spcPct val="80000"/>
              </a:lnSpc>
              <a:spcBef>
                <a:spcPts val="600"/>
              </a:spcBef>
              <a:buClrTx/>
              <a:buFontTx/>
              <a:buNone/>
              <a:tabLst>
                <a:tab pos="336550" algn="l"/>
                <a:tab pos="784225" algn="l"/>
                <a:tab pos="1233488" algn="l"/>
                <a:tab pos="1682750" algn="l"/>
                <a:tab pos="2132013" algn="l"/>
                <a:tab pos="2581275" algn="l"/>
                <a:tab pos="3030538" algn="l"/>
                <a:tab pos="3479800" algn="l"/>
                <a:tab pos="3929063" algn="l"/>
                <a:tab pos="4378325" algn="l"/>
                <a:tab pos="4827588" algn="l"/>
                <a:tab pos="5276850" algn="l"/>
                <a:tab pos="5726113" algn="l"/>
                <a:tab pos="6175375" algn="l"/>
                <a:tab pos="6624638" algn="l"/>
                <a:tab pos="7073900" algn="l"/>
                <a:tab pos="7523163" algn="l"/>
                <a:tab pos="7972425" algn="l"/>
                <a:tab pos="8421688" algn="l"/>
                <a:tab pos="8870950" algn="l"/>
                <a:tab pos="9320213" algn="l"/>
              </a:tabLst>
              <a:defRPr/>
            </a:pPr>
            <a:endParaRPr lang="en-US" sz="2400" dirty="0">
              <a:latin typeface="Calibri" pitchFamily="32" charset="0"/>
              <a:cs typeface="Arial" charset="0"/>
            </a:endParaRPr>
          </a:p>
          <a:p>
            <a:pPr marL="338138" indent="-336550">
              <a:lnSpc>
                <a:spcPct val="80000"/>
              </a:lnSpc>
              <a:spcBef>
                <a:spcPts val="600"/>
              </a:spcBef>
              <a:buClrTx/>
              <a:buFontTx/>
              <a:buNone/>
              <a:tabLst>
                <a:tab pos="336550" algn="l"/>
                <a:tab pos="784225" algn="l"/>
                <a:tab pos="1233488" algn="l"/>
                <a:tab pos="1682750" algn="l"/>
                <a:tab pos="2132013" algn="l"/>
                <a:tab pos="2581275" algn="l"/>
                <a:tab pos="3030538" algn="l"/>
                <a:tab pos="3479800" algn="l"/>
                <a:tab pos="3929063" algn="l"/>
                <a:tab pos="4378325" algn="l"/>
                <a:tab pos="4827588" algn="l"/>
                <a:tab pos="5276850" algn="l"/>
                <a:tab pos="5726113" algn="l"/>
                <a:tab pos="6175375" algn="l"/>
                <a:tab pos="6624638" algn="l"/>
                <a:tab pos="7073900" algn="l"/>
                <a:tab pos="7523163" algn="l"/>
                <a:tab pos="7972425" algn="l"/>
                <a:tab pos="8421688" algn="l"/>
                <a:tab pos="8870950" algn="l"/>
                <a:tab pos="9320213" algn="l"/>
              </a:tabLst>
              <a:defRPr/>
            </a:pPr>
            <a:r>
              <a:rPr lang="en-US" sz="2400" dirty="0">
                <a:latin typeface="Calibri" pitchFamily="32" charset="0"/>
                <a:cs typeface="Arial" charset="0"/>
              </a:rPr>
              <a:t>2. $ </a:t>
            </a:r>
            <a:r>
              <a:rPr lang="en-US" sz="2400" dirty="0" err="1">
                <a:latin typeface="Calibri" pitchFamily="32" charset="0"/>
                <a:cs typeface="Arial" charset="0"/>
              </a:rPr>
              <a:t>chmod</a:t>
            </a:r>
            <a:r>
              <a:rPr lang="en-US" sz="2400" dirty="0">
                <a:latin typeface="Calibri" pitchFamily="32" charset="0"/>
                <a:cs typeface="Arial" charset="0"/>
              </a:rPr>
              <a:t> 761 start ; </a:t>
            </a:r>
            <a:r>
              <a:rPr lang="en-US" sz="2400" dirty="0" err="1">
                <a:latin typeface="Calibri" pitchFamily="32" charset="0"/>
                <a:cs typeface="Arial" charset="0"/>
              </a:rPr>
              <a:t>ls</a:t>
            </a:r>
            <a:r>
              <a:rPr lang="en-US" sz="2400" dirty="0">
                <a:latin typeface="Calibri" pitchFamily="32" charset="0"/>
                <a:cs typeface="Arial" charset="0"/>
              </a:rPr>
              <a:t> –l </a:t>
            </a:r>
          </a:p>
          <a:p>
            <a:pPr marL="338138" indent="-336550">
              <a:lnSpc>
                <a:spcPct val="80000"/>
              </a:lnSpc>
              <a:spcBef>
                <a:spcPts val="500"/>
              </a:spcBef>
              <a:buClrTx/>
              <a:buFontTx/>
              <a:buNone/>
              <a:tabLst>
                <a:tab pos="336550" algn="l"/>
                <a:tab pos="784225" algn="l"/>
                <a:tab pos="1233488" algn="l"/>
                <a:tab pos="1682750" algn="l"/>
                <a:tab pos="2132013" algn="l"/>
                <a:tab pos="2581275" algn="l"/>
                <a:tab pos="3030538" algn="l"/>
                <a:tab pos="3479800" algn="l"/>
                <a:tab pos="3929063" algn="l"/>
                <a:tab pos="4378325" algn="l"/>
                <a:tab pos="4827588" algn="l"/>
                <a:tab pos="5276850" algn="l"/>
                <a:tab pos="5726113" algn="l"/>
                <a:tab pos="6175375" algn="l"/>
                <a:tab pos="6624638" algn="l"/>
                <a:tab pos="7073900" algn="l"/>
                <a:tab pos="7523163" algn="l"/>
                <a:tab pos="7972425" algn="l"/>
                <a:tab pos="8421688" algn="l"/>
                <a:tab pos="8870950" algn="l"/>
                <a:tab pos="9320213" algn="l"/>
              </a:tabLst>
              <a:defRPr/>
            </a:pPr>
            <a:r>
              <a:rPr lang="en-US" sz="2000" dirty="0">
                <a:latin typeface="Calibri" pitchFamily="32" charset="0"/>
                <a:cs typeface="Arial" charset="0"/>
              </a:rPr>
              <a:t>-rwxrw---x     1	user1	metal	1906	May  10	20:30	start</a:t>
            </a:r>
          </a:p>
          <a:p>
            <a:pPr marL="338138" indent="-336550">
              <a:lnSpc>
                <a:spcPct val="80000"/>
              </a:lnSpc>
              <a:spcBef>
                <a:spcPts val="500"/>
              </a:spcBef>
              <a:buClrTx/>
              <a:buFontTx/>
              <a:buNone/>
              <a:tabLst>
                <a:tab pos="336550" algn="l"/>
                <a:tab pos="784225" algn="l"/>
                <a:tab pos="1233488" algn="l"/>
                <a:tab pos="1682750" algn="l"/>
                <a:tab pos="2132013" algn="l"/>
                <a:tab pos="2581275" algn="l"/>
                <a:tab pos="3030538" algn="l"/>
                <a:tab pos="3479800" algn="l"/>
                <a:tab pos="3929063" algn="l"/>
                <a:tab pos="4378325" algn="l"/>
                <a:tab pos="4827588" algn="l"/>
                <a:tab pos="5276850" algn="l"/>
                <a:tab pos="5726113" algn="l"/>
                <a:tab pos="6175375" algn="l"/>
                <a:tab pos="6624638" algn="l"/>
                <a:tab pos="7073900" algn="l"/>
                <a:tab pos="7523163" algn="l"/>
                <a:tab pos="7972425" algn="l"/>
                <a:tab pos="8421688" algn="l"/>
                <a:tab pos="8870950" algn="l"/>
                <a:tab pos="9320213" algn="l"/>
              </a:tabLst>
              <a:defRPr/>
            </a:pPr>
            <a:r>
              <a:rPr lang="en-US" sz="2000" dirty="0">
                <a:latin typeface="Calibri" pitchFamily="32" charset="0"/>
                <a:cs typeface="Arial" charset="0"/>
              </a:rPr>
              <a:t>Here, all permissions to the owner, read &amp; write permission to the group &amp; only execute permission to others</a:t>
            </a:r>
          </a:p>
        </p:txBody>
      </p:sp>
    </p:spTree>
    <p:extLst>
      <p:ext uri="{BB962C8B-B14F-4D97-AF65-F5344CB8AC3E}">
        <p14:creationId xmlns:p14="http://schemas.microsoft.com/office/powerpoint/2010/main" val="46810379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60EB7491-0263-47E8-BA73-5E25D441A20A}"/>
              </a:ext>
            </a:extLst>
          </p:cNvPr>
          <p:cNvSpPr/>
          <p:nvPr/>
        </p:nvSpPr>
        <p:spPr>
          <a:xfrm>
            <a:off x="-55880" y="429395"/>
            <a:ext cx="12303760" cy="14223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DE4289B-5A9D-4D1D-8546-3AC6DA34870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83"/>
          <a:stretch/>
        </p:blipFill>
        <p:spPr>
          <a:xfrm>
            <a:off x="11035161" y="-1"/>
            <a:ext cx="1016000" cy="96536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F545CCB-30BA-465D-AB61-85A068F7FE2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094" b="8607"/>
          <a:stretch/>
        </p:blipFill>
        <p:spPr>
          <a:xfrm>
            <a:off x="140839" y="110490"/>
            <a:ext cx="1991360" cy="746760"/>
          </a:xfrm>
          <a:prstGeom prst="rect">
            <a:avLst/>
          </a:prstGeom>
        </p:spPr>
      </p:pic>
      <p:pic>
        <p:nvPicPr>
          <p:cNvPr id="8" name="Picture 2">
            <a:extLst>
              <a:ext uri="{FF2B5EF4-FFF2-40B4-BE49-F238E27FC236}">
                <a16:creationId xmlns:a16="http://schemas.microsoft.com/office/drawing/2014/main" id="{0680EFED-9B06-4900-9B0B-44F65332F5A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083" t="10169" r="28688"/>
          <a:stretch/>
        </p:blipFill>
        <p:spPr bwMode="auto">
          <a:xfrm>
            <a:off x="8246854" y="0"/>
            <a:ext cx="883919" cy="9154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5174D98B-A888-4925-9398-BE88B941884A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95"/>
          <a:stretch/>
        </p:blipFill>
        <p:spPr>
          <a:xfrm>
            <a:off x="9425151" y="0"/>
            <a:ext cx="1413291" cy="955525"/>
          </a:xfrm>
          <a:prstGeom prst="rect">
            <a:avLst/>
          </a:prstGeom>
        </p:spPr>
      </p:pic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53B2F865-3834-497F-B440-7CA7E591ACF5}"/>
              </a:ext>
            </a:extLst>
          </p:cNvPr>
          <p:cNvCxnSpPr>
            <a:cxnSpLocks/>
          </p:cNvCxnSpPr>
          <p:nvPr/>
        </p:nvCxnSpPr>
        <p:spPr>
          <a:xfrm flipV="1">
            <a:off x="0" y="940395"/>
            <a:ext cx="12192000" cy="1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" name="Rectangle 1">
            <a:extLst>
              <a:ext uri="{FF2B5EF4-FFF2-40B4-BE49-F238E27FC236}">
                <a16:creationId xmlns:a16="http://schemas.microsoft.com/office/drawing/2014/main" id="{45C21305-45D0-4AC6-928E-D125228A1D06}"/>
              </a:ext>
            </a:extLst>
          </p:cNvPr>
          <p:cNvSpPr/>
          <p:nvPr/>
        </p:nvSpPr>
        <p:spPr>
          <a:xfrm>
            <a:off x="0" y="940395"/>
            <a:ext cx="12192000" cy="591760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9" name="Text Box 2">
            <a:extLst>
              <a:ext uri="{FF2B5EF4-FFF2-40B4-BE49-F238E27FC236}">
                <a16:creationId xmlns:a16="http://schemas.microsoft.com/office/drawing/2014/main" id="{B61755A7-2184-4C92-A6BF-160CB2AE76D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200" y="1600200"/>
            <a:ext cx="10858500" cy="4525963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  <p:txBody>
          <a:bodyPr lIns="90000" tIns="46800" rIns="90000" bIns="46800"/>
          <a:lstStyle/>
          <a:p>
            <a:pPr marL="336550" indent="-336550">
              <a:spcBef>
                <a:spcPts val="500"/>
              </a:spcBef>
              <a:buFont typeface="Arial" charset="0"/>
              <a:buChar char="•"/>
              <a:tabLst>
                <a:tab pos="336550" algn="l"/>
                <a:tab pos="784225" algn="l"/>
                <a:tab pos="1233488" algn="l"/>
                <a:tab pos="1682750" algn="l"/>
                <a:tab pos="2132013" algn="l"/>
                <a:tab pos="2581275" algn="l"/>
                <a:tab pos="3030538" algn="l"/>
                <a:tab pos="3479800" algn="l"/>
                <a:tab pos="3929063" algn="l"/>
                <a:tab pos="4378325" algn="l"/>
                <a:tab pos="4827588" algn="l"/>
                <a:tab pos="5276850" algn="l"/>
                <a:tab pos="5726113" algn="l"/>
                <a:tab pos="6175375" algn="l"/>
                <a:tab pos="6624638" algn="l"/>
                <a:tab pos="7073900" algn="l"/>
                <a:tab pos="7523163" algn="l"/>
                <a:tab pos="7972425" algn="l"/>
                <a:tab pos="8421688" algn="l"/>
                <a:tab pos="8870950" algn="l"/>
                <a:tab pos="9320213" algn="l"/>
              </a:tabLst>
              <a:defRPr/>
            </a:pPr>
            <a:r>
              <a:rPr lang="en-US" sz="2000">
                <a:solidFill>
                  <a:srgbClr val="000000"/>
                </a:solidFill>
                <a:latin typeface="Calibri" pitchFamily="32" charset="0"/>
                <a:cs typeface="Arial" charset="0"/>
              </a:rPr>
              <a:t>Abbreviation used by </a:t>
            </a:r>
            <a:r>
              <a:rPr lang="en-US" sz="2000" b="1">
                <a:solidFill>
                  <a:srgbClr val="000000"/>
                </a:solidFill>
                <a:latin typeface="Calibri" pitchFamily="32" charset="0"/>
                <a:cs typeface="Arial" charset="0"/>
              </a:rPr>
              <a:t>chmod</a:t>
            </a:r>
            <a:r>
              <a:rPr lang="en-US" sz="2000">
                <a:solidFill>
                  <a:srgbClr val="000000"/>
                </a:solidFill>
                <a:latin typeface="Calibri" pitchFamily="32" charset="0"/>
                <a:cs typeface="Arial" charset="0"/>
              </a:rPr>
              <a:t>:</a:t>
            </a:r>
          </a:p>
          <a:p>
            <a:pPr marL="338138" indent="-336550">
              <a:spcBef>
                <a:spcPts val="500"/>
              </a:spcBef>
              <a:buClrTx/>
              <a:buFontTx/>
              <a:buNone/>
              <a:tabLst>
                <a:tab pos="336550" algn="l"/>
                <a:tab pos="784225" algn="l"/>
                <a:tab pos="1233488" algn="l"/>
                <a:tab pos="1682750" algn="l"/>
                <a:tab pos="2132013" algn="l"/>
                <a:tab pos="2581275" algn="l"/>
                <a:tab pos="3030538" algn="l"/>
                <a:tab pos="3479800" algn="l"/>
                <a:tab pos="3929063" algn="l"/>
                <a:tab pos="4378325" algn="l"/>
                <a:tab pos="4827588" algn="l"/>
                <a:tab pos="5276850" algn="l"/>
                <a:tab pos="5726113" algn="l"/>
                <a:tab pos="6175375" algn="l"/>
                <a:tab pos="6624638" algn="l"/>
                <a:tab pos="7073900" algn="l"/>
                <a:tab pos="7523163" algn="l"/>
                <a:tab pos="7972425" algn="l"/>
                <a:tab pos="8421688" algn="l"/>
                <a:tab pos="8870950" algn="l"/>
                <a:tab pos="9320213" algn="l"/>
              </a:tabLst>
              <a:defRPr/>
            </a:pPr>
            <a:endParaRPr lang="en-US" sz="2000">
              <a:solidFill>
                <a:srgbClr val="000000"/>
              </a:solidFill>
              <a:latin typeface="Calibri" pitchFamily="32" charset="0"/>
              <a:cs typeface="Arial" charset="0"/>
            </a:endParaRPr>
          </a:p>
          <a:p>
            <a:pPr marL="338138" indent="-336550">
              <a:spcBef>
                <a:spcPts val="900"/>
              </a:spcBef>
              <a:buClrTx/>
              <a:buFontTx/>
              <a:buNone/>
              <a:tabLst>
                <a:tab pos="336550" algn="l"/>
                <a:tab pos="784225" algn="l"/>
                <a:tab pos="1233488" algn="l"/>
                <a:tab pos="1682750" algn="l"/>
                <a:tab pos="2132013" algn="l"/>
                <a:tab pos="2581275" algn="l"/>
                <a:tab pos="3030538" algn="l"/>
                <a:tab pos="3479800" algn="l"/>
                <a:tab pos="3929063" algn="l"/>
                <a:tab pos="4378325" algn="l"/>
                <a:tab pos="4827588" algn="l"/>
                <a:tab pos="5276850" algn="l"/>
                <a:tab pos="5726113" algn="l"/>
                <a:tab pos="6175375" algn="l"/>
                <a:tab pos="6624638" algn="l"/>
                <a:tab pos="7073900" algn="l"/>
                <a:tab pos="7523163" algn="l"/>
                <a:tab pos="7972425" algn="l"/>
                <a:tab pos="8421688" algn="l"/>
                <a:tab pos="8870950" algn="l"/>
                <a:tab pos="9320213" algn="l"/>
              </a:tabLst>
              <a:defRPr/>
            </a:pPr>
            <a:endParaRPr lang="en-US" sz="3600">
              <a:solidFill>
                <a:srgbClr val="000000"/>
              </a:solidFill>
              <a:latin typeface="Calibri" pitchFamily="32" charset="0"/>
              <a:cs typeface="Arial" charset="0"/>
            </a:endParaRPr>
          </a:p>
          <a:p>
            <a:pPr marL="338138" indent="-336550">
              <a:spcBef>
                <a:spcPts val="900"/>
              </a:spcBef>
              <a:buClrTx/>
              <a:buFontTx/>
              <a:buNone/>
              <a:tabLst>
                <a:tab pos="336550" algn="l"/>
                <a:tab pos="784225" algn="l"/>
                <a:tab pos="1233488" algn="l"/>
                <a:tab pos="1682750" algn="l"/>
                <a:tab pos="2132013" algn="l"/>
                <a:tab pos="2581275" algn="l"/>
                <a:tab pos="3030538" algn="l"/>
                <a:tab pos="3479800" algn="l"/>
                <a:tab pos="3929063" algn="l"/>
                <a:tab pos="4378325" algn="l"/>
                <a:tab pos="4827588" algn="l"/>
                <a:tab pos="5276850" algn="l"/>
                <a:tab pos="5726113" algn="l"/>
                <a:tab pos="6175375" algn="l"/>
                <a:tab pos="6624638" algn="l"/>
                <a:tab pos="7073900" algn="l"/>
                <a:tab pos="7523163" algn="l"/>
                <a:tab pos="7972425" algn="l"/>
                <a:tab pos="8421688" algn="l"/>
                <a:tab pos="8870950" algn="l"/>
                <a:tab pos="9320213" algn="l"/>
              </a:tabLst>
              <a:defRPr/>
            </a:pPr>
            <a:endParaRPr lang="en-US" sz="3600">
              <a:solidFill>
                <a:srgbClr val="000000"/>
              </a:solidFill>
              <a:latin typeface="Calibri" pitchFamily="32" charset="0"/>
              <a:cs typeface="Arial" charset="0"/>
            </a:endParaRPr>
          </a:p>
        </p:txBody>
      </p:sp>
      <p:graphicFrame>
        <p:nvGraphicFramePr>
          <p:cNvPr id="11" name="Group 3">
            <a:extLst>
              <a:ext uri="{FF2B5EF4-FFF2-40B4-BE49-F238E27FC236}">
                <a16:creationId xmlns:a16="http://schemas.microsoft.com/office/drawing/2014/main" id="{7D8EA3C6-67EC-4953-B750-65AC073BA59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4409973"/>
              </p:ext>
            </p:extLst>
          </p:nvPr>
        </p:nvGraphicFramePr>
        <p:xfrm>
          <a:off x="762000" y="2133600"/>
          <a:ext cx="9868533" cy="4308471"/>
        </p:xfrm>
        <a:graphic>
          <a:graphicData uri="http://schemas.openxmlformats.org/drawingml/2006/table">
            <a:tbl>
              <a:tblPr/>
              <a:tblGrid>
                <a:gridCol w="12950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9543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29124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08680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78719"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78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en-US" sz="20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Droid Sans Fallback" charset="0"/>
                          <a:cs typeface="Droid Sans Fallback" charset="0"/>
                        </a:rPr>
                        <a:t>Binary</a:t>
                      </a:r>
                    </a:p>
                  </a:txBody>
                  <a:tcPr marL="90000" marR="90000" marT="194142" marB="46805" horzOverflow="overflow">
                    <a:lnL w="28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4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4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78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en-US" sz="20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Droid Sans Fallback" charset="0"/>
                          <a:cs typeface="Droid Sans Fallback" charset="0"/>
                        </a:rPr>
                        <a:t>Octal</a:t>
                      </a:r>
                    </a:p>
                  </a:txBody>
                  <a:tcPr marL="90000" marR="90000" marT="194142" marB="46805" horzOverflow="overflow">
                    <a:lnL w="14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4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4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78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en-US" sz="20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Droid Sans Fallback" charset="0"/>
                          <a:cs typeface="Droid Sans Fallback" charset="0"/>
                        </a:rPr>
                        <a:t>Permissions</a:t>
                      </a:r>
                    </a:p>
                  </a:txBody>
                  <a:tcPr marL="90000" marR="90000" marT="194142" marB="46805" horzOverflow="overflow">
                    <a:lnL w="14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4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4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78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en-US" sz="20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Droid Sans Fallback" charset="0"/>
                          <a:cs typeface="Droid Sans Fallback" charset="0"/>
                        </a:rPr>
                        <a:t>Significance</a:t>
                      </a:r>
                    </a:p>
                  </a:txBody>
                  <a:tcPr marL="90000" marR="90000" marT="194142" marB="46805" horzOverflow="overflow">
                    <a:lnL w="14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4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8719"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78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Droid Sans Fallback" charset="0"/>
                          <a:cs typeface="Droid Sans Fallback" charset="0"/>
                        </a:rPr>
                        <a:t>000</a:t>
                      </a:r>
                    </a:p>
                  </a:txBody>
                  <a:tcPr marL="90000" marR="90000" marT="194142" marB="46805" horzOverflow="overflow">
                    <a:lnL w="28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4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4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4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78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Droid Sans Fallback" charset="0"/>
                          <a:cs typeface="Droid Sans Fallback" charset="0"/>
                        </a:rPr>
                        <a:t>0</a:t>
                      </a:r>
                    </a:p>
                  </a:txBody>
                  <a:tcPr marL="90000" marR="90000" marT="194142" marB="46805" horzOverflow="overflow">
                    <a:lnL w="14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4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4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4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78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Droid Sans Fallback" charset="0"/>
                          <a:cs typeface="Droid Sans Fallback" charset="0"/>
                        </a:rPr>
                        <a:t>- - -</a:t>
                      </a:r>
                    </a:p>
                  </a:txBody>
                  <a:tcPr marL="90000" marR="90000" marT="194142" marB="46805" horzOverflow="overflow">
                    <a:lnL w="14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4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4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4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78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Droid Sans Fallback" charset="0"/>
                          <a:cs typeface="Droid Sans Fallback" charset="0"/>
                        </a:rPr>
                        <a:t>No Permissions</a:t>
                      </a:r>
                    </a:p>
                  </a:txBody>
                  <a:tcPr marL="90000" marR="90000" marT="194142" marB="46805" horzOverflow="overflow">
                    <a:lnL w="14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4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4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78719"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78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Droid Sans Fallback" charset="0"/>
                          <a:cs typeface="Droid Sans Fallback" charset="0"/>
                        </a:rPr>
                        <a:t>001</a:t>
                      </a:r>
                    </a:p>
                  </a:txBody>
                  <a:tcPr marL="90000" marR="90000" marT="194142" marB="46805" horzOverflow="overflow">
                    <a:lnL w="28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4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4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4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78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Droid Sans Fallback" charset="0"/>
                          <a:cs typeface="Droid Sans Fallback" charset="0"/>
                        </a:rPr>
                        <a:t>1</a:t>
                      </a:r>
                    </a:p>
                  </a:txBody>
                  <a:tcPr marL="90000" marR="90000" marT="194142" marB="46805" horzOverflow="overflow">
                    <a:lnL w="14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4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4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4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78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Droid Sans Fallback" charset="0"/>
                          <a:cs typeface="Droid Sans Fallback" charset="0"/>
                        </a:rPr>
                        <a:t>- - x</a:t>
                      </a:r>
                    </a:p>
                  </a:txBody>
                  <a:tcPr marL="90000" marR="90000" marT="194142" marB="46805" horzOverflow="overflow">
                    <a:lnL w="14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4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4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4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78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Droid Sans Fallback" charset="0"/>
                          <a:cs typeface="Droid Sans Fallback" charset="0"/>
                        </a:rPr>
                        <a:t>Executable only</a:t>
                      </a:r>
                    </a:p>
                  </a:txBody>
                  <a:tcPr marL="90000" marR="90000" marT="194142" marB="46805" horzOverflow="overflow">
                    <a:lnL w="14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4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4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78719"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78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Droid Sans Fallback" charset="0"/>
                          <a:cs typeface="Droid Sans Fallback" charset="0"/>
                        </a:rPr>
                        <a:t>010</a:t>
                      </a:r>
                    </a:p>
                  </a:txBody>
                  <a:tcPr marL="90000" marR="90000" marT="194142" marB="46805" horzOverflow="overflow">
                    <a:lnL w="28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4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4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4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78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Droid Sans Fallback" charset="0"/>
                          <a:cs typeface="Droid Sans Fallback" charset="0"/>
                        </a:rPr>
                        <a:t>2</a:t>
                      </a:r>
                    </a:p>
                  </a:txBody>
                  <a:tcPr marL="90000" marR="90000" marT="194142" marB="46805" horzOverflow="overflow">
                    <a:lnL w="14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4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4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4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78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Droid Sans Fallback" charset="0"/>
                          <a:cs typeface="Droid Sans Fallback" charset="0"/>
                        </a:rPr>
                        <a:t>- w -</a:t>
                      </a:r>
                    </a:p>
                  </a:txBody>
                  <a:tcPr marL="90000" marR="90000" marT="194142" marB="46805" horzOverflow="overflow">
                    <a:lnL w="14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4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4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4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78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Droid Sans Fallback" charset="0"/>
                          <a:cs typeface="Droid Sans Fallback" charset="0"/>
                        </a:rPr>
                        <a:t>Writable only</a:t>
                      </a:r>
                    </a:p>
                  </a:txBody>
                  <a:tcPr marL="90000" marR="90000" marT="194142" marB="46805" horzOverflow="overflow">
                    <a:lnL w="14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4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4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78719"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78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Droid Sans Fallback" charset="0"/>
                          <a:cs typeface="Droid Sans Fallback" charset="0"/>
                        </a:rPr>
                        <a:t>011</a:t>
                      </a:r>
                    </a:p>
                  </a:txBody>
                  <a:tcPr marL="90000" marR="90000" marT="194142" marB="46805" horzOverflow="overflow">
                    <a:lnL w="28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4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4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4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78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Droid Sans Fallback" charset="0"/>
                          <a:cs typeface="Droid Sans Fallback" charset="0"/>
                        </a:rPr>
                        <a:t>3</a:t>
                      </a:r>
                    </a:p>
                  </a:txBody>
                  <a:tcPr marL="90000" marR="90000" marT="194142" marB="46805" horzOverflow="overflow">
                    <a:lnL w="14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4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4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4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78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Droid Sans Fallback" charset="0"/>
                          <a:cs typeface="Droid Sans Fallback" charset="0"/>
                        </a:rPr>
                        <a:t>- w x</a:t>
                      </a:r>
                    </a:p>
                  </a:txBody>
                  <a:tcPr marL="90000" marR="90000" marT="194142" marB="46805" horzOverflow="overflow">
                    <a:lnL w="14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4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4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4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78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Droid Sans Fallback" charset="0"/>
                          <a:cs typeface="Droid Sans Fallback" charset="0"/>
                        </a:rPr>
                        <a:t>Writable &amp; executable</a:t>
                      </a:r>
                    </a:p>
                  </a:txBody>
                  <a:tcPr marL="90000" marR="90000" marT="194142" marB="46805" horzOverflow="overflow">
                    <a:lnL w="14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4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4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78719"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78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Droid Sans Fallback" charset="0"/>
                          <a:cs typeface="Droid Sans Fallback" charset="0"/>
                        </a:rPr>
                        <a:t>100</a:t>
                      </a:r>
                    </a:p>
                  </a:txBody>
                  <a:tcPr marL="90000" marR="90000" marT="194142" marB="46805" horzOverflow="overflow">
                    <a:lnL w="28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4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4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4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78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Droid Sans Fallback" charset="0"/>
                          <a:cs typeface="Droid Sans Fallback" charset="0"/>
                        </a:rPr>
                        <a:t>4</a:t>
                      </a:r>
                    </a:p>
                  </a:txBody>
                  <a:tcPr marL="90000" marR="90000" marT="194142" marB="46805" horzOverflow="overflow">
                    <a:lnL w="14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4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4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4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78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Droid Sans Fallback" charset="0"/>
                          <a:cs typeface="Droid Sans Fallback" charset="0"/>
                        </a:rPr>
                        <a:t>r - -</a:t>
                      </a:r>
                    </a:p>
                  </a:txBody>
                  <a:tcPr marL="90000" marR="90000" marT="194142" marB="46805" horzOverflow="overflow">
                    <a:lnL w="14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4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4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4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78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Droid Sans Fallback" charset="0"/>
                          <a:cs typeface="Droid Sans Fallback" charset="0"/>
                        </a:rPr>
                        <a:t>Readable only</a:t>
                      </a:r>
                    </a:p>
                  </a:txBody>
                  <a:tcPr marL="90000" marR="90000" marT="194142" marB="46805" horzOverflow="overflow">
                    <a:lnL w="14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4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4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78719"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78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Droid Sans Fallback" charset="0"/>
                          <a:cs typeface="Droid Sans Fallback" charset="0"/>
                        </a:rPr>
                        <a:t>101</a:t>
                      </a:r>
                    </a:p>
                  </a:txBody>
                  <a:tcPr marL="90000" marR="90000" marT="194142" marB="46805" horzOverflow="overflow">
                    <a:lnL w="28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4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4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4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78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Droid Sans Fallback" charset="0"/>
                          <a:cs typeface="Droid Sans Fallback" charset="0"/>
                        </a:rPr>
                        <a:t>5</a:t>
                      </a:r>
                    </a:p>
                  </a:txBody>
                  <a:tcPr marL="90000" marR="90000" marT="194142" marB="46805" horzOverflow="overflow">
                    <a:lnL w="14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4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4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4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78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Droid Sans Fallback" charset="0"/>
                          <a:cs typeface="Droid Sans Fallback" charset="0"/>
                        </a:rPr>
                        <a:t>r – x</a:t>
                      </a:r>
                    </a:p>
                  </a:txBody>
                  <a:tcPr marL="90000" marR="90000" marT="194142" marB="46805" horzOverflow="overflow">
                    <a:lnL w="14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4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4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4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78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Droid Sans Fallback" charset="0"/>
                          <a:cs typeface="Droid Sans Fallback" charset="0"/>
                        </a:rPr>
                        <a:t>Readable &amp; executable</a:t>
                      </a:r>
                    </a:p>
                  </a:txBody>
                  <a:tcPr marL="90000" marR="90000" marT="194142" marB="46805" horzOverflow="overflow">
                    <a:lnL w="14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4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4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78719"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78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Droid Sans Fallback" charset="0"/>
                          <a:cs typeface="Droid Sans Fallback" charset="0"/>
                        </a:rPr>
                        <a:t>110</a:t>
                      </a:r>
                    </a:p>
                  </a:txBody>
                  <a:tcPr marL="90000" marR="90000" marT="194142" marB="46805" horzOverflow="overflow">
                    <a:lnL w="28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4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4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4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78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Droid Sans Fallback" charset="0"/>
                          <a:cs typeface="Droid Sans Fallback" charset="0"/>
                        </a:rPr>
                        <a:t>6</a:t>
                      </a:r>
                    </a:p>
                  </a:txBody>
                  <a:tcPr marL="90000" marR="90000" marT="194142" marB="46805" horzOverflow="overflow">
                    <a:lnL w="14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4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4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4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78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Droid Sans Fallback" charset="0"/>
                          <a:cs typeface="Droid Sans Fallback" charset="0"/>
                        </a:rPr>
                        <a:t>r w -</a:t>
                      </a:r>
                    </a:p>
                  </a:txBody>
                  <a:tcPr marL="90000" marR="90000" marT="194142" marB="46805" horzOverflow="overflow">
                    <a:lnL w="14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4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4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4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78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Droid Sans Fallback" charset="0"/>
                          <a:cs typeface="Droid Sans Fallback" charset="0"/>
                        </a:rPr>
                        <a:t>Readable &amp; writable</a:t>
                      </a:r>
                    </a:p>
                  </a:txBody>
                  <a:tcPr marL="90000" marR="90000" marT="194142" marB="46805" horzOverflow="overflow">
                    <a:lnL w="14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4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4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78719"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78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Droid Sans Fallback" charset="0"/>
                          <a:cs typeface="Droid Sans Fallback" charset="0"/>
                        </a:rPr>
                        <a:t>111</a:t>
                      </a:r>
                    </a:p>
                  </a:txBody>
                  <a:tcPr marL="90000" marR="90000" marT="194142" marB="46805" horzOverflow="overflow">
                    <a:lnL w="28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4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4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78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Droid Sans Fallback" charset="0"/>
                          <a:cs typeface="Droid Sans Fallback" charset="0"/>
                        </a:rPr>
                        <a:t>7</a:t>
                      </a:r>
                    </a:p>
                  </a:txBody>
                  <a:tcPr marL="90000" marR="90000" marT="194142" marB="46805" horzOverflow="overflow">
                    <a:lnL w="14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4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4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78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Droid Sans Fallback" charset="0"/>
                          <a:cs typeface="Droid Sans Fallback" charset="0"/>
                        </a:rPr>
                        <a:t>rwx</a:t>
                      </a:r>
                    </a:p>
                  </a:txBody>
                  <a:tcPr marL="90000" marR="90000" marT="194142" marB="46805" horzOverflow="overflow">
                    <a:lnL w="14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4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4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78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Droid Sans Fallback" charset="0"/>
                          <a:cs typeface="Droid Sans Fallback" charset="0"/>
                        </a:rPr>
                        <a:t>Readable, writable &amp; executable</a:t>
                      </a:r>
                    </a:p>
                  </a:txBody>
                  <a:tcPr marL="90000" marR="90000" marT="194142" marB="46805" horzOverflow="overflow">
                    <a:lnL w="14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4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7701167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60EB7491-0263-47E8-BA73-5E25D441A20A}"/>
              </a:ext>
            </a:extLst>
          </p:cNvPr>
          <p:cNvSpPr/>
          <p:nvPr/>
        </p:nvSpPr>
        <p:spPr>
          <a:xfrm>
            <a:off x="-55880" y="429395"/>
            <a:ext cx="12303760" cy="14223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DE4289B-5A9D-4D1D-8546-3AC6DA34870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83"/>
          <a:stretch/>
        </p:blipFill>
        <p:spPr>
          <a:xfrm>
            <a:off x="11035161" y="-1"/>
            <a:ext cx="1016000" cy="96536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F545CCB-30BA-465D-AB61-85A068F7FE2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094" b="8607"/>
          <a:stretch/>
        </p:blipFill>
        <p:spPr>
          <a:xfrm>
            <a:off x="140839" y="110490"/>
            <a:ext cx="1991360" cy="746760"/>
          </a:xfrm>
          <a:prstGeom prst="rect">
            <a:avLst/>
          </a:prstGeom>
        </p:spPr>
      </p:pic>
      <p:pic>
        <p:nvPicPr>
          <p:cNvPr id="8" name="Picture 2">
            <a:extLst>
              <a:ext uri="{FF2B5EF4-FFF2-40B4-BE49-F238E27FC236}">
                <a16:creationId xmlns:a16="http://schemas.microsoft.com/office/drawing/2014/main" id="{0680EFED-9B06-4900-9B0B-44F65332F5A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083" t="10169" r="28688"/>
          <a:stretch/>
        </p:blipFill>
        <p:spPr bwMode="auto">
          <a:xfrm>
            <a:off x="8246854" y="0"/>
            <a:ext cx="883919" cy="9154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5174D98B-A888-4925-9398-BE88B941884A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95"/>
          <a:stretch/>
        </p:blipFill>
        <p:spPr>
          <a:xfrm>
            <a:off x="9425151" y="0"/>
            <a:ext cx="1413291" cy="955525"/>
          </a:xfrm>
          <a:prstGeom prst="rect">
            <a:avLst/>
          </a:prstGeom>
        </p:spPr>
      </p:pic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53B2F865-3834-497F-B440-7CA7E591ACF5}"/>
              </a:ext>
            </a:extLst>
          </p:cNvPr>
          <p:cNvCxnSpPr>
            <a:cxnSpLocks/>
          </p:cNvCxnSpPr>
          <p:nvPr/>
        </p:nvCxnSpPr>
        <p:spPr>
          <a:xfrm flipV="1">
            <a:off x="0" y="940395"/>
            <a:ext cx="12192000" cy="1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" name="Rectangle 1">
            <a:extLst>
              <a:ext uri="{FF2B5EF4-FFF2-40B4-BE49-F238E27FC236}">
                <a16:creationId xmlns:a16="http://schemas.microsoft.com/office/drawing/2014/main" id="{45C21305-45D0-4AC6-928E-D125228A1D06}"/>
              </a:ext>
            </a:extLst>
          </p:cNvPr>
          <p:cNvSpPr/>
          <p:nvPr/>
        </p:nvSpPr>
        <p:spPr>
          <a:xfrm>
            <a:off x="0" y="940395"/>
            <a:ext cx="12192000" cy="591760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9" name="Text Box 1">
            <a:extLst>
              <a:ext uri="{FF2B5EF4-FFF2-40B4-BE49-F238E27FC236}">
                <a16:creationId xmlns:a16="http://schemas.microsoft.com/office/drawing/2014/main" id="{A7E83838-0112-437F-830D-EFA35D7E8E6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7135" y="1237917"/>
            <a:ext cx="11217729" cy="715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 anchor="ctr"/>
          <a:lstStyle>
            <a:lvl1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Droid Sans Fallback" charset="0"/>
              </a:defRPr>
            </a:lvl1pPr>
            <a:lvl2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Droid Sans Fallback" charset="0"/>
              </a:defRPr>
            </a:lvl2pPr>
            <a:lvl3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Droid Sans Fallback" charset="0"/>
              </a:defRPr>
            </a:lvl3pPr>
            <a:lvl4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Droid Sans Fallback" charset="0"/>
              </a:defRPr>
            </a:lvl4pPr>
            <a:lvl5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Droid Sans Fallback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Droid Sans Fallback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Droid Sans Fallback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Droid Sans Fallback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Droid Sans Fallback" charset="0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en-US" altLang="en-US" sz="3200" b="1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FILE OWNERSHIP</a:t>
            </a:r>
          </a:p>
        </p:txBody>
      </p:sp>
      <p:sp>
        <p:nvSpPr>
          <p:cNvPr id="11" name="Text Box 2">
            <a:extLst>
              <a:ext uri="{FF2B5EF4-FFF2-40B4-BE49-F238E27FC236}">
                <a16:creationId xmlns:a16="http://schemas.microsoft.com/office/drawing/2014/main" id="{E6C5F1E1-E2E4-4211-A82A-2EDB67991F2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7135" y="1877679"/>
            <a:ext cx="11217729" cy="5564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/>
          <a:lstStyle>
            <a:lvl1pPr marL="336550" indent="-336550" eaLnBrk="0" hangingPunct="0">
              <a:tabLst>
                <a:tab pos="336550" algn="l"/>
                <a:tab pos="784225" algn="l"/>
                <a:tab pos="1233488" algn="l"/>
                <a:tab pos="1682750" algn="l"/>
                <a:tab pos="2132013" algn="l"/>
                <a:tab pos="2581275" algn="l"/>
                <a:tab pos="3030538" algn="l"/>
                <a:tab pos="3479800" algn="l"/>
                <a:tab pos="3929063" algn="l"/>
                <a:tab pos="4378325" algn="l"/>
                <a:tab pos="4827588" algn="l"/>
                <a:tab pos="5276850" algn="l"/>
                <a:tab pos="5726113" algn="l"/>
                <a:tab pos="6175375" algn="l"/>
                <a:tab pos="6624638" algn="l"/>
                <a:tab pos="7073900" algn="l"/>
                <a:tab pos="7523163" algn="l"/>
                <a:tab pos="7972425" algn="l"/>
                <a:tab pos="8421688" algn="l"/>
                <a:tab pos="8870950" algn="l"/>
                <a:tab pos="932021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Droid Sans Fallback" charset="0"/>
              </a:defRPr>
            </a:lvl1pPr>
            <a:lvl2pPr marL="736600" indent="-279400" eaLnBrk="0" hangingPunct="0">
              <a:tabLst>
                <a:tab pos="336550" algn="l"/>
                <a:tab pos="784225" algn="l"/>
                <a:tab pos="1233488" algn="l"/>
                <a:tab pos="1682750" algn="l"/>
                <a:tab pos="2132013" algn="l"/>
                <a:tab pos="2581275" algn="l"/>
                <a:tab pos="3030538" algn="l"/>
                <a:tab pos="3479800" algn="l"/>
                <a:tab pos="3929063" algn="l"/>
                <a:tab pos="4378325" algn="l"/>
                <a:tab pos="4827588" algn="l"/>
                <a:tab pos="5276850" algn="l"/>
                <a:tab pos="5726113" algn="l"/>
                <a:tab pos="6175375" algn="l"/>
                <a:tab pos="6624638" algn="l"/>
                <a:tab pos="7073900" algn="l"/>
                <a:tab pos="7523163" algn="l"/>
                <a:tab pos="7972425" algn="l"/>
                <a:tab pos="8421688" algn="l"/>
                <a:tab pos="8870950" algn="l"/>
                <a:tab pos="932021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Droid Sans Fallback" charset="0"/>
              </a:defRPr>
            </a:lvl2pPr>
            <a:lvl3pPr eaLnBrk="0" hangingPunct="0">
              <a:tabLst>
                <a:tab pos="336550" algn="l"/>
                <a:tab pos="784225" algn="l"/>
                <a:tab pos="1233488" algn="l"/>
                <a:tab pos="1682750" algn="l"/>
                <a:tab pos="2132013" algn="l"/>
                <a:tab pos="2581275" algn="l"/>
                <a:tab pos="3030538" algn="l"/>
                <a:tab pos="3479800" algn="l"/>
                <a:tab pos="3929063" algn="l"/>
                <a:tab pos="4378325" algn="l"/>
                <a:tab pos="4827588" algn="l"/>
                <a:tab pos="5276850" algn="l"/>
                <a:tab pos="5726113" algn="l"/>
                <a:tab pos="6175375" algn="l"/>
                <a:tab pos="6624638" algn="l"/>
                <a:tab pos="7073900" algn="l"/>
                <a:tab pos="7523163" algn="l"/>
                <a:tab pos="7972425" algn="l"/>
                <a:tab pos="8421688" algn="l"/>
                <a:tab pos="8870950" algn="l"/>
                <a:tab pos="932021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Droid Sans Fallback" charset="0"/>
              </a:defRPr>
            </a:lvl3pPr>
            <a:lvl4pPr eaLnBrk="0" hangingPunct="0">
              <a:tabLst>
                <a:tab pos="336550" algn="l"/>
                <a:tab pos="784225" algn="l"/>
                <a:tab pos="1233488" algn="l"/>
                <a:tab pos="1682750" algn="l"/>
                <a:tab pos="2132013" algn="l"/>
                <a:tab pos="2581275" algn="l"/>
                <a:tab pos="3030538" algn="l"/>
                <a:tab pos="3479800" algn="l"/>
                <a:tab pos="3929063" algn="l"/>
                <a:tab pos="4378325" algn="l"/>
                <a:tab pos="4827588" algn="l"/>
                <a:tab pos="5276850" algn="l"/>
                <a:tab pos="5726113" algn="l"/>
                <a:tab pos="6175375" algn="l"/>
                <a:tab pos="6624638" algn="l"/>
                <a:tab pos="7073900" algn="l"/>
                <a:tab pos="7523163" algn="l"/>
                <a:tab pos="7972425" algn="l"/>
                <a:tab pos="8421688" algn="l"/>
                <a:tab pos="8870950" algn="l"/>
                <a:tab pos="932021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Droid Sans Fallback" charset="0"/>
              </a:defRPr>
            </a:lvl4pPr>
            <a:lvl5pPr eaLnBrk="0" hangingPunct="0">
              <a:tabLst>
                <a:tab pos="336550" algn="l"/>
                <a:tab pos="784225" algn="l"/>
                <a:tab pos="1233488" algn="l"/>
                <a:tab pos="1682750" algn="l"/>
                <a:tab pos="2132013" algn="l"/>
                <a:tab pos="2581275" algn="l"/>
                <a:tab pos="3030538" algn="l"/>
                <a:tab pos="3479800" algn="l"/>
                <a:tab pos="3929063" algn="l"/>
                <a:tab pos="4378325" algn="l"/>
                <a:tab pos="4827588" algn="l"/>
                <a:tab pos="5276850" algn="l"/>
                <a:tab pos="5726113" algn="l"/>
                <a:tab pos="6175375" algn="l"/>
                <a:tab pos="6624638" algn="l"/>
                <a:tab pos="7073900" algn="l"/>
                <a:tab pos="7523163" algn="l"/>
                <a:tab pos="7972425" algn="l"/>
                <a:tab pos="8421688" algn="l"/>
                <a:tab pos="8870950" algn="l"/>
                <a:tab pos="932021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Droid Sans Fallback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36550" algn="l"/>
                <a:tab pos="784225" algn="l"/>
                <a:tab pos="1233488" algn="l"/>
                <a:tab pos="1682750" algn="l"/>
                <a:tab pos="2132013" algn="l"/>
                <a:tab pos="2581275" algn="l"/>
                <a:tab pos="3030538" algn="l"/>
                <a:tab pos="3479800" algn="l"/>
                <a:tab pos="3929063" algn="l"/>
                <a:tab pos="4378325" algn="l"/>
                <a:tab pos="4827588" algn="l"/>
                <a:tab pos="5276850" algn="l"/>
                <a:tab pos="5726113" algn="l"/>
                <a:tab pos="6175375" algn="l"/>
                <a:tab pos="6624638" algn="l"/>
                <a:tab pos="7073900" algn="l"/>
                <a:tab pos="7523163" algn="l"/>
                <a:tab pos="7972425" algn="l"/>
                <a:tab pos="8421688" algn="l"/>
                <a:tab pos="8870950" algn="l"/>
                <a:tab pos="932021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Droid Sans Fallback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36550" algn="l"/>
                <a:tab pos="784225" algn="l"/>
                <a:tab pos="1233488" algn="l"/>
                <a:tab pos="1682750" algn="l"/>
                <a:tab pos="2132013" algn="l"/>
                <a:tab pos="2581275" algn="l"/>
                <a:tab pos="3030538" algn="l"/>
                <a:tab pos="3479800" algn="l"/>
                <a:tab pos="3929063" algn="l"/>
                <a:tab pos="4378325" algn="l"/>
                <a:tab pos="4827588" algn="l"/>
                <a:tab pos="5276850" algn="l"/>
                <a:tab pos="5726113" algn="l"/>
                <a:tab pos="6175375" algn="l"/>
                <a:tab pos="6624638" algn="l"/>
                <a:tab pos="7073900" algn="l"/>
                <a:tab pos="7523163" algn="l"/>
                <a:tab pos="7972425" algn="l"/>
                <a:tab pos="8421688" algn="l"/>
                <a:tab pos="8870950" algn="l"/>
                <a:tab pos="932021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Droid Sans Fallback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36550" algn="l"/>
                <a:tab pos="784225" algn="l"/>
                <a:tab pos="1233488" algn="l"/>
                <a:tab pos="1682750" algn="l"/>
                <a:tab pos="2132013" algn="l"/>
                <a:tab pos="2581275" algn="l"/>
                <a:tab pos="3030538" algn="l"/>
                <a:tab pos="3479800" algn="l"/>
                <a:tab pos="3929063" algn="l"/>
                <a:tab pos="4378325" algn="l"/>
                <a:tab pos="4827588" algn="l"/>
                <a:tab pos="5276850" algn="l"/>
                <a:tab pos="5726113" algn="l"/>
                <a:tab pos="6175375" algn="l"/>
                <a:tab pos="6624638" algn="l"/>
                <a:tab pos="7073900" algn="l"/>
                <a:tab pos="7523163" algn="l"/>
                <a:tab pos="7972425" algn="l"/>
                <a:tab pos="8421688" algn="l"/>
                <a:tab pos="8870950" algn="l"/>
                <a:tab pos="932021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Droid Sans Fallback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36550" algn="l"/>
                <a:tab pos="784225" algn="l"/>
                <a:tab pos="1233488" algn="l"/>
                <a:tab pos="1682750" algn="l"/>
                <a:tab pos="2132013" algn="l"/>
                <a:tab pos="2581275" algn="l"/>
                <a:tab pos="3030538" algn="l"/>
                <a:tab pos="3479800" algn="l"/>
                <a:tab pos="3929063" algn="l"/>
                <a:tab pos="4378325" algn="l"/>
                <a:tab pos="4827588" algn="l"/>
                <a:tab pos="5276850" algn="l"/>
                <a:tab pos="5726113" algn="l"/>
                <a:tab pos="6175375" algn="l"/>
                <a:tab pos="6624638" algn="l"/>
                <a:tab pos="7073900" algn="l"/>
                <a:tab pos="7523163" algn="l"/>
                <a:tab pos="7972425" algn="l"/>
                <a:tab pos="8421688" algn="l"/>
                <a:tab pos="8870950" algn="l"/>
                <a:tab pos="932021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Droid Sans Fallback" charset="0"/>
              </a:defRPr>
            </a:lvl9pPr>
          </a:lstStyle>
          <a:p>
            <a:pPr algn="just" eaLnBrk="1" hangingPunct="1">
              <a:lnSpc>
                <a:spcPct val="80000"/>
              </a:lnSpc>
              <a:spcBef>
                <a:spcPts val="700"/>
              </a:spcBef>
              <a:buFont typeface="Arial" panose="020B0604020202020204" pitchFamily="34" charset="0"/>
              <a:buChar char="•"/>
            </a:pPr>
            <a:r>
              <a:rPr lang="en-US" altLang="en-US" sz="2800" dirty="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I</a:t>
            </a:r>
            <a:r>
              <a:rPr lang="en-US" altLang="en-US" sz="2400" dirty="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n the file attributes row, third &amp; fourth columns shows username &amp; </a:t>
            </a:r>
            <a:r>
              <a:rPr lang="en-US" altLang="en-US" sz="2400" dirty="0" err="1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groupname</a:t>
            </a:r>
            <a:r>
              <a:rPr lang="en-US" altLang="en-US" sz="2400" dirty="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 respectively</a:t>
            </a:r>
          </a:p>
          <a:p>
            <a:pPr algn="just" eaLnBrk="1" hangingPunct="1">
              <a:lnSpc>
                <a:spcPct val="80000"/>
              </a:lnSpc>
              <a:spcBef>
                <a:spcPts val="700"/>
              </a:spcBef>
              <a:buFont typeface="Arial" panose="020B0604020202020204" pitchFamily="34" charset="0"/>
              <a:buChar char="•"/>
            </a:pPr>
            <a:r>
              <a:rPr lang="en-US" altLang="en-US" sz="2400" dirty="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Username is the file owner &amp; </a:t>
            </a:r>
            <a:r>
              <a:rPr lang="en-US" altLang="en-US" sz="2400" dirty="0" err="1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groupname</a:t>
            </a:r>
            <a:r>
              <a:rPr lang="en-US" altLang="en-US" sz="2400" dirty="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 is the group owner</a:t>
            </a:r>
          </a:p>
          <a:p>
            <a:pPr algn="just" eaLnBrk="1" hangingPunct="1">
              <a:lnSpc>
                <a:spcPct val="80000"/>
              </a:lnSpc>
              <a:spcBef>
                <a:spcPts val="700"/>
              </a:spcBef>
              <a:buFont typeface="Arial" panose="020B0604020202020204" pitchFamily="34" charset="0"/>
              <a:buChar char="•"/>
            </a:pPr>
            <a:r>
              <a:rPr lang="en-US" altLang="en-US" sz="2400" dirty="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We can’t create a file in other user’s directory, </a:t>
            </a:r>
            <a:r>
              <a:rPr lang="en-US" altLang="en-US" sz="2400" dirty="0" err="1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bcz</a:t>
            </a:r>
            <a:r>
              <a:rPr lang="en-US" altLang="en-US" sz="2400" dirty="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 we are not owner of that directory</a:t>
            </a:r>
          </a:p>
          <a:p>
            <a:pPr algn="just" eaLnBrk="1" hangingPunct="1">
              <a:lnSpc>
                <a:spcPct val="80000"/>
              </a:lnSpc>
              <a:spcBef>
                <a:spcPts val="700"/>
              </a:spcBef>
              <a:buFont typeface="Arial" panose="020B0604020202020204" pitchFamily="34" charset="0"/>
              <a:buChar char="•"/>
            </a:pPr>
            <a:r>
              <a:rPr lang="en-US" altLang="en-US" sz="2400" dirty="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The system administrator creates &amp; assigns parameters to a user account as –</a:t>
            </a:r>
          </a:p>
          <a:p>
            <a:pPr lvl="1" algn="just" eaLnBrk="1" hangingPunct="1">
              <a:lnSpc>
                <a:spcPct val="80000"/>
              </a:lnSpc>
              <a:spcBef>
                <a:spcPts val="500"/>
              </a:spcBef>
              <a:buFont typeface="Arial" panose="020B0604020202020204" pitchFamily="34" charset="0"/>
              <a:buChar char="–"/>
            </a:pPr>
            <a:r>
              <a:rPr lang="en-US" altLang="en-US" sz="2400" dirty="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user-id (UID) – both its name &amp; numeric representation</a:t>
            </a:r>
          </a:p>
          <a:p>
            <a:pPr lvl="1" algn="just" eaLnBrk="1" hangingPunct="1">
              <a:lnSpc>
                <a:spcPct val="80000"/>
              </a:lnSpc>
              <a:spcBef>
                <a:spcPts val="500"/>
              </a:spcBef>
              <a:buFont typeface="Arial" panose="020B0604020202020204" pitchFamily="34" charset="0"/>
              <a:buChar char="–"/>
            </a:pPr>
            <a:r>
              <a:rPr lang="en-US" altLang="en-US" sz="2400" dirty="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group-id (GID) – both its name &amp; numeric representation</a:t>
            </a:r>
          </a:p>
          <a:p>
            <a:pPr algn="just" eaLnBrk="1" hangingPunct="1">
              <a:lnSpc>
                <a:spcPct val="80000"/>
              </a:lnSpc>
              <a:spcBef>
                <a:spcPts val="700"/>
              </a:spcBef>
              <a:buFont typeface="Arial" panose="020B0604020202020204" pitchFamily="34" charset="0"/>
              <a:buChar char="•"/>
            </a:pPr>
            <a:r>
              <a:rPr lang="en-US" altLang="en-US" sz="2400" dirty="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The file /</a:t>
            </a:r>
            <a:r>
              <a:rPr lang="en-US" altLang="en-US" sz="2400" dirty="0" err="1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etc</a:t>
            </a:r>
            <a:r>
              <a:rPr lang="en-US" altLang="en-US" sz="2400" dirty="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/passwd maintains the UID (both number &amp; name) &amp; GID (only number)</a:t>
            </a:r>
          </a:p>
          <a:p>
            <a:pPr algn="just" eaLnBrk="1" hangingPunct="1">
              <a:lnSpc>
                <a:spcPct val="80000"/>
              </a:lnSpc>
              <a:spcBef>
                <a:spcPts val="700"/>
              </a:spcBef>
              <a:buClr>
                <a:srgbClr val="FF0000"/>
              </a:buClr>
              <a:buFont typeface="Arial" panose="020B0604020202020204" pitchFamily="34" charset="0"/>
              <a:buChar char="•"/>
            </a:pPr>
            <a:r>
              <a:rPr lang="en-US" altLang="en-US" sz="2400" dirty="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/</a:t>
            </a:r>
            <a:r>
              <a:rPr lang="en-US" altLang="en-US" sz="2400" dirty="0" err="1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etc</a:t>
            </a:r>
            <a:r>
              <a:rPr lang="en-US" altLang="en-US" sz="2400" dirty="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/group contains GID (both number &amp; name) </a:t>
            </a:r>
          </a:p>
          <a:p>
            <a:pPr algn="just" eaLnBrk="1" hangingPunct="1">
              <a:lnSpc>
                <a:spcPct val="80000"/>
              </a:lnSpc>
              <a:spcBef>
                <a:spcPts val="700"/>
              </a:spcBef>
              <a:buFont typeface="Arial" panose="020B0604020202020204" pitchFamily="34" charset="0"/>
              <a:buChar char="•"/>
            </a:pPr>
            <a:r>
              <a:rPr lang="en-US" altLang="en-US" sz="2400" dirty="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To know both UID &amp; GID use –  $id</a:t>
            </a:r>
          </a:p>
        </p:txBody>
      </p:sp>
    </p:spTree>
    <p:extLst>
      <p:ext uri="{BB962C8B-B14F-4D97-AF65-F5344CB8AC3E}">
        <p14:creationId xmlns:p14="http://schemas.microsoft.com/office/powerpoint/2010/main" val="133488427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60EB7491-0263-47E8-BA73-5E25D441A20A}"/>
              </a:ext>
            </a:extLst>
          </p:cNvPr>
          <p:cNvSpPr/>
          <p:nvPr/>
        </p:nvSpPr>
        <p:spPr>
          <a:xfrm>
            <a:off x="-55880" y="429395"/>
            <a:ext cx="12303760" cy="14223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DE4289B-5A9D-4D1D-8546-3AC6DA34870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83"/>
          <a:stretch/>
        </p:blipFill>
        <p:spPr>
          <a:xfrm>
            <a:off x="11035161" y="-1"/>
            <a:ext cx="1016000" cy="96536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F545CCB-30BA-465D-AB61-85A068F7FE2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094" b="8607"/>
          <a:stretch/>
        </p:blipFill>
        <p:spPr>
          <a:xfrm>
            <a:off x="140839" y="110490"/>
            <a:ext cx="1991360" cy="746760"/>
          </a:xfrm>
          <a:prstGeom prst="rect">
            <a:avLst/>
          </a:prstGeom>
        </p:spPr>
      </p:pic>
      <p:pic>
        <p:nvPicPr>
          <p:cNvPr id="8" name="Picture 2">
            <a:extLst>
              <a:ext uri="{FF2B5EF4-FFF2-40B4-BE49-F238E27FC236}">
                <a16:creationId xmlns:a16="http://schemas.microsoft.com/office/drawing/2014/main" id="{0680EFED-9B06-4900-9B0B-44F65332F5A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083" t="10169" r="28688"/>
          <a:stretch/>
        </p:blipFill>
        <p:spPr bwMode="auto">
          <a:xfrm>
            <a:off x="8246854" y="0"/>
            <a:ext cx="883919" cy="9154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5174D98B-A888-4925-9398-BE88B941884A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95"/>
          <a:stretch/>
        </p:blipFill>
        <p:spPr>
          <a:xfrm>
            <a:off x="9425151" y="0"/>
            <a:ext cx="1413291" cy="955525"/>
          </a:xfrm>
          <a:prstGeom prst="rect">
            <a:avLst/>
          </a:prstGeom>
        </p:spPr>
      </p:pic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53B2F865-3834-497F-B440-7CA7E591ACF5}"/>
              </a:ext>
            </a:extLst>
          </p:cNvPr>
          <p:cNvCxnSpPr>
            <a:cxnSpLocks/>
          </p:cNvCxnSpPr>
          <p:nvPr/>
        </p:nvCxnSpPr>
        <p:spPr>
          <a:xfrm flipV="1">
            <a:off x="0" y="940395"/>
            <a:ext cx="12192000" cy="1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" name="Rectangle 1">
            <a:extLst>
              <a:ext uri="{FF2B5EF4-FFF2-40B4-BE49-F238E27FC236}">
                <a16:creationId xmlns:a16="http://schemas.microsoft.com/office/drawing/2014/main" id="{45C21305-45D0-4AC6-928E-D125228A1D06}"/>
              </a:ext>
            </a:extLst>
          </p:cNvPr>
          <p:cNvSpPr/>
          <p:nvPr/>
        </p:nvSpPr>
        <p:spPr>
          <a:xfrm>
            <a:off x="0" y="940395"/>
            <a:ext cx="12192000" cy="591760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9" name="Text Box 1">
            <a:extLst>
              <a:ext uri="{FF2B5EF4-FFF2-40B4-BE49-F238E27FC236}">
                <a16:creationId xmlns:a16="http://schemas.microsoft.com/office/drawing/2014/main" id="{85C6FC98-6A29-482A-BACC-24F7A0181AA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1509" y="1287977"/>
            <a:ext cx="11185071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 anchor="ctr"/>
          <a:lstStyle>
            <a:lvl1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Droid Sans Fallback" charset="0"/>
              </a:defRPr>
            </a:lvl1pPr>
            <a:lvl2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Droid Sans Fallback" charset="0"/>
              </a:defRPr>
            </a:lvl2pPr>
            <a:lvl3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Droid Sans Fallback" charset="0"/>
              </a:defRPr>
            </a:lvl3pPr>
            <a:lvl4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Droid Sans Fallback" charset="0"/>
              </a:defRPr>
            </a:lvl4pPr>
            <a:lvl5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Droid Sans Fallback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Droid Sans Fallback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Droid Sans Fallback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Droid Sans Fallback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Droid Sans Fallback" charset="0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en-US" altLang="en-US" sz="3200" b="1">
                <a:solidFill>
                  <a:srgbClr val="0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CHANGING FILE OWNERSHIP</a:t>
            </a:r>
          </a:p>
        </p:txBody>
      </p:sp>
      <p:sp>
        <p:nvSpPr>
          <p:cNvPr id="11" name="Text Box 2">
            <a:extLst>
              <a:ext uri="{FF2B5EF4-FFF2-40B4-BE49-F238E27FC236}">
                <a16:creationId xmlns:a16="http://schemas.microsoft.com/office/drawing/2014/main" id="{EDB0B38F-9E55-466A-A89E-66A79CC72E9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1509" y="2088077"/>
            <a:ext cx="11185071" cy="541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/>
          <a:lstStyle>
            <a:lvl1pPr marL="336550" indent="-336550" eaLnBrk="0" hangingPunct="0">
              <a:tabLst>
                <a:tab pos="336550" algn="l"/>
                <a:tab pos="784225" algn="l"/>
                <a:tab pos="1233488" algn="l"/>
                <a:tab pos="1682750" algn="l"/>
                <a:tab pos="2132013" algn="l"/>
                <a:tab pos="2581275" algn="l"/>
                <a:tab pos="3030538" algn="l"/>
                <a:tab pos="3479800" algn="l"/>
                <a:tab pos="3929063" algn="l"/>
                <a:tab pos="4378325" algn="l"/>
                <a:tab pos="4827588" algn="l"/>
                <a:tab pos="5276850" algn="l"/>
                <a:tab pos="5726113" algn="l"/>
                <a:tab pos="6175375" algn="l"/>
                <a:tab pos="6624638" algn="l"/>
                <a:tab pos="7073900" algn="l"/>
                <a:tab pos="7523163" algn="l"/>
                <a:tab pos="7972425" algn="l"/>
                <a:tab pos="8421688" algn="l"/>
                <a:tab pos="8870950" algn="l"/>
                <a:tab pos="932021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Droid Sans Fallback" charset="0"/>
              </a:defRPr>
            </a:lvl1pPr>
            <a:lvl2pPr marL="736600" indent="-279400" eaLnBrk="0" hangingPunct="0">
              <a:tabLst>
                <a:tab pos="336550" algn="l"/>
                <a:tab pos="784225" algn="l"/>
                <a:tab pos="1233488" algn="l"/>
                <a:tab pos="1682750" algn="l"/>
                <a:tab pos="2132013" algn="l"/>
                <a:tab pos="2581275" algn="l"/>
                <a:tab pos="3030538" algn="l"/>
                <a:tab pos="3479800" algn="l"/>
                <a:tab pos="3929063" algn="l"/>
                <a:tab pos="4378325" algn="l"/>
                <a:tab pos="4827588" algn="l"/>
                <a:tab pos="5276850" algn="l"/>
                <a:tab pos="5726113" algn="l"/>
                <a:tab pos="6175375" algn="l"/>
                <a:tab pos="6624638" algn="l"/>
                <a:tab pos="7073900" algn="l"/>
                <a:tab pos="7523163" algn="l"/>
                <a:tab pos="7972425" algn="l"/>
                <a:tab pos="8421688" algn="l"/>
                <a:tab pos="8870950" algn="l"/>
                <a:tab pos="932021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Droid Sans Fallback" charset="0"/>
              </a:defRPr>
            </a:lvl2pPr>
            <a:lvl3pPr eaLnBrk="0" hangingPunct="0">
              <a:tabLst>
                <a:tab pos="336550" algn="l"/>
                <a:tab pos="784225" algn="l"/>
                <a:tab pos="1233488" algn="l"/>
                <a:tab pos="1682750" algn="l"/>
                <a:tab pos="2132013" algn="l"/>
                <a:tab pos="2581275" algn="l"/>
                <a:tab pos="3030538" algn="l"/>
                <a:tab pos="3479800" algn="l"/>
                <a:tab pos="3929063" algn="l"/>
                <a:tab pos="4378325" algn="l"/>
                <a:tab pos="4827588" algn="l"/>
                <a:tab pos="5276850" algn="l"/>
                <a:tab pos="5726113" algn="l"/>
                <a:tab pos="6175375" algn="l"/>
                <a:tab pos="6624638" algn="l"/>
                <a:tab pos="7073900" algn="l"/>
                <a:tab pos="7523163" algn="l"/>
                <a:tab pos="7972425" algn="l"/>
                <a:tab pos="8421688" algn="l"/>
                <a:tab pos="8870950" algn="l"/>
                <a:tab pos="932021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Droid Sans Fallback" charset="0"/>
              </a:defRPr>
            </a:lvl3pPr>
            <a:lvl4pPr eaLnBrk="0" hangingPunct="0">
              <a:tabLst>
                <a:tab pos="336550" algn="l"/>
                <a:tab pos="784225" algn="l"/>
                <a:tab pos="1233488" algn="l"/>
                <a:tab pos="1682750" algn="l"/>
                <a:tab pos="2132013" algn="l"/>
                <a:tab pos="2581275" algn="l"/>
                <a:tab pos="3030538" algn="l"/>
                <a:tab pos="3479800" algn="l"/>
                <a:tab pos="3929063" algn="l"/>
                <a:tab pos="4378325" algn="l"/>
                <a:tab pos="4827588" algn="l"/>
                <a:tab pos="5276850" algn="l"/>
                <a:tab pos="5726113" algn="l"/>
                <a:tab pos="6175375" algn="l"/>
                <a:tab pos="6624638" algn="l"/>
                <a:tab pos="7073900" algn="l"/>
                <a:tab pos="7523163" algn="l"/>
                <a:tab pos="7972425" algn="l"/>
                <a:tab pos="8421688" algn="l"/>
                <a:tab pos="8870950" algn="l"/>
                <a:tab pos="932021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Droid Sans Fallback" charset="0"/>
              </a:defRPr>
            </a:lvl4pPr>
            <a:lvl5pPr eaLnBrk="0" hangingPunct="0">
              <a:tabLst>
                <a:tab pos="336550" algn="l"/>
                <a:tab pos="784225" algn="l"/>
                <a:tab pos="1233488" algn="l"/>
                <a:tab pos="1682750" algn="l"/>
                <a:tab pos="2132013" algn="l"/>
                <a:tab pos="2581275" algn="l"/>
                <a:tab pos="3030538" algn="l"/>
                <a:tab pos="3479800" algn="l"/>
                <a:tab pos="3929063" algn="l"/>
                <a:tab pos="4378325" algn="l"/>
                <a:tab pos="4827588" algn="l"/>
                <a:tab pos="5276850" algn="l"/>
                <a:tab pos="5726113" algn="l"/>
                <a:tab pos="6175375" algn="l"/>
                <a:tab pos="6624638" algn="l"/>
                <a:tab pos="7073900" algn="l"/>
                <a:tab pos="7523163" algn="l"/>
                <a:tab pos="7972425" algn="l"/>
                <a:tab pos="8421688" algn="l"/>
                <a:tab pos="8870950" algn="l"/>
                <a:tab pos="932021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Droid Sans Fallback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36550" algn="l"/>
                <a:tab pos="784225" algn="l"/>
                <a:tab pos="1233488" algn="l"/>
                <a:tab pos="1682750" algn="l"/>
                <a:tab pos="2132013" algn="l"/>
                <a:tab pos="2581275" algn="l"/>
                <a:tab pos="3030538" algn="l"/>
                <a:tab pos="3479800" algn="l"/>
                <a:tab pos="3929063" algn="l"/>
                <a:tab pos="4378325" algn="l"/>
                <a:tab pos="4827588" algn="l"/>
                <a:tab pos="5276850" algn="l"/>
                <a:tab pos="5726113" algn="l"/>
                <a:tab pos="6175375" algn="l"/>
                <a:tab pos="6624638" algn="l"/>
                <a:tab pos="7073900" algn="l"/>
                <a:tab pos="7523163" algn="l"/>
                <a:tab pos="7972425" algn="l"/>
                <a:tab pos="8421688" algn="l"/>
                <a:tab pos="8870950" algn="l"/>
                <a:tab pos="932021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Droid Sans Fallback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36550" algn="l"/>
                <a:tab pos="784225" algn="l"/>
                <a:tab pos="1233488" algn="l"/>
                <a:tab pos="1682750" algn="l"/>
                <a:tab pos="2132013" algn="l"/>
                <a:tab pos="2581275" algn="l"/>
                <a:tab pos="3030538" algn="l"/>
                <a:tab pos="3479800" algn="l"/>
                <a:tab pos="3929063" algn="l"/>
                <a:tab pos="4378325" algn="l"/>
                <a:tab pos="4827588" algn="l"/>
                <a:tab pos="5276850" algn="l"/>
                <a:tab pos="5726113" algn="l"/>
                <a:tab pos="6175375" algn="l"/>
                <a:tab pos="6624638" algn="l"/>
                <a:tab pos="7073900" algn="l"/>
                <a:tab pos="7523163" algn="l"/>
                <a:tab pos="7972425" algn="l"/>
                <a:tab pos="8421688" algn="l"/>
                <a:tab pos="8870950" algn="l"/>
                <a:tab pos="932021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Droid Sans Fallback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36550" algn="l"/>
                <a:tab pos="784225" algn="l"/>
                <a:tab pos="1233488" algn="l"/>
                <a:tab pos="1682750" algn="l"/>
                <a:tab pos="2132013" algn="l"/>
                <a:tab pos="2581275" algn="l"/>
                <a:tab pos="3030538" algn="l"/>
                <a:tab pos="3479800" algn="l"/>
                <a:tab pos="3929063" algn="l"/>
                <a:tab pos="4378325" algn="l"/>
                <a:tab pos="4827588" algn="l"/>
                <a:tab pos="5276850" algn="l"/>
                <a:tab pos="5726113" algn="l"/>
                <a:tab pos="6175375" algn="l"/>
                <a:tab pos="6624638" algn="l"/>
                <a:tab pos="7073900" algn="l"/>
                <a:tab pos="7523163" algn="l"/>
                <a:tab pos="7972425" algn="l"/>
                <a:tab pos="8421688" algn="l"/>
                <a:tab pos="8870950" algn="l"/>
                <a:tab pos="932021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Droid Sans Fallback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36550" algn="l"/>
                <a:tab pos="784225" algn="l"/>
                <a:tab pos="1233488" algn="l"/>
                <a:tab pos="1682750" algn="l"/>
                <a:tab pos="2132013" algn="l"/>
                <a:tab pos="2581275" algn="l"/>
                <a:tab pos="3030538" algn="l"/>
                <a:tab pos="3479800" algn="l"/>
                <a:tab pos="3929063" algn="l"/>
                <a:tab pos="4378325" algn="l"/>
                <a:tab pos="4827588" algn="l"/>
                <a:tab pos="5276850" algn="l"/>
                <a:tab pos="5726113" algn="l"/>
                <a:tab pos="6175375" algn="l"/>
                <a:tab pos="6624638" algn="l"/>
                <a:tab pos="7073900" algn="l"/>
                <a:tab pos="7523163" algn="l"/>
                <a:tab pos="7972425" algn="l"/>
                <a:tab pos="8421688" algn="l"/>
                <a:tab pos="8870950" algn="l"/>
                <a:tab pos="932021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Droid Sans Fallback" charset="0"/>
              </a:defRPr>
            </a:lvl9pPr>
          </a:lstStyle>
          <a:p>
            <a:pPr algn="just" eaLnBrk="1" hangingPunct="1">
              <a:spcBef>
                <a:spcPts val="800"/>
              </a:spcBef>
              <a:buFont typeface="Arial" panose="020B0604020202020204" pitchFamily="34" charset="0"/>
              <a:buChar char="•"/>
            </a:pPr>
            <a:r>
              <a:rPr lang="en-US" altLang="en-US" sz="3200" dirty="0">
                <a:solidFill>
                  <a:srgbClr val="0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When user2 copies a file of user1, the ownership of the copy is transferred to user2 &amp; can then manipulate the attributes of the copied file.</a:t>
            </a:r>
          </a:p>
          <a:p>
            <a:pPr algn="just" eaLnBrk="1" hangingPunct="1">
              <a:spcBef>
                <a:spcPts val="800"/>
              </a:spcBef>
              <a:buFont typeface="Arial" panose="020B0604020202020204" pitchFamily="34" charset="0"/>
              <a:buChar char="•"/>
            </a:pPr>
            <a:r>
              <a:rPr lang="en-US" altLang="en-US" sz="3200" dirty="0">
                <a:solidFill>
                  <a:srgbClr val="0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There are 2 commands meant to change the ownership of a file or directory – </a:t>
            </a:r>
            <a:r>
              <a:rPr lang="en-US" altLang="en-US" sz="3200" b="1" dirty="0" err="1">
                <a:solidFill>
                  <a:srgbClr val="0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chown</a:t>
            </a:r>
            <a:r>
              <a:rPr lang="en-US" altLang="en-US" sz="3200" b="1" dirty="0">
                <a:solidFill>
                  <a:srgbClr val="0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 &amp; </a:t>
            </a:r>
            <a:r>
              <a:rPr lang="en-US" altLang="en-US" sz="3200" b="1" dirty="0" err="1">
                <a:solidFill>
                  <a:srgbClr val="0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chgrp</a:t>
            </a:r>
            <a:endParaRPr lang="en-US" altLang="en-US" sz="3200" b="1" dirty="0">
              <a:solidFill>
                <a:srgbClr val="000000"/>
              </a:solidFill>
              <a:latin typeface="Calibri" panose="020F0502020204030204" pitchFamily="34" charset="0"/>
              <a:cs typeface="Arial" panose="020B0604020202020204" pitchFamily="34" charset="0"/>
            </a:endParaRPr>
          </a:p>
          <a:p>
            <a:pPr lvl="1" eaLnBrk="1" hangingPunct="1">
              <a:spcBef>
                <a:spcPts val="700"/>
              </a:spcBef>
              <a:buFont typeface="Arial" panose="020B0604020202020204" pitchFamily="34" charset="0"/>
              <a:buChar char="–"/>
            </a:pPr>
            <a:r>
              <a:rPr lang="en-US" altLang="en-US" sz="2800" b="1" dirty="0" err="1">
                <a:solidFill>
                  <a:srgbClr val="0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chown</a:t>
            </a:r>
            <a:r>
              <a:rPr lang="en-US" altLang="en-US" sz="2800" b="1" dirty="0">
                <a:solidFill>
                  <a:srgbClr val="0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altLang="en-US" sz="2800" dirty="0">
                <a:solidFill>
                  <a:srgbClr val="0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– changes a file’s owner</a:t>
            </a:r>
          </a:p>
          <a:p>
            <a:pPr lvl="1" eaLnBrk="1" hangingPunct="1">
              <a:spcBef>
                <a:spcPts val="700"/>
              </a:spcBef>
              <a:buFont typeface="Arial" panose="020B0604020202020204" pitchFamily="34" charset="0"/>
              <a:buChar char="–"/>
            </a:pPr>
            <a:r>
              <a:rPr lang="en-US" altLang="en-US" sz="2800" b="1" dirty="0" err="1">
                <a:solidFill>
                  <a:srgbClr val="0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chgrp</a:t>
            </a:r>
            <a:r>
              <a:rPr lang="en-US" altLang="en-US" sz="2800" dirty="0">
                <a:solidFill>
                  <a:srgbClr val="0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 – changes a file’s group owner</a:t>
            </a:r>
          </a:p>
        </p:txBody>
      </p:sp>
    </p:spTree>
    <p:extLst>
      <p:ext uri="{BB962C8B-B14F-4D97-AF65-F5344CB8AC3E}">
        <p14:creationId xmlns:p14="http://schemas.microsoft.com/office/powerpoint/2010/main" val="131051590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60EB7491-0263-47E8-BA73-5E25D441A20A}"/>
              </a:ext>
            </a:extLst>
          </p:cNvPr>
          <p:cNvSpPr/>
          <p:nvPr/>
        </p:nvSpPr>
        <p:spPr>
          <a:xfrm>
            <a:off x="-55880" y="429395"/>
            <a:ext cx="12303760" cy="14223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DE4289B-5A9D-4D1D-8546-3AC6DA34870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83"/>
          <a:stretch/>
        </p:blipFill>
        <p:spPr>
          <a:xfrm>
            <a:off x="11035161" y="-1"/>
            <a:ext cx="1016000" cy="96536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F545CCB-30BA-465D-AB61-85A068F7FE2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094" b="8607"/>
          <a:stretch/>
        </p:blipFill>
        <p:spPr>
          <a:xfrm>
            <a:off x="140839" y="110490"/>
            <a:ext cx="1991360" cy="746760"/>
          </a:xfrm>
          <a:prstGeom prst="rect">
            <a:avLst/>
          </a:prstGeom>
        </p:spPr>
      </p:pic>
      <p:pic>
        <p:nvPicPr>
          <p:cNvPr id="8" name="Picture 2">
            <a:extLst>
              <a:ext uri="{FF2B5EF4-FFF2-40B4-BE49-F238E27FC236}">
                <a16:creationId xmlns:a16="http://schemas.microsoft.com/office/drawing/2014/main" id="{0680EFED-9B06-4900-9B0B-44F65332F5A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083" t="10169" r="28688"/>
          <a:stretch/>
        </p:blipFill>
        <p:spPr bwMode="auto">
          <a:xfrm>
            <a:off x="8246854" y="0"/>
            <a:ext cx="883919" cy="9154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5174D98B-A888-4925-9398-BE88B941884A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95"/>
          <a:stretch/>
        </p:blipFill>
        <p:spPr>
          <a:xfrm>
            <a:off x="9425151" y="0"/>
            <a:ext cx="1413291" cy="955525"/>
          </a:xfrm>
          <a:prstGeom prst="rect">
            <a:avLst/>
          </a:prstGeom>
        </p:spPr>
      </p:pic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53B2F865-3834-497F-B440-7CA7E591ACF5}"/>
              </a:ext>
            </a:extLst>
          </p:cNvPr>
          <p:cNvCxnSpPr>
            <a:cxnSpLocks/>
          </p:cNvCxnSpPr>
          <p:nvPr/>
        </p:nvCxnSpPr>
        <p:spPr>
          <a:xfrm flipV="1">
            <a:off x="0" y="940395"/>
            <a:ext cx="12192000" cy="1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" name="Rectangle 1">
            <a:extLst>
              <a:ext uri="{FF2B5EF4-FFF2-40B4-BE49-F238E27FC236}">
                <a16:creationId xmlns:a16="http://schemas.microsoft.com/office/drawing/2014/main" id="{45C21305-45D0-4AC6-928E-D125228A1D06}"/>
              </a:ext>
            </a:extLst>
          </p:cNvPr>
          <p:cNvSpPr/>
          <p:nvPr/>
        </p:nvSpPr>
        <p:spPr>
          <a:xfrm>
            <a:off x="0" y="940395"/>
            <a:ext cx="12192000" cy="591760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9" name="Text Box 1">
            <a:extLst>
              <a:ext uri="{FF2B5EF4-FFF2-40B4-BE49-F238E27FC236}">
                <a16:creationId xmlns:a16="http://schemas.microsoft.com/office/drawing/2014/main" id="{0A98E72C-5AB9-473F-817E-0EB4D5B74C9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7328" y="1002360"/>
            <a:ext cx="11397343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 anchor="ctr"/>
          <a:lstStyle>
            <a:lvl1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Droid Sans Fallback" charset="0"/>
              </a:defRPr>
            </a:lvl1pPr>
            <a:lvl2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Droid Sans Fallback" charset="0"/>
              </a:defRPr>
            </a:lvl2pPr>
            <a:lvl3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Droid Sans Fallback" charset="0"/>
              </a:defRPr>
            </a:lvl3pPr>
            <a:lvl4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Droid Sans Fallback" charset="0"/>
              </a:defRPr>
            </a:lvl4pPr>
            <a:lvl5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Droid Sans Fallback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Droid Sans Fallback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Droid Sans Fallback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Droid Sans Fallback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Droid Sans Fallback" charset="0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en-US" altLang="en-US" sz="3200" b="1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chown: Changing File Owner</a:t>
            </a:r>
          </a:p>
        </p:txBody>
      </p:sp>
      <p:sp>
        <p:nvSpPr>
          <p:cNvPr id="11" name="Text Box 2">
            <a:extLst>
              <a:ext uri="{FF2B5EF4-FFF2-40B4-BE49-F238E27FC236}">
                <a16:creationId xmlns:a16="http://schemas.microsoft.com/office/drawing/2014/main" id="{6C2C61D2-474B-4866-ABA9-4CD2D009E76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7328" y="1643762"/>
            <a:ext cx="11397343" cy="5410200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  <p:txBody>
          <a:bodyPr lIns="90000" tIns="46800" rIns="90000" bIns="46800"/>
          <a:lstStyle/>
          <a:p>
            <a:pPr marL="341313" indent="-336550">
              <a:lnSpc>
                <a:spcPct val="80000"/>
              </a:lnSpc>
              <a:spcBef>
                <a:spcPts val="500"/>
              </a:spcBef>
              <a:buClrTx/>
              <a:buFontTx/>
              <a:buNone/>
              <a:tabLst>
                <a:tab pos="341313" algn="l"/>
                <a:tab pos="788988" algn="l"/>
                <a:tab pos="1238250" algn="l"/>
                <a:tab pos="1687513" algn="l"/>
                <a:tab pos="2136775" algn="l"/>
                <a:tab pos="2586038" algn="l"/>
                <a:tab pos="3035300" algn="l"/>
                <a:tab pos="3484563" algn="l"/>
                <a:tab pos="3933825" algn="l"/>
                <a:tab pos="4383088" algn="l"/>
                <a:tab pos="4832350" algn="l"/>
                <a:tab pos="5281613" algn="l"/>
                <a:tab pos="5730875" algn="l"/>
                <a:tab pos="6180138" algn="l"/>
                <a:tab pos="6629400" algn="l"/>
                <a:tab pos="7078663" algn="l"/>
                <a:tab pos="7527925" algn="l"/>
                <a:tab pos="7977188" algn="l"/>
                <a:tab pos="8426450" algn="l"/>
                <a:tab pos="8875713" algn="l"/>
                <a:tab pos="9324975" algn="l"/>
              </a:tabLst>
              <a:defRPr/>
            </a:pPr>
            <a:r>
              <a:rPr lang="en-US" sz="2000" dirty="0">
                <a:latin typeface="Calibri" pitchFamily="32" charset="0"/>
                <a:cs typeface="Arial" charset="0"/>
              </a:rPr>
              <a:t>Syntax : </a:t>
            </a:r>
            <a:r>
              <a:rPr lang="en-US" sz="2400" b="1" dirty="0" err="1">
                <a:latin typeface="Calibri" pitchFamily="32" charset="0"/>
                <a:cs typeface="Arial" charset="0"/>
              </a:rPr>
              <a:t>chown</a:t>
            </a:r>
            <a:r>
              <a:rPr lang="en-US" sz="2400" dirty="0">
                <a:latin typeface="Calibri" pitchFamily="32" charset="0"/>
                <a:cs typeface="Arial" charset="0"/>
              </a:rPr>
              <a:t> </a:t>
            </a:r>
            <a:r>
              <a:rPr lang="en-US" sz="2400" i="1" dirty="0">
                <a:latin typeface="Calibri" pitchFamily="32" charset="0"/>
                <a:cs typeface="Arial" charset="0"/>
              </a:rPr>
              <a:t>options owner [:group]</a:t>
            </a:r>
            <a:r>
              <a:rPr lang="en-US" sz="2400" dirty="0">
                <a:latin typeface="Calibri" pitchFamily="32" charset="0"/>
                <a:cs typeface="Arial" charset="0"/>
              </a:rPr>
              <a:t> file(s)</a:t>
            </a:r>
          </a:p>
          <a:p>
            <a:pPr marL="339725" indent="-338138">
              <a:lnSpc>
                <a:spcPct val="80000"/>
              </a:lnSpc>
              <a:spcBef>
                <a:spcPts val="550"/>
              </a:spcBef>
              <a:buFont typeface="Arial" charset="0"/>
              <a:buChar char="•"/>
              <a:tabLst>
                <a:tab pos="341313" algn="l"/>
                <a:tab pos="788988" algn="l"/>
                <a:tab pos="1238250" algn="l"/>
                <a:tab pos="1687513" algn="l"/>
                <a:tab pos="2136775" algn="l"/>
                <a:tab pos="2586038" algn="l"/>
                <a:tab pos="3035300" algn="l"/>
                <a:tab pos="3484563" algn="l"/>
                <a:tab pos="3933825" algn="l"/>
                <a:tab pos="4383088" algn="l"/>
                <a:tab pos="4832350" algn="l"/>
                <a:tab pos="5281613" algn="l"/>
                <a:tab pos="5730875" algn="l"/>
                <a:tab pos="6180138" algn="l"/>
                <a:tab pos="6629400" algn="l"/>
                <a:tab pos="7078663" algn="l"/>
                <a:tab pos="7527925" algn="l"/>
                <a:tab pos="7977188" algn="l"/>
                <a:tab pos="8426450" algn="l"/>
                <a:tab pos="8875713" algn="l"/>
                <a:tab pos="9324975" algn="l"/>
              </a:tabLst>
              <a:defRPr/>
            </a:pPr>
            <a:r>
              <a:rPr lang="en-US" sz="2200" dirty="0">
                <a:latin typeface="Calibri" pitchFamily="32" charset="0"/>
                <a:cs typeface="Arial" charset="0"/>
              </a:rPr>
              <a:t>This command transfers ownership of a file to a user, &amp; it seems that it can optionally changes the group </a:t>
            </a:r>
          </a:p>
          <a:p>
            <a:pPr marL="339725" indent="-338138">
              <a:lnSpc>
                <a:spcPct val="80000"/>
              </a:lnSpc>
              <a:spcBef>
                <a:spcPts val="550"/>
              </a:spcBef>
              <a:buFont typeface="Arial" charset="0"/>
              <a:buChar char="•"/>
              <a:tabLst>
                <a:tab pos="341313" algn="l"/>
                <a:tab pos="788988" algn="l"/>
                <a:tab pos="1238250" algn="l"/>
                <a:tab pos="1687513" algn="l"/>
                <a:tab pos="2136775" algn="l"/>
                <a:tab pos="2586038" algn="l"/>
                <a:tab pos="3035300" algn="l"/>
                <a:tab pos="3484563" algn="l"/>
                <a:tab pos="3933825" algn="l"/>
                <a:tab pos="4383088" algn="l"/>
                <a:tab pos="4832350" algn="l"/>
                <a:tab pos="5281613" algn="l"/>
                <a:tab pos="5730875" algn="l"/>
                <a:tab pos="6180138" algn="l"/>
                <a:tab pos="6629400" algn="l"/>
                <a:tab pos="7078663" algn="l"/>
                <a:tab pos="7527925" algn="l"/>
                <a:tab pos="7977188" algn="l"/>
                <a:tab pos="8426450" algn="l"/>
                <a:tab pos="8875713" algn="l"/>
                <a:tab pos="9324975" algn="l"/>
              </a:tabLst>
              <a:defRPr/>
            </a:pPr>
            <a:r>
              <a:rPr lang="en-US" sz="2200" dirty="0">
                <a:latin typeface="Calibri" pitchFamily="32" charset="0"/>
                <a:cs typeface="Arial" charset="0"/>
              </a:rPr>
              <a:t>It requires UID of the recipient, followed by one or more filenames</a:t>
            </a:r>
          </a:p>
          <a:p>
            <a:pPr marL="339725" indent="-338138">
              <a:lnSpc>
                <a:spcPct val="80000"/>
              </a:lnSpc>
              <a:spcBef>
                <a:spcPts val="550"/>
              </a:spcBef>
              <a:buFont typeface="Arial" charset="0"/>
              <a:buChar char="•"/>
              <a:tabLst>
                <a:tab pos="341313" algn="l"/>
                <a:tab pos="788988" algn="l"/>
                <a:tab pos="1238250" algn="l"/>
                <a:tab pos="1687513" algn="l"/>
                <a:tab pos="2136775" algn="l"/>
                <a:tab pos="2586038" algn="l"/>
                <a:tab pos="3035300" algn="l"/>
                <a:tab pos="3484563" algn="l"/>
                <a:tab pos="3933825" algn="l"/>
                <a:tab pos="4383088" algn="l"/>
                <a:tab pos="4832350" algn="l"/>
                <a:tab pos="5281613" algn="l"/>
                <a:tab pos="5730875" algn="l"/>
                <a:tab pos="6180138" algn="l"/>
                <a:tab pos="6629400" algn="l"/>
                <a:tab pos="7078663" algn="l"/>
                <a:tab pos="7527925" algn="l"/>
                <a:tab pos="7977188" algn="l"/>
                <a:tab pos="8426450" algn="l"/>
                <a:tab pos="8875713" algn="l"/>
                <a:tab pos="9324975" algn="l"/>
              </a:tabLst>
              <a:defRPr/>
            </a:pPr>
            <a:r>
              <a:rPr lang="en-US" sz="2200" dirty="0">
                <a:latin typeface="Calibri" pitchFamily="32" charset="0"/>
                <a:cs typeface="Arial" charset="0"/>
              </a:rPr>
              <a:t>Also requires superuser permission</a:t>
            </a:r>
          </a:p>
          <a:p>
            <a:pPr marL="339725" indent="-338138">
              <a:lnSpc>
                <a:spcPct val="80000"/>
              </a:lnSpc>
              <a:spcBef>
                <a:spcPts val="550"/>
              </a:spcBef>
              <a:buFont typeface="Arial" charset="0"/>
              <a:buChar char="•"/>
              <a:tabLst>
                <a:tab pos="341313" algn="l"/>
                <a:tab pos="788988" algn="l"/>
                <a:tab pos="1238250" algn="l"/>
                <a:tab pos="1687513" algn="l"/>
                <a:tab pos="2136775" algn="l"/>
                <a:tab pos="2586038" algn="l"/>
                <a:tab pos="3035300" algn="l"/>
                <a:tab pos="3484563" algn="l"/>
                <a:tab pos="3933825" algn="l"/>
                <a:tab pos="4383088" algn="l"/>
                <a:tab pos="4832350" algn="l"/>
                <a:tab pos="5281613" algn="l"/>
                <a:tab pos="5730875" algn="l"/>
                <a:tab pos="6180138" algn="l"/>
                <a:tab pos="6629400" algn="l"/>
                <a:tab pos="7078663" algn="l"/>
                <a:tab pos="7527925" algn="l"/>
                <a:tab pos="7977188" algn="l"/>
                <a:tab pos="8426450" algn="l"/>
                <a:tab pos="8875713" algn="l"/>
                <a:tab pos="9324975" algn="l"/>
              </a:tabLst>
              <a:defRPr/>
            </a:pPr>
            <a:r>
              <a:rPr lang="en-US" sz="2200" dirty="0">
                <a:latin typeface="Calibri" pitchFamily="32" charset="0"/>
                <a:cs typeface="Arial" charset="0"/>
              </a:rPr>
              <a:t>Use </a:t>
            </a:r>
            <a:r>
              <a:rPr lang="en-US" sz="2200" b="1" dirty="0" err="1">
                <a:latin typeface="Calibri" pitchFamily="32" charset="0"/>
                <a:cs typeface="Arial" charset="0"/>
              </a:rPr>
              <a:t>su</a:t>
            </a:r>
            <a:r>
              <a:rPr lang="en-US" sz="2200" b="1" dirty="0">
                <a:latin typeface="Calibri" pitchFamily="32" charset="0"/>
                <a:cs typeface="Arial" charset="0"/>
              </a:rPr>
              <a:t> </a:t>
            </a:r>
          </a:p>
          <a:p>
            <a:pPr marL="341313" indent="-336550">
              <a:lnSpc>
                <a:spcPct val="80000"/>
              </a:lnSpc>
              <a:spcBef>
                <a:spcPts val="550"/>
              </a:spcBef>
              <a:buClrTx/>
              <a:buFontTx/>
              <a:buNone/>
              <a:tabLst>
                <a:tab pos="341313" algn="l"/>
                <a:tab pos="788988" algn="l"/>
                <a:tab pos="1238250" algn="l"/>
                <a:tab pos="1687513" algn="l"/>
                <a:tab pos="2136775" algn="l"/>
                <a:tab pos="2586038" algn="l"/>
                <a:tab pos="3035300" algn="l"/>
                <a:tab pos="3484563" algn="l"/>
                <a:tab pos="3933825" algn="l"/>
                <a:tab pos="4383088" algn="l"/>
                <a:tab pos="4832350" algn="l"/>
                <a:tab pos="5281613" algn="l"/>
                <a:tab pos="5730875" algn="l"/>
                <a:tab pos="6180138" algn="l"/>
                <a:tab pos="6629400" algn="l"/>
                <a:tab pos="7078663" algn="l"/>
                <a:tab pos="7527925" algn="l"/>
                <a:tab pos="7977188" algn="l"/>
                <a:tab pos="8426450" algn="l"/>
                <a:tab pos="8875713" algn="l"/>
                <a:tab pos="9324975" algn="l"/>
              </a:tabLst>
              <a:defRPr/>
            </a:pPr>
            <a:r>
              <a:rPr lang="en-US" sz="2200" dirty="0">
                <a:latin typeface="Calibri" pitchFamily="32" charset="0"/>
                <a:cs typeface="Arial" charset="0"/>
              </a:rPr>
              <a:t>	$</a:t>
            </a:r>
            <a:r>
              <a:rPr lang="en-US" sz="2200" dirty="0" err="1">
                <a:latin typeface="Calibri" pitchFamily="32" charset="0"/>
                <a:cs typeface="Arial" charset="0"/>
              </a:rPr>
              <a:t>su</a:t>
            </a:r>
            <a:endParaRPr lang="en-US" sz="2200" dirty="0">
              <a:latin typeface="Calibri" pitchFamily="32" charset="0"/>
              <a:cs typeface="Arial" charset="0"/>
            </a:endParaRPr>
          </a:p>
          <a:p>
            <a:pPr marL="341313" indent="-336550">
              <a:lnSpc>
                <a:spcPct val="80000"/>
              </a:lnSpc>
              <a:spcBef>
                <a:spcPts val="550"/>
              </a:spcBef>
              <a:buClrTx/>
              <a:buFontTx/>
              <a:buNone/>
              <a:tabLst>
                <a:tab pos="341313" algn="l"/>
                <a:tab pos="788988" algn="l"/>
                <a:tab pos="1238250" algn="l"/>
                <a:tab pos="1687513" algn="l"/>
                <a:tab pos="2136775" algn="l"/>
                <a:tab pos="2586038" algn="l"/>
                <a:tab pos="3035300" algn="l"/>
                <a:tab pos="3484563" algn="l"/>
                <a:tab pos="3933825" algn="l"/>
                <a:tab pos="4383088" algn="l"/>
                <a:tab pos="4832350" algn="l"/>
                <a:tab pos="5281613" algn="l"/>
                <a:tab pos="5730875" algn="l"/>
                <a:tab pos="6180138" algn="l"/>
                <a:tab pos="6629400" algn="l"/>
                <a:tab pos="7078663" algn="l"/>
                <a:tab pos="7527925" algn="l"/>
                <a:tab pos="7977188" algn="l"/>
                <a:tab pos="8426450" algn="l"/>
                <a:tab pos="8875713" algn="l"/>
                <a:tab pos="9324975" algn="l"/>
              </a:tabLst>
              <a:defRPr/>
            </a:pPr>
            <a:r>
              <a:rPr lang="en-US" sz="2200" dirty="0">
                <a:latin typeface="Calibri" pitchFamily="32" charset="0"/>
                <a:cs typeface="Arial" charset="0"/>
              </a:rPr>
              <a:t>	password: *******</a:t>
            </a:r>
          </a:p>
          <a:p>
            <a:pPr marL="341313" indent="-336550">
              <a:lnSpc>
                <a:spcPct val="80000"/>
              </a:lnSpc>
              <a:spcBef>
                <a:spcPts val="550"/>
              </a:spcBef>
              <a:buClrTx/>
              <a:buFontTx/>
              <a:buNone/>
              <a:tabLst>
                <a:tab pos="341313" algn="l"/>
                <a:tab pos="788988" algn="l"/>
                <a:tab pos="1238250" algn="l"/>
                <a:tab pos="1687513" algn="l"/>
                <a:tab pos="2136775" algn="l"/>
                <a:tab pos="2586038" algn="l"/>
                <a:tab pos="3035300" algn="l"/>
                <a:tab pos="3484563" algn="l"/>
                <a:tab pos="3933825" algn="l"/>
                <a:tab pos="4383088" algn="l"/>
                <a:tab pos="4832350" algn="l"/>
                <a:tab pos="5281613" algn="l"/>
                <a:tab pos="5730875" algn="l"/>
                <a:tab pos="6180138" algn="l"/>
                <a:tab pos="6629400" algn="l"/>
                <a:tab pos="7078663" algn="l"/>
                <a:tab pos="7527925" algn="l"/>
                <a:tab pos="7977188" algn="l"/>
                <a:tab pos="8426450" algn="l"/>
                <a:tab pos="8875713" algn="l"/>
                <a:tab pos="9324975" algn="l"/>
              </a:tabLst>
              <a:defRPr/>
            </a:pPr>
            <a:r>
              <a:rPr lang="en-US" sz="2200" dirty="0">
                <a:latin typeface="Calibri" pitchFamily="32" charset="0"/>
                <a:cs typeface="Arial" charset="0"/>
              </a:rPr>
              <a:t>	# -</a:t>
            </a:r>
          </a:p>
          <a:p>
            <a:pPr marL="341313" indent="-336550">
              <a:lnSpc>
                <a:spcPct val="80000"/>
              </a:lnSpc>
              <a:spcBef>
                <a:spcPts val="550"/>
              </a:spcBef>
              <a:buClrTx/>
              <a:buFontTx/>
              <a:buNone/>
              <a:tabLst>
                <a:tab pos="341313" algn="l"/>
                <a:tab pos="788988" algn="l"/>
                <a:tab pos="1238250" algn="l"/>
                <a:tab pos="1687513" algn="l"/>
                <a:tab pos="2136775" algn="l"/>
                <a:tab pos="2586038" algn="l"/>
                <a:tab pos="3035300" algn="l"/>
                <a:tab pos="3484563" algn="l"/>
                <a:tab pos="3933825" algn="l"/>
                <a:tab pos="4383088" algn="l"/>
                <a:tab pos="4832350" algn="l"/>
                <a:tab pos="5281613" algn="l"/>
                <a:tab pos="5730875" algn="l"/>
                <a:tab pos="6180138" algn="l"/>
                <a:tab pos="6629400" algn="l"/>
                <a:tab pos="7078663" algn="l"/>
                <a:tab pos="7527925" algn="l"/>
                <a:tab pos="7977188" algn="l"/>
                <a:tab pos="8426450" algn="l"/>
                <a:tab pos="8875713" algn="l"/>
                <a:tab pos="9324975" algn="l"/>
              </a:tabLst>
              <a:defRPr/>
            </a:pPr>
            <a:r>
              <a:rPr lang="en-US" sz="2200" dirty="0">
                <a:latin typeface="Calibri" pitchFamily="32" charset="0"/>
                <a:cs typeface="Arial" charset="0"/>
              </a:rPr>
              <a:t>	# ls –l note</a:t>
            </a:r>
          </a:p>
          <a:p>
            <a:pPr marL="341313" indent="-336550">
              <a:lnSpc>
                <a:spcPct val="80000"/>
              </a:lnSpc>
              <a:spcBef>
                <a:spcPts val="550"/>
              </a:spcBef>
              <a:buClrTx/>
              <a:buFontTx/>
              <a:buNone/>
              <a:tabLst>
                <a:tab pos="341313" algn="l"/>
                <a:tab pos="788988" algn="l"/>
                <a:tab pos="1238250" algn="l"/>
                <a:tab pos="1687513" algn="l"/>
                <a:tab pos="2136775" algn="l"/>
                <a:tab pos="2586038" algn="l"/>
                <a:tab pos="3035300" algn="l"/>
                <a:tab pos="3484563" algn="l"/>
                <a:tab pos="3933825" algn="l"/>
                <a:tab pos="4383088" algn="l"/>
                <a:tab pos="4832350" algn="l"/>
                <a:tab pos="5281613" algn="l"/>
                <a:tab pos="5730875" algn="l"/>
                <a:tab pos="6180138" algn="l"/>
                <a:tab pos="6629400" algn="l"/>
                <a:tab pos="7078663" algn="l"/>
                <a:tab pos="7527925" algn="l"/>
                <a:tab pos="7977188" algn="l"/>
                <a:tab pos="8426450" algn="l"/>
                <a:tab pos="8875713" algn="l"/>
                <a:tab pos="9324975" algn="l"/>
              </a:tabLst>
              <a:defRPr/>
            </a:pPr>
            <a:r>
              <a:rPr lang="en-US" sz="2200" dirty="0">
                <a:latin typeface="Calibri" pitchFamily="32" charset="0"/>
                <a:cs typeface="Arial" charset="0"/>
              </a:rPr>
              <a:t>	-</a:t>
            </a:r>
            <a:r>
              <a:rPr lang="en-US" sz="2200" dirty="0" err="1">
                <a:latin typeface="Calibri" pitchFamily="32" charset="0"/>
                <a:cs typeface="Arial" charset="0"/>
              </a:rPr>
              <a:t>rwxr</a:t>
            </a:r>
            <a:r>
              <a:rPr lang="en-US" sz="2200" dirty="0">
                <a:latin typeface="Calibri" pitchFamily="32" charset="0"/>
                <a:cs typeface="Arial" charset="0"/>
              </a:rPr>
              <a:t>----x 1 user1	metal	347 mar 10 20:34	note</a:t>
            </a:r>
          </a:p>
          <a:p>
            <a:pPr marL="341313" indent="-336550">
              <a:lnSpc>
                <a:spcPct val="80000"/>
              </a:lnSpc>
              <a:spcBef>
                <a:spcPts val="550"/>
              </a:spcBef>
              <a:buClrTx/>
              <a:buFontTx/>
              <a:buNone/>
              <a:tabLst>
                <a:tab pos="341313" algn="l"/>
                <a:tab pos="788988" algn="l"/>
                <a:tab pos="1238250" algn="l"/>
                <a:tab pos="1687513" algn="l"/>
                <a:tab pos="2136775" algn="l"/>
                <a:tab pos="2586038" algn="l"/>
                <a:tab pos="3035300" algn="l"/>
                <a:tab pos="3484563" algn="l"/>
                <a:tab pos="3933825" algn="l"/>
                <a:tab pos="4383088" algn="l"/>
                <a:tab pos="4832350" algn="l"/>
                <a:tab pos="5281613" algn="l"/>
                <a:tab pos="5730875" algn="l"/>
                <a:tab pos="6180138" algn="l"/>
                <a:tab pos="6629400" algn="l"/>
                <a:tab pos="7078663" algn="l"/>
                <a:tab pos="7527925" algn="l"/>
                <a:tab pos="7977188" algn="l"/>
                <a:tab pos="8426450" algn="l"/>
                <a:tab pos="8875713" algn="l"/>
                <a:tab pos="9324975" algn="l"/>
              </a:tabLst>
              <a:defRPr/>
            </a:pPr>
            <a:r>
              <a:rPr lang="en-US" sz="2200" dirty="0">
                <a:latin typeface="Calibri" pitchFamily="32" charset="0"/>
                <a:cs typeface="Arial" charset="0"/>
              </a:rPr>
              <a:t>	# </a:t>
            </a:r>
            <a:r>
              <a:rPr lang="en-US" sz="2200" dirty="0" err="1">
                <a:latin typeface="Calibri" pitchFamily="32" charset="0"/>
                <a:cs typeface="Arial" charset="0"/>
              </a:rPr>
              <a:t>chown</a:t>
            </a:r>
            <a:r>
              <a:rPr lang="en-US" sz="2200" dirty="0">
                <a:latin typeface="Calibri" pitchFamily="32" charset="0"/>
                <a:cs typeface="Arial" charset="0"/>
              </a:rPr>
              <a:t> user2 note; ls – l note</a:t>
            </a:r>
          </a:p>
          <a:p>
            <a:pPr marL="341313" indent="-336550">
              <a:lnSpc>
                <a:spcPct val="80000"/>
              </a:lnSpc>
              <a:spcBef>
                <a:spcPts val="550"/>
              </a:spcBef>
              <a:buClrTx/>
              <a:buFontTx/>
              <a:buNone/>
              <a:tabLst>
                <a:tab pos="341313" algn="l"/>
                <a:tab pos="788988" algn="l"/>
                <a:tab pos="1238250" algn="l"/>
                <a:tab pos="1687513" algn="l"/>
                <a:tab pos="2136775" algn="l"/>
                <a:tab pos="2586038" algn="l"/>
                <a:tab pos="3035300" algn="l"/>
                <a:tab pos="3484563" algn="l"/>
                <a:tab pos="3933825" algn="l"/>
                <a:tab pos="4383088" algn="l"/>
                <a:tab pos="4832350" algn="l"/>
                <a:tab pos="5281613" algn="l"/>
                <a:tab pos="5730875" algn="l"/>
                <a:tab pos="6180138" algn="l"/>
                <a:tab pos="6629400" algn="l"/>
                <a:tab pos="7078663" algn="l"/>
                <a:tab pos="7527925" algn="l"/>
                <a:tab pos="7977188" algn="l"/>
                <a:tab pos="8426450" algn="l"/>
                <a:tab pos="8875713" algn="l"/>
                <a:tab pos="9324975" algn="l"/>
              </a:tabLst>
              <a:defRPr/>
            </a:pPr>
            <a:r>
              <a:rPr lang="en-US" sz="2200" dirty="0">
                <a:latin typeface="Calibri" pitchFamily="32" charset="0"/>
                <a:cs typeface="Arial" charset="0"/>
              </a:rPr>
              <a:t> 	-</a:t>
            </a:r>
            <a:r>
              <a:rPr lang="en-US" sz="2200" dirty="0" err="1">
                <a:latin typeface="Calibri" pitchFamily="32" charset="0"/>
                <a:cs typeface="Arial" charset="0"/>
              </a:rPr>
              <a:t>rwxr</a:t>
            </a:r>
            <a:r>
              <a:rPr lang="en-US" sz="2200" dirty="0">
                <a:latin typeface="Calibri" pitchFamily="32" charset="0"/>
                <a:cs typeface="Arial" charset="0"/>
              </a:rPr>
              <a:t>----x 1 user2	metal	347 mar 10 20:34	note</a:t>
            </a:r>
          </a:p>
          <a:p>
            <a:pPr marL="341313" indent="-336550">
              <a:lnSpc>
                <a:spcPct val="80000"/>
              </a:lnSpc>
              <a:spcBef>
                <a:spcPts val="550"/>
              </a:spcBef>
              <a:buClrTx/>
              <a:buFontTx/>
              <a:buNone/>
              <a:tabLst>
                <a:tab pos="341313" algn="l"/>
                <a:tab pos="788988" algn="l"/>
                <a:tab pos="1238250" algn="l"/>
                <a:tab pos="1687513" algn="l"/>
                <a:tab pos="2136775" algn="l"/>
                <a:tab pos="2586038" algn="l"/>
                <a:tab pos="3035300" algn="l"/>
                <a:tab pos="3484563" algn="l"/>
                <a:tab pos="3933825" algn="l"/>
                <a:tab pos="4383088" algn="l"/>
                <a:tab pos="4832350" algn="l"/>
                <a:tab pos="5281613" algn="l"/>
                <a:tab pos="5730875" algn="l"/>
                <a:tab pos="6180138" algn="l"/>
                <a:tab pos="6629400" algn="l"/>
                <a:tab pos="7078663" algn="l"/>
                <a:tab pos="7527925" algn="l"/>
                <a:tab pos="7977188" algn="l"/>
                <a:tab pos="8426450" algn="l"/>
                <a:tab pos="8875713" algn="l"/>
                <a:tab pos="9324975" algn="l"/>
              </a:tabLst>
              <a:defRPr/>
            </a:pPr>
            <a:r>
              <a:rPr lang="en-US" sz="2200" dirty="0">
                <a:latin typeface="Calibri" pitchFamily="32" charset="0"/>
                <a:cs typeface="Arial" charset="0"/>
              </a:rPr>
              <a:t>	#exit</a:t>
            </a:r>
          </a:p>
          <a:p>
            <a:pPr marL="341313" indent="-336550">
              <a:lnSpc>
                <a:spcPct val="80000"/>
              </a:lnSpc>
              <a:spcBef>
                <a:spcPts val="550"/>
              </a:spcBef>
              <a:buClrTx/>
              <a:buFontTx/>
              <a:buNone/>
              <a:tabLst>
                <a:tab pos="341313" algn="l"/>
                <a:tab pos="788988" algn="l"/>
                <a:tab pos="1238250" algn="l"/>
                <a:tab pos="1687513" algn="l"/>
                <a:tab pos="2136775" algn="l"/>
                <a:tab pos="2586038" algn="l"/>
                <a:tab pos="3035300" algn="l"/>
                <a:tab pos="3484563" algn="l"/>
                <a:tab pos="3933825" algn="l"/>
                <a:tab pos="4383088" algn="l"/>
                <a:tab pos="4832350" algn="l"/>
                <a:tab pos="5281613" algn="l"/>
                <a:tab pos="5730875" algn="l"/>
                <a:tab pos="6180138" algn="l"/>
                <a:tab pos="6629400" algn="l"/>
                <a:tab pos="7078663" algn="l"/>
                <a:tab pos="7527925" algn="l"/>
                <a:tab pos="7977188" algn="l"/>
                <a:tab pos="8426450" algn="l"/>
                <a:tab pos="8875713" algn="l"/>
                <a:tab pos="9324975" algn="l"/>
              </a:tabLst>
              <a:defRPr/>
            </a:pPr>
            <a:r>
              <a:rPr lang="en-US" sz="2200" dirty="0">
                <a:latin typeface="Calibri" pitchFamily="32" charset="0"/>
                <a:cs typeface="Arial" charset="0"/>
              </a:rPr>
              <a:t>	$ _</a:t>
            </a:r>
          </a:p>
        </p:txBody>
      </p:sp>
    </p:spTree>
    <p:extLst>
      <p:ext uri="{BB962C8B-B14F-4D97-AF65-F5344CB8AC3E}">
        <p14:creationId xmlns:p14="http://schemas.microsoft.com/office/powerpoint/2010/main" val="177263744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60EB7491-0263-47E8-BA73-5E25D441A20A}"/>
              </a:ext>
            </a:extLst>
          </p:cNvPr>
          <p:cNvSpPr/>
          <p:nvPr/>
        </p:nvSpPr>
        <p:spPr>
          <a:xfrm>
            <a:off x="-55880" y="429395"/>
            <a:ext cx="12303760" cy="14223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DE4289B-5A9D-4D1D-8546-3AC6DA34870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83"/>
          <a:stretch/>
        </p:blipFill>
        <p:spPr>
          <a:xfrm>
            <a:off x="11035161" y="-1"/>
            <a:ext cx="1016000" cy="96536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F545CCB-30BA-465D-AB61-85A068F7FE2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094" b="8607"/>
          <a:stretch/>
        </p:blipFill>
        <p:spPr>
          <a:xfrm>
            <a:off x="140839" y="110490"/>
            <a:ext cx="1991360" cy="746760"/>
          </a:xfrm>
          <a:prstGeom prst="rect">
            <a:avLst/>
          </a:prstGeom>
        </p:spPr>
      </p:pic>
      <p:pic>
        <p:nvPicPr>
          <p:cNvPr id="8" name="Picture 2">
            <a:extLst>
              <a:ext uri="{FF2B5EF4-FFF2-40B4-BE49-F238E27FC236}">
                <a16:creationId xmlns:a16="http://schemas.microsoft.com/office/drawing/2014/main" id="{0680EFED-9B06-4900-9B0B-44F65332F5A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083" t="10169" r="28688"/>
          <a:stretch/>
        </p:blipFill>
        <p:spPr bwMode="auto">
          <a:xfrm>
            <a:off x="8246854" y="0"/>
            <a:ext cx="883919" cy="9154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5174D98B-A888-4925-9398-BE88B941884A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95"/>
          <a:stretch/>
        </p:blipFill>
        <p:spPr>
          <a:xfrm>
            <a:off x="9425151" y="0"/>
            <a:ext cx="1413291" cy="955525"/>
          </a:xfrm>
          <a:prstGeom prst="rect">
            <a:avLst/>
          </a:prstGeom>
        </p:spPr>
      </p:pic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53B2F865-3834-497F-B440-7CA7E591ACF5}"/>
              </a:ext>
            </a:extLst>
          </p:cNvPr>
          <p:cNvCxnSpPr>
            <a:cxnSpLocks/>
          </p:cNvCxnSpPr>
          <p:nvPr/>
        </p:nvCxnSpPr>
        <p:spPr>
          <a:xfrm flipV="1">
            <a:off x="0" y="940395"/>
            <a:ext cx="12192000" cy="1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" name="Rectangle 1">
            <a:extLst>
              <a:ext uri="{FF2B5EF4-FFF2-40B4-BE49-F238E27FC236}">
                <a16:creationId xmlns:a16="http://schemas.microsoft.com/office/drawing/2014/main" id="{45C21305-45D0-4AC6-928E-D125228A1D06}"/>
              </a:ext>
            </a:extLst>
          </p:cNvPr>
          <p:cNvSpPr/>
          <p:nvPr/>
        </p:nvSpPr>
        <p:spPr>
          <a:xfrm>
            <a:off x="0" y="940395"/>
            <a:ext cx="12192000" cy="591760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9" name="Text Box 2">
            <a:extLst>
              <a:ext uri="{FF2B5EF4-FFF2-40B4-BE49-F238E27FC236}">
                <a16:creationId xmlns:a16="http://schemas.microsoft.com/office/drawing/2014/main" id="{534DA25F-D58E-49B8-92FE-9E5893477F1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200" y="1371600"/>
            <a:ext cx="10381242" cy="4524375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  <p:txBody>
          <a:bodyPr lIns="90000" tIns="46800" rIns="90000" bIns="46800"/>
          <a:lstStyle/>
          <a:p>
            <a:pPr marL="336550" indent="-336550">
              <a:lnSpc>
                <a:spcPct val="80000"/>
              </a:lnSpc>
              <a:spcBef>
                <a:spcPts val="600"/>
              </a:spcBef>
              <a:buFont typeface="Arial" charset="0"/>
              <a:buChar char="•"/>
              <a:tabLst>
                <a:tab pos="336550" algn="l"/>
                <a:tab pos="784225" algn="l"/>
                <a:tab pos="1233488" algn="l"/>
                <a:tab pos="1682750" algn="l"/>
                <a:tab pos="2132013" algn="l"/>
                <a:tab pos="2581275" algn="l"/>
                <a:tab pos="3030538" algn="l"/>
                <a:tab pos="3479800" algn="l"/>
                <a:tab pos="3929063" algn="l"/>
                <a:tab pos="4378325" algn="l"/>
                <a:tab pos="4827588" algn="l"/>
                <a:tab pos="5276850" algn="l"/>
                <a:tab pos="5726113" algn="l"/>
                <a:tab pos="6175375" algn="l"/>
                <a:tab pos="6624638" algn="l"/>
                <a:tab pos="7073900" algn="l"/>
                <a:tab pos="7523163" algn="l"/>
                <a:tab pos="7972425" algn="l"/>
                <a:tab pos="8421688" algn="l"/>
                <a:tab pos="8870950" algn="l"/>
                <a:tab pos="9320213" algn="l"/>
              </a:tabLst>
              <a:defRPr/>
            </a:pPr>
            <a:r>
              <a:rPr lang="en-US" sz="2800" dirty="0">
                <a:latin typeface="Calibri" pitchFamily="32" charset="0"/>
                <a:cs typeface="Arial" charset="0"/>
              </a:rPr>
              <a:t>To do both operations use </a:t>
            </a:r>
            <a:r>
              <a:rPr lang="en-US" sz="2800" b="1" dirty="0" err="1">
                <a:latin typeface="Calibri" pitchFamily="32" charset="0"/>
                <a:cs typeface="Arial" charset="0"/>
              </a:rPr>
              <a:t>chown</a:t>
            </a:r>
            <a:r>
              <a:rPr lang="en-US" sz="2800" dirty="0">
                <a:latin typeface="Calibri" pitchFamily="32" charset="0"/>
                <a:cs typeface="Arial" charset="0"/>
              </a:rPr>
              <a:t> :</a:t>
            </a:r>
          </a:p>
          <a:p>
            <a:pPr marL="338138" indent="-336550">
              <a:lnSpc>
                <a:spcPct val="80000"/>
              </a:lnSpc>
              <a:spcBef>
                <a:spcPts val="600"/>
              </a:spcBef>
              <a:buClrTx/>
              <a:buFontTx/>
              <a:buNone/>
              <a:tabLst>
                <a:tab pos="336550" algn="l"/>
                <a:tab pos="784225" algn="l"/>
                <a:tab pos="1233488" algn="l"/>
                <a:tab pos="1682750" algn="l"/>
                <a:tab pos="2132013" algn="l"/>
                <a:tab pos="2581275" algn="l"/>
                <a:tab pos="3030538" algn="l"/>
                <a:tab pos="3479800" algn="l"/>
                <a:tab pos="3929063" algn="l"/>
                <a:tab pos="4378325" algn="l"/>
                <a:tab pos="4827588" algn="l"/>
                <a:tab pos="5276850" algn="l"/>
                <a:tab pos="5726113" algn="l"/>
                <a:tab pos="6175375" algn="l"/>
                <a:tab pos="6624638" algn="l"/>
                <a:tab pos="7073900" algn="l"/>
                <a:tab pos="7523163" algn="l"/>
                <a:tab pos="7972425" algn="l"/>
                <a:tab pos="8421688" algn="l"/>
                <a:tab pos="8870950" algn="l"/>
                <a:tab pos="9320213" algn="l"/>
              </a:tabLst>
              <a:defRPr/>
            </a:pPr>
            <a:r>
              <a:rPr lang="en-US" sz="2800" dirty="0">
                <a:latin typeface="Calibri" pitchFamily="32" charset="0"/>
                <a:cs typeface="Arial" charset="0"/>
              </a:rPr>
              <a:t>	# </a:t>
            </a:r>
            <a:r>
              <a:rPr lang="en-US" sz="2800" dirty="0" err="1">
                <a:latin typeface="Calibri" pitchFamily="32" charset="0"/>
                <a:cs typeface="Arial" charset="0"/>
              </a:rPr>
              <a:t>chown</a:t>
            </a:r>
            <a:r>
              <a:rPr lang="en-US" sz="2800" dirty="0">
                <a:latin typeface="Calibri" pitchFamily="32" charset="0"/>
                <a:cs typeface="Arial" charset="0"/>
              </a:rPr>
              <a:t> user2:dba </a:t>
            </a:r>
            <a:r>
              <a:rPr lang="en-US" sz="2800" dirty="0" err="1">
                <a:latin typeface="Calibri" pitchFamily="32" charset="0"/>
                <a:cs typeface="Arial" charset="0"/>
              </a:rPr>
              <a:t>dept.lst</a:t>
            </a:r>
            <a:endParaRPr lang="en-US" sz="2800" dirty="0">
              <a:latin typeface="Calibri" pitchFamily="32" charset="0"/>
              <a:cs typeface="Arial" charset="0"/>
            </a:endParaRPr>
          </a:p>
          <a:p>
            <a:pPr marL="338138" indent="-336550">
              <a:lnSpc>
                <a:spcPct val="80000"/>
              </a:lnSpc>
              <a:spcBef>
                <a:spcPts val="600"/>
              </a:spcBef>
              <a:buClrTx/>
              <a:buFontTx/>
              <a:buNone/>
              <a:tabLst>
                <a:tab pos="336550" algn="l"/>
                <a:tab pos="784225" algn="l"/>
                <a:tab pos="1233488" algn="l"/>
                <a:tab pos="1682750" algn="l"/>
                <a:tab pos="2132013" algn="l"/>
                <a:tab pos="2581275" algn="l"/>
                <a:tab pos="3030538" algn="l"/>
                <a:tab pos="3479800" algn="l"/>
                <a:tab pos="3929063" algn="l"/>
                <a:tab pos="4378325" algn="l"/>
                <a:tab pos="4827588" algn="l"/>
                <a:tab pos="5276850" algn="l"/>
                <a:tab pos="5726113" algn="l"/>
                <a:tab pos="6175375" algn="l"/>
                <a:tab pos="6624638" algn="l"/>
                <a:tab pos="7073900" algn="l"/>
                <a:tab pos="7523163" algn="l"/>
                <a:tab pos="7972425" algn="l"/>
                <a:tab pos="8421688" algn="l"/>
                <a:tab pos="8870950" algn="l"/>
                <a:tab pos="9320213" algn="l"/>
              </a:tabLst>
              <a:defRPr/>
            </a:pPr>
            <a:endParaRPr lang="en-US" sz="2800" dirty="0">
              <a:latin typeface="Calibri" pitchFamily="32" charset="0"/>
              <a:cs typeface="Arial" charset="0"/>
            </a:endParaRPr>
          </a:p>
          <a:p>
            <a:pPr marL="336550" indent="-336550">
              <a:lnSpc>
                <a:spcPct val="80000"/>
              </a:lnSpc>
              <a:spcBef>
                <a:spcPts val="600"/>
              </a:spcBef>
              <a:buFont typeface="Arial" charset="0"/>
              <a:buChar char="•"/>
              <a:tabLst>
                <a:tab pos="336550" algn="l"/>
                <a:tab pos="784225" algn="l"/>
                <a:tab pos="1233488" algn="l"/>
                <a:tab pos="1682750" algn="l"/>
                <a:tab pos="2132013" algn="l"/>
                <a:tab pos="2581275" algn="l"/>
                <a:tab pos="3030538" algn="l"/>
                <a:tab pos="3479800" algn="l"/>
                <a:tab pos="3929063" algn="l"/>
                <a:tab pos="4378325" algn="l"/>
                <a:tab pos="4827588" algn="l"/>
                <a:tab pos="5276850" algn="l"/>
                <a:tab pos="5726113" algn="l"/>
                <a:tab pos="6175375" algn="l"/>
                <a:tab pos="6624638" algn="l"/>
                <a:tab pos="7073900" algn="l"/>
                <a:tab pos="7523163" algn="l"/>
                <a:tab pos="7972425" algn="l"/>
                <a:tab pos="8421688" algn="l"/>
                <a:tab pos="8870950" algn="l"/>
                <a:tab pos="9320213" algn="l"/>
              </a:tabLst>
              <a:defRPr/>
            </a:pPr>
            <a:r>
              <a:rPr lang="en-US" sz="2800" dirty="0">
                <a:latin typeface="Calibri" pitchFamily="32" charset="0"/>
                <a:cs typeface="+mn-cs"/>
              </a:rPr>
              <a:t>The contents  of an entry in password (</a:t>
            </a:r>
            <a:r>
              <a:rPr lang="en-US" sz="2800" dirty="0">
                <a:latin typeface="Calibri" pitchFamily="32" charset="0"/>
                <a:cs typeface="Arial" charset="0"/>
              </a:rPr>
              <a:t>/</a:t>
            </a:r>
            <a:r>
              <a:rPr lang="en-US" sz="2800" dirty="0" err="1">
                <a:latin typeface="Calibri" pitchFamily="32" charset="0"/>
                <a:cs typeface="Arial" charset="0"/>
              </a:rPr>
              <a:t>etc</a:t>
            </a:r>
            <a:r>
              <a:rPr lang="en-US" sz="2800" dirty="0">
                <a:latin typeface="Calibri" pitchFamily="32" charset="0"/>
                <a:cs typeface="Arial" charset="0"/>
              </a:rPr>
              <a:t>/passwd)</a:t>
            </a:r>
            <a:r>
              <a:rPr lang="en-US" sz="2800" dirty="0">
                <a:latin typeface="Calibri" pitchFamily="32" charset="0"/>
                <a:cs typeface="+mn-cs"/>
              </a:rPr>
              <a:t> file are shown below</a:t>
            </a:r>
          </a:p>
          <a:p>
            <a:pPr marL="338138" indent="-336550">
              <a:spcBef>
                <a:spcPts val="800"/>
              </a:spcBef>
              <a:buClrTx/>
              <a:buFontTx/>
              <a:buNone/>
              <a:tabLst>
                <a:tab pos="336550" algn="l"/>
                <a:tab pos="784225" algn="l"/>
                <a:tab pos="1233488" algn="l"/>
                <a:tab pos="1682750" algn="l"/>
                <a:tab pos="2132013" algn="l"/>
                <a:tab pos="2581275" algn="l"/>
                <a:tab pos="3030538" algn="l"/>
                <a:tab pos="3479800" algn="l"/>
                <a:tab pos="3929063" algn="l"/>
                <a:tab pos="4378325" algn="l"/>
                <a:tab pos="4827588" algn="l"/>
                <a:tab pos="5276850" algn="l"/>
                <a:tab pos="5726113" algn="l"/>
                <a:tab pos="6175375" algn="l"/>
                <a:tab pos="6624638" algn="l"/>
                <a:tab pos="7073900" algn="l"/>
                <a:tab pos="7523163" algn="l"/>
                <a:tab pos="7972425" algn="l"/>
                <a:tab pos="8421688" algn="l"/>
                <a:tab pos="8870950" algn="l"/>
                <a:tab pos="9320213" algn="l"/>
              </a:tabLst>
              <a:defRPr/>
            </a:pPr>
            <a:endParaRPr lang="en-US" sz="2000" dirty="0">
              <a:latin typeface="Calibri" pitchFamily="32" charset="0"/>
              <a:cs typeface="+mn-cs"/>
            </a:endParaRPr>
          </a:p>
          <a:p>
            <a:pPr marL="338138" indent="-336550">
              <a:spcBef>
                <a:spcPts val="800"/>
              </a:spcBef>
              <a:buClrTx/>
              <a:buFontTx/>
              <a:buNone/>
              <a:tabLst>
                <a:tab pos="336550" algn="l"/>
                <a:tab pos="784225" algn="l"/>
                <a:tab pos="1233488" algn="l"/>
                <a:tab pos="1682750" algn="l"/>
                <a:tab pos="2132013" algn="l"/>
                <a:tab pos="2581275" algn="l"/>
                <a:tab pos="3030538" algn="l"/>
                <a:tab pos="3479800" algn="l"/>
                <a:tab pos="3929063" algn="l"/>
                <a:tab pos="4378325" algn="l"/>
                <a:tab pos="4827588" algn="l"/>
                <a:tab pos="5276850" algn="l"/>
                <a:tab pos="5726113" algn="l"/>
                <a:tab pos="6175375" algn="l"/>
                <a:tab pos="6624638" algn="l"/>
                <a:tab pos="7073900" algn="l"/>
                <a:tab pos="7523163" algn="l"/>
                <a:tab pos="7972425" algn="l"/>
                <a:tab pos="8421688" algn="l"/>
                <a:tab pos="8870950" algn="l"/>
                <a:tab pos="9320213" algn="l"/>
              </a:tabLst>
              <a:defRPr/>
            </a:pPr>
            <a:r>
              <a:rPr lang="en-US" sz="2000" dirty="0">
                <a:latin typeface="Calibri" pitchFamily="32" charset="0"/>
                <a:cs typeface="+mn-cs"/>
              </a:rPr>
              <a:t>User1:   rkplsp8hp:3652     :24: S </a:t>
            </a:r>
            <a:r>
              <a:rPr lang="en-US" sz="2000" dirty="0" err="1">
                <a:latin typeface="Calibri" pitchFamily="32" charset="0"/>
                <a:cs typeface="+mn-cs"/>
              </a:rPr>
              <a:t>Janisha</a:t>
            </a:r>
            <a:r>
              <a:rPr lang="en-US" sz="2000" dirty="0">
                <a:latin typeface="Calibri" pitchFamily="32" charset="0"/>
                <a:cs typeface="+mn-cs"/>
              </a:rPr>
              <a:t>: /staff/user1: /bin/</a:t>
            </a:r>
            <a:r>
              <a:rPr lang="en-US" sz="2000" dirty="0" err="1">
                <a:latin typeface="Calibri" pitchFamily="32" charset="0"/>
                <a:cs typeface="+mn-cs"/>
              </a:rPr>
              <a:t>ksh</a:t>
            </a:r>
            <a:endParaRPr lang="en-US" sz="2000" dirty="0">
              <a:latin typeface="Calibri" pitchFamily="32" charset="0"/>
              <a:cs typeface="+mn-cs"/>
            </a:endParaRPr>
          </a:p>
          <a:p>
            <a:pPr marL="338138" indent="-336550">
              <a:spcBef>
                <a:spcPts val="800"/>
              </a:spcBef>
              <a:buClrTx/>
              <a:buFontTx/>
              <a:buNone/>
              <a:tabLst>
                <a:tab pos="336550" algn="l"/>
                <a:tab pos="784225" algn="l"/>
                <a:tab pos="1233488" algn="l"/>
                <a:tab pos="1682750" algn="l"/>
                <a:tab pos="2132013" algn="l"/>
                <a:tab pos="2581275" algn="l"/>
                <a:tab pos="3030538" algn="l"/>
                <a:tab pos="3479800" algn="l"/>
                <a:tab pos="3929063" algn="l"/>
                <a:tab pos="4378325" algn="l"/>
                <a:tab pos="4827588" algn="l"/>
                <a:tab pos="5276850" algn="l"/>
                <a:tab pos="5726113" algn="l"/>
                <a:tab pos="6175375" algn="l"/>
                <a:tab pos="6624638" algn="l"/>
                <a:tab pos="7073900" algn="l"/>
                <a:tab pos="7523163" algn="l"/>
                <a:tab pos="7972425" algn="l"/>
                <a:tab pos="8421688" algn="l"/>
                <a:tab pos="8870950" algn="l"/>
                <a:tab pos="9320213" algn="l"/>
              </a:tabLst>
              <a:defRPr/>
            </a:pPr>
            <a:endParaRPr lang="en-US" sz="2000" dirty="0">
              <a:latin typeface="Calibri" pitchFamily="32" charset="0"/>
              <a:cs typeface="+mn-cs"/>
            </a:endParaRPr>
          </a:p>
          <a:p>
            <a:pPr marL="338138" indent="-336550">
              <a:spcBef>
                <a:spcPts val="800"/>
              </a:spcBef>
              <a:buClrTx/>
              <a:buFontTx/>
              <a:buNone/>
              <a:tabLst>
                <a:tab pos="336550" algn="l"/>
                <a:tab pos="784225" algn="l"/>
                <a:tab pos="1233488" algn="l"/>
                <a:tab pos="1682750" algn="l"/>
                <a:tab pos="2132013" algn="l"/>
                <a:tab pos="2581275" algn="l"/>
                <a:tab pos="3030538" algn="l"/>
                <a:tab pos="3479800" algn="l"/>
                <a:tab pos="3929063" algn="l"/>
                <a:tab pos="4378325" algn="l"/>
                <a:tab pos="4827588" algn="l"/>
                <a:tab pos="5276850" algn="l"/>
                <a:tab pos="5726113" algn="l"/>
                <a:tab pos="6175375" algn="l"/>
                <a:tab pos="6624638" algn="l"/>
                <a:tab pos="7073900" algn="l"/>
                <a:tab pos="7523163" algn="l"/>
                <a:tab pos="7972425" algn="l"/>
                <a:tab pos="8421688" algn="l"/>
                <a:tab pos="8870950" algn="l"/>
                <a:tab pos="9320213" algn="l"/>
              </a:tabLst>
              <a:defRPr/>
            </a:pPr>
            <a:endParaRPr lang="en-US" dirty="0">
              <a:latin typeface="Calibri" pitchFamily="32" charset="0"/>
              <a:cs typeface="+mn-cs"/>
            </a:endParaRPr>
          </a:p>
          <a:p>
            <a:pPr marL="338138" indent="-336550">
              <a:spcBef>
                <a:spcPts val="800"/>
              </a:spcBef>
              <a:buClrTx/>
              <a:buFontTx/>
              <a:buNone/>
              <a:tabLst>
                <a:tab pos="336550" algn="l"/>
                <a:tab pos="784225" algn="l"/>
                <a:tab pos="1233488" algn="l"/>
                <a:tab pos="1682750" algn="l"/>
                <a:tab pos="2132013" algn="l"/>
                <a:tab pos="2581275" algn="l"/>
                <a:tab pos="3030538" algn="l"/>
                <a:tab pos="3479800" algn="l"/>
                <a:tab pos="3929063" algn="l"/>
                <a:tab pos="4378325" algn="l"/>
                <a:tab pos="4827588" algn="l"/>
                <a:tab pos="5276850" algn="l"/>
                <a:tab pos="5726113" algn="l"/>
                <a:tab pos="6175375" algn="l"/>
                <a:tab pos="6624638" algn="l"/>
                <a:tab pos="7073900" algn="l"/>
                <a:tab pos="7523163" algn="l"/>
                <a:tab pos="7972425" algn="l"/>
                <a:tab pos="8421688" algn="l"/>
                <a:tab pos="8870950" algn="l"/>
                <a:tab pos="9320213" algn="l"/>
              </a:tabLst>
              <a:defRPr/>
            </a:pPr>
            <a:endParaRPr lang="en-US" dirty="0">
              <a:latin typeface="Calibri" pitchFamily="32" charset="0"/>
              <a:cs typeface="+mn-cs"/>
            </a:endParaRPr>
          </a:p>
          <a:p>
            <a:pPr marL="338138" indent="-336550">
              <a:spcBef>
                <a:spcPts val="800"/>
              </a:spcBef>
              <a:buClrTx/>
              <a:buFontTx/>
              <a:buNone/>
              <a:tabLst>
                <a:tab pos="336550" algn="l"/>
                <a:tab pos="784225" algn="l"/>
                <a:tab pos="1233488" algn="l"/>
                <a:tab pos="1682750" algn="l"/>
                <a:tab pos="2132013" algn="l"/>
                <a:tab pos="2581275" algn="l"/>
                <a:tab pos="3030538" algn="l"/>
                <a:tab pos="3479800" algn="l"/>
                <a:tab pos="3929063" algn="l"/>
                <a:tab pos="4378325" algn="l"/>
                <a:tab pos="4827588" algn="l"/>
                <a:tab pos="5276850" algn="l"/>
                <a:tab pos="5726113" algn="l"/>
                <a:tab pos="6175375" algn="l"/>
                <a:tab pos="6624638" algn="l"/>
                <a:tab pos="7073900" algn="l"/>
                <a:tab pos="7523163" algn="l"/>
                <a:tab pos="7972425" algn="l"/>
                <a:tab pos="8421688" algn="l"/>
                <a:tab pos="8870950" algn="l"/>
                <a:tab pos="9320213" algn="l"/>
              </a:tabLst>
              <a:defRPr/>
            </a:pPr>
            <a:r>
              <a:rPr lang="en-US" dirty="0" err="1">
                <a:latin typeface="Calibri" pitchFamily="32" charset="0"/>
                <a:cs typeface="+mn-cs"/>
              </a:rPr>
              <a:t>Loginname</a:t>
            </a:r>
            <a:r>
              <a:rPr lang="en-US" dirty="0">
                <a:latin typeface="Calibri" pitchFamily="32" charset="0"/>
                <a:cs typeface="+mn-cs"/>
              </a:rPr>
              <a:t>  password   </a:t>
            </a:r>
            <a:r>
              <a:rPr lang="en-US" dirty="0" err="1">
                <a:latin typeface="Calibri" pitchFamily="32" charset="0"/>
                <a:cs typeface="+mn-cs"/>
              </a:rPr>
              <a:t>userid</a:t>
            </a:r>
            <a:r>
              <a:rPr lang="en-US" dirty="0">
                <a:latin typeface="Calibri" pitchFamily="32" charset="0"/>
                <a:cs typeface="+mn-cs"/>
              </a:rPr>
              <a:t>   </a:t>
            </a:r>
            <a:r>
              <a:rPr lang="en-US" dirty="0" err="1">
                <a:latin typeface="Calibri" pitchFamily="32" charset="0"/>
                <a:cs typeface="+mn-cs"/>
              </a:rPr>
              <a:t>groupid</a:t>
            </a:r>
            <a:r>
              <a:rPr lang="en-US" dirty="0">
                <a:latin typeface="Calibri" pitchFamily="32" charset="0"/>
                <a:cs typeface="+mn-cs"/>
              </a:rPr>
              <a:t> </a:t>
            </a:r>
            <a:r>
              <a:rPr lang="en-US" dirty="0" err="1">
                <a:latin typeface="Calibri" pitchFamily="32" charset="0"/>
                <a:cs typeface="+mn-cs"/>
              </a:rPr>
              <a:t>userinfo</a:t>
            </a:r>
            <a:r>
              <a:rPr lang="en-US" dirty="0">
                <a:latin typeface="Calibri" pitchFamily="32" charset="0"/>
                <a:cs typeface="+mn-cs"/>
              </a:rPr>
              <a:t>    home </a:t>
            </a:r>
            <a:r>
              <a:rPr lang="en-US" dirty="0" err="1">
                <a:latin typeface="Calibri" pitchFamily="32" charset="0"/>
                <a:cs typeface="+mn-cs"/>
              </a:rPr>
              <a:t>dir</a:t>
            </a:r>
            <a:r>
              <a:rPr lang="en-US" dirty="0">
                <a:latin typeface="Calibri" pitchFamily="32" charset="0"/>
                <a:cs typeface="+mn-cs"/>
              </a:rPr>
              <a:t>      login shell</a:t>
            </a:r>
          </a:p>
          <a:p>
            <a:pPr marL="338138" indent="-336550">
              <a:spcBef>
                <a:spcPts val="800"/>
              </a:spcBef>
              <a:buClrTx/>
              <a:buFontTx/>
              <a:buNone/>
              <a:tabLst>
                <a:tab pos="336550" algn="l"/>
                <a:tab pos="784225" algn="l"/>
                <a:tab pos="1233488" algn="l"/>
                <a:tab pos="1682750" algn="l"/>
                <a:tab pos="2132013" algn="l"/>
                <a:tab pos="2581275" algn="l"/>
                <a:tab pos="3030538" algn="l"/>
                <a:tab pos="3479800" algn="l"/>
                <a:tab pos="3929063" algn="l"/>
                <a:tab pos="4378325" algn="l"/>
                <a:tab pos="4827588" algn="l"/>
                <a:tab pos="5276850" algn="l"/>
                <a:tab pos="5726113" algn="l"/>
                <a:tab pos="6175375" algn="l"/>
                <a:tab pos="6624638" algn="l"/>
                <a:tab pos="7073900" algn="l"/>
                <a:tab pos="7523163" algn="l"/>
                <a:tab pos="7972425" algn="l"/>
                <a:tab pos="8421688" algn="l"/>
                <a:tab pos="8870950" algn="l"/>
                <a:tab pos="9320213" algn="l"/>
              </a:tabLst>
              <a:defRPr/>
            </a:pPr>
            <a:endParaRPr lang="en-US" sz="2400" dirty="0">
              <a:latin typeface="Calibri" pitchFamily="32" charset="0"/>
              <a:cs typeface="+mn-cs"/>
            </a:endParaRPr>
          </a:p>
          <a:p>
            <a:pPr marL="338138" indent="-336550">
              <a:spcBef>
                <a:spcPts val="800"/>
              </a:spcBef>
              <a:buClrTx/>
              <a:buFontTx/>
              <a:buNone/>
              <a:tabLst>
                <a:tab pos="336550" algn="l"/>
                <a:tab pos="784225" algn="l"/>
                <a:tab pos="1233488" algn="l"/>
                <a:tab pos="1682750" algn="l"/>
                <a:tab pos="2132013" algn="l"/>
                <a:tab pos="2581275" algn="l"/>
                <a:tab pos="3030538" algn="l"/>
                <a:tab pos="3479800" algn="l"/>
                <a:tab pos="3929063" algn="l"/>
                <a:tab pos="4378325" algn="l"/>
                <a:tab pos="4827588" algn="l"/>
                <a:tab pos="5276850" algn="l"/>
                <a:tab pos="5726113" algn="l"/>
                <a:tab pos="6175375" algn="l"/>
                <a:tab pos="6624638" algn="l"/>
                <a:tab pos="7073900" algn="l"/>
                <a:tab pos="7523163" algn="l"/>
                <a:tab pos="7972425" algn="l"/>
                <a:tab pos="8421688" algn="l"/>
                <a:tab pos="8870950" algn="l"/>
                <a:tab pos="9320213" algn="l"/>
              </a:tabLst>
              <a:defRPr/>
            </a:pPr>
            <a:endParaRPr lang="en-US" sz="2400" dirty="0">
              <a:latin typeface="Calibri" pitchFamily="32" charset="0"/>
              <a:cs typeface="+mn-cs"/>
            </a:endParaRPr>
          </a:p>
          <a:p>
            <a:pPr marL="338138" indent="-336550">
              <a:spcBef>
                <a:spcPts val="800"/>
              </a:spcBef>
              <a:buClrTx/>
              <a:buFontTx/>
              <a:buNone/>
              <a:tabLst>
                <a:tab pos="336550" algn="l"/>
                <a:tab pos="784225" algn="l"/>
                <a:tab pos="1233488" algn="l"/>
                <a:tab pos="1682750" algn="l"/>
                <a:tab pos="2132013" algn="l"/>
                <a:tab pos="2581275" algn="l"/>
                <a:tab pos="3030538" algn="l"/>
                <a:tab pos="3479800" algn="l"/>
                <a:tab pos="3929063" algn="l"/>
                <a:tab pos="4378325" algn="l"/>
                <a:tab pos="4827588" algn="l"/>
                <a:tab pos="5276850" algn="l"/>
                <a:tab pos="5726113" algn="l"/>
                <a:tab pos="6175375" algn="l"/>
                <a:tab pos="6624638" algn="l"/>
                <a:tab pos="7073900" algn="l"/>
                <a:tab pos="7523163" algn="l"/>
                <a:tab pos="7972425" algn="l"/>
                <a:tab pos="8421688" algn="l"/>
                <a:tab pos="8870950" algn="l"/>
                <a:tab pos="9320213" algn="l"/>
              </a:tabLst>
              <a:defRPr/>
            </a:pPr>
            <a:endParaRPr lang="en-US" sz="2400" dirty="0">
              <a:latin typeface="Calibri" pitchFamily="32" charset="0"/>
              <a:cs typeface="+mn-cs"/>
            </a:endParaRPr>
          </a:p>
        </p:txBody>
      </p:sp>
      <p:sp>
        <p:nvSpPr>
          <p:cNvPr id="11" name="Line 6">
            <a:extLst>
              <a:ext uri="{FF2B5EF4-FFF2-40B4-BE49-F238E27FC236}">
                <a16:creationId xmlns:a16="http://schemas.microsoft.com/office/drawing/2014/main" id="{FD700351-F105-42C6-8250-496F1F95078C}"/>
              </a:ext>
            </a:extLst>
          </p:cNvPr>
          <p:cNvSpPr>
            <a:spLocks noChangeShapeType="1"/>
          </p:cNvSpPr>
          <p:nvPr/>
        </p:nvSpPr>
        <p:spPr bwMode="auto">
          <a:xfrm>
            <a:off x="2959326" y="4539343"/>
            <a:ext cx="1588" cy="381000"/>
          </a:xfrm>
          <a:prstGeom prst="line">
            <a:avLst/>
          </a:prstGeom>
          <a:noFill/>
          <a:ln w="9360" cap="sq">
            <a:solidFill>
              <a:srgbClr val="000000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IN" dirty="0"/>
          </a:p>
        </p:txBody>
      </p:sp>
      <p:sp>
        <p:nvSpPr>
          <p:cNvPr id="13" name="Line 6">
            <a:extLst>
              <a:ext uri="{FF2B5EF4-FFF2-40B4-BE49-F238E27FC236}">
                <a16:creationId xmlns:a16="http://schemas.microsoft.com/office/drawing/2014/main" id="{0A21865C-2409-4D7A-AE64-C50647FDA690}"/>
              </a:ext>
            </a:extLst>
          </p:cNvPr>
          <p:cNvSpPr>
            <a:spLocks noChangeShapeType="1"/>
          </p:cNvSpPr>
          <p:nvPr/>
        </p:nvSpPr>
        <p:spPr bwMode="auto">
          <a:xfrm>
            <a:off x="1910443" y="4490357"/>
            <a:ext cx="1588" cy="381000"/>
          </a:xfrm>
          <a:prstGeom prst="line">
            <a:avLst/>
          </a:prstGeom>
          <a:noFill/>
          <a:ln w="9360" cap="sq">
            <a:solidFill>
              <a:srgbClr val="000000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IN"/>
          </a:p>
        </p:txBody>
      </p:sp>
      <p:sp>
        <p:nvSpPr>
          <p:cNvPr id="15" name="Line 6">
            <a:extLst>
              <a:ext uri="{FF2B5EF4-FFF2-40B4-BE49-F238E27FC236}">
                <a16:creationId xmlns:a16="http://schemas.microsoft.com/office/drawing/2014/main" id="{B5980FB5-9E17-4FCF-9ACC-F5C6AEE751B7}"/>
              </a:ext>
            </a:extLst>
          </p:cNvPr>
          <p:cNvSpPr>
            <a:spLocks noChangeShapeType="1"/>
          </p:cNvSpPr>
          <p:nvPr/>
        </p:nvSpPr>
        <p:spPr bwMode="auto">
          <a:xfrm>
            <a:off x="4029980" y="4539343"/>
            <a:ext cx="1588" cy="381000"/>
          </a:xfrm>
          <a:prstGeom prst="line">
            <a:avLst/>
          </a:prstGeom>
          <a:noFill/>
          <a:ln w="9360" cap="sq">
            <a:solidFill>
              <a:srgbClr val="000000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IN"/>
          </a:p>
        </p:txBody>
      </p:sp>
      <p:sp>
        <p:nvSpPr>
          <p:cNvPr id="16" name="Line 6">
            <a:extLst>
              <a:ext uri="{FF2B5EF4-FFF2-40B4-BE49-F238E27FC236}">
                <a16:creationId xmlns:a16="http://schemas.microsoft.com/office/drawing/2014/main" id="{49D06ED4-C85E-4E59-B4A1-04524F490EE5}"/>
              </a:ext>
            </a:extLst>
          </p:cNvPr>
          <p:cNvSpPr>
            <a:spLocks noChangeShapeType="1"/>
          </p:cNvSpPr>
          <p:nvPr/>
        </p:nvSpPr>
        <p:spPr bwMode="auto">
          <a:xfrm>
            <a:off x="859972" y="4501243"/>
            <a:ext cx="1588" cy="381000"/>
          </a:xfrm>
          <a:prstGeom prst="line">
            <a:avLst/>
          </a:prstGeom>
          <a:noFill/>
          <a:ln w="9360" cap="sq">
            <a:solidFill>
              <a:srgbClr val="000000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IN"/>
          </a:p>
        </p:txBody>
      </p:sp>
      <p:sp>
        <p:nvSpPr>
          <p:cNvPr id="17" name="Line 6">
            <a:extLst>
              <a:ext uri="{FF2B5EF4-FFF2-40B4-BE49-F238E27FC236}">
                <a16:creationId xmlns:a16="http://schemas.microsoft.com/office/drawing/2014/main" id="{DB676682-D78C-4C65-9E75-F830F13824BA}"/>
              </a:ext>
            </a:extLst>
          </p:cNvPr>
          <p:cNvSpPr>
            <a:spLocks noChangeShapeType="1"/>
          </p:cNvSpPr>
          <p:nvPr/>
        </p:nvSpPr>
        <p:spPr bwMode="auto">
          <a:xfrm>
            <a:off x="5058680" y="4490357"/>
            <a:ext cx="1588" cy="381000"/>
          </a:xfrm>
          <a:prstGeom prst="line">
            <a:avLst/>
          </a:prstGeom>
          <a:noFill/>
          <a:ln w="9360" cap="sq">
            <a:solidFill>
              <a:srgbClr val="000000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IN"/>
          </a:p>
        </p:txBody>
      </p:sp>
      <p:sp>
        <p:nvSpPr>
          <p:cNvPr id="18" name="Line 6">
            <a:extLst>
              <a:ext uri="{FF2B5EF4-FFF2-40B4-BE49-F238E27FC236}">
                <a16:creationId xmlns:a16="http://schemas.microsoft.com/office/drawing/2014/main" id="{EF4CAE75-B701-44FD-9519-FA91F8DE3202}"/>
              </a:ext>
            </a:extLst>
          </p:cNvPr>
          <p:cNvSpPr>
            <a:spLocks noChangeShapeType="1"/>
          </p:cNvSpPr>
          <p:nvPr/>
        </p:nvSpPr>
        <p:spPr bwMode="auto">
          <a:xfrm>
            <a:off x="6623957" y="4561114"/>
            <a:ext cx="1588" cy="381000"/>
          </a:xfrm>
          <a:prstGeom prst="line">
            <a:avLst/>
          </a:prstGeom>
          <a:noFill/>
          <a:ln w="9360" cap="sq">
            <a:solidFill>
              <a:srgbClr val="000000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80406176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60EB7491-0263-47E8-BA73-5E25D441A20A}"/>
              </a:ext>
            </a:extLst>
          </p:cNvPr>
          <p:cNvSpPr/>
          <p:nvPr/>
        </p:nvSpPr>
        <p:spPr>
          <a:xfrm>
            <a:off x="-55880" y="429395"/>
            <a:ext cx="12303760" cy="14223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DE4289B-5A9D-4D1D-8546-3AC6DA34870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83"/>
          <a:stretch/>
        </p:blipFill>
        <p:spPr>
          <a:xfrm>
            <a:off x="11035161" y="-1"/>
            <a:ext cx="1016000" cy="96536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F545CCB-30BA-465D-AB61-85A068F7FE2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094" b="8607"/>
          <a:stretch/>
        </p:blipFill>
        <p:spPr>
          <a:xfrm>
            <a:off x="140839" y="110490"/>
            <a:ext cx="1991360" cy="746760"/>
          </a:xfrm>
          <a:prstGeom prst="rect">
            <a:avLst/>
          </a:prstGeom>
        </p:spPr>
      </p:pic>
      <p:pic>
        <p:nvPicPr>
          <p:cNvPr id="8" name="Picture 2">
            <a:extLst>
              <a:ext uri="{FF2B5EF4-FFF2-40B4-BE49-F238E27FC236}">
                <a16:creationId xmlns:a16="http://schemas.microsoft.com/office/drawing/2014/main" id="{0680EFED-9B06-4900-9B0B-44F65332F5A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083" t="10169" r="28688"/>
          <a:stretch/>
        </p:blipFill>
        <p:spPr bwMode="auto">
          <a:xfrm>
            <a:off x="8246854" y="0"/>
            <a:ext cx="883919" cy="9154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5174D98B-A888-4925-9398-BE88B941884A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95"/>
          <a:stretch/>
        </p:blipFill>
        <p:spPr>
          <a:xfrm>
            <a:off x="9425151" y="0"/>
            <a:ext cx="1413291" cy="955525"/>
          </a:xfrm>
          <a:prstGeom prst="rect">
            <a:avLst/>
          </a:prstGeom>
        </p:spPr>
      </p:pic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53B2F865-3834-497F-B440-7CA7E591ACF5}"/>
              </a:ext>
            </a:extLst>
          </p:cNvPr>
          <p:cNvCxnSpPr>
            <a:cxnSpLocks/>
          </p:cNvCxnSpPr>
          <p:nvPr/>
        </p:nvCxnSpPr>
        <p:spPr>
          <a:xfrm flipV="1">
            <a:off x="0" y="940395"/>
            <a:ext cx="12192000" cy="1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" name="Rectangle 1">
            <a:extLst>
              <a:ext uri="{FF2B5EF4-FFF2-40B4-BE49-F238E27FC236}">
                <a16:creationId xmlns:a16="http://schemas.microsoft.com/office/drawing/2014/main" id="{45C21305-45D0-4AC6-928E-D125228A1D06}"/>
              </a:ext>
            </a:extLst>
          </p:cNvPr>
          <p:cNvSpPr/>
          <p:nvPr/>
        </p:nvSpPr>
        <p:spPr>
          <a:xfrm>
            <a:off x="0" y="940395"/>
            <a:ext cx="12192000" cy="591760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9" name="Text Box 1">
            <a:extLst>
              <a:ext uri="{FF2B5EF4-FFF2-40B4-BE49-F238E27FC236}">
                <a16:creationId xmlns:a16="http://schemas.microsoft.com/office/drawing/2014/main" id="{735556D0-4E99-44EA-9220-87827442529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5799" y="2286000"/>
            <a:ext cx="9960429" cy="16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 anchor="ctr"/>
          <a:lstStyle>
            <a:lvl1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Droid Sans Fallback" charset="0"/>
              </a:defRPr>
            </a:lvl1pPr>
            <a:lvl2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Droid Sans Fallback" charset="0"/>
              </a:defRPr>
            </a:lvl2pPr>
            <a:lvl3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Droid Sans Fallback" charset="0"/>
              </a:defRPr>
            </a:lvl3pPr>
            <a:lvl4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Droid Sans Fallback" charset="0"/>
              </a:defRPr>
            </a:lvl4pPr>
            <a:lvl5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Droid Sans Fallback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Droid Sans Fallback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Droid Sans Fallback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Droid Sans Fallback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Droid Sans Fallback" charset="0"/>
              </a:defRPr>
            </a:lvl9pPr>
          </a:lstStyle>
          <a:p>
            <a:pPr algn="ctr" eaLnBrk="1" hangingPunct="1">
              <a:buClrTx/>
              <a:buFontTx/>
              <a:buNone/>
            </a:pPr>
            <a:br>
              <a:rPr lang="en-US" altLang="en-US" sz="7200" dirty="0">
                <a:solidFill>
                  <a:srgbClr val="0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</a:br>
            <a:r>
              <a:rPr lang="en-US" altLang="en-US" sz="8800" b="1" dirty="0">
                <a:solidFill>
                  <a:srgbClr val="0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Basic File Attributes</a:t>
            </a:r>
          </a:p>
        </p:txBody>
      </p:sp>
    </p:spTree>
    <p:extLst>
      <p:ext uri="{BB962C8B-B14F-4D97-AF65-F5344CB8AC3E}">
        <p14:creationId xmlns:p14="http://schemas.microsoft.com/office/powerpoint/2010/main" val="11687012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60EB7491-0263-47E8-BA73-5E25D441A20A}"/>
              </a:ext>
            </a:extLst>
          </p:cNvPr>
          <p:cNvSpPr/>
          <p:nvPr/>
        </p:nvSpPr>
        <p:spPr>
          <a:xfrm>
            <a:off x="-55880" y="429395"/>
            <a:ext cx="12303760" cy="14223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DE4289B-5A9D-4D1D-8546-3AC6DA34870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83"/>
          <a:stretch/>
        </p:blipFill>
        <p:spPr>
          <a:xfrm>
            <a:off x="11035161" y="-1"/>
            <a:ext cx="1016000" cy="96536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F545CCB-30BA-465D-AB61-85A068F7FE2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094" b="8607"/>
          <a:stretch/>
        </p:blipFill>
        <p:spPr>
          <a:xfrm>
            <a:off x="140839" y="110490"/>
            <a:ext cx="1991360" cy="746760"/>
          </a:xfrm>
          <a:prstGeom prst="rect">
            <a:avLst/>
          </a:prstGeom>
        </p:spPr>
      </p:pic>
      <p:pic>
        <p:nvPicPr>
          <p:cNvPr id="8" name="Picture 2">
            <a:extLst>
              <a:ext uri="{FF2B5EF4-FFF2-40B4-BE49-F238E27FC236}">
                <a16:creationId xmlns:a16="http://schemas.microsoft.com/office/drawing/2014/main" id="{0680EFED-9B06-4900-9B0B-44F65332F5A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083" t="10169" r="28688"/>
          <a:stretch/>
        </p:blipFill>
        <p:spPr bwMode="auto">
          <a:xfrm>
            <a:off x="8246854" y="0"/>
            <a:ext cx="883919" cy="9154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5174D98B-A888-4925-9398-BE88B941884A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95"/>
          <a:stretch/>
        </p:blipFill>
        <p:spPr>
          <a:xfrm>
            <a:off x="9425151" y="0"/>
            <a:ext cx="1413291" cy="955525"/>
          </a:xfrm>
          <a:prstGeom prst="rect">
            <a:avLst/>
          </a:prstGeom>
        </p:spPr>
      </p:pic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53B2F865-3834-497F-B440-7CA7E591ACF5}"/>
              </a:ext>
            </a:extLst>
          </p:cNvPr>
          <p:cNvCxnSpPr>
            <a:cxnSpLocks/>
          </p:cNvCxnSpPr>
          <p:nvPr/>
        </p:nvCxnSpPr>
        <p:spPr>
          <a:xfrm flipV="1">
            <a:off x="0" y="940395"/>
            <a:ext cx="12192000" cy="1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" name="Rectangle 1">
            <a:extLst>
              <a:ext uri="{FF2B5EF4-FFF2-40B4-BE49-F238E27FC236}">
                <a16:creationId xmlns:a16="http://schemas.microsoft.com/office/drawing/2014/main" id="{45C21305-45D0-4AC6-928E-D125228A1D06}"/>
              </a:ext>
            </a:extLst>
          </p:cNvPr>
          <p:cNvSpPr/>
          <p:nvPr/>
        </p:nvSpPr>
        <p:spPr>
          <a:xfrm>
            <a:off x="0" y="940395"/>
            <a:ext cx="12192000" cy="591760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dirty="0"/>
          </a:p>
        </p:txBody>
      </p:sp>
      <p:sp>
        <p:nvSpPr>
          <p:cNvPr id="9" name="Text Box 1">
            <a:extLst>
              <a:ext uri="{FF2B5EF4-FFF2-40B4-BE49-F238E27FC236}">
                <a16:creationId xmlns:a16="http://schemas.microsoft.com/office/drawing/2014/main" id="{342BFEB9-4980-4DBD-B373-AFE2BE795B4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8971" y="1264002"/>
            <a:ext cx="11234057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 anchor="ctr"/>
          <a:lstStyle>
            <a:lvl1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Droid Sans Fallback" charset="0"/>
              </a:defRPr>
            </a:lvl1pPr>
            <a:lvl2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Droid Sans Fallback" charset="0"/>
              </a:defRPr>
            </a:lvl2pPr>
            <a:lvl3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Droid Sans Fallback" charset="0"/>
              </a:defRPr>
            </a:lvl3pPr>
            <a:lvl4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Droid Sans Fallback" charset="0"/>
              </a:defRPr>
            </a:lvl4pPr>
            <a:lvl5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Droid Sans Fallback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Droid Sans Fallback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Droid Sans Fallback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Droid Sans Fallback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Droid Sans Fallback" charset="0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en-US" altLang="en-US" sz="3200" b="1">
                <a:solidFill>
                  <a:srgbClr val="0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chgrp: Changing Group Owner</a:t>
            </a:r>
          </a:p>
        </p:txBody>
      </p:sp>
      <p:sp>
        <p:nvSpPr>
          <p:cNvPr id="11" name="Text Box 2">
            <a:extLst>
              <a:ext uri="{FF2B5EF4-FFF2-40B4-BE49-F238E27FC236}">
                <a16:creationId xmlns:a16="http://schemas.microsoft.com/office/drawing/2014/main" id="{F56087E8-763B-43A2-9555-7D537AF93C6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8971" y="2064102"/>
            <a:ext cx="11234057" cy="5183188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  <p:txBody>
          <a:bodyPr lIns="90000" tIns="46800" rIns="90000" bIns="46800"/>
          <a:lstStyle/>
          <a:p>
            <a:pPr marL="336550" indent="-336550">
              <a:lnSpc>
                <a:spcPct val="80000"/>
              </a:lnSpc>
              <a:spcBef>
                <a:spcPts val="600"/>
              </a:spcBef>
              <a:buFont typeface="Arial" charset="0"/>
              <a:buChar char="•"/>
              <a:tabLst>
                <a:tab pos="336550" algn="l"/>
                <a:tab pos="784225" algn="l"/>
                <a:tab pos="1233488" algn="l"/>
                <a:tab pos="1682750" algn="l"/>
                <a:tab pos="2132013" algn="l"/>
                <a:tab pos="2581275" algn="l"/>
                <a:tab pos="3030538" algn="l"/>
                <a:tab pos="3479800" algn="l"/>
                <a:tab pos="3929063" algn="l"/>
                <a:tab pos="4378325" algn="l"/>
                <a:tab pos="4827588" algn="l"/>
                <a:tab pos="5276850" algn="l"/>
                <a:tab pos="5726113" algn="l"/>
                <a:tab pos="6175375" algn="l"/>
                <a:tab pos="6624638" algn="l"/>
                <a:tab pos="7073900" algn="l"/>
                <a:tab pos="7523163" algn="l"/>
                <a:tab pos="7972425" algn="l"/>
                <a:tab pos="8421688" algn="l"/>
                <a:tab pos="8870950" algn="l"/>
                <a:tab pos="9320213" algn="l"/>
              </a:tabLst>
              <a:defRPr/>
            </a:pPr>
            <a:r>
              <a:rPr lang="en-US" sz="2400" dirty="0">
                <a:latin typeface="Calibri" pitchFamily="32" charset="0"/>
                <a:cs typeface="Arial" charset="0"/>
              </a:rPr>
              <a:t>It changes a file’s group owner</a:t>
            </a:r>
          </a:p>
          <a:p>
            <a:pPr marL="336550" indent="-336550">
              <a:lnSpc>
                <a:spcPct val="80000"/>
              </a:lnSpc>
              <a:spcBef>
                <a:spcPts val="600"/>
              </a:spcBef>
              <a:buFont typeface="Arial" charset="0"/>
              <a:buChar char="•"/>
              <a:tabLst>
                <a:tab pos="336550" algn="l"/>
                <a:tab pos="784225" algn="l"/>
                <a:tab pos="1233488" algn="l"/>
                <a:tab pos="1682750" algn="l"/>
                <a:tab pos="2132013" algn="l"/>
                <a:tab pos="2581275" algn="l"/>
                <a:tab pos="3030538" algn="l"/>
                <a:tab pos="3479800" algn="l"/>
                <a:tab pos="3929063" algn="l"/>
                <a:tab pos="4378325" algn="l"/>
                <a:tab pos="4827588" algn="l"/>
                <a:tab pos="5276850" algn="l"/>
                <a:tab pos="5726113" algn="l"/>
                <a:tab pos="6175375" algn="l"/>
                <a:tab pos="6624638" algn="l"/>
                <a:tab pos="7073900" algn="l"/>
                <a:tab pos="7523163" algn="l"/>
                <a:tab pos="7972425" algn="l"/>
                <a:tab pos="8421688" algn="l"/>
                <a:tab pos="8870950" algn="l"/>
                <a:tab pos="9320213" algn="l"/>
              </a:tabLst>
              <a:defRPr/>
            </a:pPr>
            <a:r>
              <a:rPr lang="en-US" sz="2400" dirty="0">
                <a:latin typeface="Calibri" pitchFamily="32" charset="0"/>
                <a:cs typeface="Arial" charset="0"/>
              </a:rPr>
              <a:t>A user can change the group owner of a file, but only a group to which he/she also belongs</a:t>
            </a:r>
          </a:p>
          <a:p>
            <a:pPr marL="336550" indent="-336550">
              <a:lnSpc>
                <a:spcPct val="80000"/>
              </a:lnSpc>
              <a:spcBef>
                <a:spcPts val="600"/>
              </a:spcBef>
              <a:buFont typeface="Arial" charset="0"/>
              <a:buChar char="•"/>
              <a:tabLst>
                <a:tab pos="336550" algn="l"/>
                <a:tab pos="784225" algn="l"/>
                <a:tab pos="1233488" algn="l"/>
                <a:tab pos="1682750" algn="l"/>
                <a:tab pos="2132013" algn="l"/>
                <a:tab pos="2581275" algn="l"/>
                <a:tab pos="3030538" algn="l"/>
                <a:tab pos="3479800" algn="l"/>
                <a:tab pos="3929063" algn="l"/>
                <a:tab pos="4378325" algn="l"/>
                <a:tab pos="4827588" algn="l"/>
                <a:tab pos="5276850" algn="l"/>
                <a:tab pos="5726113" algn="l"/>
                <a:tab pos="6175375" algn="l"/>
                <a:tab pos="6624638" algn="l"/>
                <a:tab pos="7073900" algn="l"/>
                <a:tab pos="7523163" algn="l"/>
                <a:tab pos="7972425" algn="l"/>
                <a:tab pos="8421688" algn="l"/>
                <a:tab pos="8870950" algn="l"/>
                <a:tab pos="9320213" algn="l"/>
              </a:tabLst>
              <a:defRPr/>
            </a:pPr>
            <a:r>
              <a:rPr lang="en-US" sz="2400" dirty="0">
                <a:latin typeface="Calibri" pitchFamily="32" charset="0"/>
                <a:cs typeface="Arial" charset="0"/>
              </a:rPr>
              <a:t>A user can belongs to more than one group, &amp; one shown in /etc/</a:t>
            </a:r>
            <a:r>
              <a:rPr lang="en-US" sz="2400" dirty="0" err="1">
                <a:latin typeface="Calibri" pitchFamily="32" charset="0"/>
                <a:cs typeface="Arial" charset="0"/>
              </a:rPr>
              <a:t>passwd</a:t>
            </a:r>
            <a:r>
              <a:rPr lang="en-US" sz="2400" dirty="0">
                <a:latin typeface="Calibri" pitchFamily="32" charset="0"/>
                <a:cs typeface="Arial" charset="0"/>
              </a:rPr>
              <a:t> is the user’s main group</a:t>
            </a:r>
          </a:p>
          <a:p>
            <a:pPr marL="338138" indent="-336550">
              <a:lnSpc>
                <a:spcPct val="80000"/>
              </a:lnSpc>
              <a:spcBef>
                <a:spcPts val="600"/>
              </a:spcBef>
              <a:buClrTx/>
              <a:buFontTx/>
              <a:buNone/>
              <a:tabLst>
                <a:tab pos="336550" algn="l"/>
                <a:tab pos="784225" algn="l"/>
                <a:tab pos="1233488" algn="l"/>
                <a:tab pos="1682750" algn="l"/>
                <a:tab pos="2132013" algn="l"/>
                <a:tab pos="2581275" algn="l"/>
                <a:tab pos="3030538" algn="l"/>
                <a:tab pos="3479800" algn="l"/>
                <a:tab pos="3929063" algn="l"/>
                <a:tab pos="4378325" algn="l"/>
                <a:tab pos="4827588" algn="l"/>
                <a:tab pos="5276850" algn="l"/>
                <a:tab pos="5726113" algn="l"/>
                <a:tab pos="6175375" algn="l"/>
                <a:tab pos="6624638" algn="l"/>
                <a:tab pos="7073900" algn="l"/>
                <a:tab pos="7523163" algn="l"/>
                <a:tab pos="7972425" algn="l"/>
                <a:tab pos="8421688" algn="l"/>
                <a:tab pos="8870950" algn="l"/>
                <a:tab pos="9320213" algn="l"/>
              </a:tabLst>
              <a:defRPr/>
            </a:pPr>
            <a:r>
              <a:rPr lang="en-US" sz="2400" dirty="0">
                <a:latin typeface="Calibri" pitchFamily="32" charset="0"/>
                <a:cs typeface="Arial" charset="0"/>
              </a:rPr>
              <a:t>	</a:t>
            </a:r>
          </a:p>
          <a:p>
            <a:pPr marL="338138" indent="-336550">
              <a:lnSpc>
                <a:spcPct val="80000"/>
              </a:lnSpc>
              <a:spcBef>
                <a:spcPts val="600"/>
              </a:spcBef>
              <a:buClrTx/>
              <a:buFontTx/>
              <a:buNone/>
              <a:tabLst>
                <a:tab pos="336550" algn="l"/>
                <a:tab pos="784225" algn="l"/>
                <a:tab pos="1233488" algn="l"/>
                <a:tab pos="1682750" algn="l"/>
                <a:tab pos="2132013" algn="l"/>
                <a:tab pos="2581275" algn="l"/>
                <a:tab pos="3030538" algn="l"/>
                <a:tab pos="3479800" algn="l"/>
                <a:tab pos="3929063" algn="l"/>
                <a:tab pos="4378325" algn="l"/>
                <a:tab pos="4827588" algn="l"/>
                <a:tab pos="5276850" algn="l"/>
                <a:tab pos="5726113" algn="l"/>
                <a:tab pos="6175375" algn="l"/>
                <a:tab pos="6624638" algn="l"/>
                <a:tab pos="7073900" algn="l"/>
                <a:tab pos="7523163" algn="l"/>
                <a:tab pos="7972425" algn="l"/>
                <a:tab pos="8421688" algn="l"/>
                <a:tab pos="8870950" algn="l"/>
                <a:tab pos="9320213" algn="l"/>
              </a:tabLst>
              <a:defRPr/>
            </a:pPr>
            <a:r>
              <a:rPr lang="en-US" sz="2400" dirty="0">
                <a:latin typeface="Calibri" pitchFamily="32" charset="0"/>
                <a:cs typeface="Arial" charset="0"/>
              </a:rPr>
              <a:t>	$ </a:t>
            </a:r>
            <a:r>
              <a:rPr lang="en-US" sz="2400" dirty="0" err="1">
                <a:latin typeface="Calibri" pitchFamily="32" charset="0"/>
                <a:cs typeface="Arial" charset="0"/>
              </a:rPr>
              <a:t>ls</a:t>
            </a:r>
            <a:r>
              <a:rPr lang="en-US" sz="2400" dirty="0">
                <a:latin typeface="Calibri" pitchFamily="32" charset="0"/>
                <a:cs typeface="Arial" charset="0"/>
              </a:rPr>
              <a:t> –l dept.lst</a:t>
            </a:r>
          </a:p>
          <a:p>
            <a:pPr marL="338138" indent="-336550">
              <a:lnSpc>
                <a:spcPct val="80000"/>
              </a:lnSpc>
              <a:spcBef>
                <a:spcPts val="600"/>
              </a:spcBef>
              <a:buClrTx/>
              <a:buFontTx/>
              <a:buNone/>
              <a:tabLst>
                <a:tab pos="336550" algn="l"/>
                <a:tab pos="784225" algn="l"/>
                <a:tab pos="1233488" algn="l"/>
                <a:tab pos="1682750" algn="l"/>
                <a:tab pos="2132013" algn="l"/>
                <a:tab pos="2581275" algn="l"/>
                <a:tab pos="3030538" algn="l"/>
                <a:tab pos="3479800" algn="l"/>
                <a:tab pos="3929063" algn="l"/>
                <a:tab pos="4378325" algn="l"/>
                <a:tab pos="4827588" algn="l"/>
                <a:tab pos="5276850" algn="l"/>
                <a:tab pos="5726113" algn="l"/>
                <a:tab pos="6175375" algn="l"/>
                <a:tab pos="6624638" algn="l"/>
                <a:tab pos="7073900" algn="l"/>
                <a:tab pos="7523163" algn="l"/>
                <a:tab pos="7972425" algn="l"/>
                <a:tab pos="8421688" algn="l"/>
                <a:tab pos="8870950" algn="l"/>
                <a:tab pos="9320213" algn="l"/>
              </a:tabLst>
              <a:defRPr/>
            </a:pPr>
            <a:r>
              <a:rPr lang="en-US" sz="2400" dirty="0">
                <a:latin typeface="Calibri" pitchFamily="32" charset="0"/>
                <a:cs typeface="Arial" charset="0"/>
              </a:rPr>
              <a:t>	</a:t>
            </a:r>
            <a:r>
              <a:rPr lang="en-US" sz="2000" dirty="0">
                <a:latin typeface="Calibri" pitchFamily="32" charset="0"/>
                <a:cs typeface="Arial" charset="0"/>
              </a:rPr>
              <a:t>-</a:t>
            </a:r>
            <a:r>
              <a:rPr lang="en-US" sz="2000" dirty="0" err="1">
                <a:latin typeface="Calibri" pitchFamily="32" charset="0"/>
                <a:cs typeface="Arial" charset="0"/>
              </a:rPr>
              <a:t>rw</a:t>
            </a:r>
            <a:r>
              <a:rPr lang="en-US" sz="2000" dirty="0">
                <a:latin typeface="Calibri" pitchFamily="32" charset="0"/>
                <a:cs typeface="Arial" charset="0"/>
              </a:rPr>
              <a:t>-r----x </a:t>
            </a:r>
            <a:r>
              <a:rPr lang="en-IN" sz="2000" dirty="0">
                <a:latin typeface="Calibri" pitchFamily="32" charset="0"/>
                <a:cs typeface="Arial" charset="0"/>
              </a:rPr>
              <a:t>	</a:t>
            </a:r>
            <a:r>
              <a:rPr lang="en-US" sz="2000" dirty="0">
                <a:latin typeface="Calibri" pitchFamily="32" charset="0"/>
                <a:cs typeface="Arial" charset="0"/>
              </a:rPr>
              <a:t>1</a:t>
            </a:r>
            <a:r>
              <a:rPr lang="en-IN" sz="2000" dirty="0">
                <a:latin typeface="Calibri" pitchFamily="32" charset="0"/>
                <a:cs typeface="Arial" charset="0"/>
              </a:rPr>
              <a:t>     </a:t>
            </a:r>
            <a:r>
              <a:rPr lang="en-US" sz="2000" dirty="0">
                <a:latin typeface="Calibri" pitchFamily="32" charset="0"/>
                <a:cs typeface="Arial" charset="0"/>
              </a:rPr>
              <a:t> user1	metal	347 mar 10 20:34	dept.lst</a:t>
            </a:r>
          </a:p>
          <a:p>
            <a:pPr marL="338138" indent="-336550">
              <a:lnSpc>
                <a:spcPct val="80000"/>
              </a:lnSpc>
              <a:spcBef>
                <a:spcPts val="600"/>
              </a:spcBef>
              <a:buClrTx/>
              <a:buFontTx/>
              <a:buNone/>
              <a:tabLst>
                <a:tab pos="336550" algn="l"/>
                <a:tab pos="784225" algn="l"/>
                <a:tab pos="1233488" algn="l"/>
                <a:tab pos="1682750" algn="l"/>
                <a:tab pos="2132013" algn="l"/>
                <a:tab pos="2581275" algn="l"/>
                <a:tab pos="3030538" algn="l"/>
                <a:tab pos="3479800" algn="l"/>
                <a:tab pos="3929063" algn="l"/>
                <a:tab pos="4378325" algn="l"/>
                <a:tab pos="4827588" algn="l"/>
                <a:tab pos="5276850" algn="l"/>
                <a:tab pos="5726113" algn="l"/>
                <a:tab pos="6175375" algn="l"/>
                <a:tab pos="6624638" algn="l"/>
                <a:tab pos="7073900" algn="l"/>
                <a:tab pos="7523163" algn="l"/>
                <a:tab pos="7972425" algn="l"/>
                <a:tab pos="8421688" algn="l"/>
                <a:tab pos="8870950" algn="l"/>
                <a:tab pos="9320213" algn="l"/>
              </a:tabLst>
              <a:defRPr/>
            </a:pPr>
            <a:r>
              <a:rPr lang="en-US" sz="2400" dirty="0">
                <a:latin typeface="Calibri" pitchFamily="32" charset="0"/>
                <a:cs typeface="Arial" charset="0"/>
              </a:rPr>
              <a:t>	# </a:t>
            </a:r>
            <a:r>
              <a:rPr lang="en-US" sz="2400" dirty="0" err="1">
                <a:latin typeface="Calibri" pitchFamily="32" charset="0"/>
                <a:cs typeface="Arial" charset="0"/>
              </a:rPr>
              <a:t>chgrp</a:t>
            </a:r>
            <a:r>
              <a:rPr lang="en-US" sz="2400" dirty="0">
                <a:latin typeface="Calibri" pitchFamily="32" charset="0"/>
                <a:cs typeface="Arial" charset="0"/>
              </a:rPr>
              <a:t> </a:t>
            </a:r>
            <a:r>
              <a:rPr lang="en-US" sz="2400" dirty="0" err="1">
                <a:latin typeface="Calibri" pitchFamily="32" charset="0"/>
                <a:cs typeface="Arial" charset="0"/>
              </a:rPr>
              <a:t>dba</a:t>
            </a:r>
            <a:r>
              <a:rPr lang="en-US" sz="2400" dirty="0">
                <a:latin typeface="Calibri" pitchFamily="32" charset="0"/>
                <a:cs typeface="Arial" charset="0"/>
              </a:rPr>
              <a:t> dept.lst; </a:t>
            </a:r>
            <a:r>
              <a:rPr lang="en-US" sz="2400" dirty="0" err="1">
                <a:latin typeface="Calibri" pitchFamily="32" charset="0"/>
                <a:cs typeface="Arial" charset="0"/>
              </a:rPr>
              <a:t>ls</a:t>
            </a:r>
            <a:r>
              <a:rPr lang="en-US" sz="2400" dirty="0">
                <a:latin typeface="Calibri" pitchFamily="32" charset="0"/>
                <a:cs typeface="Arial" charset="0"/>
              </a:rPr>
              <a:t> – l dept.lst</a:t>
            </a:r>
          </a:p>
          <a:p>
            <a:pPr marL="338138" indent="-336550">
              <a:lnSpc>
                <a:spcPct val="80000"/>
              </a:lnSpc>
              <a:spcBef>
                <a:spcPts val="600"/>
              </a:spcBef>
              <a:buClrTx/>
              <a:buFontTx/>
              <a:buNone/>
              <a:tabLst>
                <a:tab pos="336550" algn="l"/>
                <a:tab pos="784225" algn="l"/>
                <a:tab pos="1233488" algn="l"/>
                <a:tab pos="1682750" algn="l"/>
                <a:tab pos="2132013" algn="l"/>
                <a:tab pos="2581275" algn="l"/>
                <a:tab pos="3030538" algn="l"/>
                <a:tab pos="3479800" algn="l"/>
                <a:tab pos="3929063" algn="l"/>
                <a:tab pos="4378325" algn="l"/>
                <a:tab pos="4827588" algn="l"/>
                <a:tab pos="5276850" algn="l"/>
                <a:tab pos="5726113" algn="l"/>
                <a:tab pos="6175375" algn="l"/>
                <a:tab pos="6624638" algn="l"/>
                <a:tab pos="7073900" algn="l"/>
                <a:tab pos="7523163" algn="l"/>
                <a:tab pos="7972425" algn="l"/>
                <a:tab pos="8421688" algn="l"/>
                <a:tab pos="8870950" algn="l"/>
                <a:tab pos="9320213" algn="l"/>
              </a:tabLst>
              <a:defRPr/>
            </a:pPr>
            <a:r>
              <a:rPr lang="en-US" sz="2400" dirty="0">
                <a:latin typeface="Calibri" pitchFamily="32" charset="0"/>
                <a:cs typeface="Arial" charset="0"/>
              </a:rPr>
              <a:t>	</a:t>
            </a:r>
            <a:r>
              <a:rPr lang="en-US" sz="2000" dirty="0">
                <a:latin typeface="Calibri" pitchFamily="32" charset="0"/>
                <a:cs typeface="Arial" charset="0"/>
              </a:rPr>
              <a:t>-</a:t>
            </a:r>
            <a:r>
              <a:rPr lang="en-US" sz="2000" dirty="0" err="1">
                <a:latin typeface="Calibri" pitchFamily="32" charset="0"/>
                <a:cs typeface="Arial" charset="0"/>
              </a:rPr>
              <a:t>rw</a:t>
            </a:r>
            <a:r>
              <a:rPr lang="en-US" sz="2000" dirty="0">
                <a:latin typeface="Calibri" pitchFamily="32" charset="0"/>
                <a:cs typeface="Arial" charset="0"/>
              </a:rPr>
              <a:t>-r----x </a:t>
            </a:r>
            <a:r>
              <a:rPr lang="en-IN" sz="2000" dirty="0">
                <a:latin typeface="Calibri" pitchFamily="32" charset="0"/>
                <a:cs typeface="Arial" charset="0"/>
              </a:rPr>
              <a:t>	</a:t>
            </a:r>
            <a:r>
              <a:rPr lang="en-US" sz="2000" dirty="0">
                <a:latin typeface="Calibri" pitchFamily="32" charset="0"/>
                <a:cs typeface="Arial" charset="0"/>
              </a:rPr>
              <a:t>1</a:t>
            </a:r>
            <a:r>
              <a:rPr lang="en-IN" sz="2000" dirty="0">
                <a:latin typeface="Calibri" pitchFamily="32" charset="0"/>
                <a:cs typeface="Arial" charset="0"/>
              </a:rPr>
              <a:t>      </a:t>
            </a:r>
            <a:r>
              <a:rPr lang="en-US" sz="2000" dirty="0">
                <a:latin typeface="Calibri" pitchFamily="32" charset="0"/>
                <a:cs typeface="Arial" charset="0"/>
              </a:rPr>
              <a:t> user1	</a:t>
            </a:r>
            <a:r>
              <a:rPr lang="en-US" sz="2000" dirty="0" err="1">
                <a:latin typeface="Calibri" pitchFamily="32" charset="0"/>
                <a:cs typeface="Arial" charset="0"/>
              </a:rPr>
              <a:t>dba</a:t>
            </a:r>
            <a:r>
              <a:rPr lang="en-US" sz="2000" dirty="0">
                <a:latin typeface="Calibri" pitchFamily="32" charset="0"/>
                <a:cs typeface="Arial" charset="0"/>
              </a:rPr>
              <a:t>	347 mar 10 20:34	dept.lst</a:t>
            </a:r>
          </a:p>
          <a:p>
            <a:pPr marL="338138" indent="-336550">
              <a:lnSpc>
                <a:spcPct val="80000"/>
              </a:lnSpc>
              <a:spcBef>
                <a:spcPts val="600"/>
              </a:spcBef>
              <a:buClrTx/>
              <a:buFontTx/>
              <a:buNone/>
              <a:tabLst>
                <a:tab pos="336550" algn="l"/>
                <a:tab pos="784225" algn="l"/>
                <a:tab pos="1233488" algn="l"/>
                <a:tab pos="1682750" algn="l"/>
                <a:tab pos="2132013" algn="l"/>
                <a:tab pos="2581275" algn="l"/>
                <a:tab pos="3030538" algn="l"/>
                <a:tab pos="3479800" algn="l"/>
                <a:tab pos="3929063" algn="l"/>
                <a:tab pos="4378325" algn="l"/>
                <a:tab pos="4827588" algn="l"/>
                <a:tab pos="5276850" algn="l"/>
                <a:tab pos="5726113" algn="l"/>
                <a:tab pos="6175375" algn="l"/>
                <a:tab pos="6624638" algn="l"/>
                <a:tab pos="7073900" algn="l"/>
                <a:tab pos="7523163" algn="l"/>
                <a:tab pos="7972425" algn="l"/>
                <a:tab pos="8421688" algn="l"/>
                <a:tab pos="8870950" algn="l"/>
                <a:tab pos="9320213" algn="l"/>
              </a:tabLst>
              <a:defRPr/>
            </a:pPr>
            <a:endParaRPr lang="en-US" sz="2000" dirty="0">
              <a:latin typeface="Calibri" pitchFamily="32" charset="0"/>
              <a:cs typeface="Arial" charset="0"/>
            </a:endParaRPr>
          </a:p>
          <a:p>
            <a:pPr marL="336550" indent="-336550">
              <a:lnSpc>
                <a:spcPct val="80000"/>
              </a:lnSpc>
              <a:spcBef>
                <a:spcPts val="600"/>
              </a:spcBef>
              <a:buFont typeface="Arial" charset="0"/>
              <a:buChar char="•"/>
              <a:tabLst>
                <a:tab pos="336550" algn="l"/>
                <a:tab pos="784225" algn="l"/>
                <a:tab pos="1233488" algn="l"/>
                <a:tab pos="1682750" algn="l"/>
                <a:tab pos="2132013" algn="l"/>
                <a:tab pos="2581275" algn="l"/>
                <a:tab pos="3030538" algn="l"/>
                <a:tab pos="3479800" algn="l"/>
                <a:tab pos="3929063" algn="l"/>
                <a:tab pos="4378325" algn="l"/>
                <a:tab pos="4827588" algn="l"/>
                <a:tab pos="5276850" algn="l"/>
                <a:tab pos="5726113" algn="l"/>
                <a:tab pos="6175375" algn="l"/>
                <a:tab pos="6624638" algn="l"/>
                <a:tab pos="7073900" algn="l"/>
                <a:tab pos="7523163" algn="l"/>
                <a:tab pos="7972425" algn="l"/>
                <a:tab pos="8421688" algn="l"/>
                <a:tab pos="8870950" algn="l"/>
                <a:tab pos="9320213" algn="l"/>
              </a:tabLst>
              <a:defRPr/>
            </a:pPr>
            <a:r>
              <a:rPr lang="en-US" sz="2400" dirty="0" err="1">
                <a:latin typeface="Arial" charset="0"/>
                <a:cs typeface="Arial" charset="0"/>
              </a:rPr>
              <a:t>chmod</a:t>
            </a:r>
            <a:r>
              <a:rPr lang="en-US" sz="2400" dirty="0">
                <a:latin typeface="Arial" charset="0"/>
                <a:cs typeface="Arial" charset="0"/>
              </a:rPr>
              <a:t>, </a:t>
            </a:r>
            <a:r>
              <a:rPr lang="en-US" sz="2400" dirty="0" err="1">
                <a:latin typeface="Arial" charset="0"/>
                <a:cs typeface="Arial" charset="0"/>
              </a:rPr>
              <a:t>chown</a:t>
            </a:r>
            <a:r>
              <a:rPr lang="en-US" sz="2400" dirty="0">
                <a:latin typeface="Arial" charset="0"/>
                <a:cs typeface="Arial" charset="0"/>
              </a:rPr>
              <a:t>, &amp; </a:t>
            </a:r>
            <a:r>
              <a:rPr lang="en-US" sz="2400" dirty="0" err="1">
                <a:latin typeface="Arial" charset="0"/>
                <a:cs typeface="Arial" charset="0"/>
              </a:rPr>
              <a:t>chgrp</a:t>
            </a:r>
            <a:r>
              <a:rPr lang="en-US" sz="2400" dirty="0">
                <a:latin typeface="Arial" charset="0"/>
                <a:cs typeface="Arial" charset="0"/>
              </a:rPr>
              <a:t> use –R option to perform their operations in a recursive manner</a:t>
            </a:r>
          </a:p>
          <a:p>
            <a:pPr marL="338138" indent="-336550">
              <a:lnSpc>
                <a:spcPct val="80000"/>
              </a:lnSpc>
              <a:spcBef>
                <a:spcPts val="600"/>
              </a:spcBef>
              <a:buClrTx/>
              <a:buFontTx/>
              <a:buNone/>
              <a:tabLst>
                <a:tab pos="336550" algn="l"/>
                <a:tab pos="784225" algn="l"/>
                <a:tab pos="1233488" algn="l"/>
                <a:tab pos="1682750" algn="l"/>
                <a:tab pos="2132013" algn="l"/>
                <a:tab pos="2581275" algn="l"/>
                <a:tab pos="3030538" algn="l"/>
                <a:tab pos="3479800" algn="l"/>
                <a:tab pos="3929063" algn="l"/>
                <a:tab pos="4378325" algn="l"/>
                <a:tab pos="4827588" algn="l"/>
                <a:tab pos="5276850" algn="l"/>
                <a:tab pos="5726113" algn="l"/>
                <a:tab pos="6175375" algn="l"/>
                <a:tab pos="6624638" algn="l"/>
                <a:tab pos="7073900" algn="l"/>
                <a:tab pos="7523163" algn="l"/>
                <a:tab pos="7972425" algn="l"/>
                <a:tab pos="8421688" algn="l"/>
                <a:tab pos="8870950" algn="l"/>
                <a:tab pos="9320213" algn="l"/>
              </a:tabLst>
              <a:defRPr/>
            </a:pPr>
            <a:endParaRPr lang="en-US" sz="2400" dirty="0"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529970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60EB7491-0263-47E8-BA73-5E25D441A20A}"/>
              </a:ext>
            </a:extLst>
          </p:cNvPr>
          <p:cNvSpPr/>
          <p:nvPr/>
        </p:nvSpPr>
        <p:spPr>
          <a:xfrm>
            <a:off x="-55880" y="429395"/>
            <a:ext cx="12303760" cy="14223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DE4289B-5A9D-4D1D-8546-3AC6DA34870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83"/>
          <a:stretch/>
        </p:blipFill>
        <p:spPr>
          <a:xfrm>
            <a:off x="11035161" y="-1"/>
            <a:ext cx="1016000" cy="96536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F545CCB-30BA-465D-AB61-85A068F7FE2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094" b="8607"/>
          <a:stretch/>
        </p:blipFill>
        <p:spPr>
          <a:xfrm>
            <a:off x="140839" y="110490"/>
            <a:ext cx="1991360" cy="746760"/>
          </a:xfrm>
          <a:prstGeom prst="rect">
            <a:avLst/>
          </a:prstGeom>
        </p:spPr>
      </p:pic>
      <p:pic>
        <p:nvPicPr>
          <p:cNvPr id="8" name="Picture 2">
            <a:extLst>
              <a:ext uri="{FF2B5EF4-FFF2-40B4-BE49-F238E27FC236}">
                <a16:creationId xmlns:a16="http://schemas.microsoft.com/office/drawing/2014/main" id="{0680EFED-9B06-4900-9B0B-44F65332F5A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083" t="10169" r="28688"/>
          <a:stretch/>
        </p:blipFill>
        <p:spPr bwMode="auto">
          <a:xfrm>
            <a:off x="8246854" y="0"/>
            <a:ext cx="883919" cy="9154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5174D98B-A888-4925-9398-BE88B941884A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95"/>
          <a:stretch/>
        </p:blipFill>
        <p:spPr>
          <a:xfrm>
            <a:off x="9425151" y="0"/>
            <a:ext cx="1413291" cy="955525"/>
          </a:xfrm>
          <a:prstGeom prst="rect">
            <a:avLst/>
          </a:prstGeom>
        </p:spPr>
      </p:pic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53B2F865-3834-497F-B440-7CA7E591ACF5}"/>
              </a:ext>
            </a:extLst>
          </p:cNvPr>
          <p:cNvCxnSpPr>
            <a:cxnSpLocks/>
          </p:cNvCxnSpPr>
          <p:nvPr/>
        </p:nvCxnSpPr>
        <p:spPr>
          <a:xfrm flipV="1">
            <a:off x="0" y="940395"/>
            <a:ext cx="12192000" cy="1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" name="Rectangle 1">
            <a:extLst>
              <a:ext uri="{FF2B5EF4-FFF2-40B4-BE49-F238E27FC236}">
                <a16:creationId xmlns:a16="http://schemas.microsoft.com/office/drawing/2014/main" id="{45C21305-45D0-4AC6-928E-D125228A1D06}"/>
              </a:ext>
            </a:extLst>
          </p:cNvPr>
          <p:cNvSpPr/>
          <p:nvPr/>
        </p:nvSpPr>
        <p:spPr>
          <a:xfrm>
            <a:off x="0" y="940395"/>
            <a:ext cx="12192000" cy="591760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9" name="Text Box 1">
            <a:extLst>
              <a:ext uri="{FF2B5EF4-FFF2-40B4-BE49-F238E27FC236}">
                <a16:creationId xmlns:a16="http://schemas.microsoft.com/office/drawing/2014/main" id="{3F5A0270-B556-4574-B3EC-5AD46E97940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4672" y="989379"/>
            <a:ext cx="11460447" cy="801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 anchor="ctr"/>
          <a:lstStyle>
            <a:lvl1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Droid Sans Fallback" charset="0"/>
              </a:defRPr>
            </a:lvl1pPr>
            <a:lvl2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Droid Sans Fallback" charset="0"/>
              </a:defRPr>
            </a:lvl2pPr>
            <a:lvl3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Droid Sans Fallback" charset="0"/>
              </a:defRPr>
            </a:lvl3pPr>
            <a:lvl4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Droid Sans Fallback" charset="0"/>
              </a:defRPr>
            </a:lvl4pPr>
            <a:lvl5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Droid Sans Fallback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Droid Sans Fallback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Droid Sans Fallback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Droid Sans Fallback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Droid Sans Fallback" charset="0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en-US" altLang="en-US" sz="3200" b="1">
                <a:solidFill>
                  <a:schemeClr val="tx1"/>
                </a:solidFill>
                <a:latin typeface="Calibri" panose="020F0502020204030204" pitchFamily="34" charset="0"/>
              </a:rPr>
              <a:t>umask: </a:t>
            </a:r>
            <a:r>
              <a:rPr lang="en-US" altLang="en-US" sz="2800" b="1">
                <a:solidFill>
                  <a:schemeClr val="tx1"/>
                </a:solidFill>
                <a:latin typeface="Calibri" panose="020F0502020204030204" pitchFamily="34" charset="0"/>
              </a:rPr>
              <a:t>Default File &amp; Directory Permissions</a:t>
            </a:r>
          </a:p>
        </p:txBody>
      </p:sp>
      <p:sp>
        <p:nvSpPr>
          <p:cNvPr id="11" name="Text Box 2">
            <a:extLst>
              <a:ext uri="{FF2B5EF4-FFF2-40B4-BE49-F238E27FC236}">
                <a16:creationId xmlns:a16="http://schemas.microsoft.com/office/drawing/2014/main" id="{0C056113-A623-4663-8982-D7D7248DB7E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4671" y="1622791"/>
            <a:ext cx="11462657" cy="5638800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  <p:txBody>
          <a:bodyPr lIns="90000" tIns="46800" rIns="90000" bIns="46800"/>
          <a:lstStyle/>
          <a:p>
            <a:pPr marL="338138" indent="-338138" algn="just">
              <a:lnSpc>
                <a:spcPct val="90000"/>
              </a:lnSpc>
              <a:spcBef>
                <a:spcPts val="800"/>
              </a:spcBef>
              <a:buFont typeface="Times New Roman" pitchFamily="16" charset="0"/>
              <a:buChar char="•"/>
              <a:tabLst>
                <a:tab pos="338138" algn="l"/>
                <a:tab pos="785813" algn="l"/>
                <a:tab pos="1235075" algn="l"/>
                <a:tab pos="1684338" algn="l"/>
                <a:tab pos="2133600" algn="l"/>
                <a:tab pos="2582863" algn="l"/>
                <a:tab pos="3032125" algn="l"/>
                <a:tab pos="3481388" algn="l"/>
                <a:tab pos="3930650" algn="l"/>
                <a:tab pos="4379913" algn="l"/>
                <a:tab pos="4829175" algn="l"/>
                <a:tab pos="5278438" algn="l"/>
                <a:tab pos="5727700" algn="l"/>
                <a:tab pos="6176963" algn="l"/>
                <a:tab pos="6626225" algn="l"/>
                <a:tab pos="7075488" algn="l"/>
                <a:tab pos="7524750" algn="l"/>
                <a:tab pos="7974013" algn="l"/>
                <a:tab pos="8423275" algn="l"/>
                <a:tab pos="8872538" algn="l"/>
                <a:tab pos="9321800" algn="l"/>
              </a:tabLst>
              <a:defRPr/>
            </a:pPr>
            <a:r>
              <a:rPr lang="en-US" sz="2000">
                <a:latin typeface="Calibri" pitchFamily="32" charset="0"/>
                <a:cs typeface="+mn-cs"/>
              </a:rPr>
              <a:t>When files or directories are created, default permissions assigned by system’s setting</a:t>
            </a:r>
          </a:p>
          <a:p>
            <a:pPr marL="338138" indent="-338138" algn="just">
              <a:lnSpc>
                <a:spcPct val="90000"/>
              </a:lnSpc>
              <a:spcBef>
                <a:spcPts val="800"/>
              </a:spcBef>
              <a:buFont typeface="Times New Roman" pitchFamily="16" charset="0"/>
              <a:buChar char="•"/>
              <a:tabLst>
                <a:tab pos="338138" algn="l"/>
                <a:tab pos="785813" algn="l"/>
                <a:tab pos="1235075" algn="l"/>
                <a:tab pos="1684338" algn="l"/>
                <a:tab pos="2133600" algn="l"/>
                <a:tab pos="2582863" algn="l"/>
                <a:tab pos="3032125" algn="l"/>
                <a:tab pos="3481388" algn="l"/>
                <a:tab pos="3930650" algn="l"/>
                <a:tab pos="4379913" algn="l"/>
                <a:tab pos="4829175" algn="l"/>
                <a:tab pos="5278438" algn="l"/>
                <a:tab pos="5727700" algn="l"/>
                <a:tab pos="6176963" algn="l"/>
                <a:tab pos="6626225" algn="l"/>
                <a:tab pos="7075488" algn="l"/>
                <a:tab pos="7524750" algn="l"/>
                <a:tab pos="7974013" algn="l"/>
                <a:tab pos="8423275" algn="l"/>
                <a:tab pos="8872538" algn="l"/>
                <a:tab pos="9321800" algn="l"/>
              </a:tabLst>
              <a:defRPr/>
            </a:pPr>
            <a:r>
              <a:rPr lang="en-US" sz="2000">
                <a:latin typeface="Calibri" pitchFamily="32" charset="0"/>
                <a:cs typeface="+mn-cs"/>
              </a:rPr>
              <a:t>Default permissions:</a:t>
            </a:r>
          </a:p>
          <a:p>
            <a:pPr marL="738188" lvl="1" indent="-280988" algn="just">
              <a:lnSpc>
                <a:spcPct val="90000"/>
              </a:lnSpc>
              <a:spcBef>
                <a:spcPts val="700"/>
              </a:spcBef>
              <a:buFont typeface="Times New Roman" pitchFamily="16" charset="0"/>
              <a:buChar char="–"/>
              <a:tabLst>
                <a:tab pos="338138" algn="l"/>
                <a:tab pos="785813" algn="l"/>
                <a:tab pos="1235075" algn="l"/>
                <a:tab pos="1684338" algn="l"/>
                <a:tab pos="2133600" algn="l"/>
                <a:tab pos="2582863" algn="l"/>
                <a:tab pos="3032125" algn="l"/>
                <a:tab pos="3481388" algn="l"/>
                <a:tab pos="3930650" algn="l"/>
                <a:tab pos="4379913" algn="l"/>
                <a:tab pos="4829175" algn="l"/>
                <a:tab pos="5278438" algn="l"/>
                <a:tab pos="5727700" algn="l"/>
                <a:tab pos="6176963" algn="l"/>
                <a:tab pos="6626225" algn="l"/>
                <a:tab pos="7075488" algn="l"/>
                <a:tab pos="7524750" algn="l"/>
                <a:tab pos="7974013" algn="l"/>
                <a:tab pos="8423275" algn="l"/>
                <a:tab pos="8872538" algn="l"/>
                <a:tab pos="9321800" algn="l"/>
              </a:tabLst>
              <a:defRPr/>
            </a:pPr>
            <a:r>
              <a:rPr lang="en-US" sz="2000">
                <a:latin typeface="Calibri" pitchFamily="32" charset="0"/>
                <a:cs typeface="+mn-cs"/>
              </a:rPr>
              <a:t>rw-rw-rw-		(666) </a:t>
            </a:r>
            <a:r>
              <a:rPr lang="en-IN" sz="2000">
                <a:latin typeface="Calibri" pitchFamily="32" charset="0"/>
                <a:cs typeface="+mn-cs"/>
              </a:rPr>
              <a:t>	</a:t>
            </a:r>
            <a:r>
              <a:rPr lang="en-US" sz="2000">
                <a:latin typeface="Calibri" pitchFamily="32" charset="0"/>
                <a:cs typeface="+mn-cs"/>
              </a:rPr>
              <a:t>for regular files</a:t>
            </a:r>
          </a:p>
          <a:p>
            <a:pPr marL="738188" lvl="1" indent="-280988" algn="just">
              <a:lnSpc>
                <a:spcPct val="90000"/>
              </a:lnSpc>
              <a:spcBef>
                <a:spcPts val="700"/>
              </a:spcBef>
              <a:buFont typeface="Times New Roman" pitchFamily="16" charset="0"/>
              <a:buChar char="–"/>
              <a:tabLst>
                <a:tab pos="338138" algn="l"/>
                <a:tab pos="785813" algn="l"/>
                <a:tab pos="1235075" algn="l"/>
                <a:tab pos="1684338" algn="l"/>
                <a:tab pos="2133600" algn="l"/>
                <a:tab pos="2582863" algn="l"/>
                <a:tab pos="3032125" algn="l"/>
                <a:tab pos="3481388" algn="l"/>
                <a:tab pos="3930650" algn="l"/>
                <a:tab pos="4379913" algn="l"/>
                <a:tab pos="4829175" algn="l"/>
                <a:tab pos="5278438" algn="l"/>
                <a:tab pos="5727700" algn="l"/>
                <a:tab pos="6176963" algn="l"/>
                <a:tab pos="6626225" algn="l"/>
                <a:tab pos="7075488" algn="l"/>
                <a:tab pos="7524750" algn="l"/>
                <a:tab pos="7974013" algn="l"/>
                <a:tab pos="8423275" algn="l"/>
                <a:tab pos="8872538" algn="l"/>
                <a:tab pos="9321800" algn="l"/>
              </a:tabLst>
              <a:defRPr/>
            </a:pPr>
            <a:r>
              <a:rPr lang="en-US" sz="2000">
                <a:latin typeface="Calibri" pitchFamily="32" charset="0"/>
                <a:cs typeface="+mn-cs"/>
              </a:rPr>
              <a:t>rwxrwxrwx 	(777) </a:t>
            </a:r>
            <a:r>
              <a:rPr lang="en-IN" sz="2000">
                <a:latin typeface="Calibri" pitchFamily="32" charset="0"/>
                <a:cs typeface="+mn-cs"/>
              </a:rPr>
              <a:t>	</a:t>
            </a:r>
            <a:r>
              <a:rPr lang="en-US" sz="2000">
                <a:latin typeface="Calibri" pitchFamily="32" charset="0"/>
                <a:cs typeface="+mn-cs"/>
              </a:rPr>
              <a:t>for directories</a:t>
            </a:r>
          </a:p>
          <a:p>
            <a:pPr marL="338138" indent="-338138" algn="just">
              <a:lnSpc>
                <a:spcPct val="90000"/>
              </a:lnSpc>
              <a:spcBef>
                <a:spcPts val="800"/>
              </a:spcBef>
              <a:buFont typeface="Times New Roman" pitchFamily="16" charset="0"/>
              <a:buChar char="•"/>
              <a:tabLst>
                <a:tab pos="338138" algn="l"/>
                <a:tab pos="785813" algn="l"/>
                <a:tab pos="1235075" algn="l"/>
                <a:tab pos="1684338" algn="l"/>
                <a:tab pos="2133600" algn="l"/>
                <a:tab pos="2582863" algn="l"/>
                <a:tab pos="3032125" algn="l"/>
                <a:tab pos="3481388" algn="l"/>
                <a:tab pos="3930650" algn="l"/>
                <a:tab pos="4379913" algn="l"/>
                <a:tab pos="4829175" algn="l"/>
                <a:tab pos="5278438" algn="l"/>
                <a:tab pos="5727700" algn="l"/>
                <a:tab pos="6176963" algn="l"/>
                <a:tab pos="6626225" algn="l"/>
                <a:tab pos="7075488" algn="l"/>
                <a:tab pos="7524750" algn="l"/>
                <a:tab pos="7974013" algn="l"/>
                <a:tab pos="8423275" algn="l"/>
                <a:tab pos="8872538" algn="l"/>
                <a:tab pos="9321800" algn="l"/>
              </a:tabLst>
              <a:defRPr/>
            </a:pPr>
            <a:r>
              <a:rPr lang="en-US" sz="2000">
                <a:latin typeface="Calibri" pitchFamily="32" charset="0"/>
                <a:cs typeface="+mn-cs"/>
              </a:rPr>
              <a:t>This default setting is transformed by subtracting the </a:t>
            </a:r>
            <a:r>
              <a:rPr lang="en-US" sz="2000" b="1">
                <a:latin typeface="Calibri" pitchFamily="32" charset="0"/>
                <a:cs typeface="+mn-cs"/>
              </a:rPr>
              <a:t>user mask</a:t>
            </a:r>
            <a:r>
              <a:rPr lang="en-US" sz="2000">
                <a:latin typeface="Calibri" pitchFamily="32" charset="0"/>
                <a:cs typeface="+mn-cs"/>
              </a:rPr>
              <a:t> from it to remove one or more permissions</a:t>
            </a:r>
          </a:p>
          <a:p>
            <a:pPr marL="338138" indent="-338138" algn="just">
              <a:lnSpc>
                <a:spcPct val="90000"/>
              </a:lnSpc>
              <a:spcBef>
                <a:spcPts val="800"/>
              </a:spcBef>
              <a:buFont typeface="Times New Roman" pitchFamily="16" charset="0"/>
              <a:buChar char="•"/>
              <a:tabLst>
                <a:tab pos="338138" algn="l"/>
                <a:tab pos="785813" algn="l"/>
                <a:tab pos="1235075" algn="l"/>
                <a:tab pos="1684338" algn="l"/>
                <a:tab pos="2133600" algn="l"/>
                <a:tab pos="2582863" algn="l"/>
                <a:tab pos="3032125" algn="l"/>
                <a:tab pos="3481388" algn="l"/>
                <a:tab pos="3930650" algn="l"/>
                <a:tab pos="4379913" algn="l"/>
                <a:tab pos="4829175" algn="l"/>
                <a:tab pos="5278438" algn="l"/>
                <a:tab pos="5727700" algn="l"/>
                <a:tab pos="6176963" algn="l"/>
                <a:tab pos="6626225" algn="l"/>
                <a:tab pos="7075488" algn="l"/>
                <a:tab pos="7524750" algn="l"/>
                <a:tab pos="7974013" algn="l"/>
                <a:tab pos="8423275" algn="l"/>
                <a:tab pos="8872538" algn="l"/>
                <a:tab pos="9321800" algn="l"/>
              </a:tabLst>
              <a:defRPr/>
            </a:pPr>
            <a:r>
              <a:rPr lang="en-US" sz="2000">
                <a:latin typeface="Calibri" pitchFamily="32" charset="0"/>
                <a:cs typeface="+mn-cs"/>
              </a:rPr>
              <a:t>Current value of mask is –</a:t>
            </a:r>
          </a:p>
          <a:p>
            <a:pPr marL="339725" indent="-338138" algn="just">
              <a:lnSpc>
                <a:spcPct val="90000"/>
              </a:lnSpc>
              <a:spcBef>
                <a:spcPts val="800"/>
              </a:spcBef>
              <a:buClrTx/>
              <a:buFontTx/>
              <a:buNone/>
              <a:tabLst>
                <a:tab pos="338138" algn="l"/>
                <a:tab pos="785813" algn="l"/>
                <a:tab pos="1235075" algn="l"/>
                <a:tab pos="1684338" algn="l"/>
                <a:tab pos="2133600" algn="l"/>
                <a:tab pos="2582863" algn="l"/>
                <a:tab pos="3032125" algn="l"/>
                <a:tab pos="3481388" algn="l"/>
                <a:tab pos="3930650" algn="l"/>
                <a:tab pos="4379913" algn="l"/>
                <a:tab pos="4829175" algn="l"/>
                <a:tab pos="5278438" algn="l"/>
                <a:tab pos="5727700" algn="l"/>
                <a:tab pos="6176963" algn="l"/>
                <a:tab pos="6626225" algn="l"/>
                <a:tab pos="7075488" algn="l"/>
                <a:tab pos="7524750" algn="l"/>
                <a:tab pos="7974013" algn="l"/>
                <a:tab pos="8423275" algn="l"/>
                <a:tab pos="8872538" algn="l"/>
                <a:tab pos="9321800" algn="l"/>
              </a:tabLst>
              <a:defRPr/>
            </a:pPr>
            <a:r>
              <a:rPr lang="en-US" sz="2000">
                <a:latin typeface="Calibri" pitchFamily="32" charset="0"/>
                <a:cs typeface="+mn-cs"/>
              </a:rPr>
              <a:t>	</a:t>
            </a:r>
            <a:r>
              <a:rPr lang="en-US" sz="2000" b="1">
                <a:latin typeface="Calibri" pitchFamily="32" charset="0"/>
                <a:cs typeface="+mn-cs"/>
              </a:rPr>
              <a:t>$ umask</a:t>
            </a:r>
          </a:p>
          <a:p>
            <a:pPr marL="339725" indent="-338138" algn="just">
              <a:lnSpc>
                <a:spcPct val="90000"/>
              </a:lnSpc>
              <a:spcBef>
                <a:spcPts val="800"/>
              </a:spcBef>
              <a:buClrTx/>
              <a:buFontTx/>
              <a:buNone/>
              <a:tabLst>
                <a:tab pos="338138" algn="l"/>
                <a:tab pos="785813" algn="l"/>
                <a:tab pos="1235075" algn="l"/>
                <a:tab pos="1684338" algn="l"/>
                <a:tab pos="2133600" algn="l"/>
                <a:tab pos="2582863" algn="l"/>
                <a:tab pos="3032125" algn="l"/>
                <a:tab pos="3481388" algn="l"/>
                <a:tab pos="3930650" algn="l"/>
                <a:tab pos="4379913" algn="l"/>
                <a:tab pos="4829175" algn="l"/>
                <a:tab pos="5278438" algn="l"/>
                <a:tab pos="5727700" algn="l"/>
                <a:tab pos="6176963" algn="l"/>
                <a:tab pos="6626225" algn="l"/>
                <a:tab pos="7075488" algn="l"/>
                <a:tab pos="7524750" algn="l"/>
                <a:tab pos="7974013" algn="l"/>
                <a:tab pos="8423275" algn="l"/>
                <a:tab pos="8872538" algn="l"/>
                <a:tab pos="9321800" algn="l"/>
              </a:tabLst>
              <a:defRPr/>
            </a:pPr>
            <a:r>
              <a:rPr lang="en-US" sz="2000">
                <a:latin typeface="Calibri" pitchFamily="32" charset="0"/>
                <a:cs typeface="+mn-cs"/>
              </a:rPr>
              <a:t>	   022</a:t>
            </a:r>
          </a:p>
          <a:p>
            <a:pPr marL="338138" indent="-338138" algn="just">
              <a:lnSpc>
                <a:spcPct val="90000"/>
              </a:lnSpc>
              <a:spcBef>
                <a:spcPts val="800"/>
              </a:spcBef>
              <a:buFont typeface="Times New Roman" pitchFamily="16" charset="0"/>
              <a:buChar char="•"/>
              <a:tabLst>
                <a:tab pos="338138" algn="l"/>
                <a:tab pos="785813" algn="l"/>
                <a:tab pos="1235075" algn="l"/>
                <a:tab pos="1684338" algn="l"/>
                <a:tab pos="2133600" algn="l"/>
                <a:tab pos="2582863" algn="l"/>
                <a:tab pos="3032125" algn="l"/>
                <a:tab pos="3481388" algn="l"/>
                <a:tab pos="3930650" algn="l"/>
                <a:tab pos="4379913" algn="l"/>
                <a:tab pos="4829175" algn="l"/>
                <a:tab pos="5278438" algn="l"/>
                <a:tab pos="5727700" algn="l"/>
                <a:tab pos="6176963" algn="l"/>
                <a:tab pos="6626225" algn="l"/>
                <a:tab pos="7075488" algn="l"/>
                <a:tab pos="7524750" algn="l"/>
                <a:tab pos="7974013" algn="l"/>
                <a:tab pos="8423275" algn="l"/>
                <a:tab pos="8872538" algn="l"/>
                <a:tab pos="9321800" algn="l"/>
              </a:tabLst>
              <a:defRPr/>
            </a:pPr>
            <a:r>
              <a:rPr lang="en-US" sz="2000">
                <a:latin typeface="Calibri" pitchFamily="32" charset="0"/>
                <a:cs typeface="+mn-cs"/>
              </a:rPr>
              <a:t>This octal numbers has to be </a:t>
            </a:r>
            <a:r>
              <a:rPr lang="en-US" sz="2000" b="1">
                <a:latin typeface="Calibri" pitchFamily="32" charset="0"/>
                <a:cs typeface="+mn-cs"/>
              </a:rPr>
              <a:t>subtracted</a:t>
            </a:r>
            <a:r>
              <a:rPr lang="en-US" sz="2000">
                <a:latin typeface="Calibri" pitchFamily="32" charset="0"/>
                <a:cs typeface="+mn-cs"/>
              </a:rPr>
              <a:t> from the system default to obtain the </a:t>
            </a:r>
            <a:r>
              <a:rPr lang="en-US" sz="2000" b="1">
                <a:latin typeface="Calibri" pitchFamily="32" charset="0"/>
                <a:cs typeface="+mn-cs"/>
              </a:rPr>
              <a:t>actual </a:t>
            </a:r>
            <a:r>
              <a:rPr lang="en-US" sz="2000">
                <a:latin typeface="Calibri" pitchFamily="32" charset="0"/>
                <a:cs typeface="+mn-cs"/>
              </a:rPr>
              <a:t>default</a:t>
            </a:r>
          </a:p>
          <a:p>
            <a:pPr marL="339725" indent="-338138" algn="just">
              <a:lnSpc>
                <a:spcPct val="90000"/>
              </a:lnSpc>
              <a:spcBef>
                <a:spcPts val="800"/>
              </a:spcBef>
              <a:buClrTx/>
              <a:buFontTx/>
              <a:buNone/>
              <a:tabLst>
                <a:tab pos="338138" algn="l"/>
                <a:tab pos="785813" algn="l"/>
                <a:tab pos="1235075" algn="l"/>
                <a:tab pos="1684338" algn="l"/>
                <a:tab pos="2133600" algn="l"/>
                <a:tab pos="2582863" algn="l"/>
                <a:tab pos="3032125" algn="l"/>
                <a:tab pos="3481388" algn="l"/>
                <a:tab pos="3930650" algn="l"/>
                <a:tab pos="4379913" algn="l"/>
                <a:tab pos="4829175" algn="l"/>
                <a:tab pos="5278438" algn="l"/>
                <a:tab pos="5727700" algn="l"/>
                <a:tab pos="6176963" algn="l"/>
                <a:tab pos="6626225" algn="l"/>
                <a:tab pos="7075488" algn="l"/>
                <a:tab pos="7524750" algn="l"/>
                <a:tab pos="7974013" algn="l"/>
                <a:tab pos="8423275" algn="l"/>
                <a:tab pos="8872538" algn="l"/>
                <a:tab pos="9321800" algn="l"/>
              </a:tabLst>
              <a:defRPr/>
            </a:pPr>
            <a:r>
              <a:rPr lang="en-IN" sz="2000">
                <a:latin typeface="Calibri" pitchFamily="32" charset="0"/>
                <a:cs typeface="+mn-cs"/>
              </a:rPr>
              <a:t>	</a:t>
            </a:r>
            <a:r>
              <a:rPr lang="en-US" sz="2000">
                <a:latin typeface="Calibri" pitchFamily="32" charset="0"/>
                <a:cs typeface="+mn-cs"/>
              </a:rPr>
              <a:t>Eg: for ordinary file  (666 -</a:t>
            </a:r>
            <a:r>
              <a:rPr lang="en-IN" sz="2000">
                <a:latin typeface="Calibri" pitchFamily="32" charset="0"/>
                <a:cs typeface="+mn-cs"/>
              </a:rPr>
              <a:t> </a:t>
            </a:r>
            <a:r>
              <a:rPr lang="en-US" sz="2000">
                <a:latin typeface="Calibri" pitchFamily="32" charset="0"/>
                <a:cs typeface="+mn-cs"/>
              </a:rPr>
              <a:t>022) 644 , so when a file is created it will have permissions rw-r--r- -</a:t>
            </a:r>
          </a:p>
          <a:p>
            <a:pPr marL="338138" indent="-338138" algn="just">
              <a:lnSpc>
                <a:spcPct val="90000"/>
              </a:lnSpc>
              <a:spcBef>
                <a:spcPts val="800"/>
              </a:spcBef>
              <a:buFont typeface="Times New Roman" pitchFamily="16" charset="0"/>
              <a:buChar char="•"/>
              <a:tabLst>
                <a:tab pos="338138" algn="l"/>
                <a:tab pos="785813" algn="l"/>
                <a:tab pos="1235075" algn="l"/>
                <a:tab pos="1684338" algn="l"/>
                <a:tab pos="2133600" algn="l"/>
                <a:tab pos="2582863" algn="l"/>
                <a:tab pos="3032125" algn="l"/>
                <a:tab pos="3481388" algn="l"/>
                <a:tab pos="3930650" algn="l"/>
                <a:tab pos="4379913" algn="l"/>
                <a:tab pos="4829175" algn="l"/>
                <a:tab pos="5278438" algn="l"/>
                <a:tab pos="5727700" algn="l"/>
                <a:tab pos="6176963" algn="l"/>
                <a:tab pos="6626225" algn="l"/>
                <a:tab pos="7075488" algn="l"/>
                <a:tab pos="7524750" algn="l"/>
                <a:tab pos="7974013" algn="l"/>
                <a:tab pos="8423275" algn="l"/>
                <a:tab pos="8872538" algn="l"/>
                <a:tab pos="9321800" algn="l"/>
              </a:tabLst>
              <a:defRPr/>
            </a:pPr>
            <a:r>
              <a:rPr lang="en-US" sz="2000">
                <a:latin typeface="Calibri" pitchFamily="32" charset="0"/>
                <a:cs typeface="+mn-cs"/>
              </a:rPr>
              <a:t>Also possible to set new default using umask:</a:t>
            </a:r>
          </a:p>
          <a:p>
            <a:pPr marL="339725" indent="-338138" algn="just">
              <a:lnSpc>
                <a:spcPct val="90000"/>
              </a:lnSpc>
              <a:spcBef>
                <a:spcPts val="800"/>
              </a:spcBef>
              <a:buClrTx/>
              <a:buFontTx/>
              <a:buNone/>
              <a:tabLst>
                <a:tab pos="338138" algn="l"/>
                <a:tab pos="785813" algn="l"/>
                <a:tab pos="1235075" algn="l"/>
                <a:tab pos="1684338" algn="l"/>
                <a:tab pos="2133600" algn="l"/>
                <a:tab pos="2582863" algn="l"/>
                <a:tab pos="3032125" algn="l"/>
                <a:tab pos="3481388" algn="l"/>
                <a:tab pos="3930650" algn="l"/>
                <a:tab pos="4379913" algn="l"/>
                <a:tab pos="4829175" algn="l"/>
                <a:tab pos="5278438" algn="l"/>
                <a:tab pos="5727700" algn="l"/>
                <a:tab pos="6176963" algn="l"/>
                <a:tab pos="6626225" algn="l"/>
                <a:tab pos="7075488" algn="l"/>
                <a:tab pos="7524750" algn="l"/>
                <a:tab pos="7974013" algn="l"/>
                <a:tab pos="8423275" algn="l"/>
                <a:tab pos="8872538" algn="l"/>
                <a:tab pos="9321800" algn="l"/>
              </a:tabLst>
              <a:defRPr/>
            </a:pPr>
            <a:r>
              <a:rPr lang="en-US" sz="2000">
                <a:latin typeface="Calibri" pitchFamily="32" charset="0"/>
                <a:cs typeface="+mn-cs"/>
              </a:rPr>
              <a:t>		</a:t>
            </a:r>
            <a:r>
              <a:rPr lang="en-IN" sz="2000" b="1">
                <a:latin typeface="Calibri" pitchFamily="32" charset="0"/>
                <a:cs typeface="+mn-cs"/>
              </a:rPr>
              <a:t>$</a:t>
            </a:r>
            <a:r>
              <a:rPr lang="en-US" sz="2000" b="1">
                <a:latin typeface="Calibri" pitchFamily="32" charset="0"/>
                <a:cs typeface="+mn-cs"/>
              </a:rPr>
              <a:t>umask 000</a:t>
            </a:r>
          </a:p>
        </p:txBody>
      </p:sp>
    </p:spTree>
    <p:extLst>
      <p:ext uri="{BB962C8B-B14F-4D97-AF65-F5344CB8AC3E}">
        <p14:creationId xmlns:p14="http://schemas.microsoft.com/office/powerpoint/2010/main" val="170575872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60EB7491-0263-47E8-BA73-5E25D441A20A}"/>
              </a:ext>
            </a:extLst>
          </p:cNvPr>
          <p:cNvSpPr/>
          <p:nvPr/>
        </p:nvSpPr>
        <p:spPr>
          <a:xfrm>
            <a:off x="-55880" y="429395"/>
            <a:ext cx="12303760" cy="14223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DE4289B-5A9D-4D1D-8546-3AC6DA34870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83"/>
          <a:stretch/>
        </p:blipFill>
        <p:spPr>
          <a:xfrm>
            <a:off x="11035161" y="-1"/>
            <a:ext cx="1016000" cy="96536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F545CCB-30BA-465D-AB61-85A068F7FE2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094" b="8607"/>
          <a:stretch/>
        </p:blipFill>
        <p:spPr>
          <a:xfrm>
            <a:off x="140839" y="110490"/>
            <a:ext cx="1991360" cy="746760"/>
          </a:xfrm>
          <a:prstGeom prst="rect">
            <a:avLst/>
          </a:prstGeom>
        </p:spPr>
      </p:pic>
      <p:pic>
        <p:nvPicPr>
          <p:cNvPr id="8" name="Picture 2">
            <a:extLst>
              <a:ext uri="{FF2B5EF4-FFF2-40B4-BE49-F238E27FC236}">
                <a16:creationId xmlns:a16="http://schemas.microsoft.com/office/drawing/2014/main" id="{0680EFED-9B06-4900-9B0B-44F65332F5A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083" t="10169" r="28688"/>
          <a:stretch/>
        </p:blipFill>
        <p:spPr bwMode="auto">
          <a:xfrm>
            <a:off x="8246854" y="0"/>
            <a:ext cx="883919" cy="9154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5174D98B-A888-4925-9398-BE88B941884A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95"/>
          <a:stretch/>
        </p:blipFill>
        <p:spPr>
          <a:xfrm>
            <a:off x="9425151" y="0"/>
            <a:ext cx="1413291" cy="955525"/>
          </a:xfrm>
          <a:prstGeom prst="rect">
            <a:avLst/>
          </a:prstGeom>
        </p:spPr>
      </p:pic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53B2F865-3834-497F-B440-7CA7E591ACF5}"/>
              </a:ext>
            </a:extLst>
          </p:cNvPr>
          <p:cNvCxnSpPr>
            <a:cxnSpLocks/>
          </p:cNvCxnSpPr>
          <p:nvPr/>
        </p:nvCxnSpPr>
        <p:spPr>
          <a:xfrm flipV="1">
            <a:off x="0" y="940395"/>
            <a:ext cx="12192000" cy="1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" name="Rectangle 1">
            <a:extLst>
              <a:ext uri="{FF2B5EF4-FFF2-40B4-BE49-F238E27FC236}">
                <a16:creationId xmlns:a16="http://schemas.microsoft.com/office/drawing/2014/main" id="{45C21305-45D0-4AC6-928E-D125228A1D06}"/>
              </a:ext>
            </a:extLst>
          </p:cNvPr>
          <p:cNvSpPr/>
          <p:nvPr/>
        </p:nvSpPr>
        <p:spPr>
          <a:xfrm>
            <a:off x="0" y="940395"/>
            <a:ext cx="12192000" cy="591760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9" name="Text Box 1">
            <a:extLst>
              <a:ext uri="{FF2B5EF4-FFF2-40B4-BE49-F238E27FC236}">
                <a16:creationId xmlns:a16="http://schemas.microsoft.com/office/drawing/2014/main" id="{2602643C-20DB-4E29-9EE1-CEDD43149DD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200" y="1070281"/>
            <a:ext cx="10577961" cy="639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 anchor="ctr"/>
          <a:lstStyle>
            <a:lvl1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Droid Sans Fallback" charset="0"/>
              </a:defRPr>
            </a:lvl1pPr>
            <a:lvl2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Droid Sans Fallback" charset="0"/>
              </a:defRPr>
            </a:lvl2pPr>
            <a:lvl3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Droid Sans Fallback" charset="0"/>
              </a:defRPr>
            </a:lvl3pPr>
            <a:lvl4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Droid Sans Fallback" charset="0"/>
              </a:defRPr>
            </a:lvl4pPr>
            <a:lvl5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Droid Sans Fallback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Droid Sans Fallback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Droid Sans Fallback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Droid Sans Fallback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Droid Sans Fallback" charset="0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en-US" altLang="en-US" sz="3200" b="1">
                <a:solidFill>
                  <a:srgbClr val="000000"/>
                </a:solidFill>
                <a:latin typeface="Calibri" panose="020F0502020204030204" pitchFamily="34" charset="0"/>
              </a:rPr>
              <a:t>Security Levels</a:t>
            </a:r>
          </a:p>
        </p:txBody>
      </p:sp>
      <p:sp>
        <p:nvSpPr>
          <p:cNvPr id="11" name="Text Box 2">
            <a:extLst>
              <a:ext uri="{FF2B5EF4-FFF2-40B4-BE49-F238E27FC236}">
                <a16:creationId xmlns:a16="http://schemas.microsoft.com/office/drawing/2014/main" id="{47818A22-9BBC-4BDD-8228-118D7EBA659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200" y="1710043"/>
            <a:ext cx="10577961" cy="563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/>
          <a:lstStyle>
            <a:lvl1pPr marL="342900" indent="-338138" eaLnBrk="0" hangingPunct="0"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Droid Sans Fallback" charset="0"/>
              </a:defRPr>
            </a:lvl1pPr>
            <a:lvl2pPr indent="-280988" eaLnBrk="0" hangingPunct="0"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Droid Sans Fallback" charset="0"/>
              </a:defRPr>
            </a:lvl2pPr>
            <a:lvl3pPr eaLnBrk="0" hangingPunct="0"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Droid Sans Fallback" charset="0"/>
              </a:defRPr>
            </a:lvl3pPr>
            <a:lvl4pPr eaLnBrk="0" hangingPunct="0"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Droid Sans Fallback" charset="0"/>
              </a:defRPr>
            </a:lvl4pPr>
            <a:lvl5pPr eaLnBrk="0" hangingPunct="0"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Droid Sans Fallback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Droid Sans Fallback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Droid Sans Fallback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Droid Sans Fallback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Droid Sans Fallback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ts val="800"/>
              </a:spcBef>
              <a:buClrTx/>
              <a:buFontTx/>
              <a:buNone/>
            </a:pPr>
            <a:r>
              <a:rPr lang="en-US" altLang="en-US" sz="3200" dirty="0">
                <a:solidFill>
                  <a:srgbClr val="000000"/>
                </a:solidFill>
                <a:latin typeface="Calibri" panose="020F0502020204030204" pitchFamily="34" charset="0"/>
              </a:rPr>
              <a:t>There are 3 levels of security in UNIX</a:t>
            </a:r>
          </a:p>
          <a:p>
            <a:pPr lvl="1" eaLnBrk="1" hangingPunct="1">
              <a:lnSpc>
                <a:spcPct val="90000"/>
              </a:lnSpc>
              <a:spcBef>
                <a:spcPts val="700"/>
              </a:spcBef>
              <a:buClrTx/>
              <a:buFontTx/>
              <a:buNone/>
            </a:pPr>
            <a:r>
              <a:rPr lang="en-US" altLang="en-US" sz="2800" dirty="0">
                <a:solidFill>
                  <a:srgbClr val="000000"/>
                </a:solidFill>
                <a:latin typeface="Calibri" panose="020F0502020204030204" pitchFamily="34" charset="0"/>
              </a:rPr>
              <a:t>System , directory &amp; file</a:t>
            </a:r>
          </a:p>
          <a:p>
            <a:pPr algn="just" eaLnBrk="1" hangingPunct="1">
              <a:lnSpc>
                <a:spcPct val="90000"/>
              </a:lnSpc>
              <a:spcBef>
                <a:spcPts val="800"/>
              </a:spcBef>
              <a:buClrTx/>
              <a:buFontTx/>
              <a:buNone/>
            </a:pPr>
            <a:r>
              <a:rPr lang="en-US" altLang="en-US" sz="2800" dirty="0">
                <a:solidFill>
                  <a:srgbClr val="000000"/>
                </a:solidFill>
                <a:latin typeface="Calibri" panose="020F0502020204030204" pitchFamily="34" charset="0"/>
              </a:rPr>
              <a:t>System security is controlled by the system administrator</a:t>
            </a:r>
          </a:p>
          <a:p>
            <a:pPr algn="just" eaLnBrk="1" hangingPunct="1">
              <a:lnSpc>
                <a:spcPct val="90000"/>
              </a:lnSpc>
              <a:spcBef>
                <a:spcPts val="800"/>
              </a:spcBef>
              <a:buClrTx/>
              <a:buFontTx/>
              <a:buNone/>
            </a:pPr>
            <a:r>
              <a:rPr lang="en-US" altLang="en-US" sz="2800" dirty="0">
                <a:solidFill>
                  <a:srgbClr val="000000"/>
                </a:solidFill>
                <a:latin typeface="Calibri" panose="020F0502020204030204" pitchFamily="34" charset="0"/>
              </a:rPr>
              <a:t>Directory and file are controlled by the users who own them</a:t>
            </a:r>
          </a:p>
          <a:p>
            <a:pPr eaLnBrk="1" hangingPunct="1">
              <a:lnSpc>
                <a:spcPct val="90000"/>
              </a:lnSpc>
              <a:spcBef>
                <a:spcPts val="800"/>
              </a:spcBef>
              <a:buClrTx/>
              <a:buFontTx/>
              <a:buNone/>
            </a:pPr>
            <a:r>
              <a:rPr lang="en-US" altLang="en-US" sz="3200" b="1" dirty="0">
                <a:solidFill>
                  <a:srgbClr val="000000"/>
                </a:solidFill>
                <a:latin typeface="Calibri" panose="020F0502020204030204" pitchFamily="34" charset="0"/>
              </a:rPr>
              <a:t>System Security:</a:t>
            </a:r>
          </a:p>
          <a:p>
            <a:pPr algn="just" eaLnBrk="1" hangingPunct="1">
              <a:lnSpc>
                <a:spcPct val="90000"/>
              </a:lnSpc>
              <a:spcBef>
                <a:spcPts val="800"/>
              </a:spcBef>
              <a:buClrTx/>
              <a:buFontTx/>
              <a:buNone/>
            </a:pPr>
            <a:r>
              <a:rPr lang="en-US" altLang="en-US" sz="3200" dirty="0">
                <a:solidFill>
                  <a:srgbClr val="000000"/>
                </a:solidFill>
                <a:latin typeface="Calibri" panose="020F0502020204030204" pitchFamily="34" charset="0"/>
              </a:rPr>
              <a:t>Security begins with login-id &amp; password</a:t>
            </a:r>
          </a:p>
          <a:p>
            <a:pPr algn="just" eaLnBrk="1" hangingPunct="1">
              <a:lnSpc>
                <a:spcPct val="90000"/>
              </a:lnSpc>
              <a:spcBef>
                <a:spcPts val="800"/>
              </a:spcBef>
              <a:buClrTx/>
              <a:buFontTx/>
              <a:buNone/>
            </a:pPr>
            <a:r>
              <a:rPr lang="en-US" altLang="en-US" sz="3200" dirty="0">
                <a:solidFill>
                  <a:srgbClr val="000000"/>
                </a:solidFill>
                <a:latin typeface="Calibri" panose="020F0502020204030204" pitchFamily="34" charset="0"/>
              </a:rPr>
              <a:t>When admin creates an account for user, it creates an entry in the file /</a:t>
            </a:r>
            <a:r>
              <a:rPr lang="en-US" altLang="en-US" sz="3200" dirty="0" err="1">
                <a:solidFill>
                  <a:srgbClr val="000000"/>
                </a:solidFill>
                <a:latin typeface="Calibri" panose="020F0502020204030204" pitchFamily="34" charset="0"/>
              </a:rPr>
              <a:t>etc</a:t>
            </a:r>
            <a:r>
              <a:rPr lang="en-US" altLang="en-US" sz="3200" dirty="0">
                <a:solidFill>
                  <a:srgbClr val="000000"/>
                </a:solidFill>
                <a:latin typeface="Calibri" panose="020F0502020204030204" pitchFamily="34" charset="0"/>
              </a:rPr>
              <a:t>/passwd.</a:t>
            </a:r>
          </a:p>
          <a:p>
            <a:pPr algn="just" eaLnBrk="1" hangingPunct="1">
              <a:lnSpc>
                <a:spcPct val="90000"/>
              </a:lnSpc>
              <a:spcBef>
                <a:spcPts val="800"/>
              </a:spcBef>
              <a:buClrTx/>
              <a:buFontTx/>
              <a:buNone/>
            </a:pPr>
            <a:r>
              <a:rPr lang="en-US" altLang="en-US" sz="3200" dirty="0">
                <a:solidFill>
                  <a:srgbClr val="000000"/>
                </a:solidFill>
                <a:latin typeface="Calibri" panose="020F0502020204030204" pitchFamily="34" charset="0"/>
              </a:rPr>
              <a:t>User can’t change these information</a:t>
            </a:r>
          </a:p>
        </p:txBody>
      </p:sp>
    </p:spTree>
    <p:extLst>
      <p:ext uri="{BB962C8B-B14F-4D97-AF65-F5344CB8AC3E}">
        <p14:creationId xmlns:p14="http://schemas.microsoft.com/office/powerpoint/2010/main" val="345951161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60EB7491-0263-47E8-BA73-5E25D441A20A}"/>
              </a:ext>
            </a:extLst>
          </p:cNvPr>
          <p:cNvSpPr/>
          <p:nvPr/>
        </p:nvSpPr>
        <p:spPr>
          <a:xfrm>
            <a:off x="-55880" y="429395"/>
            <a:ext cx="12303760" cy="14223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DE4289B-5A9D-4D1D-8546-3AC6DA34870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83"/>
          <a:stretch/>
        </p:blipFill>
        <p:spPr>
          <a:xfrm>
            <a:off x="11035161" y="-1"/>
            <a:ext cx="1016000" cy="96536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F545CCB-30BA-465D-AB61-85A068F7FE2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094" b="8607"/>
          <a:stretch/>
        </p:blipFill>
        <p:spPr>
          <a:xfrm>
            <a:off x="140839" y="110490"/>
            <a:ext cx="1991360" cy="746760"/>
          </a:xfrm>
          <a:prstGeom prst="rect">
            <a:avLst/>
          </a:prstGeom>
        </p:spPr>
      </p:pic>
      <p:pic>
        <p:nvPicPr>
          <p:cNvPr id="8" name="Picture 2">
            <a:extLst>
              <a:ext uri="{FF2B5EF4-FFF2-40B4-BE49-F238E27FC236}">
                <a16:creationId xmlns:a16="http://schemas.microsoft.com/office/drawing/2014/main" id="{0680EFED-9B06-4900-9B0B-44F65332F5A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083" t="10169" r="28688"/>
          <a:stretch/>
        </p:blipFill>
        <p:spPr bwMode="auto">
          <a:xfrm>
            <a:off x="8246854" y="0"/>
            <a:ext cx="883919" cy="9154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5174D98B-A888-4925-9398-BE88B941884A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95"/>
          <a:stretch/>
        </p:blipFill>
        <p:spPr>
          <a:xfrm>
            <a:off x="9425151" y="0"/>
            <a:ext cx="1413291" cy="955525"/>
          </a:xfrm>
          <a:prstGeom prst="rect">
            <a:avLst/>
          </a:prstGeom>
        </p:spPr>
      </p:pic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53B2F865-3834-497F-B440-7CA7E591ACF5}"/>
              </a:ext>
            </a:extLst>
          </p:cNvPr>
          <p:cNvCxnSpPr>
            <a:cxnSpLocks/>
          </p:cNvCxnSpPr>
          <p:nvPr/>
        </p:nvCxnSpPr>
        <p:spPr>
          <a:xfrm flipV="1">
            <a:off x="0" y="940395"/>
            <a:ext cx="12192000" cy="1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" name="Rectangle 1">
            <a:extLst>
              <a:ext uri="{FF2B5EF4-FFF2-40B4-BE49-F238E27FC236}">
                <a16:creationId xmlns:a16="http://schemas.microsoft.com/office/drawing/2014/main" id="{45C21305-45D0-4AC6-928E-D125228A1D06}"/>
              </a:ext>
            </a:extLst>
          </p:cNvPr>
          <p:cNvSpPr/>
          <p:nvPr/>
        </p:nvSpPr>
        <p:spPr>
          <a:xfrm>
            <a:off x="-8759" y="998569"/>
            <a:ext cx="12192000" cy="591760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dirty="0"/>
          </a:p>
        </p:txBody>
      </p:sp>
      <p:sp>
        <p:nvSpPr>
          <p:cNvPr id="9" name="Text Box 1">
            <a:extLst>
              <a:ext uri="{FF2B5EF4-FFF2-40B4-BE49-F238E27FC236}">
                <a16:creationId xmlns:a16="http://schemas.microsoft.com/office/drawing/2014/main" id="{27050F34-AD10-47B2-8357-C515B65525A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6540" y="1197925"/>
            <a:ext cx="11678920" cy="639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 anchor="ctr"/>
          <a:lstStyle>
            <a:lvl1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Droid Sans Fallback" charset="0"/>
              </a:defRPr>
            </a:lvl1pPr>
            <a:lvl2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Droid Sans Fallback" charset="0"/>
              </a:defRPr>
            </a:lvl2pPr>
            <a:lvl3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Droid Sans Fallback" charset="0"/>
              </a:defRPr>
            </a:lvl3pPr>
            <a:lvl4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Droid Sans Fallback" charset="0"/>
              </a:defRPr>
            </a:lvl4pPr>
            <a:lvl5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Droid Sans Fallback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Droid Sans Fallback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Droid Sans Fallback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Droid Sans Fallback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Droid Sans Fallback" charset="0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en-US" altLang="en-US" sz="3200" b="1">
                <a:solidFill>
                  <a:schemeClr val="tx1"/>
                </a:solidFill>
                <a:latin typeface="Calibri" panose="020F0502020204030204" pitchFamily="34" charset="0"/>
              </a:rPr>
              <a:t>Directory Level Permission</a:t>
            </a:r>
          </a:p>
        </p:txBody>
      </p:sp>
      <p:sp>
        <p:nvSpPr>
          <p:cNvPr id="11" name="Text Box 2">
            <a:extLst>
              <a:ext uri="{FF2B5EF4-FFF2-40B4-BE49-F238E27FC236}">
                <a16:creationId xmlns:a16="http://schemas.microsoft.com/office/drawing/2014/main" id="{32F0A5A2-87BB-48E1-BE3F-708D074D661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6540" y="1837687"/>
            <a:ext cx="11678920" cy="5638800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  <p:txBody>
          <a:bodyPr lIns="90000" tIns="46800" rIns="90000" bIns="46800"/>
          <a:lstStyle/>
          <a:p>
            <a:pPr marL="338138" indent="-338138">
              <a:lnSpc>
                <a:spcPct val="80000"/>
              </a:lnSpc>
              <a:spcBef>
                <a:spcPts val="800"/>
              </a:spcBef>
              <a:buFont typeface="Times New Roman" pitchFamily="16" charset="0"/>
              <a:buChar char="•"/>
              <a:tabLst>
                <a:tab pos="338138" algn="l"/>
                <a:tab pos="785813" algn="l"/>
                <a:tab pos="1235075" algn="l"/>
                <a:tab pos="1684338" algn="l"/>
                <a:tab pos="2133600" algn="l"/>
                <a:tab pos="2582863" algn="l"/>
                <a:tab pos="3032125" algn="l"/>
                <a:tab pos="3481388" algn="l"/>
                <a:tab pos="3930650" algn="l"/>
                <a:tab pos="4379913" algn="l"/>
                <a:tab pos="4829175" algn="l"/>
                <a:tab pos="5278438" algn="l"/>
                <a:tab pos="5727700" algn="l"/>
                <a:tab pos="6176963" algn="l"/>
                <a:tab pos="6626225" algn="l"/>
                <a:tab pos="7075488" algn="l"/>
                <a:tab pos="7524750" algn="l"/>
                <a:tab pos="7974013" algn="l"/>
                <a:tab pos="8423275" algn="l"/>
                <a:tab pos="8872538" algn="l"/>
                <a:tab pos="9321800" algn="l"/>
              </a:tabLst>
              <a:defRPr/>
            </a:pPr>
            <a:r>
              <a:rPr lang="en-US" sz="2400" b="1" dirty="0" err="1">
                <a:latin typeface="Calibri" pitchFamily="32" charset="0"/>
                <a:cs typeface="+mn-cs"/>
              </a:rPr>
              <a:t>Eg</a:t>
            </a:r>
            <a:r>
              <a:rPr lang="en-US" sz="2400" b="1" dirty="0">
                <a:latin typeface="Calibri" pitchFamily="32" charset="0"/>
                <a:cs typeface="+mn-cs"/>
              </a:rPr>
              <a:t>: $ls –</a:t>
            </a:r>
            <a:r>
              <a:rPr lang="en-US" sz="2400" b="1" dirty="0" err="1">
                <a:latin typeface="Calibri" pitchFamily="32" charset="0"/>
                <a:cs typeface="+mn-cs"/>
              </a:rPr>
              <a:t>ld</a:t>
            </a:r>
            <a:r>
              <a:rPr lang="en-US" sz="2400" b="1" dirty="0">
                <a:latin typeface="Calibri" pitchFamily="32" charset="0"/>
                <a:cs typeface="+mn-cs"/>
              </a:rPr>
              <a:t> progs</a:t>
            </a:r>
          </a:p>
          <a:p>
            <a:pPr marL="338138" indent="-338138">
              <a:lnSpc>
                <a:spcPct val="80000"/>
              </a:lnSpc>
              <a:spcBef>
                <a:spcPts val="800"/>
              </a:spcBef>
              <a:buFont typeface="Times New Roman" pitchFamily="16" charset="0"/>
              <a:buChar char="•"/>
              <a:tabLst>
                <a:tab pos="338138" algn="l"/>
                <a:tab pos="785813" algn="l"/>
                <a:tab pos="1235075" algn="l"/>
                <a:tab pos="1684338" algn="l"/>
                <a:tab pos="2133600" algn="l"/>
                <a:tab pos="2582863" algn="l"/>
                <a:tab pos="3032125" algn="l"/>
                <a:tab pos="3481388" algn="l"/>
                <a:tab pos="3930650" algn="l"/>
                <a:tab pos="4379913" algn="l"/>
                <a:tab pos="4829175" algn="l"/>
                <a:tab pos="5278438" algn="l"/>
                <a:tab pos="5727700" algn="l"/>
                <a:tab pos="6176963" algn="l"/>
                <a:tab pos="6626225" algn="l"/>
                <a:tab pos="7075488" algn="l"/>
                <a:tab pos="7524750" algn="l"/>
                <a:tab pos="7974013" algn="l"/>
                <a:tab pos="8423275" algn="l"/>
                <a:tab pos="8872538" algn="l"/>
                <a:tab pos="9321800" algn="l"/>
              </a:tabLst>
              <a:defRPr/>
            </a:pPr>
            <a:r>
              <a:rPr lang="en-US" sz="2400" dirty="0" err="1">
                <a:latin typeface="Calibri" pitchFamily="32" charset="0"/>
                <a:cs typeface="+mn-cs"/>
              </a:rPr>
              <a:t>drwxr</a:t>
            </a:r>
            <a:r>
              <a:rPr lang="en-US" sz="2400" dirty="0">
                <a:latin typeface="Calibri" pitchFamily="32" charset="0"/>
                <a:cs typeface="+mn-cs"/>
              </a:rPr>
              <a:t>-</a:t>
            </a:r>
            <a:r>
              <a:rPr lang="en-US" sz="2400" dirty="0" err="1">
                <a:latin typeface="Calibri" pitchFamily="32" charset="0"/>
                <a:cs typeface="+mn-cs"/>
              </a:rPr>
              <a:t>xr</a:t>
            </a:r>
            <a:r>
              <a:rPr lang="en-US" sz="2400" dirty="0">
                <a:latin typeface="Calibri" pitchFamily="32" charset="0"/>
                <a:cs typeface="+mn-cs"/>
              </a:rPr>
              <a:t>-x	2	user1	metal		128	Oct  18 12:41 	progs</a:t>
            </a:r>
          </a:p>
          <a:p>
            <a:pPr marL="338138" indent="-338138">
              <a:lnSpc>
                <a:spcPct val="80000"/>
              </a:lnSpc>
              <a:spcBef>
                <a:spcPts val="800"/>
              </a:spcBef>
              <a:buFont typeface="Times New Roman" pitchFamily="16" charset="0"/>
              <a:buChar char="•"/>
              <a:tabLst>
                <a:tab pos="338138" algn="l"/>
                <a:tab pos="785813" algn="l"/>
                <a:tab pos="1235075" algn="l"/>
                <a:tab pos="1684338" algn="l"/>
                <a:tab pos="2133600" algn="l"/>
                <a:tab pos="2582863" algn="l"/>
                <a:tab pos="3032125" algn="l"/>
                <a:tab pos="3481388" algn="l"/>
                <a:tab pos="3930650" algn="l"/>
                <a:tab pos="4379913" algn="l"/>
                <a:tab pos="4829175" algn="l"/>
                <a:tab pos="5278438" algn="l"/>
                <a:tab pos="5727700" algn="l"/>
                <a:tab pos="6176963" algn="l"/>
                <a:tab pos="6626225" algn="l"/>
                <a:tab pos="7075488" algn="l"/>
                <a:tab pos="7524750" algn="l"/>
                <a:tab pos="7974013" algn="l"/>
                <a:tab pos="8423275" algn="l"/>
                <a:tab pos="8872538" algn="l"/>
                <a:tab pos="9321800" algn="l"/>
              </a:tabLst>
              <a:defRPr/>
            </a:pPr>
            <a:r>
              <a:rPr lang="en-US" sz="2800" b="1" dirty="0">
                <a:latin typeface="Calibri" pitchFamily="32" charset="0"/>
                <a:cs typeface="+mn-cs"/>
              </a:rPr>
              <a:t>Read Permission</a:t>
            </a:r>
          </a:p>
          <a:p>
            <a:pPr marL="338138" indent="-338138" algn="just">
              <a:lnSpc>
                <a:spcPct val="80000"/>
              </a:lnSpc>
              <a:spcBef>
                <a:spcPts val="800"/>
              </a:spcBef>
              <a:buFont typeface="Arial" charset="0"/>
              <a:buChar char="•"/>
              <a:tabLst>
                <a:tab pos="338138" algn="l"/>
                <a:tab pos="785813" algn="l"/>
                <a:tab pos="1235075" algn="l"/>
                <a:tab pos="1684338" algn="l"/>
                <a:tab pos="2133600" algn="l"/>
                <a:tab pos="2582863" algn="l"/>
                <a:tab pos="3032125" algn="l"/>
                <a:tab pos="3481388" algn="l"/>
                <a:tab pos="3930650" algn="l"/>
                <a:tab pos="4379913" algn="l"/>
                <a:tab pos="4829175" algn="l"/>
                <a:tab pos="5278438" algn="l"/>
                <a:tab pos="5727700" algn="l"/>
                <a:tab pos="6176963" algn="l"/>
                <a:tab pos="6626225" algn="l"/>
                <a:tab pos="7075488" algn="l"/>
                <a:tab pos="7524750" algn="l"/>
                <a:tab pos="7974013" algn="l"/>
                <a:tab pos="8423275" algn="l"/>
                <a:tab pos="8872538" algn="l"/>
                <a:tab pos="9321800" algn="l"/>
              </a:tabLst>
              <a:defRPr/>
            </a:pPr>
            <a:r>
              <a:rPr lang="en-US" sz="2800" dirty="0">
                <a:latin typeface="Calibri" pitchFamily="32" charset="0"/>
                <a:cs typeface="+mn-cs"/>
              </a:rPr>
              <a:t> When user have read permission, can read the directory, which contains names of the files &amp; subdirectories &amp; all of their attributes.</a:t>
            </a:r>
          </a:p>
          <a:p>
            <a:pPr marL="338138" indent="-338138" algn="just">
              <a:lnSpc>
                <a:spcPct val="80000"/>
              </a:lnSpc>
              <a:spcBef>
                <a:spcPts val="800"/>
              </a:spcBef>
              <a:buFont typeface="Arial" charset="0"/>
              <a:buChar char="•"/>
              <a:tabLst>
                <a:tab pos="338138" algn="l"/>
                <a:tab pos="785813" algn="l"/>
                <a:tab pos="1235075" algn="l"/>
                <a:tab pos="1684338" algn="l"/>
                <a:tab pos="2133600" algn="l"/>
                <a:tab pos="2582863" algn="l"/>
                <a:tab pos="3032125" algn="l"/>
                <a:tab pos="3481388" algn="l"/>
                <a:tab pos="3930650" algn="l"/>
                <a:tab pos="4379913" algn="l"/>
                <a:tab pos="4829175" algn="l"/>
                <a:tab pos="5278438" algn="l"/>
                <a:tab pos="5727700" algn="l"/>
                <a:tab pos="6176963" algn="l"/>
                <a:tab pos="6626225" algn="l"/>
                <a:tab pos="7075488" algn="l"/>
                <a:tab pos="7524750" algn="l"/>
                <a:tab pos="7974013" algn="l"/>
                <a:tab pos="8423275" algn="l"/>
                <a:tab pos="8872538" algn="l"/>
                <a:tab pos="9321800" algn="l"/>
              </a:tabLst>
              <a:defRPr/>
            </a:pPr>
            <a:r>
              <a:rPr lang="en-US" sz="2800" dirty="0">
                <a:latin typeface="Calibri" pitchFamily="32" charset="0"/>
                <a:cs typeface="+mn-cs"/>
              </a:rPr>
              <a:t> Generally everyone is given read permission for directory</a:t>
            </a:r>
          </a:p>
          <a:p>
            <a:pPr marL="338138" indent="-338138" algn="just">
              <a:lnSpc>
                <a:spcPct val="80000"/>
              </a:lnSpc>
              <a:spcBef>
                <a:spcPts val="800"/>
              </a:spcBef>
              <a:buFont typeface="Arial" charset="0"/>
              <a:buChar char="•"/>
              <a:tabLst>
                <a:tab pos="338138" algn="l"/>
                <a:tab pos="785813" algn="l"/>
                <a:tab pos="1235075" algn="l"/>
                <a:tab pos="1684338" algn="l"/>
                <a:tab pos="2133600" algn="l"/>
                <a:tab pos="2582863" algn="l"/>
                <a:tab pos="3032125" algn="l"/>
                <a:tab pos="3481388" algn="l"/>
                <a:tab pos="3930650" algn="l"/>
                <a:tab pos="4379913" algn="l"/>
                <a:tab pos="4829175" algn="l"/>
                <a:tab pos="5278438" algn="l"/>
                <a:tab pos="5727700" algn="l"/>
                <a:tab pos="6176963" algn="l"/>
                <a:tab pos="6626225" algn="l"/>
                <a:tab pos="7075488" algn="l"/>
                <a:tab pos="7524750" algn="l"/>
                <a:tab pos="7974013" algn="l"/>
                <a:tab pos="8423275" algn="l"/>
                <a:tab pos="8872538" algn="l"/>
                <a:tab pos="9321800" algn="l"/>
              </a:tabLst>
              <a:defRPr/>
            </a:pPr>
            <a:r>
              <a:rPr lang="en-US" sz="2800" dirty="0">
                <a:latin typeface="Calibri" pitchFamily="32" charset="0"/>
                <a:cs typeface="+mn-cs"/>
              </a:rPr>
              <a:t> If the read permission is removed can’t able to read the directory information.</a:t>
            </a:r>
          </a:p>
          <a:p>
            <a:pPr marL="338138" indent="-338138">
              <a:lnSpc>
                <a:spcPct val="80000"/>
              </a:lnSpc>
              <a:spcBef>
                <a:spcPts val="800"/>
              </a:spcBef>
              <a:buFont typeface="Times New Roman" pitchFamily="16" charset="0"/>
              <a:buChar char="•"/>
              <a:tabLst>
                <a:tab pos="338138" algn="l"/>
                <a:tab pos="785813" algn="l"/>
                <a:tab pos="1235075" algn="l"/>
                <a:tab pos="1684338" algn="l"/>
                <a:tab pos="2133600" algn="l"/>
                <a:tab pos="2582863" algn="l"/>
                <a:tab pos="3032125" algn="l"/>
                <a:tab pos="3481388" algn="l"/>
                <a:tab pos="3930650" algn="l"/>
                <a:tab pos="4379913" algn="l"/>
                <a:tab pos="4829175" algn="l"/>
                <a:tab pos="5278438" algn="l"/>
                <a:tab pos="5727700" algn="l"/>
                <a:tab pos="6176963" algn="l"/>
                <a:tab pos="6626225" algn="l"/>
                <a:tab pos="7075488" algn="l"/>
                <a:tab pos="7524750" algn="l"/>
                <a:tab pos="7974013" algn="l"/>
                <a:tab pos="8423275" algn="l"/>
                <a:tab pos="8872538" algn="l"/>
                <a:tab pos="9321800" algn="l"/>
              </a:tabLst>
              <a:defRPr/>
            </a:pPr>
            <a:r>
              <a:rPr lang="en-US" sz="2400" b="1" dirty="0" err="1">
                <a:latin typeface="Calibri" pitchFamily="32" charset="0"/>
                <a:cs typeface="+mn-cs"/>
              </a:rPr>
              <a:t>Eg</a:t>
            </a:r>
            <a:r>
              <a:rPr lang="en-US" sz="2400" b="1" dirty="0">
                <a:latin typeface="Calibri" pitchFamily="32" charset="0"/>
                <a:cs typeface="+mn-cs"/>
              </a:rPr>
              <a:t>: $</a:t>
            </a:r>
            <a:r>
              <a:rPr lang="en-US" sz="2400" b="1" dirty="0" err="1">
                <a:latin typeface="Calibri" pitchFamily="32" charset="0"/>
                <a:cs typeface="+mn-cs"/>
              </a:rPr>
              <a:t>chmod</a:t>
            </a:r>
            <a:r>
              <a:rPr lang="en-US" sz="2400" b="1" dirty="0">
                <a:latin typeface="Calibri" pitchFamily="32" charset="0"/>
                <a:cs typeface="+mn-cs"/>
              </a:rPr>
              <a:t> –r progs ; ls –</a:t>
            </a:r>
            <a:r>
              <a:rPr lang="en-US" sz="2400" b="1" dirty="0" err="1">
                <a:latin typeface="Calibri" pitchFamily="32" charset="0"/>
                <a:cs typeface="+mn-cs"/>
              </a:rPr>
              <a:t>ld</a:t>
            </a:r>
            <a:r>
              <a:rPr lang="en-US" sz="2400" b="1" dirty="0">
                <a:latin typeface="Calibri" pitchFamily="32" charset="0"/>
                <a:cs typeface="+mn-cs"/>
              </a:rPr>
              <a:t> progs</a:t>
            </a:r>
          </a:p>
          <a:p>
            <a:pPr marL="338138" indent="-338138">
              <a:lnSpc>
                <a:spcPct val="80000"/>
              </a:lnSpc>
              <a:spcBef>
                <a:spcPts val="800"/>
              </a:spcBef>
              <a:buFont typeface="Times New Roman" pitchFamily="16" charset="0"/>
              <a:buChar char="•"/>
              <a:tabLst>
                <a:tab pos="338138" algn="l"/>
                <a:tab pos="785813" algn="l"/>
                <a:tab pos="1235075" algn="l"/>
                <a:tab pos="1684338" algn="l"/>
                <a:tab pos="2133600" algn="l"/>
                <a:tab pos="2582863" algn="l"/>
                <a:tab pos="3032125" algn="l"/>
                <a:tab pos="3481388" algn="l"/>
                <a:tab pos="3930650" algn="l"/>
                <a:tab pos="4379913" algn="l"/>
                <a:tab pos="4829175" algn="l"/>
                <a:tab pos="5278438" algn="l"/>
                <a:tab pos="5727700" algn="l"/>
                <a:tab pos="6176963" algn="l"/>
                <a:tab pos="6626225" algn="l"/>
                <a:tab pos="7075488" algn="l"/>
                <a:tab pos="7524750" algn="l"/>
                <a:tab pos="7974013" algn="l"/>
                <a:tab pos="8423275" algn="l"/>
                <a:tab pos="8872538" algn="l"/>
                <a:tab pos="9321800" algn="l"/>
              </a:tabLst>
              <a:defRPr/>
            </a:pPr>
            <a:r>
              <a:rPr lang="en-US" sz="2400" dirty="0">
                <a:latin typeface="Calibri" pitchFamily="32" charset="0"/>
                <a:cs typeface="+mn-cs"/>
              </a:rPr>
              <a:t>d-</a:t>
            </a:r>
            <a:r>
              <a:rPr lang="en-US" sz="2400" dirty="0" err="1">
                <a:latin typeface="Calibri" pitchFamily="32" charset="0"/>
                <a:cs typeface="+mn-cs"/>
              </a:rPr>
              <a:t>wx</a:t>
            </a:r>
            <a:r>
              <a:rPr lang="en-US" sz="2400" dirty="0">
                <a:latin typeface="Calibri" pitchFamily="32" charset="0"/>
                <a:cs typeface="+mn-cs"/>
              </a:rPr>
              <a:t>--x--x	2	user1	metal		128	Oct  18 12:41 	progs</a:t>
            </a:r>
          </a:p>
          <a:p>
            <a:pPr marL="338138" indent="-338138">
              <a:lnSpc>
                <a:spcPct val="80000"/>
              </a:lnSpc>
              <a:spcBef>
                <a:spcPts val="800"/>
              </a:spcBef>
              <a:buFont typeface="Times New Roman" pitchFamily="16" charset="0"/>
              <a:buChar char="•"/>
              <a:tabLst>
                <a:tab pos="338138" algn="l"/>
                <a:tab pos="785813" algn="l"/>
                <a:tab pos="1235075" algn="l"/>
                <a:tab pos="1684338" algn="l"/>
                <a:tab pos="2133600" algn="l"/>
                <a:tab pos="2582863" algn="l"/>
                <a:tab pos="3032125" algn="l"/>
                <a:tab pos="3481388" algn="l"/>
                <a:tab pos="3930650" algn="l"/>
                <a:tab pos="4379913" algn="l"/>
                <a:tab pos="4829175" algn="l"/>
                <a:tab pos="5278438" algn="l"/>
                <a:tab pos="5727700" algn="l"/>
                <a:tab pos="6176963" algn="l"/>
                <a:tab pos="6626225" algn="l"/>
                <a:tab pos="7075488" algn="l"/>
                <a:tab pos="7524750" algn="l"/>
                <a:tab pos="7974013" algn="l"/>
                <a:tab pos="8423275" algn="l"/>
                <a:tab pos="8872538" algn="l"/>
                <a:tab pos="9321800" algn="l"/>
              </a:tabLst>
              <a:defRPr/>
            </a:pPr>
            <a:r>
              <a:rPr lang="en-US" sz="2400" b="1" dirty="0">
                <a:latin typeface="Calibri" pitchFamily="32" charset="0"/>
                <a:cs typeface="+mn-cs"/>
              </a:rPr>
              <a:t> $ ls –</a:t>
            </a:r>
            <a:r>
              <a:rPr lang="en-US" sz="2400" b="1" dirty="0" err="1">
                <a:latin typeface="Calibri" pitchFamily="32" charset="0"/>
                <a:cs typeface="+mn-cs"/>
              </a:rPr>
              <a:t>ld</a:t>
            </a:r>
            <a:r>
              <a:rPr lang="en-US" sz="2400" b="1" dirty="0">
                <a:latin typeface="Calibri" pitchFamily="32" charset="0"/>
                <a:cs typeface="+mn-cs"/>
              </a:rPr>
              <a:t> progs </a:t>
            </a:r>
          </a:p>
          <a:p>
            <a:pPr marL="338138" indent="-338138">
              <a:lnSpc>
                <a:spcPct val="80000"/>
              </a:lnSpc>
              <a:spcBef>
                <a:spcPts val="800"/>
              </a:spcBef>
              <a:buFont typeface="Times New Roman" pitchFamily="16" charset="0"/>
              <a:buChar char="•"/>
              <a:tabLst>
                <a:tab pos="338138" algn="l"/>
                <a:tab pos="785813" algn="l"/>
                <a:tab pos="1235075" algn="l"/>
                <a:tab pos="1684338" algn="l"/>
                <a:tab pos="2133600" algn="l"/>
                <a:tab pos="2582863" algn="l"/>
                <a:tab pos="3032125" algn="l"/>
                <a:tab pos="3481388" algn="l"/>
                <a:tab pos="3930650" algn="l"/>
                <a:tab pos="4379913" algn="l"/>
                <a:tab pos="4829175" algn="l"/>
                <a:tab pos="5278438" algn="l"/>
                <a:tab pos="5727700" algn="l"/>
                <a:tab pos="6176963" algn="l"/>
                <a:tab pos="6626225" algn="l"/>
                <a:tab pos="7075488" algn="l"/>
                <a:tab pos="7524750" algn="l"/>
                <a:tab pos="7974013" algn="l"/>
                <a:tab pos="8423275" algn="l"/>
                <a:tab pos="8872538" algn="l"/>
                <a:tab pos="9321800" algn="l"/>
              </a:tabLst>
              <a:defRPr/>
            </a:pPr>
            <a:r>
              <a:rPr lang="en-US" sz="2400" dirty="0">
                <a:latin typeface="Calibri" pitchFamily="32" charset="0"/>
                <a:cs typeface="+mn-cs"/>
              </a:rPr>
              <a:t>ls: can not access directory progs: Permission denied</a:t>
            </a:r>
          </a:p>
          <a:p>
            <a:pPr marL="339725" indent="-338138" algn="just">
              <a:lnSpc>
                <a:spcPct val="80000"/>
              </a:lnSpc>
              <a:spcBef>
                <a:spcPts val="800"/>
              </a:spcBef>
              <a:buClrTx/>
              <a:buFontTx/>
              <a:buNone/>
              <a:tabLst>
                <a:tab pos="338138" algn="l"/>
                <a:tab pos="785813" algn="l"/>
                <a:tab pos="1235075" algn="l"/>
                <a:tab pos="1684338" algn="l"/>
                <a:tab pos="2133600" algn="l"/>
                <a:tab pos="2582863" algn="l"/>
                <a:tab pos="3032125" algn="l"/>
                <a:tab pos="3481388" algn="l"/>
                <a:tab pos="3930650" algn="l"/>
                <a:tab pos="4379913" algn="l"/>
                <a:tab pos="4829175" algn="l"/>
                <a:tab pos="5278438" algn="l"/>
                <a:tab pos="5727700" algn="l"/>
                <a:tab pos="6176963" algn="l"/>
                <a:tab pos="6626225" algn="l"/>
                <a:tab pos="7075488" algn="l"/>
                <a:tab pos="7524750" algn="l"/>
                <a:tab pos="7974013" algn="l"/>
                <a:tab pos="8423275" algn="l"/>
                <a:tab pos="8872538" algn="l"/>
                <a:tab pos="9321800" algn="l"/>
              </a:tabLst>
              <a:defRPr/>
            </a:pPr>
            <a:endParaRPr lang="en-US" sz="2400" dirty="0">
              <a:latin typeface="Calibri" pitchFamily="32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9354742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60EB7491-0263-47E8-BA73-5E25D441A20A}"/>
              </a:ext>
            </a:extLst>
          </p:cNvPr>
          <p:cNvSpPr/>
          <p:nvPr/>
        </p:nvSpPr>
        <p:spPr>
          <a:xfrm>
            <a:off x="-55880" y="429395"/>
            <a:ext cx="12303760" cy="14223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DE4289B-5A9D-4D1D-8546-3AC6DA34870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83"/>
          <a:stretch/>
        </p:blipFill>
        <p:spPr>
          <a:xfrm>
            <a:off x="11035161" y="-1"/>
            <a:ext cx="1016000" cy="96536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F545CCB-30BA-465D-AB61-85A068F7FE2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094" b="8607"/>
          <a:stretch/>
        </p:blipFill>
        <p:spPr>
          <a:xfrm>
            <a:off x="140839" y="110490"/>
            <a:ext cx="1991360" cy="746760"/>
          </a:xfrm>
          <a:prstGeom prst="rect">
            <a:avLst/>
          </a:prstGeom>
        </p:spPr>
      </p:pic>
      <p:pic>
        <p:nvPicPr>
          <p:cNvPr id="8" name="Picture 2">
            <a:extLst>
              <a:ext uri="{FF2B5EF4-FFF2-40B4-BE49-F238E27FC236}">
                <a16:creationId xmlns:a16="http://schemas.microsoft.com/office/drawing/2014/main" id="{0680EFED-9B06-4900-9B0B-44F65332F5A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083" t="10169" r="28688"/>
          <a:stretch/>
        </p:blipFill>
        <p:spPr bwMode="auto">
          <a:xfrm>
            <a:off x="8246854" y="0"/>
            <a:ext cx="883919" cy="9154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5174D98B-A888-4925-9398-BE88B941884A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95"/>
          <a:stretch/>
        </p:blipFill>
        <p:spPr>
          <a:xfrm>
            <a:off x="9425151" y="0"/>
            <a:ext cx="1413291" cy="955525"/>
          </a:xfrm>
          <a:prstGeom prst="rect">
            <a:avLst/>
          </a:prstGeom>
        </p:spPr>
      </p:pic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53B2F865-3834-497F-B440-7CA7E591ACF5}"/>
              </a:ext>
            </a:extLst>
          </p:cNvPr>
          <p:cNvCxnSpPr>
            <a:cxnSpLocks/>
          </p:cNvCxnSpPr>
          <p:nvPr/>
        </p:nvCxnSpPr>
        <p:spPr>
          <a:xfrm flipV="1">
            <a:off x="0" y="940395"/>
            <a:ext cx="12192000" cy="1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" name="Rectangle 1">
            <a:extLst>
              <a:ext uri="{FF2B5EF4-FFF2-40B4-BE49-F238E27FC236}">
                <a16:creationId xmlns:a16="http://schemas.microsoft.com/office/drawing/2014/main" id="{45C21305-45D0-4AC6-928E-D125228A1D06}"/>
              </a:ext>
            </a:extLst>
          </p:cNvPr>
          <p:cNvSpPr/>
          <p:nvPr/>
        </p:nvSpPr>
        <p:spPr>
          <a:xfrm>
            <a:off x="0" y="940395"/>
            <a:ext cx="12192000" cy="591760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dirty="0"/>
          </a:p>
        </p:txBody>
      </p:sp>
      <p:sp>
        <p:nvSpPr>
          <p:cNvPr id="9" name="Text Box 2">
            <a:extLst>
              <a:ext uri="{FF2B5EF4-FFF2-40B4-BE49-F238E27FC236}">
                <a16:creationId xmlns:a16="http://schemas.microsoft.com/office/drawing/2014/main" id="{D77CA1D3-84C2-41B5-8F12-65D4035200B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0839" y="1616528"/>
            <a:ext cx="11593961" cy="5638800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  <p:txBody>
          <a:bodyPr lIns="90000" tIns="46800" rIns="90000" bIns="46800"/>
          <a:lstStyle/>
          <a:p>
            <a:pPr marL="338138" indent="-338138" algn="just">
              <a:lnSpc>
                <a:spcPct val="80000"/>
              </a:lnSpc>
              <a:spcBef>
                <a:spcPts val="800"/>
              </a:spcBef>
              <a:buFont typeface="Times New Roman" pitchFamily="16" charset="0"/>
              <a:buChar char="•"/>
              <a:tabLst>
                <a:tab pos="338138" algn="l"/>
                <a:tab pos="785813" algn="l"/>
                <a:tab pos="1235075" algn="l"/>
                <a:tab pos="1684338" algn="l"/>
                <a:tab pos="2133600" algn="l"/>
                <a:tab pos="2582863" algn="l"/>
                <a:tab pos="3032125" algn="l"/>
                <a:tab pos="3481388" algn="l"/>
                <a:tab pos="3930650" algn="l"/>
                <a:tab pos="4379913" algn="l"/>
                <a:tab pos="4829175" algn="l"/>
                <a:tab pos="5278438" algn="l"/>
                <a:tab pos="5727700" algn="l"/>
                <a:tab pos="6176963" algn="l"/>
                <a:tab pos="6626225" algn="l"/>
                <a:tab pos="7075488" algn="l"/>
                <a:tab pos="7524750" algn="l"/>
                <a:tab pos="7974013" algn="l"/>
                <a:tab pos="8423275" algn="l"/>
                <a:tab pos="8872538" algn="l"/>
                <a:tab pos="9321800" algn="l"/>
              </a:tabLst>
              <a:defRPr/>
            </a:pPr>
            <a:r>
              <a:rPr lang="en-US" sz="2800" b="1">
                <a:latin typeface="Calibri" pitchFamily="32" charset="0"/>
                <a:cs typeface="+mn-cs"/>
              </a:rPr>
              <a:t>Write Permission</a:t>
            </a:r>
          </a:p>
          <a:p>
            <a:pPr marL="338138" indent="-338138" algn="just">
              <a:lnSpc>
                <a:spcPct val="80000"/>
              </a:lnSpc>
              <a:spcBef>
                <a:spcPts val="800"/>
              </a:spcBef>
              <a:buFont typeface="Arial" charset="0"/>
              <a:buChar char="•"/>
              <a:tabLst>
                <a:tab pos="338138" algn="l"/>
                <a:tab pos="785813" algn="l"/>
                <a:tab pos="1235075" algn="l"/>
                <a:tab pos="1684338" algn="l"/>
                <a:tab pos="2133600" algn="l"/>
                <a:tab pos="2582863" algn="l"/>
                <a:tab pos="3032125" algn="l"/>
                <a:tab pos="3481388" algn="l"/>
                <a:tab pos="3930650" algn="l"/>
                <a:tab pos="4379913" algn="l"/>
                <a:tab pos="4829175" algn="l"/>
                <a:tab pos="5278438" algn="l"/>
                <a:tab pos="5727700" algn="l"/>
                <a:tab pos="6176963" algn="l"/>
                <a:tab pos="6626225" algn="l"/>
                <a:tab pos="7075488" algn="l"/>
                <a:tab pos="7524750" algn="l"/>
                <a:tab pos="7974013" algn="l"/>
                <a:tab pos="8423275" algn="l"/>
                <a:tab pos="8872538" algn="l"/>
                <a:tab pos="9321800" algn="l"/>
              </a:tabLst>
              <a:defRPr/>
            </a:pPr>
            <a:r>
              <a:rPr lang="en-US" sz="2800">
                <a:latin typeface="Calibri" pitchFamily="32" charset="0"/>
                <a:cs typeface="+mn-cs"/>
              </a:rPr>
              <a:t>User can add or delete entries in a directory.</a:t>
            </a:r>
          </a:p>
          <a:p>
            <a:pPr marL="338138" indent="-338138" algn="just">
              <a:lnSpc>
                <a:spcPct val="80000"/>
              </a:lnSpc>
              <a:spcBef>
                <a:spcPts val="800"/>
              </a:spcBef>
              <a:buFont typeface="Arial" charset="0"/>
              <a:buChar char="•"/>
              <a:tabLst>
                <a:tab pos="338138" algn="l"/>
                <a:tab pos="785813" algn="l"/>
                <a:tab pos="1235075" algn="l"/>
                <a:tab pos="1684338" algn="l"/>
                <a:tab pos="2133600" algn="l"/>
                <a:tab pos="2582863" algn="l"/>
                <a:tab pos="3032125" algn="l"/>
                <a:tab pos="3481388" algn="l"/>
                <a:tab pos="3930650" algn="l"/>
                <a:tab pos="4379913" algn="l"/>
                <a:tab pos="4829175" algn="l"/>
                <a:tab pos="5278438" algn="l"/>
                <a:tab pos="5727700" algn="l"/>
                <a:tab pos="6176963" algn="l"/>
                <a:tab pos="6626225" algn="l"/>
                <a:tab pos="7075488" algn="l"/>
                <a:tab pos="7524750" algn="l"/>
                <a:tab pos="7974013" algn="l"/>
                <a:tab pos="8423275" algn="l"/>
                <a:tab pos="8872538" algn="l"/>
                <a:tab pos="9321800" algn="l"/>
              </a:tabLst>
              <a:defRPr/>
            </a:pPr>
            <a:r>
              <a:rPr lang="en-US" sz="2800">
                <a:latin typeface="Calibri" pitchFamily="32" charset="0"/>
                <a:cs typeface="+mn-cs"/>
              </a:rPr>
              <a:t> Means can copy a file from another directory, move a file to or from the directory, or remove (delete) a file</a:t>
            </a:r>
          </a:p>
          <a:p>
            <a:pPr marL="338138" indent="-338138">
              <a:lnSpc>
                <a:spcPct val="80000"/>
              </a:lnSpc>
              <a:spcBef>
                <a:spcPts val="800"/>
              </a:spcBef>
              <a:buFont typeface="Times New Roman" pitchFamily="16" charset="0"/>
              <a:buChar char="•"/>
              <a:tabLst>
                <a:tab pos="338138" algn="l"/>
                <a:tab pos="785813" algn="l"/>
                <a:tab pos="1235075" algn="l"/>
                <a:tab pos="1684338" algn="l"/>
                <a:tab pos="2133600" algn="l"/>
                <a:tab pos="2582863" algn="l"/>
                <a:tab pos="3032125" algn="l"/>
                <a:tab pos="3481388" algn="l"/>
                <a:tab pos="3930650" algn="l"/>
                <a:tab pos="4379913" algn="l"/>
                <a:tab pos="4829175" algn="l"/>
                <a:tab pos="5278438" algn="l"/>
                <a:tab pos="5727700" algn="l"/>
                <a:tab pos="6176963" algn="l"/>
                <a:tab pos="6626225" algn="l"/>
                <a:tab pos="7075488" algn="l"/>
                <a:tab pos="7524750" algn="l"/>
                <a:tab pos="7974013" algn="l"/>
                <a:tab pos="8423275" algn="l"/>
                <a:tab pos="8872538" algn="l"/>
                <a:tab pos="9321800" algn="l"/>
              </a:tabLst>
              <a:defRPr/>
            </a:pPr>
            <a:r>
              <a:rPr lang="en-US" sz="2400" b="1">
                <a:latin typeface="Calibri" pitchFamily="32" charset="0"/>
                <a:cs typeface="+mn-cs"/>
              </a:rPr>
              <a:t>Eg: $chmod 555 progs ; ls –ld progs</a:t>
            </a:r>
          </a:p>
          <a:p>
            <a:pPr marL="338138" indent="-338138">
              <a:lnSpc>
                <a:spcPct val="80000"/>
              </a:lnSpc>
              <a:spcBef>
                <a:spcPts val="800"/>
              </a:spcBef>
              <a:buFont typeface="Times New Roman" pitchFamily="16" charset="0"/>
              <a:buChar char="•"/>
              <a:tabLst>
                <a:tab pos="338138" algn="l"/>
                <a:tab pos="785813" algn="l"/>
                <a:tab pos="1235075" algn="l"/>
                <a:tab pos="1684338" algn="l"/>
                <a:tab pos="2133600" algn="l"/>
                <a:tab pos="2582863" algn="l"/>
                <a:tab pos="3032125" algn="l"/>
                <a:tab pos="3481388" algn="l"/>
                <a:tab pos="3930650" algn="l"/>
                <a:tab pos="4379913" algn="l"/>
                <a:tab pos="4829175" algn="l"/>
                <a:tab pos="5278438" algn="l"/>
                <a:tab pos="5727700" algn="l"/>
                <a:tab pos="6176963" algn="l"/>
                <a:tab pos="6626225" algn="l"/>
                <a:tab pos="7075488" algn="l"/>
                <a:tab pos="7524750" algn="l"/>
                <a:tab pos="7974013" algn="l"/>
                <a:tab pos="8423275" algn="l"/>
                <a:tab pos="8872538" algn="l"/>
                <a:tab pos="9321800" algn="l"/>
              </a:tabLst>
              <a:defRPr/>
            </a:pPr>
            <a:r>
              <a:rPr lang="en-IN" sz="2400">
                <a:latin typeface="Calibri" pitchFamily="32" charset="0"/>
                <a:cs typeface="+mn-cs"/>
              </a:rPr>
              <a:t>d</a:t>
            </a:r>
            <a:r>
              <a:rPr lang="en-US" sz="2400">
                <a:latin typeface="Calibri" pitchFamily="32" charset="0"/>
                <a:cs typeface="+mn-cs"/>
              </a:rPr>
              <a:t>r-xr-xr-x	2	user1	metal		128	Oct  18 12:41 	progs</a:t>
            </a:r>
          </a:p>
          <a:p>
            <a:pPr marL="338138" indent="-338138">
              <a:lnSpc>
                <a:spcPct val="80000"/>
              </a:lnSpc>
              <a:spcBef>
                <a:spcPts val="800"/>
              </a:spcBef>
              <a:buFont typeface="Times New Roman" pitchFamily="16" charset="0"/>
              <a:buChar char="•"/>
              <a:tabLst>
                <a:tab pos="338138" algn="l"/>
                <a:tab pos="785813" algn="l"/>
                <a:tab pos="1235075" algn="l"/>
                <a:tab pos="1684338" algn="l"/>
                <a:tab pos="2133600" algn="l"/>
                <a:tab pos="2582863" algn="l"/>
                <a:tab pos="3032125" algn="l"/>
                <a:tab pos="3481388" algn="l"/>
                <a:tab pos="3930650" algn="l"/>
                <a:tab pos="4379913" algn="l"/>
                <a:tab pos="4829175" algn="l"/>
                <a:tab pos="5278438" algn="l"/>
                <a:tab pos="5727700" algn="l"/>
                <a:tab pos="6176963" algn="l"/>
                <a:tab pos="6626225" algn="l"/>
                <a:tab pos="7075488" algn="l"/>
                <a:tab pos="7524750" algn="l"/>
                <a:tab pos="7974013" algn="l"/>
                <a:tab pos="8423275" algn="l"/>
                <a:tab pos="8872538" algn="l"/>
                <a:tab pos="9321800" algn="l"/>
              </a:tabLst>
              <a:defRPr/>
            </a:pPr>
            <a:r>
              <a:rPr lang="en-US" sz="2400" b="1">
                <a:latin typeface="Calibri" pitchFamily="32" charset="0"/>
                <a:cs typeface="+mn-cs"/>
              </a:rPr>
              <a:t> $ cp emp.lst progs </a:t>
            </a:r>
          </a:p>
          <a:p>
            <a:pPr marL="338138" indent="-338138">
              <a:lnSpc>
                <a:spcPct val="80000"/>
              </a:lnSpc>
              <a:spcBef>
                <a:spcPts val="800"/>
              </a:spcBef>
              <a:buFont typeface="Times New Roman" pitchFamily="16" charset="0"/>
              <a:buChar char="•"/>
              <a:tabLst>
                <a:tab pos="338138" algn="l"/>
                <a:tab pos="785813" algn="l"/>
                <a:tab pos="1235075" algn="l"/>
                <a:tab pos="1684338" algn="l"/>
                <a:tab pos="2133600" algn="l"/>
                <a:tab pos="2582863" algn="l"/>
                <a:tab pos="3032125" algn="l"/>
                <a:tab pos="3481388" algn="l"/>
                <a:tab pos="3930650" algn="l"/>
                <a:tab pos="4379913" algn="l"/>
                <a:tab pos="4829175" algn="l"/>
                <a:tab pos="5278438" algn="l"/>
                <a:tab pos="5727700" algn="l"/>
                <a:tab pos="6176963" algn="l"/>
                <a:tab pos="6626225" algn="l"/>
                <a:tab pos="7075488" algn="l"/>
                <a:tab pos="7524750" algn="l"/>
                <a:tab pos="7974013" algn="l"/>
                <a:tab pos="8423275" algn="l"/>
                <a:tab pos="8872538" algn="l"/>
                <a:tab pos="9321800" algn="l"/>
              </a:tabLst>
              <a:defRPr/>
            </a:pPr>
            <a:r>
              <a:rPr lang="en-US" sz="2400">
                <a:latin typeface="Calibri" pitchFamily="32" charset="0"/>
                <a:cs typeface="+mn-cs"/>
              </a:rPr>
              <a:t>cp: unable to create file progs/ emp.lst : Permission denied</a:t>
            </a:r>
          </a:p>
          <a:p>
            <a:pPr marL="339725" indent="-338138" algn="just">
              <a:lnSpc>
                <a:spcPct val="80000"/>
              </a:lnSpc>
              <a:spcBef>
                <a:spcPts val="800"/>
              </a:spcBef>
              <a:buClrTx/>
              <a:buFontTx/>
              <a:buNone/>
              <a:tabLst>
                <a:tab pos="338138" algn="l"/>
                <a:tab pos="785813" algn="l"/>
                <a:tab pos="1235075" algn="l"/>
                <a:tab pos="1684338" algn="l"/>
                <a:tab pos="2133600" algn="l"/>
                <a:tab pos="2582863" algn="l"/>
                <a:tab pos="3032125" algn="l"/>
                <a:tab pos="3481388" algn="l"/>
                <a:tab pos="3930650" algn="l"/>
                <a:tab pos="4379913" algn="l"/>
                <a:tab pos="4829175" algn="l"/>
                <a:tab pos="5278438" algn="l"/>
                <a:tab pos="5727700" algn="l"/>
                <a:tab pos="6176963" algn="l"/>
                <a:tab pos="6626225" algn="l"/>
                <a:tab pos="7075488" algn="l"/>
                <a:tab pos="7524750" algn="l"/>
                <a:tab pos="7974013" algn="l"/>
                <a:tab pos="8423275" algn="l"/>
                <a:tab pos="8872538" algn="l"/>
                <a:tab pos="9321800" algn="l"/>
              </a:tabLst>
              <a:defRPr/>
            </a:pPr>
            <a:endParaRPr lang="en-US" sz="2800">
              <a:latin typeface="Calibri" pitchFamily="32" charset="0"/>
              <a:cs typeface="+mn-cs"/>
            </a:endParaRPr>
          </a:p>
          <a:p>
            <a:pPr marL="338138" indent="-338138" algn="just">
              <a:lnSpc>
                <a:spcPct val="80000"/>
              </a:lnSpc>
              <a:spcBef>
                <a:spcPts val="800"/>
              </a:spcBef>
              <a:buFont typeface="Arial" charset="0"/>
              <a:buChar char="•"/>
              <a:tabLst>
                <a:tab pos="338138" algn="l"/>
                <a:tab pos="785813" algn="l"/>
                <a:tab pos="1235075" algn="l"/>
                <a:tab pos="1684338" algn="l"/>
                <a:tab pos="2133600" algn="l"/>
                <a:tab pos="2582863" algn="l"/>
                <a:tab pos="3032125" algn="l"/>
                <a:tab pos="3481388" algn="l"/>
                <a:tab pos="3930650" algn="l"/>
                <a:tab pos="4379913" algn="l"/>
                <a:tab pos="4829175" algn="l"/>
                <a:tab pos="5278438" algn="l"/>
                <a:tab pos="5727700" algn="l"/>
                <a:tab pos="6176963" algn="l"/>
                <a:tab pos="6626225" algn="l"/>
                <a:tab pos="7075488" algn="l"/>
                <a:tab pos="7524750" algn="l"/>
                <a:tab pos="7974013" algn="l"/>
                <a:tab pos="8423275" algn="l"/>
                <a:tab pos="8872538" algn="l"/>
                <a:tab pos="9321800" algn="l"/>
              </a:tabLst>
              <a:defRPr/>
            </a:pPr>
            <a:r>
              <a:rPr lang="en-US" sz="2800">
                <a:latin typeface="Calibri" pitchFamily="32" charset="0"/>
                <a:cs typeface="+mn-cs"/>
              </a:rPr>
              <a:t> Others change directory contents – if others got write permission</a:t>
            </a:r>
          </a:p>
        </p:txBody>
      </p:sp>
    </p:spTree>
    <p:extLst>
      <p:ext uri="{BB962C8B-B14F-4D97-AF65-F5344CB8AC3E}">
        <p14:creationId xmlns:p14="http://schemas.microsoft.com/office/powerpoint/2010/main" val="120359561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60EB7491-0263-47E8-BA73-5E25D441A20A}"/>
              </a:ext>
            </a:extLst>
          </p:cNvPr>
          <p:cNvSpPr/>
          <p:nvPr/>
        </p:nvSpPr>
        <p:spPr>
          <a:xfrm>
            <a:off x="-55880" y="429395"/>
            <a:ext cx="12303760" cy="14223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DE4289B-5A9D-4D1D-8546-3AC6DA34870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83"/>
          <a:stretch/>
        </p:blipFill>
        <p:spPr>
          <a:xfrm>
            <a:off x="11035161" y="-1"/>
            <a:ext cx="1016000" cy="96536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F545CCB-30BA-465D-AB61-85A068F7FE2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094" b="8607"/>
          <a:stretch/>
        </p:blipFill>
        <p:spPr>
          <a:xfrm>
            <a:off x="140839" y="110490"/>
            <a:ext cx="1991360" cy="746760"/>
          </a:xfrm>
          <a:prstGeom prst="rect">
            <a:avLst/>
          </a:prstGeom>
        </p:spPr>
      </p:pic>
      <p:pic>
        <p:nvPicPr>
          <p:cNvPr id="8" name="Picture 2">
            <a:extLst>
              <a:ext uri="{FF2B5EF4-FFF2-40B4-BE49-F238E27FC236}">
                <a16:creationId xmlns:a16="http://schemas.microsoft.com/office/drawing/2014/main" id="{0680EFED-9B06-4900-9B0B-44F65332F5A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083" t="10169" r="28688"/>
          <a:stretch/>
        </p:blipFill>
        <p:spPr bwMode="auto">
          <a:xfrm>
            <a:off x="8246854" y="0"/>
            <a:ext cx="883919" cy="9154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5174D98B-A888-4925-9398-BE88B941884A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95"/>
          <a:stretch/>
        </p:blipFill>
        <p:spPr>
          <a:xfrm>
            <a:off x="9425151" y="0"/>
            <a:ext cx="1413291" cy="955525"/>
          </a:xfrm>
          <a:prstGeom prst="rect">
            <a:avLst/>
          </a:prstGeom>
        </p:spPr>
      </p:pic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53B2F865-3834-497F-B440-7CA7E591ACF5}"/>
              </a:ext>
            </a:extLst>
          </p:cNvPr>
          <p:cNvCxnSpPr>
            <a:cxnSpLocks/>
          </p:cNvCxnSpPr>
          <p:nvPr/>
        </p:nvCxnSpPr>
        <p:spPr>
          <a:xfrm flipV="1">
            <a:off x="0" y="940395"/>
            <a:ext cx="12192000" cy="1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" name="Rectangle 1">
            <a:extLst>
              <a:ext uri="{FF2B5EF4-FFF2-40B4-BE49-F238E27FC236}">
                <a16:creationId xmlns:a16="http://schemas.microsoft.com/office/drawing/2014/main" id="{45C21305-45D0-4AC6-928E-D125228A1D06}"/>
              </a:ext>
            </a:extLst>
          </p:cNvPr>
          <p:cNvSpPr/>
          <p:nvPr/>
        </p:nvSpPr>
        <p:spPr>
          <a:xfrm>
            <a:off x="0" y="940395"/>
            <a:ext cx="12192000" cy="591760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dirty="0"/>
          </a:p>
        </p:txBody>
      </p:sp>
      <p:sp>
        <p:nvSpPr>
          <p:cNvPr id="9" name="Text Box 2">
            <a:extLst>
              <a:ext uri="{FF2B5EF4-FFF2-40B4-BE49-F238E27FC236}">
                <a16:creationId xmlns:a16="http://schemas.microsoft.com/office/drawing/2014/main" id="{E1BD2D75-80D0-4458-9B5E-7C532BA8B7F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4032" y="1388556"/>
            <a:ext cx="10989129" cy="563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/>
          <a:lstStyle>
            <a:lvl1pPr marL="338138" indent="-338138" eaLnBrk="0" hangingPunct="0">
              <a:tabLst>
                <a:tab pos="338138" algn="l"/>
                <a:tab pos="785813" algn="l"/>
                <a:tab pos="1235075" algn="l"/>
                <a:tab pos="1684338" algn="l"/>
                <a:tab pos="2133600" algn="l"/>
                <a:tab pos="2582863" algn="l"/>
                <a:tab pos="3032125" algn="l"/>
                <a:tab pos="3481388" algn="l"/>
                <a:tab pos="3930650" algn="l"/>
                <a:tab pos="4379913" algn="l"/>
                <a:tab pos="4829175" algn="l"/>
                <a:tab pos="5278438" algn="l"/>
                <a:tab pos="5727700" algn="l"/>
                <a:tab pos="6176963" algn="l"/>
                <a:tab pos="6626225" algn="l"/>
                <a:tab pos="7075488" algn="l"/>
                <a:tab pos="7524750" algn="l"/>
                <a:tab pos="7974013" algn="l"/>
                <a:tab pos="8423275" algn="l"/>
                <a:tab pos="8872538" algn="l"/>
                <a:tab pos="93218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Droid Sans Fallback" charset="0"/>
              </a:defRPr>
            </a:lvl1pPr>
            <a:lvl2pPr eaLnBrk="0" hangingPunct="0">
              <a:tabLst>
                <a:tab pos="338138" algn="l"/>
                <a:tab pos="785813" algn="l"/>
                <a:tab pos="1235075" algn="l"/>
                <a:tab pos="1684338" algn="l"/>
                <a:tab pos="2133600" algn="l"/>
                <a:tab pos="2582863" algn="l"/>
                <a:tab pos="3032125" algn="l"/>
                <a:tab pos="3481388" algn="l"/>
                <a:tab pos="3930650" algn="l"/>
                <a:tab pos="4379913" algn="l"/>
                <a:tab pos="4829175" algn="l"/>
                <a:tab pos="5278438" algn="l"/>
                <a:tab pos="5727700" algn="l"/>
                <a:tab pos="6176963" algn="l"/>
                <a:tab pos="6626225" algn="l"/>
                <a:tab pos="7075488" algn="l"/>
                <a:tab pos="7524750" algn="l"/>
                <a:tab pos="7974013" algn="l"/>
                <a:tab pos="8423275" algn="l"/>
                <a:tab pos="8872538" algn="l"/>
                <a:tab pos="93218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Droid Sans Fallback" charset="0"/>
              </a:defRPr>
            </a:lvl2pPr>
            <a:lvl3pPr eaLnBrk="0" hangingPunct="0">
              <a:tabLst>
                <a:tab pos="338138" algn="l"/>
                <a:tab pos="785813" algn="l"/>
                <a:tab pos="1235075" algn="l"/>
                <a:tab pos="1684338" algn="l"/>
                <a:tab pos="2133600" algn="l"/>
                <a:tab pos="2582863" algn="l"/>
                <a:tab pos="3032125" algn="l"/>
                <a:tab pos="3481388" algn="l"/>
                <a:tab pos="3930650" algn="l"/>
                <a:tab pos="4379913" algn="l"/>
                <a:tab pos="4829175" algn="l"/>
                <a:tab pos="5278438" algn="l"/>
                <a:tab pos="5727700" algn="l"/>
                <a:tab pos="6176963" algn="l"/>
                <a:tab pos="6626225" algn="l"/>
                <a:tab pos="7075488" algn="l"/>
                <a:tab pos="7524750" algn="l"/>
                <a:tab pos="7974013" algn="l"/>
                <a:tab pos="8423275" algn="l"/>
                <a:tab pos="8872538" algn="l"/>
                <a:tab pos="93218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Droid Sans Fallback" charset="0"/>
              </a:defRPr>
            </a:lvl3pPr>
            <a:lvl4pPr eaLnBrk="0" hangingPunct="0">
              <a:tabLst>
                <a:tab pos="338138" algn="l"/>
                <a:tab pos="785813" algn="l"/>
                <a:tab pos="1235075" algn="l"/>
                <a:tab pos="1684338" algn="l"/>
                <a:tab pos="2133600" algn="l"/>
                <a:tab pos="2582863" algn="l"/>
                <a:tab pos="3032125" algn="l"/>
                <a:tab pos="3481388" algn="l"/>
                <a:tab pos="3930650" algn="l"/>
                <a:tab pos="4379913" algn="l"/>
                <a:tab pos="4829175" algn="l"/>
                <a:tab pos="5278438" algn="l"/>
                <a:tab pos="5727700" algn="l"/>
                <a:tab pos="6176963" algn="l"/>
                <a:tab pos="6626225" algn="l"/>
                <a:tab pos="7075488" algn="l"/>
                <a:tab pos="7524750" algn="l"/>
                <a:tab pos="7974013" algn="l"/>
                <a:tab pos="8423275" algn="l"/>
                <a:tab pos="8872538" algn="l"/>
                <a:tab pos="93218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Droid Sans Fallback" charset="0"/>
              </a:defRPr>
            </a:lvl4pPr>
            <a:lvl5pPr eaLnBrk="0" hangingPunct="0">
              <a:tabLst>
                <a:tab pos="338138" algn="l"/>
                <a:tab pos="785813" algn="l"/>
                <a:tab pos="1235075" algn="l"/>
                <a:tab pos="1684338" algn="l"/>
                <a:tab pos="2133600" algn="l"/>
                <a:tab pos="2582863" algn="l"/>
                <a:tab pos="3032125" algn="l"/>
                <a:tab pos="3481388" algn="l"/>
                <a:tab pos="3930650" algn="l"/>
                <a:tab pos="4379913" algn="l"/>
                <a:tab pos="4829175" algn="l"/>
                <a:tab pos="5278438" algn="l"/>
                <a:tab pos="5727700" algn="l"/>
                <a:tab pos="6176963" algn="l"/>
                <a:tab pos="6626225" algn="l"/>
                <a:tab pos="7075488" algn="l"/>
                <a:tab pos="7524750" algn="l"/>
                <a:tab pos="7974013" algn="l"/>
                <a:tab pos="8423275" algn="l"/>
                <a:tab pos="8872538" algn="l"/>
                <a:tab pos="93218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Droid Sans Fallback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38138" algn="l"/>
                <a:tab pos="785813" algn="l"/>
                <a:tab pos="1235075" algn="l"/>
                <a:tab pos="1684338" algn="l"/>
                <a:tab pos="2133600" algn="l"/>
                <a:tab pos="2582863" algn="l"/>
                <a:tab pos="3032125" algn="l"/>
                <a:tab pos="3481388" algn="l"/>
                <a:tab pos="3930650" algn="l"/>
                <a:tab pos="4379913" algn="l"/>
                <a:tab pos="4829175" algn="l"/>
                <a:tab pos="5278438" algn="l"/>
                <a:tab pos="5727700" algn="l"/>
                <a:tab pos="6176963" algn="l"/>
                <a:tab pos="6626225" algn="l"/>
                <a:tab pos="7075488" algn="l"/>
                <a:tab pos="7524750" algn="l"/>
                <a:tab pos="7974013" algn="l"/>
                <a:tab pos="8423275" algn="l"/>
                <a:tab pos="8872538" algn="l"/>
                <a:tab pos="93218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Droid Sans Fallback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38138" algn="l"/>
                <a:tab pos="785813" algn="l"/>
                <a:tab pos="1235075" algn="l"/>
                <a:tab pos="1684338" algn="l"/>
                <a:tab pos="2133600" algn="l"/>
                <a:tab pos="2582863" algn="l"/>
                <a:tab pos="3032125" algn="l"/>
                <a:tab pos="3481388" algn="l"/>
                <a:tab pos="3930650" algn="l"/>
                <a:tab pos="4379913" algn="l"/>
                <a:tab pos="4829175" algn="l"/>
                <a:tab pos="5278438" algn="l"/>
                <a:tab pos="5727700" algn="l"/>
                <a:tab pos="6176963" algn="l"/>
                <a:tab pos="6626225" algn="l"/>
                <a:tab pos="7075488" algn="l"/>
                <a:tab pos="7524750" algn="l"/>
                <a:tab pos="7974013" algn="l"/>
                <a:tab pos="8423275" algn="l"/>
                <a:tab pos="8872538" algn="l"/>
                <a:tab pos="93218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Droid Sans Fallback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38138" algn="l"/>
                <a:tab pos="785813" algn="l"/>
                <a:tab pos="1235075" algn="l"/>
                <a:tab pos="1684338" algn="l"/>
                <a:tab pos="2133600" algn="l"/>
                <a:tab pos="2582863" algn="l"/>
                <a:tab pos="3032125" algn="l"/>
                <a:tab pos="3481388" algn="l"/>
                <a:tab pos="3930650" algn="l"/>
                <a:tab pos="4379913" algn="l"/>
                <a:tab pos="4829175" algn="l"/>
                <a:tab pos="5278438" algn="l"/>
                <a:tab pos="5727700" algn="l"/>
                <a:tab pos="6176963" algn="l"/>
                <a:tab pos="6626225" algn="l"/>
                <a:tab pos="7075488" algn="l"/>
                <a:tab pos="7524750" algn="l"/>
                <a:tab pos="7974013" algn="l"/>
                <a:tab pos="8423275" algn="l"/>
                <a:tab pos="8872538" algn="l"/>
                <a:tab pos="93218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Droid Sans Fallback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38138" algn="l"/>
                <a:tab pos="785813" algn="l"/>
                <a:tab pos="1235075" algn="l"/>
                <a:tab pos="1684338" algn="l"/>
                <a:tab pos="2133600" algn="l"/>
                <a:tab pos="2582863" algn="l"/>
                <a:tab pos="3032125" algn="l"/>
                <a:tab pos="3481388" algn="l"/>
                <a:tab pos="3930650" algn="l"/>
                <a:tab pos="4379913" algn="l"/>
                <a:tab pos="4829175" algn="l"/>
                <a:tab pos="5278438" algn="l"/>
                <a:tab pos="5727700" algn="l"/>
                <a:tab pos="6176963" algn="l"/>
                <a:tab pos="6626225" algn="l"/>
                <a:tab pos="7075488" algn="l"/>
                <a:tab pos="7524750" algn="l"/>
                <a:tab pos="7974013" algn="l"/>
                <a:tab pos="8423275" algn="l"/>
                <a:tab pos="8872538" algn="l"/>
                <a:tab pos="93218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Droid Sans Fallback" charset="0"/>
              </a:defRPr>
            </a:lvl9pPr>
          </a:lstStyle>
          <a:p>
            <a:pPr eaLnBrk="1" hangingPunct="1">
              <a:lnSpc>
                <a:spcPct val="80000"/>
              </a:lnSpc>
              <a:spcBef>
                <a:spcPts val="800"/>
              </a:spcBef>
              <a:buFont typeface="Times New Roman" panose="02020603050405020304" pitchFamily="18" charset="0"/>
              <a:buChar char="•"/>
            </a:pPr>
            <a:r>
              <a:rPr lang="en-US" altLang="en-US" sz="2800" b="1" dirty="0">
                <a:solidFill>
                  <a:schemeClr val="tx1"/>
                </a:solidFill>
                <a:latin typeface="Calibri" panose="020F0502020204030204" pitchFamily="34" charset="0"/>
              </a:rPr>
              <a:t>Execute Permission</a:t>
            </a:r>
          </a:p>
          <a:p>
            <a:pPr eaLnBrk="1" hangingPunct="1">
              <a:lnSpc>
                <a:spcPct val="80000"/>
              </a:lnSpc>
              <a:spcBef>
                <a:spcPts val="800"/>
              </a:spcBef>
              <a:buFont typeface="Arial" panose="020B0604020202020204" pitchFamily="34" charset="0"/>
              <a:buChar char="•"/>
            </a:pPr>
            <a:r>
              <a:rPr lang="en-US" altLang="en-US" sz="2800" dirty="0">
                <a:solidFill>
                  <a:schemeClr val="tx1"/>
                </a:solidFill>
                <a:latin typeface="Calibri" panose="020F0502020204030204" pitchFamily="34" charset="0"/>
              </a:rPr>
              <a:t>Sometime it is called as search permission</a:t>
            </a:r>
          </a:p>
          <a:p>
            <a:pPr eaLnBrk="1" hangingPunct="1">
              <a:lnSpc>
                <a:spcPct val="80000"/>
              </a:lnSpc>
              <a:spcBef>
                <a:spcPts val="800"/>
              </a:spcBef>
              <a:buFont typeface="Arial" panose="020B0604020202020204" pitchFamily="34" charset="0"/>
              <a:buChar char="•"/>
            </a:pPr>
            <a:r>
              <a:rPr lang="en-US" altLang="en-US" sz="2800" dirty="0">
                <a:solidFill>
                  <a:schemeClr val="tx1"/>
                </a:solidFill>
                <a:latin typeface="Calibri" panose="020F0502020204030204" pitchFamily="34" charset="0"/>
              </a:rPr>
              <a:t>At directory level – allows user to reference a directory as in a path or file read, or move to a directory using </a:t>
            </a:r>
            <a:r>
              <a:rPr lang="en-US" altLang="en-US" sz="2800" b="1" dirty="0">
                <a:solidFill>
                  <a:schemeClr val="tx1"/>
                </a:solidFill>
                <a:latin typeface="Calibri" panose="020F0502020204030204" pitchFamily="34" charset="0"/>
              </a:rPr>
              <a:t>cd</a:t>
            </a:r>
            <a:r>
              <a:rPr lang="en-US" altLang="en-US" sz="2800" dirty="0">
                <a:solidFill>
                  <a:schemeClr val="tx1"/>
                </a:solidFill>
                <a:latin typeface="Calibri" panose="020F0502020204030204" pitchFamily="34" charset="0"/>
              </a:rPr>
              <a:t> command</a:t>
            </a:r>
          </a:p>
          <a:p>
            <a:pPr eaLnBrk="1" hangingPunct="1">
              <a:lnSpc>
                <a:spcPct val="80000"/>
              </a:lnSpc>
              <a:spcBef>
                <a:spcPts val="800"/>
              </a:spcBef>
              <a:buFont typeface="Arial" panose="020B0604020202020204" pitchFamily="34" charset="0"/>
              <a:buChar char="•"/>
            </a:pPr>
            <a:r>
              <a:rPr lang="en-US" altLang="en-US" sz="2800" dirty="0">
                <a:solidFill>
                  <a:schemeClr val="tx1"/>
                </a:solidFill>
                <a:latin typeface="Calibri" panose="020F0502020204030204" pitchFamily="34" charset="0"/>
              </a:rPr>
              <a:t>A subdirectory or file under directory must have execute permission</a:t>
            </a:r>
          </a:p>
          <a:p>
            <a:pPr eaLnBrk="1" hangingPunct="1">
              <a:lnSpc>
                <a:spcPct val="80000"/>
              </a:lnSpc>
              <a:spcBef>
                <a:spcPts val="800"/>
              </a:spcBef>
              <a:buFont typeface="Times New Roman" panose="02020603050405020304" pitchFamily="18" charset="0"/>
              <a:buChar char="•"/>
            </a:pPr>
            <a:r>
              <a:rPr lang="en-US" altLang="en-US" sz="2400" b="1" dirty="0" err="1">
                <a:solidFill>
                  <a:schemeClr val="tx1"/>
                </a:solidFill>
                <a:latin typeface="Calibri" panose="020F0502020204030204" pitchFamily="34" charset="0"/>
              </a:rPr>
              <a:t>Eg</a:t>
            </a:r>
            <a:r>
              <a:rPr lang="en-US" altLang="en-US" sz="2400" b="1" dirty="0">
                <a:solidFill>
                  <a:schemeClr val="tx1"/>
                </a:solidFill>
                <a:latin typeface="Calibri" panose="020F0502020204030204" pitchFamily="34" charset="0"/>
              </a:rPr>
              <a:t>: $</a:t>
            </a:r>
            <a:r>
              <a:rPr lang="en-US" altLang="en-US" sz="2400" b="1" dirty="0" err="1">
                <a:solidFill>
                  <a:schemeClr val="tx1"/>
                </a:solidFill>
                <a:latin typeface="Calibri" panose="020F0502020204030204" pitchFamily="34" charset="0"/>
              </a:rPr>
              <a:t>chmod</a:t>
            </a:r>
            <a:r>
              <a:rPr lang="en-US" altLang="en-US" sz="2400" b="1" dirty="0">
                <a:solidFill>
                  <a:schemeClr val="tx1"/>
                </a:solidFill>
                <a:latin typeface="Calibri" panose="020F0502020204030204" pitchFamily="34" charset="0"/>
              </a:rPr>
              <a:t> 666 progs ; ls –</a:t>
            </a:r>
            <a:r>
              <a:rPr lang="en-US" altLang="en-US" sz="2400" b="1" dirty="0" err="1">
                <a:solidFill>
                  <a:schemeClr val="tx1"/>
                </a:solidFill>
                <a:latin typeface="Calibri" panose="020F0502020204030204" pitchFamily="34" charset="0"/>
              </a:rPr>
              <a:t>ld</a:t>
            </a:r>
            <a:r>
              <a:rPr lang="en-US" altLang="en-US" sz="2400" b="1" dirty="0">
                <a:solidFill>
                  <a:schemeClr val="tx1"/>
                </a:solidFill>
                <a:latin typeface="Calibri" panose="020F0502020204030204" pitchFamily="34" charset="0"/>
              </a:rPr>
              <a:t> progs</a:t>
            </a:r>
          </a:p>
          <a:p>
            <a:pPr eaLnBrk="1" hangingPunct="1">
              <a:lnSpc>
                <a:spcPct val="80000"/>
              </a:lnSpc>
              <a:spcBef>
                <a:spcPts val="800"/>
              </a:spcBef>
              <a:buFont typeface="Times New Roman" panose="02020603050405020304" pitchFamily="18" charset="0"/>
              <a:buChar char="•"/>
            </a:pPr>
            <a:r>
              <a:rPr lang="en-IN" altLang="en-US" sz="2400" dirty="0">
                <a:solidFill>
                  <a:schemeClr val="tx1"/>
                </a:solidFill>
                <a:latin typeface="Calibri" panose="020F0502020204030204" pitchFamily="34" charset="0"/>
              </a:rPr>
              <a:t>d</a:t>
            </a:r>
            <a:r>
              <a:rPr lang="en-US" altLang="en-US" sz="2400" dirty="0" err="1">
                <a:solidFill>
                  <a:schemeClr val="tx1"/>
                </a:solidFill>
                <a:latin typeface="Calibri" panose="020F0502020204030204" pitchFamily="34" charset="0"/>
              </a:rPr>
              <a:t>rw-rw-rw</a:t>
            </a:r>
            <a:r>
              <a:rPr lang="en-US" altLang="en-US" sz="2400" dirty="0">
                <a:solidFill>
                  <a:schemeClr val="tx1"/>
                </a:solidFill>
                <a:latin typeface="Calibri" panose="020F0502020204030204" pitchFamily="34" charset="0"/>
              </a:rPr>
              <a:t>-	2	user1	metal		128	Oct  18 12:41 	progs</a:t>
            </a:r>
          </a:p>
          <a:p>
            <a:pPr eaLnBrk="1" hangingPunct="1">
              <a:lnSpc>
                <a:spcPct val="80000"/>
              </a:lnSpc>
              <a:spcBef>
                <a:spcPts val="800"/>
              </a:spcBef>
              <a:buFont typeface="Times New Roman" panose="02020603050405020304" pitchFamily="18" charset="0"/>
              <a:buChar char="•"/>
            </a:pPr>
            <a:r>
              <a:rPr lang="en-US" altLang="en-US" sz="2400" b="1" dirty="0">
                <a:solidFill>
                  <a:schemeClr val="tx1"/>
                </a:solidFill>
                <a:latin typeface="Calibri" panose="020F0502020204030204" pitchFamily="34" charset="0"/>
              </a:rPr>
              <a:t> $ cd progs </a:t>
            </a:r>
          </a:p>
          <a:p>
            <a:pPr eaLnBrk="1" hangingPunct="1">
              <a:lnSpc>
                <a:spcPct val="80000"/>
              </a:lnSpc>
              <a:spcBef>
                <a:spcPts val="800"/>
              </a:spcBef>
              <a:buFont typeface="Times New Roman" panose="02020603050405020304" pitchFamily="18" charset="0"/>
              <a:buChar char="•"/>
            </a:pPr>
            <a:r>
              <a:rPr lang="en-US" altLang="en-US" sz="2400" dirty="0">
                <a:solidFill>
                  <a:schemeClr val="tx1"/>
                </a:solidFill>
                <a:latin typeface="Calibri" panose="020F0502020204030204" pitchFamily="34" charset="0"/>
              </a:rPr>
              <a:t>progs: Permission denied</a:t>
            </a:r>
          </a:p>
          <a:p>
            <a:pPr eaLnBrk="1" hangingPunct="1">
              <a:lnSpc>
                <a:spcPct val="80000"/>
              </a:lnSpc>
              <a:spcBef>
                <a:spcPts val="800"/>
              </a:spcBef>
              <a:buFont typeface="Arial" panose="020B0604020202020204" pitchFamily="34" charset="0"/>
              <a:buChar char="•"/>
            </a:pPr>
            <a:r>
              <a:rPr lang="en-US" altLang="en-US" sz="2800" dirty="0">
                <a:solidFill>
                  <a:schemeClr val="tx1"/>
                </a:solidFill>
                <a:latin typeface="Calibri" panose="020F0502020204030204" pitchFamily="34" charset="0"/>
              </a:rPr>
              <a:t> So user permission for directories, generally include both read &amp; execute permissions</a:t>
            </a:r>
          </a:p>
        </p:txBody>
      </p:sp>
    </p:spTree>
    <p:extLst>
      <p:ext uri="{BB962C8B-B14F-4D97-AF65-F5344CB8AC3E}">
        <p14:creationId xmlns:p14="http://schemas.microsoft.com/office/powerpoint/2010/main" val="154322541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60EB7491-0263-47E8-BA73-5E25D441A20A}"/>
              </a:ext>
            </a:extLst>
          </p:cNvPr>
          <p:cNvSpPr/>
          <p:nvPr/>
        </p:nvSpPr>
        <p:spPr>
          <a:xfrm>
            <a:off x="-55880" y="429395"/>
            <a:ext cx="12303760" cy="14223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DE4289B-5A9D-4D1D-8546-3AC6DA34870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83"/>
          <a:stretch/>
        </p:blipFill>
        <p:spPr>
          <a:xfrm>
            <a:off x="11035161" y="-1"/>
            <a:ext cx="1016000" cy="96536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F545CCB-30BA-465D-AB61-85A068F7FE2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094" b="8607"/>
          <a:stretch/>
        </p:blipFill>
        <p:spPr>
          <a:xfrm>
            <a:off x="140839" y="110490"/>
            <a:ext cx="1991360" cy="746760"/>
          </a:xfrm>
          <a:prstGeom prst="rect">
            <a:avLst/>
          </a:prstGeom>
        </p:spPr>
      </p:pic>
      <p:pic>
        <p:nvPicPr>
          <p:cNvPr id="8" name="Picture 2">
            <a:extLst>
              <a:ext uri="{FF2B5EF4-FFF2-40B4-BE49-F238E27FC236}">
                <a16:creationId xmlns:a16="http://schemas.microsoft.com/office/drawing/2014/main" id="{0680EFED-9B06-4900-9B0B-44F65332F5A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083" t="10169" r="28688"/>
          <a:stretch/>
        </p:blipFill>
        <p:spPr bwMode="auto">
          <a:xfrm>
            <a:off x="8246854" y="0"/>
            <a:ext cx="883919" cy="9154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5174D98B-A888-4925-9398-BE88B941884A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95"/>
          <a:stretch/>
        </p:blipFill>
        <p:spPr>
          <a:xfrm>
            <a:off x="9425151" y="0"/>
            <a:ext cx="1413291" cy="955525"/>
          </a:xfrm>
          <a:prstGeom prst="rect">
            <a:avLst/>
          </a:prstGeom>
        </p:spPr>
      </p:pic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53B2F865-3834-497F-B440-7CA7E591ACF5}"/>
              </a:ext>
            </a:extLst>
          </p:cNvPr>
          <p:cNvCxnSpPr>
            <a:cxnSpLocks/>
          </p:cNvCxnSpPr>
          <p:nvPr/>
        </p:nvCxnSpPr>
        <p:spPr>
          <a:xfrm flipV="1">
            <a:off x="0" y="940395"/>
            <a:ext cx="12192000" cy="1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" name="Rectangle 1">
            <a:extLst>
              <a:ext uri="{FF2B5EF4-FFF2-40B4-BE49-F238E27FC236}">
                <a16:creationId xmlns:a16="http://schemas.microsoft.com/office/drawing/2014/main" id="{45C21305-45D0-4AC6-928E-D125228A1D06}"/>
              </a:ext>
            </a:extLst>
          </p:cNvPr>
          <p:cNvSpPr/>
          <p:nvPr/>
        </p:nvSpPr>
        <p:spPr>
          <a:xfrm>
            <a:off x="0" y="940395"/>
            <a:ext cx="12192000" cy="591760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dirty="0"/>
          </a:p>
        </p:txBody>
      </p:sp>
      <p:sp>
        <p:nvSpPr>
          <p:cNvPr id="9" name="Text Box 1">
            <a:extLst>
              <a:ext uri="{FF2B5EF4-FFF2-40B4-BE49-F238E27FC236}">
                <a16:creationId xmlns:a16="http://schemas.microsoft.com/office/drawing/2014/main" id="{2B74F2C2-2EE4-494E-8466-76660874B4D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09800" y="2438400"/>
            <a:ext cx="7772400" cy="1981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 anchor="ctr"/>
          <a:lstStyle>
            <a:lvl1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Droid Sans Fallback" charset="0"/>
              </a:defRPr>
            </a:lvl1pPr>
            <a:lvl2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Droid Sans Fallback" charset="0"/>
              </a:defRPr>
            </a:lvl2pPr>
            <a:lvl3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Droid Sans Fallback" charset="0"/>
              </a:defRPr>
            </a:lvl3pPr>
            <a:lvl4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Droid Sans Fallback" charset="0"/>
              </a:defRPr>
            </a:lvl4pPr>
            <a:lvl5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Droid Sans Fallback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Droid Sans Fallback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Droid Sans Fallback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Droid Sans Fallback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Droid Sans Fallback" charset="0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en-US" altLang="en-US" sz="6000" b="1" dirty="0">
                <a:solidFill>
                  <a:srgbClr val="000000"/>
                </a:solidFill>
                <a:latin typeface="Calibri" panose="020F0502020204030204" pitchFamily="34" charset="0"/>
              </a:rPr>
              <a:t>MORE FILE ATTRIBUTES</a:t>
            </a:r>
          </a:p>
        </p:txBody>
      </p:sp>
    </p:spTree>
    <p:extLst>
      <p:ext uri="{BB962C8B-B14F-4D97-AF65-F5344CB8AC3E}">
        <p14:creationId xmlns:p14="http://schemas.microsoft.com/office/powerpoint/2010/main" val="78464069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60EB7491-0263-47E8-BA73-5E25D441A20A}"/>
              </a:ext>
            </a:extLst>
          </p:cNvPr>
          <p:cNvSpPr/>
          <p:nvPr/>
        </p:nvSpPr>
        <p:spPr>
          <a:xfrm>
            <a:off x="-55880" y="429395"/>
            <a:ext cx="12303760" cy="14223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DE4289B-5A9D-4D1D-8546-3AC6DA34870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83"/>
          <a:stretch/>
        </p:blipFill>
        <p:spPr>
          <a:xfrm>
            <a:off x="11035161" y="-1"/>
            <a:ext cx="1016000" cy="96536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F545CCB-30BA-465D-AB61-85A068F7FE2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094" b="8607"/>
          <a:stretch/>
        </p:blipFill>
        <p:spPr>
          <a:xfrm>
            <a:off x="140839" y="110490"/>
            <a:ext cx="1991360" cy="746760"/>
          </a:xfrm>
          <a:prstGeom prst="rect">
            <a:avLst/>
          </a:prstGeom>
        </p:spPr>
      </p:pic>
      <p:pic>
        <p:nvPicPr>
          <p:cNvPr id="8" name="Picture 2">
            <a:extLst>
              <a:ext uri="{FF2B5EF4-FFF2-40B4-BE49-F238E27FC236}">
                <a16:creationId xmlns:a16="http://schemas.microsoft.com/office/drawing/2014/main" id="{0680EFED-9B06-4900-9B0B-44F65332F5A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083" t="10169" r="28688"/>
          <a:stretch/>
        </p:blipFill>
        <p:spPr bwMode="auto">
          <a:xfrm>
            <a:off x="8246854" y="0"/>
            <a:ext cx="883919" cy="9154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5174D98B-A888-4925-9398-BE88B941884A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95"/>
          <a:stretch/>
        </p:blipFill>
        <p:spPr>
          <a:xfrm>
            <a:off x="9425151" y="0"/>
            <a:ext cx="1413291" cy="955525"/>
          </a:xfrm>
          <a:prstGeom prst="rect">
            <a:avLst/>
          </a:prstGeom>
        </p:spPr>
      </p:pic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53B2F865-3834-497F-B440-7CA7E591ACF5}"/>
              </a:ext>
            </a:extLst>
          </p:cNvPr>
          <p:cNvCxnSpPr>
            <a:cxnSpLocks/>
          </p:cNvCxnSpPr>
          <p:nvPr/>
        </p:nvCxnSpPr>
        <p:spPr>
          <a:xfrm flipV="1">
            <a:off x="0" y="940395"/>
            <a:ext cx="12192000" cy="1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" name="Rectangle 1">
            <a:extLst>
              <a:ext uri="{FF2B5EF4-FFF2-40B4-BE49-F238E27FC236}">
                <a16:creationId xmlns:a16="http://schemas.microsoft.com/office/drawing/2014/main" id="{45C21305-45D0-4AC6-928E-D125228A1D06}"/>
              </a:ext>
            </a:extLst>
          </p:cNvPr>
          <p:cNvSpPr/>
          <p:nvPr/>
        </p:nvSpPr>
        <p:spPr>
          <a:xfrm>
            <a:off x="0" y="940395"/>
            <a:ext cx="12192000" cy="591760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9" name="Text Box 1">
            <a:extLst>
              <a:ext uri="{FF2B5EF4-FFF2-40B4-BE49-F238E27FC236}">
                <a16:creationId xmlns:a16="http://schemas.microsoft.com/office/drawing/2014/main" id="{0A854D31-90E3-4348-A6FF-A03F818FA98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7957" y="1176155"/>
            <a:ext cx="11133939" cy="801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 anchor="ctr"/>
          <a:lstStyle>
            <a:lvl1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Droid Sans Fallback" charset="0"/>
              </a:defRPr>
            </a:lvl1pPr>
            <a:lvl2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Droid Sans Fallback" charset="0"/>
              </a:defRPr>
            </a:lvl2pPr>
            <a:lvl3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Droid Sans Fallback" charset="0"/>
              </a:defRPr>
            </a:lvl3pPr>
            <a:lvl4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Droid Sans Fallback" charset="0"/>
              </a:defRPr>
            </a:lvl4pPr>
            <a:lvl5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Droid Sans Fallback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Droid Sans Fallback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Droid Sans Fallback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Droid Sans Fallback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Droid Sans Fallback" charset="0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en-US" altLang="en-US" sz="3200" b="1">
                <a:solidFill>
                  <a:schemeClr val="tx1"/>
                </a:solidFill>
                <a:latin typeface="Calibri" panose="020F0502020204030204" pitchFamily="34" charset="0"/>
              </a:rPr>
              <a:t>FILE SYSTEMS</a:t>
            </a:r>
          </a:p>
        </p:txBody>
      </p:sp>
      <p:sp>
        <p:nvSpPr>
          <p:cNvPr id="11" name="Text Box 2">
            <a:extLst>
              <a:ext uri="{FF2B5EF4-FFF2-40B4-BE49-F238E27FC236}">
                <a16:creationId xmlns:a16="http://schemas.microsoft.com/office/drawing/2014/main" id="{DC5503EA-0BCA-40F3-8F69-BA85F650A0A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7957" y="2038167"/>
            <a:ext cx="11136086" cy="563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/>
          <a:lstStyle>
            <a:lvl1pPr marL="338138" indent="-338138" eaLnBrk="0" hangingPunct="0">
              <a:tabLst>
                <a:tab pos="338138" algn="l"/>
                <a:tab pos="785813" algn="l"/>
                <a:tab pos="1235075" algn="l"/>
                <a:tab pos="1684338" algn="l"/>
                <a:tab pos="2133600" algn="l"/>
                <a:tab pos="2582863" algn="l"/>
                <a:tab pos="3032125" algn="l"/>
                <a:tab pos="3481388" algn="l"/>
                <a:tab pos="3930650" algn="l"/>
                <a:tab pos="4379913" algn="l"/>
                <a:tab pos="4829175" algn="l"/>
                <a:tab pos="5278438" algn="l"/>
                <a:tab pos="5727700" algn="l"/>
                <a:tab pos="6176963" algn="l"/>
                <a:tab pos="6626225" algn="l"/>
                <a:tab pos="7075488" algn="l"/>
                <a:tab pos="7524750" algn="l"/>
                <a:tab pos="7974013" algn="l"/>
                <a:tab pos="8423275" algn="l"/>
                <a:tab pos="8872538" algn="l"/>
                <a:tab pos="93218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Droid Sans Fallback" charset="0"/>
              </a:defRPr>
            </a:lvl1pPr>
            <a:lvl2pPr eaLnBrk="0" hangingPunct="0">
              <a:tabLst>
                <a:tab pos="338138" algn="l"/>
                <a:tab pos="785813" algn="l"/>
                <a:tab pos="1235075" algn="l"/>
                <a:tab pos="1684338" algn="l"/>
                <a:tab pos="2133600" algn="l"/>
                <a:tab pos="2582863" algn="l"/>
                <a:tab pos="3032125" algn="l"/>
                <a:tab pos="3481388" algn="l"/>
                <a:tab pos="3930650" algn="l"/>
                <a:tab pos="4379913" algn="l"/>
                <a:tab pos="4829175" algn="l"/>
                <a:tab pos="5278438" algn="l"/>
                <a:tab pos="5727700" algn="l"/>
                <a:tab pos="6176963" algn="l"/>
                <a:tab pos="6626225" algn="l"/>
                <a:tab pos="7075488" algn="l"/>
                <a:tab pos="7524750" algn="l"/>
                <a:tab pos="7974013" algn="l"/>
                <a:tab pos="8423275" algn="l"/>
                <a:tab pos="8872538" algn="l"/>
                <a:tab pos="93218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Droid Sans Fallback" charset="0"/>
              </a:defRPr>
            </a:lvl2pPr>
            <a:lvl3pPr eaLnBrk="0" hangingPunct="0">
              <a:tabLst>
                <a:tab pos="338138" algn="l"/>
                <a:tab pos="785813" algn="l"/>
                <a:tab pos="1235075" algn="l"/>
                <a:tab pos="1684338" algn="l"/>
                <a:tab pos="2133600" algn="l"/>
                <a:tab pos="2582863" algn="l"/>
                <a:tab pos="3032125" algn="l"/>
                <a:tab pos="3481388" algn="l"/>
                <a:tab pos="3930650" algn="l"/>
                <a:tab pos="4379913" algn="l"/>
                <a:tab pos="4829175" algn="l"/>
                <a:tab pos="5278438" algn="l"/>
                <a:tab pos="5727700" algn="l"/>
                <a:tab pos="6176963" algn="l"/>
                <a:tab pos="6626225" algn="l"/>
                <a:tab pos="7075488" algn="l"/>
                <a:tab pos="7524750" algn="l"/>
                <a:tab pos="7974013" algn="l"/>
                <a:tab pos="8423275" algn="l"/>
                <a:tab pos="8872538" algn="l"/>
                <a:tab pos="93218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Droid Sans Fallback" charset="0"/>
              </a:defRPr>
            </a:lvl3pPr>
            <a:lvl4pPr eaLnBrk="0" hangingPunct="0">
              <a:tabLst>
                <a:tab pos="338138" algn="l"/>
                <a:tab pos="785813" algn="l"/>
                <a:tab pos="1235075" algn="l"/>
                <a:tab pos="1684338" algn="l"/>
                <a:tab pos="2133600" algn="l"/>
                <a:tab pos="2582863" algn="l"/>
                <a:tab pos="3032125" algn="l"/>
                <a:tab pos="3481388" algn="l"/>
                <a:tab pos="3930650" algn="l"/>
                <a:tab pos="4379913" algn="l"/>
                <a:tab pos="4829175" algn="l"/>
                <a:tab pos="5278438" algn="l"/>
                <a:tab pos="5727700" algn="l"/>
                <a:tab pos="6176963" algn="l"/>
                <a:tab pos="6626225" algn="l"/>
                <a:tab pos="7075488" algn="l"/>
                <a:tab pos="7524750" algn="l"/>
                <a:tab pos="7974013" algn="l"/>
                <a:tab pos="8423275" algn="l"/>
                <a:tab pos="8872538" algn="l"/>
                <a:tab pos="93218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Droid Sans Fallback" charset="0"/>
              </a:defRPr>
            </a:lvl4pPr>
            <a:lvl5pPr eaLnBrk="0" hangingPunct="0">
              <a:tabLst>
                <a:tab pos="338138" algn="l"/>
                <a:tab pos="785813" algn="l"/>
                <a:tab pos="1235075" algn="l"/>
                <a:tab pos="1684338" algn="l"/>
                <a:tab pos="2133600" algn="l"/>
                <a:tab pos="2582863" algn="l"/>
                <a:tab pos="3032125" algn="l"/>
                <a:tab pos="3481388" algn="l"/>
                <a:tab pos="3930650" algn="l"/>
                <a:tab pos="4379913" algn="l"/>
                <a:tab pos="4829175" algn="l"/>
                <a:tab pos="5278438" algn="l"/>
                <a:tab pos="5727700" algn="l"/>
                <a:tab pos="6176963" algn="l"/>
                <a:tab pos="6626225" algn="l"/>
                <a:tab pos="7075488" algn="l"/>
                <a:tab pos="7524750" algn="l"/>
                <a:tab pos="7974013" algn="l"/>
                <a:tab pos="8423275" algn="l"/>
                <a:tab pos="8872538" algn="l"/>
                <a:tab pos="93218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Droid Sans Fallback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38138" algn="l"/>
                <a:tab pos="785813" algn="l"/>
                <a:tab pos="1235075" algn="l"/>
                <a:tab pos="1684338" algn="l"/>
                <a:tab pos="2133600" algn="l"/>
                <a:tab pos="2582863" algn="l"/>
                <a:tab pos="3032125" algn="l"/>
                <a:tab pos="3481388" algn="l"/>
                <a:tab pos="3930650" algn="l"/>
                <a:tab pos="4379913" algn="l"/>
                <a:tab pos="4829175" algn="l"/>
                <a:tab pos="5278438" algn="l"/>
                <a:tab pos="5727700" algn="l"/>
                <a:tab pos="6176963" algn="l"/>
                <a:tab pos="6626225" algn="l"/>
                <a:tab pos="7075488" algn="l"/>
                <a:tab pos="7524750" algn="l"/>
                <a:tab pos="7974013" algn="l"/>
                <a:tab pos="8423275" algn="l"/>
                <a:tab pos="8872538" algn="l"/>
                <a:tab pos="93218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Droid Sans Fallback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38138" algn="l"/>
                <a:tab pos="785813" algn="l"/>
                <a:tab pos="1235075" algn="l"/>
                <a:tab pos="1684338" algn="l"/>
                <a:tab pos="2133600" algn="l"/>
                <a:tab pos="2582863" algn="l"/>
                <a:tab pos="3032125" algn="l"/>
                <a:tab pos="3481388" algn="l"/>
                <a:tab pos="3930650" algn="l"/>
                <a:tab pos="4379913" algn="l"/>
                <a:tab pos="4829175" algn="l"/>
                <a:tab pos="5278438" algn="l"/>
                <a:tab pos="5727700" algn="l"/>
                <a:tab pos="6176963" algn="l"/>
                <a:tab pos="6626225" algn="l"/>
                <a:tab pos="7075488" algn="l"/>
                <a:tab pos="7524750" algn="l"/>
                <a:tab pos="7974013" algn="l"/>
                <a:tab pos="8423275" algn="l"/>
                <a:tab pos="8872538" algn="l"/>
                <a:tab pos="93218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Droid Sans Fallback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38138" algn="l"/>
                <a:tab pos="785813" algn="l"/>
                <a:tab pos="1235075" algn="l"/>
                <a:tab pos="1684338" algn="l"/>
                <a:tab pos="2133600" algn="l"/>
                <a:tab pos="2582863" algn="l"/>
                <a:tab pos="3032125" algn="l"/>
                <a:tab pos="3481388" algn="l"/>
                <a:tab pos="3930650" algn="l"/>
                <a:tab pos="4379913" algn="l"/>
                <a:tab pos="4829175" algn="l"/>
                <a:tab pos="5278438" algn="l"/>
                <a:tab pos="5727700" algn="l"/>
                <a:tab pos="6176963" algn="l"/>
                <a:tab pos="6626225" algn="l"/>
                <a:tab pos="7075488" algn="l"/>
                <a:tab pos="7524750" algn="l"/>
                <a:tab pos="7974013" algn="l"/>
                <a:tab pos="8423275" algn="l"/>
                <a:tab pos="8872538" algn="l"/>
                <a:tab pos="93218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Droid Sans Fallback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38138" algn="l"/>
                <a:tab pos="785813" algn="l"/>
                <a:tab pos="1235075" algn="l"/>
                <a:tab pos="1684338" algn="l"/>
                <a:tab pos="2133600" algn="l"/>
                <a:tab pos="2582863" algn="l"/>
                <a:tab pos="3032125" algn="l"/>
                <a:tab pos="3481388" algn="l"/>
                <a:tab pos="3930650" algn="l"/>
                <a:tab pos="4379913" algn="l"/>
                <a:tab pos="4829175" algn="l"/>
                <a:tab pos="5278438" algn="l"/>
                <a:tab pos="5727700" algn="l"/>
                <a:tab pos="6176963" algn="l"/>
                <a:tab pos="6626225" algn="l"/>
                <a:tab pos="7075488" algn="l"/>
                <a:tab pos="7524750" algn="l"/>
                <a:tab pos="7974013" algn="l"/>
                <a:tab pos="8423275" algn="l"/>
                <a:tab pos="8872538" algn="l"/>
                <a:tab pos="93218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Droid Sans Fallback" charset="0"/>
              </a:defRPr>
            </a:lvl9pPr>
          </a:lstStyle>
          <a:p>
            <a:pPr algn="just" eaLnBrk="1" hangingPunct="1">
              <a:spcBef>
                <a:spcPts val="800"/>
              </a:spcBef>
              <a:buFont typeface="Times New Roman" panose="02020603050405020304" pitchFamily="18" charset="0"/>
              <a:buChar char="•"/>
            </a:pPr>
            <a:r>
              <a:rPr lang="en-US" altLang="en-US" sz="2800">
                <a:solidFill>
                  <a:schemeClr val="tx1"/>
                </a:solidFill>
                <a:latin typeface="Calibri" panose="020F0502020204030204" pitchFamily="34" charset="0"/>
              </a:rPr>
              <a:t>A </a:t>
            </a:r>
            <a:r>
              <a:rPr lang="en-US" altLang="en-US" sz="2800" b="1">
                <a:solidFill>
                  <a:schemeClr val="tx1"/>
                </a:solidFill>
                <a:latin typeface="Calibri" panose="020F0502020204030204" pitchFamily="34" charset="0"/>
              </a:rPr>
              <a:t>file system </a:t>
            </a:r>
            <a:r>
              <a:rPr lang="en-US" altLang="en-US" sz="2800">
                <a:solidFill>
                  <a:schemeClr val="tx1"/>
                </a:solidFill>
                <a:latin typeface="Calibri" panose="020F0502020204030204" pitchFamily="34" charset="0"/>
              </a:rPr>
              <a:t>means collection of number of files organized in an inverted tree like hierarchical structure</a:t>
            </a:r>
          </a:p>
          <a:p>
            <a:pPr algn="just" eaLnBrk="1" hangingPunct="1">
              <a:spcBef>
                <a:spcPts val="800"/>
              </a:spcBef>
              <a:buFont typeface="Times New Roman" panose="02020603050405020304" pitchFamily="18" charset="0"/>
              <a:buChar char="•"/>
            </a:pPr>
            <a:r>
              <a:rPr lang="en-US" altLang="en-US" sz="2800">
                <a:solidFill>
                  <a:schemeClr val="tx1"/>
                </a:solidFill>
                <a:latin typeface="Calibri" panose="020F0502020204030204" pitchFamily="34" charset="0"/>
              </a:rPr>
              <a:t>File systems are created on disks - partitions</a:t>
            </a:r>
          </a:p>
          <a:p>
            <a:pPr algn="just" eaLnBrk="1" hangingPunct="1">
              <a:spcBef>
                <a:spcPts val="800"/>
              </a:spcBef>
              <a:buFont typeface="Times New Roman" panose="02020603050405020304" pitchFamily="18" charset="0"/>
              <a:buChar char="•"/>
            </a:pPr>
            <a:r>
              <a:rPr lang="en-US" altLang="en-US" sz="2800">
                <a:solidFill>
                  <a:schemeClr val="tx1"/>
                </a:solidFill>
                <a:latin typeface="Calibri" panose="020F0502020204030204" pitchFamily="34" charset="0"/>
              </a:rPr>
              <a:t>Every file system has a directory structure headed by root.</a:t>
            </a:r>
          </a:p>
          <a:p>
            <a:pPr algn="just" eaLnBrk="1" hangingPunct="1">
              <a:spcBef>
                <a:spcPts val="800"/>
              </a:spcBef>
              <a:buFont typeface="Times New Roman" panose="02020603050405020304" pitchFamily="18" charset="0"/>
              <a:buChar char="•"/>
            </a:pPr>
            <a:r>
              <a:rPr lang="en-US" altLang="en-US" sz="2800">
                <a:solidFill>
                  <a:schemeClr val="tx1"/>
                </a:solidFill>
                <a:latin typeface="Calibri" panose="020F0502020204030204" pitchFamily="34" charset="0"/>
              </a:rPr>
              <a:t>Of these multiple file system, one of them is considered to be the main one, &amp; contains most of the essential files of the UNIX system – called </a:t>
            </a:r>
            <a:r>
              <a:rPr lang="en-US" altLang="en-US" sz="2800" b="1">
                <a:solidFill>
                  <a:schemeClr val="tx1"/>
                </a:solidFill>
                <a:latin typeface="Calibri" panose="020F0502020204030204" pitchFamily="34" charset="0"/>
              </a:rPr>
              <a:t>root file system</a:t>
            </a:r>
          </a:p>
          <a:p>
            <a:pPr algn="just" eaLnBrk="1" hangingPunct="1">
              <a:spcBef>
                <a:spcPts val="800"/>
              </a:spcBef>
              <a:buFont typeface="Times New Roman" panose="02020603050405020304" pitchFamily="18" charset="0"/>
              <a:buChar char="•"/>
            </a:pPr>
            <a:r>
              <a:rPr lang="en-US" altLang="en-US" sz="2800">
                <a:solidFill>
                  <a:schemeClr val="tx1"/>
                </a:solidFill>
                <a:latin typeface="Calibri" panose="020F0502020204030204" pitchFamily="34" charset="0"/>
              </a:rPr>
              <a:t>At the time of booting, all secondary file systems mount (attach) themselves to the main file system</a:t>
            </a:r>
          </a:p>
        </p:txBody>
      </p:sp>
    </p:spTree>
    <p:extLst>
      <p:ext uri="{BB962C8B-B14F-4D97-AF65-F5344CB8AC3E}">
        <p14:creationId xmlns:p14="http://schemas.microsoft.com/office/powerpoint/2010/main" val="269809323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60EB7491-0263-47E8-BA73-5E25D441A20A}"/>
              </a:ext>
            </a:extLst>
          </p:cNvPr>
          <p:cNvSpPr/>
          <p:nvPr/>
        </p:nvSpPr>
        <p:spPr>
          <a:xfrm>
            <a:off x="-55880" y="429395"/>
            <a:ext cx="12303760" cy="14223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DE4289B-5A9D-4D1D-8546-3AC6DA34870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83"/>
          <a:stretch/>
        </p:blipFill>
        <p:spPr>
          <a:xfrm>
            <a:off x="11035161" y="-1"/>
            <a:ext cx="1016000" cy="96536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F545CCB-30BA-465D-AB61-85A068F7FE2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094" b="8607"/>
          <a:stretch/>
        </p:blipFill>
        <p:spPr>
          <a:xfrm>
            <a:off x="140839" y="110490"/>
            <a:ext cx="1991360" cy="746760"/>
          </a:xfrm>
          <a:prstGeom prst="rect">
            <a:avLst/>
          </a:prstGeom>
        </p:spPr>
      </p:pic>
      <p:pic>
        <p:nvPicPr>
          <p:cNvPr id="8" name="Picture 2">
            <a:extLst>
              <a:ext uri="{FF2B5EF4-FFF2-40B4-BE49-F238E27FC236}">
                <a16:creationId xmlns:a16="http://schemas.microsoft.com/office/drawing/2014/main" id="{0680EFED-9B06-4900-9B0B-44F65332F5A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083" t="10169" r="28688"/>
          <a:stretch/>
        </p:blipFill>
        <p:spPr bwMode="auto">
          <a:xfrm>
            <a:off x="8246854" y="0"/>
            <a:ext cx="883919" cy="9154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5174D98B-A888-4925-9398-BE88B941884A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95"/>
          <a:stretch/>
        </p:blipFill>
        <p:spPr>
          <a:xfrm>
            <a:off x="9425151" y="0"/>
            <a:ext cx="1413291" cy="955525"/>
          </a:xfrm>
          <a:prstGeom prst="rect">
            <a:avLst/>
          </a:prstGeom>
        </p:spPr>
      </p:pic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53B2F865-3834-497F-B440-7CA7E591ACF5}"/>
              </a:ext>
            </a:extLst>
          </p:cNvPr>
          <p:cNvCxnSpPr>
            <a:cxnSpLocks/>
          </p:cNvCxnSpPr>
          <p:nvPr/>
        </p:nvCxnSpPr>
        <p:spPr>
          <a:xfrm flipV="1">
            <a:off x="0" y="940395"/>
            <a:ext cx="12192000" cy="1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" name="Rectangle 1">
            <a:extLst>
              <a:ext uri="{FF2B5EF4-FFF2-40B4-BE49-F238E27FC236}">
                <a16:creationId xmlns:a16="http://schemas.microsoft.com/office/drawing/2014/main" id="{45C21305-45D0-4AC6-928E-D125228A1D06}"/>
              </a:ext>
            </a:extLst>
          </p:cNvPr>
          <p:cNvSpPr/>
          <p:nvPr/>
        </p:nvSpPr>
        <p:spPr>
          <a:xfrm>
            <a:off x="0" y="940395"/>
            <a:ext cx="12192000" cy="591760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9" name="Text Box 1">
            <a:extLst>
              <a:ext uri="{FF2B5EF4-FFF2-40B4-BE49-F238E27FC236}">
                <a16:creationId xmlns:a16="http://schemas.microsoft.com/office/drawing/2014/main" id="{80AE6993-8AB4-464D-ADF0-8D53AFD9AEC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1822" y="1225140"/>
            <a:ext cx="11346169" cy="801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 anchor="ctr"/>
          <a:lstStyle>
            <a:lvl1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Droid Sans Fallback" charset="0"/>
              </a:defRPr>
            </a:lvl1pPr>
            <a:lvl2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Droid Sans Fallback" charset="0"/>
              </a:defRPr>
            </a:lvl2pPr>
            <a:lvl3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Droid Sans Fallback" charset="0"/>
              </a:defRPr>
            </a:lvl3pPr>
            <a:lvl4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Droid Sans Fallback" charset="0"/>
              </a:defRPr>
            </a:lvl4pPr>
            <a:lvl5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Droid Sans Fallback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Droid Sans Fallback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Droid Sans Fallback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Droid Sans Fallback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Droid Sans Fallback" charset="0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en-US" altLang="en-US" sz="3200" b="1">
                <a:solidFill>
                  <a:schemeClr val="tx1"/>
                </a:solidFill>
                <a:latin typeface="Calibri" panose="020F0502020204030204" pitchFamily="34" charset="0"/>
              </a:rPr>
              <a:t>THE INODE</a:t>
            </a:r>
          </a:p>
        </p:txBody>
      </p:sp>
      <p:sp>
        <p:nvSpPr>
          <p:cNvPr id="11" name="Text Box 2">
            <a:extLst>
              <a:ext uri="{FF2B5EF4-FFF2-40B4-BE49-F238E27FC236}">
                <a16:creationId xmlns:a16="http://schemas.microsoft.com/office/drawing/2014/main" id="{04C17593-B0E5-4DF1-B9CD-7C41FBB200F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1821" y="2087152"/>
            <a:ext cx="11348357" cy="563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/>
          <a:lstStyle>
            <a:lvl1pPr marL="338138" indent="-338138" eaLnBrk="0" hangingPunct="0">
              <a:tabLst>
                <a:tab pos="338138" algn="l"/>
                <a:tab pos="785813" algn="l"/>
                <a:tab pos="1235075" algn="l"/>
                <a:tab pos="1684338" algn="l"/>
                <a:tab pos="2133600" algn="l"/>
                <a:tab pos="2582863" algn="l"/>
                <a:tab pos="3032125" algn="l"/>
                <a:tab pos="3481388" algn="l"/>
                <a:tab pos="3930650" algn="l"/>
                <a:tab pos="4379913" algn="l"/>
                <a:tab pos="4829175" algn="l"/>
                <a:tab pos="5278438" algn="l"/>
                <a:tab pos="5727700" algn="l"/>
                <a:tab pos="6176963" algn="l"/>
                <a:tab pos="6626225" algn="l"/>
                <a:tab pos="7075488" algn="l"/>
                <a:tab pos="7524750" algn="l"/>
                <a:tab pos="7974013" algn="l"/>
                <a:tab pos="8423275" algn="l"/>
                <a:tab pos="8872538" algn="l"/>
                <a:tab pos="93218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Droid Sans Fallback" charset="0"/>
              </a:defRPr>
            </a:lvl1pPr>
            <a:lvl2pPr marL="738188" indent="-280988" eaLnBrk="0" hangingPunct="0">
              <a:tabLst>
                <a:tab pos="338138" algn="l"/>
                <a:tab pos="785813" algn="l"/>
                <a:tab pos="1235075" algn="l"/>
                <a:tab pos="1684338" algn="l"/>
                <a:tab pos="2133600" algn="l"/>
                <a:tab pos="2582863" algn="l"/>
                <a:tab pos="3032125" algn="l"/>
                <a:tab pos="3481388" algn="l"/>
                <a:tab pos="3930650" algn="l"/>
                <a:tab pos="4379913" algn="l"/>
                <a:tab pos="4829175" algn="l"/>
                <a:tab pos="5278438" algn="l"/>
                <a:tab pos="5727700" algn="l"/>
                <a:tab pos="6176963" algn="l"/>
                <a:tab pos="6626225" algn="l"/>
                <a:tab pos="7075488" algn="l"/>
                <a:tab pos="7524750" algn="l"/>
                <a:tab pos="7974013" algn="l"/>
                <a:tab pos="8423275" algn="l"/>
                <a:tab pos="8872538" algn="l"/>
                <a:tab pos="93218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Droid Sans Fallback" charset="0"/>
              </a:defRPr>
            </a:lvl2pPr>
            <a:lvl3pPr eaLnBrk="0" hangingPunct="0">
              <a:tabLst>
                <a:tab pos="338138" algn="l"/>
                <a:tab pos="785813" algn="l"/>
                <a:tab pos="1235075" algn="l"/>
                <a:tab pos="1684338" algn="l"/>
                <a:tab pos="2133600" algn="l"/>
                <a:tab pos="2582863" algn="l"/>
                <a:tab pos="3032125" algn="l"/>
                <a:tab pos="3481388" algn="l"/>
                <a:tab pos="3930650" algn="l"/>
                <a:tab pos="4379913" algn="l"/>
                <a:tab pos="4829175" algn="l"/>
                <a:tab pos="5278438" algn="l"/>
                <a:tab pos="5727700" algn="l"/>
                <a:tab pos="6176963" algn="l"/>
                <a:tab pos="6626225" algn="l"/>
                <a:tab pos="7075488" algn="l"/>
                <a:tab pos="7524750" algn="l"/>
                <a:tab pos="7974013" algn="l"/>
                <a:tab pos="8423275" algn="l"/>
                <a:tab pos="8872538" algn="l"/>
                <a:tab pos="93218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Droid Sans Fallback" charset="0"/>
              </a:defRPr>
            </a:lvl3pPr>
            <a:lvl4pPr eaLnBrk="0" hangingPunct="0">
              <a:tabLst>
                <a:tab pos="338138" algn="l"/>
                <a:tab pos="785813" algn="l"/>
                <a:tab pos="1235075" algn="l"/>
                <a:tab pos="1684338" algn="l"/>
                <a:tab pos="2133600" algn="l"/>
                <a:tab pos="2582863" algn="l"/>
                <a:tab pos="3032125" algn="l"/>
                <a:tab pos="3481388" algn="l"/>
                <a:tab pos="3930650" algn="l"/>
                <a:tab pos="4379913" algn="l"/>
                <a:tab pos="4829175" algn="l"/>
                <a:tab pos="5278438" algn="l"/>
                <a:tab pos="5727700" algn="l"/>
                <a:tab pos="6176963" algn="l"/>
                <a:tab pos="6626225" algn="l"/>
                <a:tab pos="7075488" algn="l"/>
                <a:tab pos="7524750" algn="l"/>
                <a:tab pos="7974013" algn="l"/>
                <a:tab pos="8423275" algn="l"/>
                <a:tab pos="8872538" algn="l"/>
                <a:tab pos="93218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Droid Sans Fallback" charset="0"/>
              </a:defRPr>
            </a:lvl4pPr>
            <a:lvl5pPr eaLnBrk="0" hangingPunct="0">
              <a:tabLst>
                <a:tab pos="338138" algn="l"/>
                <a:tab pos="785813" algn="l"/>
                <a:tab pos="1235075" algn="l"/>
                <a:tab pos="1684338" algn="l"/>
                <a:tab pos="2133600" algn="l"/>
                <a:tab pos="2582863" algn="l"/>
                <a:tab pos="3032125" algn="l"/>
                <a:tab pos="3481388" algn="l"/>
                <a:tab pos="3930650" algn="l"/>
                <a:tab pos="4379913" algn="l"/>
                <a:tab pos="4829175" algn="l"/>
                <a:tab pos="5278438" algn="l"/>
                <a:tab pos="5727700" algn="l"/>
                <a:tab pos="6176963" algn="l"/>
                <a:tab pos="6626225" algn="l"/>
                <a:tab pos="7075488" algn="l"/>
                <a:tab pos="7524750" algn="l"/>
                <a:tab pos="7974013" algn="l"/>
                <a:tab pos="8423275" algn="l"/>
                <a:tab pos="8872538" algn="l"/>
                <a:tab pos="93218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Droid Sans Fallback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38138" algn="l"/>
                <a:tab pos="785813" algn="l"/>
                <a:tab pos="1235075" algn="l"/>
                <a:tab pos="1684338" algn="l"/>
                <a:tab pos="2133600" algn="l"/>
                <a:tab pos="2582863" algn="l"/>
                <a:tab pos="3032125" algn="l"/>
                <a:tab pos="3481388" algn="l"/>
                <a:tab pos="3930650" algn="l"/>
                <a:tab pos="4379913" algn="l"/>
                <a:tab pos="4829175" algn="l"/>
                <a:tab pos="5278438" algn="l"/>
                <a:tab pos="5727700" algn="l"/>
                <a:tab pos="6176963" algn="l"/>
                <a:tab pos="6626225" algn="l"/>
                <a:tab pos="7075488" algn="l"/>
                <a:tab pos="7524750" algn="l"/>
                <a:tab pos="7974013" algn="l"/>
                <a:tab pos="8423275" algn="l"/>
                <a:tab pos="8872538" algn="l"/>
                <a:tab pos="93218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Droid Sans Fallback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38138" algn="l"/>
                <a:tab pos="785813" algn="l"/>
                <a:tab pos="1235075" algn="l"/>
                <a:tab pos="1684338" algn="l"/>
                <a:tab pos="2133600" algn="l"/>
                <a:tab pos="2582863" algn="l"/>
                <a:tab pos="3032125" algn="l"/>
                <a:tab pos="3481388" algn="l"/>
                <a:tab pos="3930650" algn="l"/>
                <a:tab pos="4379913" algn="l"/>
                <a:tab pos="4829175" algn="l"/>
                <a:tab pos="5278438" algn="l"/>
                <a:tab pos="5727700" algn="l"/>
                <a:tab pos="6176963" algn="l"/>
                <a:tab pos="6626225" algn="l"/>
                <a:tab pos="7075488" algn="l"/>
                <a:tab pos="7524750" algn="l"/>
                <a:tab pos="7974013" algn="l"/>
                <a:tab pos="8423275" algn="l"/>
                <a:tab pos="8872538" algn="l"/>
                <a:tab pos="93218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Droid Sans Fallback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38138" algn="l"/>
                <a:tab pos="785813" algn="l"/>
                <a:tab pos="1235075" algn="l"/>
                <a:tab pos="1684338" algn="l"/>
                <a:tab pos="2133600" algn="l"/>
                <a:tab pos="2582863" algn="l"/>
                <a:tab pos="3032125" algn="l"/>
                <a:tab pos="3481388" algn="l"/>
                <a:tab pos="3930650" algn="l"/>
                <a:tab pos="4379913" algn="l"/>
                <a:tab pos="4829175" algn="l"/>
                <a:tab pos="5278438" algn="l"/>
                <a:tab pos="5727700" algn="l"/>
                <a:tab pos="6176963" algn="l"/>
                <a:tab pos="6626225" algn="l"/>
                <a:tab pos="7075488" algn="l"/>
                <a:tab pos="7524750" algn="l"/>
                <a:tab pos="7974013" algn="l"/>
                <a:tab pos="8423275" algn="l"/>
                <a:tab pos="8872538" algn="l"/>
                <a:tab pos="93218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Droid Sans Fallback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38138" algn="l"/>
                <a:tab pos="785813" algn="l"/>
                <a:tab pos="1235075" algn="l"/>
                <a:tab pos="1684338" algn="l"/>
                <a:tab pos="2133600" algn="l"/>
                <a:tab pos="2582863" algn="l"/>
                <a:tab pos="3032125" algn="l"/>
                <a:tab pos="3481388" algn="l"/>
                <a:tab pos="3930650" algn="l"/>
                <a:tab pos="4379913" algn="l"/>
                <a:tab pos="4829175" algn="l"/>
                <a:tab pos="5278438" algn="l"/>
                <a:tab pos="5727700" algn="l"/>
                <a:tab pos="6176963" algn="l"/>
                <a:tab pos="6626225" algn="l"/>
                <a:tab pos="7075488" algn="l"/>
                <a:tab pos="7524750" algn="l"/>
                <a:tab pos="7974013" algn="l"/>
                <a:tab pos="8423275" algn="l"/>
                <a:tab pos="8872538" algn="l"/>
                <a:tab pos="93218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Droid Sans Fallback" charset="0"/>
              </a:defRPr>
            </a:lvl9pPr>
          </a:lstStyle>
          <a:p>
            <a:pPr algn="just" eaLnBrk="1" hangingPunct="1">
              <a:spcBef>
                <a:spcPts val="800"/>
              </a:spcBef>
              <a:buFont typeface="Times New Roman" panose="02020603050405020304" pitchFamily="18" charset="0"/>
              <a:buChar char="•"/>
            </a:pPr>
            <a:r>
              <a:rPr lang="en-US" altLang="en-US" sz="2400">
                <a:solidFill>
                  <a:schemeClr val="tx1"/>
                </a:solidFill>
                <a:latin typeface="Calibri" panose="020F0502020204030204" pitchFamily="34" charset="0"/>
              </a:rPr>
              <a:t>Area of the every file system  - store the attributes of all files in the file system.</a:t>
            </a:r>
          </a:p>
          <a:p>
            <a:pPr algn="just" eaLnBrk="1" hangingPunct="1">
              <a:spcBef>
                <a:spcPts val="800"/>
              </a:spcBef>
              <a:buFont typeface="Times New Roman" panose="02020603050405020304" pitchFamily="18" charset="0"/>
              <a:buChar char="•"/>
            </a:pPr>
            <a:r>
              <a:rPr lang="en-US" altLang="en-US" sz="2400" b="1">
                <a:solidFill>
                  <a:schemeClr val="tx1"/>
                </a:solidFill>
                <a:latin typeface="Calibri" panose="020F0502020204030204" pitchFamily="34" charset="0"/>
              </a:rPr>
              <a:t>Set of attributes is stored in a fixed-format structure called the inode (index node)</a:t>
            </a:r>
          </a:p>
          <a:p>
            <a:pPr algn="just" eaLnBrk="1" hangingPunct="1">
              <a:spcBef>
                <a:spcPts val="800"/>
              </a:spcBef>
              <a:buFont typeface="Times New Roman" panose="02020603050405020304" pitchFamily="18" charset="0"/>
              <a:buChar char="•"/>
            </a:pPr>
            <a:r>
              <a:rPr lang="en-US" altLang="en-US" sz="2400">
                <a:solidFill>
                  <a:schemeClr val="tx1"/>
                </a:solidFill>
                <a:latin typeface="Calibri" panose="020F0502020204030204" pitchFamily="34" charset="0"/>
              </a:rPr>
              <a:t>Every file has one inode</a:t>
            </a:r>
          </a:p>
          <a:p>
            <a:pPr algn="just" eaLnBrk="1" hangingPunct="1">
              <a:spcBef>
                <a:spcPts val="800"/>
              </a:spcBef>
              <a:buFont typeface="Times New Roman" panose="02020603050405020304" pitchFamily="18" charset="0"/>
              <a:buChar char="•"/>
            </a:pPr>
            <a:r>
              <a:rPr lang="en-US" altLang="en-US" sz="2400">
                <a:solidFill>
                  <a:schemeClr val="tx1"/>
                </a:solidFill>
                <a:latin typeface="Calibri" panose="020F0502020204030204" pitchFamily="34" charset="0"/>
              </a:rPr>
              <a:t>Each inode is accessed by a number called the</a:t>
            </a:r>
            <a:r>
              <a:rPr lang="en-US" altLang="en-US" sz="2400" b="1">
                <a:solidFill>
                  <a:schemeClr val="tx1"/>
                </a:solidFill>
                <a:latin typeface="Calibri" panose="020F0502020204030204" pitchFamily="34" charset="0"/>
              </a:rPr>
              <a:t> i-number (</a:t>
            </a:r>
            <a:r>
              <a:rPr lang="en-US" altLang="en-US" sz="2400">
                <a:solidFill>
                  <a:schemeClr val="tx1"/>
                </a:solidFill>
                <a:latin typeface="Calibri" panose="020F0502020204030204" pitchFamily="34" charset="0"/>
              </a:rPr>
              <a:t>or </a:t>
            </a:r>
            <a:r>
              <a:rPr lang="en-US" altLang="en-US" sz="2400" b="1">
                <a:solidFill>
                  <a:schemeClr val="tx1"/>
                </a:solidFill>
                <a:latin typeface="Calibri" panose="020F0502020204030204" pitchFamily="34" charset="0"/>
              </a:rPr>
              <a:t>inode number)</a:t>
            </a:r>
            <a:r>
              <a:rPr lang="en-US" altLang="en-US" sz="2400">
                <a:solidFill>
                  <a:schemeClr val="tx1"/>
                </a:solidFill>
                <a:latin typeface="Calibri" panose="020F0502020204030204" pitchFamily="34" charset="0"/>
              </a:rPr>
              <a:t> that simply reference the position of the inode in the list.</a:t>
            </a:r>
          </a:p>
          <a:p>
            <a:pPr algn="just" eaLnBrk="1" hangingPunct="1">
              <a:spcBef>
                <a:spcPts val="800"/>
              </a:spcBef>
              <a:buFont typeface="Times New Roman" panose="02020603050405020304" pitchFamily="18" charset="0"/>
              <a:buChar char="•"/>
            </a:pPr>
            <a:r>
              <a:rPr lang="en-US" altLang="en-US" sz="2400">
                <a:solidFill>
                  <a:schemeClr val="tx1"/>
                </a:solidFill>
                <a:latin typeface="Calibri" panose="020F0502020204030204" pitchFamily="34" charset="0"/>
              </a:rPr>
              <a:t>The inode contains the following attributes of a file-</a:t>
            </a:r>
          </a:p>
          <a:p>
            <a:pPr lvl="1" algn="just" eaLnBrk="1" hangingPunct="1">
              <a:spcBef>
                <a:spcPts val="700"/>
              </a:spcBef>
              <a:buFont typeface="Times New Roman" panose="02020603050405020304" pitchFamily="18" charset="0"/>
              <a:buChar char="–"/>
            </a:pPr>
            <a:r>
              <a:rPr lang="en-US" altLang="en-US" sz="2400">
                <a:solidFill>
                  <a:schemeClr val="tx1"/>
                </a:solidFill>
                <a:latin typeface="Calibri" panose="020F0502020204030204" pitchFamily="34" charset="0"/>
              </a:rPr>
              <a:t>File type(regular, directory, device)</a:t>
            </a:r>
          </a:p>
          <a:p>
            <a:pPr lvl="1" algn="just" eaLnBrk="1" hangingPunct="1">
              <a:spcBef>
                <a:spcPts val="700"/>
              </a:spcBef>
              <a:buFont typeface="Times New Roman" panose="02020603050405020304" pitchFamily="18" charset="0"/>
              <a:buChar char="–"/>
            </a:pPr>
            <a:r>
              <a:rPr lang="en-US" altLang="en-US" sz="2400">
                <a:solidFill>
                  <a:schemeClr val="tx1"/>
                </a:solidFill>
                <a:latin typeface="Calibri" panose="020F0502020204030204" pitchFamily="34" charset="0"/>
              </a:rPr>
              <a:t>File permissions</a:t>
            </a:r>
          </a:p>
        </p:txBody>
      </p:sp>
    </p:spTree>
    <p:extLst>
      <p:ext uri="{BB962C8B-B14F-4D97-AF65-F5344CB8AC3E}">
        <p14:creationId xmlns:p14="http://schemas.microsoft.com/office/powerpoint/2010/main" val="311820795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60EB7491-0263-47E8-BA73-5E25D441A20A}"/>
              </a:ext>
            </a:extLst>
          </p:cNvPr>
          <p:cNvSpPr/>
          <p:nvPr/>
        </p:nvSpPr>
        <p:spPr>
          <a:xfrm>
            <a:off x="-55880" y="429395"/>
            <a:ext cx="12303760" cy="14223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DE4289B-5A9D-4D1D-8546-3AC6DA34870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83"/>
          <a:stretch/>
        </p:blipFill>
        <p:spPr>
          <a:xfrm>
            <a:off x="11035161" y="-1"/>
            <a:ext cx="1016000" cy="96536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F545CCB-30BA-465D-AB61-85A068F7FE2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094" b="8607"/>
          <a:stretch/>
        </p:blipFill>
        <p:spPr>
          <a:xfrm>
            <a:off x="140839" y="110490"/>
            <a:ext cx="1991360" cy="746760"/>
          </a:xfrm>
          <a:prstGeom prst="rect">
            <a:avLst/>
          </a:prstGeom>
        </p:spPr>
      </p:pic>
      <p:pic>
        <p:nvPicPr>
          <p:cNvPr id="8" name="Picture 2">
            <a:extLst>
              <a:ext uri="{FF2B5EF4-FFF2-40B4-BE49-F238E27FC236}">
                <a16:creationId xmlns:a16="http://schemas.microsoft.com/office/drawing/2014/main" id="{0680EFED-9B06-4900-9B0B-44F65332F5A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083" t="10169" r="28688"/>
          <a:stretch/>
        </p:blipFill>
        <p:spPr bwMode="auto">
          <a:xfrm>
            <a:off x="8246854" y="0"/>
            <a:ext cx="883919" cy="9154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5174D98B-A888-4925-9398-BE88B941884A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95"/>
          <a:stretch/>
        </p:blipFill>
        <p:spPr>
          <a:xfrm>
            <a:off x="9425151" y="0"/>
            <a:ext cx="1413291" cy="955525"/>
          </a:xfrm>
          <a:prstGeom prst="rect">
            <a:avLst/>
          </a:prstGeom>
        </p:spPr>
      </p:pic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53B2F865-3834-497F-B440-7CA7E591ACF5}"/>
              </a:ext>
            </a:extLst>
          </p:cNvPr>
          <p:cNvCxnSpPr>
            <a:cxnSpLocks/>
          </p:cNvCxnSpPr>
          <p:nvPr/>
        </p:nvCxnSpPr>
        <p:spPr>
          <a:xfrm flipV="1">
            <a:off x="0" y="940395"/>
            <a:ext cx="12192000" cy="1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" name="Rectangle 1">
            <a:extLst>
              <a:ext uri="{FF2B5EF4-FFF2-40B4-BE49-F238E27FC236}">
                <a16:creationId xmlns:a16="http://schemas.microsoft.com/office/drawing/2014/main" id="{45C21305-45D0-4AC6-928E-D125228A1D06}"/>
              </a:ext>
            </a:extLst>
          </p:cNvPr>
          <p:cNvSpPr/>
          <p:nvPr/>
        </p:nvSpPr>
        <p:spPr>
          <a:xfrm>
            <a:off x="0" y="940395"/>
            <a:ext cx="12192000" cy="591760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9" name="Text Box 2">
            <a:extLst>
              <a:ext uri="{FF2B5EF4-FFF2-40B4-BE49-F238E27FC236}">
                <a16:creationId xmlns:a16="http://schemas.microsoft.com/office/drawing/2014/main" id="{E5B35103-47A8-4195-BA01-E2FC31E9157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4785" y="1368590"/>
            <a:ext cx="9748157" cy="563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/>
          <a:lstStyle>
            <a:lvl1pPr marL="338138" indent="-338138" eaLnBrk="0" hangingPunct="0">
              <a:tabLst>
                <a:tab pos="738188" algn="l"/>
                <a:tab pos="1185863" algn="l"/>
                <a:tab pos="1635125" algn="l"/>
                <a:tab pos="2084388" algn="l"/>
                <a:tab pos="2533650" algn="l"/>
                <a:tab pos="2982913" algn="l"/>
                <a:tab pos="3432175" algn="l"/>
                <a:tab pos="3881438" algn="l"/>
                <a:tab pos="4330700" algn="l"/>
                <a:tab pos="4779963" algn="l"/>
                <a:tab pos="5229225" algn="l"/>
                <a:tab pos="5678488" algn="l"/>
                <a:tab pos="6127750" algn="l"/>
                <a:tab pos="6577013" algn="l"/>
                <a:tab pos="7026275" algn="l"/>
                <a:tab pos="7475538" algn="l"/>
                <a:tab pos="7924800" algn="l"/>
                <a:tab pos="8374063" algn="l"/>
                <a:tab pos="8823325" algn="l"/>
                <a:tab pos="9272588" algn="l"/>
                <a:tab pos="972185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Droid Sans Fallback" charset="0"/>
              </a:defRPr>
            </a:lvl1pPr>
            <a:lvl2pPr marL="738188" indent="-280988" eaLnBrk="0" hangingPunct="0">
              <a:tabLst>
                <a:tab pos="738188" algn="l"/>
                <a:tab pos="1185863" algn="l"/>
                <a:tab pos="1635125" algn="l"/>
                <a:tab pos="2084388" algn="l"/>
                <a:tab pos="2533650" algn="l"/>
                <a:tab pos="2982913" algn="l"/>
                <a:tab pos="3432175" algn="l"/>
                <a:tab pos="3881438" algn="l"/>
                <a:tab pos="4330700" algn="l"/>
                <a:tab pos="4779963" algn="l"/>
                <a:tab pos="5229225" algn="l"/>
                <a:tab pos="5678488" algn="l"/>
                <a:tab pos="6127750" algn="l"/>
                <a:tab pos="6577013" algn="l"/>
                <a:tab pos="7026275" algn="l"/>
                <a:tab pos="7475538" algn="l"/>
                <a:tab pos="7924800" algn="l"/>
                <a:tab pos="8374063" algn="l"/>
                <a:tab pos="8823325" algn="l"/>
                <a:tab pos="9272588" algn="l"/>
                <a:tab pos="972185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Droid Sans Fallback" charset="0"/>
              </a:defRPr>
            </a:lvl2pPr>
            <a:lvl3pPr eaLnBrk="0" hangingPunct="0">
              <a:tabLst>
                <a:tab pos="738188" algn="l"/>
                <a:tab pos="1185863" algn="l"/>
                <a:tab pos="1635125" algn="l"/>
                <a:tab pos="2084388" algn="l"/>
                <a:tab pos="2533650" algn="l"/>
                <a:tab pos="2982913" algn="l"/>
                <a:tab pos="3432175" algn="l"/>
                <a:tab pos="3881438" algn="l"/>
                <a:tab pos="4330700" algn="l"/>
                <a:tab pos="4779963" algn="l"/>
                <a:tab pos="5229225" algn="l"/>
                <a:tab pos="5678488" algn="l"/>
                <a:tab pos="6127750" algn="l"/>
                <a:tab pos="6577013" algn="l"/>
                <a:tab pos="7026275" algn="l"/>
                <a:tab pos="7475538" algn="l"/>
                <a:tab pos="7924800" algn="l"/>
                <a:tab pos="8374063" algn="l"/>
                <a:tab pos="8823325" algn="l"/>
                <a:tab pos="9272588" algn="l"/>
                <a:tab pos="972185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Droid Sans Fallback" charset="0"/>
              </a:defRPr>
            </a:lvl3pPr>
            <a:lvl4pPr eaLnBrk="0" hangingPunct="0">
              <a:tabLst>
                <a:tab pos="738188" algn="l"/>
                <a:tab pos="1185863" algn="l"/>
                <a:tab pos="1635125" algn="l"/>
                <a:tab pos="2084388" algn="l"/>
                <a:tab pos="2533650" algn="l"/>
                <a:tab pos="2982913" algn="l"/>
                <a:tab pos="3432175" algn="l"/>
                <a:tab pos="3881438" algn="l"/>
                <a:tab pos="4330700" algn="l"/>
                <a:tab pos="4779963" algn="l"/>
                <a:tab pos="5229225" algn="l"/>
                <a:tab pos="5678488" algn="l"/>
                <a:tab pos="6127750" algn="l"/>
                <a:tab pos="6577013" algn="l"/>
                <a:tab pos="7026275" algn="l"/>
                <a:tab pos="7475538" algn="l"/>
                <a:tab pos="7924800" algn="l"/>
                <a:tab pos="8374063" algn="l"/>
                <a:tab pos="8823325" algn="l"/>
                <a:tab pos="9272588" algn="l"/>
                <a:tab pos="972185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Droid Sans Fallback" charset="0"/>
              </a:defRPr>
            </a:lvl4pPr>
            <a:lvl5pPr eaLnBrk="0" hangingPunct="0">
              <a:tabLst>
                <a:tab pos="738188" algn="l"/>
                <a:tab pos="1185863" algn="l"/>
                <a:tab pos="1635125" algn="l"/>
                <a:tab pos="2084388" algn="l"/>
                <a:tab pos="2533650" algn="l"/>
                <a:tab pos="2982913" algn="l"/>
                <a:tab pos="3432175" algn="l"/>
                <a:tab pos="3881438" algn="l"/>
                <a:tab pos="4330700" algn="l"/>
                <a:tab pos="4779963" algn="l"/>
                <a:tab pos="5229225" algn="l"/>
                <a:tab pos="5678488" algn="l"/>
                <a:tab pos="6127750" algn="l"/>
                <a:tab pos="6577013" algn="l"/>
                <a:tab pos="7026275" algn="l"/>
                <a:tab pos="7475538" algn="l"/>
                <a:tab pos="7924800" algn="l"/>
                <a:tab pos="8374063" algn="l"/>
                <a:tab pos="8823325" algn="l"/>
                <a:tab pos="9272588" algn="l"/>
                <a:tab pos="972185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Droid Sans Fallback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38188" algn="l"/>
                <a:tab pos="1185863" algn="l"/>
                <a:tab pos="1635125" algn="l"/>
                <a:tab pos="2084388" algn="l"/>
                <a:tab pos="2533650" algn="l"/>
                <a:tab pos="2982913" algn="l"/>
                <a:tab pos="3432175" algn="l"/>
                <a:tab pos="3881438" algn="l"/>
                <a:tab pos="4330700" algn="l"/>
                <a:tab pos="4779963" algn="l"/>
                <a:tab pos="5229225" algn="l"/>
                <a:tab pos="5678488" algn="l"/>
                <a:tab pos="6127750" algn="l"/>
                <a:tab pos="6577013" algn="l"/>
                <a:tab pos="7026275" algn="l"/>
                <a:tab pos="7475538" algn="l"/>
                <a:tab pos="7924800" algn="l"/>
                <a:tab pos="8374063" algn="l"/>
                <a:tab pos="8823325" algn="l"/>
                <a:tab pos="9272588" algn="l"/>
                <a:tab pos="972185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Droid Sans Fallback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38188" algn="l"/>
                <a:tab pos="1185863" algn="l"/>
                <a:tab pos="1635125" algn="l"/>
                <a:tab pos="2084388" algn="l"/>
                <a:tab pos="2533650" algn="l"/>
                <a:tab pos="2982913" algn="l"/>
                <a:tab pos="3432175" algn="l"/>
                <a:tab pos="3881438" algn="l"/>
                <a:tab pos="4330700" algn="l"/>
                <a:tab pos="4779963" algn="l"/>
                <a:tab pos="5229225" algn="l"/>
                <a:tab pos="5678488" algn="l"/>
                <a:tab pos="6127750" algn="l"/>
                <a:tab pos="6577013" algn="l"/>
                <a:tab pos="7026275" algn="l"/>
                <a:tab pos="7475538" algn="l"/>
                <a:tab pos="7924800" algn="l"/>
                <a:tab pos="8374063" algn="l"/>
                <a:tab pos="8823325" algn="l"/>
                <a:tab pos="9272588" algn="l"/>
                <a:tab pos="972185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Droid Sans Fallback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38188" algn="l"/>
                <a:tab pos="1185863" algn="l"/>
                <a:tab pos="1635125" algn="l"/>
                <a:tab pos="2084388" algn="l"/>
                <a:tab pos="2533650" algn="l"/>
                <a:tab pos="2982913" algn="l"/>
                <a:tab pos="3432175" algn="l"/>
                <a:tab pos="3881438" algn="l"/>
                <a:tab pos="4330700" algn="l"/>
                <a:tab pos="4779963" algn="l"/>
                <a:tab pos="5229225" algn="l"/>
                <a:tab pos="5678488" algn="l"/>
                <a:tab pos="6127750" algn="l"/>
                <a:tab pos="6577013" algn="l"/>
                <a:tab pos="7026275" algn="l"/>
                <a:tab pos="7475538" algn="l"/>
                <a:tab pos="7924800" algn="l"/>
                <a:tab pos="8374063" algn="l"/>
                <a:tab pos="8823325" algn="l"/>
                <a:tab pos="9272588" algn="l"/>
                <a:tab pos="972185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Droid Sans Fallback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38188" algn="l"/>
                <a:tab pos="1185863" algn="l"/>
                <a:tab pos="1635125" algn="l"/>
                <a:tab pos="2084388" algn="l"/>
                <a:tab pos="2533650" algn="l"/>
                <a:tab pos="2982913" algn="l"/>
                <a:tab pos="3432175" algn="l"/>
                <a:tab pos="3881438" algn="l"/>
                <a:tab pos="4330700" algn="l"/>
                <a:tab pos="4779963" algn="l"/>
                <a:tab pos="5229225" algn="l"/>
                <a:tab pos="5678488" algn="l"/>
                <a:tab pos="6127750" algn="l"/>
                <a:tab pos="6577013" algn="l"/>
                <a:tab pos="7026275" algn="l"/>
                <a:tab pos="7475538" algn="l"/>
                <a:tab pos="7924800" algn="l"/>
                <a:tab pos="8374063" algn="l"/>
                <a:tab pos="8823325" algn="l"/>
                <a:tab pos="9272588" algn="l"/>
                <a:tab pos="972185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Droid Sans Fallback" charset="0"/>
              </a:defRPr>
            </a:lvl9pPr>
          </a:lstStyle>
          <a:p>
            <a:pPr lvl="1" eaLnBrk="1" hangingPunct="1">
              <a:spcBef>
                <a:spcPts val="700"/>
              </a:spcBef>
              <a:buFont typeface="Times New Roman" panose="02020603050405020304" pitchFamily="18" charset="0"/>
              <a:buChar char="–"/>
            </a:pPr>
            <a:r>
              <a:rPr lang="en-US" altLang="en-US" sz="2200" dirty="0">
                <a:solidFill>
                  <a:srgbClr val="000000"/>
                </a:solidFill>
                <a:latin typeface="Calibri" panose="020F0502020204030204" pitchFamily="34" charset="0"/>
              </a:rPr>
              <a:t>N</a:t>
            </a:r>
            <a:r>
              <a:rPr lang="en-US" altLang="en-US" sz="2000" dirty="0">
                <a:solidFill>
                  <a:srgbClr val="000000"/>
                </a:solidFill>
                <a:latin typeface="Calibri" panose="020F0502020204030204" pitchFamily="34" charset="0"/>
              </a:rPr>
              <a:t>umber of links</a:t>
            </a:r>
          </a:p>
          <a:p>
            <a:pPr lvl="1" eaLnBrk="1" hangingPunct="1">
              <a:spcBef>
                <a:spcPts val="700"/>
              </a:spcBef>
              <a:buFont typeface="Times New Roman" panose="02020603050405020304" pitchFamily="18" charset="0"/>
              <a:buChar char="–"/>
            </a:pPr>
            <a:r>
              <a:rPr lang="en-US" altLang="en-US" sz="2000" dirty="0">
                <a:solidFill>
                  <a:srgbClr val="000000"/>
                </a:solidFill>
                <a:latin typeface="Calibri" panose="020F0502020204030204" pitchFamily="34" charset="0"/>
              </a:rPr>
              <a:t>The UID of the owner</a:t>
            </a:r>
          </a:p>
          <a:p>
            <a:pPr lvl="1" eaLnBrk="1" hangingPunct="1">
              <a:spcBef>
                <a:spcPts val="700"/>
              </a:spcBef>
              <a:buFont typeface="Times New Roman" panose="02020603050405020304" pitchFamily="18" charset="0"/>
              <a:buChar char="–"/>
            </a:pPr>
            <a:r>
              <a:rPr lang="en-US" altLang="en-US" sz="2000" dirty="0">
                <a:solidFill>
                  <a:srgbClr val="000000"/>
                </a:solidFill>
                <a:latin typeface="Calibri" panose="020F0502020204030204" pitchFamily="34" charset="0"/>
              </a:rPr>
              <a:t>The GID of the group owner</a:t>
            </a:r>
          </a:p>
          <a:p>
            <a:pPr lvl="1" eaLnBrk="1" hangingPunct="1">
              <a:spcBef>
                <a:spcPts val="700"/>
              </a:spcBef>
              <a:buFont typeface="Times New Roman" panose="02020603050405020304" pitchFamily="18" charset="0"/>
              <a:buChar char="–"/>
            </a:pPr>
            <a:r>
              <a:rPr lang="en-US" altLang="en-US" sz="2000" dirty="0">
                <a:solidFill>
                  <a:srgbClr val="000000"/>
                </a:solidFill>
                <a:latin typeface="Calibri" panose="020F0502020204030204" pitchFamily="34" charset="0"/>
              </a:rPr>
              <a:t>File size in bytes</a:t>
            </a:r>
          </a:p>
          <a:p>
            <a:pPr lvl="1" eaLnBrk="1" hangingPunct="1">
              <a:spcBef>
                <a:spcPts val="700"/>
              </a:spcBef>
              <a:buFont typeface="Times New Roman" panose="02020603050405020304" pitchFamily="18" charset="0"/>
              <a:buChar char="–"/>
            </a:pPr>
            <a:r>
              <a:rPr lang="en-US" altLang="en-US" sz="2000" dirty="0">
                <a:solidFill>
                  <a:srgbClr val="000000"/>
                </a:solidFill>
                <a:latin typeface="Calibri" panose="020F0502020204030204" pitchFamily="34" charset="0"/>
              </a:rPr>
              <a:t>Date &amp; time of last modification</a:t>
            </a:r>
          </a:p>
          <a:p>
            <a:pPr lvl="1" eaLnBrk="1" hangingPunct="1">
              <a:spcBef>
                <a:spcPts val="700"/>
              </a:spcBef>
              <a:buFont typeface="Times New Roman" panose="02020603050405020304" pitchFamily="18" charset="0"/>
              <a:buChar char="–"/>
            </a:pPr>
            <a:r>
              <a:rPr lang="en-US" altLang="en-US" sz="2000" dirty="0">
                <a:solidFill>
                  <a:srgbClr val="000000"/>
                </a:solidFill>
                <a:latin typeface="Calibri" panose="020F0502020204030204" pitchFamily="34" charset="0"/>
              </a:rPr>
              <a:t>Date &amp; time of last access</a:t>
            </a:r>
          </a:p>
          <a:p>
            <a:pPr lvl="1" eaLnBrk="1" hangingPunct="1">
              <a:spcBef>
                <a:spcPts val="700"/>
              </a:spcBef>
              <a:buFont typeface="Times New Roman" panose="02020603050405020304" pitchFamily="18" charset="0"/>
              <a:buChar char="–"/>
            </a:pPr>
            <a:r>
              <a:rPr lang="en-US" altLang="en-US" sz="2000" dirty="0">
                <a:solidFill>
                  <a:srgbClr val="000000"/>
                </a:solidFill>
                <a:latin typeface="Calibri" panose="020F0502020204030204" pitchFamily="34" charset="0"/>
              </a:rPr>
              <a:t>Date &amp; times of last change of the </a:t>
            </a:r>
            <a:r>
              <a:rPr lang="en-US" altLang="en-US" sz="2000" dirty="0" err="1">
                <a:solidFill>
                  <a:srgbClr val="000000"/>
                </a:solidFill>
                <a:latin typeface="Calibri" panose="020F0502020204030204" pitchFamily="34" charset="0"/>
              </a:rPr>
              <a:t>inode</a:t>
            </a:r>
            <a:endParaRPr lang="en-US" altLang="en-US" sz="2000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 lvl="1" eaLnBrk="1" hangingPunct="1">
              <a:spcBef>
                <a:spcPts val="700"/>
              </a:spcBef>
              <a:buFont typeface="Times New Roman" panose="02020603050405020304" pitchFamily="18" charset="0"/>
              <a:buChar char="–"/>
            </a:pPr>
            <a:r>
              <a:rPr lang="en-US" altLang="en-US" sz="2000" dirty="0">
                <a:solidFill>
                  <a:srgbClr val="000000"/>
                </a:solidFill>
                <a:latin typeface="Calibri" panose="020F0502020204030204" pitchFamily="34" charset="0"/>
              </a:rPr>
              <a:t>An array of pointers that keep track of all disks blocks used by the file</a:t>
            </a:r>
          </a:p>
          <a:p>
            <a:pPr algn="just" eaLnBrk="1" hangingPunct="1">
              <a:spcBef>
                <a:spcPts val="800"/>
              </a:spcBef>
              <a:buFont typeface="Times New Roman" panose="02020603050405020304" pitchFamily="18" charset="0"/>
              <a:buChar char="•"/>
            </a:pPr>
            <a:r>
              <a:rPr lang="en-US" altLang="en-US" sz="2000" dirty="0">
                <a:solidFill>
                  <a:srgbClr val="000000"/>
                </a:solidFill>
                <a:latin typeface="Calibri" panose="020F0502020204030204" pitchFamily="34" charset="0"/>
              </a:rPr>
              <a:t>In </a:t>
            </a:r>
            <a:r>
              <a:rPr lang="en-US" altLang="en-US" sz="2000" dirty="0" err="1">
                <a:solidFill>
                  <a:srgbClr val="000000"/>
                </a:solidFill>
                <a:latin typeface="Calibri" panose="020F0502020204030204" pitchFamily="34" charset="0"/>
              </a:rPr>
              <a:t>inode</a:t>
            </a:r>
            <a:r>
              <a:rPr lang="en-US" altLang="en-US" sz="2000" dirty="0">
                <a:solidFill>
                  <a:srgbClr val="000000"/>
                </a:solidFill>
                <a:latin typeface="Calibri" panose="020F0502020204030204" pitchFamily="34" charset="0"/>
              </a:rPr>
              <a:t> – name of the file &amp; </a:t>
            </a:r>
            <a:r>
              <a:rPr lang="en-US" altLang="en-US" sz="2000" dirty="0" err="1">
                <a:solidFill>
                  <a:srgbClr val="000000"/>
                </a:solidFill>
                <a:latin typeface="Calibri" panose="020F0502020204030204" pitchFamily="34" charset="0"/>
              </a:rPr>
              <a:t>inode</a:t>
            </a:r>
            <a:r>
              <a:rPr lang="en-US" altLang="en-US" sz="2000" dirty="0">
                <a:solidFill>
                  <a:srgbClr val="000000"/>
                </a:solidFill>
                <a:latin typeface="Calibri" panose="020F0502020204030204" pitchFamily="34" charset="0"/>
              </a:rPr>
              <a:t> number is not stored </a:t>
            </a:r>
          </a:p>
          <a:p>
            <a:pPr algn="just" eaLnBrk="1" hangingPunct="1">
              <a:spcBef>
                <a:spcPts val="800"/>
              </a:spcBef>
              <a:buFont typeface="Times New Roman" panose="02020603050405020304" pitchFamily="18" charset="0"/>
              <a:buChar char="•"/>
            </a:pPr>
            <a:r>
              <a:rPr lang="en-US" altLang="en-US" sz="2000" dirty="0">
                <a:solidFill>
                  <a:srgbClr val="000000"/>
                </a:solidFill>
                <a:latin typeface="Calibri" panose="020F0502020204030204" pitchFamily="34" charset="0"/>
              </a:rPr>
              <a:t>Every file system has a separate portion set for storing </a:t>
            </a:r>
            <a:r>
              <a:rPr lang="en-US" altLang="en-US" sz="2000" dirty="0" err="1">
                <a:solidFill>
                  <a:srgbClr val="000000"/>
                </a:solidFill>
                <a:latin typeface="Calibri" panose="020F0502020204030204" pitchFamily="34" charset="0"/>
              </a:rPr>
              <a:t>inodes</a:t>
            </a:r>
            <a:r>
              <a:rPr lang="en-US" altLang="en-US" sz="2000" dirty="0">
                <a:solidFill>
                  <a:srgbClr val="000000"/>
                </a:solidFill>
                <a:latin typeface="Calibri" panose="020F0502020204030204" pitchFamily="34" charset="0"/>
              </a:rPr>
              <a:t>, where they are laid out in a contiguous manner</a:t>
            </a:r>
          </a:p>
          <a:p>
            <a:pPr algn="just" eaLnBrk="1" hangingPunct="1">
              <a:spcBef>
                <a:spcPts val="800"/>
              </a:spcBef>
              <a:buFont typeface="Times New Roman" panose="02020603050405020304" pitchFamily="18" charset="0"/>
              <a:buChar char="•"/>
            </a:pPr>
            <a:r>
              <a:rPr lang="en-US" altLang="en-US" sz="2000" dirty="0">
                <a:solidFill>
                  <a:srgbClr val="000000"/>
                </a:solidFill>
                <a:latin typeface="Calibri" panose="020F0502020204030204" pitchFamily="34" charset="0"/>
              </a:rPr>
              <a:t>The area is only accessible by kernel. </a:t>
            </a:r>
          </a:p>
        </p:txBody>
      </p:sp>
    </p:spTree>
    <p:extLst>
      <p:ext uri="{BB962C8B-B14F-4D97-AF65-F5344CB8AC3E}">
        <p14:creationId xmlns:p14="http://schemas.microsoft.com/office/powerpoint/2010/main" val="389124117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60EB7491-0263-47E8-BA73-5E25D441A20A}"/>
              </a:ext>
            </a:extLst>
          </p:cNvPr>
          <p:cNvSpPr/>
          <p:nvPr/>
        </p:nvSpPr>
        <p:spPr>
          <a:xfrm>
            <a:off x="-55880" y="429395"/>
            <a:ext cx="12303760" cy="14223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DE4289B-5A9D-4D1D-8546-3AC6DA34870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83"/>
          <a:stretch/>
        </p:blipFill>
        <p:spPr>
          <a:xfrm>
            <a:off x="11035161" y="-1"/>
            <a:ext cx="1016000" cy="96536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F545CCB-30BA-465D-AB61-85A068F7FE2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094" b="8607"/>
          <a:stretch/>
        </p:blipFill>
        <p:spPr>
          <a:xfrm>
            <a:off x="140839" y="110490"/>
            <a:ext cx="1991360" cy="746760"/>
          </a:xfrm>
          <a:prstGeom prst="rect">
            <a:avLst/>
          </a:prstGeom>
        </p:spPr>
      </p:pic>
      <p:pic>
        <p:nvPicPr>
          <p:cNvPr id="8" name="Picture 2">
            <a:extLst>
              <a:ext uri="{FF2B5EF4-FFF2-40B4-BE49-F238E27FC236}">
                <a16:creationId xmlns:a16="http://schemas.microsoft.com/office/drawing/2014/main" id="{0680EFED-9B06-4900-9B0B-44F65332F5A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083" t="10169" r="28688"/>
          <a:stretch/>
        </p:blipFill>
        <p:spPr bwMode="auto">
          <a:xfrm>
            <a:off x="8246854" y="0"/>
            <a:ext cx="883919" cy="9154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5174D98B-A888-4925-9398-BE88B941884A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95"/>
          <a:stretch/>
        </p:blipFill>
        <p:spPr>
          <a:xfrm>
            <a:off x="9425151" y="0"/>
            <a:ext cx="1413291" cy="955525"/>
          </a:xfrm>
          <a:prstGeom prst="rect">
            <a:avLst/>
          </a:prstGeom>
        </p:spPr>
      </p:pic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53B2F865-3834-497F-B440-7CA7E591ACF5}"/>
              </a:ext>
            </a:extLst>
          </p:cNvPr>
          <p:cNvCxnSpPr>
            <a:cxnSpLocks/>
          </p:cNvCxnSpPr>
          <p:nvPr/>
        </p:nvCxnSpPr>
        <p:spPr>
          <a:xfrm flipV="1">
            <a:off x="0" y="940395"/>
            <a:ext cx="12192000" cy="1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" name="Rectangle 1">
            <a:extLst>
              <a:ext uri="{FF2B5EF4-FFF2-40B4-BE49-F238E27FC236}">
                <a16:creationId xmlns:a16="http://schemas.microsoft.com/office/drawing/2014/main" id="{45C21305-45D0-4AC6-928E-D125228A1D06}"/>
              </a:ext>
            </a:extLst>
          </p:cNvPr>
          <p:cNvSpPr/>
          <p:nvPr/>
        </p:nvSpPr>
        <p:spPr>
          <a:xfrm>
            <a:off x="0" y="940395"/>
            <a:ext cx="12192000" cy="591760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9" name="Text Box 1">
            <a:extLst>
              <a:ext uri="{FF2B5EF4-FFF2-40B4-BE49-F238E27FC236}">
                <a16:creationId xmlns:a16="http://schemas.microsoft.com/office/drawing/2014/main" id="{6F0117CA-BBE8-45D9-A2DD-FC84CB44352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1273629" y="1076753"/>
            <a:ext cx="8229600" cy="715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 anchor="ctr"/>
          <a:lstStyle>
            <a:lvl1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Droid Sans Fallback" charset="0"/>
              </a:defRPr>
            </a:lvl1pPr>
            <a:lvl2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Droid Sans Fallback" charset="0"/>
              </a:defRPr>
            </a:lvl2pPr>
            <a:lvl3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Droid Sans Fallback" charset="0"/>
              </a:defRPr>
            </a:lvl3pPr>
            <a:lvl4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Droid Sans Fallback" charset="0"/>
              </a:defRPr>
            </a:lvl4pPr>
            <a:lvl5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Droid Sans Fallback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Droid Sans Fallback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Droid Sans Fallback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Droid Sans Fallback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Droid Sans Fallback" charset="0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en-US" altLang="en-US" sz="3200" b="1" dirty="0">
                <a:solidFill>
                  <a:srgbClr val="0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ls –l : Listing File Attributes</a:t>
            </a:r>
          </a:p>
        </p:txBody>
      </p:sp>
      <p:sp>
        <p:nvSpPr>
          <p:cNvPr id="11" name="Text Box 2">
            <a:extLst>
              <a:ext uri="{FF2B5EF4-FFF2-40B4-BE49-F238E27FC236}">
                <a16:creationId xmlns:a16="http://schemas.microsoft.com/office/drawing/2014/main" id="{15681235-6E3E-4739-8217-283E87B8D31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8457" y="1874837"/>
            <a:ext cx="10316704" cy="4983163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  <p:txBody>
          <a:bodyPr lIns="90000" tIns="46800" rIns="90000" bIns="46800"/>
          <a:lstStyle/>
          <a:p>
            <a:pPr marL="336550" indent="-336550">
              <a:lnSpc>
                <a:spcPct val="90000"/>
              </a:lnSpc>
              <a:spcBef>
                <a:spcPts val="600"/>
              </a:spcBef>
              <a:buFont typeface="Arial" charset="0"/>
              <a:buChar char="•"/>
              <a:tabLst>
                <a:tab pos="336550" algn="l"/>
                <a:tab pos="784225" algn="l"/>
                <a:tab pos="1233488" algn="l"/>
                <a:tab pos="1682750" algn="l"/>
                <a:tab pos="2132013" algn="l"/>
                <a:tab pos="2581275" algn="l"/>
                <a:tab pos="3030538" algn="l"/>
                <a:tab pos="3479800" algn="l"/>
                <a:tab pos="3929063" algn="l"/>
                <a:tab pos="4378325" algn="l"/>
                <a:tab pos="4827588" algn="l"/>
                <a:tab pos="5276850" algn="l"/>
                <a:tab pos="5726113" algn="l"/>
                <a:tab pos="6175375" algn="l"/>
                <a:tab pos="6624638" algn="l"/>
                <a:tab pos="7073900" algn="l"/>
                <a:tab pos="7523163" algn="l"/>
                <a:tab pos="7972425" algn="l"/>
                <a:tab pos="8421688" algn="l"/>
                <a:tab pos="8870950" algn="l"/>
                <a:tab pos="9320213" algn="l"/>
              </a:tabLst>
              <a:defRPr/>
            </a:pPr>
            <a:r>
              <a:rPr lang="en-US" sz="2400" dirty="0">
                <a:solidFill>
                  <a:srgbClr val="000000"/>
                </a:solidFill>
                <a:latin typeface="Calibri" pitchFamily="32" charset="0"/>
                <a:cs typeface="Arial" charset="0"/>
              </a:rPr>
              <a:t>This option displays most  attributes of a file – like its permissions, size &amp; ownership details</a:t>
            </a:r>
          </a:p>
          <a:p>
            <a:pPr marL="336550" indent="-336550">
              <a:lnSpc>
                <a:spcPct val="90000"/>
              </a:lnSpc>
              <a:spcBef>
                <a:spcPts val="600"/>
              </a:spcBef>
              <a:buFont typeface="Arial" charset="0"/>
              <a:buChar char="•"/>
              <a:tabLst>
                <a:tab pos="336550" algn="l"/>
                <a:tab pos="784225" algn="l"/>
                <a:tab pos="1233488" algn="l"/>
                <a:tab pos="1682750" algn="l"/>
                <a:tab pos="2132013" algn="l"/>
                <a:tab pos="2581275" algn="l"/>
                <a:tab pos="3030538" algn="l"/>
                <a:tab pos="3479800" algn="l"/>
                <a:tab pos="3929063" algn="l"/>
                <a:tab pos="4378325" algn="l"/>
                <a:tab pos="4827588" algn="l"/>
                <a:tab pos="5276850" algn="l"/>
                <a:tab pos="5726113" algn="l"/>
                <a:tab pos="6175375" algn="l"/>
                <a:tab pos="6624638" algn="l"/>
                <a:tab pos="7073900" algn="l"/>
                <a:tab pos="7523163" algn="l"/>
                <a:tab pos="7972425" algn="l"/>
                <a:tab pos="8421688" algn="l"/>
                <a:tab pos="8870950" algn="l"/>
                <a:tab pos="9320213" algn="l"/>
              </a:tabLst>
              <a:defRPr/>
            </a:pPr>
            <a:r>
              <a:rPr lang="en-US" sz="2400" dirty="0" err="1">
                <a:solidFill>
                  <a:srgbClr val="000000"/>
                </a:solidFill>
                <a:latin typeface="Calibri" pitchFamily="32" charset="0"/>
                <a:cs typeface="Arial" charset="0"/>
              </a:rPr>
              <a:t>ls</a:t>
            </a:r>
            <a:r>
              <a:rPr lang="en-US" sz="2400" dirty="0">
                <a:solidFill>
                  <a:srgbClr val="000000"/>
                </a:solidFill>
                <a:latin typeface="Calibri" pitchFamily="32" charset="0"/>
                <a:cs typeface="Arial" charset="0"/>
              </a:rPr>
              <a:t> –l list seven attributes of all files in the current directory </a:t>
            </a:r>
          </a:p>
          <a:p>
            <a:pPr marL="336550" indent="-336550">
              <a:lnSpc>
                <a:spcPct val="90000"/>
              </a:lnSpc>
              <a:spcBef>
                <a:spcPts val="600"/>
              </a:spcBef>
              <a:buFont typeface="Arial" charset="0"/>
              <a:buChar char="•"/>
              <a:tabLst>
                <a:tab pos="336550" algn="l"/>
                <a:tab pos="784225" algn="l"/>
                <a:tab pos="1233488" algn="l"/>
                <a:tab pos="1682750" algn="l"/>
                <a:tab pos="2132013" algn="l"/>
                <a:tab pos="2581275" algn="l"/>
                <a:tab pos="3030538" algn="l"/>
                <a:tab pos="3479800" algn="l"/>
                <a:tab pos="3929063" algn="l"/>
                <a:tab pos="4378325" algn="l"/>
                <a:tab pos="4827588" algn="l"/>
                <a:tab pos="5276850" algn="l"/>
                <a:tab pos="5726113" algn="l"/>
                <a:tab pos="6175375" algn="l"/>
                <a:tab pos="6624638" algn="l"/>
                <a:tab pos="7073900" algn="l"/>
                <a:tab pos="7523163" algn="l"/>
                <a:tab pos="7972425" algn="l"/>
                <a:tab pos="8421688" algn="l"/>
                <a:tab pos="8870950" algn="l"/>
                <a:tab pos="9320213" algn="l"/>
              </a:tabLst>
              <a:defRPr/>
            </a:pPr>
            <a:r>
              <a:rPr lang="en-US" sz="2400" dirty="0">
                <a:solidFill>
                  <a:srgbClr val="000000"/>
                </a:solidFill>
                <a:latin typeface="Calibri" pitchFamily="32" charset="0"/>
                <a:cs typeface="Arial" charset="0"/>
              </a:rPr>
              <a:t>$</a:t>
            </a:r>
            <a:r>
              <a:rPr lang="en-US" sz="2400" dirty="0" err="1">
                <a:solidFill>
                  <a:srgbClr val="000000"/>
                </a:solidFill>
                <a:latin typeface="Calibri" pitchFamily="32" charset="0"/>
                <a:cs typeface="Arial" charset="0"/>
              </a:rPr>
              <a:t>ls</a:t>
            </a:r>
            <a:r>
              <a:rPr lang="en-US" sz="2400" dirty="0">
                <a:solidFill>
                  <a:srgbClr val="000000"/>
                </a:solidFill>
                <a:latin typeface="Calibri" pitchFamily="32" charset="0"/>
                <a:cs typeface="Arial" charset="0"/>
              </a:rPr>
              <a:t> –l</a:t>
            </a:r>
          </a:p>
          <a:p>
            <a:pPr marL="338138" indent="-336550">
              <a:lnSpc>
                <a:spcPct val="90000"/>
              </a:lnSpc>
              <a:spcBef>
                <a:spcPts val="600"/>
              </a:spcBef>
              <a:buClrTx/>
              <a:buFontTx/>
              <a:buNone/>
              <a:tabLst>
                <a:tab pos="336550" algn="l"/>
                <a:tab pos="784225" algn="l"/>
                <a:tab pos="1233488" algn="l"/>
                <a:tab pos="1682750" algn="l"/>
                <a:tab pos="2132013" algn="l"/>
                <a:tab pos="2581275" algn="l"/>
                <a:tab pos="3030538" algn="l"/>
                <a:tab pos="3479800" algn="l"/>
                <a:tab pos="3929063" algn="l"/>
                <a:tab pos="4378325" algn="l"/>
                <a:tab pos="4827588" algn="l"/>
                <a:tab pos="5276850" algn="l"/>
                <a:tab pos="5726113" algn="l"/>
                <a:tab pos="6175375" algn="l"/>
                <a:tab pos="6624638" algn="l"/>
                <a:tab pos="7073900" algn="l"/>
                <a:tab pos="7523163" algn="l"/>
                <a:tab pos="7972425" algn="l"/>
                <a:tab pos="8421688" algn="l"/>
                <a:tab pos="8870950" algn="l"/>
                <a:tab pos="9320213" algn="l"/>
              </a:tabLst>
              <a:defRPr/>
            </a:pPr>
            <a:r>
              <a:rPr lang="en-US" sz="2400">
                <a:solidFill>
                  <a:srgbClr val="000000"/>
                </a:solidFill>
                <a:latin typeface="Calibri" pitchFamily="32" charset="0"/>
                <a:cs typeface="Arial" charset="0"/>
              </a:rPr>
              <a:t>Total 27</a:t>
            </a:r>
          </a:p>
          <a:p>
            <a:pPr marL="338138" indent="-336550">
              <a:lnSpc>
                <a:spcPct val="90000"/>
              </a:lnSpc>
              <a:spcBef>
                <a:spcPts val="600"/>
              </a:spcBef>
              <a:buClrTx/>
              <a:buFontTx/>
              <a:buNone/>
              <a:tabLst>
                <a:tab pos="336550" algn="l"/>
                <a:tab pos="784225" algn="l"/>
                <a:tab pos="1233488" algn="l"/>
                <a:tab pos="1682750" algn="l"/>
                <a:tab pos="2132013" algn="l"/>
                <a:tab pos="2581275" algn="l"/>
                <a:tab pos="3030538" algn="l"/>
                <a:tab pos="3479800" algn="l"/>
                <a:tab pos="3929063" algn="l"/>
                <a:tab pos="4378325" algn="l"/>
                <a:tab pos="4827588" algn="l"/>
                <a:tab pos="5276850" algn="l"/>
                <a:tab pos="5726113" algn="l"/>
                <a:tab pos="6175375" algn="l"/>
                <a:tab pos="6624638" algn="l"/>
                <a:tab pos="7073900" algn="l"/>
                <a:tab pos="7523163" algn="l"/>
                <a:tab pos="7972425" algn="l"/>
                <a:tab pos="8421688" algn="l"/>
                <a:tab pos="8870950" algn="l"/>
                <a:tab pos="9320213" algn="l"/>
              </a:tabLst>
              <a:defRPr/>
            </a:pPr>
            <a:endParaRPr lang="en-US" sz="2400" dirty="0">
              <a:solidFill>
                <a:srgbClr val="000000"/>
              </a:solidFill>
              <a:latin typeface="Calibri" pitchFamily="32" charset="0"/>
              <a:cs typeface="Arial" charset="0"/>
            </a:endParaRPr>
          </a:p>
          <a:p>
            <a:pPr marL="338138" indent="-336550">
              <a:lnSpc>
                <a:spcPct val="90000"/>
              </a:lnSpc>
              <a:spcBef>
                <a:spcPts val="400"/>
              </a:spcBef>
              <a:buClrTx/>
              <a:buFontTx/>
              <a:buNone/>
              <a:tabLst>
                <a:tab pos="336550" algn="l"/>
                <a:tab pos="784225" algn="l"/>
                <a:tab pos="1233488" algn="l"/>
                <a:tab pos="1682750" algn="l"/>
                <a:tab pos="2132013" algn="l"/>
                <a:tab pos="2581275" algn="l"/>
                <a:tab pos="3030538" algn="l"/>
                <a:tab pos="3479800" algn="l"/>
                <a:tab pos="3929063" algn="l"/>
                <a:tab pos="4378325" algn="l"/>
                <a:tab pos="4827588" algn="l"/>
                <a:tab pos="5276850" algn="l"/>
                <a:tab pos="5726113" algn="l"/>
                <a:tab pos="6175375" algn="l"/>
                <a:tab pos="6624638" algn="l"/>
                <a:tab pos="7073900" algn="l"/>
                <a:tab pos="7523163" algn="l"/>
                <a:tab pos="7972425" algn="l"/>
                <a:tab pos="8421688" algn="l"/>
                <a:tab pos="8870950" algn="l"/>
                <a:tab pos="9320213" algn="l"/>
              </a:tabLst>
              <a:defRPr/>
            </a:pPr>
            <a:r>
              <a:rPr lang="en-US" sz="1600" dirty="0">
                <a:solidFill>
                  <a:srgbClr val="000000"/>
                </a:solidFill>
                <a:latin typeface="Calibri" pitchFamily="32" charset="0"/>
                <a:cs typeface="Arial" charset="0"/>
              </a:rPr>
              <a:t>-</a:t>
            </a:r>
            <a:r>
              <a:rPr lang="en-US" sz="1600" dirty="0" err="1">
                <a:solidFill>
                  <a:srgbClr val="000000"/>
                </a:solidFill>
                <a:latin typeface="Calibri" pitchFamily="32" charset="0"/>
                <a:cs typeface="Arial" charset="0"/>
              </a:rPr>
              <a:t>rw</a:t>
            </a:r>
            <a:r>
              <a:rPr lang="en-US" sz="1600" dirty="0">
                <a:solidFill>
                  <a:srgbClr val="000000"/>
                </a:solidFill>
                <a:latin typeface="Calibri" pitchFamily="32" charset="0"/>
                <a:cs typeface="Arial" charset="0"/>
              </a:rPr>
              <a:t>-r- -r- -	      1	user1	metal	19514	May   10	19:45	chap01</a:t>
            </a:r>
          </a:p>
          <a:p>
            <a:pPr marL="338138" indent="-336550">
              <a:lnSpc>
                <a:spcPct val="90000"/>
              </a:lnSpc>
              <a:spcBef>
                <a:spcPts val="400"/>
              </a:spcBef>
              <a:buClrTx/>
              <a:buFontTx/>
              <a:buNone/>
              <a:tabLst>
                <a:tab pos="336550" algn="l"/>
                <a:tab pos="784225" algn="l"/>
                <a:tab pos="1233488" algn="l"/>
                <a:tab pos="1682750" algn="l"/>
                <a:tab pos="2132013" algn="l"/>
                <a:tab pos="2581275" algn="l"/>
                <a:tab pos="3030538" algn="l"/>
                <a:tab pos="3479800" algn="l"/>
                <a:tab pos="3929063" algn="l"/>
                <a:tab pos="4378325" algn="l"/>
                <a:tab pos="4827588" algn="l"/>
                <a:tab pos="5276850" algn="l"/>
                <a:tab pos="5726113" algn="l"/>
                <a:tab pos="6175375" algn="l"/>
                <a:tab pos="6624638" algn="l"/>
                <a:tab pos="7073900" algn="l"/>
                <a:tab pos="7523163" algn="l"/>
                <a:tab pos="7972425" algn="l"/>
                <a:tab pos="8421688" algn="l"/>
                <a:tab pos="8870950" algn="l"/>
                <a:tab pos="9320213" algn="l"/>
              </a:tabLst>
              <a:defRPr/>
            </a:pPr>
            <a:r>
              <a:rPr lang="en-US" sz="1600" dirty="0">
                <a:solidFill>
                  <a:srgbClr val="000000"/>
                </a:solidFill>
                <a:latin typeface="Calibri" pitchFamily="32" charset="0"/>
                <a:cs typeface="Arial" charset="0"/>
              </a:rPr>
              <a:t>-</a:t>
            </a:r>
            <a:r>
              <a:rPr lang="en-US" sz="1600" dirty="0" err="1">
                <a:solidFill>
                  <a:srgbClr val="000000"/>
                </a:solidFill>
                <a:latin typeface="Calibri" pitchFamily="32" charset="0"/>
                <a:cs typeface="Arial" charset="0"/>
              </a:rPr>
              <a:t>rw</a:t>
            </a:r>
            <a:r>
              <a:rPr lang="en-US" sz="1600" dirty="0">
                <a:solidFill>
                  <a:srgbClr val="000000"/>
                </a:solidFill>
                <a:latin typeface="Calibri" pitchFamily="32" charset="0"/>
                <a:cs typeface="Arial" charset="0"/>
              </a:rPr>
              <a:t>-r- -r- -	      </a:t>
            </a:r>
            <a:r>
              <a:rPr lang="en-IN" sz="1600" dirty="0">
                <a:solidFill>
                  <a:srgbClr val="000000"/>
                </a:solidFill>
                <a:latin typeface="Calibri" pitchFamily="32" charset="0"/>
                <a:cs typeface="Arial" charset="0"/>
              </a:rPr>
              <a:t>2</a:t>
            </a:r>
            <a:r>
              <a:rPr lang="en-US" sz="1600" dirty="0">
                <a:solidFill>
                  <a:srgbClr val="000000"/>
                </a:solidFill>
                <a:latin typeface="Calibri" pitchFamily="32" charset="0"/>
                <a:cs typeface="Arial" charset="0"/>
              </a:rPr>
              <a:t>	user1	metal	 4174	May   10	15:40	chap02</a:t>
            </a:r>
          </a:p>
          <a:p>
            <a:pPr marL="338138" indent="-336550">
              <a:lnSpc>
                <a:spcPct val="90000"/>
              </a:lnSpc>
              <a:spcBef>
                <a:spcPts val="400"/>
              </a:spcBef>
              <a:buClrTx/>
              <a:buFontTx/>
              <a:buNone/>
              <a:tabLst>
                <a:tab pos="336550" algn="l"/>
                <a:tab pos="784225" algn="l"/>
                <a:tab pos="1233488" algn="l"/>
                <a:tab pos="1682750" algn="l"/>
                <a:tab pos="2132013" algn="l"/>
                <a:tab pos="2581275" algn="l"/>
                <a:tab pos="3030538" algn="l"/>
                <a:tab pos="3479800" algn="l"/>
                <a:tab pos="3929063" algn="l"/>
                <a:tab pos="4378325" algn="l"/>
                <a:tab pos="4827588" algn="l"/>
                <a:tab pos="5276850" algn="l"/>
                <a:tab pos="5726113" algn="l"/>
                <a:tab pos="6175375" algn="l"/>
                <a:tab pos="6624638" algn="l"/>
                <a:tab pos="7073900" algn="l"/>
                <a:tab pos="7523163" algn="l"/>
                <a:tab pos="7972425" algn="l"/>
                <a:tab pos="8421688" algn="l"/>
                <a:tab pos="8870950" algn="l"/>
                <a:tab pos="9320213" algn="l"/>
              </a:tabLst>
              <a:defRPr/>
            </a:pPr>
            <a:r>
              <a:rPr lang="en-US" sz="1600" dirty="0" err="1">
                <a:solidFill>
                  <a:srgbClr val="000000"/>
                </a:solidFill>
                <a:latin typeface="Calibri" pitchFamily="32" charset="0"/>
                <a:cs typeface="Arial" charset="0"/>
              </a:rPr>
              <a:t>drwxr</a:t>
            </a:r>
            <a:r>
              <a:rPr lang="en-US" sz="1600" dirty="0">
                <a:solidFill>
                  <a:srgbClr val="000000"/>
                </a:solidFill>
                <a:latin typeface="Calibri" pitchFamily="32" charset="0"/>
                <a:cs typeface="Arial" charset="0"/>
              </a:rPr>
              <a:t>- </a:t>
            </a:r>
            <a:r>
              <a:rPr lang="en-US" sz="1600" dirty="0" err="1">
                <a:solidFill>
                  <a:srgbClr val="000000"/>
                </a:solidFill>
                <a:latin typeface="Calibri" pitchFamily="32" charset="0"/>
                <a:cs typeface="Arial" charset="0"/>
              </a:rPr>
              <a:t>xr</a:t>
            </a:r>
            <a:r>
              <a:rPr lang="en-US" sz="1600" dirty="0">
                <a:solidFill>
                  <a:srgbClr val="000000"/>
                </a:solidFill>
                <a:latin typeface="Calibri" pitchFamily="32" charset="0"/>
                <a:cs typeface="Arial" charset="0"/>
              </a:rPr>
              <a:t>-x       </a:t>
            </a:r>
            <a:r>
              <a:rPr lang="en-IN" sz="1600" dirty="0">
                <a:solidFill>
                  <a:srgbClr val="000000"/>
                </a:solidFill>
                <a:latin typeface="Calibri" pitchFamily="32" charset="0"/>
                <a:cs typeface="Arial" charset="0"/>
              </a:rPr>
              <a:t>1</a:t>
            </a:r>
            <a:r>
              <a:rPr lang="en-US" sz="1600" dirty="0">
                <a:solidFill>
                  <a:srgbClr val="000000"/>
                </a:solidFill>
                <a:latin typeface="Calibri" pitchFamily="32" charset="0"/>
                <a:cs typeface="Arial" charset="0"/>
              </a:rPr>
              <a:t>	user1	metal	  512	Mar   12	10:35	</a:t>
            </a:r>
            <a:r>
              <a:rPr lang="en-US" sz="1600" dirty="0" err="1">
                <a:solidFill>
                  <a:srgbClr val="000000"/>
                </a:solidFill>
                <a:latin typeface="Calibri" pitchFamily="32" charset="0"/>
                <a:cs typeface="Arial" charset="0"/>
              </a:rPr>
              <a:t>helpdir</a:t>
            </a:r>
            <a:endParaRPr lang="en-US" sz="1600" dirty="0">
              <a:solidFill>
                <a:srgbClr val="000000"/>
              </a:solidFill>
              <a:latin typeface="Calibri" pitchFamily="32" charset="0"/>
              <a:cs typeface="Arial" charset="0"/>
            </a:endParaRPr>
          </a:p>
          <a:p>
            <a:pPr marL="336550" indent="-336550">
              <a:lnSpc>
                <a:spcPct val="90000"/>
              </a:lnSpc>
              <a:spcBef>
                <a:spcPts val="600"/>
              </a:spcBef>
              <a:buFont typeface="Arial" charset="0"/>
              <a:buChar char="•"/>
              <a:tabLst>
                <a:tab pos="336550" algn="l"/>
                <a:tab pos="784225" algn="l"/>
                <a:tab pos="1233488" algn="l"/>
                <a:tab pos="1682750" algn="l"/>
                <a:tab pos="2132013" algn="l"/>
                <a:tab pos="2581275" algn="l"/>
                <a:tab pos="3030538" algn="l"/>
                <a:tab pos="3479800" algn="l"/>
                <a:tab pos="3929063" algn="l"/>
                <a:tab pos="4378325" algn="l"/>
                <a:tab pos="4827588" algn="l"/>
                <a:tab pos="5276850" algn="l"/>
                <a:tab pos="5726113" algn="l"/>
                <a:tab pos="6175375" algn="l"/>
                <a:tab pos="6624638" algn="l"/>
                <a:tab pos="7073900" algn="l"/>
                <a:tab pos="7523163" algn="l"/>
                <a:tab pos="7972425" algn="l"/>
                <a:tab pos="8421688" algn="l"/>
                <a:tab pos="8870950" algn="l"/>
                <a:tab pos="9320213" algn="l"/>
              </a:tabLst>
              <a:defRPr/>
            </a:pPr>
            <a:endParaRPr lang="en-US" sz="2400" dirty="0">
              <a:solidFill>
                <a:srgbClr val="000000"/>
              </a:solidFill>
              <a:latin typeface="Calibri" pitchFamily="32" charset="0"/>
              <a:cs typeface="Arial" charset="0"/>
            </a:endParaRPr>
          </a:p>
          <a:p>
            <a:pPr marL="336550" indent="-336550">
              <a:lnSpc>
                <a:spcPct val="90000"/>
              </a:lnSpc>
              <a:spcBef>
                <a:spcPts val="600"/>
              </a:spcBef>
              <a:buFont typeface="Arial" charset="0"/>
              <a:buChar char="•"/>
              <a:tabLst>
                <a:tab pos="336550" algn="l"/>
                <a:tab pos="784225" algn="l"/>
                <a:tab pos="1233488" algn="l"/>
                <a:tab pos="1682750" algn="l"/>
                <a:tab pos="2132013" algn="l"/>
                <a:tab pos="2581275" algn="l"/>
                <a:tab pos="3030538" algn="l"/>
                <a:tab pos="3479800" algn="l"/>
                <a:tab pos="3929063" algn="l"/>
                <a:tab pos="4378325" algn="l"/>
                <a:tab pos="4827588" algn="l"/>
                <a:tab pos="5276850" algn="l"/>
                <a:tab pos="5726113" algn="l"/>
                <a:tab pos="6175375" algn="l"/>
                <a:tab pos="6624638" algn="l"/>
                <a:tab pos="7073900" algn="l"/>
                <a:tab pos="7523163" algn="l"/>
                <a:tab pos="7972425" algn="l"/>
                <a:tab pos="8421688" algn="l"/>
                <a:tab pos="8870950" algn="l"/>
                <a:tab pos="9320213" algn="l"/>
              </a:tabLst>
              <a:defRPr/>
            </a:pPr>
            <a:r>
              <a:rPr lang="en-US" sz="2400" dirty="0">
                <a:solidFill>
                  <a:srgbClr val="000000"/>
                </a:solidFill>
                <a:latin typeface="Calibri" pitchFamily="32" charset="0"/>
                <a:cs typeface="Arial" charset="0"/>
              </a:rPr>
              <a:t>Total 27 indicates 27 blocks are occupied by these files</a:t>
            </a:r>
          </a:p>
          <a:p>
            <a:pPr marL="336550" indent="-336550">
              <a:lnSpc>
                <a:spcPct val="90000"/>
              </a:lnSpc>
              <a:spcBef>
                <a:spcPts val="600"/>
              </a:spcBef>
              <a:buFont typeface="Arial" charset="0"/>
              <a:buChar char="•"/>
              <a:tabLst>
                <a:tab pos="336550" algn="l"/>
                <a:tab pos="784225" algn="l"/>
                <a:tab pos="1233488" algn="l"/>
                <a:tab pos="1682750" algn="l"/>
                <a:tab pos="2132013" algn="l"/>
                <a:tab pos="2581275" algn="l"/>
                <a:tab pos="3030538" algn="l"/>
                <a:tab pos="3479800" algn="l"/>
                <a:tab pos="3929063" algn="l"/>
                <a:tab pos="4378325" algn="l"/>
                <a:tab pos="4827588" algn="l"/>
                <a:tab pos="5276850" algn="l"/>
                <a:tab pos="5726113" algn="l"/>
                <a:tab pos="6175375" algn="l"/>
                <a:tab pos="6624638" algn="l"/>
                <a:tab pos="7073900" algn="l"/>
                <a:tab pos="7523163" algn="l"/>
                <a:tab pos="7972425" algn="l"/>
                <a:tab pos="8421688" algn="l"/>
                <a:tab pos="8870950" algn="l"/>
                <a:tab pos="9320213" algn="l"/>
              </a:tabLst>
              <a:defRPr/>
            </a:pPr>
            <a:r>
              <a:rPr lang="en-US" sz="2400" dirty="0">
                <a:solidFill>
                  <a:srgbClr val="000000"/>
                </a:solidFill>
                <a:latin typeface="Calibri" pitchFamily="32" charset="0"/>
                <a:cs typeface="Arial" charset="0"/>
              </a:rPr>
              <a:t>Each block consisting of 512 bytes (1024 in Linux)</a:t>
            </a:r>
          </a:p>
        </p:txBody>
      </p:sp>
    </p:spTree>
    <p:extLst>
      <p:ext uri="{BB962C8B-B14F-4D97-AF65-F5344CB8AC3E}">
        <p14:creationId xmlns:p14="http://schemas.microsoft.com/office/powerpoint/2010/main" val="2872368634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60EB7491-0263-47E8-BA73-5E25D441A20A}"/>
              </a:ext>
            </a:extLst>
          </p:cNvPr>
          <p:cNvSpPr/>
          <p:nvPr/>
        </p:nvSpPr>
        <p:spPr>
          <a:xfrm>
            <a:off x="-55880" y="429395"/>
            <a:ext cx="12303760" cy="14223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DE4289B-5A9D-4D1D-8546-3AC6DA34870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83"/>
          <a:stretch/>
        </p:blipFill>
        <p:spPr>
          <a:xfrm>
            <a:off x="11035161" y="-1"/>
            <a:ext cx="1016000" cy="96536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F545CCB-30BA-465D-AB61-85A068F7FE2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094" b="8607"/>
          <a:stretch/>
        </p:blipFill>
        <p:spPr>
          <a:xfrm>
            <a:off x="140839" y="110490"/>
            <a:ext cx="1991360" cy="746760"/>
          </a:xfrm>
          <a:prstGeom prst="rect">
            <a:avLst/>
          </a:prstGeom>
        </p:spPr>
      </p:pic>
      <p:pic>
        <p:nvPicPr>
          <p:cNvPr id="8" name="Picture 2">
            <a:extLst>
              <a:ext uri="{FF2B5EF4-FFF2-40B4-BE49-F238E27FC236}">
                <a16:creationId xmlns:a16="http://schemas.microsoft.com/office/drawing/2014/main" id="{0680EFED-9B06-4900-9B0B-44F65332F5A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083" t="10169" r="28688"/>
          <a:stretch/>
        </p:blipFill>
        <p:spPr bwMode="auto">
          <a:xfrm>
            <a:off x="8246854" y="0"/>
            <a:ext cx="883919" cy="9154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5174D98B-A888-4925-9398-BE88B941884A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95"/>
          <a:stretch/>
        </p:blipFill>
        <p:spPr>
          <a:xfrm>
            <a:off x="9425151" y="0"/>
            <a:ext cx="1413291" cy="955525"/>
          </a:xfrm>
          <a:prstGeom prst="rect">
            <a:avLst/>
          </a:prstGeom>
        </p:spPr>
      </p:pic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53B2F865-3834-497F-B440-7CA7E591ACF5}"/>
              </a:ext>
            </a:extLst>
          </p:cNvPr>
          <p:cNvCxnSpPr>
            <a:cxnSpLocks/>
          </p:cNvCxnSpPr>
          <p:nvPr/>
        </p:nvCxnSpPr>
        <p:spPr>
          <a:xfrm flipV="1">
            <a:off x="0" y="940395"/>
            <a:ext cx="12192000" cy="1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" name="Rectangle 1">
            <a:extLst>
              <a:ext uri="{FF2B5EF4-FFF2-40B4-BE49-F238E27FC236}">
                <a16:creationId xmlns:a16="http://schemas.microsoft.com/office/drawing/2014/main" id="{45C21305-45D0-4AC6-928E-D125228A1D06}"/>
              </a:ext>
            </a:extLst>
          </p:cNvPr>
          <p:cNvSpPr/>
          <p:nvPr/>
        </p:nvSpPr>
        <p:spPr>
          <a:xfrm>
            <a:off x="0" y="940395"/>
            <a:ext cx="12192000" cy="591760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9" name="Text Box 2">
            <a:extLst>
              <a:ext uri="{FF2B5EF4-FFF2-40B4-BE49-F238E27FC236}">
                <a16:creationId xmlns:a16="http://schemas.microsoft.com/office/drawing/2014/main" id="{1AACBD5C-F8CA-4481-BBE8-91095E8E98B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8971" y="1937657"/>
            <a:ext cx="11234057" cy="5638800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  <p:txBody>
          <a:bodyPr lIns="90000" tIns="46800" rIns="90000" bIns="46800"/>
          <a:lstStyle/>
          <a:p>
            <a:pPr marL="338138" indent="-338138" algn="just">
              <a:spcBef>
                <a:spcPts val="800"/>
              </a:spcBef>
              <a:buFont typeface="Times New Roman" pitchFamily="16" charset="0"/>
              <a:buChar char="•"/>
              <a:tabLst>
                <a:tab pos="338138" algn="l"/>
                <a:tab pos="785813" algn="l"/>
                <a:tab pos="1235075" algn="l"/>
                <a:tab pos="1684338" algn="l"/>
                <a:tab pos="2133600" algn="l"/>
                <a:tab pos="2582863" algn="l"/>
                <a:tab pos="3032125" algn="l"/>
                <a:tab pos="3481388" algn="l"/>
                <a:tab pos="3930650" algn="l"/>
                <a:tab pos="4379913" algn="l"/>
                <a:tab pos="4829175" algn="l"/>
                <a:tab pos="5278438" algn="l"/>
                <a:tab pos="5727700" algn="l"/>
                <a:tab pos="6176963" algn="l"/>
                <a:tab pos="6626225" algn="l"/>
                <a:tab pos="7075488" algn="l"/>
                <a:tab pos="7524750" algn="l"/>
                <a:tab pos="7974013" algn="l"/>
                <a:tab pos="8423275" algn="l"/>
                <a:tab pos="8872538" algn="l"/>
                <a:tab pos="9321800" algn="l"/>
              </a:tabLst>
              <a:defRPr/>
            </a:pPr>
            <a:r>
              <a:rPr lang="en-US" sz="2800" dirty="0">
                <a:latin typeface="Calibri" pitchFamily="32" charset="0"/>
                <a:cs typeface="+mn-cs"/>
              </a:rPr>
              <a:t>The </a:t>
            </a:r>
            <a:r>
              <a:rPr lang="en-US" sz="2800" b="1" dirty="0">
                <a:latin typeface="Calibri" pitchFamily="32" charset="0"/>
                <a:cs typeface="+mn-cs"/>
              </a:rPr>
              <a:t>–</a:t>
            </a:r>
            <a:r>
              <a:rPr lang="en-US" sz="2800" b="1" dirty="0" err="1">
                <a:latin typeface="Calibri" pitchFamily="32" charset="0"/>
                <a:cs typeface="+mn-cs"/>
              </a:rPr>
              <a:t>i</a:t>
            </a:r>
            <a:r>
              <a:rPr lang="en-US" sz="2800" dirty="0">
                <a:latin typeface="Calibri" pitchFamily="32" charset="0"/>
                <a:cs typeface="+mn-cs"/>
              </a:rPr>
              <a:t> (</a:t>
            </a:r>
            <a:r>
              <a:rPr lang="en-US" sz="2800" dirty="0" err="1">
                <a:latin typeface="Calibri" pitchFamily="32" charset="0"/>
                <a:cs typeface="+mn-cs"/>
              </a:rPr>
              <a:t>inode</a:t>
            </a:r>
            <a:r>
              <a:rPr lang="en-US" sz="2800" dirty="0">
                <a:latin typeface="Calibri" pitchFamily="32" charset="0"/>
                <a:cs typeface="+mn-cs"/>
              </a:rPr>
              <a:t>) option</a:t>
            </a:r>
            <a:r>
              <a:rPr lang="en-IN" sz="2800" dirty="0">
                <a:latin typeface="Calibri" pitchFamily="32" charset="0"/>
                <a:cs typeface="+mn-cs"/>
              </a:rPr>
              <a:t> of</a:t>
            </a:r>
            <a:r>
              <a:rPr lang="en-US" sz="2800" dirty="0">
                <a:latin typeface="Calibri" pitchFamily="32" charset="0"/>
                <a:cs typeface="+mn-cs"/>
              </a:rPr>
              <a:t> </a:t>
            </a:r>
            <a:r>
              <a:rPr lang="en-US" sz="2800" b="1" dirty="0">
                <a:latin typeface="Calibri" pitchFamily="32" charset="0"/>
                <a:cs typeface="+mn-cs"/>
              </a:rPr>
              <a:t>ls</a:t>
            </a:r>
            <a:r>
              <a:rPr lang="en-US" sz="2800" dirty="0">
                <a:latin typeface="Calibri" pitchFamily="32" charset="0"/>
                <a:cs typeface="+mn-cs"/>
              </a:rPr>
              <a:t> command tells the </a:t>
            </a:r>
            <a:r>
              <a:rPr lang="en-US" sz="2800" dirty="0" err="1">
                <a:latin typeface="Calibri" pitchFamily="32" charset="0"/>
                <a:cs typeface="+mn-cs"/>
              </a:rPr>
              <a:t>inode</a:t>
            </a:r>
            <a:r>
              <a:rPr lang="en-US" sz="2800" dirty="0">
                <a:latin typeface="Calibri" pitchFamily="32" charset="0"/>
                <a:cs typeface="+mn-cs"/>
              </a:rPr>
              <a:t> numbers of a file</a:t>
            </a:r>
          </a:p>
          <a:p>
            <a:pPr marL="339725" indent="-338138" algn="just">
              <a:spcBef>
                <a:spcPts val="800"/>
              </a:spcBef>
              <a:buClrTx/>
              <a:buFontTx/>
              <a:buNone/>
              <a:tabLst>
                <a:tab pos="338138" algn="l"/>
                <a:tab pos="785813" algn="l"/>
                <a:tab pos="1235075" algn="l"/>
                <a:tab pos="1684338" algn="l"/>
                <a:tab pos="2133600" algn="l"/>
                <a:tab pos="2582863" algn="l"/>
                <a:tab pos="3032125" algn="l"/>
                <a:tab pos="3481388" algn="l"/>
                <a:tab pos="3930650" algn="l"/>
                <a:tab pos="4379913" algn="l"/>
                <a:tab pos="4829175" algn="l"/>
                <a:tab pos="5278438" algn="l"/>
                <a:tab pos="5727700" algn="l"/>
                <a:tab pos="6176963" algn="l"/>
                <a:tab pos="6626225" algn="l"/>
                <a:tab pos="7075488" algn="l"/>
                <a:tab pos="7524750" algn="l"/>
                <a:tab pos="7974013" algn="l"/>
                <a:tab pos="8423275" algn="l"/>
                <a:tab pos="8872538" algn="l"/>
                <a:tab pos="9321800" algn="l"/>
              </a:tabLst>
              <a:defRPr/>
            </a:pPr>
            <a:r>
              <a:rPr lang="en-US" sz="2800" dirty="0">
                <a:latin typeface="Calibri" pitchFamily="32" charset="0"/>
                <a:cs typeface="+mn-cs"/>
              </a:rPr>
              <a:t>	$ls –</a:t>
            </a:r>
            <a:r>
              <a:rPr lang="en-US" sz="2800" dirty="0" err="1">
                <a:latin typeface="Calibri" pitchFamily="32" charset="0"/>
                <a:cs typeface="+mn-cs"/>
              </a:rPr>
              <a:t>il</a:t>
            </a:r>
            <a:r>
              <a:rPr lang="en-US" sz="2800" dirty="0">
                <a:latin typeface="Calibri" pitchFamily="32" charset="0"/>
                <a:cs typeface="+mn-cs"/>
              </a:rPr>
              <a:t> pg1</a:t>
            </a:r>
          </a:p>
          <a:p>
            <a:pPr marL="339725" indent="-338138" algn="just">
              <a:spcBef>
                <a:spcPts val="800"/>
              </a:spcBef>
              <a:buClrTx/>
              <a:buFontTx/>
              <a:buNone/>
              <a:tabLst>
                <a:tab pos="338138" algn="l"/>
                <a:tab pos="785813" algn="l"/>
                <a:tab pos="1235075" algn="l"/>
                <a:tab pos="1684338" algn="l"/>
                <a:tab pos="2133600" algn="l"/>
                <a:tab pos="2582863" algn="l"/>
                <a:tab pos="3032125" algn="l"/>
                <a:tab pos="3481388" algn="l"/>
                <a:tab pos="3930650" algn="l"/>
                <a:tab pos="4379913" algn="l"/>
                <a:tab pos="4829175" algn="l"/>
                <a:tab pos="5278438" algn="l"/>
                <a:tab pos="5727700" algn="l"/>
                <a:tab pos="6176963" algn="l"/>
                <a:tab pos="6626225" algn="l"/>
                <a:tab pos="7075488" algn="l"/>
                <a:tab pos="7524750" algn="l"/>
                <a:tab pos="7974013" algn="l"/>
                <a:tab pos="8423275" algn="l"/>
                <a:tab pos="8872538" algn="l"/>
                <a:tab pos="9321800" algn="l"/>
              </a:tabLst>
              <a:defRPr/>
            </a:pPr>
            <a:r>
              <a:rPr lang="en-US" sz="2800" dirty="0">
                <a:latin typeface="Calibri" pitchFamily="32" charset="0"/>
                <a:cs typeface="+mn-cs"/>
              </a:rPr>
              <a:t>	</a:t>
            </a:r>
            <a:r>
              <a:rPr lang="en-US" sz="2400" dirty="0">
                <a:latin typeface="Calibri" pitchFamily="32" charset="0"/>
                <a:cs typeface="+mn-cs"/>
              </a:rPr>
              <a:t>9089  -</a:t>
            </a:r>
            <a:r>
              <a:rPr lang="en-US" sz="2400" dirty="0" err="1">
                <a:latin typeface="Calibri" pitchFamily="32" charset="0"/>
                <a:cs typeface="+mn-cs"/>
              </a:rPr>
              <a:t>rw</a:t>
            </a:r>
            <a:r>
              <a:rPr lang="en-US" sz="2400" dirty="0">
                <a:latin typeface="Calibri" pitchFamily="32" charset="0"/>
                <a:cs typeface="+mn-cs"/>
              </a:rPr>
              <a:t>-r--r--  1 user1  metal  51823  </a:t>
            </a:r>
            <a:r>
              <a:rPr lang="en-US" sz="2400" dirty="0" err="1">
                <a:latin typeface="Calibri" pitchFamily="32" charset="0"/>
                <a:cs typeface="+mn-cs"/>
              </a:rPr>
              <a:t>jan</a:t>
            </a:r>
            <a:r>
              <a:rPr lang="en-US" sz="2400" dirty="0">
                <a:latin typeface="Calibri" pitchFamily="32" charset="0"/>
                <a:cs typeface="+mn-cs"/>
              </a:rPr>
              <a:t> 31 11:15  pg1</a:t>
            </a:r>
          </a:p>
          <a:p>
            <a:pPr marL="338138" indent="-338138" algn="just">
              <a:spcBef>
                <a:spcPts val="800"/>
              </a:spcBef>
              <a:buFont typeface="Times New Roman" pitchFamily="16" charset="0"/>
              <a:buChar char="•"/>
              <a:tabLst>
                <a:tab pos="338138" algn="l"/>
                <a:tab pos="785813" algn="l"/>
                <a:tab pos="1235075" algn="l"/>
                <a:tab pos="1684338" algn="l"/>
                <a:tab pos="2133600" algn="l"/>
                <a:tab pos="2582863" algn="l"/>
                <a:tab pos="3032125" algn="l"/>
                <a:tab pos="3481388" algn="l"/>
                <a:tab pos="3930650" algn="l"/>
                <a:tab pos="4379913" algn="l"/>
                <a:tab pos="4829175" algn="l"/>
                <a:tab pos="5278438" algn="l"/>
                <a:tab pos="5727700" algn="l"/>
                <a:tab pos="6176963" algn="l"/>
                <a:tab pos="6626225" algn="l"/>
                <a:tab pos="7075488" algn="l"/>
                <a:tab pos="7524750" algn="l"/>
                <a:tab pos="7974013" algn="l"/>
                <a:tab pos="8423275" algn="l"/>
                <a:tab pos="8872538" algn="l"/>
                <a:tab pos="9321800" algn="l"/>
              </a:tabLst>
              <a:defRPr/>
            </a:pPr>
            <a:r>
              <a:rPr lang="en-US" sz="2800" dirty="0">
                <a:latin typeface="Calibri" pitchFamily="32" charset="0"/>
                <a:cs typeface="+mn-cs"/>
              </a:rPr>
              <a:t>The file pg1 has the </a:t>
            </a:r>
            <a:r>
              <a:rPr lang="en-US" sz="2800" dirty="0" err="1">
                <a:latin typeface="Calibri" pitchFamily="32" charset="0"/>
                <a:cs typeface="+mn-cs"/>
              </a:rPr>
              <a:t>inode</a:t>
            </a:r>
            <a:r>
              <a:rPr lang="en-US" sz="2800" dirty="0">
                <a:latin typeface="Calibri" pitchFamily="32" charset="0"/>
                <a:cs typeface="+mn-cs"/>
              </a:rPr>
              <a:t> number 9089. no other file in the same file system can have this numbers unless the file is removed.</a:t>
            </a:r>
          </a:p>
        </p:txBody>
      </p:sp>
    </p:spTree>
    <p:extLst>
      <p:ext uri="{BB962C8B-B14F-4D97-AF65-F5344CB8AC3E}">
        <p14:creationId xmlns:p14="http://schemas.microsoft.com/office/powerpoint/2010/main" val="429509113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60EB7491-0263-47E8-BA73-5E25D441A20A}"/>
              </a:ext>
            </a:extLst>
          </p:cNvPr>
          <p:cNvSpPr/>
          <p:nvPr/>
        </p:nvSpPr>
        <p:spPr>
          <a:xfrm>
            <a:off x="-55880" y="429395"/>
            <a:ext cx="12303760" cy="14223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DE4289B-5A9D-4D1D-8546-3AC6DA34870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83"/>
          <a:stretch/>
        </p:blipFill>
        <p:spPr>
          <a:xfrm>
            <a:off x="11035161" y="-1"/>
            <a:ext cx="1016000" cy="96536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F545CCB-30BA-465D-AB61-85A068F7FE2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094" b="8607"/>
          <a:stretch/>
        </p:blipFill>
        <p:spPr>
          <a:xfrm>
            <a:off x="140839" y="110490"/>
            <a:ext cx="1991360" cy="746760"/>
          </a:xfrm>
          <a:prstGeom prst="rect">
            <a:avLst/>
          </a:prstGeom>
        </p:spPr>
      </p:pic>
      <p:pic>
        <p:nvPicPr>
          <p:cNvPr id="8" name="Picture 2">
            <a:extLst>
              <a:ext uri="{FF2B5EF4-FFF2-40B4-BE49-F238E27FC236}">
                <a16:creationId xmlns:a16="http://schemas.microsoft.com/office/drawing/2014/main" id="{0680EFED-9B06-4900-9B0B-44F65332F5A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083" t="10169" r="28688"/>
          <a:stretch/>
        </p:blipFill>
        <p:spPr bwMode="auto">
          <a:xfrm>
            <a:off x="8246854" y="0"/>
            <a:ext cx="883919" cy="9154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5174D98B-A888-4925-9398-BE88B941884A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95"/>
          <a:stretch/>
        </p:blipFill>
        <p:spPr>
          <a:xfrm>
            <a:off x="9425151" y="0"/>
            <a:ext cx="1413291" cy="955525"/>
          </a:xfrm>
          <a:prstGeom prst="rect">
            <a:avLst/>
          </a:prstGeom>
        </p:spPr>
      </p:pic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53B2F865-3834-497F-B440-7CA7E591ACF5}"/>
              </a:ext>
            </a:extLst>
          </p:cNvPr>
          <p:cNvCxnSpPr>
            <a:cxnSpLocks/>
          </p:cNvCxnSpPr>
          <p:nvPr/>
        </p:nvCxnSpPr>
        <p:spPr>
          <a:xfrm flipV="1">
            <a:off x="0" y="940395"/>
            <a:ext cx="12192000" cy="1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" name="Rectangle 1">
            <a:extLst>
              <a:ext uri="{FF2B5EF4-FFF2-40B4-BE49-F238E27FC236}">
                <a16:creationId xmlns:a16="http://schemas.microsoft.com/office/drawing/2014/main" id="{45C21305-45D0-4AC6-928E-D125228A1D06}"/>
              </a:ext>
            </a:extLst>
          </p:cNvPr>
          <p:cNvSpPr/>
          <p:nvPr/>
        </p:nvSpPr>
        <p:spPr>
          <a:xfrm>
            <a:off x="0" y="940395"/>
            <a:ext cx="12192000" cy="591760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9" name="Text Box 1">
            <a:extLst>
              <a:ext uri="{FF2B5EF4-FFF2-40B4-BE49-F238E27FC236}">
                <a16:creationId xmlns:a16="http://schemas.microsoft.com/office/drawing/2014/main" id="{20896A27-0160-44FE-B90E-19F78746812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697" y="1175256"/>
            <a:ext cx="11182915" cy="801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 anchor="ctr"/>
          <a:lstStyle>
            <a:lvl1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Droid Sans Fallback" charset="0"/>
              </a:defRPr>
            </a:lvl1pPr>
            <a:lvl2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Droid Sans Fallback" charset="0"/>
              </a:defRPr>
            </a:lvl2pPr>
            <a:lvl3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Droid Sans Fallback" charset="0"/>
              </a:defRPr>
            </a:lvl3pPr>
            <a:lvl4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Droid Sans Fallback" charset="0"/>
              </a:defRPr>
            </a:lvl4pPr>
            <a:lvl5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Droid Sans Fallback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Droid Sans Fallback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Droid Sans Fallback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Droid Sans Fallback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Droid Sans Fallback" charset="0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en-US" altLang="en-US" sz="3200" b="1">
                <a:solidFill>
                  <a:schemeClr val="tx1"/>
                </a:solidFill>
                <a:latin typeface="Calibri" panose="020F0502020204030204" pitchFamily="34" charset="0"/>
              </a:rPr>
              <a:t>HARD LINK : ln</a:t>
            </a:r>
          </a:p>
        </p:txBody>
      </p:sp>
      <p:sp>
        <p:nvSpPr>
          <p:cNvPr id="11" name="Text Box 2">
            <a:extLst>
              <a:ext uri="{FF2B5EF4-FFF2-40B4-BE49-F238E27FC236}">
                <a16:creationId xmlns:a16="http://schemas.microsoft.com/office/drawing/2014/main" id="{7C7A979B-DF37-45DE-B77F-C9BA8621FEF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464" y="2037268"/>
            <a:ext cx="11185072" cy="5638800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  <p:txBody>
          <a:bodyPr lIns="90000" tIns="46800" rIns="90000" bIns="46800"/>
          <a:lstStyle/>
          <a:p>
            <a:pPr marL="338138" indent="-338138" algn="just">
              <a:spcBef>
                <a:spcPts val="800"/>
              </a:spcBef>
              <a:buFont typeface="Times New Roman" pitchFamily="16" charset="0"/>
              <a:buChar char="•"/>
              <a:tabLst>
                <a:tab pos="338138" algn="l"/>
                <a:tab pos="785813" algn="l"/>
                <a:tab pos="1235075" algn="l"/>
                <a:tab pos="1684338" algn="l"/>
                <a:tab pos="2133600" algn="l"/>
                <a:tab pos="2582863" algn="l"/>
                <a:tab pos="3032125" algn="l"/>
                <a:tab pos="3481388" algn="l"/>
                <a:tab pos="3930650" algn="l"/>
                <a:tab pos="4379913" algn="l"/>
                <a:tab pos="4829175" algn="l"/>
                <a:tab pos="5278438" algn="l"/>
                <a:tab pos="5727700" algn="l"/>
                <a:tab pos="6176963" algn="l"/>
                <a:tab pos="6626225" algn="l"/>
                <a:tab pos="7075488" algn="l"/>
                <a:tab pos="7524750" algn="l"/>
                <a:tab pos="7974013" algn="l"/>
                <a:tab pos="8423275" algn="l"/>
                <a:tab pos="8872538" algn="l"/>
                <a:tab pos="9321800" algn="l"/>
              </a:tabLst>
              <a:defRPr/>
            </a:pPr>
            <a:r>
              <a:rPr lang="en-US" sz="2000" dirty="0">
                <a:latin typeface="Calibri" pitchFamily="32" charset="0"/>
                <a:cs typeface="+mn-cs"/>
              </a:rPr>
              <a:t>The file name is not stored in </a:t>
            </a:r>
            <a:r>
              <a:rPr lang="en-IN" sz="2000" dirty="0" err="1">
                <a:latin typeface="Calibri" pitchFamily="32" charset="0"/>
                <a:cs typeface="+mn-cs"/>
              </a:rPr>
              <a:t>i</a:t>
            </a:r>
            <a:r>
              <a:rPr lang="en-US" sz="2000" dirty="0">
                <a:latin typeface="Calibri" pitchFamily="32" charset="0"/>
                <a:cs typeface="+mn-cs"/>
              </a:rPr>
              <a:t>node, because a file can have multiple filenames</a:t>
            </a:r>
          </a:p>
          <a:p>
            <a:pPr marL="338138" indent="-338138" algn="just">
              <a:spcBef>
                <a:spcPts val="800"/>
              </a:spcBef>
              <a:buFont typeface="Times New Roman" pitchFamily="16" charset="0"/>
              <a:buChar char="•"/>
              <a:tabLst>
                <a:tab pos="338138" algn="l"/>
                <a:tab pos="785813" algn="l"/>
                <a:tab pos="1235075" algn="l"/>
                <a:tab pos="1684338" algn="l"/>
                <a:tab pos="2133600" algn="l"/>
                <a:tab pos="2582863" algn="l"/>
                <a:tab pos="3032125" algn="l"/>
                <a:tab pos="3481388" algn="l"/>
                <a:tab pos="3930650" algn="l"/>
                <a:tab pos="4379913" algn="l"/>
                <a:tab pos="4829175" algn="l"/>
                <a:tab pos="5278438" algn="l"/>
                <a:tab pos="5727700" algn="l"/>
                <a:tab pos="6176963" algn="l"/>
                <a:tab pos="6626225" algn="l"/>
                <a:tab pos="7075488" algn="l"/>
                <a:tab pos="7524750" algn="l"/>
                <a:tab pos="7974013" algn="l"/>
                <a:tab pos="8423275" algn="l"/>
                <a:tab pos="8872538" algn="l"/>
                <a:tab pos="9321800" algn="l"/>
              </a:tabLst>
              <a:defRPr/>
            </a:pPr>
            <a:r>
              <a:rPr lang="en-US" sz="2000" dirty="0">
                <a:latin typeface="Calibri" pitchFamily="32" charset="0"/>
                <a:cs typeface="+mn-cs"/>
              </a:rPr>
              <a:t>Multiple filenames can be provide to a file by </a:t>
            </a:r>
            <a:r>
              <a:rPr lang="en-US" sz="2000" b="1" dirty="0">
                <a:latin typeface="Calibri" pitchFamily="32" charset="0"/>
                <a:cs typeface="+mn-cs"/>
              </a:rPr>
              <a:t>link</a:t>
            </a:r>
            <a:r>
              <a:rPr lang="en-US" sz="2000" dirty="0">
                <a:latin typeface="Calibri" pitchFamily="32" charset="0"/>
                <a:cs typeface="+mn-cs"/>
              </a:rPr>
              <a:t>ing to a file</a:t>
            </a:r>
          </a:p>
          <a:p>
            <a:pPr marL="338138" indent="-338138" algn="just">
              <a:spcBef>
                <a:spcPts val="800"/>
              </a:spcBef>
              <a:buClr>
                <a:srgbClr val="CC0000"/>
              </a:buClr>
              <a:buFont typeface="Times New Roman" pitchFamily="16" charset="0"/>
              <a:buChar char="•"/>
              <a:tabLst>
                <a:tab pos="338138" algn="l"/>
                <a:tab pos="785813" algn="l"/>
                <a:tab pos="1235075" algn="l"/>
                <a:tab pos="1684338" algn="l"/>
                <a:tab pos="2133600" algn="l"/>
                <a:tab pos="2582863" algn="l"/>
                <a:tab pos="3032125" algn="l"/>
                <a:tab pos="3481388" algn="l"/>
                <a:tab pos="3930650" algn="l"/>
                <a:tab pos="4379913" algn="l"/>
                <a:tab pos="4829175" algn="l"/>
                <a:tab pos="5278438" algn="l"/>
                <a:tab pos="5727700" algn="l"/>
                <a:tab pos="6176963" algn="l"/>
                <a:tab pos="6626225" algn="l"/>
                <a:tab pos="7075488" algn="l"/>
                <a:tab pos="7524750" algn="l"/>
                <a:tab pos="7974013" algn="l"/>
                <a:tab pos="8423275" algn="l"/>
                <a:tab pos="8872538" algn="l"/>
                <a:tab pos="9321800" algn="l"/>
              </a:tabLst>
              <a:defRPr/>
            </a:pPr>
            <a:r>
              <a:rPr lang="en-US" sz="2000" i="1" dirty="0">
                <a:latin typeface="Calibri" pitchFamily="32" charset="0"/>
                <a:cs typeface="+mn-cs"/>
              </a:rPr>
              <a:t>Links that have same </a:t>
            </a:r>
            <a:r>
              <a:rPr lang="en-US" sz="2000" i="1" dirty="0" err="1">
                <a:latin typeface="Calibri" pitchFamily="32" charset="0"/>
                <a:cs typeface="+mn-cs"/>
              </a:rPr>
              <a:t>inode</a:t>
            </a:r>
            <a:r>
              <a:rPr lang="en-US" sz="2000" i="1" dirty="0">
                <a:latin typeface="Calibri" pitchFamily="32" charset="0"/>
                <a:cs typeface="+mn-cs"/>
              </a:rPr>
              <a:t> number, permit the use of multiple names &amp; hence allow to work on the same physical copy of a file</a:t>
            </a:r>
            <a:r>
              <a:rPr lang="en-US" sz="2000" dirty="0">
                <a:latin typeface="Calibri" pitchFamily="32" charset="0"/>
                <a:cs typeface="+mn-cs"/>
              </a:rPr>
              <a:t>, </a:t>
            </a:r>
            <a:r>
              <a:rPr lang="en-US" sz="2000" i="1" dirty="0">
                <a:latin typeface="Calibri" pitchFamily="32" charset="0"/>
                <a:cs typeface="+mn-cs"/>
              </a:rPr>
              <a:t>are called </a:t>
            </a:r>
            <a:r>
              <a:rPr lang="en-US" sz="2000" b="1" i="1" dirty="0">
                <a:latin typeface="Calibri" pitchFamily="32" charset="0"/>
                <a:cs typeface="+mn-cs"/>
              </a:rPr>
              <a:t>hard links</a:t>
            </a:r>
          </a:p>
          <a:p>
            <a:pPr marL="338138" indent="-338138" algn="just">
              <a:spcBef>
                <a:spcPts val="800"/>
              </a:spcBef>
              <a:buFont typeface="Times New Roman" pitchFamily="16" charset="0"/>
              <a:buChar char="•"/>
              <a:tabLst>
                <a:tab pos="338138" algn="l"/>
                <a:tab pos="785813" algn="l"/>
                <a:tab pos="1235075" algn="l"/>
                <a:tab pos="1684338" algn="l"/>
                <a:tab pos="2133600" algn="l"/>
                <a:tab pos="2582863" algn="l"/>
                <a:tab pos="3032125" algn="l"/>
                <a:tab pos="3481388" algn="l"/>
                <a:tab pos="3930650" algn="l"/>
                <a:tab pos="4379913" algn="l"/>
                <a:tab pos="4829175" algn="l"/>
                <a:tab pos="5278438" algn="l"/>
                <a:tab pos="5727700" algn="l"/>
                <a:tab pos="6176963" algn="l"/>
                <a:tab pos="6626225" algn="l"/>
                <a:tab pos="7075488" algn="l"/>
                <a:tab pos="7524750" algn="l"/>
                <a:tab pos="7974013" algn="l"/>
                <a:tab pos="8423275" algn="l"/>
                <a:tab pos="8872538" algn="l"/>
                <a:tab pos="9321800" algn="l"/>
              </a:tabLst>
              <a:defRPr/>
            </a:pPr>
            <a:r>
              <a:rPr lang="en-US" sz="2000" dirty="0">
                <a:latin typeface="Calibri" pitchFamily="32" charset="0"/>
                <a:cs typeface="+mn-cs"/>
              </a:rPr>
              <a:t>A file is linked with the </a:t>
            </a:r>
            <a:r>
              <a:rPr lang="en-US" sz="2000" b="1" dirty="0">
                <a:latin typeface="Calibri" pitchFamily="32" charset="0"/>
                <a:cs typeface="+mn-cs"/>
              </a:rPr>
              <a:t>ln</a:t>
            </a:r>
            <a:r>
              <a:rPr lang="en-US" sz="2000" dirty="0">
                <a:latin typeface="Calibri" pitchFamily="32" charset="0"/>
                <a:cs typeface="+mn-cs"/>
              </a:rPr>
              <a:t>(link) command, which take two filenames as arguments</a:t>
            </a:r>
          </a:p>
          <a:p>
            <a:pPr marL="338138" indent="-338138" algn="just">
              <a:spcBef>
                <a:spcPts val="800"/>
              </a:spcBef>
              <a:buClr>
                <a:srgbClr val="CC0000"/>
              </a:buClr>
              <a:buFont typeface="Times New Roman" pitchFamily="16" charset="0"/>
              <a:buChar char="•"/>
              <a:tabLst>
                <a:tab pos="338138" algn="l"/>
                <a:tab pos="785813" algn="l"/>
                <a:tab pos="1235075" algn="l"/>
                <a:tab pos="1684338" algn="l"/>
                <a:tab pos="2133600" algn="l"/>
                <a:tab pos="2582863" algn="l"/>
                <a:tab pos="3032125" algn="l"/>
                <a:tab pos="3481388" algn="l"/>
                <a:tab pos="3930650" algn="l"/>
                <a:tab pos="4379913" algn="l"/>
                <a:tab pos="4829175" algn="l"/>
                <a:tab pos="5278438" algn="l"/>
                <a:tab pos="5727700" algn="l"/>
                <a:tab pos="6176963" algn="l"/>
                <a:tab pos="6626225" algn="l"/>
                <a:tab pos="7075488" algn="l"/>
                <a:tab pos="7524750" algn="l"/>
                <a:tab pos="7974013" algn="l"/>
                <a:tab pos="8423275" algn="l"/>
                <a:tab pos="8872538" algn="l"/>
                <a:tab pos="9321800" algn="l"/>
              </a:tabLst>
              <a:defRPr/>
            </a:pPr>
            <a:r>
              <a:rPr lang="en-US" sz="2000" b="1" dirty="0">
                <a:latin typeface="Calibri" pitchFamily="32" charset="0"/>
                <a:cs typeface="+mn-cs"/>
              </a:rPr>
              <a:t>ln</a:t>
            </a:r>
            <a:r>
              <a:rPr lang="en-US" sz="2000" dirty="0">
                <a:latin typeface="Calibri" pitchFamily="32" charset="0"/>
                <a:cs typeface="+mn-cs"/>
              </a:rPr>
              <a:t> can create both </a:t>
            </a:r>
            <a:r>
              <a:rPr lang="en-US" sz="2000" b="1" dirty="0">
                <a:latin typeface="Calibri" pitchFamily="32" charset="0"/>
                <a:cs typeface="+mn-cs"/>
              </a:rPr>
              <a:t>hard &amp; soft links</a:t>
            </a:r>
          </a:p>
          <a:p>
            <a:pPr marL="339725" indent="-338138">
              <a:spcBef>
                <a:spcPts val="800"/>
              </a:spcBef>
              <a:buClrTx/>
              <a:buFontTx/>
              <a:buNone/>
              <a:tabLst>
                <a:tab pos="338138" algn="l"/>
                <a:tab pos="785813" algn="l"/>
                <a:tab pos="1235075" algn="l"/>
                <a:tab pos="1684338" algn="l"/>
                <a:tab pos="2133600" algn="l"/>
                <a:tab pos="2582863" algn="l"/>
                <a:tab pos="3032125" algn="l"/>
                <a:tab pos="3481388" algn="l"/>
                <a:tab pos="3930650" algn="l"/>
                <a:tab pos="4379913" algn="l"/>
                <a:tab pos="4829175" algn="l"/>
                <a:tab pos="5278438" algn="l"/>
                <a:tab pos="5727700" algn="l"/>
                <a:tab pos="6176963" algn="l"/>
                <a:tab pos="6626225" algn="l"/>
                <a:tab pos="7075488" algn="l"/>
                <a:tab pos="7524750" algn="l"/>
                <a:tab pos="7974013" algn="l"/>
                <a:tab pos="8423275" algn="l"/>
                <a:tab pos="8872538" algn="l"/>
                <a:tab pos="9321800" algn="l"/>
              </a:tabLst>
              <a:defRPr/>
            </a:pPr>
            <a:r>
              <a:rPr lang="en-US" sz="2000" dirty="0">
                <a:latin typeface="Calibri" pitchFamily="32" charset="0"/>
                <a:cs typeface="+mn-cs"/>
              </a:rPr>
              <a:t>	</a:t>
            </a:r>
            <a:r>
              <a:rPr lang="en-US" sz="2000" dirty="0" err="1">
                <a:latin typeface="Calibri" pitchFamily="32" charset="0"/>
                <a:cs typeface="+mn-cs"/>
              </a:rPr>
              <a:t>Eg</a:t>
            </a:r>
            <a:r>
              <a:rPr lang="en-US" sz="2000" dirty="0">
                <a:latin typeface="Calibri" pitchFamily="32" charset="0"/>
                <a:cs typeface="+mn-cs"/>
              </a:rPr>
              <a:t>: $ln </a:t>
            </a:r>
            <a:r>
              <a:rPr lang="en-US" sz="2000" dirty="0" err="1">
                <a:latin typeface="Calibri" pitchFamily="32" charset="0"/>
                <a:cs typeface="+mn-cs"/>
              </a:rPr>
              <a:t>emp.lst</a:t>
            </a:r>
            <a:r>
              <a:rPr lang="en-US" sz="2000" dirty="0">
                <a:latin typeface="Calibri" pitchFamily="32" charset="0"/>
                <a:cs typeface="+mn-cs"/>
              </a:rPr>
              <a:t> employee</a:t>
            </a:r>
          </a:p>
          <a:p>
            <a:pPr marL="339725" indent="-338138">
              <a:spcBef>
                <a:spcPts val="800"/>
              </a:spcBef>
              <a:buClrTx/>
              <a:buFontTx/>
              <a:buNone/>
              <a:tabLst>
                <a:tab pos="338138" algn="l"/>
                <a:tab pos="785813" algn="l"/>
                <a:tab pos="1235075" algn="l"/>
                <a:tab pos="1684338" algn="l"/>
                <a:tab pos="2133600" algn="l"/>
                <a:tab pos="2582863" algn="l"/>
                <a:tab pos="3032125" algn="l"/>
                <a:tab pos="3481388" algn="l"/>
                <a:tab pos="3930650" algn="l"/>
                <a:tab pos="4379913" algn="l"/>
                <a:tab pos="4829175" algn="l"/>
                <a:tab pos="5278438" algn="l"/>
                <a:tab pos="5727700" algn="l"/>
                <a:tab pos="6176963" algn="l"/>
                <a:tab pos="6626225" algn="l"/>
                <a:tab pos="7075488" algn="l"/>
                <a:tab pos="7524750" algn="l"/>
                <a:tab pos="7974013" algn="l"/>
                <a:tab pos="8423275" algn="l"/>
                <a:tab pos="8872538" algn="l"/>
                <a:tab pos="9321800" algn="l"/>
              </a:tabLst>
              <a:defRPr/>
            </a:pPr>
            <a:r>
              <a:rPr lang="en-US" sz="2000" dirty="0">
                <a:latin typeface="Calibri" pitchFamily="32" charset="0"/>
                <a:cs typeface="+mn-cs"/>
              </a:rPr>
              <a:t>	$ ls –li </a:t>
            </a:r>
            <a:r>
              <a:rPr lang="en-US" sz="2000" dirty="0" err="1">
                <a:latin typeface="Calibri" pitchFamily="32" charset="0"/>
                <a:cs typeface="+mn-cs"/>
              </a:rPr>
              <a:t>emp.lst</a:t>
            </a:r>
            <a:r>
              <a:rPr lang="en-US" sz="2000" dirty="0">
                <a:latin typeface="Calibri" pitchFamily="32" charset="0"/>
                <a:cs typeface="+mn-cs"/>
              </a:rPr>
              <a:t> employee</a:t>
            </a:r>
          </a:p>
          <a:p>
            <a:pPr marL="339725" indent="-338138">
              <a:spcBef>
                <a:spcPts val="800"/>
              </a:spcBef>
              <a:buClrTx/>
              <a:buFontTx/>
              <a:buNone/>
              <a:tabLst>
                <a:tab pos="338138" algn="l"/>
                <a:tab pos="785813" algn="l"/>
                <a:tab pos="1235075" algn="l"/>
                <a:tab pos="1684338" algn="l"/>
                <a:tab pos="2133600" algn="l"/>
                <a:tab pos="2582863" algn="l"/>
                <a:tab pos="3032125" algn="l"/>
                <a:tab pos="3481388" algn="l"/>
                <a:tab pos="3930650" algn="l"/>
                <a:tab pos="4379913" algn="l"/>
                <a:tab pos="4829175" algn="l"/>
                <a:tab pos="5278438" algn="l"/>
                <a:tab pos="5727700" algn="l"/>
                <a:tab pos="6176963" algn="l"/>
                <a:tab pos="6626225" algn="l"/>
                <a:tab pos="7075488" algn="l"/>
                <a:tab pos="7524750" algn="l"/>
                <a:tab pos="7974013" algn="l"/>
                <a:tab pos="8423275" algn="l"/>
                <a:tab pos="8872538" algn="l"/>
                <a:tab pos="9321800" algn="l"/>
              </a:tabLst>
              <a:defRPr/>
            </a:pPr>
            <a:r>
              <a:rPr lang="en-US" b="1" dirty="0">
                <a:latin typeface="Calibri" pitchFamily="32" charset="0"/>
                <a:cs typeface="+mn-cs"/>
              </a:rPr>
              <a:t>29518</a:t>
            </a:r>
            <a:r>
              <a:rPr lang="en-US" dirty="0">
                <a:latin typeface="Calibri" pitchFamily="32" charset="0"/>
                <a:cs typeface="+mn-cs"/>
              </a:rPr>
              <a:t> </a:t>
            </a:r>
            <a:r>
              <a:rPr lang="en-IN" dirty="0">
                <a:latin typeface="Calibri" pitchFamily="32" charset="0"/>
                <a:cs typeface="+mn-cs"/>
              </a:rPr>
              <a:t>	</a:t>
            </a:r>
            <a:r>
              <a:rPr lang="en-US" dirty="0">
                <a:latin typeface="Calibri" pitchFamily="32" charset="0"/>
                <a:cs typeface="+mn-cs"/>
              </a:rPr>
              <a:t>-</a:t>
            </a:r>
            <a:r>
              <a:rPr lang="en-US" dirty="0" err="1">
                <a:latin typeface="Calibri" pitchFamily="32" charset="0"/>
                <a:cs typeface="+mn-cs"/>
              </a:rPr>
              <a:t>rwxr</a:t>
            </a:r>
            <a:r>
              <a:rPr lang="en-US" dirty="0">
                <a:latin typeface="Calibri" pitchFamily="32" charset="0"/>
                <a:cs typeface="+mn-cs"/>
              </a:rPr>
              <a:t>-</a:t>
            </a:r>
            <a:r>
              <a:rPr lang="en-US" dirty="0" err="1">
                <a:latin typeface="Calibri" pitchFamily="32" charset="0"/>
                <a:cs typeface="+mn-cs"/>
              </a:rPr>
              <a:t>xr</a:t>
            </a:r>
            <a:r>
              <a:rPr lang="en-US" dirty="0">
                <a:latin typeface="Calibri" pitchFamily="32" charset="0"/>
                <a:cs typeface="+mn-cs"/>
              </a:rPr>
              <a:t>-x  </a:t>
            </a:r>
            <a:r>
              <a:rPr lang="en-US" b="1" dirty="0">
                <a:latin typeface="Calibri" pitchFamily="32" charset="0"/>
                <a:cs typeface="+mn-cs"/>
              </a:rPr>
              <a:t>2</a:t>
            </a:r>
            <a:r>
              <a:rPr lang="en-US" dirty="0">
                <a:latin typeface="Calibri" pitchFamily="32" charset="0"/>
                <a:cs typeface="+mn-cs"/>
              </a:rPr>
              <a:t>  user1  metal  915  May  4  09:58  </a:t>
            </a:r>
            <a:r>
              <a:rPr lang="en-US" b="1" dirty="0" err="1">
                <a:latin typeface="Calibri" pitchFamily="32" charset="0"/>
                <a:cs typeface="+mn-cs"/>
              </a:rPr>
              <a:t>emp.lst</a:t>
            </a:r>
            <a:endParaRPr lang="en-US" b="1" dirty="0">
              <a:latin typeface="Calibri" pitchFamily="32" charset="0"/>
              <a:cs typeface="+mn-cs"/>
            </a:endParaRPr>
          </a:p>
          <a:p>
            <a:pPr marL="339725" indent="-338138">
              <a:spcBef>
                <a:spcPts val="800"/>
              </a:spcBef>
              <a:buClrTx/>
              <a:buFontTx/>
              <a:buNone/>
              <a:tabLst>
                <a:tab pos="338138" algn="l"/>
                <a:tab pos="785813" algn="l"/>
                <a:tab pos="1235075" algn="l"/>
                <a:tab pos="1684338" algn="l"/>
                <a:tab pos="2133600" algn="l"/>
                <a:tab pos="2582863" algn="l"/>
                <a:tab pos="3032125" algn="l"/>
                <a:tab pos="3481388" algn="l"/>
                <a:tab pos="3930650" algn="l"/>
                <a:tab pos="4379913" algn="l"/>
                <a:tab pos="4829175" algn="l"/>
                <a:tab pos="5278438" algn="l"/>
                <a:tab pos="5727700" algn="l"/>
                <a:tab pos="6176963" algn="l"/>
                <a:tab pos="6626225" algn="l"/>
                <a:tab pos="7075488" algn="l"/>
                <a:tab pos="7524750" algn="l"/>
                <a:tab pos="7974013" algn="l"/>
                <a:tab pos="8423275" algn="l"/>
                <a:tab pos="8872538" algn="l"/>
                <a:tab pos="9321800" algn="l"/>
              </a:tabLst>
              <a:defRPr/>
            </a:pPr>
            <a:r>
              <a:rPr lang="en-US" b="1" dirty="0">
                <a:latin typeface="Calibri" pitchFamily="32" charset="0"/>
                <a:cs typeface="+mn-cs"/>
              </a:rPr>
              <a:t>29518</a:t>
            </a:r>
            <a:r>
              <a:rPr lang="en-US" dirty="0">
                <a:latin typeface="Calibri" pitchFamily="32" charset="0"/>
                <a:cs typeface="+mn-cs"/>
              </a:rPr>
              <a:t>     -</a:t>
            </a:r>
            <a:r>
              <a:rPr lang="en-US" dirty="0" err="1">
                <a:latin typeface="Calibri" pitchFamily="32" charset="0"/>
                <a:cs typeface="+mn-cs"/>
              </a:rPr>
              <a:t>rwxr</a:t>
            </a:r>
            <a:r>
              <a:rPr lang="en-US" dirty="0">
                <a:latin typeface="Calibri" pitchFamily="32" charset="0"/>
                <a:cs typeface="+mn-cs"/>
              </a:rPr>
              <a:t>-</a:t>
            </a:r>
            <a:r>
              <a:rPr lang="en-US" dirty="0" err="1">
                <a:latin typeface="Calibri" pitchFamily="32" charset="0"/>
                <a:cs typeface="+mn-cs"/>
              </a:rPr>
              <a:t>xr</a:t>
            </a:r>
            <a:r>
              <a:rPr lang="en-US" dirty="0">
                <a:latin typeface="Calibri" pitchFamily="32" charset="0"/>
                <a:cs typeface="+mn-cs"/>
              </a:rPr>
              <a:t>-x  </a:t>
            </a:r>
            <a:r>
              <a:rPr lang="en-US" b="1" dirty="0">
                <a:latin typeface="Calibri" pitchFamily="32" charset="0"/>
                <a:cs typeface="+mn-cs"/>
              </a:rPr>
              <a:t>2</a:t>
            </a:r>
            <a:r>
              <a:rPr lang="en-US" dirty="0">
                <a:latin typeface="Calibri" pitchFamily="32" charset="0"/>
                <a:cs typeface="+mn-cs"/>
              </a:rPr>
              <a:t>  user1  metal  915  May  4  09:58  </a:t>
            </a:r>
            <a:r>
              <a:rPr lang="en-US" b="1" dirty="0">
                <a:latin typeface="Calibri" pitchFamily="32" charset="0"/>
                <a:cs typeface="+mn-cs"/>
              </a:rPr>
              <a:t>employee</a:t>
            </a:r>
          </a:p>
        </p:txBody>
      </p:sp>
    </p:spTree>
    <p:extLst>
      <p:ext uri="{BB962C8B-B14F-4D97-AF65-F5344CB8AC3E}">
        <p14:creationId xmlns:p14="http://schemas.microsoft.com/office/powerpoint/2010/main" val="3877011140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60EB7491-0263-47E8-BA73-5E25D441A20A}"/>
              </a:ext>
            </a:extLst>
          </p:cNvPr>
          <p:cNvSpPr/>
          <p:nvPr/>
        </p:nvSpPr>
        <p:spPr>
          <a:xfrm>
            <a:off x="-55880" y="429395"/>
            <a:ext cx="12303760" cy="14223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DE4289B-5A9D-4D1D-8546-3AC6DA34870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83"/>
          <a:stretch/>
        </p:blipFill>
        <p:spPr>
          <a:xfrm>
            <a:off x="11035161" y="-1"/>
            <a:ext cx="1016000" cy="96536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F545CCB-30BA-465D-AB61-85A068F7FE2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094" b="8607"/>
          <a:stretch/>
        </p:blipFill>
        <p:spPr>
          <a:xfrm>
            <a:off x="140839" y="110490"/>
            <a:ext cx="1991360" cy="746760"/>
          </a:xfrm>
          <a:prstGeom prst="rect">
            <a:avLst/>
          </a:prstGeom>
        </p:spPr>
      </p:pic>
      <p:pic>
        <p:nvPicPr>
          <p:cNvPr id="8" name="Picture 2">
            <a:extLst>
              <a:ext uri="{FF2B5EF4-FFF2-40B4-BE49-F238E27FC236}">
                <a16:creationId xmlns:a16="http://schemas.microsoft.com/office/drawing/2014/main" id="{0680EFED-9B06-4900-9B0B-44F65332F5A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083" t="10169" r="28688"/>
          <a:stretch/>
        </p:blipFill>
        <p:spPr bwMode="auto">
          <a:xfrm>
            <a:off x="8246854" y="0"/>
            <a:ext cx="883919" cy="9154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5174D98B-A888-4925-9398-BE88B941884A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95"/>
          <a:stretch/>
        </p:blipFill>
        <p:spPr>
          <a:xfrm>
            <a:off x="9425151" y="0"/>
            <a:ext cx="1413291" cy="955525"/>
          </a:xfrm>
          <a:prstGeom prst="rect">
            <a:avLst/>
          </a:prstGeom>
        </p:spPr>
      </p:pic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53B2F865-3834-497F-B440-7CA7E591ACF5}"/>
              </a:ext>
            </a:extLst>
          </p:cNvPr>
          <p:cNvCxnSpPr>
            <a:cxnSpLocks/>
          </p:cNvCxnSpPr>
          <p:nvPr/>
        </p:nvCxnSpPr>
        <p:spPr>
          <a:xfrm flipV="1">
            <a:off x="0" y="940395"/>
            <a:ext cx="12192000" cy="1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" name="Rectangle 1">
            <a:extLst>
              <a:ext uri="{FF2B5EF4-FFF2-40B4-BE49-F238E27FC236}">
                <a16:creationId xmlns:a16="http://schemas.microsoft.com/office/drawing/2014/main" id="{45C21305-45D0-4AC6-928E-D125228A1D06}"/>
              </a:ext>
            </a:extLst>
          </p:cNvPr>
          <p:cNvSpPr/>
          <p:nvPr/>
        </p:nvSpPr>
        <p:spPr>
          <a:xfrm>
            <a:off x="0" y="940395"/>
            <a:ext cx="12192000" cy="591760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9" name="Text Box 2">
            <a:extLst>
              <a:ext uri="{FF2B5EF4-FFF2-40B4-BE49-F238E27FC236}">
                <a16:creationId xmlns:a16="http://schemas.microsoft.com/office/drawing/2014/main" id="{237BA3EF-850F-400B-A022-A521E54F8F4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7764" y="1344819"/>
            <a:ext cx="10956471" cy="5638800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  <p:txBody>
          <a:bodyPr lIns="90000" tIns="46800" rIns="90000" bIns="46800"/>
          <a:lstStyle/>
          <a:p>
            <a:pPr marL="604838" indent="-604838" algn="just">
              <a:spcBef>
                <a:spcPts val="800"/>
              </a:spcBef>
              <a:buFont typeface="Times New Roman" pitchFamily="16" charset="0"/>
              <a:buChar char="•"/>
              <a:tabLst>
                <a:tab pos="604838" algn="l"/>
                <a:tab pos="1052513" algn="l"/>
                <a:tab pos="1501775" algn="l"/>
                <a:tab pos="1951038" algn="l"/>
                <a:tab pos="2400300" algn="l"/>
                <a:tab pos="2849563" algn="l"/>
                <a:tab pos="3298825" algn="l"/>
                <a:tab pos="3748088" algn="l"/>
                <a:tab pos="4197350" algn="l"/>
                <a:tab pos="4646613" algn="l"/>
                <a:tab pos="5095875" algn="l"/>
                <a:tab pos="5545138" algn="l"/>
                <a:tab pos="5994400" algn="l"/>
                <a:tab pos="6443663" algn="l"/>
                <a:tab pos="6892925" algn="l"/>
                <a:tab pos="7342188" algn="l"/>
                <a:tab pos="7791450" algn="l"/>
                <a:tab pos="8240713" algn="l"/>
                <a:tab pos="8689975" algn="l"/>
                <a:tab pos="9139238" algn="l"/>
                <a:tab pos="9588500" algn="l"/>
              </a:tabLst>
              <a:defRPr/>
            </a:pPr>
            <a:r>
              <a:rPr lang="en-US" sz="2400">
                <a:solidFill>
                  <a:srgbClr val="000000"/>
                </a:solidFill>
                <a:latin typeface="Calibri" pitchFamily="32" charset="0"/>
                <a:cs typeface="+mn-cs"/>
              </a:rPr>
              <a:t>Link the third file, it increases the number of links</a:t>
            </a:r>
          </a:p>
          <a:p>
            <a:pPr marL="606425" indent="-604838">
              <a:spcBef>
                <a:spcPts val="800"/>
              </a:spcBef>
              <a:buClrTx/>
              <a:buFontTx/>
              <a:buNone/>
              <a:tabLst>
                <a:tab pos="604838" algn="l"/>
                <a:tab pos="1052513" algn="l"/>
                <a:tab pos="1501775" algn="l"/>
                <a:tab pos="1951038" algn="l"/>
                <a:tab pos="2400300" algn="l"/>
                <a:tab pos="2849563" algn="l"/>
                <a:tab pos="3298825" algn="l"/>
                <a:tab pos="3748088" algn="l"/>
                <a:tab pos="4197350" algn="l"/>
                <a:tab pos="4646613" algn="l"/>
                <a:tab pos="5095875" algn="l"/>
                <a:tab pos="5545138" algn="l"/>
                <a:tab pos="5994400" algn="l"/>
                <a:tab pos="6443663" algn="l"/>
                <a:tab pos="6892925" algn="l"/>
                <a:tab pos="7342188" algn="l"/>
                <a:tab pos="7791450" algn="l"/>
                <a:tab pos="8240713" algn="l"/>
                <a:tab pos="8689975" algn="l"/>
                <a:tab pos="9139238" algn="l"/>
                <a:tab pos="9588500" algn="l"/>
              </a:tabLst>
              <a:defRPr/>
            </a:pPr>
            <a:r>
              <a:rPr lang="en-US" sz="2400">
                <a:solidFill>
                  <a:srgbClr val="CC0000"/>
                </a:solidFill>
                <a:latin typeface="Calibri" pitchFamily="32" charset="0"/>
                <a:cs typeface="+mn-cs"/>
              </a:rPr>
              <a:t>	$ ln employee emp.dat; ls –li emp*</a:t>
            </a:r>
          </a:p>
          <a:p>
            <a:pPr marL="606425" indent="-604838">
              <a:spcBef>
                <a:spcPts val="800"/>
              </a:spcBef>
              <a:buClrTx/>
              <a:buFontTx/>
              <a:buNone/>
              <a:tabLst>
                <a:tab pos="604838" algn="l"/>
                <a:tab pos="1052513" algn="l"/>
                <a:tab pos="1501775" algn="l"/>
                <a:tab pos="1951038" algn="l"/>
                <a:tab pos="2400300" algn="l"/>
                <a:tab pos="2849563" algn="l"/>
                <a:tab pos="3298825" algn="l"/>
                <a:tab pos="3748088" algn="l"/>
                <a:tab pos="4197350" algn="l"/>
                <a:tab pos="4646613" algn="l"/>
                <a:tab pos="5095875" algn="l"/>
                <a:tab pos="5545138" algn="l"/>
                <a:tab pos="5994400" algn="l"/>
                <a:tab pos="6443663" algn="l"/>
                <a:tab pos="6892925" algn="l"/>
                <a:tab pos="7342188" algn="l"/>
                <a:tab pos="7791450" algn="l"/>
                <a:tab pos="8240713" algn="l"/>
                <a:tab pos="8689975" algn="l"/>
                <a:tab pos="9139238" algn="l"/>
                <a:tab pos="9588500" algn="l"/>
              </a:tabLst>
              <a:defRPr/>
            </a:pPr>
            <a:r>
              <a:rPr lang="en-US" sz="2000" b="1">
                <a:solidFill>
                  <a:srgbClr val="000000"/>
                </a:solidFill>
                <a:latin typeface="Calibri" pitchFamily="32" charset="0"/>
                <a:cs typeface="+mn-cs"/>
              </a:rPr>
              <a:t>2</a:t>
            </a:r>
            <a:r>
              <a:rPr lang="en-US" b="1">
                <a:solidFill>
                  <a:srgbClr val="000000"/>
                </a:solidFill>
                <a:latin typeface="Calibri" pitchFamily="32" charset="0"/>
                <a:cs typeface="+mn-cs"/>
              </a:rPr>
              <a:t>9518</a:t>
            </a:r>
            <a:r>
              <a:rPr lang="en-US">
                <a:solidFill>
                  <a:srgbClr val="000000"/>
                </a:solidFill>
                <a:latin typeface="Calibri" pitchFamily="32" charset="0"/>
                <a:cs typeface="+mn-cs"/>
              </a:rPr>
              <a:t>  -rwxr-xr-x   </a:t>
            </a:r>
            <a:r>
              <a:rPr lang="en-US" b="1">
                <a:solidFill>
                  <a:srgbClr val="000000"/>
                </a:solidFill>
                <a:latin typeface="Calibri" pitchFamily="32" charset="0"/>
                <a:cs typeface="+mn-cs"/>
              </a:rPr>
              <a:t>3</a:t>
            </a:r>
            <a:r>
              <a:rPr lang="en-US">
                <a:solidFill>
                  <a:srgbClr val="000000"/>
                </a:solidFill>
                <a:latin typeface="Calibri" pitchFamily="32" charset="0"/>
                <a:cs typeface="+mn-cs"/>
              </a:rPr>
              <a:t>  user1  metal  915  May  4  09:58  </a:t>
            </a:r>
            <a:r>
              <a:rPr lang="en-US" b="1">
                <a:solidFill>
                  <a:srgbClr val="000000"/>
                </a:solidFill>
                <a:latin typeface="Calibri" pitchFamily="32" charset="0"/>
                <a:cs typeface="+mn-cs"/>
              </a:rPr>
              <a:t>emp.dat</a:t>
            </a:r>
          </a:p>
          <a:p>
            <a:pPr marL="606425" indent="-604838">
              <a:spcBef>
                <a:spcPts val="800"/>
              </a:spcBef>
              <a:buClrTx/>
              <a:buFontTx/>
              <a:buNone/>
              <a:tabLst>
                <a:tab pos="604838" algn="l"/>
                <a:tab pos="1052513" algn="l"/>
                <a:tab pos="1501775" algn="l"/>
                <a:tab pos="1951038" algn="l"/>
                <a:tab pos="2400300" algn="l"/>
                <a:tab pos="2849563" algn="l"/>
                <a:tab pos="3298825" algn="l"/>
                <a:tab pos="3748088" algn="l"/>
                <a:tab pos="4197350" algn="l"/>
                <a:tab pos="4646613" algn="l"/>
                <a:tab pos="5095875" algn="l"/>
                <a:tab pos="5545138" algn="l"/>
                <a:tab pos="5994400" algn="l"/>
                <a:tab pos="6443663" algn="l"/>
                <a:tab pos="6892925" algn="l"/>
                <a:tab pos="7342188" algn="l"/>
                <a:tab pos="7791450" algn="l"/>
                <a:tab pos="8240713" algn="l"/>
                <a:tab pos="8689975" algn="l"/>
                <a:tab pos="9139238" algn="l"/>
                <a:tab pos="9588500" algn="l"/>
              </a:tabLst>
              <a:defRPr/>
            </a:pPr>
            <a:r>
              <a:rPr lang="en-US" b="1">
                <a:solidFill>
                  <a:srgbClr val="000000"/>
                </a:solidFill>
                <a:latin typeface="Calibri" pitchFamily="32" charset="0"/>
                <a:cs typeface="+mn-cs"/>
              </a:rPr>
              <a:t>29518</a:t>
            </a:r>
            <a:r>
              <a:rPr lang="en-US">
                <a:solidFill>
                  <a:srgbClr val="000000"/>
                </a:solidFill>
                <a:latin typeface="Calibri" pitchFamily="32" charset="0"/>
                <a:cs typeface="+mn-cs"/>
              </a:rPr>
              <a:t>   -rwxr-xr-x  </a:t>
            </a:r>
            <a:r>
              <a:rPr lang="en-US" b="1">
                <a:solidFill>
                  <a:srgbClr val="000000"/>
                </a:solidFill>
                <a:latin typeface="Calibri" pitchFamily="32" charset="0"/>
                <a:cs typeface="+mn-cs"/>
              </a:rPr>
              <a:t>3</a:t>
            </a:r>
            <a:r>
              <a:rPr lang="en-US">
                <a:solidFill>
                  <a:srgbClr val="000000"/>
                </a:solidFill>
                <a:latin typeface="Calibri" pitchFamily="32" charset="0"/>
                <a:cs typeface="+mn-cs"/>
              </a:rPr>
              <a:t>  user1  metal  915  May  4  09:58  </a:t>
            </a:r>
            <a:r>
              <a:rPr lang="en-US" b="1">
                <a:solidFill>
                  <a:srgbClr val="000000"/>
                </a:solidFill>
                <a:latin typeface="Calibri" pitchFamily="32" charset="0"/>
                <a:cs typeface="+mn-cs"/>
              </a:rPr>
              <a:t>emp.lst</a:t>
            </a:r>
          </a:p>
          <a:p>
            <a:pPr marL="606425" indent="-604838">
              <a:spcBef>
                <a:spcPts val="800"/>
              </a:spcBef>
              <a:buClrTx/>
              <a:buFontTx/>
              <a:buNone/>
              <a:tabLst>
                <a:tab pos="604838" algn="l"/>
                <a:tab pos="1052513" algn="l"/>
                <a:tab pos="1501775" algn="l"/>
                <a:tab pos="1951038" algn="l"/>
                <a:tab pos="2400300" algn="l"/>
                <a:tab pos="2849563" algn="l"/>
                <a:tab pos="3298825" algn="l"/>
                <a:tab pos="3748088" algn="l"/>
                <a:tab pos="4197350" algn="l"/>
                <a:tab pos="4646613" algn="l"/>
                <a:tab pos="5095875" algn="l"/>
                <a:tab pos="5545138" algn="l"/>
                <a:tab pos="5994400" algn="l"/>
                <a:tab pos="6443663" algn="l"/>
                <a:tab pos="6892925" algn="l"/>
                <a:tab pos="7342188" algn="l"/>
                <a:tab pos="7791450" algn="l"/>
                <a:tab pos="8240713" algn="l"/>
                <a:tab pos="8689975" algn="l"/>
                <a:tab pos="9139238" algn="l"/>
                <a:tab pos="9588500" algn="l"/>
              </a:tabLst>
              <a:defRPr/>
            </a:pPr>
            <a:r>
              <a:rPr lang="en-US" b="1">
                <a:solidFill>
                  <a:srgbClr val="000000"/>
                </a:solidFill>
                <a:latin typeface="Calibri" pitchFamily="32" charset="0"/>
                <a:cs typeface="+mn-cs"/>
              </a:rPr>
              <a:t>29518</a:t>
            </a:r>
            <a:r>
              <a:rPr lang="en-US">
                <a:solidFill>
                  <a:srgbClr val="000000"/>
                </a:solidFill>
                <a:latin typeface="Calibri" pitchFamily="32" charset="0"/>
                <a:cs typeface="+mn-cs"/>
              </a:rPr>
              <a:t>  -rwxr-xr-x   </a:t>
            </a:r>
            <a:r>
              <a:rPr lang="en-US" b="1">
                <a:solidFill>
                  <a:srgbClr val="000000"/>
                </a:solidFill>
                <a:latin typeface="Calibri" pitchFamily="32" charset="0"/>
                <a:cs typeface="+mn-cs"/>
              </a:rPr>
              <a:t>3</a:t>
            </a:r>
            <a:r>
              <a:rPr lang="en-US">
                <a:solidFill>
                  <a:srgbClr val="000000"/>
                </a:solidFill>
                <a:latin typeface="Calibri" pitchFamily="32" charset="0"/>
                <a:cs typeface="+mn-cs"/>
              </a:rPr>
              <a:t>  user1  metal  915  May  4  09:58  </a:t>
            </a:r>
            <a:r>
              <a:rPr lang="en-US" b="1">
                <a:solidFill>
                  <a:srgbClr val="000000"/>
                </a:solidFill>
                <a:latin typeface="Calibri" pitchFamily="32" charset="0"/>
                <a:cs typeface="+mn-cs"/>
              </a:rPr>
              <a:t>employee</a:t>
            </a:r>
          </a:p>
          <a:p>
            <a:pPr marL="606425" indent="-604838">
              <a:spcBef>
                <a:spcPts val="800"/>
              </a:spcBef>
              <a:buClrTx/>
              <a:buFontTx/>
              <a:buNone/>
              <a:tabLst>
                <a:tab pos="604838" algn="l"/>
                <a:tab pos="1052513" algn="l"/>
                <a:tab pos="1501775" algn="l"/>
                <a:tab pos="1951038" algn="l"/>
                <a:tab pos="2400300" algn="l"/>
                <a:tab pos="2849563" algn="l"/>
                <a:tab pos="3298825" algn="l"/>
                <a:tab pos="3748088" algn="l"/>
                <a:tab pos="4197350" algn="l"/>
                <a:tab pos="4646613" algn="l"/>
                <a:tab pos="5095875" algn="l"/>
                <a:tab pos="5545138" algn="l"/>
                <a:tab pos="5994400" algn="l"/>
                <a:tab pos="6443663" algn="l"/>
                <a:tab pos="6892925" algn="l"/>
                <a:tab pos="7342188" algn="l"/>
                <a:tab pos="7791450" algn="l"/>
                <a:tab pos="8240713" algn="l"/>
                <a:tab pos="8689975" algn="l"/>
                <a:tab pos="9139238" algn="l"/>
                <a:tab pos="9588500" algn="l"/>
              </a:tabLst>
              <a:defRPr/>
            </a:pPr>
            <a:endParaRPr lang="en-US">
              <a:solidFill>
                <a:srgbClr val="000000"/>
              </a:solidFill>
              <a:latin typeface="Calibri" pitchFamily="32" charset="0"/>
              <a:cs typeface="+mn-cs"/>
            </a:endParaRPr>
          </a:p>
          <a:p>
            <a:pPr marL="604838" indent="-604838" algn="just">
              <a:spcBef>
                <a:spcPts val="800"/>
              </a:spcBef>
              <a:buFont typeface="Times New Roman" pitchFamily="16" charset="0"/>
              <a:buChar char="•"/>
              <a:tabLst>
                <a:tab pos="604838" algn="l"/>
                <a:tab pos="1052513" algn="l"/>
                <a:tab pos="1501775" algn="l"/>
                <a:tab pos="1951038" algn="l"/>
                <a:tab pos="2400300" algn="l"/>
                <a:tab pos="2849563" algn="l"/>
                <a:tab pos="3298825" algn="l"/>
                <a:tab pos="3748088" algn="l"/>
                <a:tab pos="4197350" algn="l"/>
                <a:tab pos="4646613" algn="l"/>
                <a:tab pos="5095875" algn="l"/>
                <a:tab pos="5545138" algn="l"/>
                <a:tab pos="5994400" algn="l"/>
                <a:tab pos="6443663" algn="l"/>
                <a:tab pos="6892925" algn="l"/>
                <a:tab pos="7342188" algn="l"/>
                <a:tab pos="7791450" algn="l"/>
                <a:tab pos="8240713" algn="l"/>
                <a:tab pos="8689975" algn="l"/>
                <a:tab pos="9139238" algn="l"/>
                <a:tab pos="9588500" algn="l"/>
              </a:tabLst>
              <a:defRPr/>
            </a:pPr>
            <a:r>
              <a:rPr lang="en-US" sz="2400">
                <a:solidFill>
                  <a:srgbClr val="000000"/>
                </a:solidFill>
                <a:latin typeface="Calibri" pitchFamily="32" charset="0"/>
                <a:cs typeface="+mn-cs"/>
              </a:rPr>
              <a:t>Link multiple files, but then the destination filename must be a directory</a:t>
            </a:r>
          </a:p>
          <a:p>
            <a:pPr marL="606425" indent="-604838">
              <a:spcBef>
                <a:spcPts val="800"/>
              </a:spcBef>
              <a:buClrTx/>
              <a:buFontTx/>
              <a:buNone/>
              <a:tabLst>
                <a:tab pos="604838" algn="l"/>
                <a:tab pos="1052513" algn="l"/>
                <a:tab pos="1501775" algn="l"/>
                <a:tab pos="1951038" algn="l"/>
                <a:tab pos="2400300" algn="l"/>
                <a:tab pos="2849563" algn="l"/>
                <a:tab pos="3298825" algn="l"/>
                <a:tab pos="3748088" algn="l"/>
                <a:tab pos="4197350" algn="l"/>
                <a:tab pos="4646613" algn="l"/>
                <a:tab pos="5095875" algn="l"/>
                <a:tab pos="5545138" algn="l"/>
                <a:tab pos="5994400" algn="l"/>
                <a:tab pos="6443663" algn="l"/>
                <a:tab pos="6892925" algn="l"/>
                <a:tab pos="7342188" algn="l"/>
                <a:tab pos="7791450" algn="l"/>
                <a:tab pos="8240713" algn="l"/>
                <a:tab pos="8689975" algn="l"/>
                <a:tab pos="9139238" algn="l"/>
                <a:tab pos="9588500" algn="l"/>
              </a:tabLst>
              <a:defRPr/>
            </a:pPr>
            <a:r>
              <a:rPr lang="en-US" sz="2400">
                <a:solidFill>
                  <a:srgbClr val="CC0000"/>
                </a:solidFill>
                <a:latin typeface="Calibri" pitchFamily="32" charset="0"/>
                <a:cs typeface="+mn-cs"/>
              </a:rPr>
              <a:t>	eg: ln  chap??   Proj_dir</a:t>
            </a:r>
          </a:p>
          <a:p>
            <a:pPr marL="604838" indent="-604838" algn="just">
              <a:spcBef>
                <a:spcPts val="800"/>
              </a:spcBef>
              <a:buFont typeface="Times New Roman" pitchFamily="16" charset="0"/>
              <a:buChar char="•"/>
              <a:tabLst>
                <a:tab pos="604838" algn="l"/>
                <a:tab pos="1052513" algn="l"/>
                <a:tab pos="1501775" algn="l"/>
                <a:tab pos="1951038" algn="l"/>
                <a:tab pos="2400300" algn="l"/>
                <a:tab pos="2849563" algn="l"/>
                <a:tab pos="3298825" algn="l"/>
                <a:tab pos="3748088" algn="l"/>
                <a:tab pos="4197350" algn="l"/>
                <a:tab pos="4646613" algn="l"/>
                <a:tab pos="5095875" algn="l"/>
                <a:tab pos="5545138" algn="l"/>
                <a:tab pos="5994400" algn="l"/>
                <a:tab pos="6443663" algn="l"/>
                <a:tab pos="6892925" algn="l"/>
                <a:tab pos="7342188" algn="l"/>
                <a:tab pos="7791450" algn="l"/>
                <a:tab pos="8240713" algn="l"/>
                <a:tab pos="8689975" algn="l"/>
                <a:tab pos="9139238" algn="l"/>
                <a:tab pos="9588500" algn="l"/>
              </a:tabLst>
              <a:defRPr/>
            </a:pPr>
            <a:r>
              <a:rPr lang="en-US" sz="2400">
                <a:solidFill>
                  <a:srgbClr val="000000"/>
                </a:solidFill>
                <a:latin typeface="Calibri" pitchFamily="32" charset="0"/>
                <a:cs typeface="+mn-cs"/>
              </a:rPr>
              <a:t>To remove a link use </a:t>
            </a:r>
            <a:r>
              <a:rPr lang="en-US" sz="2400" b="1">
                <a:solidFill>
                  <a:srgbClr val="000000"/>
                </a:solidFill>
                <a:latin typeface="Calibri" pitchFamily="32" charset="0"/>
                <a:cs typeface="+mn-cs"/>
              </a:rPr>
              <a:t>rm</a:t>
            </a:r>
            <a:r>
              <a:rPr lang="en-US" sz="2400">
                <a:solidFill>
                  <a:srgbClr val="000000"/>
                </a:solidFill>
                <a:latin typeface="Calibri" pitchFamily="32" charset="0"/>
                <a:cs typeface="+mn-cs"/>
              </a:rPr>
              <a:t> command</a:t>
            </a:r>
          </a:p>
          <a:p>
            <a:pPr marL="606425" indent="-604838">
              <a:spcBef>
                <a:spcPts val="800"/>
              </a:spcBef>
              <a:buClrTx/>
              <a:buFontTx/>
              <a:buNone/>
              <a:tabLst>
                <a:tab pos="604838" algn="l"/>
                <a:tab pos="1052513" algn="l"/>
                <a:tab pos="1501775" algn="l"/>
                <a:tab pos="1951038" algn="l"/>
                <a:tab pos="2400300" algn="l"/>
                <a:tab pos="2849563" algn="l"/>
                <a:tab pos="3298825" algn="l"/>
                <a:tab pos="3748088" algn="l"/>
                <a:tab pos="4197350" algn="l"/>
                <a:tab pos="4646613" algn="l"/>
                <a:tab pos="5095875" algn="l"/>
                <a:tab pos="5545138" algn="l"/>
                <a:tab pos="5994400" algn="l"/>
                <a:tab pos="6443663" algn="l"/>
                <a:tab pos="6892925" algn="l"/>
                <a:tab pos="7342188" algn="l"/>
                <a:tab pos="7791450" algn="l"/>
                <a:tab pos="8240713" algn="l"/>
                <a:tab pos="8689975" algn="l"/>
                <a:tab pos="9139238" algn="l"/>
                <a:tab pos="9588500" algn="l"/>
              </a:tabLst>
              <a:defRPr/>
            </a:pPr>
            <a:r>
              <a:rPr lang="en-US" sz="2400">
                <a:solidFill>
                  <a:srgbClr val="CC0000"/>
                </a:solidFill>
                <a:latin typeface="Calibri" pitchFamily="32" charset="0"/>
                <a:cs typeface="+mn-cs"/>
              </a:rPr>
              <a:t>	$rm emp.dat</a:t>
            </a:r>
          </a:p>
        </p:txBody>
      </p:sp>
    </p:spTree>
    <p:extLst>
      <p:ext uri="{BB962C8B-B14F-4D97-AF65-F5344CB8AC3E}">
        <p14:creationId xmlns:p14="http://schemas.microsoft.com/office/powerpoint/2010/main" val="1187748327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60EB7491-0263-47E8-BA73-5E25D441A20A}"/>
              </a:ext>
            </a:extLst>
          </p:cNvPr>
          <p:cNvSpPr/>
          <p:nvPr/>
        </p:nvSpPr>
        <p:spPr>
          <a:xfrm>
            <a:off x="-55880" y="429395"/>
            <a:ext cx="12303760" cy="14223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DE4289B-5A9D-4D1D-8546-3AC6DA34870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83"/>
          <a:stretch/>
        </p:blipFill>
        <p:spPr>
          <a:xfrm>
            <a:off x="11035161" y="-1"/>
            <a:ext cx="1016000" cy="96536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F545CCB-30BA-465D-AB61-85A068F7FE2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094" b="8607"/>
          <a:stretch/>
        </p:blipFill>
        <p:spPr>
          <a:xfrm>
            <a:off x="140839" y="110490"/>
            <a:ext cx="1991360" cy="746760"/>
          </a:xfrm>
          <a:prstGeom prst="rect">
            <a:avLst/>
          </a:prstGeom>
        </p:spPr>
      </p:pic>
      <p:pic>
        <p:nvPicPr>
          <p:cNvPr id="8" name="Picture 2">
            <a:extLst>
              <a:ext uri="{FF2B5EF4-FFF2-40B4-BE49-F238E27FC236}">
                <a16:creationId xmlns:a16="http://schemas.microsoft.com/office/drawing/2014/main" id="{0680EFED-9B06-4900-9B0B-44F65332F5A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083" t="10169" r="28688"/>
          <a:stretch/>
        </p:blipFill>
        <p:spPr bwMode="auto">
          <a:xfrm>
            <a:off x="8246854" y="0"/>
            <a:ext cx="883919" cy="9154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5174D98B-A888-4925-9398-BE88B941884A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95"/>
          <a:stretch/>
        </p:blipFill>
        <p:spPr>
          <a:xfrm>
            <a:off x="9425151" y="0"/>
            <a:ext cx="1413291" cy="955525"/>
          </a:xfrm>
          <a:prstGeom prst="rect">
            <a:avLst/>
          </a:prstGeom>
        </p:spPr>
      </p:pic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53B2F865-3834-497F-B440-7CA7E591ACF5}"/>
              </a:ext>
            </a:extLst>
          </p:cNvPr>
          <p:cNvCxnSpPr>
            <a:cxnSpLocks/>
          </p:cNvCxnSpPr>
          <p:nvPr/>
        </p:nvCxnSpPr>
        <p:spPr>
          <a:xfrm flipV="1">
            <a:off x="0" y="940395"/>
            <a:ext cx="12192000" cy="1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" name="Rectangle 1">
            <a:extLst>
              <a:ext uri="{FF2B5EF4-FFF2-40B4-BE49-F238E27FC236}">
                <a16:creationId xmlns:a16="http://schemas.microsoft.com/office/drawing/2014/main" id="{45C21305-45D0-4AC6-928E-D125228A1D06}"/>
              </a:ext>
            </a:extLst>
          </p:cNvPr>
          <p:cNvSpPr/>
          <p:nvPr/>
        </p:nvSpPr>
        <p:spPr>
          <a:xfrm>
            <a:off x="0" y="940395"/>
            <a:ext cx="12192000" cy="591760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dirty="0"/>
          </a:p>
        </p:txBody>
      </p:sp>
      <p:sp>
        <p:nvSpPr>
          <p:cNvPr id="9" name="Text Box 2">
            <a:extLst>
              <a:ext uri="{FF2B5EF4-FFF2-40B4-BE49-F238E27FC236}">
                <a16:creationId xmlns:a16="http://schemas.microsoft.com/office/drawing/2014/main" id="{8488FB38-131D-492F-BEE2-53B5B0D2BC3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1821" y="1219200"/>
            <a:ext cx="11348357" cy="5638800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  <p:txBody>
          <a:bodyPr lIns="90000" tIns="46800" rIns="90000" bIns="46800"/>
          <a:lstStyle/>
          <a:p>
            <a:pPr marL="342900" indent="-338138">
              <a:spcBef>
                <a:spcPts val="800"/>
              </a:spcBef>
              <a:buClrTx/>
              <a:buFontTx/>
              <a:buNone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/>
            </a:pPr>
            <a:r>
              <a:rPr lang="en-US" sz="2400" b="1" dirty="0">
                <a:solidFill>
                  <a:srgbClr val="000000"/>
                </a:solidFill>
                <a:latin typeface="Calibri" pitchFamily="32" charset="0"/>
                <a:cs typeface="+mn-cs"/>
              </a:rPr>
              <a:t>Advantages:</a:t>
            </a:r>
          </a:p>
          <a:p>
            <a:pPr marL="341313" indent="-339725" algn="just">
              <a:spcBef>
                <a:spcPts val="800"/>
              </a:spcBef>
              <a:buFont typeface="Times New Roman" pitchFamily="16" charset="0"/>
              <a:buChar char="•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/>
            </a:pPr>
            <a:r>
              <a:rPr lang="en-US" sz="2000" dirty="0">
                <a:solidFill>
                  <a:srgbClr val="000000"/>
                </a:solidFill>
                <a:latin typeface="Calibri" pitchFamily="32" charset="0"/>
                <a:cs typeface="+mn-cs"/>
              </a:rPr>
              <a:t>The changes/modification made will applicable to all</a:t>
            </a:r>
          </a:p>
          <a:p>
            <a:pPr marL="341313" indent="-339725" algn="just">
              <a:spcBef>
                <a:spcPts val="800"/>
              </a:spcBef>
              <a:buFont typeface="Times New Roman" pitchFamily="16" charset="0"/>
              <a:buChar char="•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/>
            </a:pPr>
            <a:r>
              <a:rPr lang="en-US" sz="2000" dirty="0">
                <a:solidFill>
                  <a:srgbClr val="000000"/>
                </a:solidFill>
                <a:latin typeface="Calibri" pitchFamily="32" charset="0"/>
                <a:cs typeface="+mn-cs"/>
              </a:rPr>
              <a:t>Suppose we have written a number of programs that read a file foo.txt [ it is in /</a:t>
            </a:r>
            <a:r>
              <a:rPr lang="en-US" sz="2000" dirty="0" err="1">
                <a:solidFill>
                  <a:srgbClr val="000000"/>
                </a:solidFill>
                <a:latin typeface="Calibri" pitchFamily="32" charset="0"/>
                <a:cs typeface="+mn-cs"/>
              </a:rPr>
              <a:t>input_files</a:t>
            </a:r>
            <a:r>
              <a:rPr lang="en-US" sz="2000" dirty="0">
                <a:solidFill>
                  <a:srgbClr val="000000"/>
                </a:solidFill>
                <a:latin typeface="Calibri" pitchFamily="32" charset="0"/>
                <a:cs typeface="+mn-cs"/>
              </a:rPr>
              <a:t>]. Later the </a:t>
            </a:r>
            <a:r>
              <a:rPr lang="en-US" sz="2000" dirty="0" err="1">
                <a:solidFill>
                  <a:srgbClr val="000000"/>
                </a:solidFill>
                <a:latin typeface="Calibri" pitchFamily="32" charset="0"/>
                <a:cs typeface="+mn-cs"/>
              </a:rPr>
              <a:t>fle</a:t>
            </a:r>
            <a:r>
              <a:rPr lang="en-US" sz="2000" dirty="0">
                <a:solidFill>
                  <a:srgbClr val="000000"/>
                </a:solidFill>
                <a:latin typeface="Calibri" pitchFamily="32" charset="0"/>
                <a:cs typeface="+mn-cs"/>
              </a:rPr>
              <a:t> moved to /data then all the programs using this file </a:t>
            </a:r>
            <a:r>
              <a:rPr lang="en-IN" sz="2000" dirty="0">
                <a:solidFill>
                  <a:srgbClr val="000000"/>
                </a:solidFill>
                <a:latin typeface="Calibri" pitchFamily="32" charset="0"/>
                <a:cs typeface="+mn-cs"/>
              </a:rPr>
              <a:t>can't </a:t>
            </a:r>
            <a:r>
              <a:rPr lang="en-US" sz="2000" dirty="0">
                <a:solidFill>
                  <a:srgbClr val="000000"/>
                </a:solidFill>
                <a:latin typeface="Calibri" pitchFamily="32" charset="0"/>
                <a:cs typeface="+mn-cs"/>
              </a:rPr>
              <a:t>find it. So, to make available simply link foo.txt to /</a:t>
            </a:r>
            <a:r>
              <a:rPr lang="en-US" sz="2000" dirty="0" err="1">
                <a:solidFill>
                  <a:srgbClr val="000000"/>
                </a:solidFill>
                <a:latin typeface="Calibri" pitchFamily="32" charset="0"/>
                <a:cs typeface="+mn-cs"/>
              </a:rPr>
              <a:t>input_files</a:t>
            </a:r>
            <a:endParaRPr lang="en-US" sz="2000" dirty="0">
              <a:solidFill>
                <a:srgbClr val="000000"/>
              </a:solidFill>
              <a:latin typeface="Calibri" pitchFamily="32" charset="0"/>
              <a:cs typeface="+mn-cs"/>
            </a:endParaRPr>
          </a:p>
          <a:p>
            <a:pPr marL="342900" indent="-338138" algn="just">
              <a:spcBef>
                <a:spcPts val="800"/>
              </a:spcBef>
              <a:buClrTx/>
              <a:buFontTx/>
              <a:buNone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/>
            </a:pPr>
            <a:r>
              <a:rPr lang="en-IN" sz="2000" dirty="0">
                <a:solidFill>
                  <a:srgbClr val="000000"/>
                </a:solidFill>
                <a:latin typeface="Calibri" pitchFamily="32" charset="0"/>
                <a:cs typeface="+mn-cs"/>
              </a:rPr>
              <a:t>	</a:t>
            </a:r>
            <a:r>
              <a:rPr lang="en-US" sz="2000" dirty="0">
                <a:solidFill>
                  <a:srgbClr val="000000"/>
                </a:solidFill>
                <a:latin typeface="Calibri" pitchFamily="32" charset="0"/>
                <a:cs typeface="+mn-cs"/>
              </a:rPr>
              <a:t>$ln data/foo.txt	</a:t>
            </a:r>
            <a:r>
              <a:rPr lang="en-US" sz="2000" dirty="0" err="1">
                <a:solidFill>
                  <a:srgbClr val="000000"/>
                </a:solidFill>
                <a:latin typeface="Calibri" pitchFamily="32" charset="0"/>
                <a:cs typeface="+mn-cs"/>
              </a:rPr>
              <a:t>input_files</a:t>
            </a:r>
            <a:endParaRPr lang="en-US" sz="2000" dirty="0">
              <a:solidFill>
                <a:srgbClr val="000000"/>
              </a:solidFill>
              <a:latin typeface="Calibri" pitchFamily="32" charset="0"/>
              <a:cs typeface="+mn-cs"/>
            </a:endParaRPr>
          </a:p>
          <a:p>
            <a:pPr marL="341313" indent="-339725" algn="just">
              <a:spcBef>
                <a:spcPts val="800"/>
              </a:spcBef>
              <a:buFont typeface="Times New Roman" pitchFamily="16" charset="0"/>
              <a:buChar char="•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/>
            </a:pPr>
            <a:r>
              <a:rPr lang="en-US" sz="2000" dirty="0">
                <a:solidFill>
                  <a:srgbClr val="000000"/>
                </a:solidFill>
                <a:latin typeface="Calibri" pitchFamily="32" charset="0"/>
                <a:cs typeface="+mn-cs"/>
              </a:rPr>
              <a:t>It provides some protection against accidental deletion</a:t>
            </a:r>
          </a:p>
          <a:p>
            <a:pPr marL="341313" indent="-339725" algn="just">
              <a:spcBef>
                <a:spcPts val="800"/>
              </a:spcBef>
              <a:buFont typeface="Times New Roman" pitchFamily="16" charset="0"/>
              <a:buChar char="•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/>
            </a:pPr>
            <a:r>
              <a:rPr lang="en-US" sz="2000" dirty="0">
                <a:solidFill>
                  <a:srgbClr val="000000"/>
                </a:solidFill>
                <a:latin typeface="Calibri" pitchFamily="32" charset="0"/>
                <a:cs typeface="+mn-cs"/>
              </a:rPr>
              <a:t>We don’t need to maintain two programs as 2 separate disk files if there is little difference b/w them [</a:t>
            </a:r>
            <a:r>
              <a:rPr lang="en-US" sz="2000" dirty="0" err="1">
                <a:solidFill>
                  <a:srgbClr val="000000"/>
                </a:solidFill>
                <a:latin typeface="Calibri" pitchFamily="32" charset="0"/>
                <a:cs typeface="+mn-cs"/>
              </a:rPr>
              <a:t>eg</a:t>
            </a:r>
            <a:r>
              <a:rPr lang="en-US" sz="2000" dirty="0">
                <a:solidFill>
                  <a:srgbClr val="000000"/>
                </a:solidFill>
                <a:latin typeface="Calibri" pitchFamily="32" charset="0"/>
                <a:cs typeface="+mn-cs"/>
              </a:rPr>
              <a:t>: a file name available to a C program (</a:t>
            </a:r>
            <a:r>
              <a:rPr lang="en-US" sz="2000" dirty="0" err="1">
                <a:solidFill>
                  <a:srgbClr val="000000"/>
                </a:solidFill>
                <a:latin typeface="Calibri" pitchFamily="32" charset="0"/>
                <a:cs typeface="+mn-cs"/>
              </a:rPr>
              <a:t>argv</a:t>
            </a:r>
            <a:r>
              <a:rPr lang="en-US" sz="2000" dirty="0">
                <a:solidFill>
                  <a:srgbClr val="000000"/>
                </a:solidFill>
                <a:latin typeface="Calibri" pitchFamily="32" charset="0"/>
                <a:cs typeface="+mn-cs"/>
              </a:rPr>
              <a:t>[0]) &amp; to a shell script (as $0)]</a:t>
            </a:r>
          </a:p>
          <a:p>
            <a:pPr marL="342900" indent="-338138">
              <a:spcBef>
                <a:spcPts val="800"/>
              </a:spcBef>
              <a:buClrTx/>
              <a:buFontTx/>
              <a:buNone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/>
            </a:pPr>
            <a:r>
              <a:rPr lang="en-US" sz="2400" b="1" dirty="0">
                <a:solidFill>
                  <a:srgbClr val="000000"/>
                </a:solidFill>
                <a:latin typeface="Calibri" pitchFamily="32" charset="0"/>
                <a:cs typeface="+mn-cs"/>
              </a:rPr>
              <a:t>Disadvantages:</a:t>
            </a:r>
          </a:p>
          <a:p>
            <a:pPr marL="341313" indent="-339725" algn="just">
              <a:spcBef>
                <a:spcPts val="800"/>
              </a:spcBef>
              <a:buFont typeface="Times New Roman" pitchFamily="16" charset="0"/>
              <a:buChar char="•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/>
            </a:pPr>
            <a:r>
              <a:rPr lang="en-US" sz="2000" dirty="0">
                <a:solidFill>
                  <a:srgbClr val="000000"/>
                </a:solidFill>
                <a:latin typeface="Calibri" pitchFamily="32" charset="0"/>
                <a:cs typeface="+mn-cs"/>
              </a:rPr>
              <a:t>Directories cannot be linked</a:t>
            </a:r>
          </a:p>
          <a:p>
            <a:pPr marL="341313" indent="-339725" algn="just">
              <a:spcBef>
                <a:spcPts val="800"/>
              </a:spcBef>
              <a:buFont typeface="Times New Roman" pitchFamily="16" charset="0"/>
              <a:buChar char="•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/>
            </a:pPr>
            <a:r>
              <a:rPr lang="en-US" sz="2000" dirty="0">
                <a:solidFill>
                  <a:srgbClr val="000000"/>
                </a:solidFill>
                <a:latin typeface="Calibri" pitchFamily="32" charset="0"/>
                <a:cs typeface="+mn-cs"/>
              </a:rPr>
              <a:t>Files across two different file system cannot be linked</a:t>
            </a:r>
          </a:p>
        </p:txBody>
      </p:sp>
    </p:spTree>
    <p:extLst>
      <p:ext uri="{BB962C8B-B14F-4D97-AF65-F5344CB8AC3E}">
        <p14:creationId xmlns:p14="http://schemas.microsoft.com/office/powerpoint/2010/main" val="1602703314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60EB7491-0263-47E8-BA73-5E25D441A20A}"/>
              </a:ext>
            </a:extLst>
          </p:cNvPr>
          <p:cNvSpPr/>
          <p:nvPr/>
        </p:nvSpPr>
        <p:spPr>
          <a:xfrm>
            <a:off x="-55880" y="429395"/>
            <a:ext cx="12303760" cy="14223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DE4289B-5A9D-4D1D-8546-3AC6DA34870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83"/>
          <a:stretch/>
        </p:blipFill>
        <p:spPr>
          <a:xfrm>
            <a:off x="11035161" y="-1"/>
            <a:ext cx="1016000" cy="96536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F545CCB-30BA-465D-AB61-85A068F7FE2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094" b="8607"/>
          <a:stretch/>
        </p:blipFill>
        <p:spPr>
          <a:xfrm>
            <a:off x="140839" y="110490"/>
            <a:ext cx="1991360" cy="746760"/>
          </a:xfrm>
          <a:prstGeom prst="rect">
            <a:avLst/>
          </a:prstGeom>
        </p:spPr>
      </p:pic>
      <p:pic>
        <p:nvPicPr>
          <p:cNvPr id="8" name="Picture 2">
            <a:extLst>
              <a:ext uri="{FF2B5EF4-FFF2-40B4-BE49-F238E27FC236}">
                <a16:creationId xmlns:a16="http://schemas.microsoft.com/office/drawing/2014/main" id="{0680EFED-9B06-4900-9B0B-44F65332F5A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083" t="10169" r="28688"/>
          <a:stretch/>
        </p:blipFill>
        <p:spPr bwMode="auto">
          <a:xfrm>
            <a:off x="8246854" y="0"/>
            <a:ext cx="883919" cy="9154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5174D98B-A888-4925-9398-BE88B941884A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95"/>
          <a:stretch/>
        </p:blipFill>
        <p:spPr>
          <a:xfrm>
            <a:off x="9425151" y="0"/>
            <a:ext cx="1413291" cy="955525"/>
          </a:xfrm>
          <a:prstGeom prst="rect">
            <a:avLst/>
          </a:prstGeom>
        </p:spPr>
      </p:pic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53B2F865-3834-497F-B440-7CA7E591ACF5}"/>
              </a:ext>
            </a:extLst>
          </p:cNvPr>
          <p:cNvCxnSpPr>
            <a:cxnSpLocks/>
          </p:cNvCxnSpPr>
          <p:nvPr/>
        </p:nvCxnSpPr>
        <p:spPr>
          <a:xfrm flipV="1">
            <a:off x="0" y="940395"/>
            <a:ext cx="12192000" cy="1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" name="Rectangle 1">
            <a:extLst>
              <a:ext uri="{FF2B5EF4-FFF2-40B4-BE49-F238E27FC236}">
                <a16:creationId xmlns:a16="http://schemas.microsoft.com/office/drawing/2014/main" id="{45C21305-45D0-4AC6-928E-D125228A1D06}"/>
              </a:ext>
            </a:extLst>
          </p:cNvPr>
          <p:cNvSpPr/>
          <p:nvPr/>
        </p:nvSpPr>
        <p:spPr>
          <a:xfrm>
            <a:off x="0" y="940395"/>
            <a:ext cx="12192000" cy="591760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9" name="Text Box 1">
            <a:extLst>
              <a:ext uri="{FF2B5EF4-FFF2-40B4-BE49-F238E27FC236}">
                <a16:creationId xmlns:a16="http://schemas.microsoft.com/office/drawing/2014/main" id="{F52764BC-5637-40B9-9792-71BD931F713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1224" y="873586"/>
            <a:ext cx="11003335" cy="801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 anchor="ctr"/>
          <a:lstStyle>
            <a:lvl1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Droid Sans Fallback" charset="0"/>
              </a:defRPr>
            </a:lvl1pPr>
            <a:lvl2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Droid Sans Fallback" charset="0"/>
              </a:defRPr>
            </a:lvl2pPr>
            <a:lvl3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Droid Sans Fallback" charset="0"/>
              </a:defRPr>
            </a:lvl3pPr>
            <a:lvl4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Droid Sans Fallback" charset="0"/>
              </a:defRPr>
            </a:lvl4pPr>
            <a:lvl5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Droid Sans Fallback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Droid Sans Fallback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Droid Sans Fallback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Droid Sans Fallback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Droid Sans Fallback" charset="0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en-US" altLang="en-US" sz="3200" b="1">
                <a:solidFill>
                  <a:srgbClr val="000000"/>
                </a:solidFill>
                <a:latin typeface="Calibri" panose="020F0502020204030204" pitchFamily="34" charset="0"/>
              </a:rPr>
              <a:t>SYMBOLIC LINKS (SOFT LINKS) : ln</a:t>
            </a:r>
          </a:p>
        </p:txBody>
      </p:sp>
      <p:sp>
        <p:nvSpPr>
          <p:cNvPr id="11" name="Text Box 2">
            <a:extLst>
              <a:ext uri="{FF2B5EF4-FFF2-40B4-BE49-F238E27FC236}">
                <a16:creationId xmlns:a16="http://schemas.microsoft.com/office/drawing/2014/main" id="{F7A5FB95-B38E-4D60-A84A-855FF035657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0743" y="1476063"/>
            <a:ext cx="11005457" cy="5638800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  <p:txBody>
          <a:bodyPr lIns="90000" tIns="46800" rIns="90000" bIns="46800"/>
          <a:lstStyle/>
          <a:p>
            <a:pPr marL="338138" indent="-338138" algn="just">
              <a:spcBef>
                <a:spcPts val="800"/>
              </a:spcBef>
              <a:buFont typeface="Times New Roman" pitchFamily="16" charset="0"/>
              <a:buChar char="•"/>
              <a:tabLst>
                <a:tab pos="338138" algn="l"/>
                <a:tab pos="785813" algn="l"/>
                <a:tab pos="1235075" algn="l"/>
                <a:tab pos="1684338" algn="l"/>
                <a:tab pos="2133600" algn="l"/>
                <a:tab pos="2582863" algn="l"/>
                <a:tab pos="3032125" algn="l"/>
                <a:tab pos="3481388" algn="l"/>
                <a:tab pos="3930650" algn="l"/>
                <a:tab pos="4379913" algn="l"/>
                <a:tab pos="4829175" algn="l"/>
                <a:tab pos="5278438" algn="l"/>
                <a:tab pos="5727700" algn="l"/>
                <a:tab pos="6176963" algn="l"/>
                <a:tab pos="6626225" algn="l"/>
                <a:tab pos="7075488" algn="l"/>
                <a:tab pos="7524750" algn="l"/>
                <a:tab pos="7974013" algn="l"/>
                <a:tab pos="8423275" algn="l"/>
                <a:tab pos="8872538" algn="l"/>
                <a:tab pos="9321800" algn="l"/>
              </a:tabLst>
              <a:defRPr/>
            </a:pPr>
            <a:r>
              <a:rPr lang="en-US" sz="2400" dirty="0">
                <a:solidFill>
                  <a:srgbClr val="000000"/>
                </a:solidFill>
                <a:latin typeface="Calibri" pitchFamily="32" charset="0"/>
                <a:cs typeface="+mn-cs"/>
              </a:rPr>
              <a:t>Limitations of hard links are overcome using symbolic links.</a:t>
            </a:r>
          </a:p>
          <a:p>
            <a:pPr marL="338138" indent="-338138" algn="just">
              <a:spcBef>
                <a:spcPts val="800"/>
              </a:spcBef>
              <a:buFont typeface="Times New Roman" pitchFamily="16" charset="0"/>
              <a:buChar char="•"/>
              <a:tabLst>
                <a:tab pos="338138" algn="l"/>
                <a:tab pos="785813" algn="l"/>
                <a:tab pos="1235075" algn="l"/>
                <a:tab pos="1684338" algn="l"/>
                <a:tab pos="2133600" algn="l"/>
                <a:tab pos="2582863" algn="l"/>
                <a:tab pos="3032125" algn="l"/>
                <a:tab pos="3481388" algn="l"/>
                <a:tab pos="3930650" algn="l"/>
                <a:tab pos="4379913" algn="l"/>
                <a:tab pos="4829175" algn="l"/>
                <a:tab pos="5278438" algn="l"/>
                <a:tab pos="5727700" algn="l"/>
                <a:tab pos="6176963" algn="l"/>
                <a:tab pos="6626225" algn="l"/>
                <a:tab pos="7075488" algn="l"/>
                <a:tab pos="7524750" algn="l"/>
                <a:tab pos="7974013" algn="l"/>
                <a:tab pos="8423275" algn="l"/>
                <a:tab pos="8872538" algn="l"/>
                <a:tab pos="9321800" algn="l"/>
              </a:tabLst>
              <a:defRPr/>
            </a:pPr>
            <a:r>
              <a:rPr lang="en-US" sz="2400" b="1" dirty="0">
                <a:solidFill>
                  <a:srgbClr val="000000"/>
                </a:solidFill>
                <a:latin typeface="Calibri" pitchFamily="32" charset="0"/>
                <a:cs typeface="+mn-cs"/>
              </a:rPr>
              <a:t>Symbolic links are files that hold the pathname of the original file</a:t>
            </a:r>
          </a:p>
          <a:p>
            <a:pPr marL="338138" indent="-338138" algn="just">
              <a:spcBef>
                <a:spcPts val="800"/>
              </a:spcBef>
              <a:buFont typeface="Times New Roman" pitchFamily="16" charset="0"/>
              <a:buChar char="•"/>
              <a:tabLst>
                <a:tab pos="338138" algn="l"/>
                <a:tab pos="785813" algn="l"/>
                <a:tab pos="1235075" algn="l"/>
                <a:tab pos="1684338" algn="l"/>
                <a:tab pos="2133600" algn="l"/>
                <a:tab pos="2582863" algn="l"/>
                <a:tab pos="3032125" algn="l"/>
                <a:tab pos="3481388" algn="l"/>
                <a:tab pos="3930650" algn="l"/>
                <a:tab pos="4379913" algn="l"/>
                <a:tab pos="4829175" algn="l"/>
                <a:tab pos="5278438" algn="l"/>
                <a:tab pos="5727700" algn="l"/>
                <a:tab pos="6176963" algn="l"/>
                <a:tab pos="6626225" algn="l"/>
                <a:tab pos="7075488" algn="l"/>
                <a:tab pos="7524750" algn="l"/>
                <a:tab pos="7974013" algn="l"/>
                <a:tab pos="8423275" algn="l"/>
                <a:tab pos="8872538" algn="l"/>
                <a:tab pos="9321800" algn="l"/>
              </a:tabLst>
              <a:defRPr/>
            </a:pPr>
            <a:r>
              <a:rPr lang="en-US" sz="2400" dirty="0">
                <a:solidFill>
                  <a:srgbClr val="000000"/>
                </a:solidFill>
                <a:latin typeface="Calibri" pitchFamily="32" charset="0"/>
                <a:cs typeface="+mn-cs"/>
              </a:rPr>
              <a:t>Use </a:t>
            </a:r>
            <a:r>
              <a:rPr lang="en-US" sz="2400" b="1" dirty="0">
                <a:solidFill>
                  <a:srgbClr val="000000"/>
                </a:solidFill>
                <a:latin typeface="Calibri" pitchFamily="32" charset="0"/>
                <a:cs typeface="+mn-cs"/>
              </a:rPr>
              <a:t>–s</a:t>
            </a:r>
            <a:r>
              <a:rPr lang="en-US" sz="2400" dirty="0">
                <a:solidFill>
                  <a:srgbClr val="000000"/>
                </a:solidFill>
                <a:latin typeface="Calibri" pitchFamily="32" charset="0"/>
                <a:cs typeface="+mn-cs"/>
              </a:rPr>
              <a:t> option with ln command</a:t>
            </a:r>
          </a:p>
          <a:p>
            <a:pPr marL="339725" indent="-338138">
              <a:spcBef>
                <a:spcPts val="800"/>
              </a:spcBef>
              <a:buClrTx/>
              <a:buFontTx/>
              <a:buNone/>
              <a:tabLst>
                <a:tab pos="338138" algn="l"/>
                <a:tab pos="785813" algn="l"/>
                <a:tab pos="1235075" algn="l"/>
                <a:tab pos="1684338" algn="l"/>
                <a:tab pos="2133600" algn="l"/>
                <a:tab pos="2582863" algn="l"/>
                <a:tab pos="3032125" algn="l"/>
                <a:tab pos="3481388" algn="l"/>
                <a:tab pos="3930650" algn="l"/>
                <a:tab pos="4379913" algn="l"/>
                <a:tab pos="4829175" algn="l"/>
                <a:tab pos="5278438" algn="l"/>
                <a:tab pos="5727700" algn="l"/>
                <a:tab pos="6176963" algn="l"/>
                <a:tab pos="6626225" algn="l"/>
                <a:tab pos="7075488" algn="l"/>
                <a:tab pos="7524750" algn="l"/>
                <a:tab pos="7974013" algn="l"/>
                <a:tab pos="8423275" algn="l"/>
                <a:tab pos="8872538" algn="l"/>
                <a:tab pos="9321800" algn="l"/>
              </a:tabLst>
              <a:defRPr/>
            </a:pPr>
            <a:r>
              <a:rPr lang="en-US" sz="2400" dirty="0">
                <a:solidFill>
                  <a:srgbClr val="CC0000"/>
                </a:solidFill>
                <a:latin typeface="Calibri" pitchFamily="32" charset="0"/>
                <a:cs typeface="+mn-cs"/>
              </a:rPr>
              <a:t>	</a:t>
            </a:r>
            <a:r>
              <a:rPr lang="en-US" sz="2400" dirty="0" err="1">
                <a:solidFill>
                  <a:srgbClr val="CC0000"/>
                </a:solidFill>
                <a:latin typeface="Calibri" pitchFamily="32" charset="0"/>
                <a:cs typeface="+mn-cs"/>
              </a:rPr>
              <a:t>eg</a:t>
            </a:r>
            <a:r>
              <a:rPr lang="en-US" sz="2400" dirty="0">
                <a:solidFill>
                  <a:srgbClr val="CC0000"/>
                </a:solidFill>
                <a:latin typeface="Calibri" pitchFamily="32" charset="0"/>
                <a:cs typeface="+mn-cs"/>
              </a:rPr>
              <a:t> : $ ln –s note </a:t>
            </a:r>
            <a:r>
              <a:rPr lang="en-US" sz="2400" dirty="0" err="1">
                <a:solidFill>
                  <a:srgbClr val="CC0000"/>
                </a:solidFill>
                <a:latin typeface="Calibri" pitchFamily="32" charset="0"/>
                <a:cs typeface="+mn-cs"/>
              </a:rPr>
              <a:t>rs.sym</a:t>
            </a:r>
            <a:endParaRPr lang="en-US" sz="2400" dirty="0">
              <a:solidFill>
                <a:srgbClr val="CC0000"/>
              </a:solidFill>
              <a:latin typeface="Calibri" pitchFamily="32" charset="0"/>
              <a:cs typeface="+mn-cs"/>
            </a:endParaRPr>
          </a:p>
          <a:p>
            <a:pPr marL="339725" indent="-338138">
              <a:spcBef>
                <a:spcPts val="800"/>
              </a:spcBef>
              <a:buClrTx/>
              <a:buFontTx/>
              <a:buNone/>
              <a:tabLst>
                <a:tab pos="338138" algn="l"/>
                <a:tab pos="785813" algn="l"/>
                <a:tab pos="1235075" algn="l"/>
                <a:tab pos="1684338" algn="l"/>
                <a:tab pos="2133600" algn="l"/>
                <a:tab pos="2582863" algn="l"/>
                <a:tab pos="3032125" algn="l"/>
                <a:tab pos="3481388" algn="l"/>
                <a:tab pos="3930650" algn="l"/>
                <a:tab pos="4379913" algn="l"/>
                <a:tab pos="4829175" algn="l"/>
                <a:tab pos="5278438" algn="l"/>
                <a:tab pos="5727700" algn="l"/>
                <a:tab pos="6176963" algn="l"/>
                <a:tab pos="6626225" algn="l"/>
                <a:tab pos="7075488" algn="l"/>
                <a:tab pos="7524750" algn="l"/>
                <a:tab pos="7974013" algn="l"/>
                <a:tab pos="8423275" algn="l"/>
                <a:tab pos="8872538" algn="l"/>
                <a:tab pos="9321800" algn="l"/>
              </a:tabLst>
              <a:defRPr/>
            </a:pPr>
            <a:r>
              <a:rPr lang="en-US" sz="2400" dirty="0">
                <a:solidFill>
                  <a:srgbClr val="000000"/>
                </a:solidFill>
                <a:latin typeface="Calibri" pitchFamily="32" charset="0"/>
                <a:cs typeface="+mn-cs"/>
              </a:rPr>
              <a:t>		$ ls –li  note </a:t>
            </a:r>
            <a:r>
              <a:rPr lang="en-US" sz="2400" dirty="0" err="1">
                <a:solidFill>
                  <a:srgbClr val="000000"/>
                </a:solidFill>
                <a:latin typeface="Calibri" pitchFamily="32" charset="0"/>
                <a:cs typeface="+mn-cs"/>
              </a:rPr>
              <a:t>rs.sym</a:t>
            </a:r>
            <a:endParaRPr lang="en-US" sz="2400" dirty="0">
              <a:solidFill>
                <a:srgbClr val="000000"/>
              </a:solidFill>
              <a:latin typeface="Calibri" pitchFamily="32" charset="0"/>
              <a:cs typeface="+mn-cs"/>
            </a:endParaRPr>
          </a:p>
          <a:p>
            <a:pPr marL="339725" indent="-338138">
              <a:spcBef>
                <a:spcPts val="800"/>
              </a:spcBef>
              <a:buClrTx/>
              <a:buFontTx/>
              <a:buNone/>
              <a:tabLst>
                <a:tab pos="338138" algn="l"/>
                <a:tab pos="785813" algn="l"/>
                <a:tab pos="1235075" algn="l"/>
                <a:tab pos="1684338" algn="l"/>
                <a:tab pos="2133600" algn="l"/>
                <a:tab pos="2582863" algn="l"/>
                <a:tab pos="3032125" algn="l"/>
                <a:tab pos="3481388" algn="l"/>
                <a:tab pos="3930650" algn="l"/>
                <a:tab pos="4379913" algn="l"/>
                <a:tab pos="4829175" algn="l"/>
                <a:tab pos="5278438" algn="l"/>
                <a:tab pos="5727700" algn="l"/>
                <a:tab pos="6176963" algn="l"/>
                <a:tab pos="6626225" algn="l"/>
                <a:tab pos="7075488" algn="l"/>
                <a:tab pos="7524750" algn="l"/>
                <a:tab pos="7974013" algn="l"/>
                <a:tab pos="8423275" algn="l"/>
                <a:tab pos="8872538" algn="l"/>
                <a:tab pos="9321800" algn="l"/>
              </a:tabLst>
              <a:defRPr/>
            </a:pPr>
            <a:r>
              <a:rPr lang="en-US" sz="2000" dirty="0">
                <a:solidFill>
                  <a:srgbClr val="000000"/>
                </a:solidFill>
                <a:latin typeface="Calibri" pitchFamily="32" charset="0"/>
                <a:cs typeface="+mn-cs"/>
              </a:rPr>
              <a:t>9948 –</a:t>
            </a:r>
            <a:r>
              <a:rPr lang="en-US" sz="2000" dirty="0" err="1">
                <a:solidFill>
                  <a:srgbClr val="000000"/>
                </a:solidFill>
                <a:latin typeface="Calibri" pitchFamily="32" charset="0"/>
                <a:cs typeface="+mn-cs"/>
              </a:rPr>
              <a:t>rw</a:t>
            </a:r>
            <a:r>
              <a:rPr lang="en-US" sz="2000" dirty="0">
                <a:solidFill>
                  <a:srgbClr val="000000"/>
                </a:solidFill>
                <a:latin typeface="Calibri" pitchFamily="32" charset="0"/>
                <a:cs typeface="+mn-cs"/>
              </a:rPr>
              <a:t>-r—r–   1  user1   group1   80 Apr 17 14:52 note </a:t>
            </a:r>
          </a:p>
          <a:p>
            <a:pPr marL="339725" indent="-338138">
              <a:spcBef>
                <a:spcPts val="800"/>
              </a:spcBef>
              <a:buClrTx/>
              <a:buFontTx/>
              <a:buNone/>
              <a:tabLst>
                <a:tab pos="338138" algn="l"/>
                <a:tab pos="785813" algn="l"/>
                <a:tab pos="1235075" algn="l"/>
                <a:tab pos="1684338" algn="l"/>
                <a:tab pos="2133600" algn="l"/>
                <a:tab pos="2582863" algn="l"/>
                <a:tab pos="3032125" algn="l"/>
                <a:tab pos="3481388" algn="l"/>
                <a:tab pos="3930650" algn="l"/>
                <a:tab pos="4379913" algn="l"/>
                <a:tab pos="4829175" algn="l"/>
                <a:tab pos="5278438" algn="l"/>
                <a:tab pos="5727700" algn="l"/>
                <a:tab pos="6176963" algn="l"/>
                <a:tab pos="6626225" algn="l"/>
                <a:tab pos="7075488" algn="l"/>
                <a:tab pos="7524750" algn="l"/>
                <a:tab pos="7974013" algn="l"/>
                <a:tab pos="8423275" algn="l"/>
                <a:tab pos="8872538" algn="l"/>
                <a:tab pos="9321800" algn="l"/>
              </a:tabLst>
              <a:defRPr/>
            </a:pPr>
            <a:r>
              <a:rPr lang="en-US" sz="1600" dirty="0">
                <a:solidFill>
                  <a:srgbClr val="000000"/>
                </a:solidFill>
                <a:latin typeface="Calibri" pitchFamily="32" charset="0"/>
                <a:cs typeface="+mn-cs"/>
              </a:rPr>
              <a:t>9952</a:t>
            </a:r>
            <a:r>
              <a:rPr lang="en-US" sz="1600" b="1" dirty="0">
                <a:solidFill>
                  <a:srgbClr val="000000"/>
                </a:solidFill>
                <a:latin typeface="Calibri" pitchFamily="32" charset="0"/>
                <a:cs typeface="+mn-cs"/>
              </a:rPr>
              <a:t> </a:t>
            </a:r>
            <a:r>
              <a:rPr lang="en-US" sz="1600" b="1" dirty="0" err="1">
                <a:solidFill>
                  <a:srgbClr val="000000"/>
                </a:solidFill>
                <a:latin typeface="Calibri" pitchFamily="32" charset="0"/>
                <a:cs typeface="+mn-cs"/>
              </a:rPr>
              <a:t>l</a:t>
            </a:r>
            <a:r>
              <a:rPr lang="en-US" sz="1600" dirty="0" err="1">
                <a:solidFill>
                  <a:srgbClr val="000000"/>
                </a:solidFill>
                <a:latin typeface="Calibri" pitchFamily="32" charset="0"/>
                <a:cs typeface="+mn-cs"/>
              </a:rPr>
              <a:t>rwxrwxrwx</a:t>
            </a:r>
            <a:r>
              <a:rPr lang="en-US" sz="1600" dirty="0">
                <a:solidFill>
                  <a:srgbClr val="000000"/>
                </a:solidFill>
                <a:latin typeface="Calibri" pitchFamily="32" charset="0"/>
                <a:cs typeface="+mn-cs"/>
              </a:rPr>
              <a:t> 1 user1   group1   </a:t>
            </a:r>
            <a:r>
              <a:rPr lang="en-US" sz="1600" b="1" dirty="0">
                <a:solidFill>
                  <a:srgbClr val="000000"/>
                </a:solidFill>
                <a:latin typeface="Calibri" pitchFamily="32" charset="0"/>
                <a:cs typeface="+mn-cs"/>
              </a:rPr>
              <a:t>4</a:t>
            </a:r>
            <a:r>
              <a:rPr lang="en-US" sz="1600" dirty="0">
                <a:solidFill>
                  <a:srgbClr val="000000"/>
                </a:solidFill>
                <a:latin typeface="Calibri" pitchFamily="32" charset="0"/>
                <a:cs typeface="+mn-cs"/>
              </a:rPr>
              <a:t>   Apr  17 15:09 </a:t>
            </a:r>
            <a:r>
              <a:rPr lang="en-US" sz="1600" b="1" dirty="0" err="1">
                <a:solidFill>
                  <a:srgbClr val="000000"/>
                </a:solidFill>
                <a:latin typeface="Calibri" pitchFamily="32" charset="0"/>
                <a:cs typeface="+mn-cs"/>
              </a:rPr>
              <a:t>rs.sym</a:t>
            </a:r>
            <a:r>
              <a:rPr lang="en-US" sz="1600" b="1" dirty="0">
                <a:solidFill>
                  <a:srgbClr val="000000"/>
                </a:solidFill>
                <a:latin typeface="Calibri" pitchFamily="32" charset="0"/>
                <a:cs typeface="+mn-cs"/>
              </a:rPr>
              <a:t> -&gt; note</a:t>
            </a:r>
          </a:p>
        </p:txBody>
      </p:sp>
      <p:sp>
        <p:nvSpPr>
          <p:cNvPr id="13" name="Line 3">
            <a:extLst>
              <a:ext uri="{FF2B5EF4-FFF2-40B4-BE49-F238E27FC236}">
                <a16:creationId xmlns:a16="http://schemas.microsoft.com/office/drawing/2014/main" id="{CA30C82A-212E-42EE-ACC3-CCFC8657F4C0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1204459" y="4633232"/>
            <a:ext cx="379412" cy="1165756"/>
          </a:xfrm>
          <a:prstGeom prst="line">
            <a:avLst/>
          </a:prstGeom>
          <a:noFill/>
          <a:ln w="9360" cap="sq">
            <a:solidFill>
              <a:srgbClr val="000000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IN"/>
          </a:p>
        </p:txBody>
      </p:sp>
      <p:sp>
        <p:nvSpPr>
          <p:cNvPr id="15" name="Line 4">
            <a:extLst>
              <a:ext uri="{FF2B5EF4-FFF2-40B4-BE49-F238E27FC236}">
                <a16:creationId xmlns:a16="http://schemas.microsoft.com/office/drawing/2014/main" id="{F8202449-01D4-4189-AB86-BEDBA0B77869}"/>
              </a:ext>
            </a:extLst>
          </p:cNvPr>
          <p:cNvSpPr>
            <a:spLocks noChangeShapeType="1"/>
          </p:cNvSpPr>
          <p:nvPr/>
        </p:nvSpPr>
        <p:spPr bwMode="auto">
          <a:xfrm>
            <a:off x="4335047" y="4833258"/>
            <a:ext cx="222553" cy="1165756"/>
          </a:xfrm>
          <a:prstGeom prst="line">
            <a:avLst/>
          </a:prstGeom>
          <a:noFill/>
          <a:ln w="9360" cap="sq">
            <a:solidFill>
              <a:srgbClr val="000000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IN" dirty="0"/>
          </a:p>
        </p:txBody>
      </p:sp>
      <p:sp>
        <p:nvSpPr>
          <p:cNvPr id="16" name="Line 5">
            <a:extLst>
              <a:ext uri="{FF2B5EF4-FFF2-40B4-BE49-F238E27FC236}">
                <a16:creationId xmlns:a16="http://schemas.microsoft.com/office/drawing/2014/main" id="{935E31E6-EFC7-4747-BA45-1419B861C1ED}"/>
              </a:ext>
            </a:extLst>
          </p:cNvPr>
          <p:cNvSpPr>
            <a:spLocks noChangeShapeType="1"/>
          </p:cNvSpPr>
          <p:nvPr/>
        </p:nvSpPr>
        <p:spPr bwMode="auto">
          <a:xfrm>
            <a:off x="6319157" y="4833259"/>
            <a:ext cx="1002015" cy="821268"/>
          </a:xfrm>
          <a:prstGeom prst="line">
            <a:avLst/>
          </a:prstGeom>
          <a:noFill/>
          <a:ln w="9360" cap="sq">
            <a:solidFill>
              <a:srgbClr val="000000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IN"/>
          </a:p>
        </p:txBody>
      </p:sp>
      <p:sp>
        <p:nvSpPr>
          <p:cNvPr id="17" name="Text Box 6">
            <a:extLst>
              <a:ext uri="{FF2B5EF4-FFF2-40B4-BE49-F238E27FC236}">
                <a16:creationId xmlns:a16="http://schemas.microsoft.com/office/drawing/2014/main" id="{273513B0-BB71-46FD-B4E1-2C705329E6A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45672" y="5968851"/>
            <a:ext cx="2241852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>
            <a:lvl1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Droid Sans Fallback" charset="0"/>
              </a:defRPr>
            </a:lvl1pPr>
            <a:lvl2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Droid Sans Fallback" charset="0"/>
              </a:defRPr>
            </a:lvl2pPr>
            <a:lvl3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Droid Sans Fallback" charset="0"/>
              </a:defRPr>
            </a:lvl3pPr>
            <a:lvl4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Droid Sans Fallback" charset="0"/>
              </a:defRPr>
            </a:lvl4pPr>
            <a:lvl5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Droid Sans Fallback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Droid Sans Fallback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Droid Sans Fallback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Droid Sans Fallback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Droid Sans Fallback" charset="0"/>
              </a:defRPr>
            </a:lvl9pPr>
          </a:lstStyle>
          <a:p>
            <a:pPr eaLnBrk="1" hangingPunct="1">
              <a:spcBef>
                <a:spcPts val="1125"/>
              </a:spcBef>
              <a:buClrTx/>
              <a:buFontTx/>
              <a:buNone/>
            </a:pPr>
            <a:r>
              <a:rPr lang="en-IN" altLang="en-US">
                <a:solidFill>
                  <a:srgbClr val="000000"/>
                </a:solidFill>
                <a:cs typeface="Arial" panose="020B0604020202020204" pitchFamily="34" charset="0"/>
              </a:rPr>
              <a:t>Symbolic link</a:t>
            </a:r>
          </a:p>
        </p:txBody>
      </p:sp>
      <p:sp>
        <p:nvSpPr>
          <p:cNvPr id="18" name="Text Box 7">
            <a:extLst>
              <a:ext uri="{FF2B5EF4-FFF2-40B4-BE49-F238E27FC236}">
                <a16:creationId xmlns:a16="http://schemas.microsoft.com/office/drawing/2014/main" id="{80CC196B-2F41-44D2-BD39-F08E99396FA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36471" y="6184751"/>
            <a:ext cx="3974193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>
            <a:lvl1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Droid Sans Fallback" charset="0"/>
              </a:defRPr>
            </a:lvl1pPr>
            <a:lvl2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Droid Sans Fallback" charset="0"/>
              </a:defRPr>
            </a:lvl2pPr>
            <a:lvl3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Droid Sans Fallback" charset="0"/>
              </a:defRPr>
            </a:lvl3pPr>
            <a:lvl4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Droid Sans Fallback" charset="0"/>
              </a:defRPr>
            </a:lvl4pPr>
            <a:lvl5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Droid Sans Fallback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Droid Sans Fallback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Droid Sans Fallback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Droid Sans Fallback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Droid Sans Fallback" charset="0"/>
              </a:defRPr>
            </a:lvl9pPr>
          </a:lstStyle>
          <a:p>
            <a:pPr eaLnBrk="1" hangingPunct="1">
              <a:spcBef>
                <a:spcPts val="1125"/>
              </a:spcBef>
              <a:buClrTx/>
              <a:buFontTx/>
              <a:buNone/>
            </a:pPr>
            <a:r>
              <a:rPr lang="en-IN" altLang="en-US">
                <a:solidFill>
                  <a:srgbClr val="000000"/>
                </a:solidFill>
                <a:cs typeface="Arial" panose="020B0604020202020204" pitchFamily="34" charset="0"/>
              </a:rPr>
              <a:t>Length of the path name</a:t>
            </a:r>
          </a:p>
        </p:txBody>
      </p:sp>
      <p:sp>
        <p:nvSpPr>
          <p:cNvPr id="19" name="Text Box 8">
            <a:extLst>
              <a:ext uri="{FF2B5EF4-FFF2-40B4-BE49-F238E27FC236}">
                <a16:creationId xmlns:a16="http://schemas.microsoft.com/office/drawing/2014/main" id="{29C46A67-F1FF-48F1-B781-79271E13E70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03472" y="5630713"/>
            <a:ext cx="3260876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>
            <a:lvl1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Droid Sans Fallback" charset="0"/>
              </a:defRPr>
            </a:lvl1pPr>
            <a:lvl2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Droid Sans Fallback" charset="0"/>
              </a:defRPr>
            </a:lvl2pPr>
            <a:lvl3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Droid Sans Fallback" charset="0"/>
              </a:defRPr>
            </a:lvl3pPr>
            <a:lvl4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Droid Sans Fallback" charset="0"/>
              </a:defRPr>
            </a:lvl4pPr>
            <a:lvl5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Droid Sans Fallback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Droid Sans Fallback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Droid Sans Fallback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Droid Sans Fallback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Droid Sans Fallback" charset="0"/>
              </a:defRPr>
            </a:lvl9pPr>
          </a:lstStyle>
          <a:p>
            <a:pPr eaLnBrk="1" hangingPunct="1">
              <a:spcBef>
                <a:spcPts val="1125"/>
              </a:spcBef>
              <a:buClrTx/>
              <a:buFontTx/>
              <a:buNone/>
            </a:pPr>
            <a:r>
              <a:rPr lang="en-IN" altLang="en-US">
                <a:solidFill>
                  <a:srgbClr val="000000"/>
                </a:solidFill>
                <a:cs typeface="Arial" panose="020B0604020202020204" pitchFamily="34" charset="0"/>
              </a:rPr>
              <a:t>Path name of the file</a:t>
            </a:r>
          </a:p>
        </p:txBody>
      </p:sp>
    </p:spTree>
    <p:extLst>
      <p:ext uri="{BB962C8B-B14F-4D97-AF65-F5344CB8AC3E}">
        <p14:creationId xmlns:p14="http://schemas.microsoft.com/office/powerpoint/2010/main" val="2541486429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60EB7491-0263-47E8-BA73-5E25D441A20A}"/>
              </a:ext>
            </a:extLst>
          </p:cNvPr>
          <p:cNvSpPr/>
          <p:nvPr/>
        </p:nvSpPr>
        <p:spPr>
          <a:xfrm>
            <a:off x="-55880" y="429395"/>
            <a:ext cx="12303760" cy="14223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DE4289B-5A9D-4D1D-8546-3AC6DA34870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83"/>
          <a:stretch/>
        </p:blipFill>
        <p:spPr>
          <a:xfrm>
            <a:off x="11035161" y="-1"/>
            <a:ext cx="1016000" cy="96536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F545CCB-30BA-465D-AB61-85A068F7FE2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094" b="8607"/>
          <a:stretch/>
        </p:blipFill>
        <p:spPr>
          <a:xfrm>
            <a:off x="140839" y="110490"/>
            <a:ext cx="1991360" cy="746760"/>
          </a:xfrm>
          <a:prstGeom prst="rect">
            <a:avLst/>
          </a:prstGeom>
        </p:spPr>
      </p:pic>
      <p:pic>
        <p:nvPicPr>
          <p:cNvPr id="8" name="Picture 2">
            <a:extLst>
              <a:ext uri="{FF2B5EF4-FFF2-40B4-BE49-F238E27FC236}">
                <a16:creationId xmlns:a16="http://schemas.microsoft.com/office/drawing/2014/main" id="{0680EFED-9B06-4900-9B0B-44F65332F5A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083" t="10169" r="28688"/>
          <a:stretch/>
        </p:blipFill>
        <p:spPr bwMode="auto">
          <a:xfrm>
            <a:off x="8246854" y="0"/>
            <a:ext cx="883919" cy="9154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5174D98B-A888-4925-9398-BE88B941884A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95"/>
          <a:stretch/>
        </p:blipFill>
        <p:spPr>
          <a:xfrm>
            <a:off x="9425151" y="0"/>
            <a:ext cx="1413291" cy="955525"/>
          </a:xfrm>
          <a:prstGeom prst="rect">
            <a:avLst/>
          </a:prstGeom>
        </p:spPr>
      </p:pic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53B2F865-3834-497F-B440-7CA7E591ACF5}"/>
              </a:ext>
            </a:extLst>
          </p:cNvPr>
          <p:cNvCxnSpPr>
            <a:cxnSpLocks/>
          </p:cNvCxnSpPr>
          <p:nvPr/>
        </p:nvCxnSpPr>
        <p:spPr>
          <a:xfrm flipV="1">
            <a:off x="0" y="940395"/>
            <a:ext cx="12192000" cy="1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" name="Rectangle 1">
            <a:extLst>
              <a:ext uri="{FF2B5EF4-FFF2-40B4-BE49-F238E27FC236}">
                <a16:creationId xmlns:a16="http://schemas.microsoft.com/office/drawing/2014/main" id="{45C21305-45D0-4AC6-928E-D125228A1D06}"/>
              </a:ext>
            </a:extLst>
          </p:cNvPr>
          <p:cNvSpPr/>
          <p:nvPr/>
        </p:nvSpPr>
        <p:spPr>
          <a:xfrm>
            <a:off x="0" y="940395"/>
            <a:ext cx="12192000" cy="591760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dirty="0"/>
          </a:p>
        </p:txBody>
      </p:sp>
      <p:sp>
        <p:nvSpPr>
          <p:cNvPr id="9" name="Text Box 2">
            <a:extLst>
              <a:ext uri="{FF2B5EF4-FFF2-40B4-BE49-F238E27FC236}">
                <a16:creationId xmlns:a16="http://schemas.microsoft.com/office/drawing/2014/main" id="{8392FD9F-F0B3-4393-96FF-03CF67F3B80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3528" y="1578429"/>
            <a:ext cx="10793186" cy="5638800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  <p:txBody>
          <a:bodyPr lIns="90000" tIns="46800" rIns="90000" bIns="46800"/>
          <a:lstStyle/>
          <a:p>
            <a:pPr marL="342900" indent="-338138">
              <a:spcBef>
                <a:spcPts val="800"/>
              </a:spcBef>
              <a:buClrTx/>
              <a:buFontTx/>
              <a:buNone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/>
            </a:pPr>
            <a:r>
              <a:rPr lang="en-US" sz="2400" b="1" dirty="0">
                <a:solidFill>
                  <a:srgbClr val="000000"/>
                </a:solidFill>
                <a:latin typeface="Calibri" pitchFamily="32" charset="0"/>
                <a:cs typeface="+mn-cs"/>
              </a:rPr>
              <a:t>Advantages:</a:t>
            </a:r>
          </a:p>
          <a:p>
            <a:pPr marL="341313" indent="-339725" algn="just">
              <a:spcBef>
                <a:spcPts val="800"/>
              </a:spcBef>
              <a:buFont typeface="Times New Roman" pitchFamily="16" charset="0"/>
              <a:buChar char="•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/>
            </a:pPr>
            <a:r>
              <a:rPr lang="en-US" sz="2400" dirty="0">
                <a:solidFill>
                  <a:srgbClr val="000000"/>
                </a:solidFill>
                <a:latin typeface="Calibri" pitchFamily="32" charset="0"/>
                <a:cs typeface="+mn-cs"/>
              </a:rPr>
              <a:t>Used with relative pathnames</a:t>
            </a:r>
          </a:p>
          <a:p>
            <a:pPr marL="341313" indent="-339725" algn="just">
              <a:spcBef>
                <a:spcPts val="800"/>
              </a:spcBef>
              <a:buFont typeface="Times New Roman" pitchFamily="16" charset="0"/>
              <a:buChar char="•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/>
            </a:pPr>
            <a:r>
              <a:rPr lang="en-US" sz="2400" dirty="0">
                <a:solidFill>
                  <a:srgbClr val="000000"/>
                </a:solidFill>
                <a:latin typeface="Calibri" pitchFamily="32" charset="0"/>
                <a:cs typeface="+mn-cs"/>
              </a:rPr>
              <a:t>Link multiple file systems &amp; directories</a:t>
            </a:r>
          </a:p>
          <a:p>
            <a:pPr marL="341313" indent="-339725" algn="just">
              <a:spcBef>
                <a:spcPts val="800"/>
              </a:spcBef>
              <a:buFont typeface="Times New Roman" pitchFamily="16" charset="0"/>
              <a:buChar char="•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/>
            </a:pPr>
            <a:r>
              <a:rPr lang="en-US" sz="2400" dirty="0">
                <a:solidFill>
                  <a:srgbClr val="000000"/>
                </a:solidFill>
                <a:latin typeface="Calibri" pitchFamily="32" charset="0"/>
                <a:cs typeface="+mn-cs"/>
              </a:rPr>
              <a:t>It has a separate directory entry with its own </a:t>
            </a:r>
            <a:r>
              <a:rPr lang="en-US" sz="2400" b="1" dirty="0" err="1">
                <a:solidFill>
                  <a:srgbClr val="000000"/>
                </a:solidFill>
                <a:latin typeface="Calibri" pitchFamily="32" charset="0"/>
                <a:cs typeface="+mn-cs"/>
              </a:rPr>
              <a:t>inode</a:t>
            </a:r>
            <a:r>
              <a:rPr lang="en-US" sz="2400" dirty="0">
                <a:solidFill>
                  <a:srgbClr val="000000"/>
                </a:solidFill>
                <a:latin typeface="Calibri" pitchFamily="32" charset="0"/>
                <a:cs typeface="+mn-cs"/>
              </a:rPr>
              <a:t> number, so , </a:t>
            </a:r>
            <a:r>
              <a:rPr lang="en-US" sz="2400" b="1" dirty="0">
                <a:solidFill>
                  <a:srgbClr val="000000"/>
                </a:solidFill>
                <a:latin typeface="Calibri" pitchFamily="32" charset="0"/>
                <a:cs typeface="+mn-cs"/>
              </a:rPr>
              <a:t>rm</a:t>
            </a:r>
            <a:r>
              <a:rPr lang="en-US" sz="2400" dirty="0">
                <a:solidFill>
                  <a:srgbClr val="000000"/>
                </a:solidFill>
                <a:latin typeface="Calibri" pitchFamily="32" charset="0"/>
                <a:cs typeface="+mn-cs"/>
              </a:rPr>
              <a:t> can remove a link easily</a:t>
            </a:r>
          </a:p>
          <a:p>
            <a:pPr marL="341313" indent="-339725" algn="just">
              <a:spcBef>
                <a:spcPts val="800"/>
              </a:spcBef>
              <a:buFont typeface="Times New Roman" pitchFamily="16" charset="0"/>
              <a:buChar char="•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/>
            </a:pPr>
            <a:r>
              <a:rPr lang="en-US" sz="2400" dirty="0">
                <a:solidFill>
                  <a:srgbClr val="000000"/>
                </a:solidFill>
                <a:latin typeface="Calibri" pitchFamily="32" charset="0"/>
                <a:cs typeface="+mn-cs"/>
              </a:rPr>
              <a:t>Use these links on web </a:t>
            </a:r>
          </a:p>
          <a:p>
            <a:pPr marL="342900" indent="-338138">
              <a:spcBef>
                <a:spcPts val="800"/>
              </a:spcBef>
              <a:buClrTx/>
              <a:buFontTx/>
              <a:buNone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/>
            </a:pPr>
            <a:endParaRPr lang="en-US" sz="2400" dirty="0">
              <a:solidFill>
                <a:srgbClr val="000000"/>
              </a:solidFill>
              <a:latin typeface="Calibri" pitchFamily="32" charset="0"/>
              <a:cs typeface="+mn-cs"/>
            </a:endParaRPr>
          </a:p>
          <a:p>
            <a:pPr marL="342900" indent="-338138">
              <a:spcBef>
                <a:spcPts val="800"/>
              </a:spcBef>
              <a:buClrTx/>
              <a:buFontTx/>
              <a:buNone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/>
            </a:pPr>
            <a:r>
              <a:rPr lang="en-US" sz="2400" b="1" dirty="0">
                <a:solidFill>
                  <a:srgbClr val="000000"/>
                </a:solidFill>
                <a:latin typeface="Calibri" pitchFamily="32" charset="0"/>
                <a:cs typeface="+mn-cs"/>
              </a:rPr>
              <a:t>Disadvantages:</a:t>
            </a:r>
          </a:p>
          <a:p>
            <a:pPr marL="341313" indent="-339725" algn="just">
              <a:spcBef>
                <a:spcPts val="800"/>
              </a:spcBef>
              <a:buFont typeface="Times New Roman" pitchFamily="16" charset="0"/>
              <a:buChar char="•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/>
            </a:pPr>
            <a:r>
              <a:rPr lang="en-US" sz="2400" dirty="0">
                <a:solidFill>
                  <a:srgbClr val="000000"/>
                </a:solidFill>
                <a:latin typeface="Calibri" pitchFamily="32" charset="0"/>
                <a:cs typeface="+mn-cs"/>
              </a:rPr>
              <a:t>If the original file is removed the data will be loss &amp; the files linked to that become a dangling symbolic link</a:t>
            </a:r>
          </a:p>
        </p:txBody>
      </p:sp>
    </p:spTree>
    <p:extLst>
      <p:ext uri="{BB962C8B-B14F-4D97-AF65-F5344CB8AC3E}">
        <p14:creationId xmlns:p14="http://schemas.microsoft.com/office/powerpoint/2010/main" val="305582365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60EB7491-0263-47E8-BA73-5E25D441A20A}"/>
              </a:ext>
            </a:extLst>
          </p:cNvPr>
          <p:cNvSpPr/>
          <p:nvPr/>
        </p:nvSpPr>
        <p:spPr>
          <a:xfrm>
            <a:off x="-55880" y="429395"/>
            <a:ext cx="12303760" cy="14223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DE4289B-5A9D-4D1D-8546-3AC6DA34870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83"/>
          <a:stretch/>
        </p:blipFill>
        <p:spPr>
          <a:xfrm>
            <a:off x="11035161" y="-1"/>
            <a:ext cx="1016000" cy="96536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F545CCB-30BA-465D-AB61-85A068F7FE2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094" b="8607"/>
          <a:stretch/>
        </p:blipFill>
        <p:spPr>
          <a:xfrm>
            <a:off x="140839" y="110490"/>
            <a:ext cx="1991360" cy="746760"/>
          </a:xfrm>
          <a:prstGeom prst="rect">
            <a:avLst/>
          </a:prstGeom>
        </p:spPr>
      </p:pic>
      <p:pic>
        <p:nvPicPr>
          <p:cNvPr id="8" name="Picture 2">
            <a:extLst>
              <a:ext uri="{FF2B5EF4-FFF2-40B4-BE49-F238E27FC236}">
                <a16:creationId xmlns:a16="http://schemas.microsoft.com/office/drawing/2014/main" id="{0680EFED-9B06-4900-9B0B-44F65332F5A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083" t="10169" r="28688"/>
          <a:stretch/>
        </p:blipFill>
        <p:spPr bwMode="auto">
          <a:xfrm>
            <a:off x="8246854" y="0"/>
            <a:ext cx="883919" cy="9154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5174D98B-A888-4925-9398-BE88B941884A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95"/>
          <a:stretch/>
        </p:blipFill>
        <p:spPr>
          <a:xfrm>
            <a:off x="9425151" y="0"/>
            <a:ext cx="1413291" cy="955525"/>
          </a:xfrm>
          <a:prstGeom prst="rect">
            <a:avLst/>
          </a:prstGeom>
        </p:spPr>
      </p:pic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53B2F865-3834-497F-B440-7CA7E591ACF5}"/>
              </a:ext>
            </a:extLst>
          </p:cNvPr>
          <p:cNvCxnSpPr>
            <a:cxnSpLocks/>
          </p:cNvCxnSpPr>
          <p:nvPr/>
        </p:nvCxnSpPr>
        <p:spPr>
          <a:xfrm flipV="1">
            <a:off x="0" y="940395"/>
            <a:ext cx="12192000" cy="1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" name="Rectangle 1">
            <a:extLst>
              <a:ext uri="{FF2B5EF4-FFF2-40B4-BE49-F238E27FC236}">
                <a16:creationId xmlns:a16="http://schemas.microsoft.com/office/drawing/2014/main" id="{45C21305-45D0-4AC6-928E-D125228A1D06}"/>
              </a:ext>
            </a:extLst>
          </p:cNvPr>
          <p:cNvSpPr/>
          <p:nvPr/>
        </p:nvSpPr>
        <p:spPr>
          <a:xfrm>
            <a:off x="0" y="940395"/>
            <a:ext cx="12192000" cy="591760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dirty="0"/>
          </a:p>
        </p:txBody>
      </p:sp>
      <p:sp>
        <p:nvSpPr>
          <p:cNvPr id="9" name="Text Box 1">
            <a:extLst>
              <a:ext uri="{FF2B5EF4-FFF2-40B4-BE49-F238E27FC236}">
                <a16:creationId xmlns:a16="http://schemas.microsoft.com/office/drawing/2014/main" id="{6873D03C-F782-4F1F-9347-F735F9E7D4B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4286" y="1097496"/>
            <a:ext cx="11101288" cy="801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 anchor="ctr"/>
          <a:lstStyle>
            <a:lvl1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Droid Sans Fallback" charset="0"/>
              </a:defRPr>
            </a:lvl1pPr>
            <a:lvl2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Droid Sans Fallback" charset="0"/>
              </a:defRPr>
            </a:lvl2pPr>
            <a:lvl3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Droid Sans Fallback" charset="0"/>
              </a:defRPr>
            </a:lvl3pPr>
            <a:lvl4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Droid Sans Fallback" charset="0"/>
              </a:defRPr>
            </a:lvl4pPr>
            <a:lvl5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Droid Sans Fallback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Droid Sans Fallback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Droid Sans Fallback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Droid Sans Fallback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Droid Sans Fallback" charset="0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en-US" altLang="en-US" sz="3200" b="1">
                <a:solidFill>
                  <a:srgbClr val="000000"/>
                </a:solidFill>
                <a:latin typeface="Calibri" panose="020F0502020204030204" pitchFamily="34" charset="0"/>
              </a:rPr>
              <a:t>find: LOCATING FILES</a:t>
            </a:r>
          </a:p>
        </p:txBody>
      </p:sp>
      <p:sp>
        <p:nvSpPr>
          <p:cNvPr id="11" name="Text Box 2">
            <a:extLst>
              <a:ext uri="{FF2B5EF4-FFF2-40B4-BE49-F238E27FC236}">
                <a16:creationId xmlns:a16="http://schemas.microsoft.com/office/drawing/2014/main" id="{06D06811-8CFB-4272-9793-437536427FE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4285" y="1959508"/>
            <a:ext cx="11103429" cy="5638800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  <p:txBody>
          <a:bodyPr lIns="90000" tIns="46800" rIns="90000" bIns="46800"/>
          <a:lstStyle/>
          <a:p>
            <a:pPr marL="338138" indent="-338138" algn="just">
              <a:lnSpc>
                <a:spcPct val="90000"/>
              </a:lnSpc>
              <a:spcBef>
                <a:spcPts val="800"/>
              </a:spcBef>
              <a:buFont typeface="Times New Roman" pitchFamily="16" charset="0"/>
              <a:buChar char="•"/>
              <a:tabLst>
                <a:tab pos="338138" algn="l"/>
                <a:tab pos="785813" algn="l"/>
                <a:tab pos="1235075" algn="l"/>
                <a:tab pos="1684338" algn="l"/>
                <a:tab pos="2133600" algn="l"/>
                <a:tab pos="2582863" algn="l"/>
                <a:tab pos="3032125" algn="l"/>
                <a:tab pos="3481388" algn="l"/>
                <a:tab pos="3930650" algn="l"/>
                <a:tab pos="4379913" algn="l"/>
                <a:tab pos="4829175" algn="l"/>
                <a:tab pos="5278438" algn="l"/>
                <a:tab pos="5727700" algn="l"/>
                <a:tab pos="6176963" algn="l"/>
                <a:tab pos="6626225" algn="l"/>
                <a:tab pos="7075488" algn="l"/>
                <a:tab pos="7524750" algn="l"/>
                <a:tab pos="7974013" algn="l"/>
                <a:tab pos="8423275" algn="l"/>
                <a:tab pos="8872538" algn="l"/>
                <a:tab pos="9321800" algn="l"/>
              </a:tabLst>
              <a:defRPr/>
            </a:pPr>
            <a:r>
              <a:rPr lang="en-US" sz="2400" dirty="0">
                <a:solidFill>
                  <a:srgbClr val="000000"/>
                </a:solidFill>
                <a:latin typeface="Calibri" pitchFamily="32" charset="0"/>
                <a:cs typeface="+mn-cs"/>
              </a:rPr>
              <a:t>The </a:t>
            </a:r>
            <a:r>
              <a:rPr lang="en-US" sz="2400" b="1" dirty="0">
                <a:solidFill>
                  <a:srgbClr val="000000"/>
                </a:solidFill>
                <a:latin typeface="Calibri" pitchFamily="32" charset="0"/>
                <a:cs typeface="+mn-cs"/>
              </a:rPr>
              <a:t>find</a:t>
            </a:r>
            <a:r>
              <a:rPr lang="en-US" sz="2400" dirty="0">
                <a:solidFill>
                  <a:srgbClr val="000000"/>
                </a:solidFill>
                <a:latin typeface="Calibri" pitchFamily="32" charset="0"/>
                <a:cs typeface="+mn-cs"/>
              </a:rPr>
              <a:t> command </a:t>
            </a:r>
            <a:r>
              <a:rPr lang="en-US" sz="2400" b="1" dirty="0">
                <a:solidFill>
                  <a:srgbClr val="000000"/>
                </a:solidFill>
                <a:latin typeface="Calibri" pitchFamily="32" charset="0"/>
                <a:cs typeface="+mn-cs"/>
              </a:rPr>
              <a:t>recursively</a:t>
            </a:r>
            <a:r>
              <a:rPr lang="en-US" sz="2400" dirty="0">
                <a:solidFill>
                  <a:srgbClr val="000000"/>
                </a:solidFill>
                <a:latin typeface="Calibri" pitchFamily="32" charset="0"/>
                <a:cs typeface="+mn-cs"/>
              </a:rPr>
              <a:t> examines a directory tree to look for files matching some criteria &amp; then takes some action on the selected files.</a:t>
            </a:r>
          </a:p>
          <a:p>
            <a:pPr marL="339725" indent="-338138" algn="just">
              <a:lnSpc>
                <a:spcPct val="90000"/>
              </a:lnSpc>
              <a:spcBef>
                <a:spcPts val="800"/>
              </a:spcBef>
              <a:buClrTx/>
              <a:buFontTx/>
              <a:buNone/>
              <a:tabLst>
                <a:tab pos="338138" algn="l"/>
                <a:tab pos="785813" algn="l"/>
                <a:tab pos="1235075" algn="l"/>
                <a:tab pos="1684338" algn="l"/>
                <a:tab pos="2133600" algn="l"/>
                <a:tab pos="2582863" algn="l"/>
                <a:tab pos="3032125" algn="l"/>
                <a:tab pos="3481388" algn="l"/>
                <a:tab pos="3930650" algn="l"/>
                <a:tab pos="4379913" algn="l"/>
                <a:tab pos="4829175" algn="l"/>
                <a:tab pos="5278438" algn="l"/>
                <a:tab pos="5727700" algn="l"/>
                <a:tab pos="6176963" algn="l"/>
                <a:tab pos="6626225" algn="l"/>
                <a:tab pos="7075488" algn="l"/>
                <a:tab pos="7524750" algn="l"/>
                <a:tab pos="7974013" algn="l"/>
                <a:tab pos="8423275" algn="l"/>
                <a:tab pos="8872538" algn="l"/>
                <a:tab pos="9321800" algn="l"/>
              </a:tabLst>
              <a:defRPr/>
            </a:pPr>
            <a:r>
              <a:rPr lang="en-IN" sz="2400" b="1" dirty="0">
                <a:solidFill>
                  <a:srgbClr val="000000"/>
                </a:solidFill>
                <a:latin typeface="Calibri" pitchFamily="32" charset="0"/>
                <a:cs typeface="+mn-cs"/>
              </a:rPr>
              <a:t>	</a:t>
            </a:r>
            <a:r>
              <a:rPr lang="en-US" sz="2200" b="1" dirty="0">
                <a:solidFill>
                  <a:srgbClr val="000000"/>
                </a:solidFill>
                <a:latin typeface="Calibri" pitchFamily="32" charset="0"/>
                <a:cs typeface="+mn-cs"/>
              </a:rPr>
              <a:t>Syntax:	</a:t>
            </a:r>
            <a:r>
              <a:rPr lang="en-US" sz="2200" dirty="0">
                <a:solidFill>
                  <a:srgbClr val="000000"/>
                </a:solidFill>
                <a:latin typeface="Calibri" pitchFamily="32" charset="0"/>
                <a:cs typeface="+mn-cs"/>
              </a:rPr>
              <a:t> </a:t>
            </a:r>
            <a:r>
              <a:rPr lang="en-US" sz="2200" b="1" dirty="0">
                <a:solidFill>
                  <a:srgbClr val="CC0000"/>
                </a:solidFill>
                <a:latin typeface="Calibri" pitchFamily="32" charset="0"/>
                <a:cs typeface="+mn-cs"/>
              </a:rPr>
              <a:t>find</a:t>
            </a:r>
            <a:r>
              <a:rPr lang="en-US" sz="2200" dirty="0">
                <a:solidFill>
                  <a:srgbClr val="CC0000"/>
                </a:solidFill>
                <a:latin typeface="Calibri" pitchFamily="32" charset="0"/>
                <a:cs typeface="+mn-cs"/>
              </a:rPr>
              <a:t>   </a:t>
            </a:r>
            <a:r>
              <a:rPr lang="en-US" sz="2200" i="1" dirty="0" err="1">
                <a:solidFill>
                  <a:srgbClr val="CC0000"/>
                </a:solidFill>
                <a:latin typeface="Calibri" pitchFamily="32" charset="0"/>
                <a:cs typeface="+mn-cs"/>
              </a:rPr>
              <a:t>path_list</a:t>
            </a:r>
            <a:r>
              <a:rPr lang="en-US" sz="2200" i="1" dirty="0">
                <a:solidFill>
                  <a:srgbClr val="CC0000"/>
                </a:solidFill>
                <a:latin typeface="Calibri" pitchFamily="32" charset="0"/>
                <a:cs typeface="+mn-cs"/>
              </a:rPr>
              <a:t>   </a:t>
            </a:r>
            <a:r>
              <a:rPr lang="en-US" sz="2200" i="1" dirty="0" err="1">
                <a:solidFill>
                  <a:srgbClr val="CC0000"/>
                </a:solidFill>
                <a:latin typeface="Calibri" pitchFamily="32" charset="0"/>
                <a:cs typeface="+mn-cs"/>
              </a:rPr>
              <a:t>selection_criteria</a:t>
            </a:r>
            <a:r>
              <a:rPr lang="en-US" sz="2200" i="1" dirty="0">
                <a:solidFill>
                  <a:srgbClr val="CC0000"/>
                </a:solidFill>
                <a:latin typeface="Calibri" pitchFamily="32" charset="0"/>
                <a:cs typeface="+mn-cs"/>
              </a:rPr>
              <a:t>   action</a:t>
            </a:r>
          </a:p>
          <a:p>
            <a:pPr marL="339725" indent="-338138" algn="just">
              <a:lnSpc>
                <a:spcPct val="90000"/>
              </a:lnSpc>
              <a:spcBef>
                <a:spcPts val="800"/>
              </a:spcBef>
              <a:buClrTx/>
              <a:buFontTx/>
              <a:buNone/>
              <a:tabLst>
                <a:tab pos="338138" algn="l"/>
                <a:tab pos="785813" algn="l"/>
                <a:tab pos="1235075" algn="l"/>
                <a:tab pos="1684338" algn="l"/>
                <a:tab pos="2133600" algn="l"/>
                <a:tab pos="2582863" algn="l"/>
                <a:tab pos="3032125" algn="l"/>
                <a:tab pos="3481388" algn="l"/>
                <a:tab pos="3930650" algn="l"/>
                <a:tab pos="4379913" algn="l"/>
                <a:tab pos="4829175" algn="l"/>
                <a:tab pos="5278438" algn="l"/>
                <a:tab pos="5727700" algn="l"/>
                <a:tab pos="6176963" algn="l"/>
                <a:tab pos="6626225" algn="l"/>
                <a:tab pos="7075488" algn="l"/>
                <a:tab pos="7524750" algn="l"/>
                <a:tab pos="7974013" algn="l"/>
                <a:tab pos="8423275" algn="l"/>
                <a:tab pos="8872538" algn="l"/>
                <a:tab pos="9321800" algn="l"/>
              </a:tabLst>
              <a:defRPr/>
            </a:pPr>
            <a:r>
              <a:rPr lang="en-IN" sz="2000" dirty="0">
                <a:solidFill>
                  <a:srgbClr val="000000"/>
                </a:solidFill>
                <a:latin typeface="Calibri" pitchFamily="32" charset="0"/>
                <a:cs typeface="+mn-cs"/>
              </a:rPr>
              <a:t>	</a:t>
            </a:r>
            <a:r>
              <a:rPr lang="en-US" sz="2000" dirty="0">
                <a:solidFill>
                  <a:srgbClr val="000000"/>
                </a:solidFill>
                <a:latin typeface="Calibri" pitchFamily="32" charset="0"/>
                <a:cs typeface="+mn-cs"/>
              </a:rPr>
              <a:t>Here, </a:t>
            </a:r>
            <a:r>
              <a:rPr lang="en-US" sz="2000" dirty="0" err="1">
                <a:solidFill>
                  <a:srgbClr val="000000"/>
                </a:solidFill>
                <a:latin typeface="Calibri" pitchFamily="32" charset="0"/>
                <a:cs typeface="+mn-cs"/>
              </a:rPr>
              <a:t>path_list</a:t>
            </a:r>
            <a:r>
              <a:rPr lang="en-US" sz="2000" dirty="0">
                <a:solidFill>
                  <a:srgbClr val="000000"/>
                </a:solidFill>
                <a:latin typeface="Calibri" pitchFamily="32" charset="0"/>
                <a:cs typeface="+mn-cs"/>
              </a:rPr>
              <a:t> – </a:t>
            </a:r>
            <a:r>
              <a:rPr lang="en-US" sz="2000" dirty="0" err="1">
                <a:solidFill>
                  <a:srgbClr val="000000"/>
                </a:solidFill>
                <a:latin typeface="Calibri" pitchFamily="32" charset="0"/>
                <a:cs typeface="+mn-cs"/>
              </a:rPr>
              <a:t>recurrsively</a:t>
            </a:r>
            <a:r>
              <a:rPr lang="en-US" sz="2000" dirty="0">
                <a:solidFill>
                  <a:srgbClr val="000000"/>
                </a:solidFill>
                <a:latin typeface="Calibri" pitchFamily="32" charset="0"/>
                <a:cs typeface="+mn-cs"/>
              </a:rPr>
              <a:t> examines all files in the directories</a:t>
            </a:r>
          </a:p>
          <a:p>
            <a:pPr marL="339725" indent="-338138" algn="just">
              <a:lnSpc>
                <a:spcPct val="90000"/>
              </a:lnSpc>
              <a:spcBef>
                <a:spcPts val="800"/>
              </a:spcBef>
              <a:buClrTx/>
              <a:buFontTx/>
              <a:buNone/>
              <a:tabLst>
                <a:tab pos="338138" algn="l"/>
                <a:tab pos="785813" algn="l"/>
                <a:tab pos="1235075" algn="l"/>
                <a:tab pos="1684338" algn="l"/>
                <a:tab pos="2133600" algn="l"/>
                <a:tab pos="2582863" algn="l"/>
                <a:tab pos="3032125" algn="l"/>
                <a:tab pos="3481388" algn="l"/>
                <a:tab pos="3930650" algn="l"/>
                <a:tab pos="4379913" algn="l"/>
                <a:tab pos="4829175" algn="l"/>
                <a:tab pos="5278438" algn="l"/>
                <a:tab pos="5727700" algn="l"/>
                <a:tab pos="6176963" algn="l"/>
                <a:tab pos="6626225" algn="l"/>
                <a:tab pos="7075488" algn="l"/>
                <a:tab pos="7524750" algn="l"/>
                <a:tab pos="7974013" algn="l"/>
                <a:tab pos="8423275" algn="l"/>
                <a:tab pos="8872538" algn="l"/>
                <a:tab pos="9321800" algn="l"/>
              </a:tabLst>
              <a:defRPr/>
            </a:pPr>
            <a:r>
              <a:rPr lang="en-US" sz="2000" dirty="0">
                <a:solidFill>
                  <a:srgbClr val="000000"/>
                </a:solidFill>
                <a:latin typeface="Calibri" pitchFamily="32" charset="0"/>
                <a:cs typeface="+mn-cs"/>
              </a:rPr>
              <a:t>  </a:t>
            </a:r>
            <a:r>
              <a:rPr lang="en-US" sz="2000" dirty="0" err="1">
                <a:solidFill>
                  <a:srgbClr val="000000"/>
                </a:solidFill>
                <a:latin typeface="Calibri" pitchFamily="32" charset="0"/>
                <a:cs typeface="+mn-cs"/>
              </a:rPr>
              <a:t>selection_criteria</a:t>
            </a:r>
            <a:r>
              <a:rPr lang="en-US" sz="2000" dirty="0">
                <a:solidFill>
                  <a:srgbClr val="000000"/>
                </a:solidFill>
                <a:latin typeface="Calibri" pitchFamily="32" charset="0"/>
                <a:cs typeface="+mn-cs"/>
              </a:rPr>
              <a:t> – matches each file for one or more criteria</a:t>
            </a:r>
            <a:r>
              <a:rPr lang="en-IN" sz="2000" dirty="0">
                <a:solidFill>
                  <a:srgbClr val="000000"/>
                </a:solidFill>
                <a:latin typeface="Calibri" pitchFamily="32" charset="0"/>
                <a:cs typeface="+mn-cs"/>
              </a:rPr>
              <a:t>          </a:t>
            </a:r>
            <a:r>
              <a:rPr lang="en-US" sz="2000" dirty="0">
                <a:solidFill>
                  <a:srgbClr val="000000"/>
                </a:solidFill>
                <a:latin typeface="Calibri" pitchFamily="32" charset="0"/>
                <a:cs typeface="+mn-cs"/>
              </a:rPr>
              <a:t>[general form is -&gt;   </a:t>
            </a:r>
            <a:r>
              <a:rPr lang="en-US" sz="2000" b="1" i="1" dirty="0">
                <a:solidFill>
                  <a:srgbClr val="000000"/>
                </a:solidFill>
                <a:latin typeface="Calibri" pitchFamily="32" charset="0"/>
                <a:cs typeface="+mn-cs"/>
              </a:rPr>
              <a:t>-operator argument</a:t>
            </a:r>
            <a:r>
              <a:rPr lang="en-US" sz="2000" dirty="0">
                <a:solidFill>
                  <a:srgbClr val="000000"/>
                </a:solidFill>
                <a:latin typeface="Calibri" pitchFamily="32" charset="0"/>
                <a:cs typeface="+mn-cs"/>
              </a:rPr>
              <a:t>]</a:t>
            </a:r>
          </a:p>
          <a:p>
            <a:pPr marL="339725" indent="-338138" algn="just">
              <a:lnSpc>
                <a:spcPct val="90000"/>
              </a:lnSpc>
              <a:spcBef>
                <a:spcPts val="800"/>
              </a:spcBef>
              <a:buClrTx/>
              <a:buFontTx/>
              <a:buNone/>
              <a:tabLst>
                <a:tab pos="338138" algn="l"/>
                <a:tab pos="785813" algn="l"/>
                <a:tab pos="1235075" algn="l"/>
                <a:tab pos="1684338" algn="l"/>
                <a:tab pos="2133600" algn="l"/>
                <a:tab pos="2582863" algn="l"/>
                <a:tab pos="3032125" algn="l"/>
                <a:tab pos="3481388" algn="l"/>
                <a:tab pos="3930650" algn="l"/>
                <a:tab pos="4379913" algn="l"/>
                <a:tab pos="4829175" algn="l"/>
                <a:tab pos="5278438" algn="l"/>
                <a:tab pos="5727700" algn="l"/>
                <a:tab pos="6176963" algn="l"/>
                <a:tab pos="6626225" algn="l"/>
                <a:tab pos="7075488" algn="l"/>
                <a:tab pos="7524750" algn="l"/>
                <a:tab pos="7974013" algn="l"/>
                <a:tab pos="8423275" algn="l"/>
                <a:tab pos="8872538" algn="l"/>
                <a:tab pos="9321800" algn="l"/>
              </a:tabLst>
              <a:defRPr/>
            </a:pPr>
            <a:r>
              <a:rPr lang="en-US" sz="2000" dirty="0">
                <a:solidFill>
                  <a:srgbClr val="000000"/>
                </a:solidFill>
                <a:latin typeface="Calibri" pitchFamily="32" charset="0"/>
                <a:cs typeface="+mn-cs"/>
              </a:rPr>
              <a:t>                   action – take some action on selected files</a:t>
            </a:r>
          </a:p>
          <a:p>
            <a:pPr marL="339725" indent="-338138" algn="just">
              <a:lnSpc>
                <a:spcPct val="90000"/>
              </a:lnSpc>
              <a:spcBef>
                <a:spcPts val="800"/>
              </a:spcBef>
              <a:buClrTx/>
              <a:buFontTx/>
              <a:buNone/>
              <a:tabLst>
                <a:tab pos="338138" algn="l"/>
                <a:tab pos="785813" algn="l"/>
                <a:tab pos="1235075" algn="l"/>
                <a:tab pos="1684338" algn="l"/>
                <a:tab pos="2133600" algn="l"/>
                <a:tab pos="2582863" algn="l"/>
                <a:tab pos="3032125" algn="l"/>
                <a:tab pos="3481388" algn="l"/>
                <a:tab pos="3930650" algn="l"/>
                <a:tab pos="4379913" algn="l"/>
                <a:tab pos="4829175" algn="l"/>
                <a:tab pos="5278438" algn="l"/>
                <a:tab pos="5727700" algn="l"/>
                <a:tab pos="6176963" algn="l"/>
                <a:tab pos="6626225" algn="l"/>
                <a:tab pos="7075488" algn="l"/>
                <a:tab pos="7524750" algn="l"/>
                <a:tab pos="7974013" algn="l"/>
                <a:tab pos="8423275" algn="l"/>
                <a:tab pos="8872538" algn="l"/>
                <a:tab pos="9321800" algn="l"/>
              </a:tabLst>
              <a:defRPr/>
            </a:pPr>
            <a:r>
              <a:rPr lang="en-US" sz="2400" dirty="0" err="1">
                <a:solidFill>
                  <a:srgbClr val="000000"/>
                </a:solidFill>
                <a:latin typeface="Calibri" pitchFamily="32" charset="0"/>
                <a:cs typeface="+mn-cs"/>
              </a:rPr>
              <a:t>Eg</a:t>
            </a:r>
            <a:r>
              <a:rPr lang="en-US" sz="2400" dirty="0">
                <a:solidFill>
                  <a:srgbClr val="000000"/>
                </a:solidFill>
                <a:latin typeface="Calibri" pitchFamily="32" charset="0"/>
                <a:cs typeface="+mn-cs"/>
              </a:rPr>
              <a:t>: use find to locate all file</a:t>
            </a:r>
            <a:r>
              <a:rPr lang="en-IN" sz="2400" dirty="0">
                <a:solidFill>
                  <a:srgbClr val="000000"/>
                </a:solidFill>
                <a:latin typeface="Calibri" pitchFamily="32" charset="0"/>
                <a:cs typeface="+mn-cs"/>
              </a:rPr>
              <a:t>s</a:t>
            </a:r>
            <a:r>
              <a:rPr lang="en-US" sz="2400" dirty="0">
                <a:solidFill>
                  <a:srgbClr val="000000"/>
                </a:solidFill>
                <a:latin typeface="Calibri" pitchFamily="32" charset="0"/>
                <a:cs typeface="+mn-cs"/>
              </a:rPr>
              <a:t> named </a:t>
            </a:r>
            <a:r>
              <a:rPr lang="en-US" sz="2400" dirty="0" err="1">
                <a:solidFill>
                  <a:srgbClr val="000000"/>
                </a:solidFill>
                <a:latin typeface="Calibri" pitchFamily="32" charset="0"/>
                <a:cs typeface="+mn-cs"/>
              </a:rPr>
              <a:t>a.out</a:t>
            </a:r>
            <a:endParaRPr lang="en-US" sz="2400" dirty="0">
              <a:solidFill>
                <a:srgbClr val="000000"/>
              </a:solidFill>
              <a:latin typeface="Calibri" pitchFamily="32" charset="0"/>
              <a:cs typeface="+mn-cs"/>
            </a:endParaRPr>
          </a:p>
          <a:p>
            <a:pPr marL="339725" indent="-338138" algn="just">
              <a:lnSpc>
                <a:spcPct val="90000"/>
              </a:lnSpc>
              <a:spcBef>
                <a:spcPts val="800"/>
              </a:spcBef>
              <a:buClrTx/>
              <a:buFontTx/>
              <a:buNone/>
              <a:tabLst>
                <a:tab pos="338138" algn="l"/>
                <a:tab pos="785813" algn="l"/>
                <a:tab pos="1235075" algn="l"/>
                <a:tab pos="1684338" algn="l"/>
                <a:tab pos="2133600" algn="l"/>
                <a:tab pos="2582863" algn="l"/>
                <a:tab pos="3032125" algn="l"/>
                <a:tab pos="3481388" algn="l"/>
                <a:tab pos="3930650" algn="l"/>
                <a:tab pos="4379913" algn="l"/>
                <a:tab pos="4829175" algn="l"/>
                <a:tab pos="5278438" algn="l"/>
                <a:tab pos="5727700" algn="l"/>
                <a:tab pos="6176963" algn="l"/>
                <a:tab pos="6626225" algn="l"/>
                <a:tab pos="7075488" algn="l"/>
                <a:tab pos="7524750" algn="l"/>
                <a:tab pos="7974013" algn="l"/>
                <a:tab pos="8423275" algn="l"/>
                <a:tab pos="8872538" algn="l"/>
                <a:tab pos="9321800" algn="l"/>
              </a:tabLst>
              <a:defRPr/>
            </a:pPr>
            <a:r>
              <a:rPr lang="en-US" sz="2400" dirty="0">
                <a:solidFill>
                  <a:srgbClr val="CC0000"/>
                </a:solidFill>
                <a:latin typeface="Calibri" pitchFamily="32" charset="0"/>
                <a:cs typeface="+mn-cs"/>
              </a:rPr>
              <a:t>	$find  /  -name  </a:t>
            </a:r>
            <a:r>
              <a:rPr lang="en-US" sz="2400" dirty="0" err="1">
                <a:solidFill>
                  <a:srgbClr val="CC0000"/>
                </a:solidFill>
                <a:latin typeface="Calibri" pitchFamily="32" charset="0"/>
                <a:cs typeface="+mn-cs"/>
              </a:rPr>
              <a:t>a.out</a:t>
            </a:r>
            <a:r>
              <a:rPr lang="en-US" sz="2400" dirty="0">
                <a:solidFill>
                  <a:srgbClr val="CC0000"/>
                </a:solidFill>
                <a:latin typeface="Calibri" pitchFamily="32" charset="0"/>
                <a:cs typeface="+mn-cs"/>
              </a:rPr>
              <a:t>   -print</a:t>
            </a:r>
          </a:p>
          <a:p>
            <a:pPr marL="339725" indent="-338138" algn="just">
              <a:lnSpc>
                <a:spcPct val="90000"/>
              </a:lnSpc>
              <a:spcBef>
                <a:spcPts val="800"/>
              </a:spcBef>
              <a:buClrTx/>
              <a:buFontTx/>
              <a:buNone/>
              <a:tabLst>
                <a:tab pos="338138" algn="l"/>
                <a:tab pos="785813" algn="l"/>
                <a:tab pos="1235075" algn="l"/>
                <a:tab pos="1684338" algn="l"/>
                <a:tab pos="2133600" algn="l"/>
                <a:tab pos="2582863" algn="l"/>
                <a:tab pos="3032125" algn="l"/>
                <a:tab pos="3481388" algn="l"/>
                <a:tab pos="3930650" algn="l"/>
                <a:tab pos="4379913" algn="l"/>
                <a:tab pos="4829175" algn="l"/>
                <a:tab pos="5278438" algn="l"/>
                <a:tab pos="5727700" algn="l"/>
                <a:tab pos="6176963" algn="l"/>
                <a:tab pos="6626225" algn="l"/>
                <a:tab pos="7075488" algn="l"/>
                <a:tab pos="7524750" algn="l"/>
                <a:tab pos="7974013" algn="l"/>
                <a:tab pos="8423275" algn="l"/>
                <a:tab pos="8872538" algn="l"/>
                <a:tab pos="9321800" algn="l"/>
              </a:tabLst>
              <a:defRPr/>
            </a:pPr>
            <a:r>
              <a:rPr lang="en-IN" sz="2000" dirty="0">
                <a:solidFill>
                  <a:srgbClr val="000000"/>
                </a:solidFill>
                <a:latin typeface="Calibri" pitchFamily="32" charset="0"/>
                <a:cs typeface="+mn-cs"/>
              </a:rPr>
              <a:t>	</a:t>
            </a:r>
            <a:r>
              <a:rPr lang="en-US" sz="2000" dirty="0">
                <a:solidFill>
                  <a:srgbClr val="000000"/>
                </a:solidFill>
                <a:latin typeface="Calibri" pitchFamily="32" charset="0"/>
                <a:cs typeface="+mn-cs"/>
              </a:rPr>
              <a:t>Here, </a:t>
            </a:r>
            <a:r>
              <a:rPr lang="en-US" sz="2000" dirty="0" err="1">
                <a:solidFill>
                  <a:srgbClr val="000000"/>
                </a:solidFill>
                <a:latin typeface="Calibri" pitchFamily="32" charset="0"/>
                <a:cs typeface="+mn-cs"/>
              </a:rPr>
              <a:t>path_list</a:t>
            </a:r>
            <a:r>
              <a:rPr lang="en-US" sz="2000" dirty="0">
                <a:solidFill>
                  <a:srgbClr val="000000"/>
                </a:solidFill>
                <a:latin typeface="Calibri" pitchFamily="32" charset="0"/>
                <a:cs typeface="+mn-cs"/>
              </a:rPr>
              <a:t> (/) indicates that the search should start from root</a:t>
            </a:r>
          </a:p>
          <a:p>
            <a:pPr marL="339725" indent="-338138" algn="just">
              <a:lnSpc>
                <a:spcPct val="90000"/>
              </a:lnSpc>
              <a:spcBef>
                <a:spcPts val="800"/>
              </a:spcBef>
              <a:buClrTx/>
              <a:buFontTx/>
              <a:buNone/>
              <a:tabLst>
                <a:tab pos="338138" algn="l"/>
                <a:tab pos="785813" algn="l"/>
                <a:tab pos="1235075" algn="l"/>
                <a:tab pos="1684338" algn="l"/>
                <a:tab pos="2133600" algn="l"/>
                <a:tab pos="2582863" algn="l"/>
                <a:tab pos="3032125" algn="l"/>
                <a:tab pos="3481388" algn="l"/>
                <a:tab pos="3930650" algn="l"/>
                <a:tab pos="4379913" algn="l"/>
                <a:tab pos="4829175" algn="l"/>
                <a:tab pos="5278438" algn="l"/>
                <a:tab pos="5727700" algn="l"/>
                <a:tab pos="6176963" algn="l"/>
                <a:tab pos="6626225" algn="l"/>
                <a:tab pos="7075488" algn="l"/>
                <a:tab pos="7524750" algn="l"/>
                <a:tab pos="7974013" algn="l"/>
                <a:tab pos="8423275" algn="l"/>
                <a:tab pos="8872538" algn="l"/>
                <a:tab pos="9321800" algn="l"/>
              </a:tabLst>
              <a:defRPr/>
            </a:pPr>
            <a:r>
              <a:rPr lang="en-IN" sz="2000" dirty="0">
                <a:solidFill>
                  <a:srgbClr val="000000"/>
                </a:solidFill>
                <a:latin typeface="Calibri" pitchFamily="32" charset="0"/>
                <a:cs typeface="+mn-cs"/>
              </a:rPr>
              <a:t>	</a:t>
            </a:r>
            <a:r>
              <a:rPr lang="en-US" sz="2000" dirty="0">
                <a:solidFill>
                  <a:srgbClr val="000000"/>
                </a:solidFill>
                <a:latin typeface="Calibri" pitchFamily="32" charset="0"/>
                <a:cs typeface="+mn-cs"/>
              </a:rPr>
              <a:t>  </a:t>
            </a:r>
            <a:r>
              <a:rPr lang="en-US" sz="2000" dirty="0" err="1">
                <a:solidFill>
                  <a:srgbClr val="000000"/>
                </a:solidFill>
                <a:latin typeface="Calibri" pitchFamily="32" charset="0"/>
                <a:cs typeface="+mn-cs"/>
              </a:rPr>
              <a:t>selection_criteria</a:t>
            </a:r>
            <a:r>
              <a:rPr lang="en-US" sz="2000" dirty="0">
                <a:solidFill>
                  <a:srgbClr val="000000"/>
                </a:solidFill>
                <a:latin typeface="Calibri" pitchFamily="32" charset="0"/>
                <a:cs typeface="+mn-cs"/>
              </a:rPr>
              <a:t> (-name </a:t>
            </a:r>
            <a:r>
              <a:rPr lang="en-US" sz="2000" dirty="0" err="1">
                <a:solidFill>
                  <a:srgbClr val="000000"/>
                </a:solidFill>
                <a:latin typeface="Calibri" pitchFamily="32" charset="0"/>
                <a:cs typeface="+mn-cs"/>
              </a:rPr>
              <a:t>a.out</a:t>
            </a:r>
            <a:r>
              <a:rPr lang="en-US" sz="2000" dirty="0">
                <a:solidFill>
                  <a:srgbClr val="000000"/>
                </a:solidFill>
                <a:latin typeface="Calibri" pitchFamily="32" charset="0"/>
                <a:cs typeface="+mn-cs"/>
              </a:rPr>
              <a:t>) each file matched against  </a:t>
            </a:r>
            <a:r>
              <a:rPr lang="en-US" sz="2000" dirty="0" err="1">
                <a:solidFill>
                  <a:srgbClr val="000000"/>
                </a:solidFill>
                <a:latin typeface="Calibri" pitchFamily="32" charset="0"/>
                <a:cs typeface="+mn-cs"/>
              </a:rPr>
              <a:t>a.out</a:t>
            </a:r>
            <a:endParaRPr lang="en-US" sz="2000" dirty="0">
              <a:solidFill>
                <a:srgbClr val="000000"/>
              </a:solidFill>
              <a:latin typeface="Calibri" pitchFamily="32" charset="0"/>
              <a:cs typeface="+mn-cs"/>
            </a:endParaRPr>
          </a:p>
          <a:p>
            <a:pPr marL="339725" indent="-338138" algn="just">
              <a:lnSpc>
                <a:spcPct val="90000"/>
              </a:lnSpc>
              <a:spcBef>
                <a:spcPts val="800"/>
              </a:spcBef>
              <a:buClrTx/>
              <a:buFontTx/>
              <a:buNone/>
              <a:tabLst>
                <a:tab pos="338138" algn="l"/>
                <a:tab pos="785813" algn="l"/>
                <a:tab pos="1235075" algn="l"/>
                <a:tab pos="1684338" algn="l"/>
                <a:tab pos="2133600" algn="l"/>
                <a:tab pos="2582863" algn="l"/>
                <a:tab pos="3032125" algn="l"/>
                <a:tab pos="3481388" algn="l"/>
                <a:tab pos="3930650" algn="l"/>
                <a:tab pos="4379913" algn="l"/>
                <a:tab pos="4829175" algn="l"/>
                <a:tab pos="5278438" algn="l"/>
                <a:tab pos="5727700" algn="l"/>
                <a:tab pos="6176963" algn="l"/>
                <a:tab pos="6626225" algn="l"/>
                <a:tab pos="7075488" algn="l"/>
                <a:tab pos="7524750" algn="l"/>
                <a:tab pos="7974013" algn="l"/>
                <a:tab pos="8423275" algn="l"/>
                <a:tab pos="8872538" algn="l"/>
                <a:tab pos="9321800" algn="l"/>
              </a:tabLst>
              <a:defRPr/>
            </a:pPr>
            <a:r>
              <a:rPr lang="en-IN" sz="2000" dirty="0">
                <a:solidFill>
                  <a:srgbClr val="000000"/>
                </a:solidFill>
                <a:latin typeface="Calibri" pitchFamily="32" charset="0"/>
                <a:cs typeface="+mn-cs"/>
              </a:rPr>
              <a:t>	</a:t>
            </a:r>
            <a:r>
              <a:rPr lang="en-US" sz="2000" dirty="0">
                <a:solidFill>
                  <a:srgbClr val="000000"/>
                </a:solidFill>
                <a:latin typeface="Calibri" pitchFamily="32" charset="0"/>
                <a:cs typeface="+mn-cs"/>
              </a:rPr>
              <a:t> action (-print) take on file</a:t>
            </a:r>
            <a:r>
              <a:rPr lang="en-IN" sz="2000" dirty="0">
                <a:solidFill>
                  <a:srgbClr val="000000"/>
                </a:solidFill>
                <a:latin typeface="Calibri" pitchFamily="32" charset="0"/>
                <a:cs typeface="+mn-cs"/>
              </a:rPr>
              <a:t>(</a:t>
            </a:r>
            <a:r>
              <a:rPr lang="en-US" sz="2000" dirty="0">
                <a:solidFill>
                  <a:srgbClr val="000000"/>
                </a:solidFill>
                <a:latin typeface="Calibri" pitchFamily="32" charset="0"/>
                <a:cs typeface="+mn-cs"/>
              </a:rPr>
              <a:t>s</a:t>
            </a:r>
            <a:r>
              <a:rPr lang="en-IN" sz="2000" dirty="0">
                <a:solidFill>
                  <a:srgbClr val="000000"/>
                </a:solidFill>
                <a:latin typeface="Calibri" pitchFamily="32" charset="0"/>
                <a:cs typeface="+mn-cs"/>
              </a:rPr>
              <a:t>)</a:t>
            </a:r>
            <a:r>
              <a:rPr lang="en-US" sz="2000" dirty="0">
                <a:solidFill>
                  <a:srgbClr val="000000"/>
                </a:solidFill>
                <a:latin typeface="Calibri" pitchFamily="32" charset="0"/>
                <a:cs typeface="+mn-cs"/>
              </a:rPr>
              <a:t>, it display on the terminal</a:t>
            </a:r>
          </a:p>
        </p:txBody>
      </p:sp>
    </p:spTree>
    <p:extLst>
      <p:ext uri="{BB962C8B-B14F-4D97-AF65-F5344CB8AC3E}">
        <p14:creationId xmlns:p14="http://schemas.microsoft.com/office/powerpoint/2010/main" val="3891652591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60EB7491-0263-47E8-BA73-5E25D441A20A}"/>
              </a:ext>
            </a:extLst>
          </p:cNvPr>
          <p:cNvSpPr/>
          <p:nvPr/>
        </p:nvSpPr>
        <p:spPr>
          <a:xfrm>
            <a:off x="-55880" y="429395"/>
            <a:ext cx="12303760" cy="14223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DE4289B-5A9D-4D1D-8546-3AC6DA34870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83"/>
          <a:stretch/>
        </p:blipFill>
        <p:spPr>
          <a:xfrm>
            <a:off x="11035161" y="-1"/>
            <a:ext cx="1016000" cy="96536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F545CCB-30BA-465D-AB61-85A068F7FE2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094" b="8607"/>
          <a:stretch/>
        </p:blipFill>
        <p:spPr>
          <a:xfrm>
            <a:off x="140839" y="110490"/>
            <a:ext cx="1991360" cy="746760"/>
          </a:xfrm>
          <a:prstGeom prst="rect">
            <a:avLst/>
          </a:prstGeom>
        </p:spPr>
      </p:pic>
      <p:pic>
        <p:nvPicPr>
          <p:cNvPr id="8" name="Picture 2">
            <a:extLst>
              <a:ext uri="{FF2B5EF4-FFF2-40B4-BE49-F238E27FC236}">
                <a16:creationId xmlns:a16="http://schemas.microsoft.com/office/drawing/2014/main" id="{0680EFED-9B06-4900-9B0B-44F65332F5A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083" t="10169" r="28688"/>
          <a:stretch/>
        </p:blipFill>
        <p:spPr bwMode="auto">
          <a:xfrm>
            <a:off x="8246854" y="0"/>
            <a:ext cx="883919" cy="9154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5174D98B-A888-4925-9398-BE88B941884A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95"/>
          <a:stretch/>
        </p:blipFill>
        <p:spPr>
          <a:xfrm>
            <a:off x="9425151" y="0"/>
            <a:ext cx="1413291" cy="955525"/>
          </a:xfrm>
          <a:prstGeom prst="rect">
            <a:avLst/>
          </a:prstGeom>
        </p:spPr>
      </p:pic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53B2F865-3834-497F-B440-7CA7E591ACF5}"/>
              </a:ext>
            </a:extLst>
          </p:cNvPr>
          <p:cNvCxnSpPr>
            <a:cxnSpLocks/>
          </p:cNvCxnSpPr>
          <p:nvPr/>
        </p:nvCxnSpPr>
        <p:spPr>
          <a:xfrm flipV="1">
            <a:off x="0" y="940395"/>
            <a:ext cx="12192000" cy="1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" name="Rectangle 1">
            <a:extLst>
              <a:ext uri="{FF2B5EF4-FFF2-40B4-BE49-F238E27FC236}">
                <a16:creationId xmlns:a16="http://schemas.microsoft.com/office/drawing/2014/main" id="{45C21305-45D0-4AC6-928E-D125228A1D06}"/>
              </a:ext>
            </a:extLst>
          </p:cNvPr>
          <p:cNvSpPr/>
          <p:nvPr/>
        </p:nvSpPr>
        <p:spPr>
          <a:xfrm>
            <a:off x="0" y="940395"/>
            <a:ext cx="12192000" cy="591760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11" name="Text Box 2">
            <a:extLst>
              <a:ext uri="{FF2B5EF4-FFF2-40B4-BE49-F238E27FC236}">
                <a16:creationId xmlns:a16="http://schemas.microsoft.com/office/drawing/2014/main" id="{33B983C8-89AE-4A41-84F4-E0498204C16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199" y="1110341"/>
            <a:ext cx="11593962" cy="5742767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  <p:txBody>
          <a:bodyPr lIns="90000" tIns="46800" rIns="90000" bIns="46800"/>
          <a:lstStyle/>
          <a:p>
            <a:pPr marL="338138" indent="-338138" algn="just">
              <a:spcBef>
                <a:spcPts val="800"/>
              </a:spcBef>
              <a:buFont typeface="Times New Roman" pitchFamily="16" charset="0"/>
              <a:buChar char="•"/>
              <a:tabLst>
                <a:tab pos="338138" algn="l"/>
                <a:tab pos="785813" algn="l"/>
                <a:tab pos="1235075" algn="l"/>
                <a:tab pos="1684338" algn="l"/>
                <a:tab pos="2133600" algn="l"/>
                <a:tab pos="2582863" algn="l"/>
                <a:tab pos="3032125" algn="l"/>
                <a:tab pos="3481388" algn="l"/>
                <a:tab pos="3930650" algn="l"/>
                <a:tab pos="4379913" algn="l"/>
                <a:tab pos="4829175" algn="l"/>
                <a:tab pos="5278438" algn="l"/>
                <a:tab pos="5727700" algn="l"/>
                <a:tab pos="6176963" algn="l"/>
                <a:tab pos="6626225" algn="l"/>
                <a:tab pos="7075488" algn="l"/>
                <a:tab pos="7524750" algn="l"/>
                <a:tab pos="7974013" algn="l"/>
                <a:tab pos="8423275" algn="l"/>
                <a:tab pos="8872538" algn="l"/>
                <a:tab pos="9321800" algn="l"/>
              </a:tabLst>
              <a:defRPr/>
            </a:pPr>
            <a:r>
              <a:rPr lang="en-US" sz="2000">
                <a:solidFill>
                  <a:srgbClr val="000000"/>
                </a:solidFill>
                <a:latin typeface="Calibri" pitchFamily="32" charset="0"/>
                <a:cs typeface="+mn-cs"/>
              </a:rPr>
              <a:t>All find operators start with a -, &amp; path_list can never contain one</a:t>
            </a:r>
          </a:p>
          <a:p>
            <a:pPr marL="338138" indent="-338138" algn="just">
              <a:spcBef>
                <a:spcPts val="800"/>
              </a:spcBef>
              <a:buFont typeface="Times New Roman" pitchFamily="16" charset="0"/>
              <a:buChar char="•"/>
              <a:tabLst>
                <a:tab pos="338138" algn="l"/>
                <a:tab pos="785813" algn="l"/>
                <a:tab pos="1235075" algn="l"/>
                <a:tab pos="1684338" algn="l"/>
                <a:tab pos="2133600" algn="l"/>
                <a:tab pos="2582863" algn="l"/>
                <a:tab pos="3032125" algn="l"/>
                <a:tab pos="3481388" algn="l"/>
                <a:tab pos="3930650" algn="l"/>
                <a:tab pos="4379913" algn="l"/>
                <a:tab pos="4829175" algn="l"/>
                <a:tab pos="5278438" algn="l"/>
                <a:tab pos="5727700" algn="l"/>
                <a:tab pos="6176963" algn="l"/>
                <a:tab pos="6626225" algn="l"/>
                <a:tab pos="7075488" algn="l"/>
                <a:tab pos="7524750" algn="l"/>
                <a:tab pos="7974013" algn="l"/>
                <a:tab pos="8423275" algn="l"/>
                <a:tab pos="8872538" algn="l"/>
                <a:tab pos="9321800" algn="l"/>
              </a:tabLst>
              <a:defRPr/>
            </a:pPr>
            <a:r>
              <a:rPr lang="en-US" sz="2000">
                <a:solidFill>
                  <a:srgbClr val="000000"/>
                </a:solidFill>
                <a:latin typeface="Calibri" pitchFamily="32" charset="0"/>
                <a:cs typeface="+mn-cs"/>
              </a:rPr>
              <a:t>Also use relative pathnames (like the </a:t>
            </a:r>
            <a:r>
              <a:rPr lang="en-US" sz="2000" b="1">
                <a:solidFill>
                  <a:srgbClr val="000000"/>
                </a:solidFill>
                <a:latin typeface="Calibri" pitchFamily="32" charset="0"/>
                <a:cs typeface="+mn-cs"/>
              </a:rPr>
              <a:t>.</a:t>
            </a:r>
            <a:r>
              <a:rPr lang="en-US" sz="2000">
                <a:solidFill>
                  <a:srgbClr val="000000"/>
                </a:solidFill>
                <a:latin typeface="Calibri" pitchFamily="32" charset="0"/>
                <a:cs typeface="+mn-cs"/>
              </a:rPr>
              <a:t>) in the path_list </a:t>
            </a:r>
          </a:p>
          <a:p>
            <a:pPr marL="339725" indent="-338138">
              <a:spcBef>
                <a:spcPts val="800"/>
              </a:spcBef>
              <a:buClrTx/>
              <a:buFontTx/>
              <a:buNone/>
              <a:tabLst>
                <a:tab pos="338138" algn="l"/>
                <a:tab pos="785813" algn="l"/>
                <a:tab pos="1235075" algn="l"/>
                <a:tab pos="1684338" algn="l"/>
                <a:tab pos="2133600" algn="l"/>
                <a:tab pos="2582863" algn="l"/>
                <a:tab pos="3032125" algn="l"/>
                <a:tab pos="3481388" algn="l"/>
                <a:tab pos="3930650" algn="l"/>
                <a:tab pos="4379913" algn="l"/>
                <a:tab pos="4829175" algn="l"/>
                <a:tab pos="5278438" algn="l"/>
                <a:tab pos="5727700" algn="l"/>
                <a:tab pos="6176963" algn="l"/>
                <a:tab pos="6626225" algn="l"/>
                <a:tab pos="7075488" algn="l"/>
                <a:tab pos="7524750" algn="l"/>
                <a:tab pos="7974013" algn="l"/>
                <a:tab pos="8423275" algn="l"/>
                <a:tab pos="8872538" algn="l"/>
                <a:tab pos="9321800" algn="l"/>
              </a:tabLst>
              <a:defRPr/>
            </a:pPr>
            <a:r>
              <a:rPr lang="en-US" sz="2000">
                <a:solidFill>
                  <a:srgbClr val="CC0000"/>
                </a:solidFill>
                <a:latin typeface="Calibri" pitchFamily="32" charset="0"/>
                <a:cs typeface="+mn-cs"/>
              </a:rPr>
              <a:t>	Eg: $find </a:t>
            </a:r>
            <a:r>
              <a:rPr lang="en-US" sz="2000" b="1">
                <a:solidFill>
                  <a:srgbClr val="CC0000"/>
                </a:solidFill>
                <a:latin typeface="Calibri" pitchFamily="32" charset="0"/>
                <a:cs typeface="+mn-cs"/>
              </a:rPr>
              <a:t>.</a:t>
            </a:r>
            <a:r>
              <a:rPr lang="en-US" sz="2000">
                <a:solidFill>
                  <a:srgbClr val="CC0000"/>
                </a:solidFill>
                <a:latin typeface="Calibri" pitchFamily="32" charset="0"/>
                <a:cs typeface="+mn-cs"/>
              </a:rPr>
              <a:t> </a:t>
            </a:r>
            <a:r>
              <a:rPr lang="en-IN" sz="2000">
                <a:solidFill>
                  <a:srgbClr val="CC0000"/>
                </a:solidFill>
                <a:latin typeface="Calibri" pitchFamily="32" charset="0"/>
                <a:cs typeface="+mn-cs"/>
              </a:rPr>
              <a:t> </a:t>
            </a:r>
            <a:r>
              <a:rPr lang="en-US" sz="2000">
                <a:solidFill>
                  <a:srgbClr val="CC0000"/>
                </a:solidFill>
                <a:latin typeface="Calibri" pitchFamily="32" charset="0"/>
                <a:cs typeface="+mn-cs"/>
              </a:rPr>
              <a:t>–name “*.c” -print</a:t>
            </a:r>
          </a:p>
          <a:p>
            <a:pPr marL="339725" indent="-338138">
              <a:spcBef>
                <a:spcPts val="800"/>
              </a:spcBef>
              <a:buClrTx/>
              <a:buFontTx/>
              <a:buNone/>
              <a:tabLst>
                <a:tab pos="338138" algn="l"/>
                <a:tab pos="785813" algn="l"/>
                <a:tab pos="1235075" algn="l"/>
                <a:tab pos="1684338" algn="l"/>
                <a:tab pos="2133600" algn="l"/>
                <a:tab pos="2582863" algn="l"/>
                <a:tab pos="3032125" algn="l"/>
                <a:tab pos="3481388" algn="l"/>
                <a:tab pos="3930650" algn="l"/>
                <a:tab pos="4379913" algn="l"/>
                <a:tab pos="4829175" algn="l"/>
                <a:tab pos="5278438" algn="l"/>
                <a:tab pos="5727700" algn="l"/>
                <a:tab pos="6176963" algn="l"/>
                <a:tab pos="6626225" algn="l"/>
                <a:tab pos="7075488" algn="l"/>
                <a:tab pos="7524750" algn="l"/>
                <a:tab pos="7974013" algn="l"/>
                <a:tab pos="8423275" algn="l"/>
                <a:tab pos="8872538" algn="l"/>
                <a:tab pos="9321800" algn="l"/>
              </a:tabLst>
              <a:defRPr/>
            </a:pPr>
            <a:r>
              <a:rPr lang="en-US" b="1">
                <a:solidFill>
                  <a:srgbClr val="000000"/>
                </a:solidFill>
                <a:latin typeface="Calibri" pitchFamily="32" charset="0"/>
                <a:cs typeface="+mn-cs"/>
              </a:rPr>
              <a:t>Table:</a:t>
            </a:r>
            <a:r>
              <a:rPr lang="en-US">
                <a:solidFill>
                  <a:srgbClr val="000000"/>
                </a:solidFill>
                <a:latin typeface="Calibri" pitchFamily="32" charset="0"/>
                <a:cs typeface="+mn-cs"/>
              </a:rPr>
              <a:t> expressions used by find [meaning gets reversed when – is used by +, &amp; vice versa]</a:t>
            </a:r>
          </a:p>
        </p:txBody>
      </p:sp>
      <p:graphicFrame>
        <p:nvGraphicFramePr>
          <p:cNvPr id="13" name="Group 3">
            <a:extLst>
              <a:ext uri="{FF2B5EF4-FFF2-40B4-BE49-F238E27FC236}">
                <a16:creationId xmlns:a16="http://schemas.microsoft.com/office/drawing/2014/main" id="{15526ED1-E8C1-4171-8E1A-E8E1EBECBF8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92168912"/>
              </p:ext>
            </p:extLst>
          </p:nvPr>
        </p:nvGraphicFramePr>
        <p:xfrm>
          <a:off x="609600" y="3091542"/>
          <a:ext cx="10954326" cy="3650668"/>
        </p:xfrm>
        <a:graphic>
          <a:graphicData uri="http://schemas.openxmlformats.org/drawingml/2006/table">
            <a:tbl>
              <a:tblPr/>
              <a:tblGrid>
                <a:gridCol w="300584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94848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56408"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94000"/>
                        </a:lnSpc>
                        <a:spcBef>
                          <a:spcPts val="8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en-US" sz="18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2" charset="0"/>
                          <a:cs typeface="Arial" charset="0"/>
                        </a:rPr>
                        <a:t>Selection Criteria</a:t>
                      </a:r>
                    </a:p>
                  </a:txBody>
                  <a:tcPr marL="90000" marR="90000" marT="74196" marB="46800" horzOverflow="overflow">
                    <a:lnL w="28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4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4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94000"/>
                        </a:lnSpc>
                        <a:spcBef>
                          <a:spcPts val="8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en-US" sz="18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2" charset="0"/>
                          <a:cs typeface="Arial" charset="0"/>
                        </a:rPr>
                        <a:t>Selects File</a:t>
                      </a:r>
                    </a:p>
                  </a:txBody>
                  <a:tcPr marL="90000" marR="90000" marT="74196" marB="46800" horzOverflow="overflow">
                    <a:lnL w="14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4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9642"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94000"/>
                        </a:lnSpc>
                        <a:spcBef>
                          <a:spcPts val="8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2" charset="0"/>
                          <a:cs typeface="Arial" charset="0"/>
                        </a:rPr>
                        <a:t>-inum n</a:t>
                      </a:r>
                    </a:p>
                  </a:txBody>
                  <a:tcPr marL="90000" marR="90000" marT="74196" marB="46800" horzOverflow="overflow">
                    <a:lnL w="28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4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4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4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94000"/>
                        </a:lnSpc>
                        <a:spcBef>
                          <a:spcPts val="8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2" charset="0"/>
                          <a:cs typeface="Arial" charset="0"/>
                        </a:rPr>
                        <a:t>Having inode number n</a:t>
                      </a:r>
                    </a:p>
                  </a:txBody>
                  <a:tcPr marL="90000" marR="90000" marT="74196" marB="46800" horzOverflow="overflow">
                    <a:lnL w="14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4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4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56408"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94000"/>
                        </a:lnSpc>
                        <a:spcBef>
                          <a:spcPts val="8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2" charset="0"/>
                          <a:cs typeface="Arial" charset="0"/>
                        </a:rPr>
                        <a:t>-type x</a:t>
                      </a:r>
                    </a:p>
                  </a:txBody>
                  <a:tcPr marL="90000" marR="90000" marT="74196" marB="46800" horzOverflow="overflow">
                    <a:lnL w="28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4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4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4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94000"/>
                        </a:lnSpc>
                        <a:spcBef>
                          <a:spcPts val="8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2" charset="0"/>
                          <a:cs typeface="Arial" charset="0"/>
                        </a:rPr>
                        <a:t>If of type x; x can be f (ordinary files), d (directory) or l (symbolic link)</a:t>
                      </a:r>
                    </a:p>
                  </a:txBody>
                  <a:tcPr marL="90000" marR="90000" marT="74196" marB="46800" horzOverflow="overflow">
                    <a:lnL w="14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4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4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89642"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94000"/>
                        </a:lnSpc>
                        <a:spcBef>
                          <a:spcPts val="8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2" charset="0"/>
                          <a:cs typeface="Arial" charset="0"/>
                        </a:rPr>
                        <a:t>-perm nnn</a:t>
                      </a:r>
                    </a:p>
                  </a:txBody>
                  <a:tcPr marL="90000" marR="90000" marT="74196" marB="46800" horzOverflow="overflow">
                    <a:lnL w="28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4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4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4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94000"/>
                        </a:lnSpc>
                        <a:spcBef>
                          <a:spcPts val="8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2" charset="0"/>
                          <a:cs typeface="Arial" charset="0"/>
                        </a:rPr>
                        <a:t>If Octal permissions matches nnn completely</a:t>
                      </a:r>
                    </a:p>
                  </a:txBody>
                  <a:tcPr marL="90000" marR="90000" marT="74196" marB="46800" horzOverflow="overflow">
                    <a:lnL w="14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4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4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9642"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94000"/>
                        </a:lnSpc>
                        <a:spcBef>
                          <a:spcPts val="8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2" charset="0"/>
                          <a:cs typeface="Arial" charset="0"/>
                        </a:rPr>
                        <a:t>-user usname</a:t>
                      </a:r>
                    </a:p>
                  </a:txBody>
                  <a:tcPr marL="90000" marR="90000" marT="74196" marB="46800" horzOverflow="overflow">
                    <a:lnL w="28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4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4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4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94000"/>
                        </a:lnSpc>
                        <a:spcBef>
                          <a:spcPts val="8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2" charset="0"/>
                          <a:cs typeface="Arial" charset="0"/>
                        </a:rPr>
                        <a:t>If Owned by user usname</a:t>
                      </a:r>
                    </a:p>
                  </a:txBody>
                  <a:tcPr marL="90000" marR="90000" marT="74196" marB="46800" horzOverflow="overflow">
                    <a:lnL w="14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4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4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89642"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94000"/>
                        </a:lnSpc>
                        <a:spcBef>
                          <a:spcPts val="8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2" charset="0"/>
                          <a:cs typeface="Arial" charset="0"/>
                        </a:rPr>
                        <a:t>-mtime –x</a:t>
                      </a:r>
                    </a:p>
                  </a:txBody>
                  <a:tcPr marL="90000" marR="90000" marT="74196" marB="46800" horzOverflow="overflow">
                    <a:lnL w="28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4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4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4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94000"/>
                        </a:lnSpc>
                        <a:spcBef>
                          <a:spcPts val="8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2" charset="0"/>
                          <a:cs typeface="Arial" charset="0"/>
                        </a:rPr>
                        <a:t>If modified in less than x days</a:t>
                      </a:r>
                    </a:p>
                  </a:txBody>
                  <a:tcPr marL="90000" marR="90000" marT="74196" marB="46800" horzOverflow="overflow">
                    <a:lnL w="14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4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4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89642"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94000"/>
                        </a:lnSpc>
                        <a:spcBef>
                          <a:spcPts val="8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2" charset="0"/>
                          <a:cs typeface="Arial" charset="0"/>
                        </a:rPr>
                        <a:t>-atime +x</a:t>
                      </a:r>
                    </a:p>
                  </a:txBody>
                  <a:tcPr marL="90000" marR="90000" marT="74196" marB="46800" horzOverflow="overflow">
                    <a:lnL w="28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4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4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4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94000"/>
                        </a:lnSpc>
                        <a:spcBef>
                          <a:spcPts val="8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2" charset="0"/>
                          <a:cs typeface="Arial" charset="0"/>
                        </a:rPr>
                        <a:t>If accessed in more than x days</a:t>
                      </a:r>
                    </a:p>
                  </a:txBody>
                  <a:tcPr marL="90000" marR="90000" marT="74196" marB="46800" horzOverflow="overflow">
                    <a:lnL w="14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4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4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89642"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94000"/>
                        </a:lnSpc>
                        <a:spcBef>
                          <a:spcPts val="8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2" charset="0"/>
                          <a:cs typeface="Arial" charset="0"/>
                        </a:rPr>
                        <a:t>-name flname</a:t>
                      </a:r>
                    </a:p>
                  </a:txBody>
                  <a:tcPr marL="90000" marR="90000" marT="74196" marB="46800" horzOverflow="overflow">
                    <a:lnL w="28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4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4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94000"/>
                        </a:lnSpc>
                        <a:spcBef>
                          <a:spcPts val="8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2" charset="0"/>
                          <a:cs typeface="Arial" charset="0"/>
                        </a:rPr>
                        <a:t>If flname</a:t>
                      </a:r>
                    </a:p>
                  </a:txBody>
                  <a:tcPr marL="90000" marR="90000" marT="74196" marB="46800" horzOverflow="overflow">
                    <a:lnL w="14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4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56592042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60EB7491-0263-47E8-BA73-5E25D441A20A}"/>
              </a:ext>
            </a:extLst>
          </p:cNvPr>
          <p:cNvSpPr/>
          <p:nvPr/>
        </p:nvSpPr>
        <p:spPr>
          <a:xfrm>
            <a:off x="-55880" y="429395"/>
            <a:ext cx="12303760" cy="14223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DE4289B-5A9D-4D1D-8546-3AC6DA34870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83"/>
          <a:stretch/>
        </p:blipFill>
        <p:spPr>
          <a:xfrm>
            <a:off x="11035161" y="-1"/>
            <a:ext cx="1016000" cy="96536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F545CCB-30BA-465D-AB61-85A068F7FE2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094" b="8607"/>
          <a:stretch/>
        </p:blipFill>
        <p:spPr>
          <a:xfrm>
            <a:off x="140839" y="110490"/>
            <a:ext cx="1991360" cy="746760"/>
          </a:xfrm>
          <a:prstGeom prst="rect">
            <a:avLst/>
          </a:prstGeom>
        </p:spPr>
      </p:pic>
      <p:pic>
        <p:nvPicPr>
          <p:cNvPr id="8" name="Picture 2">
            <a:extLst>
              <a:ext uri="{FF2B5EF4-FFF2-40B4-BE49-F238E27FC236}">
                <a16:creationId xmlns:a16="http://schemas.microsoft.com/office/drawing/2014/main" id="{0680EFED-9B06-4900-9B0B-44F65332F5A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083" t="10169" r="28688"/>
          <a:stretch/>
        </p:blipFill>
        <p:spPr bwMode="auto">
          <a:xfrm>
            <a:off x="8246854" y="0"/>
            <a:ext cx="883919" cy="9154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5174D98B-A888-4925-9398-BE88B941884A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95"/>
          <a:stretch/>
        </p:blipFill>
        <p:spPr>
          <a:xfrm>
            <a:off x="9425151" y="0"/>
            <a:ext cx="1413291" cy="955525"/>
          </a:xfrm>
          <a:prstGeom prst="rect">
            <a:avLst/>
          </a:prstGeom>
        </p:spPr>
      </p:pic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53B2F865-3834-497F-B440-7CA7E591ACF5}"/>
              </a:ext>
            </a:extLst>
          </p:cNvPr>
          <p:cNvCxnSpPr>
            <a:cxnSpLocks/>
          </p:cNvCxnSpPr>
          <p:nvPr/>
        </p:nvCxnSpPr>
        <p:spPr>
          <a:xfrm flipV="1">
            <a:off x="0" y="940395"/>
            <a:ext cx="12192000" cy="1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" name="Rectangle 1">
            <a:extLst>
              <a:ext uri="{FF2B5EF4-FFF2-40B4-BE49-F238E27FC236}">
                <a16:creationId xmlns:a16="http://schemas.microsoft.com/office/drawing/2014/main" id="{45C21305-45D0-4AC6-928E-D125228A1D06}"/>
              </a:ext>
            </a:extLst>
          </p:cNvPr>
          <p:cNvSpPr/>
          <p:nvPr/>
        </p:nvSpPr>
        <p:spPr>
          <a:xfrm>
            <a:off x="0" y="940395"/>
            <a:ext cx="12192000" cy="591760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graphicFrame>
        <p:nvGraphicFramePr>
          <p:cNvPr id="9" name="Group 2">
            <a:extLst>
              <a:ext uri="{FF2B5EF4-FFF2-40B4-BE49-F238E27FC236}">
                <a16:creationId xmlns:a16="http://schemas.microsoft.com/office/drawing/2014/main" id="{D4DAB12B-C287-4871-B55C-9A4442F943F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68296972"/>
              </p:ext>
            </p:extLst>
          </p:nvPr>
        </p:nvGraphicFramePr>
        <p:xfrm>
          <a:off x="2394857" y="1467146"/>
          <a:ext cx="8081963" cy="4864102"/>
        </p:xfrm>
        <a:graphic>
          <a:graphicData uri="http://schemas.openxmlformats.org/drawingml/2006/table">
            <a:tbl>
              <a:tblPr/>
              <a:tblGrid>
                <a:gridCol w="22177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8642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6438"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94000"/>
                        </a:lnSpc>
                        <a:spcBef>
                          <a:spcPts val="8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en-US" sz="20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2" charset="0"/>
                          <a:cs typeface="Arial" charset="0"/>
                        </a:rPr>
                        <a:t>Selection Criteria</a:t>
                      </a:r>
                    </a:p>
                  </a:txBody>
                  <a:tcPr marL="90000" marR="90000" marT="77159" marB="46800" horzOverflow="overflow">
                    <a:lnL w="28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4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4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94000"/>
                        </a:lnSpc>
                        <a:spcBef>
                          <a:spcPts val="8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en-US" sz="20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2" charset="0"/>
                          <a:cs typeface="Arial" charset="0"/>
                        </a:rPr>
                        <a:t>Selects File</a:t>
                      </a:r>
                    </a:p>
                  </a:txBody>
                  <a:tcPr marL="90000" marR="90000" marT="77159" marB="46800" horzOverflow="overflow">
                    <a:lnL w="14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4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1488"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94000"/>
                        </a:lnSpc>
                        <a:spcBef>
                          <a:spcPts val="8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2" charset="0"/>
                          <a:cs typeface="Arial" charset="0"/>
                        </a:rPr>
                        <a:t>-links n</a:t>
                      </a:r>
                    </a:p>
                  </a:txBody>
                  <a:tcPr marL="90000" marR="90000" marT="77159" marB="46800" horzOverflow="overflow">
                    <a:lnL w="28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4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4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4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94000"/>
                        </a:lnSpc>
                        <a:spcBef>
                          <a:spcPts val="8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2" charset="0"/>
                          <a:cs typeface="Arial" charset="0"/>
                        </a:rPr>
                        <a:t>If having n links</a:t>
                      </a:r>
                    </a:p>
                  </a:txBody>
                  <a:tcPr marL="90000" marR="90000" marT="77159" marB="46800" horzOverflow="overflow">
                    <a:lnL w="14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4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4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23875"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94000"/>
                        </a:lnSpc>
                        <a:spcBef>
                          <a:spcPts val="8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2" charset="0"/>
                          <a:cs typeface="Arial" charset="0"/>
                        </a:rPr>
                        <a:t>-group gname</a:t>
                      </a:r>
                    </a:p>
                  </a:txBody>
                  <a:tcPr marL="90000" marR="90000" marT="77159" marB="46800" horzOverflow="overflow">
                    <a:lnL w="28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4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4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4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94000"/>
                        </a:lnSpc>
                        <a:spcBef>
                          <a:spcPts val="8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2" charset="0"/>
                          <a:cs typeface="Arial" charset="0"/>
                        </a:rPr>
                        <a:t>If owned by group name</a:t>
                      </a:r>
                    </a:p>
                  </a:txBody>
                  <a:tcPr marL="90000" marR="90000" marT="77159" marB="46800" horzOverflow="overflow">
                    <a:lnL w="14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4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4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19150"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94000"/>
                        </a:lnSpc>
                        <a:spcBef>
                          <a:spcPts val="8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2" charset="0"/>
                          <a:cs typeface="Arial" charset="0"/>
                        </a:rPr>
                        <a:t>-size +x[c]</a:t>
                      </a:r>
                    </a:p>
                  </a:txBody>
                  <a:tcPr marL="90000" marR="90000" marT="77159" marB="46800" horzOverflow="overflow">
                    <a:lnL w="28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4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4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4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94000"/>
                        </a:lnSpc>
                        <a:spcBef>
                          <a:spcPts val="8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2" charset="0"/>
                          <a:cs typeface="Arial" charset="0"/>
                        </a:rPr>
                        <a:t>If size greater than x blocks (characters if c is also specified)</a:t>
                      </a:r>
                    </a:p>
                  </a:txBody>
                  <a:tcPr marL="90000" marR="90000" marT="77159" marB="46800" horzOverflow="overflow">
                    <a:lnL w="14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4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4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69900"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94000"/>
                        </a:lnSpc>
                        <a:spcBef>
                          <a:spcPts val="8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2" charset="0"/>
                          <a:cs typeface="Arial" charset="0"/>
                        </a:rPr>
                        <a:t>-newer flname</a:t>
                      </a:r>
                    </a:p>
                  </a:txBody>
                  <a:tcPr marL="90000" marR="90000" marT="77159" marB="46800" horzOverflow="overflow">
                    <a:lnL w="28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4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4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4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94000"/>
                        </a:lnSpc>
                        <a:spcBef>
                          <a:spcPts val="8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2" charset="0"/>
                          <a:cs typeface="Arial" charset="0"/>
                        </a:rPr>
                        <a:t>If modified after flname</a:t>
                      </a:r>
                    </a:p>
                  </a:txBody>
                  <a:tcPr marL="90000" marR="90000" marT="77159" marB="46800" horzOverflow="overflow">
                    <a:lnL w="14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4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4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68313"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94000"/>
                        </a:lnSpc>
                        <a:spcBef>
                          <a:spcPts val="8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2" charset="0"/>
                          <a:cs typeface="Arial" charset="0"/>
                        </a:rPr>
                        <a:t>-mmin –x</a:t>
                      </a:r>
                    </a:p>
                  </a:txBody>
                  <a:tcPr marL="90000" marR="90000" marT="77159" marB="46800" horzOverflow="overflow">
                    <a:lnL w="28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4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4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4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94000"/>
                        </a:lnSpc>
                        <a:spcBef>
                          <a:spcPts val="8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2" charset="0"/>
                          <a:cs typeface="Arial" charset="0"/>
                        </a:rPr>
                        <a:t>If modified in less than x minutes</a:t>
                      </a:r>
                    </a:p>
                  </a:txBody>
                  <a:tcPr marL="90000" marR="90000" marT="77159" marB="46800" horzOverflow="overflow">
                    <a:lnL w="14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4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4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69900"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94000"/>
                        </a:lnSpc>
                        <a:spcBef>
                          <a:spcPts val="8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2" charset="0"/>
                          <a:cs typeface="Arial" charset="0"/>
                        </a:rPr>
                        <a:t>-amin +x</a:t>
                      </a:r>
                    </a:p>
                  </a:txBody>
                  <a:tcPr marL="90000" marR="90000" marT="77159" marB="46800" horzOverflow="overflow">
                    <a:lnL w="28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4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4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4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94000"/>
                        </a:lnSpc>
                        <a:spcBef>
                          <a:spcPts val="8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2" charset="0"/>
                          <a:cs typeface="Arial" charset="0"/>
                        </a:rPr>
                        <a:t>If accessed in more than x minutes</a:t>
                      </a:r>
                    </a:p>
                  </a:txBody>
                  <a:tcPr marL="90000" marR="90000" marT="77159" marB="46800" horzOverflow="overflow">
                    <a:lnL w="14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4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4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66725"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94000"/>
                        </a:lnSpc>
                        <a:spcBef>
                          <a:spcPts val="8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2" charset="0"/>
                          <a:cs typeface="Arial" charset="0"/>
                        </a:rPr>
                        <a:t>-</a:t>
                      </a:r>
                      <a:r>
                        <a:rPr kumimoji="0" lang="en-US" sz="2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2" charset="0"/>
                          <a:cs typeface="Arial" charset="0"/>
                        </a:rPr>
                        <a:t>iname</a:t>
                      </a: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2" charset="0"/>
                          <a:cs typeface="Arial" charset="0"/>
                        </a:rPr>
                        <a:t> </a:t>
                      </a:r>
                      <a:r>
                        <a:rPr kumimoji="0" lang="en-US" sz="2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2" charset="0"/>
                          <a:cs typeface="Arial" charset="0"/>
                        </a:rPr>
                        <a:t>flname</a:t>
                      </a:r>
                      <a:endParaRPr kumimoji="0" 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2" charset="0"/>
                        <a:cs typeface="Arial" charset="0"/>
                      </a:endParaRPr>
                    </a:p>
                  </a:txBody>
                  <a:tcPr marL="90000" marR="90000" marT="77159" marB="46800" horzOverflow="overflow">
                    <a:lnL w="28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4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4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4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94000"/>
                        </a:lnSpc>
                        <a:spcBef>
                          <a:spcPts val="8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2" charset="0"/>
                          <a:cs typeface="Arial" charset="0"/>
                        </a:rPr>
                        <a:t>Flname, match is case sensitive</a:t>
                      </a:r>
                    </a:p>
                  </a:txBody>
                  <a:tcPr marL="90000" marR="90000" marT="77159" marB="46800" horzOverflow="overflow">
                    <a:lnL w="14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4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4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68313"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94000"/>
                        </a:lnSpc>
                        <a:spcBef>
                          <a:spcPts val="8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2" charset="0"/>
                          <a:cs typeface="Arial" charset="0"/>
                        </a:rPr>
                        <a:t>-mount</a:t>
                      </a:r>
                    </a:p>
                  </a:txBody>
                  <a:tcPr marL="90000" marR="90000" marT="77159" marB="46800" horzOverflow="overflow">
                    <a:lnL w="28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4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4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94000"/>
                        </a:lnSpc>
                        <a:spcBef>
                          <a:spcPts val="8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2" charset="0"/>
                          <a:cs typeface="Arial" charset="0"/>
                        </a:rPr>
                        <a:t>But don’t mount in other file systems</a:t>
                      </a:r>
                    </a:p>
                  </a:txBody>
                  <a:tcPr marL="90000" marR="90000" marT="77159" marB="46800" horzOverflow="overflow">
                    <a:lnL w="14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4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30977185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60EB7491-0263-47E8-BA73-5E25D441A20A}"/>
              </a:ext>
            </a:extLst>
          </p:cNvPr>
          <p:cNvSpPr/>
          <p:nvPr/>
        </p:nvSpPr>
        <p:spPr>
          <a:xfrm>
            <a:off x="-55880" y="429395"/>
            <a:ext cx="12303760" cy="14223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DE4289B-5A9D-4D1D-8546-3AC6DA34870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83"/>
          <a:stretch/>
        </p:blipFill>
        <p:spPr>
          <a:xfrm>
            <a:off x="11035161" y="-1"/>
            <a:ext cx="1016000" cy="96536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F545CCB-30BA-465D-AB61-85A068F7FE2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094" b="8607"/>
          <a:stretch/>
        </p:blipFill>
        <p:spPr>
          <a:xfrm>
            <a:off x="140839" y="110490"/>
            <a:ext cx="1991360" cy="746760"/>
          </a:xfrm>
          <a:prstGeom prst="rect">
            <a:avLst/>
          </a:prstGeom>
        </p:spPr>
      </p:pic>
      <p:pic>
        <p:nvPicPr>
          <p:cNvPr id="8" name="Picture 2">
            <a:extLst>
              <a:ext uri="{FF2B5EF4-FFF2-40B4-BE49-F238E27FC236}">
                <a16:creationId xmlns:a16="http://schemas.microsoft.com/office/drawing/2014/main" id="{0680EFED-9B06-4900-9B0B-44F65332F5A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083" t="10169" r="28688"/>
          <a:stretch/>
        </p:blipFill>
        <p:spPr bwMode="auto">
          <a:xfrm>
            <a:off x="8246854" y="0"/>
            <a:ext cx="883919" cy="9154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5174D98B-A888-4925-9398-BE88B941884A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95"/>
          <a:stretch/>
        </p:blipFill>
        <p:spPr>
          <a:xfrm>
            <a:off x="9425151" y="0"/>
            <a:ext cx="1413291" cy="955525"/>
          </a:xfrm>
          <a:prstGeom prst="rect">
            <a:avLst/>
          </a:prstGeom>
        </p:spPr>
      </p:pic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53B2F865-3834-497F-B440-7CA7E591ACF5}"/>
              </a:ext>
            </a:extLst>
          </p:cNvPr>
          <p:cNvCxnSpPr>
            <a:cxnSpLocks/>
          </p:cNvCxnSpPr>
          <p:nvPr/>
        </p:nvCxnSpPr>
        <p:spPr>
          <a:xfrm flipV="1">
            <a:off x="0" y="940395"/>
            <a:ext cx="12192000" cy="1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" name="Rectangle 1">
            <a:extLst>
              <a:ext uri="{FF2B5EF4-FFF2-40B4-BE49-F238E27FC236}">
                <a16:creationId xmlns:a16="http://schemas.microsoft.com/office/drawing/2014/main" id="{45C21305-45D0-4AC6-928E-D125228A1D06}"/>
              </a:ext>
            </a:extLst>
          </p:cNvPr>
          <p:cNvSpPr/>
          <p:nvPr/>
        </p:nvSpPr>
        <p:spPr>
          <a:xfrm>
            <a:off x="0" y="940395"/>
            <a:ext cx="12192000" cy="591760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9" name="Text Box 2">
            <a:extLst>
              <a:ext uri="{FF2B5EF4-FFF2-40B4-BE49-F238E27FC236}">
                <a16:creationId xmlns:a16="http://schemas.microsoft.com/office/drawing/2014/main" id="{9F22AE87-CFCA-486F-AC23-B398B279A4B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199" y="1632856"/>
            <a:ext cx="8376557" cy="49965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/>
          <a:lstStyle>
            <a:lvl1pPr marL="342900" indent="-338138" eaLnBrk="0" hangingPunct="0"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Droid Sans Fallback" charset="0"/>
              </a:defRPr>
            </a:lvl1pPr>
            <a:lvl2pPr eaLnBrk="0" hangingPunct="0"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Droid Sans Fallback" charset="0"/>
              </a:defRPr>
            </a:lvl2pPr>
            <a:lvl3pPr eaLnBrk="0" hangingPunct="0"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Droid Sans Fallback" charset="0"/>
              </a:defRPr>
            </a:lvl3pPr>
            <a:lvl4pPr eaLnBrk="0" hangingPunct="0"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Droid Sans Fallback" charset="0"/>
              </a:defRPr>
            </a:lvl4pPr>
            <a:lvl5pPr eaLnBrk="0" hangingPunct="0"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Droid Sans Fallback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Droid Sans Fallback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Droid Sans Fallback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Droid Sans Fallback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Droid Sans Fallback" charset="0"/>
              </a:defRPr>
            </a:lvl9pPr>
          </a:lstStyle>
          <a:p>
            <a:pPr eaLnBrk="1" hangingPunct="1">
              <a:spcBef>
                <a:spcPts val="800"/>
              </a:spcBef>
              <a:buClrTx/>
              <a:buFontTx/>
              <a:buNone/>
            </a:pPr>
            <a:r>
              <a:rPr lang="en-US" altLang="en-US" sz="2400" b="1" dirty="0">
                <a:solidFill>
                  <a:srgbClr val="000000"/>
                </a:solidFill>
                <a:latin typeface="Calibri" panose="020F0502020204030204" pitchFamily="34" charset="0"/>
              </a:rPr>
              <a:t>Options available in the Action Component:</a:t>
            </a:r>
          </a:p>
          <a:p>
            <a:pPr eaLnBrk="1" hangingPunct="1">
              <a:spcBef>
                <a:spcPts val="800"/>
              </a:spcBef>
              <a:buClrTx/>
              <a:buFontTx/>
              <a:buNone/>
            </a:pPr>
            <a:endParaRPr lang="en-US" altLang="en-US" sz="2400" b="1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 eaLnBrk="1" hangingPunct="1">
              <a:spcBef>
                <a:spcPts val="800"/>
              </a:spcBef>
              <a:buClrTx/>
              <a:buFontTx/>
              <a:buNone/>
            </a:pPr>
            <a:endParaRPr lang="en-US" altLang="en-US" sz="2400" b="1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 eaLnBrk="1" hangingPunct="1">
              <a:spcBef>
                <a:spcPts val="800"/>
              </a:spcBef>
              <a:buClrTx/>
              <a:buFontTx/>
              <a:buNone/>
            </a:pPr>
            <a:endParaRPr lang="en-US" altLang="en-US" sz="2400" b="1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 eaLnBrk="1" hangingPunct="1">
              <a:spcBef>
                <a:spcPts val="800"/>
              </a:spcBef>
              <a:buClrTx/>
              <a:buFontTx/>
              <a:buNone/>
            </a:pPr>
            <a:endParaRPr lang="en-US" altLang="en-US" sz="2400" b="1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 eaLnBrk="1" hangingPunct="1">
              <a:spcBef>
                <a:spcPts val="800"/>
              </a:spcBef>
              <a:buClrTx/>
              <a:buFontTx/>
              <a:buNone/>
            </a:pPr>
            <a:endParaRPr lang="en-US" altLang="en-US" sz="2400" b="1" dirty="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graphicFrame>
        <p:nvGraphicFramePr>
          <p:cNvPr id="11" name="Group 3">
            <a:extLst>
              <a:ext uri="{FF2B5EF4-FFF2-40B4-BE49-F238E27FC236}">
                <a16:creationId xmlns:a16="http://schemas.microsoft.com/office/drawing/2014/main" id="{E0D3EB5C-5F58-4ACE-8270-BD6BDC06DC2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43390425"/>
              </p:ext>
            </p:extLst>
          </p:nvPr>
        </p:nvGraphicFramePr>
        <p:xfrm>
          <a:off x="1894115" y="2695920"/>
          <a:ext cx="7929563" cy="2436814"/>
        </p:xfrm>
        <a:graphic>
          <a:graphicData uri="http://schemas.openxmlformats.org/drawingml/2006/table">
            <a:tbl>
              <a:tblPr/>
              <a:tblGrid>
                <a:gridCol w="1295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63416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82588"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94000"/>
                        </a:lnSpc>
                        <a:spcBef>
                          <a:spcPts val="8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en-US" sz="18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2" charset="0"/>
                          <a:cs typeface="Arial" charset="0"/>
                        </a:rPr>
                        <a:t>Action</a:t>
                      </a:r>
                    </a:p>
                  </a:txBody>
                  <a:tcPr marL="90000" marR="90000" marT="74196" marB="46800" horzOverflow="overflow">
                    <a:lnL w="28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4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4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94000"/>
                        </a:lnSpc>
                        <a:spcBef>
                          <a:spcPts val="8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2" charset="0"/>
                          <a:cs typeface="Arial" charset="0"/>
                        </a:rPr>
                        <a:t>Significance</a:t>
                      </a:r>
                    </a:p>
                  </a:txBody>
                  <a:tcPr marL="90000" marR="90000" marT="74196" marB="46800" horzOverflow="overflow">
                    <a:lnL w="14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4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2588"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94000"/>
                        </a:lnSpc>
                        <a:spcBef>
                          <a:spcPts val="8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2" charset="0"/>
                          <a:cs typeface="Arial" charset="0"/>
                        </a:rPr>
                        <a:t>-print</a:t>
                      </a:r>
                    </a:p>
                  </a:txBody>
                  <a:tcPr marL="90000" marR="90000" marT="74196" marB="46800" horzOverflow="overflow">
                    <a:lnL w="28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4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4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4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94000"/>
                        </a:lnSpc>
                        <a:spcBef>
                          <a:spcPts val="8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2" charset="0"/>
                          <a:cs typeface="Arial" charset="0"/>
                        </a:rPr>
                        <a:t>Prints selected files on standard output</a:t>
                      </a:r>
                    </a:p>
                  </a:txBody>
                  <a:tcPr marL="90000" marR="90000" marT="74196" marB="46800" horzOverflow="overflow">
                    <a:lnL w="14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4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4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82588"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94000"/>
                        </a:lnSpc>
                        <a:spcBef>
                          <a:spcPts val="8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2" charset="0"/>
                          <a:cs typeface="Arial" charset="0"/>
                        </a:rPr>
                        <a:t>-ls</a:t>
                      </a:r>
                    </a:p>
                  </a:txBody>
                  <a:tcPr marL="90000" marR="90000" marT="74196" marB="46800" horzOverflow="overflow">
                    <a:lnL w="28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4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4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4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94000"/>
                        </a:lnSpc>
                        <a:spcBef>
                          <a:spcPts val="8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2" charset="0"/>
                          <a:cs typeface="Arial" charset="0"/>
                        </a:rPr>
                        <a:t>Executes ls –lids command on selected files</a:t>
                      </a:r>
                    </a:p>
                  </a:txBody>
                  <a:tcPr marL="90000" marR="90000" marT="74196" marB="46800" horzOverflow="overflow">
                    <a:lnL w="14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4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4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44525"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94000"/>
                        </a:lnSpc>
                        <a:spcBef>
                          <a:spcPts val="8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2" charset="0"/>
                          <a:cs typeface="Arial" charset="0"/>
                        </a:rPr>
                        <a:t>-exec cmd</a:t>
                      </a:r>
                    </a:p>
                  </a:txBody>
                  <a:tcPr marL="90000" marR="90000" marT="74196" marB="46800" horzOverflow="overflow">
                    <a:lnL w="28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4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4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4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94000"/>
                        </a:lnSpc>
                        <a:spcBef>
                          <a:spcPts val="8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2" charset="0"/>
                          <a:cs typeface="Arial" charset="0"/>
                        </a:rPr>
                        <a:t>Executes UNIX command cmd followed by { } \;</a:t>
                      </a:r>
                    </a:p>
                  </a:txBody>
                  <a:tcPr marL="90000" marR="90000" marT="74196" marB="46800" horzOverflow="overflow">
                    <a:lnL w="14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4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4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44525"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94000"/>
                        </a:lnSpc>
                        <a:spcBef>
                          <a:spcPts val="8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2" charset="0"/>
                          <a:cs typeface="Arial" charset="0"/>
                        </a:rPr>
                        <a:t>-ok</a:t>
                      </a:r>
                    </a:p>
                  </a:txBody>
                  <a:tcPr marL="90000" marR="90000" marT="74196" marB="46800" horzOverflow="overflow">
                    <a:lnL w="28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4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4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94000"/>
                        </a:lnSpc>
                        <a:spcBef>
                          <a:spcPts val="8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2" charset="0"/>
                          <a:cs typeface="Arial" charset="0"/>
                        </a:rPr>
                        <a:t>Same as –exec, but asks for the yes/no confirmation of user</a:t>
                      </a:r>
                    </a:p>
                  </a:txBody>
                  <a:tcPr marL="90000" marR="90000" marT="74196" marB="46800" horzOverflow="overflow">
                    <a:lnL w="14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4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7405980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60EB7491-0263-47E8-BA73-5E25D441A20A}"/>
              </a:ext>
            </a:extLst>
          </p:cNvPr>
          <p:cNvSpPr/>
          <p:nvPr/>
        </p:nvSpPr>
        <p:spPr>
          <a:xfrm>
            <a:off x="-55880" y="429395"/>
            <a:ext cx="12303760" cy="14223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DE4289B-5A9D-4D1D-8546-3AC6DA34870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83"/>
          <a:stretch/>
        </p:blipFill>
        <p:spPr>
          <a:xfrm>
            <a:off x="11035161" y="-1"/>
            <a:ext cx="1016000" cy="96536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F545CCB-30BA-465D-AB61-85A068F7FE2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094" b="8607"/>
          <a:stretch/>
        </p:blipFill>
        <p:spPr>
          <a:xfrm>
            <a:off x="140839" y="110490"/>
            <a:ext cx="1991360" cy="746760"/>
          </a:xfrm>
          <a:prstGeom prst="rect">
            <a:avLst/>
          </a:prstGeom>
        </p:spPr>
      </p:pic>
      <p:pic>
        <p:nvPicPr>
          <p:cNvPr id="8" name="Picture 2">
            <a:extLst>
              <a:ext uri="{FF2B5EF4-FFF2-40B4-BE49-F238E27FC236}">
                <a16:creationId xmlns:a16="http://schemas.microsoft.com/office/drawing/2014/main" id="{0680EFED-9B06-4900-9B0B-44F65332F5A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083" t="10169" r="28688"/>
          <a:stretch/>
        </p:blipFill>
        <p:spPr bwMode="auto">
          <a:xfrm>
            <a:off x="8246854" y="0"/>
            <a:ext cx="883919" cy="9154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5174D98B-A888-4925-9398-BE88B941884A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95"/>
          <a:stretch/>
        </p:blipFill>
        <p:spPr>
          <a:xfrm>
            <a:off x="9425151" y="0"/>
            <a:ext cx="1413291" cy="955525"/>
          </a:xfrm>
          <a:prstGeom prst="rect">
            <a:avLst/>
          </a:prstGeom>
        </p:spPr>
      </p:pic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53B2F865-3834-497F-B440-7CA7E591ACF5}"/>
              </a:ext>
            </a:extLst>
          </p:cNvPr>
          <p:cNvCxnSpPr>
            <a:cxnSpLocks/>
          </p:cNvCxnSpPr>
          <p:nvPr/>
        </p:nvCxnSpPr>
        <p:spPr>
          <a:xfrm flipV="1">
            <a:off x="0" y="940395"/>
            <a:ext cx="12192000" cy="1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" name="Rectangle 1">
            <a:extLst>
              <a:ext uri="{FF2B5EF4-FFF2-40B4-BE49-F238E27FC236}">
                <a16:creationId xmlns:a16="http://schemas.microsoft.com/office/drawing/2014/main" id="{45C21305-45D0-4AC6-928E-D125228A1D06}"/>
              </a:ext>
            </a:extLst>
          </p:cNvPr>
          <p:cNvSpPr/>
          <p:nvPr/>
        </p:nvSpPr>
        <p:spPr>
          <a:xfrm>
            <a:off x="0" y="940395"/>
            <a:ext cx="12192000" cy="591760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9" name="Text Box 1">
            <a:extLst>
              <a:ext uri="{FF2B5EF4-FFF2-40B4-BE49-F238E27FC236}">
                <a16:creationId xmlns:a16="http://schemas.microsoft.com/office/drawing/2014/main" id="{472BADE1-85C2-4957-8277-A9B63504C47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2367" y="1265811"/>
            <a:ext cx="10172700" cy="715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 anchor="ctr"/>
          <a:lstStyle>
            <a:lvl1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Droid Sans Fallback" charset="0"/>
              </a:defRPr>
            </a:lvl1pPr>
            <a:lvl2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Droid Sans Fallback" charset="0"/>
              </a:defRPr>
            </a:lvl2pPr>
            <a:lvl3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Droid Sans Fallback" charset="0"/>
              </a:defRPr>
            </a:lvl3pPr>
            <a:lvl4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Droid Sans Fallback" charset="0"/>
              </a:defRPr>
            </a:lvl4pPr>
            <a:lvl5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Droid Sans Fallback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Droid Sans Fallback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Droid Sans Fallback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Droid Sans Fallback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Droid Sans Fallback" charset="0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en-US" altLang="en-US" sz="3200" b="1" dirty="0">
                <a:solidFill>
                  <a:srgbClr val="0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Seven Attributes</a:t>
            </a:r>
          </a:p>
        </p:txBody>
      </p:sp>
      <p:sp>
        <p:nvSpPr>
          <p:cNvPr id="11" name="Text Box 2">
            <a:extLst>
              <a:ext uri="{FF2B5EF4-FFF2-40B4-BE49-F238E27FC236}">
                <a16:creationId xmlns:a16="http://schemas.microsoft.com/office/drawing/2014/main" id="{400345E0-8955-4090-88F1-BB5DBCD65E5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2367" y="2197235"/>
            <a:ext cx="10172700" cy="5102225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  <p:txBody>
          <a:bodyPr lIns="90000" tIns="46800" rIns="90000" bIns="46800"/>
          <a:lstStyle/>
          <a:p>
            <a:pPr marL="336550" indent="-336550">
              <a:lnSpc>
                <a:spcPct val="90000"/>
              </a:lnSpc>
              <a:spcBef>
                <a:spcPts val="600"/>
              </a:spcBef>
              <a:buFont typeface="Arial" charset="0"/>
              <a:buChar char="•"/>
              <a:tabLst>
                <a:tab pos="336550" algn="l"/>
                <a:tab pos="784225" algn="l"/>
                <a:tab pos="1233488" algn="l"/>
                <a:tab pos="1682750" algn="l"/>
                <a:tab pos="2132013" algn="l"/>
                <a:tab pos="2581275" algn="l"/>
                <a:tab pos="3030538" algn="l"/>
                <a:tab pos="3479800" algn="l"/>
                <a:tab pos="3929063" algn="l"/>
                <a:tab pos="4378325" algn="l"/>
                <a:tab pos="4827588" algn="l"/>
                <a:tab pos="5276850" algn="l"/>
                <a:tab pos="5726113" algn="l"/>
                <a:tab pos="6175375" algn="l"/>
                <a:tab pos="6624638" algn="l"/>
                <a:tab pos="7073900" algn="l"/>
                <a:tab pos="7523163" algn="l"/>
                <a:tab pos="7972425" algn="l"/>
                <a:tab pos="8421688" algn="l"/>
                <a:tab pos="8870950" algn="l"/>
                <a:tab pos="9320213" algn="l"/>
              </a:tabLst>
              <a:defRPr/>
            </a:pPr>
            <a:r>
              <a:rPr lang="en-US" sz="2400" b="1" dirty="0">
                <a:solidFill>
                  <a:srgbClr val="000000"/>
                </a:solidFill>
                <a:latin typeface="Calibri" pitchFamily="32" charset="0"/>
                <a:cs typeface="Arial" charset="0"/>
              </a:rPr>
              <a:t>File Type &amp; Permissions:</a:t>
            </a:r>
          </a:p>
          <a:p>
            <a:pPr marL="736600" lvl="1" indent="-279400">
              <a:lnSpc>
                <a:spcPct val="90000"/>
              </a:lnSpc>
              <a:spcBef>
                <a:spcPts val="500"/>
              </a:spcBef>
              <a:buFont typeface="Arial" charset="0"/>
              <a:buChar char="–"/>
              <a:tabLst>
                <a:tab pos="336550" algn="l"/>
                <a:tab pos="784225" algn="l"/>
                <a:tab pos="1233488" algn="l"/>
                <a:tab pos="1682750" algn="l"/>
                <a:tab pos="2132013" algn="l"/>
                <a:tab pos="2581275" algn="l"/>
                <a:tab pos="3030538" algn="l"/>
                <a:tab pos="3479800" algn="l"/>
                <a:tab pos="3929063" algn="l"/>
                <a:tab pos="4378325" algn="l"/>
                <a:tab pos="4827588" algn="l"/>
                <a:tab pos="5276850" algn="l"/>
                <a:tab pos="5726113" algn="l"/>
                <a:tab pos="6175375" algn="l"/>
                <a:tab pos="6624638" algn="l"/>
                <a:tab pos="7073900" algn="l"/>
                <a:tab pos="7523163" algn="l"/>
                <a:tab pos="7972425" algn="l"/>
                <a:tab pos="8421688" algn="l"/>
                <a:tab pos="8870950" algn="l"/>
                <a:tab pos="9320213" algn="l"/>
              </a:tabLst>
              <a:defRPr/>
            </a:pPr>
            <a:r>
              <a:rPr lang="en-US" sz="2000" dirty="0">
                <a:solidFill>
                  <a:srgbClr val="000000"/>
                </a:solidFill>
                <a:latin typeface="Calibri" pitchFamily="32" charset="0"/>
                <a:cs typeface="Arial" charset="0"/>
              </a:rPr>
              <a:t>First column</a:t>
            </a:r>
          </a:p>
          <a:p>
            <a:pPr marL="736600" lvl="1" indent="-279400">
              <a:lnSpc>
                <a:spcPct val="90000"/>
              </a:lnSpc>
              <a:spcBef>
                <a:spcPts val="500"/>
              </a:spcBef>
              <a:buFont typeface="Arial" charset="0"/>
              <a:buChar char="–"/>
              <a:tabLst>
                <a:tab pos="336550" algn="l"/>
                <a:tab pos="784225" algn="l"/>
                <a:tab pos="1233488" algn="l"/>
                <a:tab pos="1682750" algn="l"/>
                <a:tab pos="2132013" algn="l"/>
                <a:tab pos="2581275" algn="l"/>
                <a:tab pos="3030538" algn="l"/>
                <a:tab pos="3479800" algn="l"/>
                <a:tab pos="3929063" algn="l"/>
                <a:tab pos="4378325" algn="l"/>
                <a:tab pos="4827588" algn="l"/>
                <a:tab pos="5276850" algn="l"/>
                <a:tab pos="5726113" algn="l"/>
                <a:tab pos="6175375" algn="l"/>
                <a:tab pos="6624638" algn="l"/>
                <a:tab pos="7073900" algn="l"/>
                <a:tab pos="7523163" algn="l"/>
                <a:tab pos="7972425" algn="l"/>
                <a:tab pos="8421688" algn="l"/>
                <a:tab pos="8870950" algn="l"/>
                <a:tab pos="9320213" algn="l"/>
              </a:tabLst>
              <a:defRPr/>
            </a:pPr>
            <a:r>
              <a:rPr lang="en-US" sz="2000" dirty="0">
                <a:solidFill>
                  <a:srgbClr val="000000"/>
                </a:solidFill>
                <a:latin typeface="Calibri" pitchFamily="32" charset="0"/>
                <a:cs typeface="Arial" charset="0"/>
              </a:rPr>
              <a:t>First character ‘-’ -&gt; ordinary file &amp; ‘d’ -&gt; directory</a:t>
            </a:r>
          </a:p>
          <a:p>
            <a:pPr marL="736600" lvl="1" indent="-279400">
              <a:lnSpc>
                <a:spcPct val="90000"/>
              </a:lnSpc>
              <a:spcBef>
                <a:spcPts val="500"/>
              </a:spcBef>
              <a:buFont typeface="Arial" charset="0"/>
              <a:buChar char="–"/>
              <a:tabLst>
                <a:tab pos="336550" algn="l"/>
                <a:tab pos="784225" algn="l"/>
                <a:tab pos="1233488" algn="l"/>
                <a:tab pos="1682750" algn="l"/>
                <a:tab pos="2132013" algn="l"/>
                <a:tab pos="2581275" algn="l"/>
                <a:tab pos="3030538" algn="l"/>
                <a:tab pos="3479800" algn="l"/>
                <a:tab pos="3929063" algn="l"/>
                <a:tab pos="4378325" algn="l"/>
                <a:tab pos="4827588" algn="l"/>
                <a:tab pos="5276850" algn="l"/>
                <a:tab pos="5726113" algn="l"/>
                <a:tab pos="6175375" algn="l"/>
                <a:tab pos="6624638" algn="l"/>
                <a:tab pos="7073900" algn="l"/>
                <a:tab pos="7523163" algn="l"/>
                <a:tab pos="7972425" algn="l"/>
                <a:tab pos="8421688" algn="l"/>
                <a:tab pos="8870950" algn="l"/>
                <a:tab pos="9320213" algn="l"/>
              </a:tabLst>
              <a:defRPr/>
            </a:pPr>
            <a:r>
              <a:rPr lang="en-US" sz="2000" dirty="0">
                <a:solidFill>
                  <a:srgbClr val="000000"/>
                </a:solidFill>
                <a:latin typeface="Calibri" pitchFamily="32" charset="0"/>
                <a:cs typeface="Arial" charset="0"/>
              </a:rPr>
              <a:t>r, w, x indicates 3 types of permissions read, write &amp; execute</a:t>
            </a:r>
          </a:p>
          <a:p>
            <a:pPr marL="336550" indent="-336550">
              <a:lnSpc>
                <a:spcPct val="90000"/>
              </a:lnSpc>
              <a:spcBef>
                <a:spcPts val="600"/>
              </a:spcBef>
              <a:buFont typeface="Arial" charset="0"/>
              <a:buChar char="•"/>
              <a:tabLst>
                <a:tab pos="336550" algn="l"/>
                <a:tab pos="784225" algn="l"/>
                <a:tab pos="1233488" algn="l"/>
                <a:tab pos="1682750" algn="l"/>
                <a:tab pos="2132013" algn="l"/>
                <a:tab pos="2581275" algn="l"/>
                <a:tab pos="3030538" algn="l"/>
                <a:tab pos="3479800" algn="l"/>
                <a:tab pos="3929063" algn="l"/>
                <a:tab pos="4378325" algn="l"/>
                <a:tab pos="4827588" algn="l"/>
                <a:tab pos="5276850" algn="l"/>
                <a:tab pos="5726113" algn="l"/>
                <a:tab pos="6175375" algn="l"/>
                <a:tab pos="6624638" algn="l"/>
                <a:tab pos="7073900" algn="l"/>
                <a:tab pos="7523163" algn="l"/>
                <a:tab pos="7972425" algn="l"/>
                <a:tab pos="8421688" algn="l"/>
                <a:tab pos="8870950" algn="l"/>
                <a:tab pos="9320213" algn="l"/>
              </a:tabLst>
              <a:defRPr/>
            </a:pPr>
            <a:r>
              <a:rPr lang="en-US" sz="2400" b="1" dirty="0">
                <a:solidFill>
                  <a:srgbClr val="000000"/>
                </a:solidFill>
                <a:latin typeface="Calibri" pitchFamily="32" charset="0"/>
                <a:cs typeface="Arial" charset="0"/>
              </a:rPr>
              <a:t>Links:</a:t>
            </a:r>
          </a:p>
          <a:p>
            <a:pPr marL="736600" lvl="1" indent="-279400">
              <a:lnSpc>
                <a:spcPct val="90000"/>
              </a:lnSpc>
              <a:spcBef>
                <a:spcPts val="500"/>
              </a:spcBef>
              <a:buFont typeface="Arial" charset="0"/>
              <a:buChar char="–"/>
              <a:tabLst>
                <a:tab pos="336550" algn="l"/>
                <a:tab pos="784225" algn="l"/>
                <a:tab pos="1233488" algn="l"/>
                <a:tab pos="1682750" algn="l"/>
                <a:tab pos="2132013" algn="l"/>
                <a:tab pos="2581275" algn="l"/>
                <a:tab pos="3030538" algn="l"/>
                <a:tab pos="3479800" algn="l"/>
                <a:tab pos="3929063" algn="l"/>
                <a:tab pos="4378325" algn="l"/>
                <a:tab pos="4827588" algn="l"/>
                <a:tab pos="5276850" algn="l"/>
                <a:tab pos="5726113" algn="l"/>
                <a:tab pos="6175375" algn="l"/>
                <a:tab pos="6624638" algn="l"/>
                <a:tab pos="7073900" algn="l"/>
                <a:tab pos="7523163" algn="l"/>
                <a:tab pos="7972425" algn="l"/>
                <a:tab pos="8421688" algn="l"/>
                <a:tab pos="8870950" algn="l"/>
                <a:tab pos="9320213" algn="l"/>
              </a:tabLst>
              <a:defRPr/>
            </a:pPr>
            <a:r>
              <a:rPr lang="en-US" sz="2000" dirty="0">
                <a:solidFill>
                  <a:srgbClr val="000000"/>
                </a:solidFill>
                <a:latin typeface="Calibri" pitchFamily="32" charset="0"/>
                <a:cs typeface="Arial" charset="0"/>
              </a:rPr>
              <a:t>Second column</a:t>
            </a:r>
          </a:p>
          <a:p>
            <a:pPr marL="736600" lvl="1" indent="-279400">
              <a:lnSpc>
                <a:spcPct val="90000"/>
              </a:lnSpc>
              <a:spcBef>
                <a:spcPts val="500"/>
              </a:spcBef>
              <a:buFont typeface="Arial" charset="0"/>
              <a:buChar char="–"/>
              <a:tabLst>
                <a:tab pos="336550" algn="l"/>
                <a:tab pos="784225" algn="l"/>
                <a:tab pos="1233488" algn="l"/>
                <a:tab pos="1682750" algn="l"/>
                <a:tab pos="2132013" algn="l"/>
                <a:tab pos="2581275" algn="l"/>
                <a:tab pos="3030538" algn="l"/>
                <a:tab pos="3479800" algn="l"/>
                <a:tab pos="3929063" algn="l"/>
                <a:tab pos="4378325" algn="l"/>
                <a:tab pos="4827588" algn="l"/>
                <a:tab pos="5276850" algn="l"/>
                <a:tab pos="5726113" algn="l"/>
                <a:tab pos="6175375" algn="l"/>
                <a:tab pos="6624638" algn="l"/>
                <a:tab pos="7073900" algn="l"/>
                <a:tab pos="7523163" algn="l"/>
                <a:tab pos="7972425" algn="l"/>
                <a:tab pos="8421688" algn="l"/>
                <a:tab pos="8870950" algn="l"/>
                <a:tab pos="9320213" algn="l"/>
              </a:tabLst>
              <a:defRPr/>
            </a:pPr>
            <a:r>
              <a:rPr lang="en-US" sz="2000" dirty="0">
                <a:solidFill>
                  <a:srgbClr val="000000"/>
                </a:solidFill>
                <a:latin typeface="Calibri" pitchFamily="32" charset="0"/>
                <a:cs typeface="Arial" charset="0"/>
              </a:rPr>
              <a:t>Number of links associated with the file</a:t>
            </a:r>
          </a:p>
          <a:p>
            <a:pPr marL="336550" indent="-336550">
              <a:lnSpc>
                <a:spcPct val="90000"/>
              </a:lnSpc>
              <a:spcBef>
                <a:spcPts val="600"/>
              </a:spcBef>
              <a:buFont typeface="Arial" charset="0"/>
              <a:buChar char="•"/>
              <a:tabLst>
                <a:tab pos="336550" algn="l"/>
                <a:tab pos="784225" algn="l"/>
                <a:tab pos="1233488" algn="l"/>
                <a:tab pos="1682750" algn="l"/>
                <a:tab pos="2132013" algn="l"/>
                <a:tab pos="2581275" algn="l"/>
                <a:tab pos="3030538" algn="l"/>
                <a:tab pos="3479800" algn="l"/>
                <a:tab pos="3929063" algn="l"/>
                <a:tab pos="4378325" algn="l"/>
                <a:tab pos="4827588" algn="l"/>
                <a:tab pos="5276850" algn="l"/>
                <a:tab pos="5726113" algn="l"/>
                <a:tab pos="6175375" algn="l"/>
                <a:tab pos="6624638" algn="l"/>
                <a:tab pos="7073900" algn="l"/>
                <a:tab pos="7523163" algn="l"/>
                <a:tab pos="7972425" algn="l"/>
                <a:tab pos="8421688" algn="l"/>
                <a:tab pos="8870950" algn="l"/>
                <a:tab pos="9320213" algn="l"/>
              </a:tabLst>
              <a:defRPr/>
            </a:pPr>
            <a:r>
              <a:rPr lang="en-US" sz="2400" b="1" dirty="0">
                <a:solidFill>
                  <a:srgbClr val="000000"/>
                </a:solidFill>
                <a:latin typeface="Calibri" pitchFamily="32" charset="0"/>
                <a:cs typeface="Arial" charset="0"/>
              </a:rPr>
              <a:t>Ownership:</a:t>
            </a:r>
          </a:p>
          <a:p>
            <a:pPr marL="736600" lvl="1" indent="-279400">
              <a:lnSpc>
                <a:spcPct val="90000"/>
              </a:lnSpc>
              <a:spcBef>
                <a:spcPts val="500"/>
              </a:spcBef>
              <a:buFont typeface="Arial" charset="0"/>
              <a:buChar char="–"/>
              <a:tabLst>
                <a:tab pos="336550" algn="l"/>
                <a:tab pos="784225" algn="l"/>
                <a:tab pos="1233488" algn="l"/>
                <a:tab pos="1682750" algn="l"/>
                <a:tab pos="2132013" algn="l"/>
                <a:tab pos="2581275" algn="l"/>
                <a:tab pos="3030538" algn="l"/>
                <a:tab pos="3479800" algn="l"/>
                <a:tab pos="3929063" algn="l"/>
                <a:tab pos="4378325" algn="l"/>
                <a:tab pos="4827588" algn="l"/>
                <a:tab pos="5276850" algn="l"/>
                <a:tab pos="5726113" algn="l"/>
                <a:tab pos="6175375" algn="l"/>
                <a:tab pos="6624638" algn="l"/>
                <a:tab pos="7073900" algn="l"/>
                <a:tab pos="7523163" algn="l"/>
                <a:tab pos="7972425" algn="l"/>
                <a:tab pos="8421688" algn="l"/>
                <a:tab pos="8870950" algn="l"/>
                <a:tab pos="9320213" algn="l"/>
              </a:tabLst>
              <a:defRPr/>
            </a:pPr>
            <a:r>
              <a:rPr lang="en-US" sz="2000" dirty="0">
                <a:solidFill>
                  <a:srgbClr val="000000"/>
                </a:solidFill>
                <a:latin typeface="Calibri" pitchFamily="32" charset="0"/>
                <a:cs typeface="Arial" charset="0"/>
              </a:rPr>
              <a:t>Third column</a:t>
            </a:r>
          </a:p>
          <a:p>
            <a:pPr marL="736600" lvl="1" indent="-279400">
              <a:lnSpc>
                <a:spcPct val="90000"/>
              </a:lnSpc>
              <a:spcBef>
                <a:spcPts val="500"/>
              </a:spcBef>
              <a:buFont typeface="Arial" charset="0"/>
              <a:buChar char="–"/>
              <a:tabLst>
                <a:tab pos="336550" algn="l"/>
                <a:tab pos="784225" algn="l"/>
                <a:tab pos="1233488" algn="l"/>
                <a:tab pos="1682750" algn="l"/>
                <a:tab pos="2132013" algn="l"/>
                <a:tab pos="2581275" algn="l"/>
                <a:tab pos="3030538" algn="l"/>
                <a:tab pos="3479800" algn="l"/>
                <a:tab pos="3929063" algn="l"/>
                <a:tab pos="4378325" algn="l"/>
                <a:tab pos="4827588" algn="l"/>
                <a:tab pos="5276850" algn="l"/>
                <a:tab pos="5726113" algn="l"/>
                <a:tab pos="6175375" algn="l"/>
                <a:tab pos="6624638" algn="l"/>
                <a:tab pos="7073900" algn="l"/>
                <a:tab pos="7523163" algn="l"/>
                <a:tab pos="7972425" algn="l"/>
                <a:tab pos="8421688" algn="l"/>
                <a:tab pos="8870950" algn="l"/>
                <a:tab pos="9320213" algn="l"/>
              </a:tabLst>
              <a:defRPr/>
            </a:pPr>
            <a:r>
              <a:rPr lang="en-US" sz="2000" dirty="0">
                <a:solidFill>
                  <a:srgbClr val="000000"/>
                </a:solidFill>
                <a:latin typeface="Calibri" pitchFamily="32" charset="0"/>
                <a:cs typeface="Arial" charset="0"/>
              </a:rPr>
              <a:t>Creator of a file or directory become its owner. </a:t>
            </a:r>
          </a:p>
          <a:p>
            <a:pPr marL="736600" lvl="1" indent="-279400">
              <a:lnSpc>
                <a:spcPct val="90000"/>
              </a:lnSpc>
              <a:spcBef>
                <a:spcPts val="500"/>
              </a:spcBef>
              <a:buFont typeface="Arial" charset="0"/>
              <a:buChar char="–"/>
              <a:tabLst>
                <a:tab pos="336550" algn="l"/>
                <a:tab pos="784225" algn="l"/>
                <a:tab pos="1233488" algn="l"/>
                <a:tab pos="1682750" algn="l"/>
                <a:tab pos="2132013" algn="l"/>
                <a:tab pos="2581275" algn="l"/>
                <a:tab pos="3030538" algn="l"/>
                <a:tab pos="3479800" algn="l"/>
                <a:tab pos="3929063" algn="l"/>
                <a:tab pos="4378325" algn="l"/>
                <a:tab pos="4827588" algn="l"/>
                <a:tab pos="5276850" algn="l"/>
                <a:tab pos="5726113" algn="l"/>
                <a:tab pos="6175375" algn="l"/>
                <a:tab pos="6624638" algn="l"/>
                <a:tab pos="7073900" algn="l"/>
                <a:tab pos="7523163" algn="l"/>
                <a:tab pos="7972425" algn="l"/>
                <a:tab pos="8421688" algn="l"/>
                <a:tab pos="8870950" algn="l"/>
                <a:tab pos="9320213" algn="l"/>
              </a:tabLst>
              <a:defRPr/>
            </a:pPr>
            <a:r>
              <a:rPr lang="en-US" sz="2000" dirty="0">
                <a:solidFill>
                  <a:srgbClr val="000000"/>
                </a:solidFill>
                <a:latin typeface="Calibri" pitchFamily="32" charset="0"/>
                <a:cs typeface="Arial" charset="0"/>
              </a:rPr>
              <a:t>The owner has full authority to tamper with a file’s contents &amp; permissions.</a:t>
            </a:r>
          </a:p>
          <a:p>
            <a:pPr marL="338138" indent="-336550">
              <a:lnSpc>
                <a:spcPct val="90000"/>
              </a:lnSpc>
              <a:spcBef>
                <a:spcPts val="500"/>
              </a:spcBef>
              <a:buClrTx/>
              <a:buFontTx/>
              <a:buNone/>
              <a:tabLst>
                <a:tab pos="336550" algn="l"/>
                <a:tab pos="784225" algn="l"/>
                <a:tab pos="1233488" algn="l"/>
                <a:tab pos="1682750" algn="l"/>
                <a:tab pos="2132013" algn="l"/>
                <a:tab pos="2581275" algn="l"/>
                <a:tab pos="3030538" algn="l"/>
                <a:tab pos="3479800" algn="l"/>
                <a:tab pos="3929063" algn="l"/>
                <a:tab pos="4378325" algn="l"/>
                <a:tab pos="4827588" algn="l"/>
                <a:tab pos="5276850" algn="l"/>
                <a:tab pos="5726113" algn="l"/>
                <a:tab pos="6175375" algn="l"/>
                <a:tab pos="6624638" algn="l"/>
                <a:tab pos="7073900" algn="l"/>
                <a:tab pos="7523163" algn="l"/>
                <a:tab pos="7972425" algn="l"/>
                <a:tab pos="8421688" algn="l"/>
                <a:tab pos="8870950" algn="l"/>
                <a:tab pos="9320213" algn="l"/>
              </a:tabLst>
              <a:defRPr/>
            </a:pPr>
            <a:endParaRPr lang="en-US" sz="2000" dirty="0">
              <a:solidFill>
                <a:srgbClr val="000000"/>
              </a:solidFill>
              <a:latin typeface="Calibri" pitchFamily="32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28207653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60EB7491-0263-47E8-BA73-5E25D441A20A}"/>
              </a:ext>
            </a:extLst>
          </p:cNvPr>
          <p:cNvSpPr/>
          <p:nvPr/>
        </p:nvSpPr>
        <p:spPr>
          <a:xfrm>
            <a:off x="-55880" y="429395"/>
            <a:ext cx="12303760" cy="14223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DE4289B-5A9D-4D1D-8546-3AC6DA34870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83"/>
          <a:stretch/>
        </p:blipFill>
        <p:spPr>
          <a:xfrm>
            <a:off x="11035161" y="-1"/>
            <a:ext cx="1016000" cy="96536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F545CCB-30BA-465D-AB61-85A068F7FE2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094" b="8607"/>
          <a:stretch/>
        </p:blipFill>
        <p:spPr>
          <a:xfrm>
            <a:off x="140839" y="110490"/>
            <a:ext cx="1991360" cy="746760"/>
          </a:xfrm>
          <a:prstGeom prst="rect">
            <a:avLst/>
          </a:prstGeom>
        </p:spPr>
      </p:pic>
      <p:pic>
        <p:nvPicPr>
          <p:cNvPr id="8" name="Picture 2">
            <a:extLst>
              <a:ext uri="{FF2B5EF4-FFF2-40B4-BE49-F238E27FC236}">
                <a16:creationId xmlns:a16="http://schemas.microsoft.com/office/drawing/2014/main" id="{0680EFED-9B06-4900-9B0B-44F65332F5A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083" t="10169" r="28688"/>
          <a:stretch/>
        </p:blipFill>
        <p:spPr bwMode="auto">
          <a:xfrm>
            <a:off x="8246854" y="0"/>
            <a:ext cx="883919" cy="9154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5174D98B-A888-4925-9398-BE88B941884A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95"/>
          <a:stretch/>
        </p:blipFill>
        <p:spPr>
          <a:xfrm>
            <a:off x="9425151" y="0"/>
            <a:ext cx="1413291" cy="955525"/>
          </a:xfrm>
          <a:prstGeom prst="rect">
            <a:avLst/>
          </a:prstGeom>
        </p:spPr>
      </p:pic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53B2F865-3834-497F-B440-7CA7E591ACF5}"/>
              </a:ext>
            </a:extLst>
          </p:cNvPr>
          <p:cNvCxnSpPr>
            <a:cxnSpLocks/>
          </p:cNvCxnSpPr>
          <p:nvPr/>
        </p:nvCxnSpPr>
        <p:spPr>
          <a:xfrm flipV="1">
            <a:off x="0" y="940395"/>
            <a:ext cx="12192000" cy="1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" name="Rectangle 1">
            <a:extLst>
              <a:ext uri="{FF2B5EF4-FFF2-40B4-BE49-F238E27FC236}">
                <a16:creationId xmlns:a16="http://schemas.microsoft.com/office/drawing/2014/main" id="{45C21305-45D0-4AC6-928E-D125228A1D06}"/>
              </a:ext>
            </a:extLst>
          </p:cNvPr>
          <p:cNvSpPr/>
          <p:nvPr/>
        </p:nvSpPr>
        <p:spPr>
          <a:xfrm>
            <a:off x="0" y="940395"/>
            <a:ext cx="12192000" cy="591760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9" name="Text Box 2">
            <a:extLst>
              <a:ext uri="{FF2B5EF4-FFF2-40B4-BE49-F238E27FC236}">
                <a16:creationId xmlns:a16="http://schemas.microsoft.com/office/drawing/2014/main" id="{77410A53-5CE0-42A7-9D87-7E0F2D0C8E4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5170" y="1426461"/>
            <a:ext cx="9976757" cy="5638800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  <p:txBody>
          <a:bodyPr lIns="90000" tIns="46800" rIns="90000" bIns="46800"/>
          <a:lstStyle/>
          <a:p>
            <a:pPr marL="338138" indent="-338138" algn="just">
              <a:spcBef>
                <a:spcPts val="800"/>
              </a:spcBef>
              <a:buFont typeface="Times New Roman" pitchFamily="16" charset="0"/>
              <a:buChar char="•"/>
              <a:tabLst>
                <a:tab pos="338138" algn="l"/>
                <a:tab pos="785813" algn="l"/>
                <a:tab pos="1235075" algn="l"/>
                <a:tab pos="1684338" algn="l"/>
                <a:tab pos="2133600" algn="l"/>
                <a:tab pos="2582863" algn="l"/>
                <a:tab pos="3032125" algn="l"/>
                <a:tab pos="3481388" algn="l"/>
                <a:tab pos="3930650" algn="l"/>
                <a:tab pos="4379913" algn="l"/>
                <a:tab pos="4829175" algn="l"/>
                <a:tab pos="5278438" algn="l"/>
                <a:tab pos="5727700" algn="l"/>
                <a:tab pos="6176963" algn="l"/>
                <a:tab pos="6626225" algn="l"/>
                <a:tab pos="7075488" algn="l"/>
                <a:tab pos="7524750" algn="l"/>
                <a:tab pos="7974013" algn="l"/>
                <a:tab pos="8423275" algn="l"/>
                <a:tab pos="8872538" algn="l"/>
                <a:tab pos="9321800" algn="l"/>
              </a:tabLst>
              <a:defRPr/>
            </a:pPr>
            <a:r>
              <a:rPr lang="en-US" sz="2400" b="1" dirty="0">
                <a:solidFill>
                  <a:srgbClr val="000000"/>
                </a:solidFill>
                <a:latin typeface="Calibri" pitchFamily="32" charset="0"/>
                <a:cs typeface="+mn-cs"/>
              </a:rPr>
              <a:t>Locating a file by </a:t>
            </a:r>
            <a:r>
              <a:rPr lang="en-US" sz="2400" b="1" dirty="0" err="1">
                <a:solidFill>
                  <a:srgbClr val="000000"/>
                </a:solidFill>
                <a:latin typeface="Calibri" pitchFamily="32" charset="0"/>
                <a:cs typeface="+mn-cs"/>
              </a:rPr>
              <a:t>inode</a:t>
            </a:r>
            <a:r>
              <a:rPr lang="en-US" sz="2400" b="1" dirty="0">
                <a:solidFill>
                  <a:srgbClr val="000000"/>
                </a:solidFill>
                <a:latin typeface="Calibri" pitchFamily="32" charset="0"/>
                <a:cs typeface="+mn-cs"/>
              </a:rPr>
              <a:t> </a:t>
            </a:r>
            <a:r>
              <a:rPr lang="en-US" sz="2400" b="1" dirty="0" err="1">
                <a:solidFill>
                  <a:srgbClr val="000000"/>
                </a:solidFill>
                <a:latin typeface="Calibri" pitchFamily="32" charset="0"/>
                <a:cs typeface="+mn-cs"/>
              </a:rPr>
              <a:t>numer</a:t>
            </a:r>
            <a:r>
              <a:rPr lang="en-US" sz="2400" b="1" dirty="0">
                <a:solidFill>
                  <a:srgbClr val="000000"/>
                </a:solidFill>
                <a:latin typeface="Calibri" pitchFamily="32" charset="0"/>
                <a:cs typeface="+mn-cs"/>
              </a:rPr>
              <a:t> (-</a:t>
            </a:r>
            <a:r>
              <a:rPr lang="en-US" sz="2400" b="1" dirty="0" err="1">
                <a:solidFill>
                  <a:srgbClr val="000000"/>
                </a:solidFill>
                <a:latin typeface="Calibri" pitchFamily="32" charset="0"/>
                <a:cs typeface="+mn-cs"/>
              </a:rPr>
              <a:t>inum</a:t>
            </a:r>
            <a:r>
              <a:rPr lang="en-US" sz="2400" b="1" dirty="0">
                <a:solidFill>
                  <a:srgbClr val="000000"/>
                </a:solidFill>
                <a:latin typeface="Calibri" pitchFamily="32" charset="0"/>
                <a:cs typeface="+mn-cs"/>
              </a:rPr>
              <a:t>) </a:t>
            </a:r>
          </a:p>
          <a:p>
            <a:pPr marL="339725" indent="-338138" algn="just">
              <a:spcBef>
                <a:spcPts val="800"/>
              </a:spcBef>
              <a:buClrTx/>
              <a:buFontTx/>
              <a:buNone/>
              <a:tabLst>
                <a:tab pos="338138" algn="l"/>
                <a:tab pos="785813" algn="l"/>
                <a:tab pos="1235075" algn="l"/>
                <a:tab pos="1684338" algn="l"/>
                <a:tab pos="2133600" algn="l"/>
                <a:tab pos="2582863" algn="l"/>
                <a:tab pos="3032125" algn="l"/>
                <a:tab pos="3481388" algn="l"/>
                <a:tab pos="3930650" algn="l"/>
                <a:tab pos="4379913" algn="l"/>
                <a:tab pos="4829175" algn="l"/>
                <a:tab pos="5278438" algn="l"/>
                <a:tab pos="5727700" algn="l"/>
                <a:tab pos="6176963" algn="l"/>
                <a:tab pos="6626225" algn="l"/>
                <a:tab pos="7075488" algn="l"/>
                <a:tab pos="7524750" algn="l"/>
                <a:tab pos="7974013" algn="l"/>
                <a:tab pos="8423275" algn="l"/>
                <a:tab pos="8872538" algn="l"/>
                <a:tab pos="9321800" algn="l"/>
              </a:tabLst>
              <a:defRPr/>
            </a:pPr>
            <a:r>
              <a:rPr lang="en-IN" sz="2400" dirty="0">
                <a:solidFill>
                  <a:srgbClr val="CC0000"/>
                </a:solidFill>
                <a:latin typeface="Calibri" pitchFamily="32" charset="0"/>
                <a:cs typeface="+mn-cs"/>
              </a:rPr>
              <a:t>	</a:t>
            </a:r>
            <a:r>
              <a:rPr lang="en-US" sz="2400" dirty="0" err="1">
                <a:solidFill>
                  <a:srgbClr val="CC0000"/>
                </a:solidFill>
                <a:latin typeface="Calibri" pitchFamily="32" charset="0"/>
                <a:cs typeface="+mn-cs"/>
              </a:rPr>
              <a:t>Eg</a:t>
            </a:r>
            <a:r>
              <a:rPr lang="en-US" sz="2400" dirty="0">
                <a:solidFill>
                  <a:srgbClr val="CC0000"/>
                </a:solidFill>
                <a:latin typeface="Calibri" pitchFamily="32" charset="0"/>
                <a:cs typeface="+mn-cs"/>
              </a:rPr>
              <a:t>: $find  /  -</a:t>
            </a:r>
            <a:r>
              <a:rPr lang="en-US" sz="2400" dirty="0" err="1">
                <a:solidFill>
                  <a:srgbClr val="CC0000"/>
                </a:solidFill>
                <a:latin typeface="Calibri" pitchFamily="32" charset="0"/>
                <a:cs typeface="+mn-cs"/>
              </a:rPr>
              <a:t>inum</a:t>
            </a:r>
            <a:r>
              <a:rPr lang="en-US" sz="2400" dirty="0">
                <a:solidFill>
                  <a:srgbClr val="CC0000"/>
                </a:solidFill>
                <a:latin typeface="Calibri" pitchFamily="32" charset="0"/>
                <a:cs typeface="+mn-cs"/>
              </a:rPr>
              <a:t>  13976  -print</a:t>
            </a:r>
          </a:p>
          <a:p>
            <a:pPr marL="338138" indent="-338138" algn="just">
              <a:spcBef>
                <a:spcPts val="800"/>
              </a:spcBef>
              <a:buFont typeface="Times New Roman" pitchFamily="16" charset="0"/>
              <a:buChar char="•"/>
              <a:tabLst>
                <a:tab pos="338138" algn="l"/>
                <a:tab pos="785813" algn="l"/>
                <a:tab pos="1235075" algn="l"/>
                <a:tab pos="1684338" algn="l"/>
                <a:tab pos="2133600" algn="l"/>
                <a:tab pos="2582863" algn="l"/>
                <a:tab pos="3032125" algn="l"/>
                <a:tab pos="3481388" algn="l"/>
                <a:tab pos="3930650" algn="l"/>
                <a:tab pos="4379913" algn="l"/>
                <a:tab pos="4829175" algn="l"/>
                <a:tab pos="5278438" algn="l"/>
                <a:tab pos="5727700" algn="l"/>
                <a:tab pos="6176963" algn="l"/>
                <a:tab pos="6626225" algn="l"/>
                <a:tab pos="7075488" algn="l"/>
                <a:tab pos="7524750" algn="l"/>
                <a:tab pos="7974013" algn="l"/>
                <a:tab pos="8423275" algn="l"/>
                <a:tab pos="8872538" algn="l"/>
                <a:tab pos="9321800" algn="l"/>
              </a:tabLst>
              <a:defRPr/>
            </a:pPr>
            <a:r>
              <a:rPr lang="en-US" sz="2400" b="1" dirty="0">
                <a:solidFill>
                  <a:srgbClr val="000000"/>
                </a:solidFill>
                <a:latin typeface="Calibri" pitchFamily="32" charset="0"/>
                <a:cs typeface="+mn-cs"/>
              </a:rPr>
              <a:t>File type (-type)</a:t>
            </a:r>
          </a:p>
          <a:p>
            <a:pPr marL="338138" indent="-338138" algn="just">
              <a:spcBef>
                <a:spcPts val="800"/>
              </a:spcBef>
              <a:buFont typeface="Times New Roman" pitchFamily="16" charset="0"/>
              <a:buChar char="•"/>
              <a:tabLst>
                <a:tab pos="338138" algn="l"/>
                <a:tab pos="785813" algn="l"/>
                <a:tab pos="1235075" algn="l"/>
                <a:tab pos="1684338" algn="l"/>
                <a:tab pos="2133600" algn="l"/>
                <a:tab pos="2582863" algn="l"/>
                <a:tab pos="3032125" algn="l"/>
                <a:tab pos="3481388" algn="l"/>
                <a:tab pos="3930650" algn="l"/>
                <a:tab pos="4379913" algn="l"/>
                <a:tab pos="4829175" algn="l"/>
                <a:tab pos="5278438" algn="l"/>
                <a:tab pos="5727700" algn="l"/>
                <a:tab pos="6176963" algn="l"/>
                <a:tab pos="6626225" algn="l"/>
                <a:tab pos="7075488" algn="l"/>
                <a:tab pos="7524750" algn="l"/>
                <a:tab pos="7974013" algn="l"/>
                <a:tab pos="8423275" algn="l"/>
                <a:tab pos="8872538" algn="l"/>
                <a:tab pos="9321800" algn="l"/>
              </a:tabLst>
              <a:defRPr/>
            </a:pPr>
            <a:r>
              <a:rPr lang="en-US" sz="2400" dirty="0">
                <a:solidFill>
                  <a:srgbClr val="000000"/>
                </a:solidFill>
                <a:latin typeface="Calibri" pitchFamily="32" charset="0"/>
                <a:cs typeface="+mn-cs"/>
              </a:rPr>
              <a:t>-type is followed by f, d, l</a:t>
            </a:r>
          </a:p>
          <a:p>
            <a:pPr marL="339725" indent="-338138" algn="just">
              <a:spcBef>
                <a:spcPts val="800"/>
              </a:spcBef>
              <a:buClrTx/>
              <a:buFontTx/>
              <a:buNone/>
              <a:tabLst>
                <a:tab pos="338138" algn="l"/>
                <a:tab pos="785813" algn="l"/>
                <a:tab pos="1235075" algn="l"/>
                <a:tab pos="1684338" algn="l"/>
                <a:tab pos="2133600" algn="l"/>
                <a:tab pos="2582863" algn="l"/>
                <a:tab pos="3032125" algn="l"/>
                <a:tab pos="3481388" algn="l"/>
                <a:tab pos="3930650" algn="l"/>
                <a:tab pos="4379913" algn="l"/>
                <a:tab pos="4829175" algn="l"/>
                <a:tab pos="5278438" algn="l"/>
                <a:tab pos="5727700" algn="l"/>
                <a:tab pos="6176963" algn="l"/>
                <a:tab pos="6626225" algn="l"/>
                <a:tab pos="7075488" algn="l"/>
                <a:tab pos="7524750" algn="l"/>
                <a:tab pos="7974013" algn="l"/>
                <a:tab pos="8423275" algn="l"/>
                <a:tab pos="8872538" algn="l"/>
                <a:tab pos="9321800" algn="l"/>
              </a:tabLst>
              <a:defRPr/>
            </a:pPr>
            <a:r>
              <a:rPr lang="en-IN" sz="2400" dirty="0">
                <a:solidFill>
                  <a:srgbClr val="CC0000"/>
                </a:solidFill>
                <a:latin typeface="Calibri" pitchFamily="32" charset="0"/>
                <a:cs typeface="+mn-cs"/>
              </a:rPr>
              <a:t>	</a:t>
            </a:r>
            <a:r>
              <a:rPr lang="en-US" sz="2400" dirty="0" err="1">
                <a:solidFill>
                  <a:srgbClr val="CC0000"/>
                </a:solidFill>
                <a:latin typeface="Calibri" pitchFamily="32" charset="0"/>
                <a:cs typeface="+mn-cs"/>
              </a:rPr>
              <a:t>Eg</a:t>
            </a:r>
            <a:r>
              <a:rPr lang="en-US" sz="2400" dirty="0">
                <a:solidFill>
                  <a:srgbClr val="CC0000"/>
                </a:solidFill>
                <a:latin typeface="Calibri" pitchFamily="32" charset="0"/>
                <a:cs typeface="+mn-cs"/>
              </a:rPr>
              <a:t>: $find $HOME –type f -print</a:t>
            </a:r>
          </a:p>
          <a:p>
            <a:pPr marL="338138" indent="-338138" algn="just">
              <a:spcBef>
                <a:spcPts val="800"/>
              </a:spcBef>
              <a:buFont typeface="Times New Roman" pitchFamily="16" charset="0"/>
              <a:buChar char="•"/>
              <a:tabLst>
                <a:tab pos="338138" algn="l"/>
                <a:tab pos="785813" algn="l"/>
                <a:tab pos="1235075" algn="l"/>
                <a:tab pos="1684338" algn="l"/>
                <a:tab pos="2133600" algn="l"/>
                <a:tab pos="2582863" algn="l"/>
                <a:tab pos="3032125" algn="l"/>
                <a:tab pos="3481388" algn="l"/>
                <a:tab pos="3930650" algn="l"/>
                <a:tab pos="4379913" algn="l"/>
                <a:tab pos="4829175" algn="l"/>
                <a:tab pos="5278438" algn="l"/>
                <a:tab pos="5727700" algn="l"/>
                <a:tab pos="6176963" algn="l"/>
                <a:tab pos="6626225" algn="l"/>
                <a:tab pos="7075488" algn="l"/>
                <a:tab pos="7524750" algn="l"/>
                <a:tab pos="7974013" algn="l"/>
                <a:tab pos="8423275" algn="l"/>
                <a:tab pos="8872538" algn="l"/>
                <a:tab pos="9321800" algn="l"/>
              </a:tabLst>
              <a:defRPr/>
            </a:pPr>
            <a:r>
              <a:rPr lang="en-US" sz="2400" b="1" dirty="0">
                <a:solidFill>
                  <a:srgbClr val="000000"/>
                </a:solidFill>
                <a:latin typeface="Calibri" pitchFamily="32" charset="0"/>
                <a:cs typeface="+mn-cs"/>
              </a:rPr>
              <a:t>Permissions (-perm)</a:t>
            </a:r>
          </a:p>
          <a:p>
            <a:pPr marL="338138" indent="-338138" algn="just">
              <a:spcBef>
                <a:spcPts val="800"/>
              </a:spcBef>
              <a:buFont typeface="Times New Roman" pitchFamily="16" charset="0"/>
              <a:buChar char="•"/>
              <a:tabLst>
                <a:tab pos="338138" algn="l"/>
                <a:tab pos="785813" algn="l"/>
                <a:tab pos="1235075" algn="l"/>
                <a:tab pos="1684338" algn="l"/>
                <a:tab pos="2133600" algn="l"/>
                <a:tab pos="2582863" algn="l"/>
                <a:tab pos="3032125" algn="l"/>
                <a:tab pos="3481388" algn="l"/>
                <a:tab pos="3930650" algn="l"/>
                <a:tab pos="4379913" algn="l"/>
                <a:tab pos="4829175" algn="l"/>
                <a:tab pos="5278438" algn="l"/>
                <a:tab pos="5727700" algn="l"/>
                <a:tab pos="6176963" algn="l"/>
                <a:tab pos="6626225" algn="l"/>
                <a:tab pos="7075488" algn="l"/>
                <a:tab pos="7524750" algn="l"/>
                <a:tab pos="7974013" algn="l"/>
                <a:tab pos="8423275" algn="l"/>
                <a:tab pos="8872538" algn="l"/>
                <a:tab pos="9321800" algn="l"/>
              </a:tabLst>
              <a:defRPr/>
            </a:pPr>
            <a:r>
              <a:rPr lang="en-US" sz="2400" dirty="0">
                <a:solidFill>
                  <a:srgbClr val="000000"/>
                </a:solidFill>
                <a:latin typeface="Calibri" pitchFamily="32" charset="0"/>
                <a:cs typeface="+mn-cs"/>
              </a:rPr>
              <a:t>Specifies the permission to match</a:t>
            </a:r>
          </a:p>
          <a:p>
            <a:pPr marL="339725" indent="-338138" algn="just">
              <a:spcBef>
                <a:spcPts val="800"/>
              </a:spcBef>
              <a:buClrTx/>
              <a:buFontTx/>
              <a:buNone/>
              <a:tabLst>
                <a:tab pos="338138" algn="l"/>
                <a:tab pos="785813" algn="l"/>
                <a:tab pos="1235075" algn="l"/>
                <a:tab pos="1684338" algn="l"/>
                <a:tab pos="2133600" algn="l"/>
                <a:tab pos="2582863" algn="l"/>
                <a:tab pos="3032125" algn="l"/>
                <a:tab pos="3481388" algn="l"/>
                <a:tab pos="3930650" algn="l"/>
                <a:tab pos="4379913" algn="l"/>
                <a:tab pos="4829175" algn="l"/>
                <a:tab pos="5278438" algn="l"/>
                <a:tab pos="5727700" algn="l"/>
                <a:tab pos="6176963" algn="l"/>
                <a:tab pos="6626225" algn="l"/>
                <a:tab pos="7075488" algn="l"/>
                <a:tab pos="7524750" algn="l"/>
                <a:tab pos="7974013" algn="l"/>
                <a:tab pos="8423275" algn="l"/>
                <a:tab pos="8872538" algn="l"/>
                <a:tab pos="9321800" algn="l"/>
              </a:tabLst>
              <a:defRPr/>
            </a:pPr>
            <a:r>
              <a:rPr lang="en-IN" sz="2400" dirty="0">
                <a:solidFill>
                  <a:srgbClr val="CC0000"/>
                </a:solidFill>
                <a:latin typeface="Calibri" pitchFamily="32" charset="0"/>
                <a:cs typeface="+mn-cs"/>
              </a:rPr>
              <a:t>	</a:t>
            </a:r>
            <a:r>
              <a:rPr lang="en-US" sz="2400" dirty="0" err="1">
                <a:solidFill>
                  <a:srgbClr val="CC0000"/>
                </a:solidFill>
                <a:latin typeface="Calibri" pitchFamily="32" charset="0"/>
                <a:cs typeface="+mn-cs"/>
              </a:rPr>
              <a:t>Eg</a:t>
            </a:r>
            <a:r>
              <a:rPr lang="en-US" sz="2400" dirty="0">
                <a:solidFill>
                  <a:srgbClr val="CC0000"/>
                </a:solidFill>
                <a:latin typeface="Calibri" pitchFamily="32" charset="0"/>
                <a:cs typeface="+mn-cs"/>
              </a:rPr>
              <a:t> 1: $find $HOME –perm 666 –print</a:t>
            </a:r>
            <a:r>
              <a:rPr lang="en-US" sz="2400" dirty="0">
                <a:solidFill>
                  <a:srgbClr val="000000"/>
                </a:solidFill>
                <a:latin typeface="Calibri" pitchFamily="32" charset="0"/>
                <a:cs typeface="+mn-cs"/>
              </a:rPr>
              <a:t>     # read &amp; write</a:t>
            </a:r>
          </a:p>
          <a:p>
            <a:pPr marL="339725" indent="-338138" algn="just">
              <a:spcBef>
                <a:spcPts val="800"/>
              </a:spcBef>
              <a:buClrTx/>
              <a:buFontTx/>
              <a:buNone/>
              <a:tabLst>
                <a:tab pos="338138" algn="l"/>
                <a:tab pos="785813" algn="l"/>
                <a:tab pos="1235075" algn="l"/>
                <a:tab pos="1684338" algn="l"/>
                <a:tab pos="2133600" algn="l"/>
                <a:tab pos="2582863" algn="l"/>
                <a:tab pos="3032125" algn="l"/>
                <a:tab pos="3481388" algn="l"/>
                <a:tab pos="3930650" algn="l"/>
                <a:tab pos="4379913" algn="l"/>
                <a:tab pos="4829175" algn="l"/>
                <a:tab pos="5278438" algn="l"/>
                <a:tab pos="5727700" algn="l"/>
                <a:tab pos="6176963" algn="l"/>
                <a:tab pos="6626225" algn="l"/>
                <a:tab pos="7075488" algn="l"/>
                <a:tab pos="7524750" algn="l"/>
                <a:tab pos="7974013" algn="l"/>
                <a:tab pos="8423275" algn="l"/>
                <a:tab pos="8872538" algn="l"/>
                <a:tab pos="9321800" algn="l"/>
              </a:tabLst>
              <a:defRPr/>
            </a:pPr>
            <a:r>
              <a:rPr lang="en-IN" sz="2400" dirty="0">
                <a:solidFill>
                  <a:srgbClr val="CC0000"/>
                </a:solidFill>
                <a:latin typeface="Calibri" pitchFamily="32" charset="0"/>
                <a:cs typeface="+mn-cs"/>
              </a:rPr>
              <a:t>	</a:t>
            </a:r>
            <a:r>
              <a:rPr lang="en-US" sz="2400" dirty="0">
                <a:solidFill>
                  <a:srgbClr val="CC0000"/>
                </a:solidFill>
                <a:latin typeface="Calibri" pitchFamily="32" charset="0"/>
                <a:cs typeface="+mn-cs"/>
              </a:rPr>
              <a:t>Eg2: $find $HOME –perm 777 –type d –print</a:t>
            </a:r>
          </a:p>
          <a:p>
            <a:pPr marL="339725" indent="-338138" algn="just">
              <a:spcBef>
                <a:spcPts val="800"/>
              </a:spcBef>
              <a:buClrTx/>
              <a:buFontTx/>
              <a:buNone/>
              <a:tabLst>
                <a:tab pos="338138" algn="l"/>
                <a:tab pos="785813" algn="l"/>
                <a:tab pos="1235075" algn="l"/>
                <a:tab pos="1684338" algn="l"/>
                <a:tab pos="2133600" algn="l"/>
                <a:tab pos="2582863" algn="l"/>
                <a:tab pos="3032125" algn="l"/>
                <a:tab pos="3481388" algn="l"/>
                <a:tab pos="3930650" algn="l"/>
                <a:tab pos="4379913" algn="l"/>
                <a:tab pos="4829175" algn="l"/>
                <a:tab pos="5278438" algn="l"/>
                <a:tab pos="5727700" algn="l"/>
                <a:tab pos="6176963" algn="l"/>
                <a:tab pos="6626225" algn="l"/>
                <a:tab pos="7075488" algn="l"/>
                <a:tab pos="7524750" algn="l"/>
                <a:tab pos="7974013" algn="l"/>
                <a:tab pos="8423275" algn="l"/>
                <a:tab pos="8872538" algn="l"/>
                <a:tab pos="9321800" algn="l"/>
              </a:tabLst>
              <a:defRPr/>
            </a:pPr>
            <a:r>
              <a:rPr lang="en-US" sz="2400" dirty="0">
                <a:solidFill>
                  <a:srgbClr val="000000"/>
                </a:solidFill>
                <a:latin typeface="Calibri" pitchFamily="32" charset="0"/>
                <a:cs typeface="+mn-cs"/>
              </a:rPr>
              <a:t>	 [Here, automatically implied AND (-a) condition)]</a:t>
            </a:r>
          </a:p>
          <a:p>
            <a:pPr marL="339725" indent="-338138" algn="just">
              <a:spcBef>
                <a:spcPts val="800"/>
              </a:spcBef>
              <a:buClrTx/>
              <a:buFontTx/>
              <a:buNone/>
              <a:tabLst>
                <a:tab pos="338138" algn="l"/>
                <a:tab pos="785813" algn="l"/>
                <a:tab pos="1235075" algn="l"/>
                <a:tab pos="1684338" algn="l"/>
                <a:tab pos="2133600" algn="l"/>
                <a:tab pos="2582863" algn="l"/>
                <a:tab pos="3032125" algn="l"/>
                <a:tab pos="3481388" algn="l"/>
                <a:tab pos="3930650" algn="l"/>
                <a:tab pos="4379913" algn="l"/>
                <a:tab pos="4829175" algn="l"/>
                <a:tab pos="5278438" algn="l"/>
                <a:tab pos="5727700" algn="l"/>
                <a:tab pos="6176963" algn="l"/>
                <a:tab pos="6626225" algn="l"/>
                <a:tab pos="7075488" algn="l"/>
                <a:tab pos="7524750" algn="l"/>
                <a:tab pos="7974013" algn="l"/>
                <a:tab pos="8423275" algn="l"/>
                <a:tab pos="8872538" algn="l"/>
                <a:tab pos="9321800" algn="l"/>
              </a:tabLst>
              <a:defRPr/>
            </a:pPr>
            <a:endParaRPr lang="en-US" sz="2400" dirty="0">
              <a:solidFill>
                <a:srgbClr val="000000"/>
              </a:solidFill>
              <a:latin typeface="Calibri" pitchFamily="32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23429951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60EB7491-0263-47E8-BA73-5E25D441A20A}"/>
              </a:ext>
            </a:extLst>
          </p:cNvPr>
          <p:cNvSpPr/>
          <p:nvPr/>
        </p:nvSpPr>
        <p:spPr>
          <a:xfrm>
            <a:off x="-55880" y="429395"/>
            <a:ext cx="12303760" cy="14223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DE4289B-5A9D-4D1D-8546-3AC6DA34870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83"/>
          <a:stretch/>
        </p:blipFill>
        <p:spPr>
          <a:xfrm>
            <a:off x="11035161" y="-1"/>
            <a:ext cx="1016000" cy="96536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F545CCB-30BA-465D-AB61-85A068F7FE2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094" b="8607"/>
          <a:stretch/>
        </p:blipFill>
        <p:spPr>
          <a:xfrm>
            <a:off x="140839" y="110490"/>
            <a:ext cx="1991360" cy="746760"/>
          </a:xfrm>
          <a:prstGeom prst="rect">
            <a:avLst/>
          </a:prstGeom>
        </p:spPr>
      </p:pic>
      <p:pic>
        <p:nvPicPr>
          <p:cNvPr id="8" name="Picture 2">
            <a:extLst>
              <a:ext uri="{FF2B5EF4-FFF2-40B4-BE49-F238E27FC236}">
                <a16:creationId xmlns:a16="http://schemas.microsoft.com/office/drawing/2014/main" id="{0680EFED-9B06-4900-9B0B-44F65332F5A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083" t="10169" r="28688"/>
          <a:stretch/>
        </p:blipFill>
        <p:spPr bwMode="auto">
          <a:xfrm>
            <a:off x="8246854" y="0"/>
            <a:ext cx="883919" cy="9154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5174D98B-A888-4925-9398-BE88B941884A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95"/>
          <a:stretch/>
        </p:blipFill>
        <p:spPr>
          <a:xfrm>
            <a:off x="9425151" y="0"/>
            <a:ext cx="1413291" cy="955525"/>
          </a:xfrm>
          <a:prstGeom prst="rect">
            <a:avLst/>
          </a:prstGeom>
        </p:spPr>
      </p:pic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53B2F865-3834-497F-B440-7CA7E591ACF5}"/>
              </a:ext>
            </a:extLst>
          </p:cNvPr>
          <p:cNvCxnSpPr>
            <a:cxnSpLocks/>
          </p:cNvCxnSpPr>
          <p:nvPr/>
        </p:nvCxnSpPr>
        <p:spPr>
          <a:xfrm flipV="1">
            <a:off x="0" y="940395"/>
            <a:ext cx="12192000" cy="1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" name="Rectangle 1">
            <a:extLst>
              <a:ext uri="{FF2B5EF4-FFF2-40B4-BE49-F238E27FC236}">
                <a16:creationId xmlns:a16="http://schemas.microsoft.com/office/drawing/2014/main" id="{45C21305-45D0-4AC6-928E-D125228A1D06}"/>
              </a:ext>
            </a:extLst>
          </p:cNvPr>
          <p:cNvSpPr/>
          <p:nvPr/>
        </p:nvSpPr>
        <p:spPr>
          <a:xfrm>
            <a:off x="0" y="940395"/>
            <a:ext cx="12192000" cy="591760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9" name="Text Box 2">
            <a:extLst>
              <a:ext uri="{FF2B5EF4-FFF2-40B4-BE49-F238E27FC236}">
                <a16:creationId xmlns:a16="http://schemas.microsoft.com/office/drawing/2014/main" id="{8B281FBE-BDFF-4EE7-982C-16094DAD4B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1375" y="1725385"/>
            <a:ext cx="11021786" cy="5638800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  <p:txBody>
          <a:bodyPr lIns="90000" tIns="46800" rIns="90000" bIns="46800"/>
          <a:lstStyle/>
          <a:p>
            <a:pPr marL="338138" indent="-338138" algn="just">
              <a:spcBef>
                <a:spcPts val="800"/>
              </a:spcBef>
              <a:buFont typeface="Times New Roman" pitchFamily="16" charset="0"/>
              <a:buChar char="•"/>
              <a:tabLst>
                <a:tab pos="338138" algn="l"/>
                <a:tab pos="785813" algn="l"/>
                <a:tab pos="1235075" algn="l"/>
                <a:tab pos="1684338" algn="l"/>
                <a:tab pos="2133600" algn="l"/>
                <a:tab pos="2582863" algn="l"/>
                <a:tab pos="3032125" algn="l"/>
                <a:tab pos="3481388" algn="l"/>
                <a:tab pos="3930650" algn="l"/>
                <a:tab pos="4379913" algn="l"/>
                <a:tab pos="4829175" algn="l"/>
                <a:tab pos="5278438" algn="l"/>
                <a:tab pos="5727700" algn="l"/>
                <a:tab pos="6176963" algn="l"/>
                <a:tab pos="6626225" algn="l"/>
                <a:tab pos="7075488" algn="l"/>
                <a:tab pos="7524750" algn="l"/>
                <a:tab pos="7974013" algn="l"/>
                <a:tab pos="8423275" algn="l"/>
                <a:tab pos="8872538" algn="l"/>
                <a:tab pos="9321800" algn="l"/>
              </a:tabLst>
              <a:defRPr/>
            </a:pPr>
            <a:r>
              <a:rPr lang="en-US" sz="2400" b="1" dirty="0">
                <a:solidFill>
                  <a:srgbClr val="000000"/>
                </a:solidFill>
                <a:latin typeface="Calibri" pitchFamily="32" charset="0"/>
                <a:cs typeface="+mn-cs"/>
              </a:rPr>
              <a:t>Finding  unused files (-</a:t>
            </a:r>
            <a:r>
              <a:rPr lang="en-US" sz="2400" b="1" dirty="0" err="1">
                <a:solidFill>
                  <a:srgbClr val="000000"/>
                </a:solidFill>
                <a:latin typeface="Calibri" pitchFamily="32" charset="0"/>
                <a:cs typeface="+mn-cs"/>
              </a:rPr>
              <a:t>mtime</a:t>
            </a:r>
            <a:r>
              <a:rPr lang="en-US" sz="2400" b="1" dirty="0">
                <a:solidFill>
                  <a:srgbClr val="000000"/>
                </a:solidFill>
                <a:latin typeface="Calibri" pitchFamily="32" charset="0"/>
                <a:cs typeface="+mn-cs"/>
              </a:rPr>
              <a:t> and –</a:t>
            </a:r>
            <a:r>
              <a:rPr lang="en-US" sz="2400" b="1" dirty="0" err="1">
                <a:solidFill>
                  <a:srgbClr val="000000"/>
                </a:solidFill>
                <a:latin typeface="Calibri" pitchFamily="32" charset="0"/>
                <a:cs typeface="+mn-cs"/>
              </a:rPr>
              <a:t>atime</a:t>
            </a:r>
            <a:r>
              <a:rPr lang="en-US" sz="2400" b="1" dirty="0">
                <a:solidFill>
                  <a:srgbClr val="000000"/>
                </a:solidFill>
                <a:latin typeface="Calibri" pitchFamily="32" charset="0"/>
                <a:cs typeface="+mn-cs"/>
              </a:rPr>
              <a:t>)</a:t>
            </a:r>
          </a:p>
          <a:p>
            <a:pPr marL="338138" indent="-338138" algn="just">
              <a:spcBef>
                <a:spcPts val="800"/>
              </a:spcBef>
              <a:buFont typeface="Times New Roman" pitchFamily="16" charset="0"/>
              <a:buChar char="•"/>
              <a:tabLst>
                <a:tab pos="338138" algn="l"/>
                <a:tab pos="785813" algn="l"/>
                <a:tab pos="1235075" algn="l"/>
                <a:tab pos="1684338" algn="l"/>
                <a:tab pos="2133600" algn="l"/>
                <a:tab pos="2582863" algn="l"/>
                <a:tab pos="3032125" algn="l"/>
                <a:tab pos="3481388" algn="l"/>
                <a:tab pos="3930650" algn="l"/>
                <a:tab pos="4379913" algn="l"/>
                <a:tab pos="4829175" algn="l"/>
                <a:tab pos="5278438" algn="l"/>
                <a:tab pos="5727700" algn="l"/>
                <a:tab pos="6176963" algn="l"/>
                <a:tab pos="6626225" algn="l"/>
                <a:tab pos="7075488" algn="l"/>
                <a:tab pos="7524750" algn="l"/>
                <a:tab pos="7974013" algn="l"/>
                <a:tab pos="8423275" algn="l"/>
                <a:tab pos="8872538" algn="l"/>
                <a:tab pos="9321800" algn="l"/>
              </a:tabLst>
              <a:defRPr/>
            </a:pPr>
            <a:r>
              <a:rPr lang="en-US" sz="2400" dirty="0">
                <a:solidFill>
                  <a:srgbClr val="000000"/>
                </a:solidFill>
                <a:latin typeface="Calibri" pitchFamily="32" charset="0"/>
                <a:cs typeface="+mn-cs"/>
              </a:rPr>
              <a:t>Some of the files remain </a:t>
            </a:r>
            <a:r>
              <a:rPr lang="en-US" sz="2400" dirty="0" err="1">
                <a:solidFill>
                  <a:srgbClr val="000000"/>
                </a:solidFill>
                <a:latin typeface="Calibri" pitchFamily="32" charset="0"/>
                <a:cs typeface="+mn-cs"/>
              </a:rPr>
              <a:t>unaccessed</a:t>
            </a:r>
            <a:r>
              <a:rPr lang="en-US" sz="2400" dirty="0">
                <a:solidFill>
                  <a:srgbClr val="000000"/>
                </a:solidFill>
                <a:latin typeface="Calibri" pitchFamily="32" charset="0"/>
                <a:cs typeface="+mn-cs"/>
              </a:rPr>
              <a:t> or unmodified for months –even years</a:t>
            </a:r>
          </a:p>
          <a:p>
            <a:pPr marL="338138" indent="-338138" algn="just">
              <a:spcBef>
                <a:spcPts val="800"/>
              </a:spcBef>
              <a:buFont typeface="Times New Roman" pitchFamily="16" charset="0"/>
              <a:buChar char="•"/>
              <a:tabLst>
                <a:tab pos="338138" algn="l"/>
                <a:tab pos="785813" algn="l"/>
                <a:tab pos="1235075" algn="l"/>
                <a:tab pos="1684338" algn="l"/>
                <a:tab pos="2133600" algn="l"/>
                <a:tab pos="2582863" algn="l"/>
                <a:tab pos="3032125" algn="l"/>
                <a:tab pos="3481388" algn="l"/>
                <a:tab pos="3930650" algn="l"/>
                <a:tab pos="4379913" algn="l"/>
                <a:tab pos="4829175" algn="l"/>
                <a:tab pos="5278438" algn="l"/>
                <a:tab pos="5727700" algn="l"/>
                <a:tab pos="6176963" algn="l"/>
                <a:tab pos="6626225" algn="l"/>
                <a:tab pos="7075488" algn="l"/>
                <a:tab pos="7524750" algn="l"/>
                <a:tab pos="7974013" algn="l"/>
                <a:tab pos="8423275" algn="l"/>
                <a:tab pos="8872538" algn="l"/>
                <a:tab pos="9321800" algn="l"/>
              </a:tabLst>
              <a:defRPr/>
            </a:pPr>
            <a:r>
              <a:rPr lang="en-US" sz="2400" dirty="0">
                <a:solidFill>
                  <a:srgbClr val="000000"/>
                </a:solidFill>
                <a:latin typeface="Calibri" pitchFamily="32" charset="0"/>
                <a:cs typeface="+mn-cs"/>
              </a:rPr>
              <a:t>Find option can easily match files, modification (-</a:t>
            </a:r>
            <a:r>
              <a:rPr lang="en-US" sz="2400" dirty="0" err="1">
                <a:solidFill>
                  <a:srgbClr val="000000"/>
                </a:solidFill>
                <a:latin typeface="Calibri" pitchFamily="32" charset="0"/>
                <a:cs typeface="+mn-cs"/>
              </a:rPr>
              <a:t>mtime</a:t>
            </a:r>
            <a:r>
              <a:rPr lang="en-US" sz="2400" dirty="0">
                <a:solidFill>
                  <a:srgbClr val="000000"/>
                </a:solidFill>
                <a:latin typeface="Calibri" pitchFamily="32" charset="0"/>
                <a:cs typeface="+mn-cs"/>
              </a:rPr>
              <a:t>) &amp; access (-</a:t>
            </a:r>
            <a:r>
              <a:rPr lang="en-US" sz="2400" dirty="0" err="1">
                <a:solidFill>
                  <a:srgbClr val="000000"/>
                </a:solidFill>
                <a:latin typeface="Calibri" pitchFamily="32" charset="0"/>
                <a:cs typeface="+mn-cs"/>
              </a:rPr>
              <a:t>atime</a:t>
            </a:r>
            <a:r>
              <a:rPr lang="en-US" sz="2400" dirty="0">
                <a:solidFill>
                  <a:srgbClr val="000000"/>
                </a:solidFill>
                <a:latin typeface="Calibri" pitchFamily="32" charset="0"/>
                <a:cs typeface="+mn-cs"/>
              </a:rPr>
              <a:t>) time to select them</a:t>
            </a:r>
          </a:p>
          <a:p>
            <a:pPr marL="339725" indent="-338138" algn="just">
              <a:spcBef>
                <a:spcPts val="800"/>
              </a:spcBef>
              <a:buClrTx/>
              <a:buFontTx/>
              <a:buNone/>
              <a:tabLst>
                <a:tab pos="338138" algn="l"/>
                <a:tab pos="785813" algn="l"/>
                <a:tab pos="1235075" algn="l"/>
                <a:tab pos="1684338" algn="l"/>
                <a:tab pos="2133600" algn="l"/>
                <a:tab pos="2582863" algn="l"/>
                <a:tab pos="3032125" algn="l"/>
                <a:tab pos="3481388" algn="l"/>
                <a:tab pos="3930650" algn="l"/>
                <a:tab pos="4379913" algn="l"/>
                <a:tab pos="4829175" algn="l"/>
                <a:tab pos="5278438" algn="l"/>
                <a:tab pos="5727700" algn="l"/>
                <a:tab pos="6176963" algn="l"/>
                <a:tab pos="6626225" algn="l"/>
                <a:tab pos="7075488" algn="l"/>
                <a:tab pos="7524750" algn="l"/>
                <a:tab pos="7974013" algn="l"/>
                <a:tab pos="8423275" algn="l"/>
                <a:tab pos="8872538" algn="l"/>
                <a:tab pos="9321800" algn="l"/>
              </a:tabLst>
              <a:defRPr/>
            </a:pPr>
            <a:r>
              <a:rPr lang="en-IN" sz="2400" dirty="0">
                <a:solidFill>
                  <a:srgbClr val="CC0000"/>
                </a:solidFill>
                <a:latin typeface="Calibri" pitchFamily="32" charset="0"/>
                <a:cs typeface="+mn-cs"/>
              </a:rPr>
              <a:t>	</a:t>
            </a:r>
            <a:r>
              <a:rPr lang="en-US" sz="2400" dirty="0">
                <a:solidFill>
                  <a:srgbClr val="CC0000"/>
                </a:solidFill>
                <a:latin typeface="Calibri" pitchFamily="32" charset="0"/>
                <a:cs typeface="+mn-cs"/>
              </a:rPr>
              <a:t>Eg1: find  </a:t>
            </a:r>
            <a:r>
              <a:rPr lang="en-US" sz="2400" b="1" dirty="0">
                <a:solidFill>
                  <a:srgbClr val="CC0000"/>
                </a:solidFill>
                <a:latin typeface="Calibri" pitchFamily="32" charset="0"/>
                <a:cs typeface="+mn-cs"/>
              </a:rPr>
              <a:t>.</a:t>
            </a:r>
            <a:r>
              <a:rPr lang="en-US" sz="2400" dirty="0">
                <a:solidFill>
                  <a:srgbClr val="CC0000"/>
                </a:solidFill>
                <a:latin typeface="Calibri" pitchFamily="32" charset="0"/>
                <a:cs typeface="+mn-cs"/>
              </a:rPr>
              <a:t>  -</a:t>
            </a:r>
            <a:r>
              <a:rPr lang="en-US" sz="2400" dirty="0" err="1">
                <a:solidFill>
                  <a:srgbClr val="CC0000"/>
                </a:solidFill>
                <a:latin typeface="Calibri" pitchFamily="32" charset="0"/>
                <a:cs typeface="+mn-cs"/>
              </a:rPr>
              <a:t>mtime</a:t>
            </a:r>
            <a:r>
              <a:rPr lang="en-US" sz="2400" dirty="0">
                <a:solidFill>
                  <a:srgbClr val="CC0000"/>
                </a:solidFill>
                <a:latin typeface="Calibri" pitchFamily="32" charset="0"/>
                <a:cs typeface="+mn-cs"/>
              </a:rPr>
              <a:t>  -2  -print</a:t>
            </a:r>
          </a:p>
          <a:p>
            <a:pPr marL="339725" indent="-338138" algn="just">
              <a:spcBef>
                <a:spcPts val="800"/>
              </a:spcBef>
              <a:buClrTx/>
              <a:buFontTx/>
              <a:buNone/>
              <a:tabLst>
                <a:tab pos="338138" algn="l"/>
                <a:tab pos="785813" algn="l"/>
                <a:tab pos="1235075" algn="l"/>
                <a:tab pos="1684338" algn="l"/>
                <a:tab pos="2133600" algn="l"/>
                <a:tab pos="2582863" algn="l"/>
                <a:tab pos="3032125" algn="l"/>
                <a:tab pos="3481388" algn="l"/>
                <a:tab pos="3930650" algn="l"/>
                <a:tab pos="4379913" algn="l"/>
                <a:tab pos="4829175" algn="l"/>
                <a:tab pos="5278438" algn="l"/>
                <a:tab pos="5727700" algn="l"/>
                <a:tab pos="6176963" algn="l"/>
                <a:tab pos="6626225" algn="l"/>
                <a:tab pos="7075488" algn="l"/>
                <a:tab pos="7524750" algn="l"/>
                <a:tab pos="7974013" algn="l"/>
                <a:tab pos="8423275" algn="l"/>
                <a:tab pos="8872538" algn="l"/>
                <a:tab pos="9321800" algn="l"/>
              </a:tabLst>
              <a:defRPr/>
            </a:pPr>
            <a:r>
              <a:rPr lang="en-IN" sz="2400" dirty="0">
                <a:solidFill>
                  <a:srgbClr val="000000"/>
                </a:solidFill>
                <a:latin typeface="Calibri" pitchFamily="32" charset="0"/>
                <a:cs typeface="+mn-cs"/>
              </a:rPr>
              <a:t>	</a:t>
            </a:r>
            <a:r>
              <a:rPr lang="en-US" sz="2400" dirty="0">
                <a:solidFill>
                  <a:srgbClr val="000000"/>
                </a:solidFill>
                <a:latin typeface="Calibri" pitchFamily="32" charset="0"/>
                <a:cs typeface="+mn-cs"/>
              </a:rPr>
              <a:t>This </a:t>
            </a:r>
            <a:r>
              <a:rPr lang="en-US" sz="2400" dirty="0" err="1">
                <a:solidFill>
                  <a:srgbClr val="000000"/>
                </a:solidFill>
                <a:latin typeface="Calibri" pitchFamily="32" charset="0"/>
                <a:cs typeface="+mn-cs"/>
              </a:rPr>
              <a:t>cmd</a:t>
            </a:r>
            <a:r>
              <a:rPr lang="en-US" sz="2400" dirty="0">
                <a:solidFill>
                  <a:srgbClr val="000000"/>
                </a:solidFill>
                <a:latin typeface="Calibri" pitchFamily="32" charset="0"/>
                <a:cs typeface="+mn-cs"/>
              </a:rPr>
              <a:t> list those file that have modified in less than 2 days</a:t>
            </a:r>
          </a:p>
          <a:p>
            <a:pPr marL="339725" indent="-338138" algn="just">
              <a:spcBef>
                <a:spcPts val="800"/>
              </a:spcBef>
              <a:buClrTx/>
              <a:buFontTx/>
              <a:buNone/>
              <a:tabLst>
                <a:tab pos="338138" algn="l"/>
                <a:tab pos="785813" algn="l"/>
                <a:tab pos="1235075" algn="l"/>
                <a:tab pos="1684338" algn="l"/>
                <a:tab pos="2133600" algn="l"/>
                <a:tab pos="2582863" algn="l"/>
                <a:tab pos="3032125" algn="l"/>
                <a:tab pos="3481388" algn="l"/>
                <a:tab pos="3930650" algn="l"/>
                <a:tab pos="4379913" algn="l"/>
                <a:tab pos="4829175" algn="l"/>
                <a:tab pos="5278438" algn="l"/>
                <a:tab pos="5727700" algn="l"/>
                <a:tab pos="6176963" algn="l"/>
                <a:tab pos="6626225" algn="l"/>
                <a:tab pos="7075488" algn="l"/>
                <a:tab pos="7524750" algn="l"/>
                <a:tab pos="7974013" algn="l"/>
                <a:tab pos="8423275" algn="l"/>
                <a:tab pos="8872538" algn="l"/>
                <a:tab pos="9321800" algn="l"/>
              </a:tabLst>
              <a:defRPr/>
            </a:pPr>
            <a:r>
              <a:rPr lang="en-IN" sz="2400" dirty="0">
                <a:solidFill>
                  <a:srgbClr val="CC0000"/>
                </a:solidFill>
                <a:latin typeface="Calibri" pitchFamily="32" charset="0"/>
                <a:cs typeface="+mn-cs"/>
              </a:rPr>
              <a:t>	</a:t>
            </a:r>
            <a:r>
              <a:rPr lang="en-US" sz="2400" dirty="0">
                <a:solidFill>
                  <a:srgbClr val="CC0000"/>
                </a:solidFill>
                <a:latin typeface="Calibri" pitchFamily="32" charset="0"/>
                <a:cs typeface="+mn-cs"/>
              </a:rPr>
              <a:t>Eg2: find /home  -</a:t>
            </a:r>
            <a:r>
              <a:rPr lang="en-US" sz="2400" dirty="0" err="1">
                <a:solidFill>
                  <a:srgbClr val="CC0000"/>
                </a:solidFill>
                <a:latin typeface="Calibri" pitchFamily="32" charset="0"/>
                <a:cs typeface="+mn-cs"/>
              </a:rPr>
              <a:t>atime</a:t>
            </a:r>
            <a:r>
              <a:rPr lang="en-US" sz="2400" dirty="0">
                <a:solidFill>
                  <a:srgbClr val="CC0000"/>
                </a:solidFill>
                <a:latin typeface="Calibri" pitchFamily="32" charset="0"/>
                <a:cs typeface="+mn-cs"/>
              </a:rPr>
              <a:t>  +365  -print</a:t>
            </a:r>
          </a:p>
          <a:p>
            <a:pPr marL="339725" indent="-338138" algn="just">
              <a:spcBef>
                <a:spcPts val="800"/>
              </a:spcBef>
              <a:buClrTx/>
              <a:buFontTx/>
              <a:buNone/>
              <a:tabLst>
                <a:tab pos="338138" algn="l"/>
                <a:tab pos="785813" algn="l"/>
                <a:tab pos="1235075" algn="l"/>
                <a:tab pos="1684338" algn="l"/>
                <a:tab pos="2133600" algn="l"/>
                <a:tab pos="2582863" algn="l"/>
                <a:tab pos="3032125" algn="l"/>
                <a:tab pos="3481388" algn="l"/>
                <a:tab pos="3930650" algn="l"/>
                <a:tab pos="4379913" algn="l"/>
                <a:tab pos="4829175" algn="l"/>
                <a:tab pos="5278438" algn="l"/>
                <a:tab pos="5727700" algn="l"/>
                <a:tab pos="6176963" algn="l"/>
                <a:tab pos="6626225" algn="l"/>
                <a:tab pos="7075488" algn="l"/>
                <a:tab pos="7524750" algn="l"/>
                <a:tab pos="7974013" algn="l"/>
                <a:tab pos="8423275" algn="l"/>
                <a:tab pos="8872538" algn="l"/>
                <a:tab pos="9321800" algn="l"/>
              </a:tabLst>
              <a:defRPr/>
            </a:pPr>
            <a:r>
              <a:rPr lang="en-IN" sz="2400" dirty="0">
                <a:solidFill>
                  <a:srgbClr val="000000"/>
                </a:solidFill>
                <a:latin typeface="Calibri" pitchFamily="32" charset="0"/>
                <a:cs typeface="+mn-cs"/>
              </a:rPr>
              <a:t>	</a:t>
            </a:r>
            <a:r>
              <a:rPr lang="en-US" sz="2400" dirty="0">
                <a:solidFill>
                  <a:srgbClr val="000000"/>
                </a:solidFill>
                <a:latin typeface="Calibri" pitchFamily="32" charset="0"/>
                <a:cs typeface="+mn-cs"/>
              </a:rPr>
              <a:t>This </a:t>
            </a:r>
            <a:r>
              <a:rPr lang="en-US" sz="2400" dirty="0" err="1">
                <a:solidFill>
                  <a:srgbClr val="000000"/>
                </a:solidFill>
                <a:latin typeface="Calibri" pitchFamily="32" charset="0"/>
                <a:cs typeface="+mn-cs"/>
              </a:rPr>
              <a:t>cmd</a:t>
            </a:r>
            <a:r>
              <a:rPr lang="en-US" sz="2400" dirty="0">
                <a:solidFill>
                  <a:srgbClr val="000000"/>
                </a:solidFill>
                <a:latin typeface="Calibri" pitchFamily="32" charset="0"/>
                <a:cs typeface="+mn-cs"/>
              </a:rPr>
              <a:t>, select files from the /home directory that have not been accessed for more than a year</a:t>
            </a:r>
          </a:p>
          <a:p>
            <a:pPr marL="339725" indent="-338138" algn="just">
              <a:spcBef>
                <a:spcPts val="800"/>
              </a:spcBef>
              <a:buClrTx/>
              <a:buFontTx/>
              <a:buNone/>
              <a:tabLst>
                <a:tab pos="338138" algn="l"/>
                <a:tab pos="785813" algn="l"/>
                <a:tab pos="1235075" algn="l"/>
                <a:tab pos="1684338" algn="l"/>
                <a:tab pos="2133600" algn="l"/>
                <a:tab pos="2582863" algn="l"/>
                <a:tab pos="3032125" algn="l"/>
                <a:tab pos="3481388" algn="l"/>
                <a:tab pos="3930650" algn="l"/>
                <a:tab pos="4379913" algn="l"/>
                <a:tab pos="4829175" algn="l"/>
                <a:tab pos="5278438" algn="l"/>
                <a:tab pos="5727700" algn="l"/>
                <a:tab pos="6176963" algn="l"/>
                <a:tab pos="6626225" algn="l"/>
                <a:tab pos="7075488" algn="l"/>
                <a:tab pos="7524750" algn="l"/>
                <a:tab pos="7974013" algn="l"/>
                <a:tab pos="8423275" algn="l"/>
                <a:tab pos="8872538" algn="l"/>
                <a:tab pos="9321800" algn="l"/>
              </a:tabLst>
              <a:defRPr/>
            </a:pPr>
            <a:endParaRPr lang="en-US" sz="2400" dirty="0">
              <a:solidFill>
                <a:srgbClr val="000000"/>
              </a:solidFill>
              <a:latin typeface="Calibri" pitchFamily="32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5887929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60EB7491-0263-47E8-BA73-5E25D441A20A}"/>
              </a:ext>
            </a:extLst>
          </p:cNvPr>
          <p:cNvSpPr/>
          <p:nvPr/>
        </p:nvSpPr>
        <p:spPr>
          <a:xfrm>
            <a:off x="-55880" y="429395"/>
            <a:ext cx="12303760" cy="14223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DE4289B-5A9D-4D1D-8546-3AC6DA34870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83"/>
          <a:stretch/>
        </p:blipFill>
        <p:spPr>
          <a:xfrm>
            <a:off x="11035161" y="-1"/>
            <a:ext cx="1016000" cy="96536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F545CCB-30BA-465D-AB61-85A068F7FE2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094" b="8607"/>
          <a:stretch/>
        </p:blipFill>
        <p:spPr>
          <a:xfrm>
            <a:off x="140839" y="110490"/>
            <a:ext cx="1991360" cy="746760"/>
          </a:xfrm>
          <a:prstGeom prst="rect">
            <a:avLst/>
          </a:prstGeom>
        </p:spPr>
      </p:pic>
      <p:pic>
        <p:nvPicPr>
          <p:cNvPr id="8" name="Picture 2">
            <a:extLst>
              <a:ext uri="{FF2B5EF4-FFF2-40B4-BE49-F238E27FC236}">
                <a16:creationId xmlns:a16="http://schemas.microsoft.com/office/drawing/2014/main" id="{0680EFED-9B06-4900-9B0B-44F65332F5A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083" t="10169" r="28688"/>
          <a:stretch/>
        </p:blipFill>
        <p:spPr bwMode="auto">
          <a:xfrm>
            <a:off x="8246854" y="0"/>
            <a:ext cx="883919" cy="9154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5174D98B-A888-4925-9398-BE88B941884A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95"/>
          <a:stretch/>
        </p:blipFill>
        <p:spPr>
          <a:xfrm>
            <a:off x="9425151" y="0"/>
            <a:ext cx="1413291" cy="955525"/>
          </a:xfrm>
          <a:prstGeom prst="rect">
            <a:avLst/>
          </a:prstGeom>
        </p:spPr>
      </p:pic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53B2F865-3834-497F-B440-7CA7E591ACF5}"/>
              </a:ext>
            </a:extLst>
          </p:cNvPr>
          <p:cNvCxnSpPr>
            <a:cxnSpLocks/>
          </p:cNvCxnSpPr>
          <p:nvPr/>
        </p:nvCxnSpPr>
        <p:spPr>
          <a:xfrm flipV="1">
            <a:off x="0" y="940395"/>
            <a:ext cx="12192000" cy="1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" name="Rectangle 1">
            <a:extLst>
              <a:ext uri="{FF2B5EF4-FFF2-40B4-BE49-F238E27FC236}">
                <a16:creationId xmlns:a16="http://schemas.microsoft.com/office/drawing/2014/main" id="{45C21305-45D0-4AC6-928E-D125228A1D06}"/>
              </a:ext>
            </a:extLst>
          </p:cNvPr>
          <p:cNvSpPr/>
          <p:nvPr/>
        </p:nvSpPr>
        <p:spPr>
          <a:xfrm>
            <a:off x="0" y="940395"/>
            <a:ext cx="12192000" cy="591760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9" name="Text Box 2">
            <a:extLst>
              <a:ext uri="{FF2B5EF4-FFF2-40B4-BE49-F238E27FC236}">
                <a16:creationId xmlns:a16="http://schemas.microsoft.com/office/drawing/2014/main" id="{4B980092-D3B4-4E16-B930-6E0A7311CCD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0485" y="1709058"/>
            <a:ext cx="11234057" cy="5638800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  <p:txBody>
          <a:bodyPr lIns="90000" tIns="46800" rIns="90000" bIns="46800"/>
          <a:lstStyle/>
          <a:p>
            <a:pPr marL="338138" indent="-338138" algn="just">
              <a:spcBef>
                <a:spcPts val="800"/>
              </a:spcBef>
              <a:buFont typeface="Times New Roman" pitchFamily="16" charset="0"/>
              <a:buChar char="•"/>
              <a:tabLst>
                <a:tab pos="338138" algn="l"/>
                <a:tab pos="785813" algn="l"/>
                <a:tab pos="1235075" algn="l"/>
                <a:tab pos="1684338" algn="l"/>
                <a:tab pos="2133600" algn="l"/>
                <a:tab pos="2582863" algn="l"/>
                <a:tab pos="3032125" algn="l"/>
                <a:tab pos="3481388" algn="l"/>
                <a:tab pos="3930650" algn="l"/>
                <a:tab pos="4379913" algn="l"/>
                <a:tab pos="4829175" algn="l"/>
                <a:tab pos="5278438" algn="l"/>
                <a:tab pos="5727700" algn="l"/>
                <a:tab pos="6176963" algn="l"/>
                <a:tab pos="6626225" algn="l"/>
                <a:tab pos="7075488" algn="l"/>
                <a:tab pos="7524750" algn="l"/>
                <a:tab pos="7974013" algn="l"/>
                <a:tab pos="8423275" algn="l"/>
                <a:tab pos="8872538" algn="l"/>
                <a:tab pos="9321800" algn="l"/>
              </a:tabLst>
              <a:defRPr/>
            </a:pPr>
            <a:r>
              <a:rPr lang="en-US" sz="2400" b="1" dirty="0">
                <a:solidFill>
                  <a:srgbClr val="000000"/>
                </a:solidFill>
                <a:latin typeface="Calibri" pitchFamily="32" charset="0"/>
                <a:cs typeface="+mn-cs"/>
              </a:rPr>
              <a:t>The find Operators (!, -o and –a)</a:t>
            </a:r>
          </a:p>
          <a:p>
            <a:pPr marL="338138" indent="-338138" algn="just">
              <a:spcBef>
                <a:spcPts val="800"/>
              </a:spcBef>
              <a:buFont typeface="Times New Roman" pitchFamily="16" charset="0"/>
              <a:buChar char="•"/>
              <a:tabLst>
                <a:tab pos="338138" algn="l"/>
                <a:tab pos="785813" algn="l"/>
                <a:tab pos="1235075" algn="l"/>
                <a:tab pos="1684338" algn="l"/>
                <a:tab pos="2133600" algn="l"/>
                <a:tab pos="2582863" algn="l"/>
                <a:tab pos="3032125" algn="l"/>
                <a:tab pos="3481388" algn="l"/>
                <a:tab pos="3930650" algn="l"/>
                <a:tab pos="4379913" algn="l"/>
                <a:tab pos="4829175" algn="l"/>
                <a:tab pos="5278438" algn="l"/>
                <a:tab pos="5727700" algn="l"/>
                <a:tab pos="6176963" algn="l"/>
                <a:tab pos="6626225" algn="l"/>
                <a:tab pos="7075488" algn="l"/>
                <a:tab pos="7524750" algn="l"/>
                <a:tab pos="7974013" algn="l"/>
                <a:tab pos="8423275" algn="l"/>
                <a:tab pos="8872538" algn="l"/>
                <a:tab pos="9321800" algn="l"/>
              </a:tabLst>
              <a:defRPr/>
            </a:pPr>
            <a:r>
              <a:rPr lang="en-US" sz="2400" dirty="0">
                <a:solidFill>
                  <a:srgbClr val="000000"/>
                </a:solidFill>
                <a:latin typeface="Calibri" pitchFamily="32" charset="0"/>
                <a:cs typeface="+mn-cs"/>
              </a:rPr>
              <a:t>! – used to negate the meaning</a:t>
            </a:r>
          </a:p>
          <a:p>
            <a:pPr marL="339725" indent="-338138" algn="just">
              <a:spcBef>
                <a:spcPts val="800"/>
              </a:spcBef>
              <a:buClrTx/>
              <a:buFontTx/>
              <a:buNone/>
              <a:tabLst>
                <a:tab pos="338138" algn="l"/>
                <a:tab pos="785813" algn="l"/>
                <a:tab pos="1235075" algn="l"/>
                <a:tab pos="1684338" algn="l"/>
                <a:tab pos="2133600" algn="l"/>
                <a:tab pos="2582863" algn="l"/>
                <a:tab pos="3032125" algn="l"/>
                <a:tab pos="3481388" algn="l"/>
                <a:tab pos="3930650" algn="l"/>
                <a:tab pos="4379913" algn="l"/>
                <a:tab pos="4829175" algn="l"/>
                <a:tab pos="5278438" algn="l"/>
                <a:tab pos="5727700" algn="l"/>
                <a:tab pos="6176963" algn="l"/>
                <a:tab pos="6626225" algn="l"/>
                <a:tab pos="7075488" algn="l"/>
                <a:tab pos="7524750" algn="l"/>
                <a:tab pos="7974013" algn="l"/>
                <a:tab pos="8423275" algn="l"/>
                <a:tab pos="8872538" algn="l"/>
                <a:tab pos="9321800" algn="l"/>
              </a:tabLst>
              <a:defRPr/>
            </a:pPr>
            <a:r>
              <a:rPr lang="en-IN" sz="2400" dirty="0">
                <a:solidFill>
                  <a:srgbClr val="CC0000"/>
                </a:solidFill>
                <a:latin typeface="Calibri" pitchFamily="32" charset="0"/>
                <a:cs typeface="+mn-cs"/>
              </a:rPr>
              <a:t>	</a:t>
            </a:r>
            <a:r>
              <a:rPr lang="en-US" sz="2400" dirty="0" err="1">
                <a:solidFill>
                  <a:srgbClr val="CC0000"/>
                </a:solidFill>
                <a:latin typeface="Calibri" pitchFamily="32" charset="0"/>
                <a:cs typeface="+mn-cs"/>
              </a:rPr>
              <a:t>Eg</a:t>
            </a:r>
            <a:r>
              <a:rPr lang="en-US" sz="2400" dirty="0">
                <a:solidFill>
                  <a:srgbClr val="CC0000"/>
                </a:solidFill>
                <a:latin typeface="Calibri" pitchFamily="32" charset="0"/>
                <a:cs typeface="+mn-cs"/>
              </a:rPr>
              <a:t>: $find </a:t>
            </a:r>
            <a:r>
              <a:rPr lang="en-US" sz="2400" b="1" dirty="0">
                <a:solidFill>
                  <a:srgbClr val="CC0000"/>
                </a:solidFill>
                <a:latin typeface="Calibri" pitchFamily="32" charset="0"/>
                <a:cs typeface="+mn-cs"/>
              </a:rPr>
              <a:t>.  </a:t>
            </a:r>
            <a:r>
              <a:rPr lang="en-US" sz="2400" dirty="0">
                <a:solidFill>
                  <a:srgbClr val="CC0000"/>
                </a:solidFill>
                <a:latin typeface="Calibri" pitchFamily="32" charset="0"/>
                <a:cs typeface="+mn-cs"/>
              </a:rPr>
              <a:t>! –name “*.c” –print</a:t>
            </a:r>
          </a:p>
          <a:p>
            <a:pPr marL="339725" indent="-338138" algn="just">
              <a:spcBef>
                <a:spcPts val="800"/>
              </a:spcBef>
              <a:buClrTx/>
              <a:buFontTx/>
              <a:buNone/>
              <a:tabLst>
                <a:tab pos="338138" algn="l"/>
                <a:tab pos="785813" algn="l"/>
                <a:tab pos="1235075" algn="l"/>
                <a:tab pos="1684338" algn="l"/>
                <a:tab pos="2133600" algn="l"/>
                <a:tab pos="2582863" algn="l"/>
                <a:tab pos="3032125" algn="l"/>
                <a:tab pos="3481388" algn="l"/>
                <a:tab pos="3930650" algn="l"/>
                <a:tab pos="4379913" algn="l"/>
                <a:tab pos="4829175" algn="l"/>
                <a:tab pos="5278438" algn="l"/>
                <a:tab pos="5727700" algn="l"/>
                <a:tab pos="6176963" algn="l"/>
                <a:tab pos="6626225" algn="l"/>
                <a:tab pos="7075488" algn="l"/>
                <a:tab pos="7524750" algn="l"/>
                <a:tab pos="7974013" algn="l"/>
                <a:tab pos="8423275" algn="l"/>
                <a:tab pos="8872538" algn="l"/>
                <a:tab pos="9321800" algn="l"/>
              </a:tabLst>
              <a:defRPr/>
            </a:pPr>
            <a:r>
              <a:rPr lang="en-IN" sz="2400" dirty="0">
                <a:solidFill>
                  <a:srgbClr val="000000"/>
                </a:solidFill>
                <a:latin typeface="Calibri" pitchFamily="32" charset="0"/>
                <a:cs typeface="+mn-cs"/>
              </a:rPr>
              <a:t>	</a:t>
            </a:r>
            <a:r>
              <a:rPr lang="en-US" sz="2400" dirty="0">
                <a:solidFill>
                  <a:srgbClr val="000000"/>
                </a:solidFill>
                <a:latin typeface="Calibri" pitchFamily="32" charset="0"/>
                <a:cs typeface="+mn-cs"/>
              </a:rPr>
              <a:t>This </a:t>
            </a:r>
            <a:r>
              <a:rPr lang="en-US" sz="2400" dirty="0" err="1">
                <a:solidFill>
                  <a:srgbClr val="000000"/>
                </a:solidFill>
                <a:latin typeface="Calibri" pitchFamily="32" charset="0"/>
                <a:cs typeface="+mn-cs"/>
              </a:rPr>
              <a:t>cmd</a:t>
            </a:r>
            <a:r>
              <a:rPr lang="en-US" sz="2400" dirty="0">
                <a:solidFill>
                  <a:srgbClr val="000000"/>
                </a:solidFill>
                <a:latin typeface="Calibri" pitchFamily="32" charset="0"/>
                <a:cs typeface="+mn-cs"/>
              </a:rPr>
              <a:t> selects all files but not c files</a:t>
            </a:r>
          </a:p>
          <a:p>
            <a:pPr marL="338138" indent="-338138" algn="just">
              <a:spcBef>
                <a:spcPts val="800"/>
              </a:spcBef>
              <a:buFont typeface="Times New Roman" pitchFamily="16" charset="0"/>
              <a:buChar char="•"/>
              <a:tabLst>
                <a:tab pos="338138" algn="l"/>
                <a:tab pos="785813" algn="l"/>
                <a:tab pos="1235075" algn="l"/>
                <a:tab pos="1684338" algn="l"/>
                <a:tab pos="2133600" algn="l"/>
                <a:tab pos="2582863" algn="l"/>
                <a:tab pos="3032125" algn="l"/>
                <a:tab pos="3481388" algn="l"/>
                <a:tab pos="3930650" algn="l"/>
                <a:tab pos="4379913" algn="l"/>
                <a:tab pos="4829175" algn="l"/>
                <a:tab pos="5278438" algn="l"/>
                <a:tab pos="5727700" algn="l"/>
                <a:tab pos="6176963" algn="l"/>
                <a:tab pos="6626225" algn="l"/>
                <a:tab pos="7075488" algn="l"/>
                <a:tab pos="7524750" algn="l"/>
                <a:tab pos="7974013" algn="l"/>
                <a:tab pos="8423275" algn="l"/>
                <a:tab pos="8872538" algn="l"/>
                <a:tab pos="9321800" algn="l"/>
              </a:tabLst>
              <a:defRPr/>
            </a:pPr>
            <a:r>
              <a:rPr lang="en-US" sz="2400" dirty="0">
                <a:solidFill>
                  <a:srgbClr val="000000"/>
                </a:solidFill>
                <a:latin typeface="Calibri" pitchFamily="32" charset="0"/>
                <a:cs typeface="+mn-cs"/>
              </a:rPr>
              <a:t>-o – OR condition. Use this with an escaped pair of parentheses</a:t>
            </a:r>
          </a:p>
          <a:p>
            <a:pPr marL="339725" indent="-338138" algn="just">
              <a:spcBef>
                <a:spcPts val="800"/>
              </a:spcBef>
              <a:buClrTx/>
              <a:buFontTx/>
              <a:buNone/>
              <a:tabLst>
                <a:tab pos="338138" algn="l"/>
                <a:tab pos="785813" algn="l"/>
                <a:tab pos="1235075" algn="l"/>
                <a:tab pos="1684338" algn="l"/>
                <a:tab pos="2133600" algn="l"/>
                <a:tab pos="2582863" algn="l"/>
                <a:tab pos="3032125" algn="l"/>
                <a:tab pos="3481388" algn="l"/>
                <a:tab pos="3930650" algn="l"/>
                <a:tab pos="4379913" algn="l"/>
                <a:tab pos="4829175" algn="l"/>
                <a:tab pos="5278438" algn="l"/>
                <a:tab pos="5727700" algn="l"/>
                <a:tab pos="6176963" algn="l"/>
                <a:tab pos="6626225" algn="l"/>
                <a:tab pos="7075488" algn="l"/>
                <a:tab pos="7524750" algn="l"/>
                <a:tab pos="7974013" algn="l"/>
                <a:tab pos="8423275" algn="l"/>
                <a:tab pos="8872538" algn="l"/>
                <a:tab pos="9321800" algn="l"/>
              </a:tabLst>
              <a:defRPr/>
            </a:pPr>
            <a:r>
              <a:rPr lang="en-IN" sz="2400" dirty="0">
                <a:solidFill>
                  <a:srgbClr val="CC0000"/>
                </a:solidFill>
                <a:latin typeface="Calibri" pitchFamily="32" charset="0"/>
                <a:cs typeface="+mn-cs"/>
              </a:rPr>
              <a:t>	</a:t>
            </a:r>
            <a:r>
              <a:rPr lang="en-US" sz="2400" dirty="0" err="1">
                <a:solidFill>
                  <a:srgbClr val="CC0000"/>
                </a:solidFill>
                <a:latin typeface="Calibri" pitchFamily="32" charset="0"/>
                <a:cs typeface="+mn-cs"/>
              </a:rPr>
              <a:t>Eg</a:t>
            </a:r>
            <a:r>
              <a:rPr lang="en-US" sz="2400" dirty="0">
                <a:solidFill>
                  <a:srgbClr val="CC0000"/>
                </a:solidFill>
                <a:latin typeface="Calibri" pitchFamily="32" charset="0"/>
                <a:cs typeface="+mn-cs"/>
              </a:rPr>
              <a:t>: $find /home  \(-name “*.</a:t>
            </a:r>
            <a:r>
              <a:rPr lang="en-US" sz="2400" dirty="0" err="1">
                <a:solidFill>
                  <a:srgbClr val="CC0000"/>
                </a:solidFill>
                <a:latin typeface="Calibri" pitchFamily="32" charset="0"/>
                <a:cs typeface="+mn-cs"/>
              </a:rPr>
              <a:t>sh</a:t>
            </a:r>
            <a:r>
              <a:rPr lang="en-US" sz="2400" dirty="0">
                <a:solidFill>
                  <a:srgbClr val="CC0000"/>
                </a:solidFill>
                <a:latin typeface="Calibri" pitchFamily="32" charset="0"/>
                <a:cs typeface="+mn-cs"/>
              </a:rPr>
              <a:t>” –o –name “*.pl” \) –print</a:t>
            </a:r>
          </a:p>
          <a:p>
            <a:pPr marL="339725" indent="-338138" algn="just">
              <a:spcBef>
                <a:spcPts val="800"/>
              </a:spcBef>
              <a:buClrTx/>
              <a:buFontTx/>
              <a:buNone/>
              <a:tabLst>
                <a:tab pos="338138" algn="l"/>
                <a:tab pos="785813" algn="l"/>
                <a:tab pos="1235075" algn="l"/>
                <a:tab pos="1684338" algn="l"/>
                <a:tab pos="2133600" algn="l"/>
                <a:tab pos="2582863" algn="l"/>
                <a:tab pos="3032125" algn="l"/>
                <a:tab pos="3481388" algn="l"/>
                <a:tab pos="3930650" algn="l"/>
                <a:tab pos="4379913" algn="l"/>
                <a:tab pos="4829175" algn="l"/>
                <a:tab pos="5278438" algn="l"/>
                <a:tab pos="5727700" algn="l"/>
                <a:tab pos="6176963" algn="l"/>
                <a:tab pos="6626225" algn="l"/>
                <a:tab pos="7075488" algn="l"/>
                <a:tab pos="7524750" algn="l"/>
                <a:tab pos="7974013" algn="l"/>
                <a:tab pos="8423275" algn="l"/>
                <a:tab pos="8872538" algn="l"/>
                <a:tab pos="9321800" algn="l"/>
              </a:tabLst>
              <a:defRPr/>
            </a:pPr>
            <a:r>
              <a:rPr lang="en-IN" sz="2400" dirty="0">
                <a:solidFill>
                  <a:srgbClr val="000000"/>
                </a:solidFill>
                <a:latin typeface="Calibri" pitchFamily="32" charset="0"/>
                <a:cs typeface="+mn-cs"/>
              </a:rPr>
              <a:t>	</a:t>
            </a:r>
            <a:r>
              <a:rPr lang="en-US" sz="2400" dirty="0">
                <a:solidFill>
                  <a:srgbClr val="000000"/>
                </a:solidFill>
                <a:latin typeface="Calibri" pitchFamily="32" charset="0"/>
                <a:cs typeface="+mn-cs"/>
              </a:rPr>
              <a:t>This </a:t>
            </a:r>
            <a:r>
              <a:rPr lang="en-US" sz="2400" dirty="0" err="1">
                <a:solidFill>
                  <a:srgbClr val="000000"/>
                </a:solidFill>
                <a:latin typeface="Calibri" pitchFamily="32" charset="0"/>
                <a:cs typeface="+mn-cs"/>
              </a:rPr>
              <a:t>cmd</a:t>
            </a:r>
            <a:r>
              <a:rPr lang="en-US" sz="2400" dirty="0">
                <a:solidFill>
                  <a:srgbClr val="000000"/>
                </a:solidFill>
                <a:latin typeface="Calibri" pitchFamily="32" charset="0"/>
                <a:cs typeface="+mn-cs"/>
              </a:rPr>
              <a:t> look for both shell &amp; </a:t>
            </a:r>
            <a:r>
              <a:rPr lang="en-US" sz="2400" dirty="0" err="1">
                <a:solidFill>
                  <a:srgbClr val="000000"/>
                </a:solidFill>
                <a:latin typeface="Calibri" pitchFamily="32" charset="0"/>
                <a:cs typeface="+mn-cs"/>
              </a:rPr>
              <a:t>perl</a:t>
            </a:r>
            <a:r>
              <a:rPr lang="en-US" sz="2400" dirty="0">
                <a:solidFill>
                  <a:srgbClr val="000000"/>
                </a:solidFill>
                <a:latin typeface="Calibri" pitchFamily="32" charset="0"/>
                <a:cs typeface="+mn-cs"/>
              </a:rPr>
              <a:t> scripts</a:t>
            </a:r>
          </a:p>
          <a:p>
            <a:pPr marL="338138" indent="-338138" algn="just">
              <a:spcBef>
                <a:spcPts val="800"/>
              </a:spcBef>
              <a:buFont typeface="Times New Roman" pitchFamily="16" charset="0"/>
              <a:buChar char="•"/>
              <a:tabLst>
                <a:tab pos="338138" algn="l"/>
                <a:tab pos="785813" algn="l"/>
                <a:tab pos="1235075" algn="l"/>
                <a:tab pos="1684338" algn="l"/>
                <a:tab pos="2133600" algn="l"/>
                <a:tab pos="2582863" algn="l"/>
                <a:tab pos="3032125" algn="l"/>
                <a:tab pos="3481388" algn="l"/>
                <a:tab pos="3930650" algn="l"/>
                <a:tab pos="4379913" algn="l"/>
                <a:tab pos="4829175" algn="l"/>
                <a:tab pos="5278438" algn="l"/>
                <a:tab pos="5727700" algn="l"/>
                <a:tab pos="6176963" algn="l"/>
                <a:tab pos="6626225" algn="l"/>
                <a:tab pos="7075488" algn="l"/>
                <a:tab pos="7524750" algn="l"/>
                <a:tab pos="7974013" algn="l"/>
                <a:tab pos="8423275" algn="l"/>
                <a:tab pos="8872538" algn="l"/>
                <a:tab pos="9321800" algn="l"/>
              </a:tabLst>
              <a:defRPr/>
            </a:pPr>
            <a:r>
              <a:rPr lang="en-US" sz="2400" dirty="0">
                <a:solidFill>
                  <a:srgbClr val="000000"/>
                </a:solidFill>
                <a:latin typeface="Calibri" pitchFamily="32" charset="0"/>
                <a:cs typeface="+mn-cs"/>
              </a:rPr>
              <a:t>-a – AND condition, &amp; is implied by default whenever two selection criteria are placed together</a:t>
            </a:r>
          </a:p>
          <a:p>
            <a:pPr marL="339725" indent="-338138" algn="just">
              <a:spcBef>
                <a:spcPts val="800"/>
              </a:spcBef>
              <a:buClrTx/>
              <a:buFontTx/>
              <a:buNone/>
              <a:tabLst>
                <a:tab pos="338138" algn="l"/>
                <a:tab pos="785813" algn="l"/>
                <a:tab pos="1235075" algn="l"/>
                <a:tab pos="1684338" algn="l"/>
                <a:tab pos="2133600" algn="l"/>
                <a:tab pos="2582863" algn="l"/>
                <a:tab pos="3032125" algn="l"/>
                <a:tab pos="3481388" algn="l"/>
                <a:tab pos="3930650" algn="l"/>
                <a:tab pos="4379913" algn="l"/>
                <a:tab pos="4829175" algn="l"/>
                <a:tab pos="5278438" algn="l"/>
                <a:tab pos="5727700" algn="l"/>
                <a:tab pos="6176963" algn="l"/>
                <a:tab pos="6626225" algn="l"/>
                <a:tab pos="7075488" algn="l"/>
                <a:tab pos="7524750" algn="l"/>
                <a:tab pos="7974013" algn="l"/>
                <a:tab pos="8423275" algn="l"/>
                <a:tab pos="8872538" algn="l"/>
                <a:tab pos="9321800" algn="l"/>
              </a:tabLst>
              <a:defRPr/>
            </a:pPr>
            <a:endParaRPr lang="en-US" sz="2400" dirty="0">
              <a:solidFill>
                <a:srgbClr val="000000"/>
              </a:solidFill>
              <a:latin typeface="Calibri" pitchFamily="32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64570416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60EB7491-0263-47E8-BA73-5E25D441A20A}"/>
              </a:ext>
            </a:extLst>
          </p:cNvPr>
          <p:cNvSpPr/>
          <p:nvPr/>
        </p:nvSpPr>
        <p:spPr>
          <a:xfrm>
            <a:off x="-55880" y="429395"/>
            <a:ext cx="12303760" cy="14223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DE4289B-5A9D-4D1D-8546-3AC6DA34870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83"/>
          <a:stretch/>
        </p:blipFill>
        <p:spPr>
          <a:xfrm>
            <a:off x="11035161" y="-1"/>
            <a:ext cx="1016000" cy="96536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F545CCB-30BA-465D-AB61-85A068F7FE2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094" b="8607"/>
          <a:stretch/>
        </p:blipFill>
        <p:spPr>
          <a:xfrm>
            <a:off x="140839" y="110490"/>
            <a:ext cx="1991360" cy="746760"/>
          </a:xfrm>
          <a:prstGeom prst="rect">
            <a:avLst/>
          </a:prstGeom>
        </p:spPr>
      </p:pic>
      <p:pic>
        <p:nvPicPr>
          <p:cNvPr id="8" name="Picture 2">
            <a:extLst>
              <a:ext uri="{FF2B5EF4-FFF2-40B4-BE49-F238E27FC236}">
                <a16:creationId xmlns:a16="http://schemas.microsoft.com/office/drawing/2014/main" id="{0680EFED-9B06-4900-9B0B-44F65332F5A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083" t="10169" r="28688"/>
          <a:stretch/>
        </p:blipFill>
        <p:spPr bwMode="auto">
          <a:xfrm>
            <a:off x="8246854" y="0"/>
            <a:ext cx="883919" cy="9154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5174D98B-A888-4925-9398-BE88B941884A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95"/>
          <a:stretch/>
        </p:blipFill>
        <p:spPr>
          <a:xfrm>
            <a:off x="9425151" y="0"/>
            <a:ext cx="1413291" cy="955525"/>
          </a:xfrm>
          <a:prstGeom prst="rect">
            <a:avLst/>
          </a:prstGeom>
        </p:spPr>
      </p:pic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53B2F865-3834-497F-B440-7CA7E591ACF5}"/>
              </a:ext>
            </a:extLst>
          </p:cNvPr>
          <p:cNvCxnSpPr>
            <a:cxnSpLocks/>
          </p:cNvCxnSpPr>
          <p:nvPr/>
        </p:nvCxnSpPr>
        <p:spPr>
          <a:xfrm flipV="1">
            <a:off x="0" y="940395"/>
            <a:ext cx="12192000" cy="1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" name="Rectangle 1">
            <a:extLst>
              <a:ext uri="{FF2B5EF4-FFF2-40B4-BE49-F238E27FC236}">
                <a16:creationId xmlns:a16="http://schemas.microsoft.com/office/drawing/2014/main" id="{45C21305-45D0-4AC6-928E-D125228A1D06}"/>
              </a:ext>
            </a:extLst>
          </p:cNvPr>
          <p:cNvSpPr/>
          <p:nvPr/>
        </p:nvSpPr>
        <p:spPr>
          <a:xfrm>
            <a:off x="0" y="940395"/>
            <a:ext cx="12192000" cy="591760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9" name="Text Box 2">
            <a:extLst>
              <a:ext uri="{FF2B5EF4-FFF2-40B4-BE49-F238E27FC236}">
                <a16:creationId xmlns:a16="http://schemas.microsoft.com/office/drawing/2014/main" id="{67014509-E0D0-4FD1-A409-E67D02663D0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8150" y="1192483"/>
            <a:ext cx="11315700" cy="5638800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  <p:txBody>
          <a:bodyPr lIns="90000" tIns="46800" rIns="90000" bIns="46800"/>
          <a:lstStyle/>
          <a:p>
            <a:pPr marL="338138" indent="-338138" algn="just">
              <a:spcBef>
                <a:spcPts val="800"/>
              </a:spcBef>
              <a:buFont typeface="Times New Roman" pitchFamily="16" charset="0"/>
              <a:buChar char="•"/>
              <a:tabLst>
                <a:tab pos="338138" algn="l"/>
                <a:tab pos="785813" algn="l"/>
                <a:tab pos="1235075" algn="l"/>
                <a:tab pos="1684338" algn="l"/>
                <a:tab pos="2133600" algn="l"/>
                <a:tab pos="2582863" algn="l"/>
                <a:tab pos="3032125" algn="l"/>
                <a:tab pos="3481388" algn="l"/>
                <a:tab pos="3930650" algn="l"/>
                <a:tab pos="4379913" algn="l"/>
                <a:tab pos="4829175" algn="l"/>
                <a:tab pos="5278438" algn="l"/>
                <a:tab pos="5727700" algn="l"/>
                <a:tab pos="6176963" algn="l"/>
                <a:tab pos="6626225" algn="l"/>
                <a:tab pos="7075488" algn="l"/>
                <a:tab pos="7524750" algn="l"/>
                <a:tab pos="7974013" algn="l"/>
                <a:tab pos="8423275" algn="l"/>
                <a:tab pos="8872538" algn="l"/>
                <a:tab pos="9321800" algn="l"/>
              </a:tabLst>
              <a:defRPr/>
            </a:pPr>
            <a:r>
              <a:rPr lang="en-US" sz="2400" b="1" dirty="0">
                <a:solidFill>
                  <a:srgbClr val="000000"/>
                </a:solidFill>
                <a:latin typeface="Calibri" pitchFamily="32" charset="0"/>
                <a:cs typeface="+mn-cs"/>
              </a:rPr>
              <a:t>Displaying the Listing</a:t>
            </a:r>
            <a:r>
              <a:rPr lang="en-US" sz="2400" dirty="0">
                <a:solidFill>
                  <a:srgbClr val="000000"/>
                </a:solidFill>
                <a:latin typeface="Calibri" pitchFamily="32" charset="0"/>
                <a:cs typeface="+mn-cs"/>
              </a:rPr>
              <a:t>  </a:t>
            </a:r>
          </a:p>
          <a:p>
            <a:pPr marL="338138" indent="-338138" algn="just">
              <a:spcBef>
                <a:spcPts val="800"/>
              </a:spcBef>
              <a:buFont typeface="Times New Roman" pitchFamily="16" charset="0"/>
              <a:buChar char="•"/>
              <a:tabLst>
                <a:tab pos="338138" algn="l"/>
                <a:tab pos="785813" algn="l"/>
                <a:tab pos="1235075" algn="l"/>
                <a:tab pos="1684338" algn="l"/>
                <a:tab pos="2133600" algn="l"/>
                <a:tab pos="2582863" algn="l"/>
                <a:tab pos="3032125" algn="l"/>
                <a:tab pos="3481388" algn="l"/>
                <a:tab pos="3930650" algn="l"/>
                <a:tab pos="4379913" algn="l"/>
                <a:tab pos="4829175" algn="l"/>
                <a:tab pos="5278438" algn="l"/>
                <a:tab pos="5727700" algn="l"/>
                <a:tab pos="6176963" algn="l"/>
                <a:tab pos="6626225" algn="l"/>
                <a:tab pos="7075488" algn="l"/>
                <a:tab pos="7524750" algn="l"/>
                <a:tab pos="7974013" algn="l"/>
                <a:tab pos="8423275" algn="l"/>
                <a:tab pos="8872538" algn="l"/>
                <a:tab pos="9321800" algn="l"/>
              </a:tabLst>
              <a:defRPr/>
            </a:pPr>
            <a:r>
              <a:rPr lang="en-US" sz="2400" dirty="0">
                <a:solidFill>
                  <a:srgbClr val="000000"/>
                </a:solidFill>
                <a:latin typeface="Calibri" pitchFamily="32" charset="0"/>
                <a:cs typeface="+mn-cs"/>
              </a:rPr>
              <a:t>View the file attributes in listing format ( -lids)</a:t>
            </a:r>
          </a:p>
          <a:p>
            <a:pPr marL="339725" indent="-338138" algn="just">
              <a:spcBef>
                <a:spcPts val="800"/>
              </a:spcBef>
              <a:buClrTx/>
              <a:buFontTx/>
              <a:buNone/>
              <a:tabLst>
                <a:tab pos="338138" algn="l"/>
                <a:tab pos="785813" algn="l"/>
                <a:tab pos="1235075" algn="l"/>
                <a:tab pos="1684338" algn="l"/>
                <a:tab pos="2133600" algn="l"/>
                <a:tab pos="2582863" algn="l"/>
                <a:tab pos="3032125" algn="l"/>
                <a:tab pos="3481388" algn="l"/>
                <a:tab pos="3930650" algn="l"/>
                <a:tab pos="4379913" algn="l"/>
                <a:tab pos="4829175" algn="l"/>
                <a:tab pos="5278438" algn="l"/>
                <a:tab pos="5727700" algn="l"/>
                <a:tab pos="6176963" algn="l"/>
                <a:tab pos="6626225" algn="l"/>
                <a:tab pos="7075488" algn="l"/>
                <a:tab pos="7524750" algn="l"/>
                <a:tab pos="7974013" algn="l"/>
                <a:tab pos="8423275" algn="l"/>
                <a:tab pos="8872538" algn="l"/>
                <a:tab pos="9321800" algn="l"/>
              </a:tabLst>
              <a:defRPr/>
            </a:pPr>
            <a:r>
              <a:rPr lang="en-IN" sz="2400" dirty="0">
                <a:solidFill>
                  <a:srgbClr val="CC0000"/>
                </a:solidFill>
                <a:latin typeface="Calibri" pitchFamily="32" charset="0"/>
                <a:cs typeface="+mn-cs"/>
              </a:rPr>
              <a:t>	</a:t>
            </a:r>
            <a:r>
              <a:rPr lang="en-US" sz="2400" dirty="0" err="1">
                <a:solidFill>
                  <a:srgbClr val="CC0000"/>
                </a:solidFill>
                <a:latin typeface="Calibri" pitchFamily="32" charset="0"/>
                <a:cs typeface="+mn-cs"/>
              </a:rPr>
              <a:t>Eg</a:t>
            </a:r>
            <a:r>
              <a:rPr lang="en-US" sz="2400" dirty="0">
                <a:solidFill>
                  <a:srgbClr val="CC0000"/>
                </a:solidFill>
                <a:latin typeface="Calibri" pitchFamily="32" charset="0"/>
                <a:cs typeface="+mn-cs"/>
              </a:rPr>
              <a:t>: $find . –type f –ls</a:t>
            </a:r>
          </a:p>
          <a:p>
            <a:pPr marL="339725" indent="-338138" algn="just">
              <a:spcBef>
                <a:spcPts val="800"/>
              </a:spcBef>
              <a:buClrTx/>
              <a:buFontTx/>
              <a:buNone/>
              <a:tabLst>
                <a:tab pos="338138" algn="l"/>
                <a:tab pos="785813" algn="l"/>
                <a:tab pos="1235075" algn="l"/>
                <a:tab pos="1684338" algn="l"/>
                <a:tab pos="2133600" algn="l"/>
                <a:tab pos="2582863" algn="l"/>
                <a:tab pos="3032125" algn="l"/>
                <a:tab pos="3481388" algn="l"/>
                <a:tab pos="3930650" algn="l"/>
                <a:tab pos="4379913" algn="l"/>
                <a:tab pos="4829175" algn="l"/>
                <a:tab pos="5278438" algn="l"/>
                <a:tab pos="5727700" algn="l"/>
                <a:tab pos="6176963" algn="l"/>
                <a:tab pos="6626225" algn="l"/>
                <a:tab pos="7075488" algn="l"/>
                <a:tab pos="7524750" algn="l"/>
                <a:tab pos="7974013" algn="l"/>
                <a:tab pos="8423275" algn="l"/>
                <a:tab pos="8872538" algn="l"/>
                <a:tab pos="9321800" algn="l"/>
              </a:tabLst>
              <a:defRPr/>
            </a:pPr>
            <a:r>
              <a:rPr lang="en-IN" sz="2000" dirty="0">
                <a:solidFill>
                  <a:srgbClr val="000000"/>
                </a:solidFill>
                <a:latin typeface="Calibri" pitchFamily="32" charset="0"/>
                <a:cs typeface="+mn-cs"/>
              </a:rPr>
              <a:t>	</a:t>
            </a:r>
            <a:r>
              <a:rPr lang="en-US" sz="2000" dirty="0">
                <a:solidFill>
                  <a:srgbClr val="000000"/>
                </a:solidFill>
                <a:latin typeface="Calibri" pitchFamily="32" charset="0"/>
                <a:cs typeface="+mn-cs"/>
              </a:rPr>
              <a:t>472456  –</a:t>
            </a:r>
            <a:r>
              <a:rPr lang="en-US" sz="2000" dirty="0" err="1">
                <a:solidFill>
                  <a:srgbClr val="000000"/>
                </a:solidFill>
                <a:latin typeface="Calibri" pitchFamily="32" charset="0"/>
                <a:cs typeface="+mn-cs"/>
              </a:rPr>
              <a:t>rw</a:t>
            </a:r>
            <a:r>
              <a:rPr lang="en-US" sz="2000" dirty="0">
                <a:solidFill>
                  <a:srgbClr val="000000"/>
                </a:solidFill>
                <a:latin typeface="Calibri" pitchFamily="32" charset="0"/>
                <a:cs typeface="+mn-cs"/>
              </a:rPr>
              <a:t>-r-- r– 1  ram  users  716  Apr 17 10:31 </a:t>
            </a:r>
            <a:r>
              <a:rPr lang="en-US" sz="2000" dirty="0" err="1">
                <a:solidFill>
                  <a:srgbClr val="000000"/>
                </a:solidFill>
                <a:latin typeface="Calibri" pitchFamily="32" charset="0"/>
                <a:cs typeface="+mn-cs"/>
              </a:rPr>
              <a:t>file.out</a:t>
            </a:r>
            <a:endParaRPr lang="en-US" sz="2000" dirty="0">
              <a:solidFill>
                <a:srgbClr val="000000"/>
              </a:solidFill>
              <a:latin typeface="Calibri" pitchFamily="32" charset="0"/>
              <a:cs typeface="+mn-cs"/>
            </a:endParaRPr>
          </a:p>
          <a:p>
            <a:pPr marL="338138" indent="-338138" algn="just">
              <a:spcBef>
                <a:spcPts val="800"/>
              </a:spcBef>
              <a:buFont typeface="Times New Roman" pitchFamily="16" charset="0"/>
              <a:buChar char="•"/>
              <a:tabLst>
                <a:tab pos="338138" algn="l"/>
                <a:tab pos="785813" algn="l"/>
                <a:tab pos="1235075" algn="l"/>
                <a:tab pos="1684338" algn="l"/>
                <a:tab pos="2133600" algn="l"/>
                <a:tab pos="2582863" algn="l"/>
                <a:tab pos="3032125" algn="l"/>
                <a:tab pos="3481388" algn="l"/>
                <a:tab pos="3930650" algn="l"/>
                <a:tab pos="4379913" algn="l"/>
                <a:tab pos="4829175" algn="l"/>
                <a:tab pos="5278438" algn="l"/>
                <a:tab pos="5727700" algn="l"/>
                <a:tab pos="6176963" algn="l"/>
                <a:tab pos="6626225" algn="l"/>
                <a:tab pos="7075488" algn="l"/>
                <a:tab pos="7524750" algn="l"/>
                <a:tab pos="7974013" algn="l"/>
                <a:tab pos="8423275" algn="l"/>
                <a:tab pos="8872538" algn="l"/>
                <a:tab pos="9321800" algn="l"/>
              </a:tabLst>
              <a:defRPr/>
            </a:pPr>
            <a:r>
              <a:rPr lang="en-US" sz="2400" b="1" dirty="0">
                <a:solidFill>
                  <a:srgbClr val="000000"/>
                </a:solidFill>
                <a:latin typeface="Calibri" pitchFamily="32" charset="0"/>
                <a:cs typeface="+mn-cs"/>
              </a:rPr>
              <a:t>Taking action on selected files (-exec and –ok)</a:t>
            </a:r>
          </a:p>
          <a:p>
            <a:pPr marL="338138" indent="-338138" algn="just">
              <a:spcBef>
                <a:spcPts val="800"/>
              </a:spcBef>
              <a:buFont typeface="Times New Roman" pitchFamily="16" charset="0"/>
              <a:buChar char="•"/>
              <a:tabLst>
                <a:tab pos="338138" algn="l"/>
                <a:tab pos="785813" algn="l"/>
                <a:tab pos="1235075" algn="l"/>
                <a:tab pos="1684338" algn="l"/>
                <a:tab pos="2133600" algn="l"/>
                <a:tab pos="2582863" algn="l"/>
                <a:tab pos="3032125" algn="l"/>
                <a:tab pos="3481388" algn="l"/>
                <a:tab pos="3930650" algn="l"/>
                <a:tab pos="4379913" algn="l"/>
                <a:tab pos="4829175" algn="l"/>
                <a:tab pos="5278438" algn="l"/>
                <a:tab pos="5727700" algn="l"/>
                <a:tab pos="6176963" algn="l"/>
                <a:tab pos="6626225" algn="l"/>
                <a:tab pos="7075488" algn="l"/>
                <a:tab pos="7524750" algn="l"/>
                <a:tab pos="7974013" algn="l"/>
                <a:tab pos="8423275" algn="l"/>
                <a:tab pos="8872538" algn="l"/>
                <a:tab pos="9321800" algn="l"/>
              </a:tabLst>
              <a:defRPr/>
            </a:pPr>
            <a:r>
              <a:rPr lang="en-US" sz="2400" b="1" dirty="0">
                <a:solidFill>
                  <a:srgbClr val="000000"/>
                </a:solidFill>
                <a:latin typeface="Calibri" pitchFamily="32" charset="0"/>
                <a:cs typeface="+mn-cs"/>
              </a:rPr>
              <a:t>-exec</a:t>
            </a:r>
            <a:r>
              <a:rPr lang="en-US" sz="2400" dirty="0">
                <a:solidFill>
                  <a:srgbClr val="000000"/>
                </a:solidFill>
                <a:latin typeface="Calibri" pitchFamily="32" charset="0"/>
                <a:cs typeface="+mn-cs"/>
              </a:rPr>
              <a:t> allows to take any action by running a UNIX command on the selected files</a:t>
            </a:r>
          </a:p>
          <a:p>
            <a:pPr marL="338138" indent="-338138" algn="just">
              <a:spcBef>
                <a:spcPts val="800"/>
              </a:spcBef>
              <a:buFont typeface="Times New Roman" pitchFamily="16" charset="0"/>
              <a:buChar char="•"/>
              <a:tabLst>
                <a:tab pos="338138" algn="l"/>
                <a:tab pos="785813" algn="l"/>
                <a:tab pos="1235075" algn="l"/>
                <a:tab pos="1684338" algn="l"/>
                <a:tab pos="2133600" algn="l"/>
                <a:tab pos="2582863" algn="l"/>
                <a:tab pos="3032125" algn="l"/>
                <a:tab pos="3481388" algn="l"/>
                <a:tab pos="3930650" algn="l"/>
                <a:tab pos="4379913" algn="l"/>
                <a:tab pos="4829175" algn="l"/>
                <a:tab pos="5278438" algn="l"/>
                <a:tab pos="5727700" algn="l"/>
                <a:tab pos="6176963" algn="l"/>
                <a:tab pos="6626225" algn="l"/>
                <a:tab pos="7075488" algn="l"/>
                <a:tab pos="7524750" algn="l"/>
                <a:tab pos="7974013" algn="l"/>
                <a:tab pos="8423275" algn="l"/>
                <a:tab pos="8872538" algn="l"/>
                <a:tab pos="9321800" algn="l"/>
              </a:tabLst>
              <a:defRPr/>
            </a:pPr>
            <a:r>
              <a:rPr lang="en-US" sz="2400" dirty="0">
                <a:solidFill>
                  <a:srgbClr val="000000"/>
                </a:solidFill>
                <a:latin typeface="Calibri" pitchFamily="32" charset="0"/>
                <a:cs typeface="+mn-cs"/>
              </a:rPr>
              <a:t>-</a:t>
            </a:r>
            <a:r>
              <a:rPr lang="en-US" sz="2400" b="1" dirty="0">
                <a:solidFill>
                  <a:srgbClr val="000000"/>
                </a:solidFill>
                <a:latin typeface="Calibri" pitchFamily="32" charset="0"/>
                <a:cs typeface="+mn-cs"/>
              </a:rPr>
              <a:t>exec,</a:t>
            </a:r>
            <a:r>
              <a:rPr lang="en-US" sz="2400" dirty="0">
                <a:solidFill>
                  <a:srgbClr val="000000"/>
                </a:solidFill>
                <a:latin typeface="Calibri" pitchFamily="32" charset="0"/>
                <a:cs typeface="+mn-cs"/>
              </a:rPr>
              <a:t> takes the command to execute as its own </a:t>
            </a:r>
            <a:r>
              <a:rPr lang="en-US" sz="2400" b="1" dirty="0">
                <a:solidFill>
                  <a:srgbClr val="000000"/>
                </a:solidFill>
                <a:latin typeface="Calibri" pitchFamily="32" charset="0"/>
                <a:cs typeface="+mn-cs"/>
              </a:rPr>
              <a:t>argument</a:t>
            </a:r>
            <a:r>
              <a:rPr lang="en-US" sz="2400" dirty="0">
                <a:solidFill>
                  <a:srgbClr val="000000"/>
                </a:solidFill>
                <a:latin typeface="Calibri" pitchFamily="32" charset="0"/>
                <a:cs typeface="+mn-cs"/>
              </a:rPr>
              <a:t>, followed by </a:t>
            </a:r>
            <a:r>
              <a:rPr lang="en-US" sz="2400" b="1" dirty="0">
                <a:solidFill>
                  <a:srgbClr val="000000"/>
                </a:solidFill>
                <a:latin typeface="Calibri" pitchFamily="32" charset="0"/>
                <a:cs typeface="+mn-cs"/>
              </a:rPr>
              <a:t>{ }</a:t>
            </a:r>
            <a:r>
              <a:rPr lang="en-US" sz="2400" dirty="0">
                <a:solidFill>
                  <a:srgbClr val="000000"/>
                </a:solidFill>
                <a:latin typeface="Calibri" pitchFamily="32" charset="0"/>
                <a:cs typeface="+mn-cs"/>
              </a:rPr>
              <a:t> &amp; finally the symbol</a:t>
            </a:r>
            <a:r>
              <a:rPr lang="en-US" sz="2400" b="1" dirty="0">
                <a:solidFill>
                  <a:srgbClr val="000000"/>
                </a:solidFill>
                <a:latin typeface="Calibri" pitchFamily="32" charset="0"/>
                <a:cs typeface="+mn-cs"/>
              </a:rPr>
              <a:t> \;</a:t>
            </a:r>
          </a:p>
          <a:p>
            <a:pPr marL="339725" indent="-338138" algn="just">
              <a:spcBef>
                <a:spcPts val="800"/>
              </a:spcBef>
              <a:buClrTx/>
              <a:buFontTx/>
              <a:buNone/>
              <a:tabLst>
                <a:tab pos="338138" algn="l"/>
                <a:tab pos="785813" algn="l"/>
                <a:tab pos="1235075" algn="l"/>
                <a:tab pos="1684338" algn="l"/>
                <a:tab pos="2133600" algn="l"/>
                <a:tab pos="2582863" algn="l"/>
                <a:tab pos="3032125" algn="l"/>
                <a:tab pos="3481388" algn="l"/>
                <a:tab pos="3930650" algn="l"/>
                <a:tab pos="4379913" algn="l"/>
                <a:tab pos="4829175" algn="l"/>
                <a:tab pos="5278438" algn="l"/>
                <a:tab pos="5727700" algn="l"/>
                <a:tab pos="6176963" algn="l"/>
                <a:tab pos="6626225" algn="l"/>
                <a:tab pos="7075488" algn="l"/>
                <a:tab pos="7524750" algn="l"/>
                <a:tab pos="7974013" algn="l"/>
                <a:tab pos="8423275" algn="l"/>
                <a:tab pos="8872538" algn="l"/>
                <a:tab pos="9321800" algn="l"/>
              </a:tabLst>
              <a:defRPr/>
            </a:pPr>
            <a:r>
              <a:rPr lang="en-IN" sz="2400" dirty="0">
                <a:solidFill>
                  <a:srgbClr val="CC0000"/>
                </a:solidFill>
                <a:latin typeface="Calibri" pitchFamily="32" charset="0"/>
                <a:cs typeface="+mn-cs"/>
              </a:rPr>
              <a:t>	</a:t>
            </a:r>
            <a:r>
              <a:rPr lang="en-US" sz="2400" dirty="0" err="1">
                <a:solidFill>
                  <a:srgbClr val="CC0000"/>
                </a:solidFill>
                <a:latin typeface="Calibri" pitchFamily="32" charset="0"/>
                <a:cs typeface="+mn-cs"/>
              </a:rPr>
              <a:t>Eg</a:t>
            </a:r>
            <a:r>
              <a:rPr lang="en-US" sz="2400" dirty="0">
                <a:solidFill>
                  <a:srgbClr val="CC0000"/>
                </a:solidFill>
                <a:latin typeface="Calibri" pitchFamily="32" charset="0"/>
                <a:cs typeface="+mn-cs"/>
              </a:rPr>
              <a:t>: find $HOME –type f –</a:t>
            </a:r>
            <a:r>
              <a:rPr lang="en-US" sz="2400" dirty="0" err="1">
                <a:solidFill>
                  <a:srgbClr val="CC0000"/>
                </a:solidFill>
                <a:latin typeface="Calibri" pitchFamily="32" charset="0"/>
                <a:cs typeface="+mn-cs"/>
              </a:rPr>
              <a:t>atime</a:t>
            </a:r>
            <a:r>
              <a:rPr lang="en-US" sz="2400" dirty="0">
                <a:solidFill>
                  <a:srgbClr val="CC0000"/>
                </a:solidFill>
                <a:latin typeface="Calibri" pitchFamily="32" charset="0"/>
                <a:cs typeface="+mn-cs"/>
              </a:rPr>
              <a:t> +365 –exec rm { } \;</a:t>
            </a:r>
          </a:p>
          <a:p>
            <a:pPr marL="339725" indent="-338138" algn="just">
              <a:spcBef>
                <a:spcPts val="800"/>
              </a:spcBef>
              <a:buClrTx/>
              <a:buFontTx/>
              <a:buNone/>
              <a:tabLst>
                <a:tab pos="338138" algn="l"/>
                <a:tab pos="785813" algn="l"/>
                <a:tab pos="1235075" algn="l"/>
                <a:tab pos="1684338" algn="l"/>
                <a:tab pos="2133600" algn="l"/>
                <a:tab pos="2582863" algn="l"/>
                <a:tab pos="3032125" algn="l"/>
                <a:tab pos="3481388" algn="l"/>
                <a:tab pos="3930650" algn="l"/>
                <a:tab pos="4379913" algn="l"/>
                <a:tab pos="4829175" algn="l"/>
                <a:tab pos="5278438" algn="l"/>
                <a:tab pos="5727700" algn="l"/>
                <a:tab pos="6176963" algn="l"/>
                <a:tab pos="6626225" algn="l"/>
                <a:tab pos="7075488" algn="l"/>
                <a:tab pos="7524750" algn="l"/>
                <a:tab pos="7974013" algn="l"/>
                <a:tab pos="8423275" algn="l"/>
                <a:tab pos="8872538" algn="l"/>
                <a:tab pos="9321800" algn="l"/>
              </a:tabLst>
              <a:defRPr/>
            </a:pPr>
            <a:r>
              <a:rPr lang="en-IN" sz="2400" dirty="0">
                <a:solidFill>
                  <a:srgbClr val="000000"/>
                </a:solidFill>
                <a:latin typeface="Calibri" pitchFamily="32" charset="0"/>
                <a:cs typeface="+mn-cs"/>
              </a:rPr>
              <a:t>	</a:t>
            </a:r>
            <a:r>
              <a:rPr lang="en-US" sz="2400" dirty="0">
                <a:solidFill>
                  <a:srgbClr val="000000"/>
                </a:solidFill>
                <a:latin typeface="Calibri" pitchFamily="32" charset="0"/>
                <a:cs typeface="+mn-cs"/>
              </a:rPr>
              <a:t>This </a:t>
            </a:r>
            <a:r>
              <a:rPr lang="en-US" sz="2400" dirty="0" err="1">
                <a:solidFill>
                  <a:srgbClr val="000000"/>
                </a:solidFill>
                <a:latin typeface="Calibri" pitchFamily="32" charset="0"/>
                <a:cs typeface="+mn-cs"/>
              </a:rPr>
              <a:t>cmd</a:t>
            </a:r>
            <a:r>
              <a:rPr lang="en-US" sz="2400" dirty="0">
                <a:solidFill>
                  <a:srgbClr val="000000"/>
                </a:solidFill>
                <a:latin typeface="Calibri" pitchFamily="32" charset="0"/>
                <a:cs typeface="+mn-cs"/>
              </a:rPr>
              <a:t> removes all ordinary files </a:t>
            </a:r>
            <a:r>
              <a:rPr lang="en-US" sz="2400" dirty="0" err="1">
                <a:solidFill>
                  <a:srgbClr val="000000"/>
                </a:solidFill>
                <a:latin typeface="Calibri" pitchFamily="32" charset="0"/>
                <a:cs typeface="+mn-cs"/>
              </a:rPr>
              <a:t>unaccessed</a:t>
            </a:r>
            <a:r>
              <a:rPr lang="en-US" sz="2400" dirty="0">
                <a:solidFill>
                  <a:srgbClr val="000000"/>
                </a:solidFill>
                <a:latin typeface="Calibri" pitchFamily="32" charset="0"/>
                <a:cs typeface="+mn-cs"/>
              </a:rPr>
              <a:t>  for more than a year</a:t>
            </a:r>
          </a:p>
          <a:p>
            <a:pPr marL="339725" indent="-338138" algn="just">
              <a:spcBef>
                <a:spcPts val="800"/>
              </a:spcBef>
              <a:buClrTx/>
              <a:buFontTx/>
              <a:buNone/>
              <a:tabLst>
                <a:tab pos="338138" algn="l"/>
                <a:tab pos="785813" algn="l"/>
                <a:tab pos="1235075" algn="l"/>
                <a:tab pos="1684338" algn="l"/>
                <a:tab pos="2133600" algn="l"/>
                <a:tab pos="2582863" algn="l"/>
                <a:tab pos="3032125" algn="l"/>
                <a:tab pos="3481388" algn="l"/>
                <a:tab pos="3930650" algn="l"/>
                <a:tab pos="4379913" algn="l"/>
                <a:tab pos="4829175" algn="l"/>
                <a:tab pos="5278438" algn="l"/>
                <a:tab pos="5727700" algn="l"/>
                <a:tab pos="6176963" algn="l"/>
                <a:tab pos="6626225" algn="l"/>
                <a:tab pos="7075488" algn="l"/>
                <a:tab pos="7524750" algn="l"/>
                <a:tab pos="7974013" algn="l"/>
                <a:tab pos="8423275" algn="l"/>
                <a:tab pos="8872538" algn="l"/>
                <a:tab pos="9321800" algn="l"/>
              </a:tabLst>
              <a:defRPr/>
            </a:pPr>
            <a:endParaRPr lang="en-US" sz="2400" dirty="0">
              <a:solidFill>
                <a:srgbClr val="000000"/>
              </a:solidFill>
              <a:latin typeface="Calibri" pitchFamily="32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13265638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60EB7491-0263-47E8-BA73-5E25D441A20A}"/>
              </a:ext>
            </a:extLst>
          </p:cNvPr>
          <p:cNvSpPr/>
          <p:nvPr/>
        </p:nvSpPr>
        <p:spPr>
          <a:xfrm>
            <a:off x="-55880" y="429395"/>
            <a:ext cx="12303760" cy="14223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DE4289B-5A9D-4D1D-8546-3AC6DA34870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83"/>
          <a:stretch/>
        </p:blipFill>
        <p:spPr>
          <a:xfrm>
            <a:off x="11035161" y="-1"/>
            <a:ext cx="1016000" cy="96536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F545CCB-30BA-465D-AB61-85A068F7FE2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094" b="8607"/>
          <a:stretch/>
        </p:blipFill>
        <p:spPr>
          <a:xfrm>
            <a:off x="140839" y="110490"/>
            <a:ext cx="1991360" cy="746760"/>
          </a:xfrm>
          <a:prstGeom prst="rect">
            <a:avLst/>
          </a:prstGeom>
        </p:spPr>
      </p:pic>
      <p:pic>
        <p:nvPicPr>
          <p:cNvPr id="8" name="Picture 2">
            <a:extLst>
              <a:ext uri="{FF2B5EF4-FFF2-40B4-BE49-F238E27FC236}">
                <a16:creationId xmlns:a16="http://schemas.microsoft.com/office/drawing/2014/main" id="{0680EFED-9B06-4900-9B0B-44F65332F5A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083" t="10169" r="28688"/>
          <a:stretch/>
        </p:blipFill>
        <p:spPr bwMode="auto">
          <a:xfrm>
            <a:off x="8246854" y="0"/>
            <a:ext cx="883919" cy="9154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5174D98B-A888-4925-9398-BE88B941884A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95"/>
          <a:stretch/>
        </p:blipFill>
        <p:spPr>
          <a:xfrm>
            <a:off x="9425151" y="0"/>
            <a:ext cx="1413291" cy="955525"/>
          </a:xfrm>
          <a:prstGeom prst="rect">
            <a:avLst/>
          </a:prstGeom>
        </p:spPr>
      </p:pic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53B2F865-3834-497F-B440-7CA7E591ACF5}"/>
              </a:ext>
            </a:extLst>
          </p:cNvPr>
          <p:cNvCxnSpPr>
            <a:cxnSpLocks/>
          </p:cNvCxnSpPr>
          <p:nvPr/>
        </p:nvCxnSpPr>
        <p:spPr>
          <a:xfrm flipV="1">
            <a:off x="0" y="940395"/>
            <a:ext cx="12192000" cy="1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" name="Rectangle 1">
            <a:extLst>
              <a:ext uri="{FF2B5EF4-FFF2-40B4-BE49-F238E27FC236}">
                <a16:creationId xmlns:a16="http://schemas.microsoft.com/office/drawing/2014/main" id="{45C21305-45D0-4AC6-928E-D125228A1D06}"/>
              </a:ext>
            </a:extLst>
          </p:cNvPr>
          <p:cNvSpPr/>
          <p:nvPr/>
        </p:nvSpPr>
        <p:spPr>
          <a:xfrm>
            <a:off x="0" y="940395"/>
            <a:ext cx="12192000" cy="591760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9" name="Text Box 2">
            <a:extLst>
              <a:ext uri="{FF2B5EF4-FFF2-40B4-BE49-F238E27FC236}">
                <a16:creationId xmlns:a16="http://schemas.microsoft.com/office/drawing/2014/main" id="{99A31DFE-1D56-436E-BF63-684DE2797B3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4478" y="2198914"/>
            <a:ext cx="11283043" cy="6047013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  <p:txBody>
          <a:bodyPr lIns="90000" tIns="46800" rIns="90000" bIns="46800"/>
          <a:lstStyle/>
          <a:p>
            <a:pPr marL="338138" indent="-338138" algn="just">
              <a:spcBef>
                <a:spcPts val="800"/>
              </a:spcBef>
              <a:buFont typeface="Times New Roman" pitchFamily="16" charset="0"/>
              <a:buChar char="•"/>
              <a:tabLst>
                <a:tab pos="338138" algn="l"/>
                <a:tab pos="785813" algn="l"/>
                <a:tab pos="1235075" algn="l"/>
                <a:tab pos="1684338" algn="l"/>
                <a:tab pos="2133600" algn="l"/>
                <a:tab pos="2582863" algn="l"/>
                <a:tab pos="3032125" algn="l"/>
                <a:tab pos="3481388" algn="l"/>
                <a:tab pos="3930650" algn="l"/>
                <a:tab pos="4379913" algn="l"/>
                <a:tab pos="4829175" algn="l"/>
                <a:tab pos="5278438" algn="l"/>
                <a:tab pos="5727700" algn="l"/>
                <a:tab pos="6176963" algn="l"/>
                <a:tab pos="6626225" algn="l"/>
                <a:tab pos="7075488" algn="l"/>
                <a:tab pos="7524750" algn="l"/>
                <a:tab pos="7974013" algn="l"/>
                <a:tab pos="8423275" algn="l"/>
                <a:tab pos="8872538" algn="l"/>
                <a:tab pos="9321800" algn="l"/>
              </a:tabLst>
              <a:defRPr/>
            </a:pPr>
            <a:r>
              <a:rPr lang="en-US" sz="2400" dirty="0">
                <a:solidFill>
                  <a:srgbClr val="000000"/>
                </a:solidFill>
                <a:latin typeface="Calibri" pitchFamily="32" charset="0"/>
                <a:cs typeface="+mn-cs"/>
              </a:rPr>
              <a:t>For confirmation working of UNIX command use </a:t>
            </a:r>
            <a:r>
              <a:rPr lang="en-US" sz="2400" b="1" dirty="0">
                <a:solidFill>
                  <a:srgbClr val="000000"/>
                </a:solidFill>
                <a:latin typeface="Calibri" pitchFamily="32" charset="0"/>
                <a:cs typeface="+mn-cs"/>
              </a:rPr>
              <a:t>–ok</a:t>
            </a:r>
            <a:r>
              <a:rPr lang="en-US" sz="2400" dirty="0">
                <a:solidFill>
                  <a:srgbClr val="000000"/>
                </a:solidFill>
                <a:latin typeface="Calibri" pitchFamily="32" charset="0"/>
                <a:cs typeface="+mn-cs"/>
              </a:rPr>
              <a:t> option</a:t>
            </a:r>
          </a:p>
          <a:p>
            <a:pPr marL="339725" indent="-338138" algn="just">
              <a:spcBef>
                <a:spcPts val="800"/>
              </a:spcBef>
              <a:buClrTx/>
              <a:buFontTx/>
              <a:buNone/>
              <a:tabLst>
                <a:tab pos="338138" algn="l"/>
                <a:tab pos="785813" algn="l"/>
                <a:tab pos="1235075" algn="l"/>
                <a:tab pos="1684338" algn="l"/>
                <a:tab pos="2133600" algn="l"/>
                <a:tab pos="2582863" algn="l"/>
                <a:tab pos="3032125" algn="l"/>
                <a:tab pos="3481388" algn="l"/>
                <a:tab pos="3930650" algn="l"/>
                <a:tab pos="4379913" algn="l"/>
                <a:tab pos="4829175" algn="l"/>
                <a:tab pos="5278438" algn="l"/>
                <a:tab pos="5727700" algn="l"/>
                <a:tab pos="6176963" algn="l"/>
                <a:tab pos="6626225" algn="l"/>
                <a:tab pos="7075488" algn="l"/>
                <a:tab pos="7524750" algn="l"/>
                <a:tab pos="7974013" algn="l"/>
                <a:tab pos="8423275" algn="l"/>
                <a:tab pos="8872538" algn="l"/>
                <a:tab pos="9321800" algn="l"/>
              </a:tabLst>
              <a:defRPr/>
            </a:pPr>
            <a:r>
              <a:rPr lang="en-IN" sz="2000" dirty="0">
                <a:solidFill>
                  <a:srgbClr val="CC0000"/>
                </a:solidFill>
                <a:latin typeface="Calibri" pitchFamily="32" charset="0"/>
                <a:cs typeface="+mn-cs"/>
              </a:rPr>
              <a:t>	</a:t>
            </a:r>
            <a:r>
              <a:rPr lang="en-US" sz="2000" dirty="0" err="1">
                <a:solidFill>
                  <a:srgbClr val="CC0000"/>
                </a:solidFill>
                <a:latin typeface="Calibri" pitchFamily="32" charset="0"/>
                <a:cs typeface="+mn-cs"/>
              </a:rPr>
              <a:t>Eg</a:t>
            </a:r>
            <a:r>
              <a:rPr lang="en-US" sz="2000" dirty="0">
                <a:solidFill>
                  <a:srgbClr val="CC0000"/>
                </a:solidFill>
                <a:latin typeface="Calibri" pitchFamily="32" charset="0"/>
                <a:cs typeface="+mn-cs"/>
              </a:rPr>
              <a:t>:  $find $HOME –type f –</a:t>
            </a:r>
            <a:r>
              <a:rPr lang="en-US" sz="2000" dirty="0" err="1">
                <a:solidFill>
                  <a:srgbClr val="CC0000"/>
                </a:solidFill>
                <a:latin typeface="Calibri" pitchFamily="32" charset="0"/>
                <a:cs typeface="+mn-cs"/>
              </a:rPr>
              <a:t>atime</a:t>
            </a:r>
            <a:r>
              <a:rPr lang="en-US" sz="2000" dirty="0">
                <a:solidFill>
                  <a:srgbClr val="CC0000"/>
                </a:solidFill>
                <a:latin typeface="Calibri" pitchFamily="32" charset="0"/>
                <a:cs typeface="+mn-cs"/>
              </a:rPr>
              <a:t> 365 –ok mv { } $HOME/safe \;</a:t>
            </a:r>
          </a:p>
          <a:p>
            <a:pPr marL="339725" indent="-338138" algn="just">
              <a:spcBef>
                <a:spcPts val="800"/>
              </a:spcBef>
              <a:buClrTx/>
              <a:buFontTx/>
              <a:buNone/>
              <a:tabLst>
                <a:tab pos="338138" algn="l"/>
                <a:tab pos="785813" algn="l"/>
                <a:tab pos="1235075" algn="l"/>
                <a:tab pos="1684338" algn="l"/>
                <a:tab pos="2133600" algn="l"/>
                <a:tab pos="2582863" algn="l"/>
                <a:tab pos="3032125" algn="l"/>
                <a:tab pos="3481388" algn="l"/>
                <a:tab pos="3930650" algn="l"/>
                <a:tab pos="4379913" algn="l"/>
                <a:tab pos="4829175" algn="l"/>
                <a:tab pos="5278438" algn="l"/>
                <a:tab pos="5727700" algn="l"/>
                <a:tab pos="6176963" algn="l"/>
                <a:tab pos="6626225" algn="l"/>
                <a:tab pos="7075488" algn="l"/>
                <a:tab pos="7524750" algn="l"/>
                <a:tab pos="7974013" algn="l"/>
                <a:tab pos="8423275" algn="l"/>
                <a:tab pos="8872538" algn="l"/>
                <a:tab pos="9321800" algn="l"/>
              </a:tabLst>
              <a:defRPr/>
            </a:pPr>
            <a:r>
              <a:rPr lang="en-IN" sz="2400" dirty="0">
                <a:solidFill>
                  <a:srgbClr val="000000"/>
                </a:solidFill>
                <a:latin typeface="Calibri" pitchFamily="32" charset="0"/>
                <a:cs typeface="+mn-cs"/>
              </a:rPr>
              <a:t>	</a:t>
            </a:r>
            <a:r>
              <a:rPr lang="en-US" sz="2400" dirty="0">
                <a:solidFill>
                  <a:srgbClr val="000000"/>
                </a:solidFill>
                <a:latin typeface="Calibri" pitchFamily="32" charset="0"/>
                <a:cs typeface="+mn-cs"/>
              </a:rPr>
              <a:t>Here, -ok seeks confirmation for every selected file to be moved to the $HOME/safe directory (like mv –</a:t>
            </a:r>
            <a:r>
              <a:rPr lang="en-US" sz="2400" dirty="0" err="1">
                <a:solidFill>
                  <a:srgbClr val="000000"/>
                </a:solidFill>
                <a:latin typeface="Calibri" pitchFamily="32" charset="0"/>
                <a:cs typeface="+mn-cs"/>
              </a:rPr>
              <a:t>i</a:t>
            </a:r>
            <a:r>
              <a:rPr lang="en-US" sz="2400" dirty="0">
                <a:solidFill>
                  <a:srgbClr val="000000"/>
                </a:solidFill>
                <a:latin typeface="Calibri" pitchFamily="32" charset="0"/>
                <a:cs typeface="+mn-cs"/>
              </a:rPr>
              <a:t>)</a:t>
            </a:r>
          </a:p>
          <a:p>
            <a:pPr marL="339725" indent="-338138" algn="just">
              <a:spcBef>
                <a:spcPts val="800"/>
              </a:spcBef>
              <a:buClrTx/>
              <a:buFontTx/>
              <a:buNone/>
              <a:tabLst>
                <a:tab pos="338138" algn="l"/>
                <a:tab pos="785813" algn="l"/>
                <a:tab pos="1235075" algn="l"/>
                <a:tab pos="1684338" algn="l"/>
                <a:tab pos="2133600" algn="l"/>
                <a:tab pos="2582863" algn="l"/>
                <a:tab pos="3032125" algn="l"/>
                <a:tab pos="3481388" algn="l"/>
                <a:tab pos="3930650" algn="l"/>
                <a:tab pos="4379913" algn="l"/>
                <a:tab pos="4829175" algn="l"/>
                <a:tab pos="5278438" algn="l"/>
                <a:tab pos="5727700" algn="l"/>
                <a:tab pos="6176963" algn="l"/>
                <a:tab pos="6626225" algn="l"/>
                <a:tab pos="7075488" algn="l"/>
                <a:tab pos="7524750" algn="l"/>
                <a:tab pos="7974013" algn="l"/>
                <a:tab pos="8423275" algn="l"/>
                <a:tab pos="8872538" algn="l"/>
                <a:tab pos="9321800" algn="l"/>
              </a:tabLst>
              <a:defRPr/>
            </a:pPr>
            <a:r>
              <a:rPr lang="en-IN" sz="2400" dirty="0">
                <a:solidFill>
                  <a:srgbClr val="000000"/>
                </a:solidFill>
                <a:latin typeface="Calibri" pitchFamily="32" charset="0"/>
                <a:cs typeface="+mn-cs"/>
              </a:rPr>
              <a:t>	</a:t>
            </a:r>
            <a:r>
              <a:rPr lang="en-US" sz="2400" dirty="0">
                <a:solidFill>
                  <a:srgbClr val="000000"/>
                </a:solidFill>
                <a:latin typeface="Calibri" pitchFamily="32" charset="0"/>
                <a:cs typeface="+mn-cs"/>
              </a:rPr>
              <a:t>The pair of { } is a place holder for a filename</a:t>
            </a:r>
          </a:p>
        </p:txBody>
      </p:sp>
    </p:spTree>
    <p:extLst>
      <p:ext uri="{BB962C8B-B14F-4D97-AF65-F5344CB8AC3E}">
        <p14:creationId xmlns:p14="http://schemas.microsoft.com/office/powerpoint/2010/main" val="20442890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60EB7491-0263-47E8-BA73-5E25D441A20A}"/>
              </a:ext>
            </a:extLst>
          </p:cNvPr>
          <p:cNvSpPr/>
          <p:nvPr/>
        </p:nvSpPr>
        <p:spPr>
          <a:xfrm>
            <a:off x="-55880" y="429395"/>
            <a:ext cx="12303760" cy="14223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DE4289B-5A9D-4D1D-8546-3AC6DA34870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83"/>
          <a:stretch/>
        </p:blipFill>
        <p:spPr>
          <a:xfrm>
            <a:off x="11035161" y="-1"/>
            <a:ext cx="1016000" cy="96536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F545CCB-30BA-465D-AB61-85A068F7FE2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094" b="8607"/>
          <a:stretch/>
        </p:blipFill>
        <p:spPr>
          <a:xfrm>
            <a:off x="140839" y="110490"/>
            <a:ext cx="1991360" cy="746760"/>
          </a:xfrm>
          <a:prstGeom prst="rect">
            <a:avLst/>
          </a:prstGeom>
        </p:spPr>
      </p:pic>
      <p:pic>
        <p:nvPicPr>
          <p:cNvPr id="8" name="Picture 2">
            <a:extLst>
              <a:ext uri="{FF2B5EF4-FFF2-40B4-BE49-F238E27FC236}">
                <a16:creationId xmlns:a16="http://schemas.microsoft.com/office/drawing/2014/main" id="{0680EFED-9B06-4900-9B0B-44F65332F5A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083" t="10169" r="28688"/>
          <a:stretch/>
        </p:blipFill>
        <p:spPr bwMode="auto">
          <a:xfrm>
            <a:off x="8246854" y="0"/>
            <a:ext cx="883919" cy="9154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5174D98B-A888-4925-9398-BE88B941884A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95"/>
          <a:stretch/>
        </p:blipFill>
        <p:spPr>
          <a:xfrm>
            <a:off x="9425151" y="0"/>
            <a:ext cx="1413291" cy="955525"/>
          </a:xfrm>
          <a:prstGeom prst="rect">
            <a:avLst/>
          </a:prstGeom>
        </p:spPr>
      </p:pic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53B2F865-3834-497F-B440-7CA7E591ACF5}"/>
              </a:ext>
            </a:extLst>
          </p:cNvPr>
          <p:cNvCxnSpPr>
            <a:cxnSpLocks/>
          </p:cNvCxnSpPr>
          <p:nvPr/>
        </p:nvCxnSpPr>
        <p:spPr>
          <a:xfrm flipV="1">
            <a:off x="0" y="940395"/>
            <a:ext cx="12192000" cy="1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" name="Rectangle 1">
            <a:extLst>
              <a:ext uri="{FF2B5EF4-FFF2-40B4-BE49-F238E27FC236}">
                <a16:creationId xmlns:a16="http://schemas.microsoft.com/office/drawing/2014/main" id="{45C21305-45D0-4AC6-928E-D125228A1D06}"/>
              </a:ext>
            </a:extLst>
          </p:cNvPr>
          <p:cNvSpPr/>
          <p:nvPr/>
        </p:nvSpPr>
        <p:spPr>
          <a:xfrm>
            <a:off x="0" y="940395"/>
            <a:ext cx="12192000" cy="591760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9" name="Text Box 2">
            <a:extLst>
              <a:ext uri="{FF2B5EF4-FFF2-40B4-BE49-F238E27FC236}">
                <a16:creationId xmlns:a16="http://schemas.microsoft.com/office/drawing/2014/main" id="{9BB2F800-630C-4017-9E8E-36660EDC7FB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4671" y="1874837"/>
            <a:ext cx="11462657" cy="4983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/>
          <a:lstStyle>
            <a:lvl1pPr marL="336550" indent="-336550" eaLnBrk="0" hangingPunct="0">
              <a:tabLst>
                <a:tab pos="336550" algn="l"/>
                <a:tab pos="784225" algn="l"/>
                <a:tab pos="1233488" algn="l"/>
                <a:tab pos="1682750" algn="l"/>
                <a:tab pos="2132013" algn="l"/>
                <a:tab pos="2581275" algn="l"/>
                <a:tab pos="3030538" algn="l"/>
                <a:tab pos="3479800" algn="l"/>
                <a:tab pos="3929063" algn="l"/>
                <a:tab pos="4378325" algn="l"/>
                <a:tab pos="4827588" algn="l"/>
                <a:tab pos="5276850" algn="l"/>
                <a:tab pos="5726113" algn="l"/>
                <a:tab pos="6175375" algn="l"/>
                <a:tab pos="6624638" algn="l"/>
                <a:tab pos="7073900" algn="l"/>
                <a:tab pos="7523163" algn="l"/>
                <a:tab pos="7972425" algn="l"/>
                <a:tab pos="8421688" algn="l"/>
                <a:tab pos="8870950" algn="l"/>
                <a:tab pos="932021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Droid Sans Fallback" charset="0"/>
              </a:defRPr>
            </a:lvl1pPr>
            <a:lvl2pPr marL="736600" indent="-279400" eaLnBrk="0" hangingPunct="0">
              <a:tabLst>
                <a:tab pos="336550" algn="l"/>
                <a:tab pos="784225" algn="l"/>
                <a:tab pos="1233488" algn="l"/>
                <a:tab pos="1682750" algn="l"/>
                <a:tab pos="2132013" algn="l"/>
                <a:tab pos="2581275" algn="l"/>
                <a:tab pos="3030538" algn="l"/>
                <a:tab pos="3479800" algn="l"/>
                <a:tab pos="3929063" algn="l"/>
                <a:tab pos="4378325" algn="l"/>
                <a:tab pos="4827588" algn="l"/>
                <a:tab pos="5276850" algn="l"/>
                <a:tab pos="5726113" algn="l"/>
                <a:tab pos="6175375" algn="l"/>
                <a:tab pos="6624638" algn="l"/>
                <a:tab pos="7073900" algn="l"/>
                <a:tab pos="7523163" algn="l"/>
                <a:tab pos="7972425" algn="l"/>
                <a:tab pos="8421688" algn="l"/>
                <a:tab pos="8870950" algn="l"/>
                <a:tab pos="932021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Droid Sans Fallback" charset="0"/>
              </a:defRPr>
            </a:lvl2pPr>
            <a:lvl3pPr eaLnBrk="0" hangingPunct="0">
              <a:tabLst>
                <a:tab pos="336550" algn="l"/>
                <a:tab pos="784225" algn="l"/>
                <a:tab pos="1233488" algn="l"/>
                <a:tab pos="1682750" algn="l"/>
                <a:tab pos="2132013" algn="l"/>
                <a:tab pos="2581275" algn="l"/>
                <a:tab pos="3030538" algn="l"/>
                <a:tab pos="3479800" algn="l"/>
                <a:tab pos="3929063" algn="l"/>
                <a:tab pos="4378325" algn="l"/>
                <a:tab pos="4827588" algn="l"/>
                <a:tab pos="5276850" algn="l"/>
                <a:tab pos="5726113" algn="l"/>
                <a:tab pos="6175375" algn="l"/>
                <a:tab pos="6624638" algn="l"/>
                <a:tab pos="7073900" algn="l"/>
                <a:tab pos="7523163" algn="l"/>
                <a:tab pos="7972425" algn="l"/>
                <a:tab pos="8421688" algn="l"/>
                <a:tab pos="8870950" algn="l"/>
                <a:tab pos="932021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Droid Sans Fallback" charset="0"/>
              </a:defRPr>
            </a:lvl3pPr>
            <a:lvl4pPr eaLnBrk="0" hangingPunct="0">
              <a:tabLst>
                <a:tab pos="336550" algn="l"/>
                <a:tab pos="784225" algn="l"/>
                <a:tab pos="1233488" algn="l"/>
                <a:tab pos="1682750" algn="l"/>
                <a:tab pos="2132013" algn="l"/>
                <a:tab pos="2581275" algn="l"/>
                <a:tab pos="3030538" algn="l"/>
                <a:tab pos="3479800" algn="l"/>
                <a:tab pos="3929063" algn="l"/>
                <a:tab pos="4378325" algn="l"/>
                <a:tab pos="4827588" algn="l"/>
                <a:tab pos="5276850" algn="l"/>
                <a:tab pos="5726113" algn="l"/>
                <a:tab pos="6175375" algn="l"/>
                <a:tab pos="6624638" algn="l"/>
                <a:tab pos="7073900" algn="l"/>
                <a:tab pos="7523163" algn="l"/>
                <a:tab pos="7972425" algn="l"/>
                <a:tab pos="8421688" algn="l"/>
                <a:tab pos="8870950" algn="l"/>
                <a:tab pos="932021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Droid Sans Fallback" charset="0"/>
              </a:defRPr>
            </a:lvl4pPr>
            <a:lvl5pPr eaLnBrk="0" hangingPunct="0">
              <a:tabLst>
                <a:tab pos="336550" algn="l"/>
                <a:tab pos="784225" algn="l"/>
                <a:tab pos="1233488" algn="l"/>
                <a:tab pos="1682750" algn="l"/>
                <a:tab pos="2132013" algn="l"/>
                <a:tab pos="2581275" algn="l"/>
                <a:tab pos="3030538" algn="l"/>
                <a:tab pos="3479800" algn="l"/>
                <a:tab pos="3929063" algn="l"/>
                <a:tab pos="4378325" algn="l"/>
                <a:tab pos="4827588" algn="l"/>
                <a:tab pos="5276850" algn="l"/>
                <a:tab pos="5726113" algn="l"/>
                <a:tab pos="6175375" algn="l"/>
                <a:tab pos="6624638" algn="l"/>
                <a:tab pos="7073900" algn="l"/>
                <a:tab pos="7523163" algn="l"/>
                <a:tab pos="7972425" algn="l"/>
                <a:tab pos="8421688" algn="l"/>
                <a:tab pos="8870950" algn="l"/>
                <a:tab pos="932021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Droid Sans Fallback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36550" algn="l"/>
                <a:tab pos="784225" algn="l"/>
                <a:tab pos="1233488" algn="l"/>
                <a:tab pos="1682750" algn="l"/>
                <a:tab pos="2132013" algn="l"/>
                <a:tab pos="2581275" algn="l"/>
                <a:tab pos="3030538" algn="l"/>
                <a:tab pos="3479800" algn="l"/>
                <a:tab pos="3929063" algn="l"/>
                <a:tab pos="4378325" algn="l"/>
                <a:tab pos="4827588" algn="l"/>
                <a:tab pos="5276850" algn="l"/>
                <a:tab pos="5726113" algn="l"/>
                <a:tab pos="6175375" algn="l"/>
                <a:tab pos="6624638" algn="l"/>
                <a:tab pos="7073900" algn="l"/>
                <a:tab pos="7523163" algn="l"/>
                <a:tab pos="7972425" algn="l"/>
                <a:tab pos="8421688" algn="l"/>
                <a:tab pos="8870950" algn="l"/>
                <a:tab pos="932021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Droid Sans Fallback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36550" algn="l"/>
                <a:tab pos="784225" algn="l"/>
                <a:tab pos="1233488" algn="l"/>
                <a:tab pos="1682750" algn="l"/>
                <a:tab pos="2132013" algn="l"/>
                <a:tab pos="2581275" algn="l"/>
                <a:tab pos="3030538" algn="l"/>
                <a:tab pos="3479800" algn="l"/>
                <a:tab pos="3929063" algn="l"/>
                <a:tab pos="4378325" algn="l"/>
                <a:tab pos="4827588" algn="l"/>
                <a:tab pos="5276850" algn="l"/>
                <a:tab pos="5726113" algn="l"/>
                <a:tab pos="6175375" algn="l"/>
                <a:tab pos="6624638" algn="l"/>
                <a:tab pos="7073900" algn="l"/>
                <a:tab pos="7523163" algn="l"/>
                <a:tab pos="7972425" algn="l"/>
                <a:tab pos="8421688" algn="l"/>
                <a:tab pos="8870950" algn="l"/>
                <a:tab pos="932021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Droid Sans Fallback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36550" algn="l"/>
                <a:tab pos="784225" algn="l"/>
                <a:tab pos="1233488" algn="l"/>
                <a:tab pos="1682750" algn="l"/>
                <a:tab pos="2132013" algn="l"/>
                <a:tab pos="2581275" algn="l"/>
                <a:tab pos="3030538" algn="l"/>
                <a:tab pos="3479800" algn="l"/>
                <a:tab pos="3929063" algn="l"/>
                <a:tab pos="4378325" algn="l"/>
                <a:tab pos="4827588" algn="l"/>
                <a:tab pos="5276850" algn="l"/>
                <a:tab pos="5726113" algn="l"/>
                <a:tab pos="6175375" algn="l"/>
                <a:tab pos="6624638" algn="l"/>
                <a:tab pos="7073900" algn="l"/>
                <a:tab pos="7523163" algn="l"/>
                <a:tab pos="7972425" algn="l"/>
                <a:tab pos="8421688" algn="l"/>
                <a:tab pos="8870950" algn="l"/>
                <a:tab pos="932021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Droid Sans Fallback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36550" algn="l"/>
                <a:tab pos="784225" algn="l"/>
                <a:tab pos="1233488" algn="l"/>
                <a:tab pos="1682750" algn="l"/>
                <a:tab pos="2132013" algn="l"/>
                <a:tab pos="2581275" algn="l"/>
                <a:tab pos="3030538" algn="l"/>
                <a:tab pos="3479800" algn="l"/>
                <a:tab pos="3929063" algn="l"/>
                <a:tab pos="4378325" algn="l"/>
                <a:tab pos="4827588" algn="l"/>
                <a:tab pos="5276850" algn="l"/>
                <a:tab pos="5726113" algn="l"/>
                <a:tab pos="6175375" algn="l"/>
                <a:tab pos="6624638" algn="l"/>
                <a:tab pos="7073900" algn="l"/>
                <a:tab pos="7523163" algn="l"/>
                <a:tab pos="7972425" algn="l"/>
                <a:tab pos="8421688" algn="l"/>
                <a:tab pos="8870950" algn="l"/>
                <a:tab pos="932021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Droid Sans Fallback" charset="0"/>
              </a:defRPr>
            </a:lvl9pPr>
          </a:lstStyle>
          <a:p>
            <a:pPr eaLnBrk="1" hangingPunct="1">
              <a:spcBef>
                <a:spcPts val="700"/>
              </a:spcBef>
              <a:buFont typeface="Arial" panose="020B0604020202020204" pitchFamily="34" charset="0"/>
              <a:buChar char="•"/>
            </a:pPr>
            <a:r>
              <a:rPr lang="en-US" altLang="en-US" sz="2800" b="1" dirty="0">
                <a:solidFill>
                  <a:srgbClr val="0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Group Ownership:</a:t>
            </a:r>
          </a:p>
          <a:p>
            <a:pPr lvl="1" eaLnBrk="1" hangingPunct="1">
              <a:spcBef>
                <a:spcPts val="600"/>
              </a:spcBef>
              <a:buFont typeface="Arial" panose="020B0604020202020204" pitchFamily="34" charset="0"/>
              <a:buChar char="–"/>
            </a:pPr>
            <a:r>
              <a:rPr lang="en-US" altLang="en-US" sz="2400" dirty="0">
                <a:solidFill>
                  <a:srgbClr val="0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Fourth column</a:t>
            </a:r>
          </a:p>
          <a:p>
            <a:pPr lvl="1" eaLnBrk="1" hangingPunct="1">
              <a:spcBef>
                <a:spcPts val="600"/>
              </a:spcBef>
              <a:buFont typeface="Arial" panose="020B0604020202020204" pitchFamily="34" charset="0"/>
              <a:buChar char="–"/>
            </a:pPr>
            <a:r>
              <a:rPr lang="en-US" altLang="en-US" sz="2400" dirty="0">
                <a:solidFill>
                  <a:srgbClr val="0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When opening a user account, the admin assigns the user to some group</a:t>
            </a:r>
          </a:p>
          <a:p>
            <a:pPr lvl="1" eaLnBrk="1" hangingPunct="1">
              <a:spcBef>
                <a:spcPts val="600"/>
              </a:spcBef>
              <a:buFont typeface="Arial" panose="020B0604020202020204" pitchFamily="34" charset="0"/>
              <a:buChar char="–"/>
            </a:pPr>
            <a:r>
              <a:rPr lang="en-US" altLang="en-US" sz="2400" dirty="0">
                <a:solidFill>
                  <a:srgbClr val="0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The group have a set of privileges distinct from other as well as the owner</a:t>
            </a:r>
          </a:p>
          <a:p>
            <a:pPr marL="457200" lvl="1" indent="0" eaLnBrk="1" hangingPunct="1">
              <a:spcBef>
                <a:spcPts val="600"/>
              </a:spcBef>
            </a:pPr>
            <a:endParaRPr lang="en-US" altLang="en-US" sz="2400" dirty="0">
              <a:solidFill>
                <a:srgbClr val="000000"/>
              </a:solidFill>
              <a:latin typeface="Calibri" panose="020F0502020204030204" pitchFamily="34" charset="0"/>
              <a:cs typeface="Arial" panose="020B0604020202020204" pitchFamily="34" charset="0"/>
            </a:endParaRPr>
          </a:p>
          <a:p>
            <a:pPr eaLnBrk="1" hangingPunct="1">
              <a:spcBef>
                <a:spcPts val="700"/>
              </a:spcBef>
              <a:buFont typeface="Arial" panose="020B0604020202020204" pitchFamily="34" charset="0"/>
              <a:buChar char="•"/>
            </a:pPr>
            <a:r>
              <a:rPr lang="en-US" altLang="en-US" sz="2800" b="1" dirty="0">
                <a:solidFill>
                  <a:srgbClr val="0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File Size:</a:t>
            </a:r>
          </a:p>
          <a:p>
            <a:pPr lvl="1" eaLnBrk="1" hangingPunct="1">
              <a:spcBef>
                <a:spcPts val="600"/>
              </a:spcBef>
              <a:buFont typeface="Arial" panose="020B0604020202020204" pitchFamily="34" charset="0"/>
              <a:buChar char="–"/>
            </a:pPr>
            <a:r>
              <a:rPr lang="en-US" altLang="en-US" sz="2400" dirty="0">
                <a:solidFill>
                  <a:srgbClr val="0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fifth column</a:t>
            </a:r>
          </a:p>
          <a:p>
            <a:pPr lvl="1" eaLnBrk="1" hangingPunct="1">
              <a:spcBef>
                <a:spcPts val="600"/>
              </a:spcBef>
              <a:buFont typeface="Arial" panose="020B0604020202020204" pitchFamily="34" charset="0"/>
              <a:buChar char="–"/>
            </a:pPr>
            <a:r>
              <a:rPr lang="en-US" altLang="en-US" sz="2400" dirty="0">
                <a:solidFill>
                  <a:srgbClr val="0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Shows size in bytes</a:t>
            </a:r>
          </a:p>
          <a:p>
            <a:pPr lvl="1" eaLnBrk="1" hangingPunct="1">
              <a:spcBef>
                <a:spcPts val="600"/>
              </a:spcBef>
              <a:buFont typeface="Arial" panose="020B0604020202020204" pitchFamily="34" charset="0"/>
              <a:buChar char="–"/>
            </a:pPr>
            <a:r>
              <a:rPr lang="en-US" altLang="en-US" sz="2400" dirty="0">
                <a:solidFill>
                  <a:srgbClr val="0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It is only a character count of a file &amp; not a measure of disk space that it occupies</a:t>
            </a:r>
          </a:p>
        </p:txBody>
      </p:sp>
    </p:spTree>
    <p:extLst>
      <p:ext uri="{BB962C8B-B14F-4D97-AF65-F5344CB8AC3E}">
        <p14:creationId xmlns:p14="http://schemas.microsoft.com/office/powerpoint/2010/main" val="218101856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60EB7491-0263-47E8-BA73-5E25D441A20A}"/>
              </a:ext>
            </a:extLst>
          </p:cNvPr>
          <p:cNvSpPr/>
          <p:nvPr/>
        </p:nvSpPr>
        <p:spPr>
          <a:xfrm>
            <a:off x="-55880" y="429395"/>
            <a:ext cx="12303760" cy="14223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DE4289B-5A9D-4D1D-8546-3AC6DA34870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83"/>
          <a:stretch/>
        </p:blipFill>
        <p:spPr>
          <a:xfrm>
            <a:off x="11035161" y="-1"/>
            <a:ext cx="1016000" cy="96536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F545CCB-30BA-465D-AB61-85A068F7FE2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094" b="8607"/>
          <a:stretch/>
        </p:blipFill>
        <p:spPr>
          <a:xfrm>
            <a:off x="140839" y="110490"/>
            <a:ext cx="1991360" cy="746760"/>
          </a:xfrm>
          <a:prstGeom prst="rect">
            <a:avLst/>
          </a:prstGeom>
        </p:spPr>
      </p:pic>
      <p:pic>
        <p:nvPicPr>
          <p:cNvPr id="8" name="Picture 2">
            <a:extLst>
              <a:ext uri="{FF2B5EF4-FFF2-40B4-BE49-F238E27FC236}">
                <a16:creationId xmlns:a16="http://schemas.microsoft.com/office/drawing/2014/main" id="{0680EFED-9B06-4900-9B0B-44F65332F5A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083" t="10169" r="28688"/>
          <a:stretch/>
        </p:blipFill>
        <p:spPr bwMode="auto">
          <a:xfrm>
            <a:off x="8246854" y="0"/>
            <a:ext cx="883919" cy="9154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5174D98B-A888-4925-9398-BE88B941884A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95"/>
          <a:stretch/>
        </p:blipFill>
        <p:spPr>
          <a:xfrm>
            <a:off x="9425151" y="0"/>
            <a:ext cx="1413291" cy="955525"/>
          </a:xfrm>
          <a:prstGeom prst="rect">
            <a:avLst/>
          </a:prstGeom>
        </p:spPr>
      </p:pic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53B2F865-3834-497F-B440-7CA7E591ACF5}"/>
              </a:ext>
            </a:extLst>
          </p:cNvPr>
          <p:cNvCxnSpPr>
            <a:cxnSpLocks/>
          </p:cNvCxnSpPr>
          <p:nvPr/>
        </p:nvCxnSpPr>
        <p:spPr>
          <a:xfrm flipV="1">
            <a:off x="0" y="940395"/>
            <a:ext cx="12192000" cy="1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" name="Rectangle 1">
            <a:extLst>
              <a:ext uri="{FF2B5EF4-FFF2-40B4-BE49-F238E27FC236}">
                <a16:creationId xmlns:a16="http://schemas.microsoft.com/office/drawing/2014/main" id="{45C21305-45D0-4AC6-928E-D125228A1D06}"/>
              </a:ext>
            </a:extLst>
          </p:cNvPr>
          <p:cNvSpPr/>
          <p:nvPr/>
        </p:nvSpPr>
        <p:spPr>
          <a:xfrm>
            <a:off x="0" y="940395"/>
            <a:ext cx="12192000" cy="591760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11" name="Text Box 2">
            <a:extLst>
              <a:ext uri="{FF2B5EF4-FFF2-40B4-BE49-F238E27FC236}">
                <a16:creationId xmlns:a16="http://schemas.microsoft.com/office/drawing/2014/main" id="{EDBE1A9E-293D-4228-A274-3572CB6B211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6690" y="1422745"/>
            <a:ext cx="10956471" cy="4983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/>
          <a:lstStyle>
            <a:lvl1pPr marL="336550" indent="-336550" eaLnBrk="0" hangingPunct="0">
              <a:tabLst>
                <a:tab pos="336550" algn="l"/>
                <a:tab pos="784225" algn="l"/>
                <a:tab pos="1233488" algn="l"/>
                <a:tab pos="1682750" algn="l"/>
                <a:tab pos="2132013" algn="l"/>
                <a:tab pos="2581275" algn="l"/>
                <a:tab pos="3030538" algn="l"/>
                <a:tab pos="3479800" algn="l"/>
                <a:tab pos="3929063" algn="l"/>
                <a:tab pos="4378325" algn="l"/>
                <a:tab pos="4827588" algn="l"/>
                <a:tab pos="5276850" algn="l"/>
                <a:tab pos="5726113" algn="l"/>
                <a:tab pos="6175375" algn="l"/>
                <a:tab pos="6624638" algn="l"/>
                <a:tab pos="7073900" algn="l"/>
                <a:tab pos="7523163" algn="l"/>
                <a:tab pos="7972425" algn="l"/>
                <a:tab pos="8421688" algn="l"/>
                <a:tab pos="8870950" algn="l"/>
                <a:tab pos="932021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Droid Sans Fallback" charset="0"/>
              </a:defRPr>
            </a:lvl1pPr>
            <a:lvl2pPr marL="736600" indent="-279400" eaLnBrk="0" hangingPunct="0">
              <a:tabLst>
                <a:tab pos="336550" algn="l"/>
                <a:tab pos="784225" algn="l"/>
                <a:tab pos="1233488" algn="l"/>
                <a:tab pos="1682750" algn="l"/>
                <a:tab pos="2132013" algn="l"/>
                <a:tab pos="2581275" algn="l"/>
                <a:tab pos="3030538" algn="l"/>
                <a:tab pos="3479800" algn="l"/>
                <a:tab pos="3929063" algn="l"/>
                <a:tab pos="4378325" algn="l"/>
                <a:tab pos="4827588" algn="l"/>
                <a:tab pos="5276850" algn="l"/>
                <a:tab pos="5726113" algn="l"/>
                <a:tab pos="6175375" algn="l"/>
                <a:tab pos="6624638" algn="l"/>
                <a:tab pos="7073900" algn="l"/>
                <a:tab pos="7523163" algn="l"/>
                <a:tab pos="7972425" algn="l"/>
                <a:tab pos="8421688" algn="l"/>
                <a:tab pos="8870950" algn="l"/>
                <a:tab pos="932021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Droid Sans Fallback" charset="0"/>
              </a:defRPr>
            </a:lvl2pPr>
            <a:lvl3pPr eaLnBrk="0" hangingPunct="0">
              <a:tabLst>
                <a:tab pos="336550" algn="l"/>
                <a:tab pos="784225" algn="l"/>
                <a:tab pos="1233488" algn="l"/>
                <a:tab pos="1682750" algn="l"/>
                <a:tab pos="2132013" algn="l"/>
                <a:tab pos="2581275" algn="l"/>
                <a:tab pos="3030538" algn="l"/>
                <a:tab pos="3479800" algn="l"/>
                <a:tab pos="3929063" algn="l"/>
                <a:tab pos="4378325" algn="l"/>
                <a:tab pos="4827588" algn="l"/>
                <a:tab pos="5276850" algn="l"/>
                <a:tab pos="5726113" algn="l"/>
                <a:tab pos="6175375" algn="l"/>
                <a:tab pos="6624638" algn="l"/>
                <a:tab pos="7073900" algn="l"/>
                <a:tab pos="7523163" algn="l"/>
                <a:tab pos="7972425" algn="l"/>
                <a:tab pos="8421688" algn="l"/>
                <a:tab pos="8870950" algn="l"/>
                <a:tab pos="932021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Droid Sans Fallback" charset="0"/>
              </a:defRPr>
            </a:lvl3pPr>
            <a:lvl4pPr eaLnBrk="0" hangingPunct="0">
              <a:tabLst>
                <a:tab pos="336550" algn="l"/>
                <a:tab pos="784225" algn="l"/>
                <a:tab pos="1233488" algn="l"/>
                <a:tab pos="1682750" algn="l"/>
                <a:tab pos="2132013" algn="l"/>
                <a:tab pos="2581275" algn="l"/>
                <a:tab pos="3030538" algn="l"/>
                <a:tab pos="3479800" algn="l"/>
                <a:tab pos="3929063" algn="l"/>
                <a:tab pos="4378325" algn="l"/>
                <a:tab pos="4827588" algn="l"/>
                <a:tab pos="5276850" algn="l"/>
                <a:tab pos="5726113" algn="l"/>
                <a:tab pos="6175375" algn="l"/>
                <a:tab pos="6624638" algn="l"/>
                <a:tab pos="7073900" algn="l"/>
                <a:tab pos="7523163" algn="l"/>
                <a:tab pos="7972425" algn="l"/>
                <a:tab pos="8421688" algn="l"/>
                <a:tab pos="8870950" algn="l"/>
                <a:tab pos="932021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Droid Sans Fallback" charset="0"/>
              </a:defRPr>
            </a:lvl4pPr>
            <a:lvl5pPr eaLnBrk="0" hangingPunct="0">
              <a:tabLst>
                <a:tab pos="336550" algn="l"/>
                <a:tab pos="784225" algn="l"/>
                <a:tab pos="1233488" algn="l"/>
                <a:tab pos="1682750" algn="l"/>
                <a:tab pos="2132013" algn="l"/>
                <a:tab pos="2581275" algn="l"/>
                <a:tab pos="3030538" algn="l"/>
                <a:tab pos="3479800" algn="l"/>
                <a:tab pos="3929063" algn="l"/>
                <a:tab pos="4378325" algn="l"/>
                <a:tab pos="4827588" algn="l"/>
                <a:tab pos="5276850" algn="l"/>
                <a:tab pos="5726113" algn="l"/>
                <a:tab pos="6175375" algn="l"/>
                <a:tab pos="6624638" algn="l"/>
                <a:tab pos="7073900" algn="l"/>
                <a:tab pos="7523163" algn="l"/>
                <a:tab pos="7972425" algn="l"/>
                <a:tab pos="8421688" algn="l"/>
                <a:tab pos="8870950" algn="l"/>
                <a:tab pos="932021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Droid Sans Fallback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36550" algn="l"/>
                <a:tab pos="784225" algn="l"/>
                <a:tab pos="1233488" algn="l"/>
                <a:tab pos="1682750" algn="l"/>
                <a:tab pos="2132013" algn="l"/>
                <a:tab pos="2581275" algn="l"/>
                <a:tab pos="3030538" algn="l"/>
                <a:tab pos="3479800" algn="l"/>
                <a:tab pos="3929063" algn="l"/>
                <a:tab pos="4378325" algn="l"/>
                <a:tab pos="4827588" algn="l"/>
                <a:tab pos="5276850" algn="l"/>
                <a:tab pos="5726113" algn="l"/>
                <a:tab pos="6175375" algn="l"/>
                <a:tab pos="6624638" algn="l"/>
                <a:tab pos="7073900" algn="l"/>
                <a:tab pos="7523163" algn="l"/>
                <a:tab pos="7972425" algn="l"/>
                <a:tab pos="8421688" algn="l"/>
                <a:tab pos="8870950" algn="l"/>
                <a:tab pos="932021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Droid Sans Fallback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36550" algn="l"/>
                <a:tab pos="784225" algn="l"/>
                <a:tab pos="1233488" algn="l"/>
                <a:tab pos="1682750" algn="l"/>
                <a:tab pos="2132013" algn="l"/>
                <a:tab pos="2581275" algn="l"/>
                <a:tab pos="3030538" algn="l"/>
                <a:tab pos="3479800" algn="l"/>
                <a:tab pos="3929063" algn="l"/>
                <a:tab pos="4378325" algn="l"/>
                <a:tab pos="4827588" algn="l"/>
                <a:tab pos="5276850" algn="l"/>
                <a:tab pos="5726113" algn="l"/>
                <a:tab pos="6175375" algn="l"/>
                <a:tab pos="6624638" algn="l"/>
                <a:tab pos="7073900" algn="l"/>
                <a:tab pos="7523163" algn="l"/>
                <a:tab pos="7972425" algn="l"/>
                <a:tab pos="8421688" algn="l"/>
                <a:tab pos="8870950" algn="l"/>
                <a:tab pos="932021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Droid Sans Fallback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36550" algn="l"/>
                <a:tab pos="784225" algn="l"/>
                <a:tab pos="1233488" algn="l"/>
                <a:tab pos="1682750" algn="l"/>
                <a:tab pos="2132013" algn="l"/>
                <a:tab pos="2581275" algn="l"/>
                <a:tab pos="3030538" algn="l"/>
                <a:tab pos="3479800" algn="l"/>
                <a:tab pos="3929063" algn="l"/>
                <a:tab pos="4378325" algn="l"/>
                <a:tab pos="4827588" algn="l"/>
                <a:tab pos="5276850" algn="l"/>
                <a:tab pos="5726113" algn="l"/>
                <a:tab pos="6175375" algn="l"/>
                <a:tab pos="6624638" algn="l"/>
                <a:tab pos="7073900" algn="l"/>
                <a:tab pos="7523163" algn="l"/>
                <a:tab pos="7972425" algn="l"/>
                <a:tab pos="8421688" algn="l"/>
                <a:tab pos="8870950" algn="l"/>
                <a:tab pos="932021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Droid Sans Fallback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36550" algn="l"/>
                <a:tab pos="784225" algn="l"/>
                <a:tab pos="1233488" algn="l"/>
                <a:tab pos="1682750" algn="l"/>
                <a:tab pos="2132013" algn="l"/>
                <a:tab pos="2581275" algn="l"/>
                <a:tab pos="3030538" algn="l"/>
                <a:tab pos="3479800" algn="l"/>
                <a:tab pos="3929063" algn="l"/>
                <a:tab pos="4378325" algn="l"/>
                <a:tab pos="4827588" algn="l"/>
                <a:tab pos="5276850" algn="l"/>
                <a:tab pos="5726113" algn="l"/>
                <a:tab pos="6175375" algn="l"/>
                <a:tab pos="6624638" algn="l"/>
                <a:tab pos="7073900" algn="l"/>
                <a:tab pos="7523163" algn="l"/>
                <a:tab pos="7972425" algn="l"/>
                <a:tab pos="8421688" algn="l"/>
                <a:tab pos="8870950" algn="l"/>
                <a:tab pos="932021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Droid Sans Fallback" charset="0"/>
              </a:defRPr>
            </a:lvl9pPr>
          </a:lstStyle>
          <a:p>
            <a:pPr eaLnBrk="1" hangingPunct="1">
              <a:spcBef>
                <a:spcPts val="700"/>
              </a:spcBef>
              <a:buFont typeface="Arial" panose="020B0604020202020204" pitchFamily="34" charset="0"/>
              <a:buChar char="•"/>
            </a:pPr>
            <a:r>
              <a:rPr lang="en-US" altLang="en-US" sz="2800" b="1" dirty="0">
                <a:solidFill>
                  <a:srgbClr val="0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Last modification Time:</a:t>
            </a:r>
          </a:p>
          <a:p>
            <a:pPr lvl="1" eaLnBrk="1" hangingPunct="1">
              <a:spcBef>
                <a:spcPts val="600"/>
              </a:spcBef>
              <a:buFont typeface="Arial" panose="020B0604020202020204" pitchFamily="34" charset="0"/>
              <a:buChar char="–"/>
            </a:pPr>
            <a:r>
              <a:rPr lang="en-US" altLang="en-US" sz="2400" dirty="0">
                <a:solidFill>
                  <a:srgbClr val="0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6</a:t>
            </a:r>
            <a:r>
              <a:rPr lang="en-US" altLang="en-US" sz="2400" baseline="30000" dirty="0">
                <a:solidFill>
                  <a:srgbClr val="0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th</a:t>
            </a:r>
            <a:r>
              <a:rPr lang="en-US" altLang="en-US" sz="2400" dirty="0">
                <a:solidFill>
                  <a:srgbClr val="0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 , 7</a:t>
            </a:r>
            <a:r>
              <a:rPr lang="en-US" altLang="en-US" sz="2400" baseline="30000" dirty="0">
                <a:solidFill>
                  <a:srgbClr val="0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th</a:t>
            </a:r>
            <a:r>
              <a:rPr lang="en-US" altLang="en-US" sz="2400" dirty="0">
                <a:solidFill>
                  <a:srgbClr val="0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 &amp; 8</a:t>
            </a:r>
            <a:r>
              <a:rPr lang="en-US" altLang="en-US" sz="2400" baseline="30000" dirty="0">
                <a:solidFill>
                  <a:srgbClr val="0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th</a:t>
            </a:r>
            <a:r>
              <a:rPr lang="en-US" altLang="en-US" sz="2400" dirty="0">
                <a:solidFill>
                  <a:srgbClr val="0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 columns</a:t>
            </a:r>
          </a:p>
          <a:p>
            <a:pPr lvl="1" eaLnBrk="1" hangingPunct="1">
              <a:spcBef>
                <a:spcPts val="600"/>
              </a:spcBef>
              <a:buFont typeface="Arial" panose="020B0604020202020204" pitchFamily="34" charset="0"/>
              <a:buChar char="–"/>
            </a:pPr>
            <a:r>
              <a:rPr lang="en-US" altLang="en-US" sz="2400" dirty="0">
                <a:solidFill>
                  <a:srgbClr val="0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It stored to nearest seconds</a:t>
            </a:r>
          </a:p>
          <a:p>
            <a:pPr lvl="1" eaLnBrk="1" hangingPunct="1">
              <a:spcBef>
                <a:spcPts val="600"/>
              </a:spcBef>
              <a:buFont typeface="Arial" panose="020B0604020202020204" pitchFamily="34" charset="0"/>
              <a:buChar char="–"/>
            </a:pPr>
            <a:r>
              <a:rPr lang="en-US" altLang="en-US" sz="2400" dirty="0">
                <a:solidFill>
                  <a:srgbClr val="0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File is said to be modifies only if the contents are changed in any way</a:t>
            </a:r>
          </a:p>
          <a:p>
            <a:pPr lvl="1" eaLnBrk="1" hangingPunct="1">
              <a:spcBef>
                <a:spcPts val="600"/>
              </a:spcBef>
              <a:buFont typeface="Arial" panose="020B0604020202020204" pitchFamily="34" charset="0"/>
              <a:buChar char="–"/>
            </a:pPr>
            <a:r>
              <a:rPr lang="en-US" altLang="en-US" sz="2400" dirty="0">
                <a:solidFill>
                  <a:srgbClr val="0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If changes made with the permission or ownership of the file the modification time remains same</a:t>
            </a:r>
          </a:p>
          <a:p>
            <a:pPr marL="457200" lvl="1" indent="0" eaLnBrk="1" hangingPunct="1">
              <a:spcBef>
                <a:spcPts val="600"/>
              </a:spcBef>
            </a:pPr>
            <a:endParaRPr lang="en-US" altLang="en-US" sz="2400" dirty="0">
              <a:solidFill>
                <a:srgbClr val="000000"/>
              </a:solidFill>
              <a:latin typeface="Calibri" panose="020F0502020204030204" pitchFamily="34" charset="0"/>
              <a:cs typeface="Arial" panose="020B0604020202020204" pitchFamily="34" charset="0"/>
            </a:endParaRPr>
          </a:p>
          <a:p>
            <a:pPr eaLnBrk="1" hangingPunct="1">
              <a:spcBef>
                <a:spcPts val="700"/>
              </a:spcBef>
              <a:buFont typeface="Arial" panose="020B0604020202020204" pitchFamily="34" charset="0"/>
              <a:buChar char="•"/>
            </a:pPr>
            <a:r>
              <a:rPr lang="en-US" altLang="en-US" sz="2800" b="1" dirty="0">
                <a:solidFill>
                  <a:srgbClr val="0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Filename :</a:t>
            </a:r>
          </a:p>
          <a:p>
            <a:pPr lvl="1" eaLnBrk="1" hangingPunct="1">
              <a:spcBef>
                <a:spcPts val="600"/>
              </a:spcBef>
              <a:buFont typeface="Arial" panose="020B0604020202020204" pitchFamily="34" charset="0"/>
              <a:buChar char="–"/>
            </a:pPr>
            <a:r>
              <a:rPr lang="en-US" altLang="en-US" sz="2400" dirty="0">
                <a:solidFill>
                  <a:srgbClr val="0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Last column</a:t>
            </a:r>
          </a:p>
          <a:p>
            <a:pPr lvl="1" eaLnBrk="1" hangingPunct="1">
              <a:spcBef>
                <a:spcPts val="600"/>
              </a:spcBef>
              <a:buFont typeface="Arial" panose="020B0604020202020204" pitchFamily="34" charset="0"/>
              <a:buChar char="–"/>
            </a:pPr>
            <a:r>
              <a:rPr lang="en-US" altLang="en-US" sz="2400" dirty="0">
                <a:solidFill>
                  <a:srgbClr val="0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Filenames arranged in ASCII collating sequence</a:t>
            </a:r>
          </a:p>
        </p:txBody>
      </p:sp>
    </p:spTree>
    <p:extLst>
      <p:ext uri="{BB962C8B-B14F-4D97-AF65-F5344CB8AC3E}">
        <p14:creationId xmlns:p14="http://schemas.microsoft.com/office/powerpoint/2010/main" val="327289059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60EB7491-0263-47E8-BA73-5E25D441A20A}"/>
              </a:ext>
            </a:extLst>
          </p:cNvPr>
          <p:cNvSpPr/>
          <p:nvPr/>
        </p:nvSpPr>
        <p:spPr>
          <a:xfrm>
            <a:off x="-55880" y="429395"/>
            <a:ext cx="12303760" cy="14223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DE4289B-5A9D-4D1D-8546-3AC6DA34870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83"/>
          <a:stretch/>
        </p:blipFill>
        <p:spPr>
          <a:xfrm>
            <a:off x="11035161" y="-1"/>
            <a:ext cx="1016000" cy="96536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F545CCB-30BA-465D-AB61-85A068F7FE2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094" b="8607"/>
          <a:stretch/>
        </p:blipFill>
        <p:spPr>
          <a:xfrm>
            <a:off x="140839" y="110490"/>
            <a:ext cx="1991360" cy="746760"/>
          </a:xfrm>
          <a:prstGeom prst="rect">
            <a:avLst/>
          </a:prstGeom>
        </p:spPr>
      </p:pic>
      <p:pic>
        <p:nvPicPr>
          <p:cNvPr id="8" name="Picture 2">
            <a:extLst>
              <a:ext uri="{FF2B5EF4-FFF2-40B4-BE49-F238E27FC236}">
                <a16:creationId xmlns:a16="http://schemas.microsoft.com/office/drawing/2014/main" id="{0680EFED-9B06-4900-9B0B-44F65332F5A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083" t="10169" r="28688"/>
          <a:stretch/>
        </p:blipFill>
        <p:spPr bwMode="auto">
          <a:xfrm>
            <a:off x="8246854" y="0"/>
            <a:ext cx="883919" cy="9154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5174D98B-A888-4925-9398-BE88B941884A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95"/>
          <a:stretch/>
        </p:blipFill>
        <p:spPr>
          <a:xfrm>
            <a:off x="9425151" y="0"/>
            <a:ext cx="1413291" cy="955525"/>
          </a:xfrm>
          <a:prstGeom prst="rect">
            <a:avLst/>
          </a:prstGeom>
        </p:spPr>
      </p:pic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53B2F865-3834-497F-B440-7CA7E591ACF5}"/>
              </a:ext>
            </a:extLst>
          </p:cNvPr>
          <p:cNvCxnSpPr>
            <a:cxnSpLocks/>
          </p:cNvCxnSpPr>
          <p:nvPr/>
        </p:nvCxnSpPr>
        <p:spPr>
          <a:xfrm flipV="1">
            <a:off x="0" y="940395"/>
            <a:ext cx="12192000" cy="1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" name="Rectangle 1">
            <a:extLst>
              <a:ext uri="{FF2B5EF4-FFF2-40B4-BE49-F238E27FC236}">
                <a16:creationId xmlns:a16="http://schemas.microsoft.com/office/drawing/2014/main" id="{45C21305-45D0-4AC6-928E-D125228A1D06}"/>
              </a:ext>
            </a:extLst>
          </p:cNvPr>
          <p:cNvSpPr/>
          <p:nvPr/>
        </p:nvSpPr>
        <p:spPr>
          <a:xfrm>
            <a:off x="0" y="940395"/>
            <a:ext cx="12192000" cy="591760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9" name="Text Box 1">
            <a:extLst>
              <a:ext uri="{FF2B5EF4-FFF2-40B4-BE49-F238E27FC236}">
                <a16:creationId xmlns:a16="http://schemas.microsoft.com/office/drawing/2014/main" id="{7CFEEF47-01D9-4C43-AB20-2C06C9733F0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5800" y="1176155"/>
            <a:ext cx="10678886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 anchor="ctr"/>
          <a:lstStyle>
            <a:lvl1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Droid Sans Fallback" charset="0"/>
              </a:defRPr>
            </a:lvl1pPr>
            <a:lvl2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Droid Sans Fallback" charset="0"/>
              </a:defRPr>
            </a:lvl2pPr>
            <a:lvl3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Droid Sans Fallback" charset="0"/>
              </a:defRPr>
            </a:lvl3pPr>
            <a:lvl4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Droid Sans Fallback" charset="0"/>
              </a:defRPr>
            </a:lvl4pPr>
            <a:lvl5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Droid Sans Fallback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Droid Sans Fallback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Droid Sans Fallback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Droid Sans Fallback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Droid Sans Fallback" charset="0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en-US" altLang="en-US" sz="3200" b="1">
                <a:solidFill>
                  <a:srgbClr val="0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The –d option: Listing directory attributes</a:t>
            </a:r>
          </a:p>
        </p:txBody>
      </p:sp>
      <p:sp>
        <p:nvSpPr>
          <p:cNvPr id="11" name="Text Box 2">
            <a:extLst>
              <a:ext uri="{FF2B5EF4-FFF2-40B4-BE49-F238E27FC236}">
                <a16:creationId xmlns:a16="http://schemas.microsoft.com/office/drawing/2014/main" id="{A6FEF10A-D350-4F44-9A35-10296E1A8B0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5800" y="2219142"/>
            <a:ext cx="10678886" cy="4983163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  <p:txBody>
          <a:bodyPr lIns="90000" tIns="46800" rIns="90000" bIns="46800"/>
          <a:lstStyle/>
          <a:p>
            <a:pPr marL="341313" indent="-336550">
              <a:spcBef>
                <a:spcPts val="800"/>
              </a:spcBef>
              <a:buClrTx/>
              <a:buFontTx/>
              <a:buNone/>
              <a:tabLst>
                <a:tab pos="341313" algn="l"/>
                <a:tab pos="788988" algn="l"/>
                <a:tab pos="1238250" algn="l"/>
                <a:tab pos="1687513" algn="l"/>
                <a:tab pos="2136775" algn="l"/>
                <a:tab pos="2586038" algn="l"/>
                <a:tab pos="3035300" algn="l"/>
                <a:tab pos="3484563" algn="l"/>
                <a:tab pos="3933825" algn="l"/>
                <a:tab pos="4383088" algn="l"/>
                <a:tab pos="4832350" algn="l"/>
                <a:tab pos="5281613" algn="l"/>
                <a:tab pos="5730875" algn="l"/>
                <a:tab pos="6180138" algn="l"/>
                <a:tab pos="6629400" algn="l"/>
                <a:tab pos="7078663" algn="l"/>
                <a:tab pos="7527925" algn="l"/>
                <a:tab pos="7977188" algn="l"/>
                <a:tab pos="8426450" algn="l"/>
                <a:tab pos="8875713" algn="l"/>
                <a:tab pos="9324975" algn="l"/>
              </a:tabLst>
              <a:defRPr/>
            </a:pPr>
            <a:r>
              <a:rPr lang="en-US" sz="3200" dirty="0">
                <a:solidFill>
                  <a:srgbClr val="000000"/>
                </a:solidFill>
                <a:latin typeface="Calibri" pitchFamily="32" charset="0"/>
                <a:cs typeface="Arial" charset="0"/>
              </a:rPr>
              <a:t>$ls – </a:t>
            </a:r>
            <a:r>
              <a:rPr lang="en-US" sz="3200" dirty="0" err="1">
                <a:solidFill>
                  <a:srgbClr val="000000"/>
                </a:solidFill>
                <a:latin typeface="Calibri" pitchFamily="32" charset="0"/>
                <a:cs typeface="Arial" charset="0"/>
              </a:rPr>
              <a:t>ld</a:t>
            </a:r>
            <a:endParaRPr lang="en-US" sz="3200" dirty="0">
              <a:solidFill>
                <a:srgbClr val="000000"/>
              </a:solidFill>
              <a:latin typeface="Calibri" pitchFamily="32" charset="0"/>
              <a:cs typeface="Arial" charset="0"/>
            </a:endParaRPr>
          </a:p>
          <a:p>
            <a:pPr marL="341313" indent="-336550">
              <a:spcBef>
                <a:spcPts val="400"/>
              </a:spcBef>
              <a:buClrTx/>
              <a:buFontTx/>
              <a:buNone/>
              <a:tabLst>
                <a:tab pos="341313" algn="l"/>
                <a:tab pos="788988" algn="l"/>
                <a:tab pos="1238250" algn="l"/>
                <a:tab pos="1687513" algn="l"/>
                <a:tab pos="2136775" algn="l"/>
                <a:tab pos="2586038" algn="l"/>
                <a:tab pos="3035300" algn="l"/>
                <a:tab pos="3484563" algn="l"/>
                <a:tab pos="3933825" algn="l"/>
                <a:tab pos="4383088" algn="l"/>
                <a:tab pos="4832350" algn="l"/>
                <a:tab pos="5281613" algn="l"/>
                <a:tab pos="5730875" algn="l"/>
                <a:tab pos="6180138" algn="l"/>
                <a:tab pos="6629400" algn="l"/>
                <a:tab pos="7078663" algn="l"/>
                <a:tab pos="7527925" algn="l"/>
                <a:tab pos="7977188" algn="l"/>
                <a:tab pos="8426450" algn="l"/>
                <a:tab pos="8875713" algn="l"/>
                <a:tab pos="9324975" algn="l"/>
              </a:tabLst>
              <a:defRPr/>
            </a:pPr>
            <a:r>
              <a:rPr lang="en-US" sz="1600" dirty="0" err="1">
                <a:solidFill>
                  <a:srgbClr val="000000"/>
                </a:solidFill>
                <a:latin typeface="Calibri" pitchFamily="32" charset="0"/>
                <a:cs typeface="Arial" charset="0"/>
              </a:rPr>
              <a:t>drwxr</a:t>
            </a:r>
            <a:r>
              <a:rPr lang="en-US" sz="1600" dirty="0">
                <a:solidFill>
                  <a:srgbClr val="000000"/>
                </a:solidFill>
                <a:latin typeface="Calibri" pitchFamily="32" charset="0"/>
                <a:cs typeface="Arial" charset="0"/>
              </a:rPr>
              <a:t>- </a:t>
            </a:r>
            <a:r>
              <a:rPr lang="en-US" sz="1600" dirty="0" err="1">
                <a:solidFill>
                  <a:srgbClr val="000000"/>
                </a:solidFill>
                <a:latin typeface="Calibri" pitchFamily="32" charset="0"/>
                <a:cs typeface="Arial" charset="0"/>
              </a:rPr>
              <a:t>xr</a:t>
            </a:r>
            <a:r>
              <a:rPr lang="en-US" sz="1600" dirty="0">
                <a:solidFill>
                  <a:srgbClr val="000000"/>
                </a:solidFill>
                <a:latin typeface="Calibri" pitchFamily="32" charset="0"/>
                <a:cs typeface="Arial" charset="0"/>
              </a:rPr>
              <a:t>-x      2	user1	metal	  512	Mar	12	10:35	</a:t>
            </a:r>
            <a:r>
              <a:rPr lang="en-US" sz="1600" dirty="0" err="1">
                <a:solidFill>
                  <a:srgbClr val="000000"/>
                </a:solidFill>
                <a:latin typeface="Calibri" pitchFamily="32" charset="0"/>
                <a:cs typeface="Arial" charset="0"/>
              </a:rPr>
              <a:t>helpdir</a:t>
            </a:r>
            <a:endParaRPr lang="en-US" sz="1600" dirty="0">
              <a:solidFill>
                <a:srgbClr val="000000"/>
              </a:solidFill>
              <a:latin typeface="Calibri" pitchFamily="32" charset="0"/>
              <a:cs typeface="Arial" charset="0"/>
            </a:endParaRPr>
          </a:p>
          <a:p>
            <a:pPr marL="341313" indent="-336550">
              <a:spcBef>
                <a:spcPts val="400"/>
              </a:spcBef>
              <a:buClrTx/>
              <a:buFontTx/>
              <a:buNone/>
              <a:tabLst>
                <a:tab pos="341313" algn="l"/>
                <a:tab pos="788988" algn="l"/>
                <a:tab pos="1238250" algn="l"/>
                <a:tab pos="1687513" algn="l"/>
                <a:tab pos="2136775" algn="l"/>
                <a:tab pos="2586038" algn="l"/>
                <a:tab pos="3035300" algn="l"/>
                <a:tab pos="3484563" algn="l"/>
                <a:tab pos="3933825" algn="l"/>
                <a:tab pos="4383088" algn="l"/>
                <a:tab pos="4832350" algn="l"/>
                <a:tab pos="5281613" algn="l"/>
                <a:tab pos="5730875" algn="l"/>
                <a:tab pos="6180138" algn="l"/>
                <a:tab pos="6629400" algn="l"/>
                <a:tab pos="7078663" algn="l"/>
                <a:tab pos="7527925" algn="l"/>
                <a:tab pos="7977188" algn="l"/>
                <a:tab pos="8426450" algn="l"/>
                <a:tab pos="8875713" algn="l"/>
                <a:tab pos="9324975" algn="l"/>
              </a:tabLst>
              <a:defRPr/>
            </a:pPr>
            <a:r>
              <a:rPr lang="en-US" sz="1600" dirty="0" err="1">
                <a:solidFill>
                  <a:srgbClr val="000000"/>
                </a:solidFill>
                <a:latin typeface="Calibri" pitchFamily="32" charset="0"/>
                <a:cs typeface="Arial" charset="0"/>
              </a:rPr>
              <a:t>drwxr</a:t>
            </a:r>
            <a:r>
              <a:rPr lang="en-US" sz="1600" dirty="0">
                <a:solidFill>
                  <a:srgbClr val="000000"/>
                </a:solidFill>
                <a:latin typeface="Calibri" pitchFamily="32" charset="0"/>
                <a:cs typeface="Arial" charset="0"/>
              </a:rPr>
              <a:t>- </a:t>
            </a:r>
            <a:r>
              <a:rPr lang="en-US" sz="1600" dirty="0" err="1">
                <a:solidFill>
                  <a:srgbClr val="000000"/>
                </a:solidFill>
                <a:latin typeface="Calibri" pitchFamily="32" charset="0"/>
                <a:cs typeface="Arial" charset="0"/>
              </a:rPr>
              <a:t>xr</a:t>
            </a:r>
            <a:r>
              <a:rPr lang="en-US" sz="1600" dirty="0">
                <a:solidFill>
                  <a:srgbClr val="000000"/>
                </a:solidFill>
                <a:latin typeface="Calibri" pitchFamily="32" charset="0"/>
                <a:cs typeface="Arial" charset="0"/>
              </a:rPr>
              <a:t>-x      2	user1	metal	  512	Mar	9	09:57	</a:t>
            </a:r>
            <a:r>
              <a:rPr lang="en-US" sz="1600" dirty="0" err="1">
                <a:solidFill>
                  <a:srgbClr val="000000"/>
                </a:solidFill>
                <a:latin typeface="Calibri" pitchFamily="32" charset="0"/>
                <a:cs typeface="Arial" charset="0"/>
              </a:rPr>
              <a:t>prgs</a:t>
            </a:r>
            <a:endParaRPr lang="en-US" sz="1600" dirty="0">
              <a:solidFill>
                <a:srgbClr val="000000"/>
              </a:solidFill>
              <a:latin typeface="Calibri" pitchFamily="32" charset="0"/>
              <a:cs typeface="Arial" charset="0"/>
            </a:endParaRPr>
          </a:p>
          <a:p>
            <a:pPr marL="339725" indent="-338138">
              <a:spcBef>
                <a:spcPts val="800"/>
              </a:spcBef>
              <a:buFont typeface="Arial" charset="0"/>
              <a:buChar char="•"/>
              <a:tabLst>
                <a:tab pos="341313" algn="l"/>
                <a:tab pos="788988" algn="l"/>
                <a:tab pos="1238250" algn="l"/>
                <a:tab pos="1687513" algn="l"/>
                <a:tab pos="2136775" algn="l"/>
                <a:tab pos="2586038" algn="l"/>
                <a:tab pos="3035300" algn="l"/>
                <a:tab pos="3484563" algn="l"/>
                <a:tab pos="3933825" algn="l"/>
                <a:tab pos="4383088" algn="l"/>
                <a:tab pos="4832350" algn="l"/>
                <a:tab pos="5281613" algn="l"/>
                <a:tab pos="5730875" algn="l"/>
                <a:tab pos="6180138" algn="l"/>
                <a:tab pos="6629400" algn="l"/>
                <a:tab pos="7078663" algn="l"/>
                <a:tab pos="7527925" algn="l"/>
                <a:tab pos="7977188" algn="l"/>
                <a:tab pos="8426450" algn="l"/>
                <a:tab pos="8875713" algn="l"/>
                <a:tab pos="9324975" algn="l"/>
              </a:tabLst>
              <a:defRPr/>
            </a:pPr>
            <a:r>
              <a:rPr lang="en-US" sz="3200" dirty="0">
                <a:solidFill>
                  <a:srgbClr val="000000"/>
                </a:solidFill>
                <a:latin typeface="Calibri" pitchFamily="32" charset="0"/>
                <a:cs typeface="Arial" charset="0"/>
              </a:rPr>
              <a:t>Directories identified by -&gt; ‘d’</a:t>
            </a:r>
          </a:p>
          <a:p>
            <a:pPr marL="341313" indent="-336550">
              <a:spcBef>
                <a:spcPts val="800"/>
              </a:spcBef>
              <a:buClrTx/>
              <a:buFontTx/>
              <a:buNone/>
              <a:tabLst>
                <a:tab pos="341313" algn="l"/>
                <a:tab pos="788988" algn="l"/>
                <a:tab pos="1238250" algn="l"/>
                <a:tab pos="1687513" algn="l"/>
                <a:tab pos="2136775" algn="l"/>
                <a:tab pos="2586038" algn="l"/>
                <a:tab pos="3035300" algn="l"/>
                <a:tab pos="3484563" algn="l"/>
                <a:tab pos="3933825" algn="l"/>
                <a:tab pos="4383088" algn="l"/>
                <a:tab pos="4832350" algn="l"/>
                <a:tab pos="5281613" algn="l"/>
                <a:tab pos="5730875" algn="l"/>
                <a:tab pos="6180138" algn="l"/>
                <a:tab pos="6629400" algn="l"/>
                <a:tab pos="7078663" algn="l"/>
                <a:tab pos="7527925" algn="l"/>
                <a:tab pos="7977188" algn="l"/>
                <a:tab pos="8426450" algn="l"/>
                <a:tab pos="8875713" algn="l"/>
                <a:tab pos="9324975" algn="l"/>
              </a:tabLst>
              <a:defRPr/>
            </a:pPr>
            <a:r>
              <a:rPr lang="en-US" sz="3200" dirty="0">
                <a:solidFill>
                  <a:srgbClr val="000000"/>
                </a:solidFill>
                <a:latin typeface="Calibri" pitchFamily="32" charset="0"/>
                <a:cs typeface="Arial" charset="0"/>
              </a:rPr>
              <a:t>	ordinary files by -&gt; -</a:t>
            </a:r>
          </a:p>
          <a:p>
            <a:pPr marL="341313" indent="-336550">
              <a:spcBef>
                <a:spcPts val="800"/>
              </a:spcBef>
              <a:buClrTx/>
              <a:buFontTx/>
              <a:buNone/>
              <a:tabLst>
                <a:tab pos="341313" algn="l"/>
                <a:tab pos="788988" algn="l"/>
                <a:tab pos="1238250" algn="l"/>
                <a:tab pos="1687513" algn="l"/>
                <a:tab pos="2136775" algn="l"/>
                <a:tab pos="2586038" algn="l"/>
                <a:tab pos="3035300" algn="l"/>
                <a:tab pos="3484563" algn="l"/>
                <a:tab pos="3933825" algn="l"/>
                <a:tab pos="4383088" algn="l"/>
                <a:tab pos="4832350" algn="l"/>
                <a:tab pos="5281613" algn="l"/>
                <a:tab pos="5730875" algn="l"/>
                <a:tab pos="6180138" algn="l"/>
                <a:tab pos="6629400" algn="l"/>
                <a:tab pos="7078663" algn="l"/>
                <a:tab pos="7527925" algn="l"/>
                <a:tab pos="7977188" algn="l"/>
                <a:tab pos="8426450" algn="l"/>
                <a:tab pos="8875713" algn="l"/>
                <a:tab pos="9324975" algn="l"/>
              </a:tabLst>
              <a:defRPr/>
            </a:pPr>
            <a:r>
              <a:rPr lang="en-US" sz="3200" dirty="0">
                <a:solidFill>
                  <a:srgbClr val="000000"/>
                </a:solidFill>
                <a:latin typeface="Calibri" pitchFamily="32" charset="0"/>
                <a:cs typeface="Arial" charset="0"/>
              </a:rPr>
              <a:t>	device files by -&gt; b or c</a:t>
            </a:r>
          </a:p>
          <a:p>
            <a:pPr marL="341313" indent="-336550">
              <a:spcBef>
                <a:spcPts val="800"/>
              </a:spcBef>
              <a:buClrTx/>
              <a:buFontTx/>
              <a:buNone/>
              <a:tabLst>
                <a:tab pos="341313" algn="l"/>
                <a:tab pos="788988" algn="l"/>
                <a:tab pos="1238250" algn="l"/>
                <a:tab pos="1687513" algn="l"/>
                <a:tab pos="2136775" algn="l"/>
                <a:tab pos="2586038" algn="l"/>
                <a:tab pos="3035300" algn="l"/>
                <a:tab pos="3484563" algn="l"/>
                <a:tab pos="3933825" algn="l"/>
                <a:tab pos="4383088" algn="l"/>
                <a:tab pos="4832350" algn="l"/>
                <a:tab pos="5281613" algn="l"/>
                <a:tab pos="5730875" algn="l"/>
                <a:tab pos="6180138" algn="l"/>
                <a:tab pos="6629400" algn="l"/>
                <a:tab pos="7078663" algn="l"/>
                <a:tab pos="7527925" algn="l"/>
                <a:tab pos="7977188" algn="l"/>
                <a:tab pos="8426450" algn="l"/>
                <a:tab pos="8875713" algn="l"/>
                <a:tab pos="9324975" algn="l"/>
              </a:tabLst>
              <a:defRPr/>
            </a:pPr>
            <a:endParaRPr lang="en-US" sz="3200" dirty="0">
              <a:solidFill>
                <a:srgbClr val="000000"/>
              </a:solidFill>
              <a:latin typeface="Calibri" pitchFamily="32" charset="0"/>
              <a:cs typeface="Arial" charset="0"/>
            </a:endParaRPr>
          </a:p>
          <a:p>
            <a:pPr marL="341313" indent="-336550">
              <a:spcBef>
                <a:spcPts val="800"/>
              </a:spcBef>
              <a:buClrTx/>
              <a:buFontTx/>
              <a:buNone/>
              <a:tabLst>
                <a:tab pos="341313" algn="l"/>
                <a:tab pos="788988" algn="l"/>
                <a:tab pos="1238250" algn="l"/>
                <a:tab pos="1687513" algn="l"/>
                <a:tab pos="2136775" algn="l"/>
                <a:tab pos="2586038" algn="l"/>
                <a:tab pos="3035300" algn="l"/>
                <a:tab pos="3484563" algn="l"/>
                <a:tab pos="3933825" algn="l"/>
                <a:tab pos="4383088" algn="l"/>
                <a:tab pos="4832350" algn="l"/>
                <a:tab pos="5281613" algn="l"/>
                <a:tab pos="5730875" algn="l"/>
                <a:tab pos="6180138" algn="l"/>
                <a:tab pos="6629400" algn="l"/>
                <a:tab pos="7078663" algn="l"/>
                <a:tab pos="7527925" algn="l"/>
                <a:tab pos="7977188" algn="l"/>
                <a:tab pos="8426450" algn="l"/>
                <a:tab pos="8875713" algn="l"/>
                <a:tab pos="9324975" algn="l"/>
              </a:tabLst>
              <a:defRPr/>
            </a:pPr>
            <a:endParaRPr lang="en-US" sz="3200" dirty="0">
              <a:solidFill>
                <a:srgbClr val="000000"/>
              </a:solidFill>
              <a:latin typeface="Calibri" pitchFamily="32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1389949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60EB7491-0263-47E8-BA73-5E25D441A20A}"/>
              </a:ext>
            </a:extLst>
          </p:cNvPr>
          <p:cNvSpPr/>
          <p:nvPr/>
        </p:nvSpPr>
        <p:spPr>
          <a:xfrm>
            <a:off x="-55880" y="429395"/>
            <a:ext cx="12303760" cy="14223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DE4289B-5A9D-4D1D-8546-3AC6DA34870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83"/>
          <a:stretch/>
        </p:blipFill>
        <p:spPr>
          <a:xfrm>
            <a:off x="11035161" y="-1"/>
            <a:ext cx="1016000" cy="96536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F545CCB-30BA-465D-AB61-85A068F7FE2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094" b="8607"/>
          <a:stretch/>
        </p:blipFill>
        <p:spPr>
          <a:xfrm>
            <a:off x="140839" y="110490"/>
            <a:ext cx="1991360" cy="746760"/>
          </a:xfrm>
          <a:prstGeom prst="rect">
            <a:avLst/>
          </a:prstGeom>
        </p:spPr>
      </p:pic>
      <p:pic>
        <p:nvPicPr>
          <p:cNvPr id="8" name="Picture 2">
            <a:extLst>
              <a:ext uri="{FF2B5EF4-FFF2-40B4-BE49-F238E27FC236}">
                <a16:creationId xmlns:a16="http://schemas.microsoft.com/office/drawing/2014/main" id="{0680EFED-9B06-4900-9B0B-44F65332F5A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083" t="10169" r="28688"/>
          <a:stretch/>
        </p:blipFill>
        <p:spPr bwMode="auto">
          <a:xfrm>
            <a:off x="8246854" y="0"/>
            <a:ext cx="883919" cy="9154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5174D98B-A888-4925-9398-BE88B941884A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95"/>
          <a:stretch/>
        </p:blipFill>
        <p:spPr>
          <a:xfrm>
            <a:off x="9425151" y="0"/>
            <a:ext cx="1413291" cy="955525"/>
          </a:xfrm>
          <a:prstGeom prst="rect">
            <a:avLst/>
          </a:prstGeom>
        </p:spPr>
      </p:pic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53B2F865-3834-497F-B440-7CA7E591ACF5}"/>
              </a:ext>
            </a:extLst>
          </p:cNvPr>
          <p:cNvCxnSpPr>
            <a:cxnSpLocks/>
          </p:cNvCxnSpPr>
          <p:nvPr/>
        </p:nvCxnSpPr>
        <p:spPr>
          <a:xfrm flipV="1">
            <a:off x="0" y="940395"/>
            <a:ext cx="12192000" cy="1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" name="Rectangle 1">
            <a:extLst>
              <a:ext uri="{FF2B5EF4-FFF2-40B4-BE49-F238E27FC236}">
                <a16:creationId xmlns:a16="http://schemas.microsoft.com/office/drawing/2014/main" id="{45C21305-45D0-4AC6-928E-D125228A1D06}"/>
              </a:ext>
            </a:extLst>
          </p:cNvPr>
          <p:cNvSpPr/>
          <p:nvPr/>
        </p:nvSpPr>
        <p:spPr>
          <a:xfrm>
            <a:off x="0" y="940395"/>
            <a:ext cx="12192000" cy="591760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9" name="Text Box 1">
            <a:extLst>
              <a:ext uri="{FF2B5EF4-FFF2-40B4-BE49-F238E27FC236}">
                <a16:creationId xmlns:a16="http://schemas.microsoft.com/office/drawing/2014/main" id="{BD8E8922-4BA2-45EF-A987-96862821DB7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9856" y="1354267"/>
            <a:ext cx="10891157" cy="715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 anchor="ctr"/>
          <a:lstStyle>
            <a:lvl1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Droid Sans Fallback" charset="0"/>
              </a:defRPr>
            </a:lvl1pPr>
            <a:lvl2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Droid Sans Fallback" charset="0"/>
              </a:defRPr>
            </a:lvl2pPr>
            <a:lvl3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Droid Sans Fallback" charset="0"/>
              </a:defRPr>
            </a:lvl3pPr>
            <a:lvl4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Droid Sans Fallback" charset="0"/>
              </a:defRPr>
            </a:lvl4pPr>
            <a:lvl5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Droid Sans Fallback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Droid Sans Fallback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Droid Sans Fallback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Droid Sans Fallback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Droid Sans Fallback" charset="0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en-US" altLang="en-US" sz="3200" b="1">
                <a:solidFill>
                  <a:srgbClr val="0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FILE PERMISSIONS</a:t>
            </a:r>
          </a:p>
        </p:txBody>
      </p:sp>
      <p:sp>
        <p:nvSpPr>
          <p:cNvPr id="11" name="Text Box 2">
            <a:extLst>
              <a:ext uri="{FF2B5EF4-FFF2-40B4-BE49-F238E27FC236}">
                <a16:creationId xmlns:a16="http://schemas.microsoft.com/office/drawing/2014/main" id="{EEACB185-0E86-4747-B1D8-3D87C72F8DF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9856" y="2222629"/>
            <a:ext cx="10891157" cy="5564188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  <p:txBody>
          <a:bodyPr lIns="90000" tIns="46800" rIns="90000" bIns="46800"/>
          <a:lstStyle/>
          <a:p>
            <a:pPr marL="341313" indent="-336550" algn="just">
              <a:lnSpc>
                <a:spcPct val="80000"/>
              </a:lnSpc>
              <a:spcBef>
                <a:spcPts val="700"/>
              </a:spcBef>
              <a:buClrTx/>
              <a:buFontTx/>
              <a:buNone/>
              <a:tabLst>
                <a:tab pos="341313" algn="l"/>
                <a:tab pos="788988" algn="l"/>
                <a:tab pos="1238250" algn="l"/>
                <a:tab pos="1687513" algn="l"/>
                <a:tab pos="2136775" algn="l"/>
                <a:tab pos="2586038" algn="l"/>
                <a:tab pos="3035300" algn="l"/>
                <a:tab pos="3484563" algn="l"/>
                <a:tab pos="3933825" algn="l"/>
                <a:tab pos="4383088" algn="l"/>
                <a:tab pos="4832350" algn="l"/>
                <a:tab pos="5281613" algn="l"/>
                <a:tab pos="5730875" algn="l"/>
                <a:tab pos="6180138" algn="l"/>
                <a:tab pos="6629400" algn="l"/>
                <a:tab pos="7078663" algn="l"/>
                <a:tab pos="7527925" algn="l"/>
                <a:tab pos="7977188" algn="l"/>
                <a:tab pos="8426450" algn="l"/>
                <a:tab pos="8875713" algn="l"/>
                <a:tab pos="9324975" algn="l"/>
              </a:tabLst>
              <a:defRPr/>
            </a:pPr>
            <a:r>
              <a:rPr lang="en-US" sz="2800" dirty="0" err="1">
                <a:latin typeface="Calibri" pitchFamily="32" charset="0"/>
                <a:cs typeface="Arial" charset="0"/>
              </a:rPr>
              <a:t>Eg</a:t>
            </a:r>
            <a:r>
              <a:rPr lang="en-US" sz="2800" dirty="0">
                <a:latin typeface="Calibri" pitchFamily="32" charset="0"/>
                <a:cs typeface="Arial" charset="0"/>
              </a:rPr>
              <a:t>: ls –l</a:t>
            </a:r>
          </a:p>
          <a:p>
            <a:pPr marL="341313" indent="-336550" algn="just">
              <a:lnSpc>
                <a:spcPct val="80000"/>
              </a:lnSpc>
              <a:spcBef>
                <a:spcPts val="400"/>
              </a:spcBef>
              <a:buClrTx/>
              <a:buFontTx/>
              <a:buNone/>
              <a:tabLst>
                <a:tab pos="341313" algn="l"/>
                <a:tab pos="788988" algn="l"/>
                <a:tab pos="1238250" algn="l"/>
                <a:tab pos="1687513" algn="l"/>
                <a:tab pos="2136775" algn="l"/>
                <a:tab pos="2586038" algn="l"/>
                <a:tab pos="3035300" algn="l"/>
                <a:tab pos="3484563" algn="l"/>
                <a:tab pos="3933825" algn="l"/>
                <a:tab pos="4383088" algn="l"/>
                <a:tab pos="4832350" algn="l"/>
                <a:tab pos="5281613" algn="l"/>
                <a:tab pos="5730875" algn="l"/>
                <a:tab pos="6180138" algn="l"/>
                <a:tab pos="6629400" algn="l"/>
                <a:tab pos="7078663" algn="l"/>
                <a:tab pos="7527925" algn="l"/>
                <a:tab pos="7977188" algn="l"/>
                <a:tab pos="8426450" algn="l"/>
                <a:tab pos="8875713" algn="l"/>
                <a:tab pos="9324975" algn="l"/>
              </a:tabLst>
              <a:defRPr/>
            </a:pPr>
            <a:r>
              <a:rPr lang="en-US" sz="1600" dirty="0">
                <a:latin typeface="Calibri" pitchFamily="32" charset="0"/>
                <a:cs typeface="Arial" charset="0"/>
              </a:rPr>
              <a:t>-</a:t>
            </a:r>
            <a:r>
              <a:rPr lang="en-US" sz="1600" dirty="0" err="1">
                <a:latin typeface="Calibri" pitchFamily="32" charset="0"/>
                <a:cs typeface="Arial" charset="0"/>
              </a:rPr>
              <a:t>rwxr-xr</a:t>
            </a:r>
            <a:r>
              <a:rPr lang="en-US" sz="1600" dirty="0">
                <a:latin typeface="Calibri" pitchFamily="32" charset="0"/>
                <a:cs typeface="Arial" charset="0"/>
              </a:rPr>
              <a:t>- -	      1	user1	metal	 4174	May	10	15:40	chap02</a:t>
            </a:r>
          </a:p>
          <a:p>
            <a:pPr marL="339725" indent="-338138" algn="just">
              <a:lnSpc>
                <a:spcPct val="80000"/>
              </a:lnSpc>
              <a:spcBef>
                <a:spcPts val="700"/>
              </a:spcBef>
              <a:buFont typeface="Arial" charset="0"/>
              <a:buChar char="•"/>
              <a:tabLst>
                <a:tab pos="341313" algn="l"/>
                <a:tab pos="788988" algn="l"/>
                <a:tab pos="1238250" algn="l"/>
                <a:tab pos="1687513" algn="l"/>
                <a:tab pos="2136775" algn="l"/>
                <a:tab pos="2586038" algn="l"/>
                <a:tab pos="3035300" algn="l"/>
                <a:tab pos="3484563" algn="l"/>
                <a:tab pos="3933825" algn="l"/>
                <a:tab pos="4383088" algn="l"/>
                <a:tab pos="4832350" algn="l"/>
                <a:tab pos="5281613" algn="l"/>
                <a:tab pos="5730875" algn="l"/>
                <a:tab pos="6180138" algn="l"/>
                <a:tab pos="6629400" algn="l"/>
                <a:tab pos="7078663" algn="l"/>
                <a:tab pos="7527925" algn="l"/>
                <a:tab pos="7977188" algn="l"/>
                <a:tab pos="8426450" algn="l"/>
                <a:tab pos="8875713" algn="l"/>
                <a:tab pos="9324975" algn="l"/>
              </a:tabLst>
              <a:defRPr/>
            </a:pPr>
            <a:r>
              <a:rPr lang="en-US" sz="2800" dirty="0">
                <a:latin typeface="Calibri" pitchFamily="32" charset="0"/>
                <a:cs typeface="Arial" charset="0"/>
              </a:rPr>
              <a:t>UNIX follows three-tiered file protection system, that determines a file’s access rights</a:t>
            </a:r>
          </a:p>
          <a:p>
            <a:pPr marL="341313" indent="-336550" algn="just">
              <a:lnSpc>
                <a:spcPct val="80000"/>
              </a:lnSpc>
              <a:spcBef>
                <a:spcPts val="700"/>
              </a:spcBef>
              <a:buClrTx/>
              <a:buFontTx/>
              <a:buNone/>
              <a:tabLst>
                <a:tab pos="341313" algn="l"/>
                <a:tab pos="788988" algn="l"/>
                <a:tab pos="1238250" algn="l"/>
                <a:tab pos="1687513" algn="l"/>
                <a:tab pos="2136775" algn="l"/>
                <a:tab pos="2586038" algn="l"/>
                <a:tab pos="3035300" algn="l"/>
                <a:tab pos="3484563" algn="l"/>
                <a:tab pos="3933825" algn="l"/>
                <a:tab pos="4383088" algn="l"/>
                <a:tab pos="4832350" algn="l"/>
                <a:tab pos="5281613" algn="l"/>
                <a:tab pos="5730875" algn="l"/>
                <a:tab pos="6180138" algn="l"/>
                <a:tab pos="6629400" algn="l"/>
                <a:tab pos="7078663" algn="l"/>
                <a:tab pos="7527925" algn="l"/>
                <a:tab pos="7977188" algn="l"/>
                <a:tab pos="8426450" algn="l"/>
                <a:tab pos="8875713" algn="l"/>
                <a:tab pos="9324975" algn="l"/>
              </a:tabLst>
              <a:defRPr/>
            </a:pPr>
            <a:r>
              <a:rPr lang="en-US" sz="2800" dirty="0" err="1">
                <a:latin typeface="Calibri" pitchFamily="32" charset="0"/>
                <a:cs typeface="Arial" charset="0"/>
              </a:rPr>
              <a:t>Eg</a:t>
            </a:r>
            <a:r>
              <a:rPr lang="en-US" sz="2800" dirty="0">
                <a:latin typeface="Calibri" pitchFamily="32" charset="0"/>
                <a:cs typeface="Arial" charset="0"/>
              </a:rPr>
              <a:t>: break up permission of a file chap02 into three groups. </a:t>
            </a:r>
          </a:p>
          <a:p>
            <a:pPr marL="341313" indent="-336550" algn="just">
              <a:lnSpc>
                <a:spcPct val="80000"/>
              </a:lnSpc>
              <a:spcBef>
                <a:spcPts val="700"/>
              </a:spcBef>
              <a:buClrTx/>
              <a:buFontTx/>
              <a:buNone/>
              <a:tabLst>
                <a:tab pos="341313" algn="l"/>
                <a:tab pos="788988" algn="l"/>
                <a:tab pos="1238250" algn="l"/>
                <a:tab pos="1687513" algn="l"/>
                <a:tab pos="2136775" algn="l"/>
                <a:tab pos="2586038" algn="l"/>
                <a:tab pos="3035300" algn="l"/>
                <a:tab pos="3484563" algn="l"/>
                <a:tab pos="3933825" algn="l"/>
                <a:tab pos="4383088" algn="l"/>
                <a:tab pos="4832350" algn="l"/>
                <a:tab pos="5281613" algn="l"/>
                <a:tab pos="5730875" algn="l"/>
                <a:tab pos="6180138" algn="l"/>
                <a:tab pos="6629400" algn="l"/>
                <a:tab pos="7078663" algn="l"/>
                <a:tab pos="7527925" algn="l"/>
                <a:tab pos="7977188" algn="l"/>
                <a:tab pos="8426450" algn="l"/>
                <a:tab pos="8875713" algn="l"/>
                <a:tab pos="9324975" algn="l"/>
              </a:tabLst>
              <a:defRPr/>
            </a:pPr>
            <a:r>
              <a:rPr lang="en-IN" sz="2800" dirty="0">
                <a:latin typeface="Calibri" pitchFamily="32" charset="0"/>
                <a:cs typeface="Arial" charset="0"/>
              </a:rPr>
              <a:t>			</a:t>
            </a:r>
            <a:r>
              <a:rPr lang="en-US" sz="2800" dirty="0">
                <a:latin typeface="Calibri" pitchFamily="32" charset="0"/>
                <a:cs typeface="Arial" charset="0"/>
              </a:rPr>
              <a:t>-</a:t>
            </a:r>
            <a:r>
              <a:rPr lang="en-IN" sz="2800" dirty="0">
                <a:latin typeface="Calibri" pitchFamily="32" charset="0"/>
                <a:cs typeface="Arial" charset="0"/>
              </a:rPr>
              <a:t> </a:t>
            </a:r>
            <a:r>
              <a:rPr lang="en-US" sz="2800" dirty="0" err="1">
                <a:latin typeface="Calibri" pitchFamily="32" charset="0"/>
                <a:cs typeface="Arial" charset="0"/>
              </a:rPr>
              <a:t>rwx</a:t>
            </a:r>
            <a:r>
              <a:rPr lang="en-IN" sz="2800" dirty="0">
                <a:latin typeface="Calibri" pitchFamily="32" charset="0"/>
                <a:cs typeface="Arial" charset="0"/>
              </a:rPr>
              <a:t>  </a:t>
            </a:r>
            <a:r>
              <a:rPr lang="en-US" sz="2800" dirty="0">
                <a:latin typeface="Calibri" pitchFamily="32" charset="0"/>
                <a:cs typeface="Arial" charset="0"/>
              </a:rPr>
              <a:t>r-x</a:t>
            </a:r>
            <a:r>
              <a:rPr lang="en-IN" sz="2800" dirty="0">
                <a:latin typeface="Calibri" pitchFamily="32" charset="0"/>
                <a:cs typeface="Arial" charset="0"/>
              </a:rPr>
              <a:t>  </a:t>
            </a:r>
            <a:r>
              <a:rPr lang="en-US" sz="2800" dirty="0">
                <a:latin typeface="Calibri" pitchFamily="32" charset="0"/>
                <a:cs typeface="Arial" charset="0"/>
              </a:rPr>
              <a:t>r- -	</a:t>
            </a:r>
          </a:p>
          <a:p>
            <a:pPr marL="341313" indent="-336550" algn="just">
              <a:lnSpc>
                <a:spcPct val="80000"/>
              </a:lnSpc>
              <a:spcBef>
                <a:spcPts val="700"/>
              </a:spcBef>
              <a:buClrTx/>
              <a:buFontTx/>
              <a:buNone/>
              <a:tabLst>
                <a:tab pos="341313" algn="l"/>
                <a:tab pos="788988" algn="l"/>
                <a:tab pos="1238250" algn="l"/>
                <a:tab pos="1687513" algn="l"/>
                <a:tab pos="2136775" algn="l"/>
                <a:tab pos="2586038" algn="l"/>
                <a:tab pos="3035300" algn="l"/>
                <a:tab pos="3484563" algn="l"/>
                <a:tab pos="3933825" algn="l"/>
                <a:tab pos="4383088" algn="l"/>
                <a:tab pos="4832350" algn="l"/>
                <a:tab pos="5281613" algn="l"/>
                <a:tab pos="5730875" algn="l"/>
                <a:tab pos="6180138" algn="l"/>
                <a:tab pos="6629400" algn="l"/>
                <a:tab pos="7078663" algn="l"/>
                <a:tab pos="7527925" algn="l"/>
                <a:tab pos="7977188" algn="l"/>
                <a:tab pos="8426450" algn="l"/>
                <a:tab pos="8875713" algn="l"/>
                <a:tab pos="9324975" algn="l"/>
              </a:tabLst>
              <a:defRPr/>
            </a:pPr>
            <a:r>
              <a:rPr lang="en-US" sz="2800" dirty="0">
                <a:latin typeface="Calibri" pitchFamily="32" charset="0"/>
                <a:cs typeface="Arial" charset="0"/>
              </a:rPr>
              <a:t>The first character ‘–’ represents an ordinary file</a:t>
            </a:r>
          </a:p>
          <a:p>
            <a:pPr marL="341313" indent="-336550" algn="just">
              <a:lnSpc>
                <a:spcPct val="80000"/>
              </a:lnSpc>
              <a:spcBef>
                <a:spcPts val="700"/>
              </a:spcBef>
              <a:buClrTx/>
              <a:buFontTx/>
              <a:buNone/>
              <a:tabLst>
                <a:tab pos="341313" algn="l"/>
                <a:tab pos="788988" algn="l"/>
                <a:tab pos="1238250" algn="l"/>
                <a:tab pos="1687513" algn="l"/>
                <a:tab pos="2136775" algn="l"/>
                <a:tab pos="2586038" algn="l"/>
                <a:tab pos="3035300" algn="l"/>
                <a:tab pos="3484563" algn="l"/>
                <a:tab pos="3933825" algn="l"/>
                <a:tab pos="4383088" algn="l"/>
                <a:tab pos="4832350" algn="l"/>
                <a:tab pos="5281613" algn="l"/>
                <a:tab pos="5730875" algn="l"/>
                <a:tab pos="6180138" algn="l"/>
                <a:tab pos="6629400" algn="l"/>
                <a:tab pos="7078663" algn="l"/>
                <a:tab pos="7527925" algn="l"/>
                <a:tab pos="7977188" algn="l"/>
                <a:tab pos="8426450" algn="l"/>
                <a:tab pos="8875713" algn="l"/>
                <a:tab pos="9324975" algn="l"/>
              </a:tabLst>
              <a:defRPr/>
            </a:pPr>
            <a:r>
              <a:rPr lang="en-US" sz="2800" dirty="0">
                <a:latin typeface="Calibri" pitchFamily="32" charset="0"/>
                <a:cs typeface="Arial" charset="0"/>
              </a:rPr>
              <a:t>	r w x	</a:t>
            </a:r>
            <a:r>
              <a:rPr lang="en-IN" sz="2800" dirty="0">
                <a:latin typeface="Calibri" pitchFamily="32" charset="0"/>
                <a:cs typeface="Arial" charset="0"/>
              </a:rPr>
              <a:t>	</a:t>
            </a:r>
            <a:r>
              <a:rPr lang="en-US" sz="2800" dirty="0">
                <a:latin typeface="Calibri" pitchFamily="32" charset="0"/>
                <a:cs typeface="Arial" charset="0"/>
              </a:rPr>
              <a:t>r - x	</a:t>
            </a:r>
            <a:r>
              <a:rPr lang="en-IN" sz="2800" dirty="0">
                <a:latin typeface="Calibri" pitchFamily="32" charset="0"/>
                <a:cs typeface="Arial" charset="0"/>
              </a:rPr>
              <a:t>	</a:t>
            </a:r>
            <a:r>
              <a:rPr lang="en-US" sz="2800" dirty="0">
                <a:latin typeface="Calibri" pitchFamily="32" charset="0"/>
                <a:cs typeface="Arial" charset="0"/>
              </a:rPr>
              <a:t>r - - </a:t>
            </a:r>
          </a:p>
          <a:p>
            <a:pPr marL="339725" indent="-338138" algn="just">
              <a:lnSpc>
                <a:spcPct val="80000"/>
              </a:lnSpc>
              <a:spcBef>
                <a:spcPts val="700"/>
              </a:spcBef>
              <a:buFont typeface="Arial" charset="0"/>
              <a:buChar char="•"/>
              <a:tabLst>
                <a:tab pos="341313" algn="l"/>
                <a:tab pos="788988" algn="l"/>
                <a:tab pos="1238250" algn="l"/>
                <a:tab pos="1687513" algn="l"/>
                <a:tab pos="2136775" algn="l"/>
                <a:tab pos="2586038" algn="l"/>
                <a:tab pos="3035300" algn="l"/>
                <a:tab pos="3484563" algn="l"/>
                <a:tab pos="3933825" algn="l"/>
                <a:tab pos="4383088" algn="l"/>
                <a:tab pos="4832350" algn="l"/>
                <a:tab pos="5281613" algn="l"/>
                <a:tab pos="5730875" algn="l"/>
                <a:tab pos="6180138" algn="l"/>
                <a:tab pos="6629400" algn="l"/>
                <a:tab pos="7078663" algn="l"/>
                <a:tab pos="7527925" algn="l"/>
                <a:tab pos="7977188" algn="l"/>
                <a:tab pos="8426450" algn="l"/>
                <a:tab pos="8875713" algn="l"/>
                <a:tab pos="9324975" algn="l"/>
              </a:tabLst>
              <a:defRPr/>
            </a:pPr>
            <a:r>
              <a:rPr lang="en-US" sz="2800" dirty="0">
                <a:latin typeface="Calibri" pitchFamily="32" charset="0"/>
                <a:cs typeface="Arial" charset="0"/>
              </a:rPr>
              <a:t>Here, each group represents a category &amp; contains 3 slots representing the read, write &amp; execute permissions of the file</a:t>
            </a:r>
          </a:p>
        </p:txBody>
      </p:sp>
    </p:spTree>
    <p:extLst>
      <p:ext uri="{BB962C8B-B14F-4D97-AF65-F5344CB8AC3E}">
        <p14:creationId xmlns:p14="http://schemas.microsoft.com/office/powerpoint/2010/main" val="200366381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60EB7491-0263-47E8-BA73-5E25D441A20A}"/>
              </a:ext>
            </a:extLst>
          </p:cNvPr>
          <p:cNvSpPr/>
          <p:nvPr/>
        </p:nvSpPr>
        <p:spPr>
          <a:xfrm>
            <a:off x="-55880" y="429395"/>
            <a:ext cx="12303760" cy="14223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DE4289B-5A9D-4D1D-8546-3AC6DA34870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83"/>
          <a:stretch/>
        </p:blipFill>
        <p:spPr>
          <a:xfrm>
            <a:off x="11035161" y="-1"/>
            <a:ext cx="1016000" cy="96536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F545CCB-30BA-465D-AB61-85A068F7FE2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094" b="8607"/>
          <a:stretch/>
        </p:blipFill>
        <p:spPr>
          <a:xfrm>
            <a:off x="140839" y="110490"/>
            <a:ext cx="1991360" cy="746760"/>
          </a:xfrm>
          <a:prstGeom prst="rect">
            <a:avLst/>
          </a:prstGeom>
        </p:spPr>
      </p:pic>
      <p:pic>
        <p:nvPicPr>
          <p:cNvPr id="8" name="Picture 2">
            <a:extLst>
              <a:ext uri="{FF2B5EF4-FFF2-40B4-BE49-F238E27FC236}">
                <a16:creationId xmlns:a16="http://schemas.microsoft.com/office/drawing/2014/main" id="{0680EFED-9B06-4900-9B0B-44F65332F5A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083" t="10169" r="28688"/>
          <a:stretch/>
        </p:blipFill>
        <p:spPr bwMode="auto">
          <a:xfrm>
            <a:off x="8246854" y="0"/>
            <a:ext cx="883919" cy="9154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5174D98B-A888-4925-9398-BE88B941884A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95"/>
          <a:stretch/>
        </p:blipFill>
        <p:spPr>
          <a:xfrm>
            <a:off x="9425151" y="0"/>
            <a:ext cx="1413291" cy="955525"/>
          </a:xfrm>
          <a:prstGeom prst="rect">
            <a:avLst/>
          </a:prstGeom>
        </p:spPr>
      </p:pic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53B2F865-3834-497F-B440-7CA7E591ACF5}"/>
              </a:ext>
            </a:extLst>
          </p:cNvPr>
          <p:cNvCxnSpPr>
            <a:cxnSpLocks/>
          </p:cNvCxnSpPr>
          <p:nvPr/>
        </p:nvCxnSpPr>
        <p:spPr>
          <a:xfrm flipV="1">
            <a:off x="0" y="940395"/>
            <a:ext cx="12192000" cy="1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" name="Rectangle 1">
            <a:extLst>
              <a:ext uri="{FF2B5EF4-FFF2-40B4-BE49-F238E27FC236}">
                <a16:creationId xmlns:a16="http://schemas.microsoft.com/office/drawing/2014/main" id="{45C21305-45D0-4AC6-928E-D125228A1D06}"/>
              </a:ext>
            </a:extLst>
          </p:cNvPr>
          <p:cNvSpPr/>
          <p:nvPr/>
        </p:nvSpPr>
        <p:spPr>
          <a:xfrm>
            <a:off x="0" y="940395"/>
            <a:ext cx="12192000" cy="591760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9" name="Text Box 2">
            <a:extLst>
              <a:ext uri="{FF2B5EF4-FFF2-40B4-BE49-F238E27FC236}">
                <a16:creationId xmlns:a16="http://schemas.microsoft.com/office/drawing/2014/main" id="{B0FB5429-6A7C-4680-A77B-A3A05130E45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200" y="1497375"/>
            <a:ext cx="11593961" cy="4983163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  <p:txBody>
          <a:bodyPr lIns="90000" tIns="46800" rIns="90000" bIns="46800"/>
          <a:lstStyle/>
          <a:p>
            <a:pPr marL="336550" indent="-336550">
              <a:lnSpc>
                <a:spcPct val="80000"/>
              </a:lnSpc>
              <a:spcBef>
                <a:spcPts val="700"/>
              </a:spcBef>
              <a:buFont typeface="Arial" charset="0"/>
              <a:buChar char="•"/>
              <a:tabLst>
                <a:tab pos="336550" algn="l"/>
                <a:tab pos="784225" algn="l"/>
                <a:tab pos="1233488" algn="l"/>
                <a:tab pos="1682750" algn="l"/>
                <a:tab pos="2132013" algn="l"/>
                <a:tab pos="2581275" algn="l"/>
                <a:tab pos="3030538" algn="l"/>
                <a:tab pos="3479800" algn="l"/>
                <a:tab pos="3929063" algn="l"/>
                <a:tab pos="4378325" algn="l"/>
                <a:tab pos="4827588" algn="l"/>
                <a:tab pos="5276850" algn="l"/>
                <a:tab pos="5726113" algn="l"/>
                <a:tab pos="6175375" algn="l"/>
                <a:tab pos="6624638" algn="l"/>
                <a:tab pos="7073900" algn="l"/>
                <a:tab pos="7523163" algn="l"/>
                <a:tab pos="7972425" algn="l"/>
                <a:tab pos="8421688" algn="l"/>
                <a:tab pos="8870950" algn="l"/>
                <a:tab pos="9320213" algn="l"/>
              </a:tabLst>
              <a:defRPr/>
            </a:pPr>
            <a:r>
              <a:rPr lang="en-US" sz="2800" dirty="0">
                <a:solidFill>
                  <a:srgbClr val="000000"/>
                </a:solidFill>
                <a:latin typeface="Calibri" pitchFamily="32" charset="0"/>
                <a:cs typeface="Arial" charset="0"/>
              </a:rPr>
              <a:t>First group (</a:t>
            </a:r>
            <a:r>
              <a:rPr lang="en-US" sz="2800" dirty="0" err="1">
                <a:solidFill>
                  <a:srgbClr val="000000"/>
                </a:solidFill>
                <a:latin typeface="Calibri" pitchFamily="32" charset="0"/>
                <a:cs typeface="Arial" charset="0"/>
              </a:rPr>
              <a:t>rwx</a:t>
            </a:r>
            <a:r>
              <a:rPr lang="en-US" sz="2800" dirty="0">
                <a:solidFill>
                  <a:srgbClr val="000000"/>
                </a:solidFill>
                <a:latin typeface="Calibri" pitchFamily="32" charset="0"/>
                <a:cs typeface="Arial" charset="0"/>
              </a:rPr>
              <a:t>): </a:t>
            </a:r>
          </a:p>
          <a:p>
            <a:pPr marL="736600" lvl="1" indent="-279400">
              <a:lnSpc>
                <a:spcPct val="80000"/>
              </a:lnSpc>
              <a:spcBef>
                <a:spcPts val="600"/>
              </a:spcBef>
              <a:buFont typeface="Arial" charset="0"/>
              <a:buChar char="–"/>
              <a:tabLst>
                <a:tab pos="336550" algn="l"/>
                <a:tab pos="784225" algn="l"/>
                <a:tab pos="1233488" algn="l"/>
                <a:tab pos="1682750" algn="l"/>
                <a:tab pos="2132013" algn="l"/>
                <a:tab pos="2581275" algn="l"/>
                <a:tab pos="3030538" algn="l"/>
                <a:tab pos="3479800" algn="l"/>
                <a:tab pos="3929063" algn="l"/>
                <a:tab pos="4378325" algn="l"/>
                <a:tab pos="4827588" algn="l"/>
                <a:tab pos="5276850" algn="l"/>
                <a:tab pos="5726113" algn="l"/>
                <a:tab pos="6175375" algn="l"/>
                <a:tab pos="6624638" algn="l"/>
                <a:tab pos="7073900" algn="l"/>
                <a:tab pos="7523163" algn="l"/>
                <a:tab pos="7972425" algn="l"/>
                <a:tab pos="8421688" algn="l"/>
                <a:tab pos="8870950" algn="l"/>
                <a:tab pos="9320213" algn="l"/>
              </a:tabLst>
              <a:defRPr/>
            </a:pPr>
            <a:r>
              <a:rPr lang="en-US" sz="2400" dirty="0">
                <a:solidFill>
                  <a:srgbClr val="000000"/>
                </a:solidFill>
                <a:latin typeface="Calibri" pitchFamily="32" charset="0"/>
                <a:cs typeface="Arial" charset="0"/>
              </a:rPr>
              <a:t>has all 3 permissions</a:t>
            </a:r>
          </a:p>
          <a:p>
            <a:pPr marL="736600" lvl="1" indent="-279400">
              <a:lnSpc>
                <a:spcPct val="80000"/>
              </a:lnSpc>
              <a:spcBef>
                <a:spcPts val="600"/>
              </a:spcBef>
              <a:buFont typeface="Arial" charset="0"/>
              <a:buChar char="–"/>
              <a:tabLst>
                <a:tab pos="336550" algn="l"/>
                <a:tab pos="784225" algn="l"/>
                <a:tab pos="1233488" algn="l"/>
                <a:tab pos="1682750" algn="l"/>
                <a:tab pos="2132013" algn="l"/>
                <a:tab pos="2581275" algn="l"/>
                <a:tab pos="3030538" algn="l"/>
                <a:tab pos="3479800" algn="l"/>
                <a:tab pos="3929063" algn="l"/>
                <a:tab pos="4378325" algn="l"/>
                <a:tab pos="4827588" algn="l"/>
                <a:tab pos="5276850" algn="l"/>
                <a:tab pos="5726113" algn="l"/>
                <a:tab pos="6175375" algn="l"/>
                <a:tab pos="6624638" algn="l"/>
                <a:tab pos="7073900" algn="l"/>
                <a:tab pos="7523163" algn="l"/>
                <a:tab pos="7972425" algn="l"/>
                <a:tab pos="8421688" algn="l"/>
                <a:tab pos="8870950" algn="l"/>
                <a:tab pos="9320213" algn="l"/>
              </a:tabLst>
              <a:defRPr/>
            </a:pPr>
            <a:r>
              <a:rPr lang="en-US" sz="2400" dirty="0">
                <a:solidFill>
                  <a:srgbClr val="000000"/>
                </a:solidFill>
                <a:latin typeface="Calibri" pitchFamily="32" charset="0"/>
                <a:cs typeface="Arial" charset="0"/>
              </a:rPr>
              <a:t>file is readable, writable &amp; executable by the </a:t>
            </a:r>
            <a:r>
              <a:rPr lang="en-US" sz="2400" b="1" dirty="0">
                <a:solidFill>
                  <a:srgbClr val="000000"/>
                </a:solidFill>
                <a:latin typeface="Calibri" pitchFamily="32" charset="0"/>
                <a:cs typeface="Arial" charset="0"/>
              </a:rPr>
              <a:t>owner</a:t>
            </a:r>
            <a:r>
              <a:rPr lang="en-US" sz="2400" dirty="0">
                <a:solidFill>
                  <a:srgbClr val="000000"/>
                </a:solidFill>
                <a:latin typeface="Calibri" pitchFamily="32" charset="0"/>
                <a:cs typeface="Arial" charset="0"/>
              </a:rPr>
              <a:t> </a:t>
            </a:r>
            <a:r>
              <a:rPr lang="en-IN" sz="2400" dirty="0">
                <a:solidFill>
                  <a:srgbClr val="000000"/>
                </a:solidFill>
                <a:latin typeface="Calibri" pitchFamily="32" charset="0"/>
                <a:cs typeface="Arial" charset="0"/>
              </a:rPr>
              <a:t> or </a:t>
            </a:r>
            <a:r>
              <a:rPr lang="en-IN" sz="2400" b="1" dirty="0">
                <a:solidFill>
                  <a:srgbClr val="000000"/>
                </a:solidFill>
                <a:latin typeface="Calibri" pitchFamily="32" charset="0"/>
                <a:cs typeface="Arial" charset="0"/>
              </a:rPr>
              <a:t>user </a:t>
            </a:r>
          </a:p>
          <a:p>
            <a:pPr marL="336550" indent="-336550">
              <a:lnSpc>
                <a:spcPct val="80000"/>
              </a:lnSpc>
              <a:spcBef>
                <a:spcPts val="700"/>
              </a:spcBef>
              <a:buFont typeface="Arial" charset="0"/>
              <a:buChar char="•"/>
              <a:tabLst>
                <a:tab pos="336550" algn="l"/>
                <a:tab pos="784225" algn="l"/>
                <a:tab pos="1233488" algn="l"/>
                <a:tab pos="1682750" algn="l"/>
                <a:tab pos="2132013" algn="l"/>
                <a:tab pos="2581275" algn="l"/>
                <a:tab pos="3030538" algn="l"/>
                <a:tab pos="3479800" algn="l"/>
                <a:tab pos="3929063" algn="l"/>
                <a:tab pos="4378325" algn="l"/>
                <a:tab pos="4827588" algn="l"/>
                <a:tab pos="5276850" algn="l"/>
                <a:tab pos="5726113" algn="l"/>
                <a:tab pos="6175375" algn="l"/>
                <a:tab pos="6624638" algn="l"/>
                <a:tab pos="7073900" algn="l"/>
                <a:tab pos="7523163" algn="l"/>
                <a:tab pos="7972425" algn="l"/>
                <a:tab pos="8421688" algn="l"/>
                <a:tab pos="8870950" algn="l"/>
                <a:tab pos="9320213" algn="l"/>
              </a:tabLst>
              <a:defRPr/>
            </a:pPr>
            <a:r>
              <a:rPr lang="en-US" sz="2800" dirty="0">
                <a:solidFill>
                  <a:srgbClr val="000000"/>
                </a:solidFill>
                <a:latin typeface="Calibri" pitchFamily="32" charset="0"/>
                <a:cs typeface="Arial" charset="0"/>
              </a:rPr>
              <a:t>Second group (r-x ):</a:t>
            </a:r>
          </a:p>
          <a:p>
            <a:pPr marL="736600" lvl="1" indent="-279400">
              <a:lnSpc>
                <a:spcPct val="80000"/>
              </a:lnSpc>
              <a:spcBef>
                <a:spcPts val="600"/>
              </a:spcBef>
              <a:buFont typeface="Arial" charset="0"/>
              <a:buChar char="–"/>
              <a:tabLst>
                <a:tab pos="336550" algn="l"/>
                <a:tab pos="784225" algn="l"/>
                <a:tab pos="1233488" algn="l"/>
                <a:tab pos="1682750" algn="l"/>
                <a:tab pos="2132013" algn="l"/>
                <a:tab pos="2581275" algn="l"/>
                <a:tab pos="3030538" algn="l"/>
                <a:tab pos="3479800" algn="l"/>
                <a:tab pos="3929063" algn="l"/>
                <a:tab pos="4378325" algn="l"/>
                <a:tab pos="4827588" algn="l"/>
                <a:tab pos="5276850" algn="l"/>
                <a:tab pos="5726113" algn="l"/>
                <a:tab pos="6175375" algn="l"/>
                <a:tab pos="6624638" algn="l"/>
                <a:tab pos="7073900" algn="l"/>
                <a:tab pos="7523163" algn="l"/>
                <a:tab pos="7972425" algn="l"/>
                <a:tab pos="8421688" algn="l"/>
                <a:tab pos="8870950" algn="l"/>
                <a:tab pos="9320213" algn="l"/>
              </a:tabLst>
              <a:defRPr/>
            </a:pPr>
            <a:r>
              <a:rPr lang="en-US" sz="2400" dirty="0">
                <a:solidFill>
                  <a:srgbClr val="000000"/>
                </a:solidFill>
                <a:latin typeface="Calibri" pitchFamily="32" charset="0"/>
                <a:cs typeface="Arial" charset="0"/>
              </a:rPr>
              <a:t> has 2 permissions</a:t>
            </a:r>
          </a:p>
          <a:p>
            <a:pPr marL="736600" lvl="1" indent="-279400">
              <a:lnSpc>
                <a:spcPct val="80000"/>
              </a:lnSpc>
              <a:spcBef>
                <a:spcPts val="600"/>
              </a:spcBef>
              <a:buFont typeface="Arial" charset="0"/>
              <a:buChar char="–"/>
              <a:tabLst>
                <a:tab pos="336550" algn="l"/>
                <a:tab pos="784225" algn="l"/>
                <a:tab pos="1233488" algn="l"/>
                <a:tab pos="1682750" algn="l"/>
                <a:tab pos="2132013" algn="l"/>
                <a:tab pos="2581275" algn="l"/>
                <a:tab pos="3030538" algn="l"/>
                <a:tab pos="3479800" algn="l"/>
                <a:tab pos="3929063" algn="l"/>
                <a:tab pos="4378325" algn="l"/>
                <a:tab pos="4827588" algn="l"/>
                <a:tab pos="5276850" algn="l"/>
                <a:tab pos="5726113" algn="l"/>
                <a:tab pos="6175375" algn="l"/>
                <a:tab pos="6624638" algn="l"/>
                <a:tab pos="7073900" algn="l"/>
                <a:tab pos="7523163" algn="l"/>
                <a:tab pos="7972425" algn="l"/>
                <a:tab pos="8421688" algn="l"/>
                <a:tab pos="8870950" algn="l"/>
                <a:tab pos="9320213" algn="l"/>
              </a:tabLst>
              <a:defRPr/>
            </a:pPr>
            <a:r>
              <a:rPr lang="en-US" sz="2400" dirty="0">
                <a:solidFill>
                  <a:srgbClr val="000000"/>
                </a:solidFill>
                <a:latin typeface="Calibri" pitchFamily="32" charset="0"/>
                <a:cs typeface="Arial" charset="0"/>
              </a:rPr>
              <a:t>file is readable &amp; executable by the </a:t>
            </a:r>
            <a:r>
              <a:rPr lang="en-US" sz="2400" b="1" dirty="0">
                <a:solidFill>
                  <a:srgbClr val="000000"/>
                </a:solidFill>
                <a:latin typeface="Calibri" pitchFamily="32" charset="0"/>
                <a:cs typeface="Arial" charset="0"/>
              </a:rPr>
              <a:t>group</a:t>
            </a:r>
            <a:r>
              <a:rPr lang="en-US" sz="2400" dirty="0">
                <a:solidFill>
                  <a:srgbClr val="000000"/>
                </a:solidFill>
                <a:latin typeface="Calibri" pitchFamily="32" charset="0"/>
                <a:cs typeface="Arial" charset="0"/>
              </a:rPr>
              <a:t>  writable  is absent</a:t>
            </a:r>
          </a:p>
          <a:p>
            <a:pPr marL="336550" indent="-336550">
              <a:lnSpc>
                <a:spcPct val="80000"/>
              </a:lnSpc>
              <a:spcBef>
                <a:spcPts val="700"/>
              </a:spcBef>
              <a:buFont typeface="Arial" charset="0"/>
              <a:buChar char="•"/>
              <a:tabLst>
                <a:tab pos="336550" algn="l"/>
                <a:tab pos="784225" algn="l"/>
                <a:tab pos="1233488" algn="l"/>
                <a:tab pos="1682750" algn="l"/>
                <a:tab pos="2132013" algn="l"/>
                <a:tab pos="2581275" algn="l"/>
                <a:tab pos="3030538" algn="l"/>
                <a:tab pos="3479800" algn="l"/>
                <a:tab pos="3929063" algn="l"/>
                <a:tab pos="4378325" algn="l"/>
                <a:tab pos="4827588" algn="l"/>
                <a:tab pos="5276850" algn="l"/>
                <a:tab pos="5726113" algn="l"/>
                <a:tab pos="6175375" algn="l"/>
                <a:tab pos="6624638" algn="l"/>
                <a:tab pos="7073900" algn="l"/>
                <a:tab pos="7523163" algn="l"/>
                <a:tab pos="7972425" algn="l"/>
                <a:tab pos="8421688" algn="l"/>
                <a:tab pos="8870950" algn="l"/>
                <a:tab pos="9320213" algn="l"/>
              </a:tabLst>
              <a:defRPr/>
            </a:pPr>
            <a:r>
              <a:rPr lang="en-US" sz="2800" dirty="0">
                <a:solidFill>
                  <a:srgbClr val="000000"/>
                </a:solidFill>
                <a:latin typeface="Calibri" pitchFamily="32" charset="0"/>
                <a:cs typeface="Arial" charset="0"/>
              </a:rPr>
              <a:t>Third group (r-- ): </a:t>
            </a:r>
          </a:p>
          <a:p>
            <a:pPr marL="736600" lvl="1" indent="-279400">
              <a:lnSpc>
                <a:spcPct val="80000"/>
              </a:lnSpc>
              <a:spcBef>
                <a:spcPts val="600"/>
              </a:spcBef>
              <a:buFont typeface="Arial" charset="0"/>
              <a:buChar char="–"/>
              <a:tabLst>
                <a:tab pos="336550" algn="l"/>
                <a:tab pos="784225" algn="l"/>
                <a:tab pos="1233488" algn="l"/>
                <a:tab pos="1682750" algn="l"/>
                <a:tab pos="2132013" algn="l"/>
                <a:tab pos="2581275" algn="l"/>
                <a:tab pos="3030538" algn="l"/>
                <a:tab pos="3479800" algn="l"/>
                <a:tab pos="3929063" algn="l"/>
                <a:tab pos="4378325" algn="l"/>
                <a:tab pos="4827588" algn="l"/>
                <a:tab pos="5276850" algn="l"/>
                <a:tab pos="5726113" algn="l"/>
                <a:tab pos="6175375" algn="l"/>
                <a:tab pos="6624638" algn="l"/>
                <a:tab pos="7073900" algn="l"/>
                <a:tab pos="7523163" algn="l"/>
                <a:tab pos="7972425" algn="l"/>
                <a:tab pos="8421688" algn="l"/>
                <a:tab pos="8870950" algn="l"/>
                <a:tab pos="9320213" algn="l"/>
              </a:tabLst>
              <a:defRPr/>
            </a:pPr>
            <a:r>
              <a:rPr lang="en-US" sz="2400" dirty="0">
                <a:solidFill>
                  <a:srgbClr val="000000"/>
                </a:solidFill>
                <a:latin typeface="Calibri" pitchFamily="32" charset="0"/>
                <a:cs typeface="Arial" charset="0"/>
              </a:rPr>
              <a:t>has 1 permissions</a:t>
            </a:r>
          </a:p>
          <a:p>
            <a:pPr marL="736600" lvl="1" indent="-279400">
              <a:lnSpc>
                <a:spcPct val="80000"/>
              </a:lnSpc>
              <a:spcBef>
                <a:spcPts val="600"/>
              </a:spcBef>
              <a:buFont typeface="Arial" charset="0"/>
              <a:buChar char="–"/>
              <a:tabLst>
                <a:tab pos="336550" algn="l"/>
                <a:tab pos="784225" algn="l"/>
                <a:tab pos="1233488" algn="l"/>
                <a:tab pos="1682750" algn="l"/>
                <a:tab pos="2132013" algn="l"/>
                <a:tab pos="2581275" algn="l"/>
                <a:tab pos="3030538" algn="l"/>
                <a:tab pos="3479800" algn="l"/>
                <a:tab pos="3929063" algn="l"/>
                <a:tab pos="4378325" algn="l"/>
                <a:tab pos="4827588" algn="l"/>
                <a:tab pos="5276850" algn="l"/>
                <a:tab pos="5726113" algn="l"/>
                <a:tab pos="6175375" algn="l"/>
                <a:tab pos="6624638" algn="l"/>
                <a:tab pos="7073900" algn="l"/>
                <a:tab pos="7523163" algn="l"/>
                <a:tab pos="7972425" algn="l"/>
                <a:tab pos="8421688" algn="l"/>
                <a:tab pos="8870950" algn="l"/>
                <a:tab pos="9320213" algn="l"/>
              </a:tabLst>
              <a:defRPr/>
            </a:pPr>
            <a:r>
              <a:rPr lang="en-US" sz="2400" dirty="0">
                <a:solidFill>
                  <a:srgbClr val="000000"/>
                </a:solidFill>
                <a:latin typeface="Calibri" pitchFamily="32" charset="0"/>
                <a:cs typeface="Arial" charset="0"/>
              </a:rPr>
              <a:t>file is only readable to </a:t>
            </a:r>
            <a:r>
              <a:rPr lang="en-US" sz="2400" b="1" dirty="0">
                <a:solidFill>
                  <a:srgbClr val="000000"/>
                </a:solidFill>
                <a:latin typeface="Calibri" pitchFamily="32" charset="0"/>
                <a:cs typeface="Arial" charset="0"/>
              </a:rPr>
              <a:t>others. </a:t>
            </a:r>
            <a:r>
              <a:rPr lang="en-US" sz="2400" dirty="0">
                <a:solidFill>
                  <a:srgbClr val="000000"/>
                </a:solidFill>
                <a:latin typeface="Calibri" pitchFamily="32" charset="0"/>
                <a:cs typeface="Arial" charset="0"/>
              </a:rPr>
              <a:t>Also referred as</a:t>
            </a:r>
            <a:r>
              <a:rPr lang="en-US" sz="2400" b="1" dirty="0">
                <a:solidFill>
                  <a:srgbClr val="000000"/>
                </a:solidFill>
                <a:latin typeface="Calibri" pitchFamily="32" charset="0"/>
                <a:cs typeface="Arial" charset="0"/>
              </a:rPr>
              <a:t> world</a:t>
            </a:r>
          </a:p>
          <a:p>
            <a:pPr marL="738188" lvl="1" indent="-279400">
              <a:lnSpc>
                <a:spcPct val="80000"/>
              </a:lnSpc>
              <a:spcBef>
                <a:spcPts val="600"/>
              </a:spcBef>
              <a:buClrTx/>
              <a:buFontTx/>
              <a:buNone/>
              <a:tabLst>
                <a:tab pos="336550" algn="l"/>
                <a:tab pos="784225" algn="l"/>
                <a:tab pos="1233488" algn="l"/>
                <a:tab pos="1682750" algn="l"/>
                <a:tab pos="2132013" algn="l"/>
                <a:tab pos="2581275" algn="l"/>
                <a:tab pos="3030538" algn="l"/>
                <a:tab pos="3479800" algn="l"/>
                <a:tab pos="3929063" algn="l"/>
                <a:tab pos="4378325" algn="l"/>
                <a:tab pos="4827588" algn="l"/>
                <a:tab pos="5276850" algn="l"/>
                <a:tab pos="5726113" algn="l"/>
                <a:tab pos="6175375" algn="l"/>
                <a:tab pos="6624638" algn="l"/>
                <a:tab pos="7073900" algn="l"/>
                <a:tab pos="7523163" algn="l"/>
                <a:tab pos="7972425" algn="l"/>
                <a:tab pos="8421688" algn="l"/>
                <a:tab pos="8870950" algn="l"/>
                <a:tab pos="9320213" algn="l"/>
              </a:tabLst>
              <a:defRPr/>
            </a:pPr>
            <a:endParaRPr lang="en-US" sz="2400" b="1" dirty="0">
              <a:solidFill>
                <a:srgbClr val="000000"/>
              </a:solidFill>
              <a:latin typeface="Calibri" pitchFamily="32" charset="0"/>
              <a:cs typeface="Arial" charset="0"/>
            </a:endParaRPr>
          </a:p>
          <a:p>
            <a:pPr marL="736600" lvl="1" indent="-279400">
              <a:lnSpc>
                <a:spcPct val="80000"/>
              </a:lnSpc>
              <a:spcBef>
                <a:spcPts val="600"/>
              </a:spcBef>
              <a:buFont typeface="Wingdings" charset="2"/>
              <a:buChar char=""/>
              <a:tabLst>
                <a:tab pos="336550" algn="l"/>
                <a:tab pos="784225" algn="l"/>
                <a:tab pos="1233488" algn="l"/>
                <a:tab pos="1682750" algn="l"/>
                <a:tab pos="2132013" algn="l"/>
                <a:tab pos="2581275" algn="l"/>
                <a:tab pos="3030538" algn="l"/>
                <a:tab pos="3479800" algn="l"/>
                <a:tab pos="3929063" algn="l"/>
                <a:tab pos="4378325" algn="l"/>
                <a:tab pos="4827588" algn="l"/>
                <a:tab pos="5276850" algn="l"/>
                <a:tab pos="5726113" algn="l"/>
                <a:tab pos="6175375" algn="l"/>
                <a:tab pos="6624638" algn="l"/>
                <a:tab pos="7073900" algn="l"/>
                <a:tab pos="7523163" algn="l"/>
                <a:tab pos="7972425" algn="l"/>
                <a:tab pos="8421688" algn="l"/>
                <a:tab pos="8870950" algn="l"/>
                <a:tab pos="9320213" algn="l"/>
              </a:tabLst>
              <a:defRPr/>
            </a:pPr>
            <a:r>
              <a:rPr lang="en-US" sz="2400" dirty="0">
                <a:solidFill>
                  <a:srgbClr val="000000"/>
                </a:solidFill>
                <a:latin typeface="Calibri" pitchFamily="32" charset="0"/>
                <a:cs typeface="Arial" charset="0"/>
              </a:rPr>
              <a:t>The ‘-’ shows the corresponding absence of the permission</a:t>
            </a:r>
          </a:p>
          <a:p>
            <a:pPr marL="738188" lvl="1" indent="-279400">
              <a:lnSpc>
                <a:spcPct val="80000"/>
              </a:lnSpc>
              <a:spcBef>
                <a:spcPts val="600"/>
              </a:spcBef>
              <a:buClrTx/>
              <a:buFontTx/>
              <a:buNone/>
              <a:tabLst>
                <a:tab pos="336550" algn="l"/>
                <a:tab pos="784225" algn="l"/>
                <a:tab pos="1233488" algn="l"/>
                <a:tab pos="1682750" algn="l"/>
                <a:tab pos="2132013" algn="l"/>
                <a:tab pos="2581275" algn="l"/>
                <a:tab pos="3030538" algn="l"/>
                <a:tab pos="3479800" algn="l"/>
                <a:tab pos="3929063" algn="l"/>
                <a:tab pos="4378325" algn="l"/>
                <a:tab pos="4827588" algn="l"/>
                <a:tab pos="5276850" algn="l"/>
                <a:tab pos="5726113" algn="l"/>
                <a:tab pos="6175375" algn="l"/>
                <a:tab pos="6624638" algn="l"/>
                <a:tab pos="7073900" algn="l"/>
                <a:tab pos="7523163" algn="l"/>
                <a:tab pos="7972425" algn="l"/>
                <a:tab pos="8421688" algn="l"/>
                <a:tab pos="8870950" algn="l"/>
                <a:tab pos="9320213" algn="l"/>
              </a:tabLst>
              <a:defRPr/>
            </a:pPr>
            <a:endParaRPr lang="en-US" sz="2400" dirty="0">
              <a:solidFill>
                <a:srgbClr val="000000"/>
              </a:solidFill>
              <a:latin typeface="Calibri" pitchFamily="32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3425771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282</TotalTime>
  <Words>4120</Words>
  <Application>Microsoft Office PowerPoint</Application>
  <PresentationFormat>Widescreen</PresentationFormat>
  <Paragraphs>477</Paragraphs>
  <Slides>44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44</vt:i4>
      </vt:variant>
    </vt:vector>
  </HeadingPairs>
  <TitlesOfParts>
    <vt:vector size="50" baseType="lpstr">
      <vt:lpstr>Arial</vt:lpstr>
      <vt:lpstr>Calibri</vt:lpstr>
      <vt:lpstr>Calibri Light</vt:lpstr>
      <vt:lpstr>Times New Roman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Yathiraj Raj</dc:creator>
  <cp:lastModifiedBy>Yathiraj Raj</cp:lastModifiedBy>
  <cp:revision>10</cp:revision>
  <dcterms:created xsi:type="dcterms:W3CDTF">2025-10-03T05:05:59Z</dcterms:created>
  <dcterms:modified xsi:type="dcterms:W3CDTF">2026-04-21T09:20:40Z</dcterms:modified>
</cp:coreProperties>
</file>