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304" r:id="rId38"/>
    <p:sldId id="306" r:id="rId39"/>
    <p:sldId id="308" r:id="rId40"/>
    <p:sldId id="307" r:id="rId41"/>
    <p:sldId id="292" r:id="rId42"/>
    <p:sldId id="293" r:id="rId43"/>
    <p:sldId id="294" r:id="rId44"/>
    <p:sldId id="295" r:id="rId45"/>
    <p:sldId id="309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296" r:id="rId55"/>
    <p:sldId id="297" r:id="rId56"/>
    <p:sldId id="298" r:id="rId57"/>
    <p:sldId id="299" r:id="rId58"/>
    <p:sldId id="300" r:id="rId59"/>
    <p:sldId id="301" r:id="rId60"/>
    <p:sldId id="302" r:id="rId61"/>
    <p:sldId id="303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931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80795-1A38-4748-90C2-3E627983F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F4C247-775A-4F5A-8983-91BAA85F0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4574B-2058-4C81-A7B7-87EC23D42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E43ED-2DC8-4448-8E84-F89B083C6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66493-F408-4849-B295-2EBB2635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730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8071-70B2-4926-80FF-6EE9C64DD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A1E21-4895-4314-ADCA-4259BC816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C637B-7069-4301-9C62-74CFD41E5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63153-903F-42F6-A8A4-F60771388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CFA49-9B17-4AC9-A134-1EBD7B37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55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89555-5812-41F8-B512-04EFFFCA6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F711AB-1FA0-417F-915E-8BA290C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A309C-E944-42BA-8F07-94DDE61FB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FB85C-A21B-4371-953E-0F3680C3A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99FBD-CC87-466D-A4DD-10A2AA3C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623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02BA9-DDDC-4C9A-8A38-8D53F42CF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9EF32-ACF6-46C3-92B9-4AE408971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935AE-F7C3-4B6E-B355-73B196193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F3382-18C5-43B4-BBC1-43830151B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4B37-5ACF-44F9-91B8-FA5A27B3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3692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DB69B-A9B6-4CDE-AB42-F87949E4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AF1BD-2E5F-447D-AD97-3E54FCF90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26CA20-3F90-4232-9E85-9FF05A2BC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E7387-118F-4C2F-B8C6-AADF9F996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48CB5-CBE7-4920-952B-48E0E3C4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2258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FD9DF-25AC-49DB-905C-7D1C2818D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3468A-889B-417F-B884-CAC0A0ECC9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1A9666-F4F4-4AB5-969B-96CA5258A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EEE6ED-37CC-4943-A1DC-1C50DE241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E7418B-4701-4858-805B-B98664BB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3C32D-1C7E-43FD-ADE9-37694F31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360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872E6-B12E-4FED-960F-539736637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56338-354C-412F-9651-0728EB676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F3E7C6-C6B9-4B45-A9C4-AEB66DCFF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C80802-A672-4EC8-9A46-233C9EAD81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0127E8-8D04-4716-BAF0-7684DCC62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BEA5D2-A1C3-4285-B6D8-008B4D0A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FFE6EE-54A9-4691-B430-DDE39358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906545-A495-45C8-830C-61911FCB8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793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897E7-794E-4C46-862B-BEA0FDB78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CABB18-9654-4940-8A6D-FDC58A7F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7793E-11CD-4FDD-9D4D-9161185ED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DB354-6802-48A6-825D-5A5744A2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170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1F8E-5E45-4323-AC6F-2C63E50A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4886BE-DE05-4403-A2ED-F8714F7A6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9D6E9-5625-43CD-AB1D-35B8BC76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58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F9A95-11E5-44F3-8E29-74DBFDC9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4734F-7D84-4304-B149-1F5787A5B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030D3-6A42-4661-80E0-AAC50D628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605C-45FD-4D00-AF6F-FB6F7714F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D04BA-6B7D-47A4-B2E6-F794AE7DE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FB3C1-832C-4CCA-BFB7-BEFCD798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9803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D4B5A-27FE-4469-AEB0-93652EE53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D08847-07D0-4A4C-8B26-ED62557923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1B7D7-D9BB-4D64-B5A0-084209B63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9D4AC-17EB-4395-AB61-2A8B47A8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64DE65-E8E8-45D3-9683-163EF61B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CA041-441E-4974-9FB2-8FA59A86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55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3B1508-EA4A-412A-9F1F-381A38A0C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937CB-FEF3-4C9C-9151-45BAF8569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C615C-9A0B-4367-B77F-EEBB78CBCA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DA7E8-B4D2-4EBA-8384-0B09A773196F}" type="datetimeFigureOut">
              <a:rPr lang="en-IN" smtClean="0"/>
              <a:t>21-05-2026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FD164-66F0-49AD-9B94-9738F8707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0116D-35E8-4BD9-B0C1-81E40BAF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564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2">
            <a:extLst>
              <a:ext uri="{FF2B5EF4-FFF2-40B4-BE49-F238E27FC236}">
                <a16:creationId xmlns:a16="http://schemas.microsoft.com/office/drawing/2014/main" id="{1B6DEFEF-4616-4A83-BCF6-52217B8019BA}"/>
              </a:ext>
            </a:extLst>
          </p:cNvPr>
          <p:cNvSpPr txBox="1"/>
          <p:nvPr/>
        </p:nvSpPr>
        <p:spPr>
          <a:xfrm>
            <a:off x="635365" y="2281075"/>
            <a:ext cx="7593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9600" b="1" dirty="0"/>
              <a:t>Module-4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938295D7-838E-4E71-A64E-BA1683ABB819}"/>
              </a:ext>
            </a:extLst>
          </p:cNvPr>
          <p:cNvSpPr txBox="1"/>
          <p:nvPr/>
        </p:nvSpPr>
        <p:spPr>
          <a:xfrm>
            <a:off x="581577" y="4584911"/>
            <a:ext cx="854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+mn-lt"/>
              </a:rPr>
              <a:t>Yathiraj D N</a:t>
            </a:r>
          </a:p>
          <a:p>
            <a:r>
              <a:rPr lang="en-US" sz="1800" b="0" dirty="0">
                <a:latin typeface="+mn-lt"/>
              </a:rPr>
              <a:t>Department of Computer Applications</a:t>
            </a:r>
          </a:p>
          <a:p>
            <a:r>
              <a:rPr lang="en-US" sz="1800" b="0" dirty="0">
                <a:latin typeface="+mn-lt"/>
              </a:rPr>
              <a:t>ATMECE</a:t>
            </a:r>
          </a:p>
          <a:p>
            <a:r>
              <a:rPr lang="en-US" sz="1800" b="0" dirty="0">
                <a:latin typeface="+mn-lt"/>
              </a:rPr>
              <a:t>Mysuru</a:t>
            </a:r>
            <a:endParaRPr lang="en-IN" sz="1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034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85697CFF-84E5-4816-ABFE-DB852962B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179" y="846363"/>
            <a:ext cx="11463456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A21CE316-1985-4D43-9674-813559E8C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778" y="846363"/>
            <a:ext cx="1115081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0000"/>
                </a:solidFill>
              </a:rPr>
              <a:t>The if Conditional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998DDE93-B6B4-45E9-8169-4041CA997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378" y="1608363"/>
            <a:ext cx="1135924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Two way decision maker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Syntax :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1.	</a:t>
            </a:r>
            <a:r>
              <a:rPr lang="en-US" altLang="en-US" sz="2400" b="1">
                <a:solidFill>
                  <a:srgbClr val="000000"/>
                </a:solidFill>
              </a:rPr>
              <a:t>if</a:t>
            </a:r>
            <a:r>
              <a:rPr lang="en-US" altLang="en-US" sz="2400">
                <a:solidFill>
                  <a:srgbClr val="000000"/>
                </a:solidFill>
              </a:rPr>
              <a:t> </a:t>
            </a:r>
            <a:r>
              <a:rPr lang="en-US" altLang="en-US" sz="2400" i="1">
                <a:solidFill>
                  <a:srgbClr val="000000"/>
                </a:solidFill>
              </a:rPr>
              <a:t>cmd</a:t>
            </a:r>
            <a:r>
              <a:rPr lang="en-US" altLang="en-US" sz="2400">
                <a:solidFill>
                  <a:srgbClr val="000000"/>
                </a:solidFill>
              </a:rPr>
              <a:t> </a:t>
            </a:r>
            <a:r>
              <a:rPr lang="en-US" altLang="en-US" sz="2400" i="1">
                <a:solidFill>
                  <a:srgbClr val="000000"/>
                </a:solidFill>
              </a:rPr>
              <a:t>is</a:t>
            </a:r>
            <a:r>
              <a:rPr lang="en-US" altLang="en-US" sz="2400">
                <a:solidFill>
                  <a:srgbClr val="000000"/>
                </a:solidFill>
              </a:rPr>
              <a:t> </a:t>
            </a:r>
            <a:r>
              <a:rPr lang="en-US" altLang="en-US" sz="2400" i="1">
                <a:solidFill>
                  <a:srgbClr val="000000"/>
                </a:solidFill>
              </a:rPr>
              <a:t>successful</a:t>
            </a:r>
            <a:r>
              <a:rPr lang="en-US" altLang="en-US" sz="2400">
                <a:solidFill>
                  <a:srgbClr val="000000"/>
                </a:solidFill>
              </a:rPr>
              <a:t> 	    2.	</a:t>
            </a:r>
            <a:r>
              <a:rPr lang="en-US" altLang="en-US" sz="2400" b="1">
                <a:solidFill>
                  <a:srgbClr val="000000"/>
                </a:solidFill>
              </a:rPr>
              <a:t>if</a:t>
            </a:r>
            <a:r>
              <a:rPr lang="en-US" altLang="en-US" sz="2400">
                <a:solidFill>
                  <a:srgbClr val="000000"/>
                </a:solidFill>
              </a:rPr>
              <a:t> </a:t>
            </a:r>
            <a:r>
              <a:rPr lang="en-US" altLang="en-US" sz="2400" i="1">
                <a:solidFill>
                  <a:srgbClr val="000000"/>
                </a:solidFill>
              </a:rPr>
              <a:t>cmd is successful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then</a:t>
            </a:r>
            <a:r>
              <a:rPr lang="en-US" altLang="en-US" sz="2400">
                <a:solidFill>
                  <a:srgbClr val="000000"/>
                </a:solidFill>
              </a:rPr>
              <a:t>				</a:t>
            </a:r>
            <a:r>
              <a:rPr lang="en-US" altLang="en-US" sz="2400" b="1">
                <a:solidFill>
                  <a:srgbClr val="000000"/>
                </a:solidFill>
              </a:rPr>
              <a:t>then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i="1">
                <a:solidFill>
                  <a:srgbClr val="000000"/>
                </a:solidFill>
              </a:rPr>
              <a:t>	execute commands		execute commands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fi</a:t>
            </a:r>
            <a:r>
              <a:rPr lang="en-US" altLang="en-US" sz="2400">
                <a:solidFill>
                  <a:srgbClr val="000000"/>
                </a:solidFill>
              </a:rPr>
              <a:t>					</a:t>
            </a:r>
            <a:r>
              <a:rPr lang="en-US" altLang="en-US" sz="2400" b="1">
                <a:solidFill>
                  <a:srgbClr val="000000"/>
                </a:solidFill>
              </a:rPr>
              <a:t>else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i="1">
                <a:solidFill>
                  <a:srgbClr val="000000"/>
                </a:solidFill>
              </a:rPr>
              <a:t>						execute commands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i="1">
                <a:solidFill>
                  <a:srgbClr val="000000"/>
                </a:solidFill>
              </a:rPr>
              <a:t>						</a:t>
            </a:r>
            <a:r>
              <a:rPr lang="en-US" altLang="en-US" sz="2400" b="1">
                <a:solidFill>
                  <a:srgbClr val="000000"/>
                </a:solidFill>
              </a:rPr>
              <a:t>fi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3</a:t>
            </a:r>
            <a:r>
              <a:rPr lang="en-US" altLang="en-US" sz="2400" i="1">
                <a:solidFill>
                  <a:srgbClr val="000000"/>
                </a:solidFill>
              </a:rPr>
              <a:t>.	</a:t>
            </a:r>
            <a:r>
              <a:rPr lang="en-US" altLang="en-US" sz="2400" b="1">
                <a:solidFill>
                  <a:srgbClr val="000000"/>
                </a:solidFill>
              </a:rPr>
              <a:t>if</a:t>
            </a:r>
            <a:r>
              <a:rPr lang="en-US" altLang="en-US" sz="2400" i="1">
                <a:solidFill>
                  <a:srgbClr val="000000"/>
                </a:solidFill>
              </a:rPr>
              <a:t> cmd is successful	 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then</a:t>
            </a:r>
            <a:r>
              <a:rPr lang="en-US" altLang="en-US" sz="2400">
                <a:solidFill>
                  <a:srgbClr val="000000"/>
                </a:solidFill>
              </a:rPr>
              <a:t>			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elif</a:t>
            </a:r>
            <a:r>
              <a:rPr lang="en-US" altLang="en-US" sz="2400">
                <a:solidFill>
                  <a:srgbClr val="000000"/>
                </a:solidFill>
              </a:rPr>
              <a:t> </a:t>
            </a:r>
            <a:r>
              <a:rPr lang="en-US" altLang="en-US" sz="2400" i="1">
                <a:solidFill>
                  <a:srgbClr val="000000"/>
                </a:solidFill>
              </a:rPr>
              <a:t>cmd is successful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then</a:t>
            </a:r>
            <a:r>
              <a:rPr lang="en-US" altLang="en-US" sz="2400">
                <a:solidFill>
                  <a:srgbClr val="000000"/>
                </a:solidFill>
              </a:rPr>
              <a:t>	….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else</a:t>
            </a:r>
            <a:r>
              <a:rPr lang="en-US" altLang="en-US" sz="2400">
                <a:solidFill>
                  <a:srgbClr val="000000"/>
                </a:solidFill>
              </a:rPr>
              <a:t>	….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000000"/>
                </a:solidFill>
              </a:rPr>
              <a:t>fi</a:t>
            </a:r>
          </a:p>
        </p:txBody>
      </p:sp>
    </p:spTree>
    <p:extLst>
      <p:ext uri="{BB962C8B-B14F-4D97-AF65-F5344CB8AC3E}">
        <p14:creationId xmlns:p14="http://schemas.microsoft.com/office/powerpoint/2010/main" val="2467572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12B93457-C634-44D3-A461-D3F86E866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521" y="911678"/>
            <a:ext cx="11529369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5BD808BB-506B-40A3-A648-AB4AB1E2D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122" y="911678"/>
            <a:ext cx="1121493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000000"/>
                </a:solidFill>
              </a:rPr>
              <a:t>Contd..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46420657-E7F4-47FA-85D0-FA5DF11D5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721" y="1673678"/>
            <a:ext cx="11424557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Program to illustrate if statement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echo “Enter source and target file names”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read source target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if	</a:t>
            </a:r>
            <a:r>
              <a:rPr lang="en-US" altLang="en-US" sz="3200">
                <a:solidFill>
                  <a:srgbClr val="333399"/>
                </a:solidFill>
              </a:rPr>
              <a:t>cp $source $target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then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	echo “File copied successfully”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else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	echo “Failed to copy the file”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fi</a:t>
            </a:r>
          </a:p>
        </p:txBody>
      </p:sp>
    </p:spTree>
    <p:extLst>
      <p:ext uri="{BB962C8B-B14F-4D97-AF65-F5344CB8AC3E}">
        <p14:creationId xmlns:p14="http://schemas.microsoft.com/office/powerpoint/2010/main" val="1903673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90464AFB-74AA-45DE-8BE5-4CCD6C614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72" y="1191069"/>
            <a:ext cx="1164471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D817DE9-25F9-4535-9169-ADA3E6EF1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71" y="1076769"/>
            <a:ext cx="1132713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0000"/>
                </a:solidFill>
              </a:rPr>
              <a:t>Using test and [ ] to Evaluate expressions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A27A3646-502D-488C-816C-B03819043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71" y="1953069"/>
            <a:ext cx="11538857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To evaluate expressions using </a:t>
            </a:r>
            <a:r>
              <a:rPr lang="en-US" altLang="en-US" sz="2800" b="1">
                <a:solidFill>
                  <a:srgbClr val="000000"/>
                </a:solidFill>
              </a:rPr>
              <a:t>if</a:t>
            </a:r>
            <a:r>
              <a:rPr lang="en-US" altLang="en-US" sz="2800">
                <a:solidFill>
                  <a:srgbClr val="000000"/>
                </a:solidFill>
              </a:rPr>
              <a:t>, use test statement – because values (T or F) returned by expressions can’t be directly handled by if.</a:t>
            </a:r>
          </a:p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test work in 3 ways:</a:t>
            </a:r>
          </a:p>
          <a:p>
            <a:pPr lvl="1" algn="just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>
                <a:solidFill>
                  <a:srgbClr val="000000"/>
                </a:solidFill>
              </a:rPr>
              <a:t>Compare two numbers</a:t>
            </a:r>
          </a:p>
          <a:p>
            <a:pPr lvl="1" algn="just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>
                <a:solidFill>
                  <a:srgbClr val="000000"/>
                </a:solidFill>
              </a:rPr>
              <a:t>Compares two strings or a single one for a null value</a:t>
            </a:r>
          </a:p>
          <a:p>
            <a:pPr lvl="1" algn="just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>
                <a:solidFill>
                  <a:srgbClr val="000000"/>
                </a:solidFill>
              </a:rPr>
              <a:t>Checks a file’s attributes</a:t>
            </a:r>
          </a:p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It doesn’t display any o/p but sets the parameter $?</a:t>
            </a:r>
          </a:p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Shorthand for test is </a:t>
            </a:r>
            <a:r>
              <a:rPr lang="en-US" altLang="en-US" sz="2800" b="1">
                <a:solidFill>
                  <a:srgbClr val="000000"/>
                </a:solidFill>
              </a:rPr>
              <a:t>[ ]</a:t>
            </a:r>
          </a:p>
        </p:txBody>
      </p:sp>
    </p:spTree>
    <p:extLst>
      <p:ext uri="{BB962C8B-B14F-4D97-AF65-F5344CB8AC3E}">
        <p14:creationId xmlns:p14="http://schemas.microsoft.com/office/powerpoint/2010/main" val="659889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2DD8B694-5F7C-4725-AFE8-4BE57A89D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99" y="228600"/>
            <a:ext cx="1144697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CC6D254-FAC3-426C-9828-9CE13AE25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99" y="228600"/>
            <a:ext cx="1113478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endParaRPr lang="en-US" altLang="en-US" sz="3200" b="1" dirty="0">
              <a:solidFill>
                <a:srgbClr val="000000"/>
              </a:solidFill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C5CFF296-8E63-4A4F-A698-96C579C2E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990600"/>
            <a:ext cx="11342914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Numerical comparison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>
                <a:solidFill>
                  <a:srgbClr val="000000"/>
                </a:solidFill>
              </a:rPr>
              <a:t>Used for integer values only; decimal values are simply truncated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en-US" sz="3200">
              <a:solidFill>
                <a:srgbClr val="000000"/>
              </a:solidFill>
            </a:endParaRP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en-US" sz="3200">
              <a:solidFill>
                <a:srgbClr val="000000"/>
              </a:solidFill>
            </a:endParaRPr>
          </a:p>
        </p:txBody>
      </p:sp>
      <p:graphicFrame>
        <p:nvGraphicFramePr>
          <p:cNvPr id="15" name="Group 4">
            <a:extLst>
              <a:ext uri="{FF2B5EF4-FFF2-40B4-BE49-F238E27FC236}">
                <a16:creationId xmlns:a16="http://schemas.microsoft.com/office/drawing/2014/main" id="{C3EDA219-ADD2-4500-82B8-A53D2BC67C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101283"/>
              </p:ext>
            </p:extLst>
          </p:nvPr>
        </p:nvGraphicFramePr>
        <p:xfrm>
          <a:off x="1066799" y="2743200"/>
          <a:ext cx="9055687" cy="3817938"/>
        </p:xfrm>
        <a:graphic>
          <a:graphicData uri="http://schemas.openxmlformats.org/drawingml/2006/table">
            <a:tbl>
              <a:tblPr/>
              <a:tblGrid>
                <a:gridCol w="3225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9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Operator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Meaning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-eq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Equal to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-ne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Not equal to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-gt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Greater than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-ge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Greater than or equal to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-lt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Less than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-le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Less than or equal to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245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0D9E6523-F305-4B88-847C-3FECE956E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376" y="820372"/>
            <a:ext cx="838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22B7573C-883A-4005-AB41-B4BA2C1BE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976" y="820372"/>
            <a:ext cx="8153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000000"/>
                </a:solidFill>
              </a:rPr>
              <a:t>Contd..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F564AD08-2B16-4A5D-8775-A79130E40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576" y="1582372"/>
            <a:ext cx="8305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333399"/>
                </a:solidFill>
              </a:rPr>
              <a:t>Eg: $a=10; b=15; c=15.5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	$ test $a –eq $b; echo $?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333399"/>
                </a:solidFill>
              </a:rPr>
              <a:t>	1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	$ test $a –lt $b; echo $?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	</a:t>
            </a:r>
            <a:r>
              <a:rPr lang="en-US" altLang="en-US" sz="3200">
                <a:solidFill>
                  <a:srgbClr val="333399"/>
                </a:solidFill>
              </a:rPr>
              <a:t>0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	$ test $c –gt $b; echo $?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	</a:t>
            </a:r>
            <a:r>
              <a:rPr lang="en-US" altLang="en-US" sz="3200">
                <a:solidFill>
                  <a:srgbClr val="333399"/>
                </a:solidFill>
              </a:rPr>
              <a:t>1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FF0066"/>
                </a:solidFill>
              </a:rPr>
              <a:t>	$ test $c –eq $b; echo $?</a:t>
            </a:r>
          </a:p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	</a:t>
            </a:r>
            <a:r>
              <a:rPr lang="en-US" altLang="en-US" sz="3200">
                <a:solidFill>
                  <a:srgbClr val="333399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005401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91527714-C278-4069-8342-E7ABB7CA6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1" y="862692"/>
            <a:ext cx="11414021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5AD9248A-D1FC-43C9-BB55-76D901AD8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71" y="862692"/>
            <a:ext cx="11102729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000000"/>
                </a:solidFill>
              </a:rPr>
              <a:t>Contd..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DC008358-FC17-40C7-8C46-C2F4AD9BF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71" y="1624692"/>
            <a:ext cx="11310257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Program to illustrate numerical test statement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echo “Enter a number from 1 to 10”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read num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if</a:t>
            </a:r>
            <a:r>
              <a:rPr lang="en-US" altLang="en-US" sz="2800">
                <a:solidFill>
                  <a:srgbClr val="000000"/>
                </a:solidFill>
              </a:rPr>
              <a:t>	</a:t>
            </a:r>
            <a:r>
              <a:rPr lang="en-US" altLang="en-US" sz="2800">
                <a:solidFill>
                  <a:srgbClr val="FF0066"/>
                </a:solidFill>
              </a:rPr>
              <a:t>test</a:t>
            </a:r>
            <a:r>
              <a:rPr lang="en-US" altLang="en-US" sz="2800">
                <a:solidFill>
                  <a:srgbClr val="333399"/>
                </a:solidFill>
              </a:rPr>
              <a:t> $num –lt 6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then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	echo -e “Number is less than six\n”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elif</a:t>
            </a:r>
            <a:r>
              <a:rPr lang="en-US" altLang="en-US" sz="2800">
                <a:solidFill>
                  <a:srgbClr val="000000"/>
                </a:solidFill>
              </a:rPr>
              <a:t> </a:t>
            </a:r>
            <a:r>
              <a:rPr lang="en-US" altLang="en-US" sz="2800">
                <a:solidFill>
                  <a:srgbClr val="FF0066"/>
                </a:solidFill>
              </a:rPr>
              <a:t>test</a:t>
            </a:r>
            <a:r>
              <a:rPr lang="en-US" altLang="en-US" sz="2800">
                <a:solidFill>
                  <a:srgbClr val="000000"/>
                </a:solidFill>
              </a:rPr>
              <a:t> $num –eq 6	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	echo –e “Number is six\n”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else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	echo –e “Number is greater than six\n”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</a:pPr>
            <a:r>
              <a:rPr lang="en-US" altLang="en-US" sz="2800">
                <a:solidFill>
                  <a:srgbClr val="CC0066"/>
                </a:solidFill>
              </a:rPr>
              <a:t>fi</a:t>
            </a:r>
          </a:p>
        </p:txBody>
      </p:sp>
    </p:spTree>
    <p:extLst>
      <p:ext uri="{BB962C8B-B14F-4D97-AF65-F5344CB8AC3E}">
        <p14:creationId xmlns:p14="http://schemas.microsoft.com/office/powerpoint/2010/main" val="1215003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4472F815-0FCF-4D92-8222-900D7900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1162824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10DD5F04-8CE2-49F1-A0AA-3888061CA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999" y="990600"/>
            <a:ext cx="11522529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String comparison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en-US" sz="3200">
              <a:solidFill>
                <a:srgbClr val="000000"/>
              </a:solidFill>
            </a:endParaRP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en-US" sz="3200">
              <a:solidFill>
                <a:srgbClr val="000000"/>
              </a:solidFill>
            </a:endParaRPr>
          </a:p>
        </p:txBody>
      </p:sp>
      <p:graphicFrame>
        <p:nvGraphicFramePr>
          <p:cNvPr id="15" name="Group 4">
            <a:extLst>
              <a:ext uri="{FF2B5EF4-FFF2-40B4-BE49-F238E27FC236}">
                <a16:creationId xmlns:a16="http://schemas.microsoft.com/office/drawing/2014/main" id="{9FBC63DB-4280-434C-919E-628090937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821091"/>
              </p:ext>
            </p:extLst>
          </p:nvPr>
        </p:nvGraphicFramePr>
        <p:xfrm>
          <a:off x="761999" y="1752600"/>
          <a:ext cx="9410507" cy="4106864"/>
        </p:xfrm>
        <a:graphic>
          <a:graphicData uri="http://schemas.openxmlformats.org/drawingml/2006/table">
            <a:tbl>
              <a:tblPr/>
              <a:tblGrid>
                <a:gridCol w="3488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2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Operator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True if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s1 = s2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String s1 is equal to s2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s1! = s2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String s1 is not equal to s2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-n </a:t>
                      </a:r>
                      <a:r>
                        <a:rPr kumimoji="0" lang="en-I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stg</a:t>
                      </a:r>
                      <a:endParaRPr kumimoji="0" lang="en-I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DejaVu Sans" charset="0"/>
                        <a:cs typeface="DejaVu Sans" charset="0"/>
                      </a:endParaRP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String </a:t>
                      </a:r>
                      <a:r>
                        <a:rPr kumimoji="0" lang="en-I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stg</a:t>
                      </a: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 </a:t>
                      </a: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is not a null string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-z </a:t>
                      </a:r>
                      <a:r>
                        <a:rPr kumimoji="0" lang="en-I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stg</a:t>
                      </a:r>
                      <a:endParaRPr kumimoji="0" lang="en-I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DejaVu Sans" charset="0"/>
                        <a:cs typeface="DejaVu Sans" charset="0"/>
                      </a:endParaRP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String </a:t>
                      </a:r>
                      <a:r>
                        <a:rPr kumimoji="0" lang="en-I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stg</a:t>
                      </a: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 is a null string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stg</a:t>
                      </a:r>
                      <a:endParaRPr kumimoji="0" lang="en-I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DejaVu Sans" charset="0"/>
                        <a:cs typeface="DejaVu Sans" charset="0"/>
                      </a:endParaRP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String </a:t>
                      </a:r>
                      <a:r>
                        <a:rPr kumimoji="0" lang="en-IN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stg</a:t>
                      </a:r>
                      <a:r>
                        <a:rPr kumimoji="0" lang="en-I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 is assigned and not null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s1 == s2</a:t>
                      </a:r>
                    </a:p>
                  </a:txBody>
                  <a:tcPr marL="90000" marR="90000" marT="67967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String s1=s2 (korn &amp; bash)</a:t>
                      </a:r>
                    </a:p>
                  </a:txBody>
                  <a:tcPr marL="90000" marR="90000" marT="67967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789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751EAF22-6B04-4D37-BA2E-5950C1A30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519" y="1215125"/>
            <a:ext cx="1127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Program to demonstrate string tests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$ str1=“Good”; str2=“Bad” ; str3=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FF0066"/>
                </a:solidFill>
              </a:rPr>
              <a:t>[ $str1 == $str2 ]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chemeClr val="accent2"/>
                </a:solidFill>
              </a:rPr>
              <a:t>echo $?</a:t>
            </a:r>
            <a:r>
              <a:rPr lang="en-US" altLang="en-US" sz="2400" dirty="0">
                <a:solidFill>
                  <a:srgbClr val="000000"/>
                </a:solidFill>
              </a:rPr>
              <a:t>			#1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FF0066"/>
                </a:solidFill>
              </a:rPr>
              <a:t>[ $str1 != $str2 ]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chemeClr val="accent2"/>
                </a:solidFill>
              </a:rPr>
              <a:t>echo $?</a:t>
            </a:r>
            <a:r>
              <a:rPr lang="en-US" altLang="en-US" sz="2400" dirty="0">
                <a:solidFill>
                  <a:srgbClr val="000000"/>
                </a:solidFill>
              </a:rPr>
              <a:t>			#0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FF0066"/>
                </a:solidFill>
              </a:rPr>
              <a:t>[ -n $str1 ]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chemeClr val="accent2"/>
                </a:solidFill>
              </a:rPr>
              <a:t>echo $?</a:t>
            </a:r>
            <a:r>
              <a:rPr lang="en-US" altLang="en-US" sz="2400" dirty="0">
                <a:solidFill>
                  <a:srgbClr val="FF0066"/>
                </a:solidFill>
              </a:rPr>
              <a:t>	</a:t>
            </a:r>
            <a:r>
              <a:rPr lang="en-US" altLang="en-US" sz="2400" dirty="0">
                <a:solidFill>
                  <a:srgbClr val="000000"/>
                </a:solidFill>
              </a:rPr>
              <a:t>		#0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FF0066"/>
                </a:solidFill>
              </a:rPr>
              <a:t>[ -z “$str3”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chemeClr val="accent2"/>
                </a:solidFill>
              </a:rPr>
              <a:t>echo $?</a:t>
            </a:r>
            <a:r>
              <a:rPr lang="en-US" altLang="en-US" sz="2400" dirty="0">
                <a:solidFill>
                  <a:srgbClr val="000000"/>
                </a:solidFill>
              </a:rPr>
              <a:t>			#0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FF0066"/>
                </a:solidFill>
              </a:rPr>
              <a:t>[ -z $str3 ]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chemeClr val="accent2"/>
                </a:solidFill>
              </a:rPr>
              <a:t>echo $?</a:t>
            </a:r>
            <a:r>
              <a:rPr lang="en-US" altLang="en-US" sz="2400" dirty="0">
                <a:solidFill>
                  <a:srgbClr val="000000"/>
                </a:solidFill>
              </a:rPr>
              <a:t>			#test: argument expected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FF0066"/>
                </a:solidFill>
              </a:rPr>
              <a:t>[ “str3”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chemeClr val="accent2"/>
                </a:solidFill>
              </a:rPr>
              <a:t>echo $?</a:t>
            </a:r>
            <a:r>
              <a:rPr lang="en-US" altLang="en-US" sz="2400" dirty="0">
                <a:solidFill>
                  <a:srgbClr val="000000"/>
                </a:solidFill>
              </a:rPr>
              <a:t>			#1</a:t>
            </a:r>
          </a:p>
        </p:txBody>
      </p:sp>
    </p:spTree>
    <p:extLst>
      <p:ext uri="{BB962C8B-B14F-4D97-AF65-F5344CB8AC3E}">
        <p14:creationId xmlns:p14="http://schemas.microsoft.com/office/powerpoint/2010/main" val="2792598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C6476D2B-25AB-49DD-9EDA-055E1B922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999" y="990600"/>
            <a:ext cx="10836729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>
                <a:solidFill>
                  <a:srgbClr val="000000"/>
                </a:solidFill>
              </a:rPr>
              <a:t>Can also use –a (AND) and –o (OR)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000000"/>
                </a:solidFill>
              </a:rPr>
              <a:t>Eg: 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if [ -n “$pname” </a:t>
            </a:r>
            <a:r>
              <a:rPr lang="en-US" altLang="en-US" sz="3200" b="1">
                <a:solidFill>
                  <a:srgbClr val="FF0066"/>
                </a:solidFill>
              </a:rPr>
              <a:t>–a</a:t>
            </a:r>
            <a:r>
              <a:rPr lang="en-US" altLang="en-US" sz="3200">
                <a:solidFill>
                  <a:srgbClr val="FF0066"/>
                </a:solidFill>
              </a:rPr>
              <a:t> –n “$fname” ]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then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	echo “$pname and $fname entered”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else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	echo “Enter input”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	exit 1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FF0066"/>
                </a:solidFill>
              </a:rPr>
              <a:t>fi</a:t>
            </a:r>
          </a:p>
        </p:txBody>
      </p:sp>
    </p:spTree>
    <p:extLst>
      <p:ext uri="{BB962C8B-B14F-4D97-AF65-F5344CB8AC3E}">
        <p14:creationId xmlns:p14="http://schemas.microsoft.com/office/powerpoint/2010/main" val="1045998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EF87F33B-2938-4C19-AC53-69E8A3A9B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990600"/>
            <a:ext cx="1186688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800"/>
              </a:spcBef>
            </a:pPr>
            <a:r>
              <a:rPr lang="en-US" altLang="en-US" sz="3200">
                <a:solidFill>
                  <a:srgbClr val="000000"/>
                </a:solidFill>
              </a:rPr>
              <a:t>File Tests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en-US" sz="3200">
              <a:solidFill>
                <a:srgbClr val="000000"/>
              </a:solidFill>
            </a:endParaRP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en-US" sz="3200">
              <a:solidFill>
                <a:srgbClr val="000000"/>
              </a:solidFill>
            </a:endParaRPr>
          </a:p>
        </p:txBody>
      </p:sp>
      <p:graphicFrame>
        <p:nvGraphicFramePr>
          <p:cNvPr id="11" name="Group 4">
            <a:extLst>
              <a:ext uri="{FF2B5EF4-FFF2-40B4-BE49-F238E27FC236}">
                <a16:creationId xmlns:a16="http://schemas.microsoft.com/office/drawing/2014/main" id="{087247B6-3302-42EC-A6B6-BB8F1F929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187028"/>
              </p:ext>
            </p:extLst>
          </p:nvPr>
        </p:nvGraphicFramePr>
        <p:xfrm>
          <a:off x="838200" y="1524000"/>
          <a:ext cx="9691740" cy="4829180"/>
        </p:xfrm>
        <a:graphic>
          <a:graphicData uri="http://schemas.openxmlformats.org/drawingml/2006/table">
            <a:tbl>
              <a:tblPr/>
              <a:tblGrid>
                <a:gridCol w="2612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78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91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Operator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True if File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-f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is regular file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-r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is readable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-w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is writable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-x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is executable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-d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is directory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-s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has a size greater than zero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-e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(korn &amp; bash only)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-l </a:t>
                      </a: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File exists &amp; is a symbolic link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f1 –nt f2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f1 is newer than f2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f1 –ot f2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f1 is older than f2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f1 –ef f2</a:t>
                      </a:r>
                    </a:p>
                  </a:txBody>
                  <a:tcPr marL="90000" marR="90000" marT="64440" marB="46800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I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f1 is linked to f2</a:t>
                      </a:r>
                    </a:p>
                  </a:txBody>
                  <a:tcPr marL="90000" marR="90000" marT="6444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073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 Box 1">
            <a:extLst>
              <a:ext uri="{FF2B5EF4-FFF2-40B4-BE49-F238E27FC236}">
                <a16:creationId xmlns:a16="http://schemas.microsoft.com/office/drawing/2014/main" id="{4A2929C5-68F7-4338-8809-10A15CD64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57" y="1176155"/>
            <a:ext cx="11508619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8EA4EA86-BCEF-4690-82EA-9006A38E6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357" y="1176155"/>
            <a:ext cx="1119474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0000"/>
                </a:solidFill>
              </a:rPr>
              <a:t>Shell Scripts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CEEFB2E-D39E-4394-A556-E5E608468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157" y="2319155"/>
            <a:ext cx="11299371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Group of commands have to be executed regularly, stored in a file , &amp; file itself executed as a </a:t>
            </a:r>
            <a:r>
              <a:rPr lang="en-US" altLang="en-US" sz="2800" b="1" dirty="0">
                <a:solidFill>
                  <a:srgbClr val="000000"/>
                </a:solidFill>
              </a:rPr>
              <a:t>shell script </a:t>
            </a:r>
            <a:r>
              <a:rPr lang="en-US" altLang="en-US" sz="2800" dirty="0">
                <a:solidFill>
                  <a:srgbClr val="000000"/>
                </a:solidFill>
              </a:rPr>
              <a:t>or </a:t>
            </a:r>
            <a:r>
              <a:rPr lang="en-US" altLang="en-US" sz="2800" b="1" dirty="0">
                <a:solidFill>
                  <a:srgbClr val="000000"/>
                </a:solidFill>
              </a:rPr>
              <a:t>shell program</a:t>
            </a:r>
          </a:p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Shell scripts are executed in a </a:t>
            </a:r>
            <a:r>
              <a:rPr lang="en-US" altLang="en-US" sz="2800" b="1" dirty="0">
                <a:solidFill>
                  <a:srgbClr val="000000"/>
                </a:solidFill>
              </a:rPr>
              <a:t>separate</a:t>
            </a: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b="1" dirty="0">
                <a:solidFill>
                  <a:srgbClr val="000000"/>
                </a:solidFill>
              </a:rPr>
              <a:t>child shell process </a:t>
            </a:r>
            <a:r>
              <a:rPr lang="en-US" altLang="en-US" sz="2800" dirty="0">
                <a:solidFill>
                  <a:srgbClr val="000000"/>
                </a:solidFill>
              </a:rPr>
              <a:t>[ this sub-shell need not be same as login shell]</a:t>
            </a:r>
          </a:p>
          <a:p>
            <a:pPr algn="just"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But provide a special </a:t>
            </a:r>
            <a:r>
              <a:rPr lang="en-US" altLang="en-US" sz="2800" b="1" dirty="0">
                <a:solidFill>
                  <a:srgbClr val="000000"/>
                </a:solidFill>
              </a:rPr>
              <a:t>interpreter line [#!]</a:t>
            </a:r>
            <a:r>
              <a:rPr lang="en-US" altLang="en-US" sz="2800" dirty="0">
                <a:solidFill>
                  <a:srgbClr val="000000"/>
                </a:solidFill>
              </a:rPr>
              <a:t> in the first line</a:t>
            </a:r>
          </a:p>
        </p:txBody>
      </p:sp>
    </p:spTree>
    <p:extLst>
      <p:ext uri="{BB962C8B-B14F-4D97-AF65-F5344CB8AC3E}">
        <p14:creationId xmlns:p14="http://schemas.microsoft.com/office/powerpoint/2010/main" val="327587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16DAA727-C48D-418C-997B-985657A477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307" y="1176155"/>
            <a:ext cx="10869386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Program to illustrate file tests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FF0066"/>
                </a:solidFill>
              </a:rPr>
              <a:t>Eg1: if [ -f </a:t>
            </a:r>
            <a:r>
              <a:rPr lang="en-US" altLang="en-US" sz="2400">
                <a:solidFill>
                  <a:schemeClr val="tx1"/>
                </a:solidFill>
              </a:rPr>
              <a:t>unix</a:t>
            </a:r>
            <a:r>
              <a:rPr lang="en-US" altLang="en-US" sz="2400">
                <a:solidFill>
                  <a:srgbClr val="FF0066"/>
                </a:solidFill>
              </a:rPr>
              <a:t>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>
                <a:solidFill>
                  <a:srgbClr val="FF0066"/>
                </a:solidFill>
              </a:rPr>
              <a:t>then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	echo “file is exist”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>
                <a:solidFill>
                  <a:srgbClr val="FF0066"/>
                </a:solidFill>
              </a:rPr>
              <a:t>fi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en-US" altLang="en-US" sz="240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FF0066"/>
                </a:solidFill>
              </a:rPr>
              <a:t>Eg2: if [ ! –e </a:t>
            </a:r>
            <a:r>
              <a:rPr lang="en-US" altLang="en-US" sz="2400">
                <a:solidFill>
                  <a:schemeClr val="tx1"/>
                </a:solidFill>
              </a:rPr>
              <a:t>unix1</a:t>
            </a:r>
            <a:r>
              <a:rPr lang="en-US" altLang="en-US" sz="2400">
                <a:solidFill>
                  <a:srgbClr val="FF0066"/>
                </a:solidFill>
              </a:rPr>
              <a:t>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>
                <a:solidFill>
                  <a:srgbClr val="FF0066"/>
                </a:solidFill>
              </a:rPr>
              <a:t>then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	echo “file does not exists”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FF0066"/>
                </a:solidFill>
              </a:rPr>
              <a:t>	elif [ ! –r </a:t>
            </a:r>
            <a:r>
              <a:rPr lang="en-US" altLang="en-US" sz="2400">
                <a:solidFill>
                  <a:schemeClr val="tx1"/>
                </a:solidFill>
              </a:rPr>
              <a:t>unix1</a:t>
            </a:r>
            <a:r>
              <a:rPr lang="en-US" altLang="en-US" sz="2400">
                <a:solidFill>
                  <a:srgbClr val="FF0066"/>
                </a:solidFill>
              </a:rPr>
              <a:t>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then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	echo “file is not readable”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>
                <a:solidFill>
                  <a:srgbClr val="FF0066"/>
                </a:solidFill>
              </a:rPr>
              <a:t>else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	echo “file exists and is readable”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</a:rPr>
              <a:t>	fi </a:t>
            </a:r>
          </a:p>
        </p:txBody>
      </p:sp>
    </p:spTree>
    <p:extLst>
      <p:ext uri="{BB962C8B-B14F-4D97-AF65-F5344CB8AC3E}">
        <p14:creationId xmlns:p14="http://schemas.microsoft.com/office/powerpoint/2010/main" val="1835497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E67CB72B-F62D-4175-B6E0-9042C552E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71600"/>
            <a:ext cx="11364686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Matches an expression for more than one alternative &amp; permit multi way branching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Case also handles string tests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Syntax:	</a:t>
            </a:r>
            <a:r>
              <a:rPr lang="en-US" altLang="en-US" sz="2800" b="1" dirty="0">
                <a:solidFill>
                  <a:srgbClr val="000000"/>
                </a:solidFill>
              </a:rPr>
              <a:t>case</a:t>
            </a:r>
            <a:r>
              <a:rPr lang="en-US" altLang="en-US" sz="2800" dirty="0">
                <a:solidFill>
                  <a:srgbClr val="000000"/>
                </a:solidFill>
              </a:rPr>
              <a:t> expression </a:t>
            </a:r>
            <a:r>
              <a:rPr lang="en-US" altLang="en-US" sz="2800" b="1" dirty="0">
                <a:solidFill>
                  <a:srgbClr val="000000"/>
                </a:solidFill>
              </a:rPr>
              <a:t>in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	</a:t>
            </a:r>
            <a:r>
              <a:rPr lang="en-US" altLang="en-US" sz="2800" b="1" dirty="0">
                <a:solidFill>
                  <a:srgbClr val="000000"/>
                </a:solidFill>
              </a:rPr>
              <a:t>pattern1)</a:t>
            </a:r>
            <a:r>
              <a:rPr lang="en-US" altLang="en-US" sz="2800" dirty="0">
                <a:solidFill>
                  <a:srgbClr val="000000"/>
                </a:solidFill>
              </a:rPr>
              <a:t> command1</a:t>
            </a:r>
            <a:r>
              <a:rPr lang="en-US" altLang="en-US" sz="2800" b="1" dirty="0">
                <a:solidFill>
                  <a:srgbClr val="000000"/>
                </a:solidFill>
              </a:rPr>
              <a:t>;;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	</a:t>
            </a:r>
            <a:r>
              <a:rPr lang="en-US" altLang="en-US" sz="2800" b="1" dirty="0">
                <a:solidFill>
                  <a:srgbClr val="000000"/>
                </a:solidFill>
              </a:rPr>
              <a:t>pattern2)</a:t>
            </a:r>
            <a:r>
              <a:rPr lang="en-US" altLang="en-US" sz="2800" dirty="0">
                <a:solidFill>
                  <a:srgbClr val="000000"/>
                </a:solidFill>
              </a:rPr>
              <a:t> command2</a:t>
            </a:r>
            <a:r>
              <a:rPr lang="en-US" altLang="en-US" sz="2800" b="1" dirty="0">
                <a:solidFill>
                  <a:srgbClr val="000000"/>
                </a:solidFill>
              </a:rPr>
              <a:t>;;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	</a:t>
            </a:r>
            <a:r>
              <a:rPr lang="en-US" altLang="en-US" sz="2800" b="1" dirty="0">
                <a:solidFill>
                  <a:srgbClr val="000000"/>
                </a:solidFill>
              </a:rPr>
              <a:t>pattern3)</a:t>
            </a:r>
            <a:r>
              <a:rPr lang="en-US" altLang="en-US" sz="2800" dirty="0">
                <a:solidFill>
                  <a:srgbClr val="000000"/>
                </a:solidFill>
              </a:rPr>
              <a:t> command3</a:t>
            </a:r>
            <a:r>
              <a:rPr lang="en-US" altLang="en-US" sz="2800" b="1" dirty="0">
                <a:solidFill>
                  <a:srgbClr val="000000"/>
                </a:solidFill>
              </a:rPr>
              <a:t>;;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	. . . .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	</a:t>
            </a:r>
            <a:r>
              <a:rPr lang="en-US" altLang="en-US" sz="2800" b="1" dirty="0" err="1">
                <a:solidFill>
                  <a:srgbClr val="000000"/>
                </a:solidFill>
              </a:rPr>
              <a:t>esac</a:t>
            </a:r>
            <a:endParaRPr lang="en-US" altLang="en-U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01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828E2EF3-38F7-47C7-944F-5DC3E83B8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190" y="1048511"/>
            <a:ext cx="11146971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Program to illustrate case statement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echo –e “MENU \n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		1.List of files\n 2.Process of user\n 		3.Today’s date\n 4.Quit\n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		Enter your option:\c”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read choice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case “$choice” in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    1) ls –l;;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    2) </a:t>
            </a:r>
            <a:r>
              <a:rPr lang="en-US" altLang="en-US" sz="2400" dirty="0" err="1">
                <a:solidFill>
                  <a:srgbClr val="000000"/>
                </a:solidFill>
              </a:rPr>
              <a:t>ps</a:t>
            </a:r>
            <a:r>
              <a:rPr lang="en-US" altLang="en-US" sz="2400" dirty="0">
                <a:solidFill>
                  <a:srgbClr val="000000"/>
                </a:solidFill>
              </a:rPr>
              <a:t> ;;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    3) date;;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    4) exit;;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    *) echo “Invalid option”      </a:t>
            </a:r>
            <a:r>
              <a:rPr lang="en-US" altLang="en-US" sz="2000" dirty="0">
                <a:solidFill>
                  <a:srgbClr val="CC0066"/>
                </a:solidFill>
              </a:rPr>
              <a:t>#;; not required for last option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dirty="0" err="1">
                <a:solidFill>
                  <a:srgbClr val="000000"/>
                </a:solidFill>
              </a:rPr>
              <a:t>esac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35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91A35D4D-C90A-45CB-8C72-7BC0B59AB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961" y="1163636"/>
            <a:ext cx="11506200" cy="581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Match multiple patterns - use </a:t>
            </a:r>
            <a:r>
              <a:rPr lang="en-US" altLang="en-US" sz="2400" b="1" dirty="0">
                <a:solidFill>
                  <a:srgbClr val="CC0066"/>
                </a:solidFill>
              </a:rPr>
              <a:t>|</a:t>
            </a:r>
            <a:r>
              <a:rPr lang="en-US" altLang="en-US" sz="2400" dirty="0">
                <a:solidFill>
                  <a:srgbClr val="000000"/>
                </a:solidFill>
              </a:rPr>
              <a:t> ( delimiter)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 echo “Do you wish to continue?(y/n):\c”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read </a:t>
            </a:r>
            <a:r>
              <a:rPr lang="en-US" altLang="en-US" sz="2400" dirty="0" err="1">
                <a:solidFill>
                  <a:srgbClr val="000000"/>
                </a:solidFill>
              </a:rPr>
              <a:t>ans</a:t>
            </a: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case “$</a:t>
            </a:r>
            <a:r>
              <a:rPr lang="en-US" altLang="en-US" sz="2400" dirty="0" err="1">
                <a:solidFill>
                  <a:srgbClr val="000000"/>
                </a:solidFill>
              </a:rPr>
              <a:t>ans</a:t>
            </a:r>
            <a:r>
              <a:rPr lang="en-US" altLang="en-US" sz="2400" dirty="0">
                <a:solidFill>
                  <a:srgbClr val="000000"/>
                </a:solidFill>
              </a:rPr>
              <a:t>” in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</a:t>
            </a:r>
            <a:r>
              <a:rPr lang="en-US" altLang="en-US" sz="2400" dirty="0" err="1">
                <a:solidFill>
                  <a:srgbClr val="000000"/>
                </a:solidFill>
              </a:rPr>
              <a:t>y|Y</a:t>
            </a:r>
            <a:r>
              <a:rPr lang="en-US" altLang="en-US" sz="2400" dirty="0">
                <a:solidFill>
                  <a:srgbClr val="000000"/>
                </a:solidFill>
              </a:rPr>
              <a:t>) ;;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</a:t>
            </a:r>
            <a:r>
              <a:rPr lang="en-US" altLang="en-US" sz="2400" dirty="0" err="1">
                <a:solidFill>
                  <a:srgbClr val="000000"/>
                </a:solidFill>
              </a:rPr>
              <a:t>n|N</a:t>
            </a:r>
            <a:r>
              <a:rPr lang="en-US" altLang="en-US" sz="2400" dirty="0">
                <a:solidFill>
                  <a:srgbClr val="000000"/>
                </a:solidFill>
              </a:rPr>
              <a:t>) exit;;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dirty="0" err="1">
                <a:solidFill>
                  <a:srgbClr val="000000"/>
                </a:solidFill>
              </a:rPr>
              <a:t>esac</a:t>
            </a: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Can also use wild cards (*, ?, character classes) for string matching 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	</a:t>
            </a:r>
            <a:r>
              <a:rPr lang="en-US" altLang="en-US" sz="2000" dirty="0">
                <a:solidFill>
                  <a:srgbClr val="000000"/>
                </a:solidFill>
              </a:rPr>
              <a:t>case “$</a:t>
            </a:r>
            <a:r>
              <a:rPr lang="en-US" altLang="en-US" sz="2000" dirty="0" err="1">
                <a:solidFill>
                  <a:srgbClr val="000000"/>
                </a:solidFill>
              </a:rPr>
              <a:t>ans</a:t>
            </a:r>
            <a:r>
              <a:rPr lang="en-US" altLang="en-US" sz="2000" dirty="0">
                <a:solidFill>
                  <a:srgbClr val="000000"/>
                </a:solidFill>
              </a:rPr>
              <a:t>” in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[</a:t>
            </a:r>
            <a:r>
              <a:rPr lang="en-US" altLang="en-US" sz="2000" dirty="0" err="1">
                <a:solidFill>
                  <a:srgbClr val="000000"/>
                </a:solidFill>
              </a:rPr>
              <a:t>yY</a:t>
            </a:r>
            <a:r>
              <a:rPr lang="en-US" altLang="en-US" sz="2000" dirty="0">
                <a:solidFill>
                  <a:srgbClr val="000000"/>
                </a:solidFill>
              </a:rPr>
              <a:t>][</a:t>
            </a:r>
            <a:r>
              <a:rPr lang="en-US" altLang="en-US" sz="2000" dirty="0" err="1">
                <a:solidFill>
                  <a:srgbClr val="000000"/>
                </a:solidFill>
              </a:rPr>
              <a:t>eE</a:t>
            </a:r>
            <a:r>
              <a:rPr lang="en-US" altLang="en-US" sz="2000" dirty="0">
                <a:solidFill>
                  <a:srgbClr val="000000"/>
                </a:solidFill>
              </a:rPr>
              <a:t>]*) ;;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[</a:t>
            </a:r>
            <a:r>
              <a:rPr lang="en-US" altLang="en-US" sz="2000" dirty="0" err="1">
                <a:solidFill>
                  <a:srgbClr val="000000"/>
                </a:solidFill>
              </a:rPr>
              <a:t>nN</a:t>
            </a:r>
            <a:r>
              <a:rPr lang="en-US" altLang="en-US" sz="2000" dirty="0">
                <a:solidFill>
                  <a:srgbClr val="000000"/>
                </a:solidFill>
              </a:rPr>
              <a:t>][</a:t>
            </a:r>
            <a:r>
              <a:rPr lang="en-US" altLang="en-US" sz="2000" dirty="0" err="1">
                <a:solidFill>
                  <a:srgbClr val="000000"/>
                </a:solidFill>
              </a:rPr>
              <a:t>oO</a:t>
            </a:r>
            <a:r>
              <a:rPr lang="en-US" altLang="en-US" sz="2000" dirty="0">
                <a:solidFill>
                  <a:srgbClr val="000000"/>
                </a:solidFill>
              </a:rPr>
              <a:t>]) exit;;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*) echo “Invalid response”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</a:t>
            </a:r>
            <a:r>
              <a:rPr lang="en-US" altLang="en-US" sz="2000" dirty="0" err="1">
                <a:solidFill>
                  <a:srgbClr val="000000"/>
                </a:solidFill>
              </a:rPr>
              <a:t>esac</a:t>
            </a:r>
            <a:endParaRPr lang="en-US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13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805C8F61-23D8-4E3C-83D2-8BABD78D7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542" y="1861457"/>
            <a:ext cx="10825843" cy="51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Loops allows to perform a set of instructions repeatedly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Looping statements are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en-US" altLang="en-US" sz="2800" dirty="0">
                <a:solidFill>
                  <a:srgbClr val="000000"/>
                </a:solidFill>
              </a:rPr>
              <a:t>while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en-US" altLang="en-US" sz="2800" dirty="0">
                <a:solidFill>
                  <a:srgbClr val="000000"/>
                </a:solidFill>
              </a:rPr>
              <a:t>until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en-US" altLang="en-US" sz="2800" dirty="0">
                <a:solidFill>
                  <a:srgbClr val="000000"/>
                </a:solidFill>
              </a:rPr>
              <a:t>for</a:t>
            </a:r>
          </a:p>
          <a:p>
            <a:pPr eaLnBrk="1" hangingPunct="1">
              <a:spcBef>
                <a:spcPts val="800"/>
              </a:spcBef>
              <a:buClrTx/>
              <a:buSzTx/>
              <a:buFontTx/>
              <a:buNone/>
            </a:pPr>
            <a:endParaRPr lang="en-US" altLang="en-US" sz="3200" dirty="0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814A9DA4-E1C2-4085-A205-A186B940E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199" y="1023541"/>
            <a:ext cx="8153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000000"/>
                </a:solidFill>
              </a:rPr>
              <a:t>Looping</a:t>
            </a:r>
            <a:br>
              <a:rPr lang="en-US" altLang="en-US" sz="3200" b="1" dirty="0">
                <a:solidFill>
                  <a:srgbClr val="000000"/>
                </a:solidFill>
              </a:rPr>
            </a:br>
            <a:endParaRPr lang="en-US" altLang="en-US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832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51804985-0BC2-4CB6-967F-6C4C5FE2A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93" y="1431228"/>
            <a:ext cx="10923814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Repeatedly perform set of instructions until the control commands returns a true exit status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General form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b="1" dirty="0">
                <a:solidFill>
                  <a:srgbClr val="000000"/>
                </a:solidFill>
              </a:rPr>
              <a:t>while</a:t>
            </a:r>
            <a:r>
              <a:rPr lang="en-US" altLang="en-US" sz="2400" dirty="0">
                <a:solidFill>
                  <a:srgbClr val="000000"/>
                </a:solidFill>
              </a:rPr>
              <a:t> </a:t>
            </a:r>
            <a:r>
              <a:rPr lang="en-US" altLang="en-US" sz="2400" i="1" dirty="0">
                <a:solidFill>
                  <a:srgbClr val="000000"/>
                </a:solidFill>
              </a:rPr>
              <a:t>condition is true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b="1" dirty="0">
                <a:solidFill>
                  <a:srgbClr val="000000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commands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b="1" dirty="0">
                <a:solidFill>
                  <a:srgbClr val="000000"/>
                </a:solidFill>
              </a:rPr>
              <a:t>done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altLang="en-US" sz="2400" b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b="1" dirty="0" err="1">
                <a:solidFill>
                  <a:srgbClr val="000000"/>
                </a:solidFill>
              </a:rPr>
              <a:t>Eg</a:t>
            </a:r>
            <a:r>
              <a:rPr lang="en-US" altLang="en-US" sz="2400" b="1" dirty="0">
                <a:solidFill>
                  <a:srgbClr val="000000"/>
                </a:solidFill>
              </a:rPr>
              <a:t>: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	</a:t>
            </a:r>
            <a:r>
              <a:rPr lang="en-US" altLang="en-US" sz="2400" dirty="0" err="1">
                <a:solidFill>
                  <a:srgbClr val="FF0000"/>
                </a:solidFill>
              </a:rPr>
              <a:t>i</a:t>
            </a:r>
            <a:r>
              <a:rPr lang="en-US" altLang="en-US" sz="2400" dirty="0">
                <a:solidFill>
                  <a:srgbClr val="FF0000"/>
                </a:solidFill>
              </a:rPr>
              <a:t>=1 			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	while [ $</a:t>
            </a:r>
            <a:r>
              <a:rPr lang="en-US" altLang="en-US" sz="2400" dirty="0" err="1">
                <a:solidFill>
                  <a:srgbClr val="FF0000"/>
                </a:solidFill>
              </a:rPr>
              <a:t>i</a:t>
            </a:r>
            <a:r>
              <a:rPr lang="en-US" altLang="en-US" sz="2400" dirty="0">
                <a:solidFill>
                  <a:srgbClr val="FF0000"/>
                </a:solidFill>
              </a:rPr>
              <a:t> –le 10 ]		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	do			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		echo $</a:t>
            </a:r>
            <a:r>
              <a:rPr lang="en-US" altLang="en-US" sz="2400" dirty="0" err="1">
                <a:solidFill>
                  <a:srgbClr val="FF0000"/>
                </a:solidFill>
              </a:rPr>
              <a:t>i</a:t>
            </a:r>
            <a:r>
              <a:rPr lang="en-US" altLang="en-US" sz="2400" dirty="0">
                <a:solidFill>
                  <a:srgbClr val="FF0000"/>
                </a:solidFill>
              </a:rPr>
              <a:t>			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		</a:t>
            </a:r>
            <a:r>
              <a:rPr lang="en-US" altLang="en-US" sz="2400" dirty="0" err="1">
                <a:solidFill>
                  <a:srgbClr val="FF0000"/>
                </a:solidFill>
              </a:rPr>
              <a:t>i</a:t>
            </a:r>
            <a:r>
              <a:rPr lang="en-US" altLang="en-US" sz="2400" dirty="0">
                <a:solidFill>
                  <a:srgbClr val="FF0000"/>
                </a:solidFill>
              </a:rPr>
              <a:t> = `expr $</a:t>
            </a:r>
            <a:r>
              <a:rPr lang="en-US" altLang="en-US" sz="2400" dirty="0" err="1">
                <a:solidFill>
                  <a:srgbClr val="FF0000"/>
                </a:solidFill>
              </a:rPr>
              <a:t>i</a:t>
            </a:r>
            <a:r>
              <a:rPr lang="en-US" altLang="en-US" sz="2400" dirty="0">
                <a:solidFill>
                  <a:srgbClr val="FF0000"/>
                </a:solidFill>
              </a:rPr>
              <a:t> + 1`		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</a:rPr>
              <a:t>	done					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E9129293-B62C-4ED3-A014-3518D7670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5767" y="886436"/>
            <a:ext cx="807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000000"/>
                </a:solidFill>
              </a:rPr>
              <a:t>while: Looping</a:t>
            </a:r>
          </a:p>
        </p:txBody>
      </p:sp>
    </p:spTree>
    <p:extLst>
      <p:ext uri="{BB962C8B-B14F-4D97-AF65-F5344CB8AC3E}">
        <p14:creationId xmlns:p14="http://schemas.microsoft.com/office/powerpoint/2010/main" val="12128396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008086F6-B2D3-4559-AB94-1CA372303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361" y="940395"/>
            <a:ext cx="109728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en-US" altLang="en-US" sz="2000" b="1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# pgm to demonstrate while statement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answer=y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while [ “$answer” == “y” ] ; do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echo “Enter the code &amp; description :\c”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read code description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echo “$code | $description” &gt;&gt; newlist     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70C0"/>
                </a:solidFill>
              </a:rPr>
              <a:t># append record to </a:t>
            </a:r>
            <a:r>
              <a:rPr lang="en-US" altLang="en-US" sz="2000">
                <a:solidFill>
                  <a:schemeClr val="tx1"/>
                </a:solidFill>
              </a:rPr>
              <a:t>newlist</a:t>
            </a:r>
            <a:r>
              <a:rPr lang="en-US" altLang="en-US" sz="2000">
                <a:solidFill>
                  <a:srgbClr val="0070C0"/>
                </a:solidFill>
              </a:rPr>
              <a:t> file or at end use </a:t>
            </a:r>
            <a:r>
              <a:rPr lang="en-US" altLang="en-US" sz="2000">
                <a:solidFill>
                  <a:srgbClr val="FF0000"/>
                </a:solidFill>
              </a:rPr>
              <a:t>done &gt; newlist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echo “enter any more (y/n) ? \c”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 read anymore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case $anymore in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	y*|Y*) answer = y;;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	n*|N*) answer = n;;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	       *) exit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	esac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>
                <a:solidFill>
                  <a:srgbClr val="000000"/>
                </a:solidFill>
              </a:rPr>
              <a:t>done</a:t>
            </a:r>
          </a:p>
        </p:txBody>
      </p:sp>
    </p:spTree>
    <p:extLst>
      <p:ext uri="{BB962C8B-B14F-4D97-AF65-F5344CB8AC3E}">
        <p14:creationId xmlns:p14="http://schemas.microsoft.com/office/powerpoint/2010/main" val="16972773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BE804551-E1F4-487F-940C-15F22F6A2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985" y="1284186"/>
            <a:ext cx="11332029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Repeatedly perform set of instructions until the exit status of the control commands remains false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General form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altLang="en-US" b="1" dirty="0">
                <a:solidFill>
                  <a:srgbClr val="000000"/>
                </a:solidFill>
              </a:rPr>
              <a:t>until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i="1" dirty="0">
                <a:solidFill>
                  <a:srgbClr val="000000"/>
                </a:solidFill>
              </a:rPr>
              <a:t>condition is false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altLang="en-US" b="1" dirty="0">
                <a:solidFill>
                  <a:srgbClr val="000000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		commands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altLang="en-US" b="1" dirty="0">
                <a:solidFill>
                  <a:srgbClr val="000000"/>
                </a:solidFill>
              </a:rPr>
              <a:t>done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endParaRPr lang="en-US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b="1" dirty="0">
                <a:solidFill>
                  <a:srgbClr val="000000"/>
                </a:solidFill>
              </a:rPr>
              <a:t>Difference</a:t>
            </a:r>
            <a:r>
              <a:rPr lang="en-US" altLang="en-US" dirty="0">
                <a:solidFill>
                  <a:srgbClr val="000000"/>
                </a:solidFill>
              </a:rPr>
              <a:t>: while loop executes till the exit status of the control command is true &amp; terminates when exit status becomes false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	until loop executes till the exit status of the control command is false &amp; terminates when exit status becomes true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endParaRPr lang="en-US" altLang="en-US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# </a:t>
            </a:r>
            <a:r>
              <a:rPr lang="en-US" altLang="en-US" dirty="0" err="1">
                <a:solidFill>
                  <a:srgbClr val="000000"/>
                </a:solidFill>
              </a:rPr>
              <a:t>pgm</a:t>
            </a:r>
            <a:r>
              <a:rPr lang="en-US" altLang="en-US" dirty="0">
                <a:solidFill>
                  <a:srgbClr val="000000"/>
                </a:solidFill>
              </a:rPr>
              <a:t> to print nos. from 1 to 10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000000"/>
                </a:solidFill>
              </a:rPr>
              <a:t>Using while loop -				using until loop -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=1 					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=1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</a:rPr>
              <a:t>while [ $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 –le 10 ]				until [ $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 –</a:t>
            </a:r>
            <a:r>
              <a:rPr lang="en-US" altLang="en-US" dirty="0" err="1">
                <a:solidFill>
                  <a:srgbClr val="FF0000"/>
                </a:solidFill>
              </a:rPr>
              <a:t>gt</a:t>
            </a:r>
            <a:r>
              <a:rPr lang="en-US" altLang="en-US" dirty="0">
                <a:solidFill>
                  <a:srgbClr val="FF0000"/>
                </a:solidFill>
              </a:rPr>
              <a:t> 10]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</a:rPr>
              <a:t>do						do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</a:rPr>
              <a:t>	echo $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					echo $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endParaRPr lang="en-US" altLang="en-US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</a:rPr>
              <a:t>	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 = `expr $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 + 1`				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 = `expr $</a:t>
            </a:r>
            <a:r>
              <a:rPr lang="en-US" altLang="en-US" dirty="0" err="1">
                <a:solidFill>
                  <a:srgbClr val="FF0000"/>
                </a:solidFill>
              </a:rPr>
              <a:t>i</a:t>
            </a:r>
            <a:r>
              <a:rPr lang="en-US" altLang="en-US" dirty="0">
                <a:solidFill>
                  <a:srgbClr val="FF0000"/>
                </a:solidFill>
              </a:rPr>
              <a:t> + 1`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</a:rPr>
              <a:t>done					done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21E3F2D3-7C75-41F1-83C9-BCD9394A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243" y="620212"/>
            <a:ext cx="8077200" cy="135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000000"/>
                </a:solidFill>
              </a:rPr>
              <a:t>until: Looping</a:t>
            </a:r>
            <a:br>
              <a:rPr lang="en-US" altLang="en-US" sz="2400" b="1" dirty="0">
                <a:solidFill>
                  <a:srgbClr val="000000"/>
                </a:solidFill>
              </a:rPr>
            </a:br>
            <a:endParaRPr lang="en-US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47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5306EF90-4533-4F67-80FC-4F48937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1" y="1410650"/>
            <a:ext cx="11808664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820032BD-6118-4228-B74C-F24B2501E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1" y="1228088"/>
            <a:ext cx="1137925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0000"/>
                </a:solidFill>
              </a:rPr>
              <a:t>for: Looping with list</a:t>
            </a:r>
            <a:br>
              <a:rPr lang="en-US" altLang="en-US" sz="2400" b="1">
                <a:solidFill>
                  <a:srgbClr val="000000"/>
                </a:solidFill>
              </a:rPr>
            </a:b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450E9ECA-B93C-4015-A0E3-B0CB89717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44050"/>
            <a:ext cx="11593961" cy="536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It works with a set of values generally given in the form of a list.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General form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</a:t>
            </a:r>
            <a:r>
              <a:rPr lang="en-US" altLang="en-US" sz="2400" b="1" dirty="0">
                <a:solidFill>
                  <a:srgbClr val="CC0066"/>
                </a:solidFill>
              </a:rPr>
              <a:t>for</a:t>
            </a:r>
            <a:r>
              <a:rPr lang="en-US" altLang="en-US" sz="2400" dirty="0">
                <a:solidFill>
                  <a:srgbClr val="CC0066"/>
                </a:solidFill>
              </a:rPr>
              <a:t> </a:t>
            </a:r>
            <a:r>
              <a:rPr lang="en-US" altLang="en-US" sz="2400" i="1" dirty="0">
                <a:solidFill>
                  <a:schemeClr val="tx1"/>
                </a:solidFill>
              </a:rPr>
              <a:t>variable</a:t>
            </a:r>
            <a:r>
              <a:rPr lang="en-US" altLang="en-US" sz="2400" dirty="0">
                <a:solidFill>
                  <a:srgbClr val="CC0066"/>
                </a:solidFill>
              </a:rPr>
              <a:t> </a:t>
            </a:r>
            <a:r>
              <a:rPr lang="en-US" altLang="en-US" sz="2400" b="1" dirty="0">
                <a:solidFill>
                  <a:srgbClr val="CC0066"/>
                </a:solidFill>
              </a:rPr>
              <a:t>in</a:t>
            </a:r>
            <a:r>
              <a:rPr lang="en-US" altLang="en-US" sz="2400" dirty="0">
                <a:solidFill>
                  <a:srgbClr val="CC0066"/>
                </a:solidFill>
              </a:rPr>
              <a:t> </a:t>
            </a:r>
            <a:r>
              <a:rPr lang="en-US" altLang="en-US" sz="2400" i="1" dirty="0">
                <a:solidFill>
                  <a:schemeClr val="tx1"/>
                </a:solidFill>
              </a:rPr>
              <a:t>list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b="1" dirty="0">
                <a:solidFill>
                  <a:srgbClr val="000000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commands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b="1" dirty="0">
                <a:solidFill>
                  <a:srgbClr val="CC0066"/>
                </a:solidFill>
              </a:rPr>
              <a:t>done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When </a:t>
            </a:r>
            <a:r>
              <a:rPr lang="en-US" altLang="en-US" sz="2400" b="1" dirty="0">
                <a:solidFill>
                  <a:srgbClr val="000000"/>
                </a:solidFill>
              </a:rPr>
              <a:t>for</a:t>
            </a:r>
            <a:r>
              <a:rPr lang="en-US" altLang="en-US" sz="2400" dirty="0">
                <a:solidFill>
                  <a:srgbClr val="000000"/>
                </a:solidFill>
              </a:rPr>
              <a:t> is executed, it executes the set of commands b/w the keywords </a:t>
            </a:r>
            <a:r>
              <a:rPr lang="en-US" altLang="en-US" sz="2400" b="1" dirty="0">
                <a:solidFill>
                  <a:srgbClr val="000000"/>
                </a:solidFill>
              </a:rPr>
              <a:t>do</a:t>
            </a:r>
            <a:r>
              <a:rPr lang="en-US" altLang="en-US" sz="2400" dirty="0">
                <a:solidFill>
                  <a:srgbClr val="000000"/>
                </a:solidFill>
              </a:rPr>
              <a:t> &amp; </a:t>
            </a:r>
            <a:r>
              <a:rPr lang="en-US" altLang="en-US" sz="2400" b="1" dirty="0">
                <a:solidFill>
                  <a:srgbClr val="000000"/>
                </a:solidFill>
              </a:rPr>
              <a:t>done</a:t>
            </a:r>
            <a:r>
              <a:rPr lang="en-US" altLang="en-US" sz="2400" dirty="0">
                <a:solidFill>
                  <a:srgbClr val="000000"/>
                </a:solidFill>
              </a:rPr>
              <a:t>, once for every member present in the </a:t>
            </a:r>
            <a:r>
              <a:rPr lang="en-US" altLang="en-US" sz="2400" b="1" dirty="0">
                <a:solidFill>
                  <a:srgbClr val="000000"/>
                </a:solidFill>
              </a:rPr>
              <a:t>list</a:t>
            </a:r>
            <a:r>
              <a:rPr lang="en-US" altLang="en-US" sz="2400" dirty="0">
                <a:solidFill>
                  <a:srgbClr val="000000"/>
                </a:solidFill>
              </a:rPr>
              <a:t> following the keyword </a:t>
            </a:r>
            <a:r>
              <a:rPr lang="en-US" altLang="en-US" sz="2400" b="1" dirty="0">
                <a:solidFill>
                  <a:srgbClr val="000000"/>
                </a:solidFill>
              </a:rPr>
              <a:t>in</a:t>
            </a:r>
            <a:r>
              <a:rPr lang="en-US" altLang="en-US" sz="2400" dirty="0">
                <a:solidFill>
                  <a:srgbClr val="000000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 		</a:t>
            </a:r>
            <a:r>
              <a:rPr lang="en-US" altLang="en-US" sz="2400" b="1" dirty="0">
                <a:solidFill>
                  <a:srgbClr val="CC0066"/>
                </a:solidFill>
              </a:rPr>
              <a:t>for</a:t>
            </a:r>
            <a:r>
              <a:rPr lang="en-US" altLang="en-US" sz="2400" dirty="0">
                <a:solidFill>
                  <a:srgbClr val="000000"/>
                </a:solidFill>
              </a:rPr>
              <a:t> x </a:t>
            </a:r>
            <a:r>
              <a:rPr lang="en-US" altLang="en-US" sz="2400" b="1" dirty="0">
                <a:solidFill>
                  <a:srgbClr val="CC0066"/>
                </a:solidFill>
              </a:rPr>
              <a:t>in</a:t>
            </a:r>
            <a:r>
              <a:rPr lang="en-US" altLang="en-US" sz="2400" dirty="0">
                <a:solidFill>
                  <a:srgbClr val="000000"/>
                </a:solidFill>
              </a:rPr>
              <a:t> 1 2 3 4 5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	</a:t>
            </a:r>
            <a:r>
              <a:rPr lang="en-US" altLang="en-US" sz="2400" b="1" dirty="0">
                <a:solidFill>
                  <a:srgbClr val="CC0066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		echo –e “$x”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	</a:t>
            </a:r>
            <a:r>
              <a:rPr lang="en-US" altLang="en-US" sz="2400" b="1" dirty="0">
                <a:solidFill>
                  <a:srgbClr val="CC0066"/>
                </a:solidFill>
              </a:rPr>
              <a:t>done</a:t>
            </a:r>
          </a:p>
        </p:txBody>
      </p:sp>
    </p:spTree>
    <p:extLst>
      <p:ext uri="{BB962C8B-B14F-4D97-AF65-F5344CB8AC3E}">
        <p14:creationId xmlns:p14="http://schemas.microsoft.com/office/powerpoint/2010/main" val="37335470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4594F0AD-3000-4779-9F7F-E1B211764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872" y="1063336"/>
            <a:ext cx="11101116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0000"/>
                </a:solidFill>
              </a:rPr>
              <a:t>Possible Sources of List</a:t>
            </a:r>
            <a:br>
              <a:rPr lang="en-US" altLang="en-US" sz="2400" b="1">
                <a:solidFill>
                  <a:srgbClr val="000000"/>
                </a:solidFill>
              </a:rPr>
            </a:b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72630063-C6D0-4E3E-B4DA-55646711D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71" y="1642773"/>
            <a:ext cx="11615057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sources of list are –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List from variables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List from command substitution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List from wild-cards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List from Positional parameters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en-US" sz="2000" b="1" dirty="0">
                <a:solidFill>
                  <a:srgbClr val="000000"/>
                </a:solidFill>
              </a:rPr>
              <a:t>List from variables</a:t>
            </a:r>
            <a:r>
              <a:rPr lang="en-US" altLang="en-US" sz="2000" dirty="0">
                <a:solidFill>
                  <a:srgbClr val="000000"/>
                </a:solidFill>
              </a:rPr>
              <a:t> :-	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use series of variables in the command line.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They are evaluated by the shell before executing the loop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 err="1">
                <a:solidFill>
                  <a:srgbClr val="000000"/>
                </a:solidFill>
              </a:rPr>
              <a:t>Eg</a:t>
            </a:r>
            <a:r>
              <a:rPr lang="en-US" altLang="en-US" sz="2000" dirty="0">
                <a:solidFill>
                  <a:srgbClr val="000000"/>
                </a:solidFill>
              </a:rPr>
              <a:t>: 	$ </a:t>
            </a:r>
            <a:r>
              <a:rPr lang="en-US" altLang="en-US" sz="2000" b="1" dirty="0">
                <a:solidFill>
                  <a:srgbClr val="CC0066"/>
                </a:solidFill>
              </a:rPr>
              <a:t>for</a:t>
            </a:r>
            <a:r>
              <a:rPr lang="en-US" altLang="en-US" sz="2000" dirty="0">
                <a:solidFill>
                  <a:srgbClr val="000000"/>
                </a:solidFill>
              </a:rPr>
              <a:t> var </a:t>
            </a:r>
            <a:r>
              <a:rPr lang="en-US" altLang="en-US" sz="2000" b="1" dirty="0">
                <a:solidFill>
                  <a:srgbClr val="CC0066"/>
                </a:solidFill>
              </a:rPr>
              <a:t>in</a:t>
            </a:r>
            <a:r>
              <a:rPr lang="en-US" altLang="en-US" sz="2000" dirty="0">
                <a:solidFill>
                  <a:srgbClr val="000000"/>
                </a:solidFill>
              </a:rPr>
              <a:t> $PATH $HOME 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   </a:t>
            </a:r>
            <a:r>
              <a:rPr lang="en-US" altLang="en-US" sz="2000" b="1" dirty="0">
                <a:solidFill>
                  <a:srgbClr val="000000"/>
                </a:solidFill>
              </a:rPr>
              <a:t>do 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     echo “$var”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  </a:t>
            </a:r>
            <a:r>
              <a:rPr lang="en-US" altLang="en-US" sz="2000" b="1" dirty="0">
                <a:solidFill>
                  <a:srgbClr val="000000"/>
                </a:solidFill>
              </a:rPr>
              <a:t>done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endParaRPr lang="en-US" altLang="en-US" sz="2000" b="1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54CF42-45D0-41F6-BEE2-6A881909A256}"/>
              </a:ext>
            </a:extLst>
          </p:cNvPr>
          <p:cNvSpPr txBox="1"/>
          <p:nvPr/>
        </p:nvSpPr>
        <p:spPr>
          <a:xfrm>
            <a:off x="6331578" y="2283811"/>
            <a:ext cx="5598389" cy="987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dirty="0">
                <a:solidFill>
                  <a:srgbClr val="000000"/>
                </a:solidFill>
              </a:rPr>
              <a:t>/bin:/</a:t>
            </a:r>
            <a:r>
              <a:rPr lang="en-US" altLang="en-US" dirty="0" err="1">
                <a:solidFill>
                  <a:srgbClr val="000000"/>
                </a:solidFill>
              </a:rPr>
              <a:t>usr</a:t>
            </a:r>
            <a:r>
              <a:rPr lang="en-US" altLang="en-US" dirty="0">
                <a:solidFill>
                  <a:srgbClr val="000000"/>
                </a:solidFill>
              </a:rPr>
              <a:t>/bin:/home/local/bin:/</a:t>
            </a:r>
            <a:r>
              <a:rPr lang="en-US" altLang="en-US" dirty="0" err="1">
                <a:solidFill>
                  <a:srgbClr val="000000"/>
                </a:solidFill>
              </a:rPr>
              <a:t>usr</a:t>
            </a:r>
            <a:r>
              <a:rPr lang="en-US" altLang="en-US" dirty="0">
                <a:solidFill>
                  <a:srgbClr val="000000"/>
                </a:solidFill>
              </a:rPr>
              <a:t>/bin/x11:.:/oracle/bin</a:t>
            </a:r>
          </a:p>
          <a:p>
            <a:pPr>
              <a:spcBef>
                <a:spcPts val="500"/>
              </a:spcBef>
            </a:pPr>
            <a:r>
              <a:rPr lang="en-US" altLang="en-US" dirty="0">
                <a:solidFill>
                  <a:srgbClr val="000000"/>
                </a:solidFill>
              </a:rPr>
              <a:t>/home/user1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09690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433C5329-3083-4003-91A4-ADEEEE981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443" y="1344819"/>
            <a:ext cx="1117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D235F97A-30F7-4C4E-B34D-C7A680F04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043" y="1344819"/>
            <a:ext cx="10871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0000"/>
                </a:solidFill>
              </a:rPr>
              <a:t>Shell Scripts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2652C07F-44C0-4A7E-B407-C66B4226F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843" y="2487819"/>
            <a:ext cx="10972800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800">
                <a:solidFill>
                  <a:srgbClr val="000000"/>
                </a:solidFill>
              </a:rPr>
              <a:t>#! /bin/sh				</a:t>
            </a:r>
            <a:r>
              <a:rPr lang="en-US" altLang="en-US">
                <a:solidFill>
                  <a:srgbClr val="FF0000"/>
                </a:solidFill>
              </a:rPr>
              <a:t>interpreter line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# script.sh: sample shell script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echo  Today’s date:`date`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echo “This month’s calendar”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cal `date “+%m 20%y”`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echo “My shell : $SHELL”</a:t>
            </a:r>
          </a:p>
          <a:p>
            <a:pPr eaLnBrk="1" hangingPunct="1">
              <a:spcBef>
                <a:spcPts val="700"/>
              </a:spcBef>
            </a:pPr>
            <a:endParaRPr lang="en-US" altLang="en-US" sz="2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2208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2">
            <a:extLst>
              <a:ext uri="{FF2B5EF4-FFF2-40B4-BE49-F238E27FC236}">
                <a16:creationId xmlns:a16="http://schemas.microsoft.com/office/drawing/2014/main" id="{33D1BFCE-5EF0-4E2B-9C59-57D1C7F8A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309158"/>
            <a:ext cx="111252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500"/>
              </a:spcBef>
            </a:pPr>
            <a:endParaRPr lang="en-US" altLang="en-US" sz="2000" b="1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b="1">
                <a:solidFill>
                  <a:srgbClr val="000000"/>
                </a:solidFill>
              </a:rPr>
              <a:t>List from command substitution</a:t>
            </a:r>
            <a:r>
              <a:rPr lang="en-US" altLang="en-US" sz="2000">
                <a:solidFill>
                  <a:srgbClr val="000000"/>
                </a:solidFill>
              </a:rPr>
              <a:t>:-</a:t>
            </a:r>
            <a:r>
              <a:rPr lang="en-US" altLang="en-US" sz="2400">
                <a:solidFill>
                  <a:srgbClr val="000000"/>
                </a:solidFill>
              </a:rPr>
              <a:t>		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>
                <a:solidFill>
                  <a:srgbClr val="000000"/>
                </a:solidFill>
              </a:rPr>
              <a:t>Can also use command substitution to create list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Eg: </a:t>
            </a:r>
            <a:r>
              <a:rPr lang="en-US" altLang="en-US" sz="2000" b="1">
                <a:solidFill>
                  <a:srgbClr val="CC0066"/>
                </a:solidFill>
              </a:rPr>
              <a:t>for</a:t>
            </a:r>
            <a:r>
              <a:rPr lang="en-US" altLang="en-US" sz="2000">
                <a:solidFill>
                  <a:srgbClr val="000000"/>
                </a:solidFill>
              </a:rPr>
              <a:t> file </a:t>
            </a:r>
            <a:r>
              <a:rPr lang="en-US" altLang="en-US" sz="2000" b="1">
                <a:solidFill>
                  <a:srgbClr val="CC0066"/>
                </a:solidFill>
              </a:rPr>
              <a:t>in</a:t>
            </a:r>
            <a:r>
              <a:rPr lang="en-US" altLang="en-US" sz="2000">
                <a:solidFill>
                  <a:srgbClr val="000000"/>
                </a:solidFill>
              </a:rPr>
              <a:t> `cat clist`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>
                <a:solidFill>
                  <a:srgbClr val="000000"/>
                </a:solidFill>
              </a:rPr>
              <a:t>It is most suitable when list is large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en-US" sz="2000" b="1">
                <a:solidFill>
                  <a:srgbClr val="000000"/>
                </a:solidFill>
              </a:rPr>
              <a:t>List from wild-cards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>
                <a:solidFill>
                  <a:srgbClr val="000000"/>
                </a:solidFill>
              </a:rPr>
              <a:t>When list consists of wild cards , the shell interprets them as </a:t>
            </a:r>
            <a:r>
              <a:rPr lang="en-US" altLang="en-US" sz="2000" i="1">
                <a:solidFill>
                  <a:srgbClr val="000000"/>
                </a:solidFill>
              </a:rPr>
              <a:t>filenames</a:t>
            </a:r>
            <a:r>
              <a:rPr lang="en-US" altLang="en-US" sz="2000">
                <a:solidFill>
                  <a:srgbClr val="000000"/>
                </a:solidFill>
              </a:rPr>
              <a:t>. 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>
                <a:solidFill>
                  <a:srgbClr val="000000"/>
                </a:solidFill>
              </a:rPr>
              <a:t>Eg: 	</a:t>
            </a:r>
            <a:r>
              <a:rPr lang="en-US" altLang="en-US" sz="2000" b="1">
                <a:solidFill>
                  <a:srgbClr val="CC0066"/>
                </a:solidFill>
              </a:rPr>
              <a:t>for</a:t>
            </a:r>
            <a:r>
              <a:rPr lang="en-US" altLang="en-US" sz="2000">
                <a:solidFill>
                  <a:srgbClr val="000000"/>
                </a:solidFill>
              </a:rPr>
              <a:t> file </a:t>
            </a:r>
            <a:r>
              <a:rPr lang="en-US" altLang="en-US" sz="2000" b="1">
                <a:solidFill>
                  <a:srgbClr val="CC0066"/>
                </a:solidFill>
              </a:rPr>
              <a:t>in</a:t>
            </a:r>
            <a:r>
              <a:rPr lang="en-US" altLang="en-US" sz="2000">
                <a:solidFill>
                  <a:srgbClr val="000000"/>
                </a:solidFill>
              </a:rPr>
              <a:t> *.c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			</a:t>
            </a:r>
            <a:r>
              <a:rPr lang="en-US" altLang="en-US" sz="2000" b="1">
                <a:solidFill>
                  <a:srgbClr val="000000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				echo $file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			</a:t>
            </a:r>
            <a:r>
              <a:rPr lang="en-US" altLang="en-US" sz="2000" b="1">
                <a:solidFill>
                  <a:srgbClr val="000000"/>
                </a:solidFill>
              </a:rPr>
              <a:t>done</a:t>
            </a:r>
          </a:p>
          <a:p>
            <a:pPr eaLnBrk="1" hangingPunct="1">
              <a:spcBef>
                <a:spcPts val="500"/>
              </a:spcBef>
              <a:buClrTx/>
              <a:buSzTx/>
              <a:buFontTx/>
              <a:buNone/>
            </a:pPr>
            <a:endParaRPr lang="en-US" altLang="en-US" sz="20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745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2">
            <a:extLst>
              <a:ext uri="{FF2B5EF4-FFF2-40B4-BE49-F238E27FC236}">
                <a16:creationId xmlns:a16="http://schemas.microsoft.com/office/drawing/2014/main" id="{5F60A402-2881-46E6-9F14-98AE76470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73" y="1226012"/>
            <a:ext cx="11171084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312863" algn="l"/>
                <a:tab pos="2227263" algn="l"/>
                <a:tab pos="3141663" algn="l"/>
                <a:tab pos="4056063" algn="l"/>
                <a:tab pos="4970463" algn="l"/>
                <a:tab pos="5884863" algn="l"/>
                <a:tab pos="6799263" algn="l"/>
                <a:tab pos="7713663" algn="l"/>
                <a:tab pos="8628063" algn="l"/>
                <a:tab pos="9542463" algn="l"/>
                <a:tab pos="10456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en-US" sz="2000" b="1" dirty="0">
                <a:solidFill>
                  <a:srgbClr val="000000"/>
                </a:solidFill>
              </a:rPr>
              <a:t>List from positional parameters</a:t>
            </a:r>
            <a:r>
              <a:rPr lang="en-US" altLang="en-US" sz="2000" dirty="0">
                <a:solidFill>
                  <a:srgbClr val="000000"/>
                </a:solidFill>
              </a:rPr>
              <a:t> 	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</a:rPr>
              <a:t>For is also used to process positional parameters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 err="1">
                <a:solidFill>
                  <a:srgbClr val="000000"/>
                </a:solidFill>
              </a:rPr>
              <a:t>Eg</a:t>
            </a:r>
            <a:r>
              <a:rPr lang="en-US" altLang="en-US" sz="2000" dirty="0">
                <a:solidFill>
                  <a:srgbClr val="000000"/>
                </a:solidFill>
              </a:rPr>
              <a:t>: #</a:t>
            </a:r>
            <a:r>
              <a:rPr lang="en-US" altLang="en-US" sz="2000" dirty="0" err="1">
                <a:solidFill>
                  <a:srgbClr val="000000"/>
                </a:solidFill>
              </a:rPr>
              <a:t>prg</a:t>
            </a:r>
            <a:r>
              <a:rPr lang="en-US" altLang="en-US" sz="2000" dirty="0">
                <a:solidFill>
                  <a:srgbClr val="000000"/>
                </a:solidFill>
              </a:rPr>
              <a:t> forprg.sh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</a:t>
            </a:r>
            <a:r>
              <a:rPr lang="en-US" altLang="en-US" sz="2000" b="1" dirty="0">
                <a:solidFill>
                  <a:srgbClr val="CC0066"/>
                </a:solidFill>
              </a:rPr>
              <a:t>for</a:t>
            </a:r>
            <a:r>
              <a:rPr lang="en-US" altLang="en-US" sz="2000" dirty="0">
                <a:solidFill>
                  <a:srgbClr val="000000"/>
                </a:solidFill>
              </a:rPr>
              <a:t> var </a:t>
            </a:r>
            <a:r>
              <a:rPr lang="en-US" altLang="en-US" sz="2000" b="1" dirty="0">
                <a:solidFill>
                  <a:srgbClr val="CC0066"/>
                </a:solidFill>
              </a:rPr>
              <a:t>in</a:t>
            </a:r>
            <a:r>
              <a:rPr lang="en-US" altLang="en-US" sz="2000" dirty="0">
                <a:solidFill>
                  <a:srgbClr val="000000"/>
                </a:solidFill>
              </a:rPr>
              <a:t> $*		OR	</a:t>
            </a:r>
            <a:r>
              <a:rPr lang="en-US" altLang="en-US" sz="2000" b="1" dirty="0">
                <a:solidFill>
                  <a:srgbClr val="CC0066"/>
                </a:solidFill>
              </a:rPr>
              <a:t>for</a:t>
            </a:r>
            <a:r>
              <a:rPr lang="en-US" altLang="en-US" sz="2000" dirty="0">
                <a:solidFill>
                  <a:srgbClr val="000000"/>
                </a:solidFill>
              </a:rPr>
              <a:t> var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</a:t>
            </a:r>
            <a:r>
              <a:rPr lang="en-US" altLang="en-US" sz="2000" b="1" dirty="0">
                <a:solidFill>
                  <a:srgbClr val="000000"/>
                </a:solidFill>
              </a:rPr>
              <a:t>do</a:t>
            </a:r>
            <a:r>
              <a:rPr lang="en-US" altLang="en-US" sz="2000" dirty="0">
                <a:solidFill>
                  <a:srgbClr val="000000"/>
                </a:solidFill>
              </a:rPr>
              <a:t>				</a:t>
            </a:r>
            <a:r>
              <a:rPr lang="en-US" altLang="en-US" sz="2000" b="1" dirty="0">
                <a:solidFill>
                  <a:srgbClr val="000000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echo $var				echo $var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</a:t>
            </a:r>
            <a:r>
              <a:rPr lang="en-US" altLang="en-US" sz="2000" b="1" dirty="0">
                <a:solidFill>
                  <a:srgbClr val="000000"/>
                </a:solidFill>
              </a:rPr>
              <a:t>done</a:t>
            </a:r>
            <a:r>
              <a:rPr lang="en-US" altLang="en-US" sz="2000" dirty="0">
                <a:solidFill>
                  <a:srgbClr val="000000"/>
                </a:solidFill>
              </a:rPr>
              <a:t>				</a:t>
            </a:r>
            <a:r>
              <a:rPr lang="en-US" altLang="en-US" sz="2000" b="1" dirty="0">
                <a:solidFill>
                  <a:srgbClr val="000000"/>
                </a:solidFill>
              </a:rPr>
              <a:t>done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- While executing: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CC0066"/>
                </a:solidFill>
              </a:rPr>
              <a:t>	$ forprg.sh All The Best </a:t>
            </a:r>
          </a:p>
        </p:txBody>
      </p:sp>
    </p:spTree>
    <p:extLst>
      <p:ext uri="{BB962C8B-B14F-4D97-AF65-F5344CB8AC3E}">
        <p14:creationId xmlns:p14="http://schemas.microsoft.com/office/powerpoint/2010/main" val="22107666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073CB908-3DF0-4387-B66A-210EEF4FC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899" y="1176155"/>
            <a:ext cx="10254343" cy="537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Combines two functions: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</a:rPr>
              <a:t>Perform arithmetic operations on integers (computation)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</a:rPr>
              <a:t>Manipulates strings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</a:rPr>
              <a:t>Computation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:$ x=3; y=5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$ expr 3 + 5			# 8	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# either side of the operators </a:t>
            </a:r>
            <a:r>
              <a:rPr lang="en-US" altLang="en-US" sz="2400" b="1" dirty="0">
                <a:solidFill>
                  <a:srgbClr val="CC0066"/>
                </a:solidFill>
              </a:rPr>
              <a:t>space</a:t>
            </a:r>
            <a:r>
              <a:rPr lang="en-US" altLang="en-US" sz="2400" dirty="0">
                <a:solidFill>
                  <a:srgbClr val="CC0066"/>
                </a:solidFill>
              </a:rPr>
              <a:t> is required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$ expr $x - $y			#-2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$ expr 3 \* 5			# 15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$ expr $y / $x			# 1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$ expr 12 % 5			# 2</a:t>
            </a:r>
          </a:p>
        </p:txBody>
      </p:sp>
    </p:spTree>
    <p:extLst>
      <p:ext uri="{BB962C8B-B14F-4D97-AF65-F5344CB8AC3E}">
        <p14:creationId xmlns:p14="http://schemas.microsoft.com/office/powerpoint/2010/main" val="39334750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D8AFD245-9156-4510-9210-4B7099A2B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59547"/>
            <a:ext cx="10907486" cy="528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</a:rPr>
              <a:t>expr</a:t>
            </a:r>
            <a:r>
              <a:rPr lang="en-US" altLang="en-US" sz="2800" dirty="0">
                <a:solidFill>
                  <a:srgbClr val="000000"/>
                </a:solidFill>
              </a:rPr>
              <a:t> used with command substitution to assign a variable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Eg1: $ x=6; y=2; z=`expr $x + $y`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$ echo $z		# 8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Eg2: $ x=5;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$ x=`expr $x + 1`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$ echo $x		#6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altLang="en-US" sz="2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017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C061F8E9-5209-4A4D-B849-7A6657095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828" y="1176155"/>
            <a:ext cx="1128304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608013" indent="-608013" eaLnBrk="0" hangingPunct="0"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989013" indent="-531813" eaLnBrk="0" hangingPunct="0"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</a:rPr>
              <a:t>  String handling</a:t>
            </a:r>
          </a:p>
          <a:p>
            <a:pPr eaLnBrk="1" hangingPunct="1"/>
            <a:r>
              <a:rPr lang="en-US" altLang="en-US" sz="2400" b="1" dirty="0">
                <a:solidFill>
                  <a:srgbClr val="000000"/>
                </a:solidFill>
              </a:rPr>
              <a:t>expr</a:t>
            </a:r>
            <a:r>
              <a:rPr lang="en-US" altLang="en-US" sz="2400" dirty="0">
                <a:solidFill>
                  <a:srgbClr val="000000"/>
                </a:solidFill>
              </a:rPr>
              <a:t> uses 2 expressions separated by a </a:t>
            </a:r>
            <a:r>
              <a:rPr lang="en-US" altLang="en-US" sz="2400" b="1" dirty="0">
                <a:solidFill>
                  <a:srgbClr val="000000"/>
                </a:solidFill>
              </a:rPr>
              <a:t>colon</a:t>
            </a:r>
          </a:p>
          <a:p>
            <a:pPr eaLnBrk="1" hangingPunct="1"/>
            <a:r>
              <a:rPr lang="en-US" altLang="en-US" sz="2400" i="1" dirty="0">
                <a:solidFill>
                  <a:srgbClr val="CC0066"/>
                </a:solidFill>
              </a:rPr>
              <a:t>The string to be worked upon </a:t>
            </a:r>
            <a:r>
              <a:rPr lang="en-US" altLang="en-US" sz="2400" b="1" dirty="0">
                <a:solidFill>
                  <a:srgbClr val="CC0066"/>
                </a:solidFill>
              </a:rPr>
              <a:t>:</a:t>
            </a:r>
            <a:r>
              <a:rPr lang="en-US" altLang="en-US" sz="2400" i="1" dirty="0">
                <a:solidFill>
                  <a:srgbClr val="CC0066"/>
                </a:solidFill>
              </a:rPr>
              <a:t> a regular expression</a:t>
            </a:r>
            <a:endParaRPr lang="en-US" altLang="en-US" sz="2400" b="1" dirty="0">
              <a:solidFill>
                <a:srgbClr val="CC0066"/>
              </a:solidFill>
            </a:endParaRP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</a:rPr>
              <a:t>expr</a:t>
            </a:r>
            <a:r>
              <a:rPr lang="en-US" altLang="en-US" sz="2800" dirty="0">
                <a:solidFill>
                  <a:srgbClr val="000000"/>
                </a:solidFill>
              </a:rPr>
              <a:t> perform 3 important functions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</a:rPr>
              <a:t>Determine the length of the string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</a:rPr>
              <a:t>Extract a substring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</a:rPr>
              <a:t>Locate the position of a character in a string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AutoNum type="arabicParenR"/>
            </a:pPr>
            <a:r>
              <a:rPr lang="en-US" altLang="en-US" sz="2800" dirty="0">
                <a:solidFill>
                  <a:srgbClr val="000000"/>
                </a:solidFill>
              </a:rPr>
              <a:t>Length of the string : 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b="1" dirty="0">
                <a:solidFill>
                  <a:srgbClr val="CC0066"/>
                </a:solidFill>
              </a:rPr>
              <a:t>.*</a:t>
            </a:r>
            <a:r>
              <a:rPr lang="en-US" altLang="en-US" sz="2800" dirty="0">
                <a:solidFill>
                  <a:srgbClr val="000000"/>
                </a:solidFill>
              </a:rPr>
              <a:t> - counts the number of occurrences  of any character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Eg1: </a:t>
            </a:r>
            <a:r>
              <a:rPr lang="en-US" altLang="en-US" sz="2800" dirty="0">
                <a:solidFill>
                  <a:srgbClr val="CC0066"/>
                </a:solidFill>
              </a:rPr>
              <a:t>$ expr “</a:t>
            </a:r>
            <a:r>
              <a:rPr lang="en-US" altLang="en-US" sz="2800" dirty="0" err="1">
                <a:solidFill>
                  <a:srgbClr val="CC0066"/>
                </a:solidFill>
              </a:rPr>
              <a:t>abcdefghijkl</a:t>
            </a:r>
            <a:r>
              <a:rPr lang="en-US" altLang="en-US" sz="2800" dirty="0">
                <a:solidFill>
                  <a:srgbClr val="CC0066"/>
                </a:solidFill>
              </a:rPr>
              <a:t>” : ‘.*’	 	</a:t>
            </a:r>
            <a:r>
              <a:rPr lang="en-US" altLang="en-US" sz="2800" dirty="0">
                <a:solidFill>
                  <a:schemeClr val="tx1"/>
                </a:solidFill>
              </a:rPr>
              <a:t># 12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# space is required on either sides of </a:t>
            </a:r>
            <a:r>
              <a:rPr lang="en-US" altLang="en-US" sz="2800" b="1" dirty="0">
                <a:solidFill>
                  <a:srgbClr val="CC0066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4484386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41FEA6D1-7A53-4611-B8F1-AE77BA0CB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990600"/>
            <a:ext cx="10940143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Eg2: echo “Enter your name :\c”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read name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if [ `expr $name : ‘.*’ ` -</a:t>
            </a:r>
            <a:r>
              <a:rPr lang="en-US" altLang="en-US" sz="2400" dirty="0" err="1">
                <a:solidFill>
                  <a:srgbClr val="000000"/>
                </a:solidFill>
              </a:rPr>
              <a:t>gt</a:t>
            </a:r>
            <a:r>
              <a:rPr lang="en-US" altLang="en-US" sz="2400" dirty="0">
                <a:solidFill>
                  <a:srgbClr val="000000"/>
                </a:solidFill>
              </a:rPr>
              <a:t> 20 ]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then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	echo “Name too long”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else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	echo “$name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fi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2) Extracting a substring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Enclosed by a escaped characters \(and \)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 $stg=2013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dirty="0">
                <a:solidFill>
                  <a:srgbClr val="CC0066"/>
                </a:solidFill>
              </a:rPr>
              <a:t>$expr “$stg” : ‘..\(..\)’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13</a:t>
            </a:r>
          </a:p>
        </p:txBody>
      </p:sp>
    </p:spTree>
    <p:extLst>
      <p:ext uri="{BB962C8B-B14F-4D97-AF65-F5344CB8AC3E}">
        <p14:creationId xmlns:p14="http://schemas.microsoft.com/office/powerpoint/2010/main" val="14250541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3">
            <a:extLst>
              <a:ext uri="{FF2B5EF4-FFF2-40B4-BE49-F238E27FC236}">
                <a16:creationId xmlns:a16="http://schemas.microsoft.com/office/drawing/2014/main" id="{B14A5A99-B71B-406E-B9D9-CD19E21D8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1432860"/>
            <a:ext cx="10956471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3) Locating position of a character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Returns the location of the first occurrence of a character inside the string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 $stg=</a:t>
            </a:r>
            <a:r>
              <a:rPr lang="en-US" altLang="en-US" sz="2400" dirty="0" err="1">
                <a:solidFill>
                  <a:srgbClr val="000000"/>
                </a:solidFill>
              </a:rPr>
              <a:t>abcdefghijkl</a:t>
            </a: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dirty="0">
                <a:solidFill>
                  <a:srgbClr val="CC0066"/>
                </a:solidFill>
              </a:rPr>
              <a:t>$expr “$stg” : ‘[^d]*d’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</a:rPr>
              <a:t>	4</a:t>
            </a:r>
          </a:p>
        </p:txBody>
      </p:sp>
    </p:spTree>
    <p:extLst>
      <p:ext uri="{BB962C8B-B14F-4D97-AF65-F5344CB8AC3E}">
        <p14:creationId xmlns:p14="http://schemas.microsoft.com/office/powerpoint/2010/main" val="30560147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3A9EAD9-4CC3-4EF9-BE17-13D261ED568B}"/>
              </a:ext>
            </a:extLst>
          </p:cNvPr>
          <p:cNvSpPr/>
          <p:nvPr/>
        </p:nvSpPr>
        <p:spPr>
          <a:xfrm>
            <a:off x="614854" y="1176155"/>
            <a:ext cx="1119351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/>
              <a:t>sleep Command in Unix / Shell Scripting</a:t>
            </a:r>
          </a:p>
          <a:p>
            <a:endParaRPr lang="en-IN" sz="2400" dirty="0"/>
          </a:p>
          <a:p>
            <a:r>
              <a:rPr lang="en-IN" sz="2400" dirty="0"/>
              <a:t>The sleep command is used to pause the execution of a shell script for a specified amount of time.</a:t>
            </a:r>
          </a:p>
          <a:p>
            <a:endParaRPr lang="en-IN" sz="2400" dirty="0"/>
          </a:p>
          <a:p>
            <a:r>
              <a:rPr lang="en-IN" sz="2400" dirty="0"/>
              <a:t>Syntax</a:t>
            </a:r>
          </a:p>
          <a:p>
            <a:r>
              <a:rPr lang="en-IN" sz="2400" dirty="0"/>
              <a:t>                                                sleep  &lt;time&gt;</a:t>
            </a:r>
          </a:p>
          <a:p>
            <a:r>
              <a:rPr lang="en-IN" sz="2400" dirty="0"/>
              <a:t>Examples</a:t>
            </a:r>
          </a:p>
          <a:p>
            <a:r>
              <a:rPr lang="en-IN" sz="2400" dirty="0"/>
              <a:t>             Wait for 5 seconds</a:t>
            </a:r>
          </a:p>
          <a:p>
            <a:r>
              <a:rPr lang="en-IN" sz="2400" dirty="0"/>
              <a:t>                                                sleep 5</a:t>
            </a:r>
          </a:p>
          <a:p>
            <a:r>
              <a:rPr lang="en-IN" sz="2400" dirty="0"/>
              <a:t>             Wait for 2 minutes</a:t>
            </a:r>
          </a:p>
          <a:p>
            <a:r>
              <a:rPr lang="en-IN" sz="2400" dirty="0"/>
              <a:t>                                                sleep 2m</a:t>
            </a:r>
          </a:p>
          <a:p>
            <a:r>
              <a:rPr lang="en-IN" sz="2400" dirty="0"/>
              <a:t>             Wait for 1 hour</a:t>
            </a:r>
          </a:p>
          <a:p>
            <a:r>
              <a:rPr lang="en-IN" sz="2400" dirty="0"/>
              <a:t>                                                 sleep 1h</a:t>
            </a:r>
          </a:p>
        </p:txBody>
      </p:sp>
    </p:spTree>
    <p:extLst>
      <p:ext uri="{BB962C8B-B14F-4D97-AF65-F5344CB8AC3E}">
        <p14:creationId xmlns:p14="http://schemas.microsoft.com/office/powerpoint/2010/main" val="27138836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150CA016-02DA-42D1-BFB9-22A5E663CE18}"/>
              </a:ext>
            </a:extLst>
          </p:cNvPr>
          <p:cNvSpPr/>
          <p:nvPr/>
        </p:nvSpPr>
        <p:spPr>
          <a:xfrm>
            <a:off x="1045778" y="1234329"/>
            <a:ext cx="883131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dirty="0"/>
              <a:t>Example Program Using sleep</a:t>
            </a:r>
          </a:p>
          <a:p>
            <a:endParaRPr lang="en-IN" sz="3200" dirty="0"/>
          </a:p>
          <a:p>
            <a:r>
              <a:rPr lang="en-IN" sz="3200" dirty="0"/>
              <a:t>echo "Process started"</a:t>
            </a:r>
          </a:p>
          <a:p>
            <a:r>
              <a:rPr lang="en-IN" sz="3200" dirty="0"/>
              <a:t>sleep 3</a:t>
            </a:r>
          </a:p>
          <a:p>
            <a:r>
              <a:rPr lang="en-IN" sz="3200" dirty="0"/>
              <a:t>echo "Process resumed after 3 seconds"</a:t>
            </a:r>
          </a:p>
          <a:p>
            <a:endParaRPr lang="en-IN" sz="3200" dirty="0"/>
          </a:p>
          <a:p>
            <a:r>
              <a:rPr lang="en-IN" sz="3200" dirty="0"/>
              <a:t>Output</a:t>
            </a:r>
          </a:p>
          <a:p>
            <a:r>
              <a:rPr lang="en-IN" sz="3200" dirty="0"/>
              <a:t>Process started</a:t>
            </a:r>
          </a:p>
          <a:p>
            <a:r>
              <a:rPr lang="en-IN" sz="3200" dirty="0"/>
              <a:t>(waits for 3 seconds)</a:t>
            </a:r>
          </a:p>
          <a:p>
            <a:r>
              <a:rPr lang="en-IN" sz="3200" dirty="0"/>
              <a:t>Process resumed after 3 seconds</a:t>
            </a:r>
          </a:p>
        </p:txBody>
      </p:sp>
    </p:spTree>
    <p:extLst>
      <p:ext uri="{BB962C8B-B14F-4D97-AF65-F5344CB8AC3E}">
        <p14:creationId xmlns:p14="http://schemas.microsoft.com/office/powerpoint/2010/main" val="41043421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7695D579-E8C1-4B60-AC3E-F040DC9F012E}"/>
              </a:ext>
            </a:extLst>
          </p:cNvPr>
          <p:cNvSpPr/>
          <p:nvPr/>
        </p:nvSpPr>
        <p:spPr>
          <a:xfrm>
            <a:off x="551793" y="1176155"/>
            <a:ext cx="1121716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/>
              <a:t>wait Command in Unix / Shell Scripting</a:t>
            </a:r>
          </a:p>
          <a:p>
            <a:endParaRPr lang="en-IN" dirty="0"/>
          </a:p>
          <a:p>
            <a:r>
              <a:rPr lang="en-IN" dirty="0"/>
              <a:t>The wait command is used to make the shell wait for background processes to finish.</a:t>
            </a:r>
          </a:p>
          <a:p>
            <a:endParaRPr lang="en-IN" dirty="0"/>
          </a:p>
          <a:p>
            <a:r>
              <a:rPr lang="en-IN" dirty="0"/>
              <a:t>Background Process</a:t>
            </a:r>
          </a:p>
          <a:p>
            <a:endParaRPr lang="en-IN" dirty="0"/>
          </a:p>
          <a:p>
            <a:r>
              <a:rPr lang="en-IN" dirty="0"/>
              <a:t>When a command ends with &amp;, it runs in the background.</a:t>
            </a:r>
          </a:p>
          <a:p>
            <a:endParaRPr lang="en-IN" dirty="0"/>
          </a:p>
          <a:p>
            <a:r>
              <a:rPr lang="en-IN" dirty="0"/>
              <a:t>Example:</a:t>
            </a:r>
          </a:p>
          <a:p>
            <a:endParaRPr lang="en-IN" dirty="0"/>
          </a:p>
          <a:p>
            <a:r>
              <a:rPr lang="en-IN" dirty="0"/>
              <a:t>sleep 5 &amp;</a:t>
            </a:r>
          </a:p>
          <a:p>
            <a:endParaRPr lang="en-IN" dirty="0"/>
          </a:p>
          <a:p>
            <a:r>
              <a:rPr lang="en-IN" dirty="0"/>
              <a:t>                                                This runs the process in the background.</a:t>
            </a:r>
          </a:p>
          <a:p>
            <a:endParaRPr lang="en-IN" dirty="0"/>
          </a:p>
          <a:p>
            <a:r>
              <a:rPr lang="en-IN" dirty="0"/>
              <a:t>Syntax of wait</a:t>
            </a:r>
          </a:p>
          <a:p>
            <a:r>
              <a:rPr lang="en-IN" dirty="0"/>
              <a:t>                                                wait</a:t>
            </a:r>
          </a:p>
          <a:p>
            <a:endParaRPr lang="en-IN" dirty="0"/>
          </a:p>
          <a:p>
            <a:r>
              <a:rPr lang="en-IN" dirty="0"/>
              <a:t>It waits for all background jobs to complete.</a:t>
            </a:r>
          </a:p>
        </p:txBody>
      </p:sp>
    </p:spTree>
    <p:extLst>
      <p:ext uri="{BB962C8B-B14F-4D97-AF65-F5344CB8AC3E}">
        <p14:creationId xmlns:p14="http://schemas.microsoft.com/office/powerpoint/2010/main" val="2702867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576B61AF-B940-42B7-9962-07C7C856B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191" y="940395"/>
            <a:ext cx="1119980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F6E78600-03B1-4309-930B-04D677790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640" y="965366"/>
            <a:ext cx="1089435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000000"/>
                </a:solidFill>
              </a:rPr>
              <a:t>read : Making script interactive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C76F780E-F627-4830-B6E1-F1F1DFE41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99" y="1645742"/>
            <a:ext cx="11097986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</a:rPr>
              <a:t>read – </a:t>
            </a:r>
            <a:r>
              <a:rPr lang="en-US" altLang="en-US" sz="2800" dirty="0">
                <a:solidFill>
                  <a:srgbClr val="000000"/>
                </a:solidFill>
              </a:rPr>
              <a:t>taking input from the user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read </a:t>
            </a:r>
            <a:r>
              <a:rPr lang="en-US" altLang="en-US" sz="2800" dirty="0" err="1">
                <a:solidFill>
                  <a:srgbClr val="000000"/>
                </a:solidFill>
              </a:rPr>
              <a:t>sname</a:t>
            </a:r>
            <a:endParaRPr lang="en-US" altLang="en-US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endParaRPr lang="en-US" altLang="en-US" sz="2800" dirty="0">
              <a:solidFill>
                <a:srgbClr val="FF0066"/>
              </a:solidFill>
            </a:endParaRP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	echo </a:t>
            </a:r>
            <a:r>
              <a:rPr lang="en-US" altLang="en-US" sz="2800" dirty="0">
                <a:solidFill>
                  <a:srgbClr val="000000"/>
                </a:solidFill>
              </a:rPr>
              <a:t>“Enter a name :\c”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	read </a:t>
            </a:r>
            <a:r>
              <a:rPr lang="en-US" altLang="en-US" sz="2800" dirty="0" err="1">
                <a:solidFill>
                  <a:srgbClr val="000000"/>
                </a:solidFill>
              </a:rPr>
              <a:t>sname</a:t>
            </a:r>
            <a:endParaRPr lang="en-US" altLang="en-US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	echo </a:t>
            </a:r>
            <a:r>
              <a:rPr lang="en-US" altLang="en-US" sz="2800" dirty="0">
                <a:solidFill>
                  <a:srgbClr val="000000"/>
                </a:solidFill>
              </a:rPr>
              <a:t>“Enter first and last name:\c”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	read </a:t>
            </a:r>
            <a:r>
              <a:rPr lang="en-US" altLang="en-US" sz="2800" dirty="0" err="1">
                <a:solidFill>
                  <a:srgbClr val="000000"/>
                </a:solidFill>
              </a:rPr>
              <a:t>fname</a:t>
            </a: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</a:rPr>
              <a:t>lname</a:t>
            </a:r>
            <a:endParaRPr lang="en-US" altLang="en-US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	echo</a:t>
            </a:r>
            <a:r>
              <a:rPr lang="en-US" altLang="en-US" sz="2800" dirty="0">
                <a:solidFill>
                  <a:srgbClr val="000000"/>
                </a:solidFill>
              </a:rPr>
              <a:t> “The name is : $</a:t>
            </a:r>
            <a:r>
              <a:rPr lang="en-US" altLang="en-US" sz="2800" dirty="0" err="1">
                <a:solidFill>
                  <a:srgbClr val="000000"/>
                </a:solidFill>
              </a:rPr>
              <a:t>sname</a:t>
            </a:r>
            <a:r>
              <a:rPr lang="en-US" altLang="en-US" sz="2800" dirty="0">
                <a:solidFill>
                  <a:srgbClr val="000000"/>
                </a:solidFill>
              </a:rPr>
              <a:t> $</a:t>
            </a:r>
            <a:r>
              <a:rPr lang="en-US" altLang="en-US" sz="2800" dirty="0" err="1">
                <a:solidFill>
                  <a:srgbClr val="000000"/>
                </a:solidFill>
              </a:rPr>
              <a:t>fname</a:t>
            </a:r>
            <a:r>
              <a:rPr lang="en-US" altLang="en-US" sz="2800" dirty="0">
                <a:solidFill>
                  <a:srgbClr val="000000"/>
                </a:solidFill>
              </a:rPr>
              <a:t> $</a:t>
            </a:r>
            <a:r>
              <a:rPr lang="en-US" altLang="en-US" sz="2800" dirty="0" err="1">
                <a:solidFill>
                  <a:srgbClr val="000000"/>
                </a:solidFill>
              </a:rPr>
              <a:t>lname</a:t>
            </a:r>
            <a:r>
              <a:rPr lang="en-US" altLang="en-US" sz="2800" dirty="0">
                <a:solidFill>
                  <a:srgbClr val="000000"/>
                </a:solidFill>
              </a:rPr>
              <a:t>”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    read –p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    read -s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333399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925522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1CCAD4F-7C3E-43E7-BD89-3A8A94E7C700}"/>
              </a:ext>
            </a:extLst>
          </p:cNvPr>
          <p:cNvSpPr/>
          <p:nvPr/>
        </p:nvSpPr>
        <p:spPr>
          <a:xfrm>
            <a:off x="1302144" y="1176155"/>
            <a:ext cx="69447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/>
              <a:t>Example Using wait</a:t>
            </a:r>
          </a:p>
          <a:p>
            <a:r>
              <a:rPr lang="en-IN" sz="2400" dirty="0"/>
              <a:t>echo "Start"</a:t>
            </a:r>
          </a:p>
          <a:p>
            <a:endParaRPr lang="en-IN" sz="2400" dirty="0"/>
          </a:p>
          <a:p>
            <a:r>
              <a:rPr lang="en-IN" sz="2400" dirty="0"/>
              <a:t>sleep 5 &amp;</a:t>
            </a:r>
          </a:p>
          <a:p>
            <a:r>
              <a:rPr lang="en-IN" sz="2400" dirty="0"/>
              <a:t>sleep 3 &amp;</a:t>
            </a:r>
          </a:p>
          <a:p>
            <a:endParaRPr lang="en-IN" sz="2400" dirty="0"/>
          </a:p>
          <a:p>
            <a:r>
              <a:rPr lang="en-IN" sz="2400" dirty="0"/>
              <a:t>wait</a:t>
            </a:r>
          </a:p>
          <a:p>
            <a:endParaRPr lang="en-IN" sz="2400" dirty="0"/>
          </a:p>
          <a:p>
            <a:r>
              <a:rPr lang="en-IN" sz="2400" dirty="0"/>
              <a:t>echo "Both background processes completed"</a:t>
            </a:r>
          </a:p>
          <a:p>
            <a:r>
              <a:rPr lang="en-IN" sz="2400" dirty="0"/>
              <a:t>Explanation</a:t>
            </a:r>
          </a:p>
          <a:p>
            <a:r>
              <a:rPr lang="en-IN" sz="2400" dirty="0"/>
              <a:t>sleep 5 &amp; → runs in background</a:t>
            </a:r>
          </a:p>
          <a:p>
            <a:r>
              <a:rPr lang="en-IN" sz="2400" dirty="0"/>
              <a:t>sleep 3 &amp; → runs in background</a:t>
            </a:r>
          </a:p>
          <a:p>
            <a:r>
              <a:rPr lang="en-IN" sz="2400" dirty="0"/>
              <a:t>wait → waits until both finish</a:t>
            </a:r>
          </a:p>
          <a:p>
            <a:r>
              <a:rPr lang="en-IN" sz="2400" dirty="0"/>
              <a:t>Then the last echo executes</a:t>
            </a:r>
          </a:p>
        </p:txBody>
      </p:sp>
    </p:spTree>
    <p:extLst>
      <p:ext uri="{BB962C8B-B14F-4D97-AF65-F5344CB8AC3E}">
        <p14:creationId xmlns:p14="http://schemas.microsoft.com/office/powerpoint/2010/main" val="13660940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17EF7F52-7FDB-4B28-A64B-C4F1D65BE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022" y="1120855"/>
            <a:ext cx="10991874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0000"/>
                </a:solidFill>
              </a:rPr>
              <a:t>set AND shift: Manipulating the Positional Parameters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D8BDCFD5-1786-404B-9DB3-4FE6A9AA2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621" y="1532017"/>
            <a:ext cx="11500757" cy="598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1363" indent="-28416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b="1" dirty="0">
                <a:solidFill>
                  <a:srgbClr val="000000"/>
                </a:solidFill>
              </a:rPr>
              <a:t>set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Commands like </a:t>
            </a:r>
            <a:r>
              <a:rPr lang="en-US" altLang="en-US" sz="2400" dirty="0">
                <a:solidFill>
                  <a:srgbClr val="CC0066"/>
                </a:solidFill>
              </a:rPr>
              <a:t>date</a:t>
            </a:r>
            <a:r>
              <a:rPr lang="en-US" altLang="en-US" sz="2400" dirty="0">
                <a:solidFill>
                  <a:srgbClr val="000000"/>
                </a:solidFill>
              </a:rPr>
              <a:t> produces single-line o/p, so we had to use an external command (</a:t>
            </a:r>
            <a:r>
              <a:rPr lang="en-US" altLang="en-US" sz="2400" dirty="0">
                <a:solidFill>
                  <a:srgbClr val="CC0066"/>
                </a:solidFill>
              </a:rPr>
              <a:t>cut</a:t>
            </a:r>
            <a:r>
              <a:rPr lang="en-US" altLang="en-US" sz="2400" dirty="0">
                <a:solidFill>
                  <a:srgbClr val="000000"/>
                </a:solidFill>
              </a:rPr>
              <a:t>) to extract a field from the </a:t>
            </a:r>
            <a:r>
              <a:rPr lang="en-US" altLang="en-US" sz="2400" dirty="0">
                <a:solidFill>
                  <a:srgbClr val="CC0066"/>
                </a:solidFill>
              </a:rPr>
              <a:t>date</a:t>
            </a:r>
            <a:r>
              <a:rPr lang="en-US" altLang="en-US" sz="2400" dirty="0">
                <a:solidFill>
                  <a:srgbClr val="000000"/>
                </a:solidFill>
              </a:rPr>
              <a:t> o/p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000" b="1" dirty="0">
                <a:solidFill>
                  <a:srgbClr val="CC0066"/>
                </a:solidFill>
              </a:rPr>
              <a:t>$</a:t>
            </a:r>
            <a:r>
              <a:rPr lang="en-US" altLang="en-US" sz="2000" dirty="0">
                <a:solidFill>
                  <a:srgbClr val="CC0066"/>
                </a:solidFill>
              </a:rPr>
              <a:t> A=`date | cut –d” “ –f1` </a:t>
            </a:r>
            <a:endParaRPr lang="en-US" altLang="en-US" sz="2000" b="1" dirty="0">
              <a:solidFill>
                <a:srgbClr val="CC0066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The shell has an internal command to do this job – i.e. </a:t>
            </a:r>
            <a:r>
              <a:rPr lang="en-US" altLang="en-US" sz="2400" b="1" dirty="0">
                <a:solidFill>
                  <a:srgbClr val="000000"/>
                </a:solidFill>
              </a:rPr>
              <a:t>set</a:t>
            </a:r>
            <a:r>
              <a:rPr lang="en-US" altLang="en-US" sz="2400" dirty="0">
                <a:solidFill>
                  <a:srgbClr val="000000"/>
                </a:solidFill>
              </a:rPr>
              <a:t> statement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</a:rPr>
              <a:t>set </a:t>
            </a:r>
            <a:r>
              <a:rPr lang="en-US" altLang="en-US" sz="2400" dirty="0">
                <a:solidFill>
                  <a:srgbClr val="000000"/>
                </a:solidFill>
              </a:rPr>
              <a:t>assigns its arguments to the positional parameters $1, $2, and so on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It is especially useful for pick up individual fields from the output of a program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Use </a:t>
            </a:r>
            <a:r>
              <a:rPr lang="en-US" altLang="en-US" sz="2400" b="1" dirty="0">
                <a:solidFill>
                  <a:srgbClr val="000000"/>
                </a:solidFill>
              </a:rPr>
              <a:t>set</a:t>
            </a:r>
            <a:r>
              <a:rPr lang="en-US" altLang="en-US" sz="2400" dirty="0">
                <a:solidFill>
                  <a:srgbClr val="000000"/>
                </a:solidFill>
              </a:rPr>
              <a:t> to convert its arguments to positional parameters: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$ set 9567 2364 6774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It assigns value 9567 to $1, 2364 to $2 &amp; 6213 to $3, also sets $# and $*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US" alt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784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2">
            <a:extLst>
              <a:ext uri="{FF2B5EF4-FFF2-40B4-BE49-F238E27FC236}">
                <a16:creationId xmlns:a16="http://schemas.microsoft.com/office/drawing/2014/main" id="{3CB83F7D-F2EA-470C-9B07-990017B20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043" y="1032510"/>
            <a:ext cx="107442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Check this by echoing – 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$ echo “\$1 is $1, \$2 is $2, \$3 is $3”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$ echo “The $# arguments are $*”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# </a:t>
            </a:r>
            <a:r>
              <a:rPr lang="en-US" altLang="en-US" sz="2400" dirty="0" err="1">
                <a:solidFill>
                  <a:srgbClr val="000000"/>
                </a:solidFill>
              </a:rPr>
              <a:t>prg</a:t>
            </a:r>
            <a:r>
              <a:rPr lang="en-US" altLang="en-US" sz="2400" dirty="0">
                <a:solidFill>
                  <a:srgbClr val="000000"/>
                </a:solidFill>
              </a:rPr>
              <a:t> to extract the fields from the date o/p 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$ set `date`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$ echo $*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o/p : Mon Sep 29 11:30:30 IST 2014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	$ echo “The date is $2 $3, $6”</a:t>
            </a:r>
          </a:p>
          <a:p>
            <a:pPr eaLnBrk="1" hangingPunct="1"/>
            <a:endParaRPr lang="en-US" altLang="en-US" b="1" dirty="0">
              <a:solidFill>
                <a:srgbClr val="CC0066"/>
              </a:solidFill>
            </a:endParaRPr>
          </a:p>
          <a:p>
            <a:pPr eaLnBrk="1" hangingPunct="1"/>
            <a:r>
              <a:rPr lang="en-US" altLang="en-US" sz="2400" b="1" dirty="0">
                <a:solidFill>
                  <a:srgbClr val="000000"/>
                </a:solidFill>
              </a:rPr>
              <a:t>set -- : Helps command substitution</a:t>
            </a:r>
          </a:p>
          <a:p>
            <a:pPr eaLnBrk="1" hangingPunct="1"/>
            <a:endParaRPr lang="en-US" altLang="en-US" sz="2400" b="1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2400" dirty="0">
                <a:solidFill>
                  <a:srgbClr val="000000"/>
                </a:solidFill>
              </a:rPr>
              <a:t>When o/p of the command begins with a </a:t>
            </a:r>
            <a:r>
              <a:rPr lang="en-US" altLang="en-US" sz="2400" dirty="0">
                <a:solidFill>
                  <a:srgbClr val="CC0066"/>
                </a:solidFill>
              </a:rPr>
              <a:t>-</a:t>
            </a:r>
            <a:r>
              <a:rPr lang="en-US" altLang="en-US" sz="2400" dirty="0">
                <a:solidFill>
                  <a:srgbClr val="000000"/>
                </a:solidFill>
              </a:rPr>
              <a:t> , use set --</a:t>
            </a:r>
          </a:p>
          <a:p>
            <a:pPr eaLnBrk="1" hangingPunct="1"/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 :	</a:t>
            </a:r>
            <a:r>
              <a:rPr lang="en-US" altLang="en-US" sz="2400" dirty="0">
                <a:solidFill>
                  <a:srgbClr val="CC0066"/>
                </a:solidFill>
              </a:rPr>
              <a:t>$ set `ls –l file1`</a:t>
            </a:r>
            <a:r>
              <a:rPr lang="en-US" altLang="en-US" sz="2400" dirty="0">
                <a:solidFill>
                  <a:srgbClr val="000000"/>
                </a:solidFill>
              </a:rPr>
              <a:t>  		# error</a:t>
            </a:r>
          </a:p>
          <a:p>
            <a:pPr eaLnBrk="1" hangingPunct="1"/>
            <a:r>
              <a:rPr lang="en-US" altLang="en-US" sz="2400" dirty="0">
                <a:solidFill>
                  <a:srgbClr val="000000"/>
                </a:solidFill>
              </a:rPr>
              <a:t>		</a:t>
            </a:r>
            <a:r>
              <a:rPr lang="en-US" altLang="en-US" sz="2400" dirty="0">
                <a:solidFill>
                  <a:srgbClr val="CC0066"/>
                </a:solidFill>
              </a:rPr>
              <a:t>$ set -- `ls –l file1`</a:t>
            </a:r>
            <a:r>
              <a:rPr lang="en-US" altLang="en-US" sz="2400" dirty="0">
                <a:solidFill>
                  <a:srgbClr val="000000"/>
                </a:solidFill>
              </a:rPr>
              <a:t>		# correct</a:t>
            </a:r>
            <a:endParaRPr lang="en-US" alt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411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748F2BFA-C64C-4E59-A3E5-4E502A0FD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519" y="1274430"/>
            <a:ext cx="11746361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000" b="1" dirty="0">
                <a:solidFill>
                  <a:srgbClr val="000000"/>
                </a:solidFill>
              </a:rPr>
              <a:t>Shift: Shifting arguments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In the command line arguments -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First argument indicate – </a:t>
            </a:r>
            <a:r>
              <a:rPr lang="en-US" altLang="en-US" sz="2000" dirty="0">
                <a:solidFill>
                  <a:srgbClr val="CC0066"/>
                </a:solidFill>
              </a:rPr>
              <a:t>filename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The other arguments represent a series of strings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Shift transfer the contents of a positional parameter to its immediate lower numbered one.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This is done as many times as the statement is called.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When called once, $2 becomes $1, $3 becomes $2 </a:t>
            </a:r>
            <a:r>
              <a:rPr lang="en-US" altLang="en-US" sz="2000" dirty="0" err="1">
                <a:solidFill>
                  <a:srgbClr val="000000"/>
                </a:solidFill>
              </a:rPr>
              <a:t>etc</a:t>
            </a: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 err="1">
                <a:solidFill>
                  <a:srgbClr val="000000"/>
                </a:solidFill>
              </a:rPr>
              <a:t>Eg</a:t>
            </a:r>
            <a:r>
              <a:rPr lang="en-US" altLang="en-US" sz="2000" dirty="0">
                <a:solidFill>
                  <a:srgbClr val="000000"/>
                </a:solidFill>
              </a:rPr>
              <a:t>: 	</a:t>
            </a:r>
            <a:r>
              <a:rPr lang="en-US" altLang="en-US" sz="2000" dirty="0">
                <a:solidFill>
                  <a:srgbClr val="CC0066"/>
                </a:solidFill>
              </a:rPr>
              <a:t>$set `date`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CC0066"/>
                </a:solidFill>
              </a:rPr>
              <a:t>		$echo “$*”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Mon Sep 29 11:35:45 IST 2014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</a:t>
            </a:r>
            <a:r>
              <a:rPr lang="en-US" altLang="en-US" sz="2000" dirty="0">
                <a:solidFill>
                  <a:srgbClr val="CC0066"/>
                </a:solidFill>
              </a:rPr>
              <a:t>$echo $1 $2 $3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Mon Sep 29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</a:t>
            </a:r>
            <a:r>
              <a:rPr lang="en-US" altLang="en-US" sz="2000" dirty="0">
                <a:solidFill>
                  <a:srgbClr val="CC0066"/>
                </a:solidFill>
              </a:rPr>
              <a:t>$shift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</a:t>
            </a:r>
            <a:r>
              <a:rPr lang="en-US" altLang="en-US" sz="2000" dirty="0">
                <a:solidFill>
                  <a:srgbClr val="CC0066"/>
                </a:solidFill>
              </a:rPr>
              <a:t>$echo $1 $2 $3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Sep 29 11:35:45</a:t>
            </a:r>
          </a:p>
        </p:txBody>
      </p:sp>
    </p:spTree>
    <p:extLst>
      <p:ext uri="{BB962C8B-B14F-4D97-AF65-F5344CB8AC3E}">
        <p14:creationId xmlns:p14="http://schemas.microsoft.com/office/powerpoint/2010/main" val="36816713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F5D5687E-F440-49BB-942F-8C5FDF0E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73" y="1384138"/>
            <a:ext cx="8610600" cy="7648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en-US" sz="2400" b="1">
                <a:solidFill>
                  <a:srgbClr val="000000"/>
                </a:solidFill>
              </a:rPr>
              <a:t>Contd…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Usage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For loops – to skip first argument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Access more than 9</a:t>
            </a:r>
            <a:r>
              <a:rPr lang="en-US" altLang="en-US" sz="2400" baseline="30000">
                <a:solidFill>
                  <a:srgbClr val="000000"/>
                </a:solidFill>
              </a:rPr>
              <a:t>th</a:t>
            </a:r>
            <a:r>
              <a:rPr lang="en-US" altLang="en-US" sz="2400">
                <a:solidFill>
                  <a:srgbClr val="000000"/>
                </a:solidFill>
              </a:rPr>
              <a:t> arguments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US" altLang="en-US" sz="24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US" altLang="en-US" sz="240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086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id="{ED90B3B4-CA8A-4BF7-997D-1493248B1506}"/>
              </a:ext>
            </a:extLst>
          </p:cNvPr>
          <p:cNvSpPr txBox="1">
            <a:spLocks noChangeArrowheads="1"/>
          </p:cNvSpPr>
          <p:nvPr/>
        </p:nvSpPr>
        <p:spPr>
          <a:xfrm>
            <a:off x="457199" y="1038670"/>
            <a:ext cx="10811731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/>
              <a:t>REDIRECTION: The Three Standard Files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E610D5C-CB79-47C7-923E-59960E7C8454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907032"/>
            <a:ext cx="10911840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en-US" altLang="en-US" sz="2200"/>
              <a:t>Terminal – keyboard – standard i/p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200"/>
              <a:t>			screen (display) – standard o/p </a:t>
            </a:r>
          </a:p>
          <a:p>
            <a:pPr algn="just">
              <a:lnSpc>
                <a:spcPct val="80000"/>
              </a:lnSpc>
            </a:pPr>
            <a:r>
              <a:rPr lang="en-US" altLang="en-US" sz="2200"/>
              <a:t>It is possible to change the source from where the i/p is taken by a pgm as well as the destination to where the o/p is set by a pgm </a:t>
            </a:r>
          </a:p>
          <a:p>
            <a:pPr algn="just">
              <a:lnSpc>
                <a:spcPct val="80000"/>
              </a:lnSpc>
            </a:pPr>
            <a:r>
              <a:rPr lang="en-US" altLang="en-US" sz="2200"/>
              <a:t>The mechanism of change the i/p source &amp; o/p destination is called </a:t>
            </a:r>
            <a:r>
              <a:rPr lang="en-US" altLang="en-US" sz="2200" b="1"/>
              <a:t>redirection</a:t>
            </a:r>
          </a:p>
          <a:p>
            <a:pPr algn="just">
              <a:lnSpc>
                <a:spcPct val="80000"/>
              </a:lnSpc>
            </a:pPr>
            <a:r>
              <a:rPr lang="en-US" altLang="en-US" sz="2200"/>
              <a:t>Perform all terminal related activities with the 3 files.</a:t>
            </a:r>
          </a:p>
          <a:p>
            <a:pPr algn="just">
              <a:lnSpc>
                <a:spcPct val="80000"/>
              </a:lnSpc>
            </a:pPr>
            <a:r>
              <a:rPr lang="en-US" altLang="en-US" sz="2200"/>
              <a:t>These special files are streams of characters. (stream is sequence of bytes)</a:t>
            </a:r>
          </a:p>
          <a:p>
            <a:pPr algn="just">
              <a:lnSpc>
                <a:spcPct val="80000"/>
              </a:lnSpc>
            </a:pPr>
            <a:r>
              <a:rPr lang="en-US" altLang="en-US" sz="2200"/>
              <a:t>The shell makes 3 files representing 3 streams. </a:t>
            </a:r>
          </a:p>
          <a:p>
            <a:pPr algn="just">
              <a:lnSpc>
                <a:spcPct val="80000"/>
              </a:lnSpc>
            </a:pPr>
            <a:r>
              <a:rPr lang="en-US" altLang="en-US" sz="2200"/>
              <a:t>They are – </a:t>
            </a:r>
          </a:p>
          <a:p>
            <a:pPr lvl="1" algn="just">
              <a:lnSpc>
                <a:spcPct val="80000"/>
              </a:lnSpc>
            </a:pPr>
            <a:r>
              <a:rPr lang="en-US" altLang="en-US" sz="1800"/>
              <a:t>Standard i/p – the file (or stream) representing i/p, which is connected to the keyboard</a:t>
            </a:r>
          </a:p>
          <a:p>
            <a:pPr lvl="1" algn="just">
              <a:lnSpc>
                <a:spcPct val="80000"/>
              </a:lnSpc>
            </a:pPr>
            <a:r>
              <a:rPr lang="en-US" altLang="en-US" sz="1800"/>
              <a:t>Standard o/p – the file representing o/p, which is connected to the display</a:t>
            </a:r>
          </a:p>
          <a:p>
            <a:pPr lvl="1" algn="just">
              <a:lnSpc>
                <a:spcPct val="80000"/>
              </a:lnSpc>
            </a:pPr>
            <a:r>
              <a:rPr lang="en-US" altLang="en-US" sz="1800"/>
              <a:t>Standard error – the file representing error message that originate from the cmd or shell. This also connected to the display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292587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2">
            <a:extLst>
              <a:ext uri="{FF2B5EF4-FFF2-40B4-BE49-F238E27FC236}">
                <a16:creationId xmlns:a16="http://schemas.microsoft.com/office/drawing/2014/main" id="{F858444D-4677-435A-A406-A0FC866479BB}"/>
              </a:ext>
            </a:extLst>
          </p:cNvPr>
          <p:cNvSpPr txBox="1">
            <a:spLocks noChangeArrowheads="1"/>
          </p:cNvSpPr>
          <p:nvPr/>
        </p:nvSpPr>
        <p:spPr>
          <a:xfrm>
            <a:off x="597776" y="940395"/>
            <a:ext cx="10090544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/>
              <a:t>Contd..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6DBD314-1904-4F14-84A1-A350197B1392}"/>
              </a:ext>
            </a:extLst>
          </p:cNvPr>
          <p:cNvSpPr txBox="1">
            <a:spLocks noChangeArrowheads="1"/>
          </p:cNvSpPr>
          <p:nvPr/>
        </p:nvSpPr>
        <p:spPr>
          <a:xfrm>
            <a:off x="597776" y="1808758"/>
            <a:ext cx="10090544" cy="49831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en-US" sz="2400" b="1"/>
              <a:t>Standard Input</a:t>
            </a:r>
          </a:p>
          <a:p>
            <a:pPr algn="just"/>
            <a:r>
              <a:rPr lang="en-US" altLang="en-US" sz="2400"/>
              <a:t>When the </a:t>
            </a:r>
            <a:r>
              <a:rPr lang="en-US" altLang="en-US" sz="2400" b="1"/>
              <a:t>cat</a:t>
            </a:r>
            <a:r>
              <a:rPr lang="en-US" altLang="en-US" sz="2400"/>
              <a:t> &amp; </a:t>
            </a:r>
            <a:r>
              <a:rPr lang="en-US" altLang="en-US" sz="2400" b="1"/>
              <a:t>wc</a:t>
            </a:r>
            <a:r>
              <a:rPr lang="en-US" altLang="en-US" sz="2400"/>
              <a:t> commands used without an argument – can also take arguments from standard i/p </a:t>
            </a:r>
          </a:p>
          <a:p>
            <a:pPr algn="just"/>
            <a:r>
              <a:rPr lang="en-US" altLang="en-US" sz="2400"/>
              <a:t>It can represent 3 i/p sources:</a:t>
            </a:r>
          </a:p>
          <a:p>
            <a:pPr lvl="1" algn="just"/>
            <a:r>
              <a:rPr lang="en-US" altLang="en-US" sz="1800"/>
              <a:t>The keyboard, the default source</a:t>
            </a:r>
          </a:p>
          <a:p>
            <a:pPr lvl="1" algn="just"/>
            <a:r>
              <a:rPr lang="en-US" altLang="en-US" sz="1800"/>
              <a:t>A file using redirection with &lt; symbol</a:t>
            </a:r>
          </a:p>
          <a:p>
            <a:pPr lvl="1" algn="just"/>
            <a:r>
              <a:rPr lang="en-US" altLang="en-US" sz="1800"/>
              <a:t>Using a pipeline</a:t>
            </a:r>
          </a:p>
          <a:p>
            <a:pPr lvl="1" algn="just">
              <a:buFontTx/>
              <a:buNone/>
            </a:pPr>
            <a:endParaRPr lang="en-US" altLang="en-US" sz="1800"/>
          </a:p>
          <a:p>
            <a:pPr lvl="1" algn="just">
              <a:buFontTx/>
              <a:buNone/>
            </a:pPr>
            <a:r>
              <a:rPr lang="en-US" altLang="en-US" sz="1800"/>
              <a:t>Eg: </a:t>
            </a:r>
            <a:r>
              <a:rPr lang="en-US" altLang="en-US" sz="1800">
                <a:solidFill>
                  <a:srgbClr val="F40606"/>
                </a:solidFill>
              </a:rPr>
              <a:t>$ wc</a:t>
            </a:r>
          </a:p>
          <a:p>
            <a:pPr lvl="1" algn="just">
              <a:buFontTx/>
              <a:buNone/>
            </a:pPr>
            <a:r>
              <a:rPr lang="en-US" altLang="en-US" sz="1800">
                <a:solidFill>
                  <a:srgbClr val="F40606"/>
                </a:solidFill>
              </a:rPr>
              <a:t>		standard input</a:t>
            </a:r>
          </a:p>
          <a:p>
            <a:pPr lvl="1" algn="just">
              <a:buFontTx/>
              <a:buNone/>
            </a:pPr>
            <a:r>
              <a:rPr lang="en-US" altLang="en-US" sz="1800">
                <a:solidFill>
                  <a:srgbClr val="F40606"/>
                </a:solidFill>
              </a:rPr>
              <a:t>		standard output</a:t>
            </a:r>
          </a:p>
          <a:p>
            <a:pPr lvl="1" algn="just">
              <a:buFontTx/>
              <a:buNone/>
            </a:pPr>
            <a:r>
              <a:rPr lang="en-US" altLang="en-US" sz="1800">
                <a:solidFill>
                  <a:srgbClr val="F40606"/>
                </a:solidFill>
              </a:rPr>
              <a:t>		standard error</a:t>
            </a:r>
          </a:p>
          <a:p>
            <a:pPr lvl="1" algn="just">
              <a:buFontTx/>
              <a:buNone/>
            </a:pPr>
            <a:r>
              <a:rPr lang="en-US" altLang="en-US" sz="1800">
                <a:solidFill>
                  <a:srgbClr val="F40606"/>
                </a:solidFill>
              </a:rPr>
              <a:t>		[ctrl-d]</a:t>
            </a:r>
          </a:p>
          <a:p>
            <a:pPr lvl="1" algn="just">
              <a:buFontTx/>
              <a:buNone/>
            </a:pPr>
            <a:r>
              <a:rPr lang="en-US" altLang="en-US" sz="1800"/>
              <a:t>		3	6	46</a:t>
            </a:r>
          </a:p>
          <a:p>
            <a:pPr lvl="1" algn="just">
              <a:buFontTx/>
              <a:buNone/>
            </a:pPr>
            <a:r>
              <a:rPr lang="en-US" altLang="en-US" sz="2000"/>
              <a:t>Won’t display filename in o/p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444235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id="{6550A9ED-9081-4D3E-8793-6F4CFDB6A2CA}"/>
              </a:ext>
            </a:extLst>
          </p:cNvPr>
          <p:cNvSpPr txBox="1">
            <a:spLocks noChangeArrowheads="1"/>
          </p:cNvSpPr>
          <p:nvPr/>
        </p:nvSpPr>
        <p:spPr>
          <a:xfrm>
            <a:off x="731520" y="940395"/>
            <a:ext cx="10688320" cy="71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/>
              <a:t>Contd..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95BC810D-0E60-43A1-8CEF-0ACCB5F1F449}"/>
              </a:ext>
            </a:extLst>
          </p:cNvPr>
          <p:cNvSpPr txBox="1">
            <a:spLocks noChangeArrowheads="1"/>
          </p:cNvSpPr>
          <p:nvPr/>
        </p:nvSpPr>
        <p:spPr>
          <a:xfrm>
            <a:off x="731520" y="1778595"/>
            <a:ext cx="1068832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Tx/>
              <a:buNone/>
            </a:pPr>
            <a:r>
              <a:rPr lang="en-US" altLang="en-US" sz="2000"/>
              <a:t>Eg: </a:t>
            </a:r>
            <a:r>
              <a:rPr lang="en-US" altLang="en-US" sz="2000">
                <a:solidFill>
                  <a:srgbClr val="F40606"/>
                </a:solidFill>
              </a:rPr>
              <a:t>$ wc &lt; smaple.txt</a:t>
            </a:r>
          </a:p>
          <a:p>
            <a:pPr lvl="1">
              <a:buFontTx/>
              <a:buNone/>
            </a:pPr>
            <a:r>
              <a:rPr lang="en-US" altLang="en-US" sz="2000"/>
              <a:t>			3 	14	 71</a:t>
            </a:r>
          </a:p>
          <a:p>
            <a:r>
              <a:rPr lang="en-US" altLang="en-US"/>
              <a:t>The above cmd, redirect the standard i/p to originate from a file on disk, using redirection </a:t>
            </a:r>
            <a:r>
              <a:rPr lang="en-US" altLang="en-US" b="1"/>
              <a:t>&lt;</a:t>
            </a:r>
            <a:r>
              <a:rPr lang="en-US" altLang="en-US"/>
              <a:t> symbol</a:t>
            </a:r>
          </a:p>
          <a:p>
            <a:pPr>
              <a:buFontTx/>
              <a:buNone/>
            </a:pPr>
            <a:endParaRPr lang="en-US" altLang="en-US"/>
          </a:p>
          <a:p>
            <a:pPr>
              <a:buFontTx/>
              <a:buNone/>
            </a:pPr>
            <a:r>
              <a:rPr lang="en-US" altLang="en-US" i="1"/>
              <a:t>Taking i/p both from the file and standard i/p</a:t>
            </a:r>
          </a:p>
          <a:p>
            <a:r>
              <a:rPr lang="en-US" altLang="en-US"/>
              <a:t>To take i/p from both file &amp; standard i/p , use </a:t>
            </a:r>
            <a:r>
              <a:rPr lang="en-US" altLang="en-US">
                <a:solidFill>
                  <a:srgbClr val="F40606"/>
                </a:solidFill>
              </a:rPr>
              <a:t>-</a:t>
            </a:r>
            <a:r>
              <a:rPr lang="en-US" altLang="en-US"/>
              <a:t> (hyphen) symbol to indicate sequence</a:t>
            </a:r>
          </a:p>
          <a:p>
            <a:endParaRPr lang="en-US" altLang="en-US"/>
          </a:p>
          <a:p>
            <a:pPr lvl="1">
              <a:buFontTx/>
              <a:buNone/>
            </a:pPr>
            <a:r>
              <a:rPr lang="en-US" altLang="en-US" sz="2000"/>
              <a:t>Eg: </a:t>
            </a:r>
            <a:r>
              <a:rPr lang="en-US" altLang="en-US" sz="2000">
                <a:solidFill>
                  <a:srgbClr val="F40606"/>
                </a:solidFill>
              </a:rPr>
              <a:t>$ cat - foo</a:t>
            </a:r>
            <a:r>
              <a:rPr lang="en-US" altLang="en-US" sz="2000"/>
              <a:t>   	 # first from standard i/p &amp; then from foo</a:t>
            </a:r>
          </a:p>
          <a:p>
            <a:pPr lvl="1">
              <a:buFontTx/>
              <a:buNone/>
            </a:pPr>
            <a:r>
              <a:rPr lang="en-US" altLang="en-US" sz="2000"/>
              <a:t>	</a:t>
            </a:r>
            <a:r>
              <a:rPr lang="en-US" altLang="en-US" sz="2000">
                <a:solidFill>
                  <a:srgbClr val="F40606"/>
                </a:solidFill>
              </a:rPr>
              <a:t>$ cat foo - bar</a:t>
            </a:r>
          </a:p>
        </p:txBody>
      </p:sp>
    </p:spTree>
    <p:extLst>
      <p:ext uri="{BB962C8B-B14F-4D97-AF65-F5344CB8AC3E}">
        <p14:creationId xmlns:p14="http://schemas.microsoft.com/office/powerpoint/2010/main" val="28876927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id="{B9255A38-920C-4C65-BE90-C5AB83455CDE}"/>
              </a:ext>
            </a:extLst>
          </p:cNvPr>
          <p:cNvSpPr txBox="1">
            <a:spLocks noChangeArrowheads="1"/>
          </p:cNvSpPr>
          <p:nvPr/>
        </p:nvSpPr>
        <p:spPr>
          <a:xfrm>
            <a:off x="690880" y="1143000"/>
            <a:ext cx="10871200" cy="5486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en-US" altLang="en-US" sz="2400" b="1"/>
              <a:t>Standard Output</a:t>
            </a:r>
          </a:p>
          <a:p>
            <a:pPr algn="just">
              <a:lnSpc>
                <a:spcPct val="80000"/>
              </a:lnSpc>
            </a:pPr>
            <a:r>
              <a:rPr lang="en-US" altLang="en-US" sz="2400"/>
              <a:t>All cmds displaying o/p on the terminal actually write to the </a:t>
            </a:r>
            <a:r>
              <a:rPr lang="en-US" altLang="en-US" sz="2400" b="1"/>
              <a:t>standard o/p</a:t>
            </a:r>
            <a:r>
              <a:rPr lang="en-US" altLang="en-US" sz="2400"/>
              <a:t> file as a stream of characters</a:t>
            </a:r>
          </a:p>
          <a:p>
            <a:pPr algn="just">
              <a:lnSpc>
                <a:spcPct val="80000"/>
              </a:lnSpc>
            </a:pPr>
            <a:r>
              <a:rPr lang="en-US" altLang="en-US" sz="2400"/>
              <a:t>There are 3 possible destinations of this stream</a:t>
            </a:r>
          </a:p>
          <a:p>
            <a:pPr lvl="1" algn="just">
              <a:lnSpc>
                <a:spcPct val="80000"/>
              </a:lnSpc>
            </a:pPr>
            <a:r>
              <a:rPr lang="en-US" altLang="en-US" sz="1800"/>
              <a:t>The terminal, the default destination</a:t>
            </a:r>
          </a:p>
          <a:p>
            <a:pPr lvl="1" algn="just">
              <a:lnSpc>
                <a:spcPct val="80000"/>
              </a:lnSpc>
            </a:pPr>
            <a:r>
              <a:rPr lang="en-US" altLang="en-US" sz="1800"/>
              <a:t>A file using redirection with </a:t>
            </a:r>
            <a:r>
              <a:rPr lang="en-US" altLang="en-US" sz="1800" b="1"/>
              <a:t>&gt;</a:t>
            </a:r>
            <a:r>
              <a:rPr lang="en-US" altLang="en-US" sz="1800"/>
              <a:t> and </a:t>
            </a:r>
            <a:r>
              <a:rPr lang="en-US" altLang="en-US" sz="1800" b="1"/>
              <a:t>&gt;&gt;</a:t>
            </a:r>
            <a:r>
              <a:rPr lang="en-US" altLang="en-US" sz="1800"/>
              <a:t> symbol</a:t>
            </a:r>
          </a:p>
          <a:p>
            <a:pPr lvl="1" algn="just">
              <a:lnSpc>
                <a:spcPct val="80000"/>
              </a:lnSpc>
            </a:pPr>
            <a:r>
              <a:rPr lang="en-US" altLang="en-US" sz="1800"/>
              <a:t>Using a pipeline</a:t>
            </a:r>
          </a:p>
          <a:p>
            <a:pPr lvl="1" algn="just">
              <a:lnSpc>
                <a:spcPct val="80000"/>
              </a:lnSpc>
            </a:pPr>
            <a:endParaRPr lang="en-US" altLang="en-US" sz="1800"/>
          </a:p>
          <a:p>
            <a:pPr lvl="1" algn="just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F40606"/>
                </a:solidFill>
              </a:rPr>
              <a:t>Eg: $ wc  smaple.txt &gt; newline</a:t>
            </a:r>
          </a:p>
          <a:p>
            <a:pPr lvl="1" algn="just">
              <a:lnSpc>
                <a:spcPct val="80000"/>
              </a:lnSpc>
              <a:buFontTx/>
              <a:buNone/>
            </a:pPr>
            <a:r>
              <a:rPr lang="en-US" altLang="en-US" sz="2000"/>
              <a:t>			3 	14	 71    sample.txt</a:t>
            </a:r>
          </a:p>
          <a:p>
            <a:pPr algn="just">
              <a:lnSpc>
                <a:spcPct val="80000"/>
              </a:lnSpc>
            </a:pPr>
            <a:r>
              <a:rPr lang="en-US" altLang="en-US" sz="2400"/>
              <a:t>If o/p file doesn’t exists, the shell creates it before executing the cmd. If it exists the shelll overwrites it.</a:t>
            </a:r>
          </a:p>
          <a:p>
            <a:pPr algn="just">
              <a:lnSpc>
                <a:spcPct val="80000"/>
              </a:lnSpc>
            </a:pPr>
            <a:r>
              <a:rPr lang="en-US" altLang="en-US" sz="2400"/>
              <a:t>The shell also provides the </a:t>
            </a:r>
            <a:r>
              <a:rPr lang="en-US" altLang="en-US" sz="2400">
                <a:solidFill>
                  <a:srgbClr val="FF0000"/>
                </a:solidFill>
              </a:rPr>
              <a:t>&gt;&gt;</a:t>
            </a:r>
            <a:r>
              <a:rPr lang="en-US" altLang="en-US" sz="2400"/>
              <a:t> symbol to append to a file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F40606"/>
                </a:solidFill>
              </a:rPr>
              <a:t>	Eg: $ wc sample1.txt &gt;&gt; newline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F40606"/>
                </a:solidFill>
              </a:rPr>
              <a:t>	$ cat *.c &gt; cprogs.txt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F40606"/>
                </a:solidFill>
              </a:rPr>
              <a:t>	$ (ls –x *.c; echo; cat *.c) &gt; cprogs1.txt</a:t>
            </a:r>
          </a:p>
        </p:txBody>
      </p:sp>
    </p:spTree>
    <p:extLst>
      <p:ext uri="{BB962C8B-B14F-4D97-AF65-F5344CB8AC3E}">
        <p14:creationId xmlns:p14="http://schemas.microsoft.com/office/powerpoint/2010/main" val="12292081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830E8EB0-D26C-431C-A811-504B08FB3B45}"/>
              </a:ext>
            </a:extLst>
          </p:cNvPr>
          <p:cNvSpPr txBox="1">
            <a:spLocks noChangeArrowheads="1"/>
          </p:cNvSpPr>
          <p:nvPr/>
        </p:nvSpPr>
        <p:spPr>
          <a:xfrm>
            <a:off x="751840" y="1143001"/>
            <a:ext cx="1083056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en-US" sz="2400" b="1"/>
              <a:t>Standard Error</a:t>
            </a:r>
          </a:p>
          <a:p>
            <a:pPr algn="just"/>
            <a:r>
              <a:rPr lang="en-US" altLang="en-US"/>
              <a:t>Each of the 3 standard files is represented by a number called the </a:t>
            </a:r>
            <a:r>
              <a:rPr lang="en-US" altLang="en-US" b="1"/>
              <a:t>file descriptor</a:t>
            </a:r>
          </a:p>
          <a:p>
            <a:pPr algn="just"/>
            <a:r>
              <a:rPr lang="en-US" altLang="en-US"/>
              <a:t>The kernel maintains a table of file descriptors for every process running in the system</a:t>
            </a:r>
          </a:p>
          <a:p>
            <a:pPr algn="just"/>
            <a:r>
              <a:rPr lang="en-US" altLang="en-US" sz="2400"/>
              <a:t>The 3 slots are</a:t>
            </a:r>
          </a:p>
          <a:p>
            <a:pPr lvl="1" algn="just"/>
            <a:r>
              <a:rPr lang="en-US" altLang="en-US" sz="1800"/>
              <a:t>0 : Standard input</a:t>
            </a:r>
          </a:p>
          <a:p>
            <a:pPr lvl="1" algn="just"/>
            <a:r>
              <a:rPr lang="en-US" altLang="en-US" sz="1800"/>
              <a:t>1 : Standard output</a:t>
            </a:r>
          </a:p>
          <a:p>
            <a:pPr lvl="1" algn="just"/>
            <a:r>
              <a:rPr lang="en-US" altLang="en-US" sz="1800"/>
              <a:t>2 : Standard error</a:t>
            </a:r>
          </a:p>
          <a:p>
            <a:pPr algn="just"/>
            <a:r>
              <a:rPr lang="en-US" altLang="en-US" sz="2400"/>
              <a:t>These systems are implicitly predefines to the redirection symbols</a:t>
            </a:r>
          </a:p>
          <a:p>
            <a:pPr algn="just">
              <a:buFontTx/>
              <a:buNone/>
            </a:pPr>
            <a:r>
              <a:rPr lang="en-US" altLang="en-US" sz="2400"/>
              <a:t>Eg:  	&gt; &amp; 1&gt; are same</a:t>
            </a:r>
          </a:p>
          <a:p>
            <a:pPr algn="just">
              <a:buFontTx/>
              <a:buNone/>
            </a:pPr>
            <a:r>
              <a:rPr lang="en-US" altLang="en-US" sz="2400"/>
              <a:t>		&lt; &amp; 0&lt; are same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40794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9543A423-1569-4D0E-80FC-C3C2F3807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864" y="941156"/>
            <a:ext cx="1159528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D1C4196-6CF7-4787-A16D-11DAD3CA7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465" y="941156"/>
            <a:ext cx="1127904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0000"/>
                </a:solidFill>
              </a:rPr>
              <a:t>Using Command Line Arguments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65EFD08B-AE5A-4638-B769-784B51E62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064" y="1703156"/>
            <a:ext cx="11489871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Accepts arguments from command line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Arguments are assigned to special variables called </a:t>
            </a:r>
            <a:r>
              <a:rPr lang="en-US" altLang="en-US" sz="2800" b="1">
                <a:solidFill>
                  <a:srgbClr val="000000"/>
                </a:solidFill>
              </a:rPr>
              <a:t>positional parameters </a:t>
            </a:r>
            <a:r>
              <a:rPr lang="en-US" altLang="en-US" sz="2800">
                <a:solidFill>
                  <a:srgbClr val="000000"/>
                </a:solidFill>
              </a:rPr>
              <a:t>($1, $2,..)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endParaRPr lang="en-US" altLang="en-US" sz="280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</a:rPr>
              <a:t>	</a:t>
            </a:r>
            <a:r>
              <a:rPr lang="en-US" altLang="en-US" sz="2800">
                <a:solidFill>
                  <a:srgbClr val="333399"/>
                </a:solidFill>
              </a:rPr>
              <a:t>	</a:t>
            </a:r>
          </a:p>
        </p:txBody>
      </p:sp>
      <p:graphicFrame>
        <p:nvGraphicFramePr>
          <p:cNvPr id="15" name="Group 4">
            <a:extLst>
              <a:ext uri="{FF2B5EF4-FFF2-40B4-BE49-F238E27FC236}">
                <a16:creationId xmlns:a16="http://schemas.microsoft.com/office/drawing/2014/main" id="{57328E35-E788-4B9F-A696-B861D361BC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307939"/>
              </p:ext>
            </p:extLst>
          </p:nvPr>
        </p:nvGraphicFramePr>
        <p:xfrm>
          <a:off x="503465" y="3139120"/>
          <a:ext cx="10965009" cy="3608390"/>
        </p:xfrm>
        <a:graphic>
          <a:graphicData uri="http://schemas.openxmlformats.org/drawingml/2006/table">
            <a:tbl>
              <a:tblPr/>
              <a:tblGrid>
                <a:gridCol w="1897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7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Shell parameter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Significance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$1, $2, ..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Positional parameter representing command line arguments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$#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Number of arguments specified in command line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$0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Name of the executed command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$*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Complete set of positional parameters as a single string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“$@”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Each quoted string treated as a separate argument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$?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Exit status of last command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$$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PID of the current shell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$!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PID of the last background job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13205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21E71888-C1B5-4330-ABC8-17786242ECFD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" y="1143001"/>
            <a:ext cx="111760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en-US" altLang="en-US" sz="2000"/>
              <a:t>Use file descriptor to handle standard error stream</a:t>
            </a:r>
          </a:p>
          <a:p>
            <a:pPr algn="just">
              <a:lnSpc>
                <a:spcPct val="80000"/>
              </a:lnSpc>
            </a:pPr>
            <a:r>
              <a:rPr lang="en-US" altLang="en-US" sz="2000"/>
              <a:t>Incorrect cmd entered  or try to open non existed file, error messages shown up on screen. This is the </a:t>
            </a:r>
            <a:r>
              <a:rPr lang="en-US" altLang="en-US" sz="2000" b="1"/>
              <a:t>standard error</a:t>
            </a:r>
            <a:r>
              <a:rPr lang="en-US" altLang="en-US" sz="2000"/>
              <a:t> stream whose default destination is the terminal.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Eg</a:t>
            </a:r>
            <a:r>
              <a:rPr lang="en-US" altLang="en-US" sz="2000">
                <a:solidFill>
                  <a:srgbClr val="FF0000"/>
                </a:solidFill>
              </a:rPr>
              <a:t>: $ cat stdr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		cat: cannot open stdr 	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Here, cat fails to open the file &amp; write to standard error</a:t>
            </a:r>
          </a:p>
          <a:p>
            <a:pPr algn="just">
              <a:lnSpc>
                <a:spcPct val="80000"/>
              </a:lnSpc>
            </a:pPr>
            <a:r>
              <a:rPr lang="en-US" altLang="en-US" sz="2000"/>
              <a:t>Consider another eg –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	eg: </a:t>
            </a:r>
            <a:r>
              <a:rPr lang="en-US" altLang="en-US" sz="2000">
                <a:solidFill>
                  <a:srgbClr val="FF0000"/>
                </a:solidFill>
              </a:rPr>
              <a:t>cat stdr &gt; errorfile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		cat: cannot open stdr</a:t>
            </a:r>
          </a:p>
          <a:p>
            <a:pPr algn="just">
              <a:lnSpc>
                <a:spcPct val="80000"/>
              </a:lnSpc>
            </a:pPr>
            <a:r>
              <a:rPr lang="en-US" altLang="en-US" sz="2000"/>
              <a:t>Here the o/p has not been sent to the </a:t>
            </a:r>
            <a:r>
              <a:rPr lang="en-US" altLang="en-US" sz="2000" b="1"/>
              <a:t>errorfile , </a:t>
            </a:r>
            <a:r>
              <a:rPr lang="en-US" altLang="en-US" sz="2000"/>
              <a:t>because redirecting standard error requires the </a:t>
            </a:r>
            <a:r>
              <a:rPr lang="en-US" altLang="en-US" sz="2000" b="1"/>
              <a:t>use of file descriptor</a:t>
            </a:r>
            <a:r>
              <a:rPr lang="en-US" altLang="en-US" sz="2000"/>
              <a:t>. (i.e. 2&gt; symbol)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Eg: </a:t>
            </a:r>
            <a:r>
              <a:rPr lang="en-US" altLang="en-US" sz="2000">
                <a:solidFill>
                  <a:srgbClr val="FF0000"/>
                </a:solidFill>
              </a:rPr>
              <a:t>$ cat stdr 2&gt;errorfile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		$ cat errorfile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		cat: cannot open stdr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n-US" altLang="en-US" sz="2000"/>
              <a:t>Eg: </a:t>
            </a:r>
            <a:r>
              <a:rPr lang="en-US" altLang="en-US" sz="2000">
                <a:solidFill>
                  <a:srgbClr val="FF0000"/>
                </a:solidFill>
              </a:rPr>
              <a:t>$ cat stdrd 2&gt;&gt; errorfile</a:t>
            </a:r>
            <a:r>
              <a:rPr lang="en-US" altLang="en-US" sz="2000"/>
              <a:t>	# append error o/p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844224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2">
            <a:extLst>
              <a:ext uri="{FF2B5EF4-FFF2-40B4-BE49-F238E27FC236}">
                <a16:creationId xmlns:a16="http://schemas.microsoft.com/office/drawing/2014/main" id="{AEE27FD1-4840-4FA1-807C-48A30897F8E1}"/>
              </a:ext>
            </a:extLst>
          </p:cNvPr>
          <p:cNvSpPr txBox="1">
            <a:spLocks noChangeArrowheads="1"/>
          </p:cNvSpPr>
          <p:nvPr/>
        </p:nvSpPr>
        <p:spPr>
          <a:xfrm>
            <a:off x="533797" y="1029048"/>
            <a:ext cx="11135964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/>
              <a:t>PIPES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33050536-39DF-40E7-AE0C-375E85EF9D10}"/>
              </a:ext>
            </a:extLst>
          </p:cNvPr>
          <p:cNvSpPr txBox="1">
            <a:spLocks noChangeArrowheads="1"/>
          </p:cNvSpPr>
          <p:nvPr/>
        </p:nvSpPr>
        <p:spPr>
          <a:xfrm>
            <a:off x="568960" y="1897411"/>
            <a:ext cx="11094720" cy="5013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en-US" sz="2400"/>
              <a:t>For eg: consider the user need to know how many users are using the system at present</a:t>
            </a:r>
          </a:p>
          <a:p>
            <a:pPr algn="just"/>
            <a:r>
              <a:rPr lang="en-US" altLang="en-US" sz="2400"/>
              <a:t>Solution : using </a:t>
            </a:r>
            <a:r>
              <a:rPr lang="en-US" altLang="en-US" sz="2400" b="1"/>
              <a:t>who</a:t>
            </a:r>
            <a:r>
              <a:rPr lang="en-US" altLang="en-US" sz="2400"/>
              <a:t> &amp; </a:t>
            </a:r>
            <a:r>
              <a:rPr lang="en-US" altLang="en-US" sz="2400" b="1"/>
              <a:t>wc</a:t>
            </a:r>
            <a:r>
              <a:rPr lang="en-US" altLang="en-US" sz="2400"/>
              <a:t> commands</a:t>
            </a:r>
          </a:p>
          <a:p>
            <a:pPr algn="just"/>
            <a:r>
              <a:rPr lang="en-US" altLang="en-US" sz="2400"/>
              <a:t>i.e,   $ who &gt; temp</a:t>
            </a:r>
          </a:p>
          <a:p>
            <a:pPr lvl="1" algn="just">
              <a:buFontTx/>
              <a:buNone/>
            </a:pPr>
            <a:r>
              <a:rPr lang="en-US" altLang="en-US" sz="2000"/>
              <a:t>		$  wc –l &lt; temp</a:t>
            </a:r>
          </a:p>
          <a:p>
            <a:pPr lvl="1" algn="just">
              <a:buFontTx/>
              <a:buNone/>
            </a:pPr>
            <a:r>
              <a:rPr lang="en-US" altLang="en-US" sz="2000"/>
              <a:t>		4</a:t>
            </a:r>
          </a:p>
          <a:p>
            <a:pPr lvl="1" algn="just">
              <a:buFontTx/>
              <a:buNone/>
            </a:pPr>
            <a:r>
              <a:rPr lang="en-US" altLang="en-US" sz="2000"/>
              <a:t>		$</a:t>
            </a:r>
          </a:p>
          <a:p>
            <a:pPr algn="just"/>
            <a:r>
              <a:rPr lang="en-US" altLang="en-US" sz="2400"/>
              <a:t>This method has 2 disadvantages-</a:t>
            </a:r>
          </a:p>
          <a:p>
            <a:pPr lvl="1" algn="just"/>
            <a:r>
              <a:rPr lang="en-US" altLang="en-US" sz="2000"/>
              <a:t>For long-running cmds, this process can be slow. The 2</a:t>
            </a:r>
            <a:r>
              <a:rPr lang="en-US" altLang="en-US" sz="2000" baseline="30000"/>
              <a:t>nd</a:t>
            </a:r>
            <a:r>
              <a:rPr lang="en-US" altLang="en-US" sz="2000"/>
              <a:t> cmd cannot act unless the 1</a:t>
            </a:r>
            <a:r>
              <a:rPr lang="en-US" altLang="en-US" sz="2000" baseline="30000"/>
              <a:t>st</a:t>
            </a:r>
            <a:r>
              <a:rPr lang="en-US" altLang="en-US" sz="2000"/>
              <a:t> cmd has completes its job</a:t>
            </a:r>
          </a:p>
          <a:p>
            <a:pPr lvl="1" algn="just"/>
            <a:r>
              <a:rPr lang="en-US" altLang="en-US" sz="2000"/>
              <a:t>It is necessary to have an intermediate file, that has to be removed after completion of job. So waste of disk space if file is large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43481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id="{A99B67C2-0330-4ADC-A419-6A08F29A46F5}"/>
              </a:ext>
            </a:extLst>
          </p:cNvPr>
          <p:cNvSpPr txBox="1">
            <a:spLocks noChangeArrowheads="1"/>
          </p:cNvSpPr>
          <p:nvPr/>
        </p:nvSpPr>
        <p:spPr>
          <a:xfrm>
            <a:off x="436880" y="1006474"/>
            <a:ext cx="1131824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/>
              <a:t>Contd..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B16639CC-DA2F-409B-8B29-1BAD399CC28D}"/>
              </a:ext>
            </a:extLst>
          </p:cNvPr>
          <p:cNvSpPr txBox="1">
            <a:spLocks noChangeArrowheads="1"/>
          </p:cNvSpPr>
          <p:nvPr/>
        </p:nvSpPr>
        <p:spPr>
          <a:xfrm>
            <a:off x="436880" y="1874837"/>
            <a:ext cx="1131824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en-US" sz="2400"/>
              <a:t>These problems solved by using operator – </a:t>
            </a:r>
            <a:r>
              <a:rPr lang="en-US" altLang="en-US" sz="2400" b="1"/>
              <a:t>pipe</a:t>
            </a:r>
          </a:p>
          <a:p>
            <a:pPr algn="just"/>
            <a:r>
              <a:rPr lang="en-US" altLang="en-US" sz="2400"/>
              <a:t>A </a:t>
            </a:r>
            <a:r>
              <a:rPr lang="en-US" altLang="en-US" sz="2400" b="1"/>
              <a:t>pipe</a:t>
            </a:r>
            <a:r>
              <a:rPr lang="en-US" altLang="en-US" sz="2400"/>
              <a:t> is a general mechanism by using which, the o/p of one pgm is connected or redirected as the i/p to another pgm directly ( without using temporary file)</a:t>
            </a:r>
          </a:p>
          <a:p>
            <a:pPr algn="just"/>
            <a:r>
              <a:rPr lang="en-US" altLang="en-US" sz="2400"/>
              <a:t>Use symbol – </a:t>
            </a:r>
            <a:r>
              <a:rPr lang="en-US" altLang="en-US" sz="2400">
                <a:solidFill>
                  <a:srgbClr val="F40606"/>
                </a:solidFill>
              </a:rPr>
              <a:t>I</a:t>
            </a:r>
            <a:r>
              <a:rPr lang="en-US" altLang="en-US" sz="2400"/>
              <a:t> (vertical bar)</a:t>
            </a:r>
          </a:p>
          <a:p>
            <a:pPr algn="just">
              <a:buFontTx/>
              <a:buNone/>
            </a:pPr>
            <a:r>
              <a:rPr lang="en-US" altLang="en-US" sz="2400"/>
              <a:t>	Eg </a:t>
            </a:r>
            <a:r>
              <a:rPr lang="en-US" altLang="en-US" sz="2400">
                <a:solidFill>
                  <a:srgbClr val="FF0000"/>
                </a:solidFill>
              </a:rPr>
              <a:t>$ who | wc –l</a:t>
            </a:r>
          </a:p>
          <a:p>
            <a:pPr algn="just">
              <a:buFontTx/>
              <a:buNone/>
            </a:pPr>
            <a:r>
              <a:rPr lang="en-US" altLang="en-US" sz="2400"/>
              <a:t>		4</a:t>
            </a:r>
          </a:p>
          <a:p>
            <a:pPr algn="just"/>
            <a:r>
              <a:rPr lang="en-US" altLang="en-US" sz="2400"/>
              <a:t>More than 2 cmds may be connected using pipes</a:t>
            </a:r>
          </a:p>
          <a:p>
            <a:pPr algn="just">
              <a:buFontTx/>
              <a:buNone/>
            </a:pPr>
            <a:r>
              <a:rPr lang="en-US" altLang="en-US" sz="2400"/>
              <a:t>	Eg: </a:t>
            </a:r>
            <a:r>
              <a:rPr lang="en-US" altLang="en-US" sz="2400">
                <a:solidFill>
                  <a:srgbClr val="FF0000"/>
                </a:solidFill>
              </a:rPr>
              <a:t>$ who | grep user1 | wc –l</a:t>
            </a:r>
          </a:p>
          <a:p>
            <a:pPr algn="just">
              <a:buFontTx/>
              <a:buNone/>
            </a:pPr>
            <a:r>
              <a:rPr lang="en-US" altLang="en-US" sz="2400"/>
              <a:t>		1</a:t>
            </a:r>
          </a:p>
          <a:p>
            <a:pPr algn="just"/>
            <a:r>
              <a:rPr lang="en-US" altLang="en-US" sz="2400"/>
              <a:t>A sequence of cmds established using one or more pipes is called </a:t>
            </a:r>
            <a:r>
              <a:rPr lang="en-US" altLang="en-US" sz="2400" b="1"/>
              <a:t>pipeline</a:t>
            </a:r>
          </a:p>
        </p:txBody>
      </p:sp>
    </p:spTree>
    <p:extLst>
      <p:ext uri="{BB962C8B-B14F-4D97-AF65-F5344CB8AC3E}">
        <p14:creationId xmlns:p14="http://schemas.microsoft.com/office/powerpoint/2010/main" val="12719182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2">
            <a:extLst>
              <a:ext uri="{FF2B5EF4-FFF2-40B4-BE49-F238E27FC236}">
                <a16:creationId xmlns:a16="http://schemas.microsoft.com/office/drawing/2014/main" id="{EC40757C-5D1F-4FB1-A85E-8DCDDBE6C5B6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965366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/>
              <a:t>Contd..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2284F91D-A50C-407B-A2DF-0D2AD5A1D03E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1833729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/>
              <a:t>Advantages</a:t>
            </a:r>
          </a:p>
          <a:p>
            <a:pPr lvl="1"/>
            <a:r>
              <a:rPr lang="en-US" altLang="en-US"/>
              <a:t>More than one cmd can be combines together in a cmd line</a:t>
            </a:r>
          </a:p>
          <a:p>
            <a:pPr lvl="1"/>
            <a:r>
              <a:rPr lang="en-US" altLang="en-US"/>
              <a:t>A cmds can be executed as a background process</a:t>
            </a:r>
          </a:p>
        </p:txBody>
      </p:sp>
    </p:spTree>
    <p:extLst>
      <p:ext uri="{BB962C8B-B14F-4D97-AF65-F5344CB8AC3E}">
        <p14:creationId xmlns:p14="http://schemas.microsoft.com/office/powerpoint/2010/main" val="26584778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01EC15B3-7DDA-47CB-A0CF-F204C9029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64839"/>
            <a:ext cx="11226611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0000"/>
                </a:solidFill>
              </a:rPr>
              <a:t>The Here Document (&lt;&lt; )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27716867-8FD6-4B7F-9284-496226F0F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76001"/>
            <a:ext cx="11746361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Shell </a:t>
            </a:r>
            <a:r>
              <a:rPr lang="en-US" altLang="en-US" sz="2400" b="1">
                <a:solidFill>
                  <a:srgbClr val="000000"/>
                </a:solidFill>
              </a:rPr>
              <a:t>uses the symbol &lt;&lt; to read data from the same file containing the script – </a:t>
            </a:r>
            <a:r>
              <a:rPr lang="en-US" altLang="en-US" sz="2400">
                <a:solidFill>
                  <a:srgbClr val="000000"/>
                </a:solidFill>
              </a:rPr>
              <a:t>referred as</a:t>
            </a:r>
            <a:r>
              <a:rPr lang="en-US" altLang="en-US" sz="2400" b="1">
                <a:solidFill>
                  <a:srgbClr val="000000"/>
                </a:solidFill>
              </a:rPr>
              <a:t> here document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[meaning – the data is here rather than in a separate file ]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Standard i/p can take i/p from here document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This feature is useful for – commands that don’t accept a filename as arguments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</a:rPr>
              <a:t>Eg: mailx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CC0066"/>
                </a:solidFill>
              </a:rPr>
              <a:t>$mailx s1</a:t>
            </a:r>
            <a:r>
              <a:rPr lang="en-US" altLang="en-US" sz="2400" b="1">
                <a:solidFill>
                  <a:srgbClr val="CC0066"/>
                </a:solidFill>
              </a:rPr>
              <a:t>&lt;&lt;MARK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Your pgm. For printing the invoices has been executed on </a:t>
            </a:r>
            <a:r>
              <a:rPr lang="en-US" altLang="en-US" sz="2400" b="1">
                <a:solidFill>
                  <a:srgbClr val="000000"/>
                </a:solidFill>
              </a:rPr>
              <a:t>`date`</a:t>
            </a:r>
            <a:r>
              <a:rPr lang="en-US" altLang="en-US" sz="2400">
                <a:solidFill>
                  <a:srgbClr val="000000"/>
                </a:solidFill>
              </a:rPr>
              <a:t>, check the print queue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The updated file is known as </a:t>
            </a:r>
            <a:r>
              <a:rPr lang="en-US" altLang="en-US" sz="2400" b="1">
                <a:solidFill>
                  <a:srgbClr val="000000"/>
                </a:solidFill>
              </a:rPr>
              <a:t>$flname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</a:t>
            </a:r>
            <a:r>
              <a:rPr lang="en-US" altLang="en-US" sz="2400" b="1">
                <a:solidFill>
                  <a:srgbClr val="CC0066"/>
                </a:solidFill>
              </a:rPr>
              <a:t>MARK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Here, command substitution &amp; variable evaluation permitted &amp; a delimiter is used (MARK)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Execution is faster, bcz </a:t>
            </a:r>
            <a:r>
              <a:rPr lang="en-US" altLang="en-US" sz="2400">
                <a:solidFill>
                  <a:srgbClr val="CC0066"/>
                </a:solidFill>
              </a:rPr>
              <a:t>mailx</a:t>
            </a:r>
            <a:r>
              <a:rPr lang="en-US" altLang="en-US" sz="2400">
                <a:solidFill>
                  <a:srgbClr val="000000"/>
                </a:solidFill>
              </a:rPr>
              <a:t> doesn’t have to read an external file; its here</a:t>
            </a:r>
          </a:p>
        </p:txBody>
      </p:sp>
    </p:spTree>
    <p:extLst>
      <p:ext uri="{BB962C8B-B14F-4D97-AF65-F5344CB8AC3E}">
        <p14:creationId xmlns:p14="http://schemas.microsoft.com/office/powerpoint/2010/main" val="21967200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B2DA5877-77DD-4494-8CF2-33B65A6A2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2" y="1427417"/>
            <a:ext cx="11085511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0000"/>
                </a:solidFill>
              </a:rPr>
              <a:t>Using the here document with interactive program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6A0A816F-8EE5-4B46-B5AA-CFCBC1CAB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2" y="1838579"/>
            <a:ext cx="11598729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Some scripts required i/p in series – use here document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Eg: script required to enter a ‘y’ 2 times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>
                <a:solidFill>
                  <a:srgbClr val="000000"/>
                </a:solidFill>
              </a:rPr>
              <a:t>So, instead of waiting, enter replies before the system prompts. 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Eg: 	</a:t>
            </a:r>
            <a:r>
              <a:rPr lang="en-US" altLang="en-US" sz="2400">
                <a:solidFill>
                  <a:srgbClr val="CC0066"/>
                </a:solidFill>
              </a:rPr>
              <a:t>link_unix&lt;&lt;END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	y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	y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		</a:t>
            </a:r>
            <a:r>
              <a:rPr lang="en-US" altLang="en-US" sz="2400">
                <a:solidFill>
                  <a:srgbClr val="CC0066"/>
                </a:solidFill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7274832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8A682977-732D-4DBF-8788-D7383E001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486" y="998569"/>
            <a:ext cx="11943844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000000"/>
                </a:solidFill>
              </a:rPr>
              <a:t>$@: Another special parameter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8A175B43-2DE2-4E2F-8ADA-D239A291A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086" y="1409731"/>
            <a:ext cx="12496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# </a:t>
            </a:r>
            <a:r>
              <a:rPr lang="en-US" altLang="en-US" sz="2000" dirty="0" err="1">
                <a:solidFill>
                  <a:srgbClr val="000000"/>
                </a:solidFill>
              </a:rPr>
              <a:t>pgm</a:t>
            </a:r>
            <a:r>
              <a:rPr lang="en-US" altLang="en-US" sz="2000" dirty="0">
                <a:solidFill>
                  <a:srgbClr val="000000"/>
                </a:solidFill>
              </a:rPr>
              <a:t>. Emp.sh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000" b="1" dirty="0">
                <a:solidFill>
                  <a:srgbClr val="CC0066"/>
                </a:solidFill>
              </a:rPr>
              <a:t>for</a:t>
            </a:r>
            <a:r>
              <a:rPr lang="en-US" altLang="en-US" sz="2000" dirty="0">
                <a:solidFill>
                  <a:srgbClr val="CC0066"/>
                </a:solidFill>
              </a:rPr>
              <a:t> </a:t>
            </a:r>
            <a:r>
              <a:rPr lang="en-US" altLang="en-US" sz="2000" dirty="0">
                <a:solidFill>
                  <a:schemeClr val="tx1"/>
                </a:solidFill>
              </a:rPr>
              <a:t>pattern</a:t>
            </a:r>
            <a:r>
              <a:rPr lang="en-US" altLang="en-US" sz="2000" dirty="0">
                <a:solidFill>
                  <a:srgbClr val="CC0066"/>
                </a:solidFill>
              </a:rPr>
              <a:t> </a:t>
            </a:r>
            <a:r>
              <a:rPr lang="en-US" altLang="en-US" sz="2000" b="1" dirty="0">
                <a:solidFill>
                  <a:srgbClr val="CC0066"/>
                </a:solidFill>
              </a:rPr>
              <a:t>in</a:t>
            </a:r>
            <a:r>
              <a:rPr lang="en-US" altLang="en-US" sz="2000" dirty="0">
                <a:solidFill>
                  <a:srgbClr val="CC0066"/>
                </a:solidFill>
              </a:rPr>
              <a:t> </a:t>
            </a:r>
            <a:r>
              <a:rPr lang="en-US" altLang="en-US" sz="2000" dirty="0">
                <a:solidFill>
                  <a:schemeClr val="tx1"/>
                </a:solidFill>
              </a:rPr>
              <a:t>$*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000" b="1" dirty="0">
                <a:solidFill>
                  <a:srgbClr val="CC0066"/>
                </a:solidFill>
              </a:rPr>
              <a:t>do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grep “$pattern” </a:t>
            </a:r>
            <a:r>
              <a:rPr lang="en-US" altLang="en-US" sz="2000" dirty="0" err="1">
                <a:solidFill>
                  <a:srgbClr val="000000"/>
                </a:solidFill>
              </a:rPr>
              <a:t>emp.lst</a:t>
            </a:r>
            <a:r>
              <a:rPr lang="en-US" altLang="en-US" sz="2000" dirty="0">
                <a:solidFill>
                  <a:srgbClr val="000000"/>
                </a:solidFill>
              </a:rPr>
              <a:t> || echo “Pattern $pattern not found”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en-US" sz="2000" b="1" dirty="0">
                <a:solidFill>
                  <a:srgbClr val="CC0066"/>
                </a:solidFill>
              </a:rPr>
              <a:t>done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Run the above script with 3 names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CC0066"/>
                </a:solidFill>
              </a:rPr>
              <a:t>$emp.sh “jai </a:t>
            </a:r>
            <a:r>
              <a:rPr lang="en-US" altLang="en-US" sz="2000" dirty="0" err="1">
                <a:solidFill>
                  <a:srgbClr val="CC0066"/>
                </a:solidFill>
              </a:rPr>
              <a:t>sharma</a:t>
            </a:r>
            <a:r>
              <a:rPr lang="en-US" altLang="en-US" sz="2000" dirty="0">
                <a:solidFill>
                  <a:srgbClr val="CC0066"/>
                </a:solidFill>
              </a:rPr>
              <a:t>” “</a:t>
            </a:r>
            <a:r>
              <a:rPr lang="en-US" altLang="en-US" sz="2000" dirty="0" err="1">
                <a:solidFill>
                  <a:srgbClr val="CC0066"/>
                </a:solidFill>
              </a:rPr>
              <a:t>v.n</a:t>
            </a:r>
            <a:r>
              <a:rPr lang="en-US" altLang="en-US" sz="2000" dirty="0">
                <a:solidFill>
                  <a:srgbClr val="CC0066"/>
                </a:solidFill>
              </a:rPr>
              <a:t>. </a:t>
            </a:r>
            <a:r>
              <a:rPr lang="en-US" altLang="en-US" sz="2000" dirty="0" err="1">
                <a:solidFill>
                  <a:srgbClr val="CC0066"/>
                </a:solidFill>
              </a:rPr>
              <a:t>singh</a:t>
            </a:r>
            <a:r>
              <a:rPr lang="en-US" altLang="en-US" sz="2000" dirty="0">
                <a:solidFill>
                  <a:srgbClr val="CC0066"/>
                </a:solidFill>
              </a:rPr>
              <a:t>” “karuna </a:t>
            </a:r>
            <a:r>
              <a:rPr lang="en-US" altLang="en-US" sz="2000" dirty="0" err="1">
                <a:solidFill>
                  <a:srgbClr val="CC0066"/>
                </a:solidFill>
              </a:rPr>
              <a:t>gowda</a:t>
            </a:r>
            <a:r>
              <a:rPr lang="en-US" altLang="en-US" sz="2000" dirty="0">
                <a:solidFill>
                  <a:srgbClr val="CC0066"/>
                </a:solidFill>
              </a:rPr>
              <a:t>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9876| jai </a:t>
            </a:r>
            <a:r>
              <a:rPr lang="en-US" altLang="en-US" sz="2000" dirty="0" err="1">
                <a:solidFill>
                  <a:srgbClr val="000000"/>
                </a:solidFill>
              </a:rPr>
              <a:t>sharma</a:t>
            </a:r>
            <a:r>
              <a:rPr lang="en-US" altLang="en-US" sz="2000" dirty="0">
                <a:solidFill>
                  <a:srgbClr val="000000"/>
                </a:solidFill>
              </a:rPr>
              <a:t>| ---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9876| jai </a:t>
            </a:r>
            <a:r>
              <a:rPr lang="en-US" altLang="en-US" sz="2000" dirty="0" err="1">
                <a:solidFill>
                  <a:srgbClr val="000000"/>
                </a:solidFill>
              </a:rPr>
              <a:t>sharma</a:t>
            </a:r>
            <a:r>
              <a:rPr lang="en-US" altLang="en-US" sz="2000" dirty="0">
                <a:solidFill>
                  <a:srgbClr val="000000"/>
                </a:solidFill>
              </a:rPr>
              <a:t>| ---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Pattern </a:t>
            </a:r>
            <a:r>
              <a:rPr lang="en-US" altLang="en-US" sz="2000" dirty="0" err="1">
                <a:solidFill>
                  <a:srgbClr val="000000"/>
                </a:solidFill>
              </a:rPr>
              <a:t>v.n</a:t>
            </a:r>
            <a:r>
              <a:rPr lang="en-US" altLang="en-US" sz="2000" dirty="0">
                <a:solidFill>
                  <a:srgbClr val="000000"/>
                </a:solidFill>
              </a:rPr>
              <a:t>. not found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1006| Chanchal </a:t>
            </a:r>
            <a:r>
              <a:rPr lang="en-US" altLang="en-US" sz="2000" dirty="0" err="1">
                <a:solidFill>
                  <a:srgbClr val="000000"/>
                </a:solidFill>
              </a:rPr>
              <a:t>singhavi</a:t>
            </a:r>
            <a:r>
              <a:rPr lang="en-US" altLang="en-US" sz="2000" dirty="0">
                <a:solidFill>
                  <a:srgbClr val="000000"/>
                </a:solidFill>
              </a:rPr>
              <a:t>| 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5642| Karuna Gowda | ---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5642| Karuna Gowda | ---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Its give deceptive o/p</a:t>
            </a:r>
          </a:p>
        </p:txBody>
      </p:sp>
    </p:spTree>
    <p:extLst>
      <p:ext uri="{BB962C8B-B14F-4D97-AF65-F5344CB8AC3E}">
        <p14:creationId xmlns:p14="http://schemas.microsoft.com/office/powerpoint/2010/main" val="34524387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Box 2">
            <a:extLst>
              <a:ext uri="{FF2B5EF4-FFF2-40B4-BE49-F238E27FC236}">
                <a16:creationId xmlns:a16="http://schemas.microsoft.com/office/drawing/2014/main" id="{12A065D9-2D8B-46CC-892C-6C348FF2E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01028"/>
            <a:ext cx="11746361" cy="595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Enclosing the $* with quotes generate worse o/p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CC0066"/>
                </a:solidFill>
              </a:rPr>
              <a:t>$emp.sh “jai </a:t>
            </a:r>
            <a:r>
              <a:rPr lang="en-US" altLang="en-US" sz="2400" dirty="0" err="1">
                <a:solidFill>
                  <a:srgbClr val="CC0066"/>
                </a:solidFill>
              </a:rPr>
              <a:t>sharma</a:t>
            </a:r>
            <a:r>
              <a:rPr lang="en-US" altLang="en-US" sz="2400" dirty="0">
                <a:solidFill>
                  <a:srgbClr val="CC0066"/>
                </a:solidFill>
              </a:rPr>
              <a:t>” “</a:t>
            </a:r>
            <a:r>
              <a:rPr lang="en-US" altLang="en-US" sz="2400" dirty="0" err="1">
                <a:solidFill>
                  <a:srgbClr val="CC0066"/>
                </a:solidFill>
              </a:rPr>
              <a:t>v.n</a:t>
            </a:r>
            <a:r>
              <a:rPr lang="en-US" altLang="en-US" sz="2400" dirty="0">
                <a:solidFill>
                  <a:srgbClr val="CC0066"/>
                </a:solidFill>
              </a:rPr>
              <a:t>. </a:t>
            </a:r>
            <a:r>
              <a:rPr lang="en-US" altLang="en-US" sz="2400" dirty="0" err="1">
                <a:solidFill>
                  <a:srgbClr val="CC0066"/>
                </a:solidFill>
              </a:rPr>
              <a:t>singh</a:t>
            </a:r>
            <a:r>
              <a:rPr lang="en-US" altLang="en-US" sz="2400" dirty="0">
                <a:solidFill>
                  <a:srgbClr val="CC0066"/>
                </a:solidFill>
              </a:rPr>
              <a:t>” “karuna </a:t>
            </a:r>
            <a:r>
              <a:rPr lang="en-US" altLang="en-US" sz="2400" dirty="0" err="1">
                <a:solidFill>
                  <a:srgbClr val="CC0066"/>
                </a:solidFill>
              </a:rPr>
              <a:t>gowda</a:t>
            </a:r>
            <a:r>
              <a:rPr lang="en-US" altLang="en-US" sz="2400" dirty="0">
                <a:solidFill>
                  <a:srgbClr val="CC0066"/>
                </a:solidFill>
              </a:rPr>
              <a:t>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Pattern jai </a:t>
            </a:r>
            <a:r>
              <a:rPr lang="en-US" altLang="en-US" sz="2400" dirty="0" err="1">
                <a:solidFill>
                  <a:srgbClr val="000000"/>
                </a:solidFill>
              </a:rPr>
              <a:t>sharma</a:t>
            </a:r>
            <a:r>
              <a:rPr lang="en-US" altLang="en-US" sz="2400" dirty="0">
                <a:solidFill>
                  <a:srgbClr val="000000"/>
                </a:solidFill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</a:rPr>
              <a:t>v.n</a:t>
            </a:r>
            <a:r>
              <a:rPr lang="en-US" altLang="en-US" sz="2400" dirty="0">
                <a:solidFill>
                  <a:srgbClr val="000000"/>
                </a:solidFill>
              </a:rPr>
              <a:t>. </a:t>
            </a:r>
            <a:r>
              <a:rPr lang="en-US" altLang="en-US" sz="2400" dirty="0" err="1">
                <a:solidFill>
                  <a:srgbClr val="000000"/>
                </a:solidFill>
              </a:rPr>
              <a:t>singh</a:t>
            </a:r>
            <a:r>
              <a:rPr lang="en-US" altLang="en-US" sz="2400" dirty="0">
                <a:solidFill>
                  <a:srgbClr val="000000"/>
                </a:solidFill>
              </a:rPr>
              <a:t> karuna </a:t>
            </a:r>
            <a:r>
              <a:rPr lang="en-US" altLang="en-US" sz="2400" dirty="0" err="1">
                <a:solidFill>
                  <a:srgbClr val="000000"/>
                </a:solidFill>
              </a:rPr>
              <a:t>gowda</a:t>
            </a:r>
            <a:r>
              <a:rPr lang="en-US" altLang="en-US" sz="2400" dirty="0">
                <a:solidFill>
                  <a:srgbClr val="000000"/>
                </a:solidFill>
              </a:rPr>
              <a:t> not found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It treats 3 arguments as one argument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This problem solved by using - </a:t>
            </a:r>
            <a:r>
              <a:rPr lang="en-US" altLang="en-US" sz="2400" dirty="0">
                <a:solidFill>
                  <a:srgbClr val="CC0066"/>
                </a:solidFill>
              </a:rPr>
              <a:t>$@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</a:t>
            </a:r>
            <a:r>
              <a:rPr lang="en-US" altLang="en-US" sz="2400" b="1" dirty="0">
                <a:solidFill>
                  <a:srgbClr val="000000"/>
                </a:solidFill>
              </a:rPr>
              <a:t>for</a:t>
            </a:r>
            <a:r>
              <a:rPr lang="en-US" altLang="en-US" sz="2400" dirty="0">
                <a:solidFill>
                  <a:srgbClr val="000000"/>
                </a:solidFill>
              </a:rPr>
              <a:t> pattern </a:t>
            </a:r>
            <a:r>
              <a:rPr lang="en-US" altLang="en-US" sz="2400" b="1" dirty="0">
                <a:solidFill>
                  <a:srgbClr val="000000"/>
                </a:solidFill>
              </a:rPr>
              <a:t>in</a:t>
            </a:r>
            <a:r>
              <a:rPr lang="en-US" altLang="en-US" sz="2400" dirty="0">
                <a:solidFill>
                  <a:srgbClr val="000000"/>
                </a:solidFill>
              </a:rPr>
              <a:t> “$@”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$emp.sh “jai </a:t>
            </a:r>
            <a:r>
              <a:rPr lang="en-US" altLang="en-US" sz="2400" dirty="0" err="1">
                <a:solidFill>
                  <a:srgbClr val="000000"/>
                </a:solidFill>
              </a:rPr>
              <a:t>sharma</a:t>
            </a:r>
            <a:r>
              <a:rPr lang="en-US" altLang="en-US" sz="2400" dirty="0">
                <a:solidFill>
                  <a:srgbClr val="000000"/>
                </a:solidFill>
              </a:rPr>
              <a:t>” “</a:t>
            </a:r>
            <a:r>
              <a:rPr lang="en-US" altLang="en-US" sz="2400" dirty="0" err="1">
                <a:solidFill>
                  <a:srgbClr val="000000"/>
                </a:solidFill>
              </a:rPr>
              <a:t>v.n</a:t>
            </a:r>
            <a:r>
              <a:rPr lang="en-US" altLang="en-US" sz="2400" dirty="0">
                <a:solidFill>
                  <a:srgbClr val="000000"/>
                </a:solidFill>
              </a:rPr>
              <a:t>. </a:t>
            </a:r>
            <a:r>
              <a:rPr lang="en-US" altLang="en-US" sz="2400" dirty="0" err="1">
                <a:solidFill>
                  <a:srgbClr val="000000"/>
                </a:solidFill>
              </a:rPr>
              <a:t>singh</a:t>
            </a:r>
            <a:r>
              <a:rPr lang="en-US" altLang="en-US" sz="2400" dirty="0">
                <a:solidFill>
                  <a:srgbClr val="000000"/>
                </a:solidFill>
              </a:rPr>
              <a:t>” “karuna </a:t>
            </a:r>
            <a:r>
              <a:rPr lang="en-US" altLang="en-US" sz="2400" dirty="0" err="1">
                <a:solidFill>
                  <a:srgbClr val="000000"/>
                </a:solidFill>
              </a:rPr>
              <a:t>gowda</a:t>
            </a:r>
            <a:r>
              <a:rPr lang="en-US" altLang="en-US" sz="2400" dirty="0">
                <a:solidFill>
                  <a:srgbClr val="000000"/>
                </a:solidFill>
              </a:rPr>
              <a:t>”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9876| jai </a:t>
            </a:r>
            <a:r>
              <a:rPr lang="en-US" altLang="en-US" sz="2400" dirty="0" err="1">
                <a:solidFill>
                  <a:srgbClr val="000000"/>
                </a:solidFill>
              </a:rPr>
              <a:t>sharma</a:t>
            </a:r>
            <a:r>
              <a:rPr lang="en-US" altLang="en-US" sz="2400" dirty="0">
                <a:solidFill>
                  <a:srgbClr val="000000"/>
                </a:solidFill>
              </a:rPr>
              <a:t>| ---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Pattern </a:t>
            </a:r>
            <a:r>
              <a:rPr lang="en-US" altLang="en-US" sz="2400" dirty="0" err="1">
                <a:solidFill>
                  <a:srgbClr val="000000"/>
                </a:solidFill>
              </a:rPr>
              <a:t>v.n</a:t>
            </a:r>
            <a:r>
              <a:rPr lang="en-US" altLang="en-US" sz="2400" dirty="0">
                <a:solidFill>
                  <a:srgbClr val="000000"/>
                </a:solidFill>
              </a:rPr>
              <a:t>. </a:t>
            </a:r>
            <a:r>
              <a:rPr lang="en-US" altLang="en-US" sz="2400" dirty="0" err="1">
                <a:solidFill>
                  <a:srgbClr val="000000"/>
                </a:solidFill>
              </a:rPr>
              <a:t>singh</a:t>
            </a:r>
            <a:r>
              <a:rPr lang="en-US" altLang="en-US" sz="2400" dirty="0">
                <a:solidFill>
                  <a:srgbClr val="000000"/>
                </a:solidFill>
              </a:rPr>
              <a:t> not found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5642| Karuna Gowda | --- ---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But using $@ without quotes is act same as $*</a:t>
            </a:r>
          </a:p>
        </p:txBody>
      </p:sp>
    </p:spTree>
    <p:extLst>
      <p:ext uri="{BB962C8B-B14F-4D97-AF65-F5344CB8AC3E}">
        <p14:creationId xmlns:p14="http://schemas.microsoft.com/office/powerpoint/2010/main" val="24204119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6F49F4B3-D79C-4B69-BADD-0C14D311A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37" y="1113824"/>
            <a:ext cx="11226611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0000"/>
                </a:solidFill>
              </a:rPr>
              <a:t>trap: Interrupting a program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D6AE0F7E-5B83-4AEE-BAAD-E8A1DF558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37" y="1524986"/>
            <a:ext cx="11746361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Script terminates – by interrupt key (ctrl-c)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It is not good always, bcz that can leave a lot of temporary files on disk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So to save disk space </a:t>
            </a:r>
            <a:r>
              <a:rPr lang="en-US" altLang="en-US" sz="2800" b="1">
                <a:solidFill>
                  <a:srgbClr val="000000"/>
                </a:solidFill>
              </a:rPr>
              <a:t>trap </a:t>
            </a:r>
            <a:r>
              <a:rPr lang="en-US" altLang="en-US" sz="2800">
                <a:solidFill>
                  <a:srgbClr val="000000"/>
                </a:solidFill>
              </a:rPr>
              <a:t>is used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>
                <a:solidFill>
                  <a:srgbClr val="000000"/>
                </a:solidFill>
              </a:rPr>
              <a:t>The </a:t>
            </a:r>
            <a:r>
              <a:rPr lang="en-US" altLang="en-US" sz="2800" b="1" i="1">
                <a:solidFill>
                  <a:srgbClr val="000000"/>
                </a:solidFill>
              </a:rPr>
              <a:t>trap</a:t>
            </a:r>
            <a:r>
              <a:rPr lang="en-US" altLang="en-US" sz="2800" b="1">
                <a:solidFill>
                  <a:srgbClr val="000000"/>
                </a:solidFill>
              </a:rPr>
              <a:t> command is used to trap one or more signals &amp; then decide about the further action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Signals are used to prematurely terminate the execution of a process either intentionally or unintentionally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General form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3200">
                <a:solidFill>
                  <a:srgbClr val="000000"/>
                </a:solidFill>
              </a:rPr>
              <a:t>$ </a:t>
            </a:r>
            <a:r>
              <a:rPr lang="en-US" altLang="en-US" sz="3200" b="1">
                <a:solidFill>
                  <a:srgbClr val="CC0066"/>
                </a:solidFill>
              </a:rPr>
              <a:t>trap</a:t>
            </a:r>
            <a:r>
              <a:rPr lang="en-US" altLang="en-US" sz="3200">
                <a:solidFill>
                  <a:srgbClr val="000000"/>
                </a:solidFill>
              </a:rPr>
              <a:t> [commands] </a:t>
            </a:r>
            <a:r>
              <a:rPr lang="en-US" altLang="en-US" sz="3200">
                <a:solidFill>
                  <a:srgbClr val="CC0066"/>
                </a:solidFill>
              </a:rPr>
              <a:t>signals_list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>
                <a:solidFill>
                  <a:srgbClr val="000000"/>
                </a:solidFill>
              </a:rPr>
              <a:t>Here, the commands part is optional, signal_list contain integer values or names</a:t>
            </a:r>
          </a:p>
        </p:txBody>
      </p:sp>
    </p:spTree>
    <p:extLst>
      <p:ext uri="{BB962C8B-B14F-4D97-AF65-F5344CB8AC3E}">
        <p14:creationId xmlns:p14="http://schemas.microsoft.com/office/powerpoint/2010/main" val="13711010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2">
            <a:extLst>
              <a:ext uri="{FF2B5EF4-FFF2-40B4-BE49-F238E27FC236}">
                <a16:creationId xmlns:a16="http://schemas.microsoft.com/office/drawing/2014/main" id="{44FF2585-8269-4C8D-8BD9-6694AA807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519" y="696272"/>
            <a:ext cx="110109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</a:rPr>
              <a:t>List of interrupt signals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</a:rPr>
              <a:t>Signal No.          Name	Function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    1		  SIGHUP  	</a:t>
            </a:r>
            <a:r>
              <a:rPr lang="en-US" altLang="en-US" sz="2400" dirty="0" err="1">
                <a:solidFill>
                  <a:srgbClr val="000000"/>
                </a:solidFill>
              </a:rPr>
              <a:t>Hangup</a:t>
            </a:r>
            <a:endParaRPr lang="en-US" altLang="en-US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    2		  SIGINT	Interrupt; (ctrl –c)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    3		  SIGQUIT	Quit; (ctrl - \)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    9		  SIGKILL	Sure kill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   15	  	SIGTERM	s/w termination;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						 </a:t>
            </a:r>
            <a:r>
              <a:rPr lang="en-US" altLang="en-US" dirty="0">
                <a:solidFill>
                  <a:srgbClr val="000000"/>
                </a:solidFill>
              </a:rPr>
              <a:t>default signals for the kill command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00"/>
                </a:solidFill>
              </a:rPr>
              <a:t>   24	  	SIGSTOP	stop; (ctrl –z)		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err="1">
                <a:solidFill>
                  <a:srgbClr val="000000"/>
                </a:solidFill>
              </a:rPr>
              <a:t>Eg</a:t>
            </a:r>
            <a:r>
              <a:rPr lang="en-US" altLang="en-US" sz="2400" dirty="0">
                <a:solidFill>
                  <a:srgbClr val="000000"/>
                </a:solidFill>
              </a:rPr>
              <a:t>: 	</a:t>
            </a:r>
            <a:r>
              <a:rPr lang="en-US" altLang="en-US" sz="2400" dirty="0" err="1">
                <a:solidFill>
                  <a:srgbClr val="000000"/>
                </a:solidFill>
              </a:rPr>
              <a:t>i</a:t>
            </a:r>
            <a:r>
              <a:rPr lang="en-US" altLang="en-US" sz="2400" dirty="0">
                <a:solidFill>
                  <a:srgbClr val="000000"/>
                </a:solidFill>
              </a:rPr>
              <a:t>) </a:t>
            </a:r>
            <a:r>
              <a:rPr lang="en-US" altLang="en-US" sz="2400" dirty="0">
                <a:solidFill>
                  <a:srgbClr val="CC0066"/>
                </a:solidFill>
              </a:rPr>
              <a:t>$trap “echo killed by signal 15; exit “ 15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  		ii) </a:t>
            </a:r>
            <a:r>
              <a:rPr lang="en-US" altLang="en-US" sz="2000" dirty="0">
                <a:solidFill>
                  <a:srgbClr val="CC0066"/>
                </a:solidFill>
              </a:rPr>
              <a:t>$trap ‘ ‘ 1 2 3  15</a:t>
            </a:r>
            <a:r>
              <a:rPr lang="en-US" altLang="en-US" sz="2000" dirty="0">
                <a:solidFill>
                  <a:srgbClr val="000000"/>
                </a:solidFill>
              </a:rPr>
              <a:t>               # ignore signals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iii) </a:t>
            </a:r>
            <a:r>
              <a:rPr lang="en-US" altLang="en-US" sz="2000" dirty="0">
                <a:solidFill>
                  <a:srgbClr val="CC0066"/>
                </a:solidFill>
              </a:rPr>
              <a:t>trap “echo PROGRAM INTERRUPTED; exit 1” INT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while true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do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	echo “Program running”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</a:rPr>
              <a:t>			done</a:t>
            </a:r>
          </a:p>
        </p:txBody>
      </p:sp>
    </p:spTree>
    <p:extLst>
      <p:ext uri="{BB962C8B-B14F-4D97-AF65-F5344CB8AC3E}">
        <p14:creationId xmlns:p14="http://schemas.microsoft.com/office/powerpoint/2010/main" val="3013733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57B72F09-6A67-4F61-94D5-13F86E7C9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56" y="1246677"/>
            <a:ext cx="10721929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0E07746C-25DD-4BE7-B20B-0031B39C4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356" y="1246677"/>
            <a:ext cx="1042951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000000"/>
                </a:solidFill>
              </a:rPr>
              <a:t>Contd.. 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543B4202-86BC-44C1-99E1-CEA1B3949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956" y="2008677"/>
            <a:ext cx="10624457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	echo </a:t>
            </a:r>
            <a:r>
              <a:rPr lang="en-US" altLang="en-US" sz="2800">
                <a:solidFill>
                  <a:srgbClr val="000000"/>
                </a:solidFill>
              </a:rPr>
              <a:t>“Program :\c $0”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	echo </a:t>
            </a:r>
            <a:r>
              <a:rPr lang="en-US" altLang="en-US" sz="2800">
                <a:solidFill>
                  <a:srgbClr val="000000"/>
                </a:solidFill>
              </a:rPr>
              <a:t>“The number of arguments specified :\c $#”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FF0066"/>
                </a:solidFill>
              </a:rPr>
              <a:t>	echo</a:t>
            </a:r>
            <a:r>
              <a:rPr lang="en-US" altLang="en-US" sz="2800">
                <a:solidFill>
                  <a:srgbClr val="000000"/>
                </a:solidFill>
              </a:rPr>
              <a:t> “The arguments are : $*”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000000"/>
                </a:solidFill>
              </a:rPr>
              <a:t>	</a:t>
            </a:r>
            <a:r>
              <a:rPr lang="en-US" altLang="en-US" sz="2800">
                <a:solidFill>
                  <a:srgbClr val="FF0066"/>
                </a:solidFill>
              </a:rPr>
              <a:t> echo</a:t>
            </a:r>
            <a:r>
              <a:rPr lang="en-US" altLang="en-US" sz="2800">
                <a:solidFill>
                  <a:srgbClr val="000000"/>
                </a:solidFill>
              </a:rPr>
              <a:t> “ $1 $2”</a:t>
            </a:r>
          </a:p>
          <a:p>
            <a:pPr eaLnBrk="1" hangingPunct="1">
              <a:spcBef>
                <a:spcPts val="700"/>
              </a:spcBef>
            </a:pPr>
            <a:r>
              <a:rPr lang="en-US" altLang="en-US" sz="2800">
                <a:solidFill>
                  <a:srgbClr val="333399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157580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7DB109F1-A403-49E2-B79B-AEE82005E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199" y="964349"/>
            <a:ext cx="82296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rgbClr val="000000"/>
                </a:solidFill>
              </a:rPr>
              <a:t>Debugging Shell scripts with ‘set –x‘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8776BD03-5E9E-408A-A335-0FB98A446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635" y="1371539"/>
            <a:ext cx="11598729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0000"/>
                </a:solidFill>
              </a:rPr>
              <a:t>When a small </a:t>
            </a:r>
            <a:r>
              <a:rPr lang="en-US" altLang="en-US" sz="1600" dirty="0" err="1">
                <a:solidFill>
                  <a:srgbClr val="000000"/>
                </a:solidFill>
              </a:rPr>
              <a:t>pgm</a:t>
            </a:r>
            <a:r>
              <a:rPr lang="en-US" altLang="en-US" sz="1600" dirty="0">
                <a:solidFill>
                  <a:srgbClr val="000000"/>
                </a:solidFill>
              </a:rPr>
              <a:t>. Not work correctly, such </a:t>
            </a:r>
            <a:r>
              <a:rPr lang="en-US" altLang="en-US" sz="1600" dirty="0" err="1">
                <a:solidFill>
                  <a:srgbClr val="000000"/>
                </a:solidFill>
              </a:rPr>
              <a:t>pgms</a:t>
            </a:r>
            <a:r>
              <a:rPr lang="en-US" altLang="en-US" sz="1600" dirty="0">
                <a:solidFill>
                  <a:srgbClr val="000000"/>
                </a:solidFill>
              </a:rPr>
              <a:t>. can be debug by tracing the flow of control. To achieve this use  </a:t>
            </a:r>
            <a:r>
              <a:rPr lang="en-US" altLang="en-US" sz="1600" b="1" dirty="0">
                <a:solidFill>
                  <a:srgbClr val="000000"/>
                </a:solidFill>
              </a:rPr>
              <a:t>set –x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rgbClr val="000000"/>
                </a:solidFill>
              </a:rPr>
              <a:t>Set</a:t>
            </a:r>
            <a:r>
              <a:rPr lang="en-US" altLang="en-US" sz="1600" dirty="0">
                <a:solidFill>
                  <a:srgbClr val="000000"/>
                </a:solidFill>
              </a:rPr>
              <a:t> debugging option with </a:t>
            </a:r>
            <a:r>
              <a:rPr lang="en-US" altLang="en-US" sz="1600" b="1" dirty="0">
                <a:solidFill>
                  <a:srgbClr val="000000"/>
                </a:solidFill>
              </a:rPr>
              <a:t>set –x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0000"/>
                </a:solidFill>
              </a:rPr>
              <a:t>To </a:t>
            </a:r>
            <a:r>
              <a:rPr lang="en-US" altLang="en-US" sz="1600" b="1" dirty="0">
                <a:solidFill>
                  <a:srgbClr val="000000"/>
                </a:solidFill>
              </a:rPr>
              <a:t>unset</a:t>
            </a:r>
            <a:r>
              <a:rPr lang="en-US" altLang="en-US" sz="1600" dirty="0">
                <a:solidFill>
                  <a:srgbClr val="000000"/>
                </a:solidFill>
              </a:rPr>
              <a:t> use </a:t>
            </a:r>
            <a:r>
              <a:rPr lang="en-US" altLang="en-US" sz="1600" b="1" dirty="0">
                <a:solidFill>
                  <a:srgbClr val="000000"/>
                </a:solidFill>
              </a:rPr>
              <a:t>set +x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None/>
            </a:pPr>
            <a:endParaRPr lang="en-US" altLang="en-US" sz="1600" b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 err="1">
                <a:solidFill>
                  <a:srgbClr val="000000"/>
                </a:solidFill>
              </a:rPr>
              <a:t>Eg</a:t>
            </a:r>
            <a:r>
              <a:rPr lang="en-US" altLang="en-US" sz="1600" dirty="0">
                <a:solidFill>
                  <a:srgbClr val="000000"/>
                </a:solidFill>
              </a:rPr>
              <a:t>: echo “Enter your name”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read name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echo $name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set ATME College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echo $1 $2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000000"/>
                </a:solidFill>
              </a:rPr>
              <a:t>Execution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$ </a:t>
            </a:r>
            <a:r>
              <a:rPr lang="en-US" altLang="en-US" sz="1600" b="1" dirty="0">
                <a:solidFill>
                  <a:srgbClr val="CC0066"/>
                </a:solidFill>
              </a:rPr>
              <a:t>set -x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$ xset.sh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+echo “Enter your name”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Enter your name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+read name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</a:t>
            </a:r>
            <a:r>
              <a:rPr lang="en-US" altLang="en-US" sz="1600" dirty="0" err="1">
                <a:solidFill>
                  <a:srgbClr val="000000"/>
                </a:solidFill>
              </a:rPr>
              <a:t>sumitabh</a:t>
            </a:r>
            <a:endParaRPr lang="en-US" altLang="en-US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+echo </a:t>
            </a:r>
            <a:r>
              <a:rPr lang="en-US" altLang="en-US" sz="1600" dirty="0" err="1">
                <a:solidFill>
                  <a:srgbClr val="000000"/>
                </a:solidFill>
              </a:rPr>
              <a:t>sumitabh</a:t>
            </a:r>
            <a:endParaRPr lang="en-US" altLang="en-US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</a:t>
            </a:r>
            <a:r>
              <a:rPr lang="en-US" altLang="en-US" sz="1600" dirty="0" err="1">
                <a:solidFill>
                  <a:srgbClr val="000000"/>
                </a:solidFill>
              </a:rPr>
              <a:t>sumitabh</a:t>
            </a:r>
            <a:endParaRPr lang="en-US" altLang="en-US" sz="16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+set ATME College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+echo ATME College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		PES College</a:t>
            </a:r>
          </a:p>
        </p:txBody>
      </p:sp>
    </p:spTree>
    <p:extLst>
      <p:ext uri="{BB962C8B-B14F-4D97-AF65-F5344CB8AC3E}">
        <p14:creationId xmlns:p14="http://schemas.microsoft.com/office/powerpoint/2010/main" val="15638129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3CAFFB8F-F9D9-47AA-89EA-642E28A4D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45809"/>
            <a:ext cx="11226611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0000"/>
                </a:solidFill>
              </a:rPr>
              <a:t>Sample validation 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2F4D51E5-910F-4048-B505-B55A382A4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19" y="1274430"/>
            <a:ext cx="11746361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# </a:t>
            </a:r>
            <a:r>
              <a:rPr lang="en-US" altLang="en-US" sz="2000" dirty="0" err="1">
                <a:solidFill>
                  <a:srgbClr val="000000"/>
                </a:solidFill>
              </a:rPr>
              <a:t>prg</a:t>
            </a:r>
            <a:r>
              <a:rPr lang="en-US" altLang="en-US" sz="2000" dirty="0">
                <a:solidFill>
                  <a:srgbClr val="000000"/>
                </a:solidFill>
              </a:rPr>
              <a:t>. Valcode.sh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IFS = “|”			# reset field separator to pipe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while echo “Enter department code:\c”; do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read </a:t>
            </a:r>
            <a:r>
              <a:rPr lang="en-US" altLang="en-US" sz="2000" dirty="0" err="1">
                <a:solidFill>
                  <a:srgbClr val="000000"/>
                </a:solidFill>
              </a:rPr>
              <a:t>dcode</a:t>
            </a: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set -- `grep “$</a:t>
            </a:r>
            <a:r>
              <a:rPr lang="en-US" altLang="en-US" sz="2000" dirty="0" err="1">
                <a:solidFill>
                  <a:srgbClr val="000000"/>
                </a:solidFill>
              </a:rPr>
              <a:t>dcode</a:t>
            </a:r>
            <a:r>
              <a:rPr lang="en-US" altLang="en-US" sz="2000" dirty="0">
                <a:solidFill>
                  <a:srgbClr val="000000"/>
                </a:solidFill>
              </a:rPr>
              <a:t>” &lt;&lt;limit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01|accounts|3333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02|admin|4444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03|marketing|5555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04|personnel|666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05|sales|7777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limit`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case $# in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3) echo “Department name :$2\n Emp-id of head of the dept: $3\n”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	shift 3;;			# flush out the positional parameters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	*) echo “Invalid code”; continue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 err="1">
                <a:solidFill>
                  <a:srgbClr val="000000"/>
                </a:solidFill>
              </a:rPr>
              <a:t>esac</a:t>
            </a:r>
            <a:endParaRPr lang="en-US" altLang="en-US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r>
              <a:rPr lang="en-US" altLang="en-US" sz="2000" dirty="0">
                <a:solidFill>
                  <a:srgbClr val="000000"/>
                </a:solidFill>
              </a:rPr>
              <a:t>done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416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1B1F865E-2959-4600-B41B-B30E6EF36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187303"/>
            <a:ext cx="1177722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28D7A4EC-7DE9-4151-8D10-CB23B7CAC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31" y="890232"/>
            <a:ext cx="1145603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 i="1">
                <a:solidFill>
                  <a:srgbClr val="000000"/>
                </a:solidFill>
              </a:rPr>
              <a:t>exit</a:t>
            </a:r>
            <a:r>
              <a:rPr lang="en-US" altLang="en-US" sz="3200" b="1">
                <a:solidFill>
                  <a:srgbClr val="000000"/>
                </a:solidFill>
              </a:rPr>
              <a:t> and Exit Status of Command</a:t>
            </a:r>
            <a:br>
              <a:rPr lang="en-US" altLang="en-US" sz="3200" b="1">
                <a:solidFill>
                  <a:srgbClr val="000000"/>
                </a:solidFill>
              </a:rPr>
            </a:br>
            <a:endParaRPr lang="en-US" altLang="en-US" sz="3200" b="1">
              <a:solidFill>
                <a:srgbClr val="000000"/>
              </a:solidFill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6CF05FB0-87B0-422F-A4DC-F5865A4FF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73" y="1309158"/>
            <a:ext cx="11670161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</a:rPr>
              <a:t>exit</a:t>
            </a:r>
            <a:r>
              <a:rPr lang="en-US" altLang="en-US" sz="2800" dirty="0">
                <a:solidFill>
                  <a:srgbClr val="000000"/>
                </a:solidFill>
              </a:rPr>
              <a:t> – terminate a program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Run with a numeric argument 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</a:t>
            </a:r>
            <a:r>
              <a:rPr lang="en-US" altLang="en-US" sz="2800" dirty="0">
                <a:solidFill>
                  <a:srgbClr val="FF0066"/>
                </a:solidFill>
              </a:rPr>
              <a:t>exit</a:t>
            </a: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dirty="0">
                <a:solidFill>
                  <a:srgbClr val="FF0066"/>
                </a:solidFill>
              </a:rPr>
              <a:t>0</a:t>
            </a:r>
            <a:r>
              <a:rPr lang="en-US" altLang="en-US" sz="2800" dirty="0">
                <a:solidFill>
                  <a:srgbClr val="000000"/>
                </a:solidFill>
              </a:rPr>
              <a:t> – success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</a:t>
            </a:r>
            <a:r>
              <a:rPr lang="en-US" altLang="en-US" sz="2800" dirty="0">
                <a:solidFill>
                  <a:srgbClr val="FF0066"/>
                </a:solidFill>
              </a:rPr>
              <a:t>exit</a:t>
            </a: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dirty="0">
                <a:solidFill>
                  <a:srgbClr val="FF0066"/>
                </a:solidFill>
              </a:rPr>
              <a:t>1</a:t>
            </a:r>
            <a:r>
              <a:rPr lang="en-US" altLang="en-US" sz="2800" dirty="0">
                <a:solidFill>
                  <a:srgbClr val="000000"/>
                </a:solidFill>
              </a:rPr>
              <a:t> - failure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Every command returns a value after execution -</a:t>
            </a:r>
            <a:r>
              <a:rPr lang="en-US" altLang="en-US" sz="2800" b="1" dirty="0">
                <a:solidFill>
                  <a:srgbClr val="000000"/>
                </a:solidFill>
              </a:rPr>
              <a:t>exit</a:t>
            </a: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b="1" dirty="0">
                <a:solidFill>
                  <a:srgbClr val="000000"/>
                </a:solidFill>
              </a:rPr>
              <a:t>status</a:t>
            </a:r>
            <a:r>
              <a:rPr lang="en-US" altLang="en-US" sz="2800" dirty="0">
                <a:solidFill>
                  <a:srgbClr val="000000"/>
                </a:solidFill>
              </a:rPr>
              <a:t> or </a:t>
            </a:r>
            <a:r>
              <a:rPr lang="en-US" altLang="en-US" sz="2800" b="1" dirty="0">
                <a:solidFill>
                  <a:srgbClr val="000000"/>
                </a:solidFill>
              </a:rPr>
              <a:t>return</a:t>
            </a:r>
            <a:r>
              <a:rPr lang="en-US" altLang="en-US" sz="2800" dirty="0">
                <a:solidFill>
                  <a:srgbClr val="000000"/>
                </a:solidFill>
              </a:rPr>
              <a:t> </a:t>
            </a:r>
            <a:r>
              <a:rPr lang="en-US" altLang="en-US" sz="2800" b="1" dirty="0">
                <a:solidFill>
                  <a:srgbClr val="000000"/>
                </a:solidFill>
              </a:rPr>
              <a:t>values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true status – </a:t>
            </a:r>
            <a:r>
              <a:rPr lang="en-US" altLang="en-US" sz="2800" dirty="0" err="1">
                <a:solidFill>
                  <a:srgbClr val="000000"/>
                </a:solidFill>
              </a:rPr>
              <a:t>cmd</a:t>
            </a:r>
            <a:r>
              <a:rPr lang="en-US" altLang="en-US" sz="2800" dirty="0">
                <a:solidFill>
                  <a:srgbClr val="000000"/>
                </a:solidFill>
              </a:rPr>
              <a:t> execution </a:t>
            </a:r>
            <a:r>
              <a:rPr lang="en-US" altLang="en-US" sz="2800" dirty="0" err="1">
                <a:solidFill>
                  <a:srgbClr val="000000"/>
                </a:solidFill>
              </a:rPr>
              <a:t>sucessful</a:t>
            </a:r>
            <a:endParaRPr lang="en-US" altLang="en-US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false status – if execution fails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	</a:t>
            </a:r>
            <a:r>
              <a:rPr lang="en-US" altLang="en-US" sz="2800" dirty="0" err="1">
                <a:solidFill>
                  <a:srgbClr val="FF0066"/>
                </a:solidFill>
              </a:rPr>
              <a:t>eg</a:t>
            </a:r>
            <a:r>
              <a:rPr lang="en-US" altLang="en-US" sz="2800" dirty="0">
                <a:solidFill>
                  <a:srgbClr val="FF0066"/>
                </a:solidFill>
              </a:rPr>
              <a:t>: $ cat foo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333399"/>
                </a:solidFill>
              </a:rPr>
              <a:t>	cat: can’t open foo	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(non-zero exit status i.e. false exit status)</a:t>
            </a:r>
          </a:p>
        </p:txBody>
      </p:sp>
    </p:spTree>
    <p:extLst>
      <p:ext uri="{BB962C8B-B14F-4D97-AF65-F5344CB8AC3E}">
        <p14:creationId xmlns:p14="http://schemas.microsoft.com/office/powerpoint/2010/main" val="1368516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8CDCDBB3-D787-4249-809E-7A0C9E355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" y="985938"/>
            <a:ext cx="114964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DA9E243-781E-4552-A2C2-8DECF60E6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985938"/>
            <a:ext cx="11182874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000000"/>
                </a:solidFill>
              </a:rPr>
              <a:t>Contd..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B48AD71C-8800-4537-B975-079F13303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" y="1747938"/>
            <a:ext cx="113919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Shell parameter </a:t>
            </a:r>
            <a:r>
              <a:rPr lang="en-US" altLang="en-US" sz="2800" b="1" dirty="0">
                <a:solidFill>
                  <a:srgbClr val="000000"/>
                </a:solidFill>
              </a:rPr>
              <a:t>$?</a:t>
            </a:r>
            <a:r>
              <a:rPr lang="en-US" altLang="en-US" sz="2800" dirty="0">
                <a:solidFill>
                  <a:srgbClr val="000000"/>
                </a:solidFill>
              </a:rPr>
              <a:t> – stores the exit status of the last command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Eg1: $ grep director </a:t>
            </a:r>
            <a:r>
              <a:rPr lang="en-US" altLang="en-US" sz="2800" dirty="0" err="1">
                <a:solidFill>
                  <a:srgbClr val="FF0066"/>
                </a:solidFill>
              </a:rPr>
              <a:t>emp.lst</a:t>
            </a:r>
            <a:r>
              <a:rPr lang="en-US" altLang="en-US" sz="2800" dirty="0">
                <a:solidFill>
                  <a:srgbClr val="FF0066"/>
                </a:solidFill>
              </a:rPr>
              <a:t>; echo $?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</a:t>
            </a:r>
            <a:r>
              <a:rPr lang="en-US" altLang="en-US" sz="2800" dirty="0">
                <a:solidFill>
                  <a:srgbClr val="333399"/>
                </a:solidFill>
              </a:rPr>
              <a:t>0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Eg2: $ grep manager </a:t>
            </a:r>
            <a:r>
              <a:rPr lang="en-US" altLang="en-US" sz="2800" dirty="0" err="1">
                <a:solidFill>
                  <a:srgbClr val="FF0066"/>
                </a:solidFill>
              </a:rPr>
              <a:t>emp.lst</a:t>
            </a:r>
            <a:r>
              <a:rPr lang="en-US" altLang="en-US" sz="2800" dirty="0">
                <a:solidFill>
                  <a:srgbClr val="FF0066"/>
                </a:solidFill>
              </a:rPr>
              <a:t>; echo $?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</a:t>
            </a:r>
            <a:r>
              <a:rPr lang="en-US" altLang="en-US" sz="2800" dirty="0">
                <a:solidFill>
                  <a:srgbClr val="333399"/>
                </a:solidFill>
              </a:rPr>
              <a:t>1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FF0066"/>
                </a:solidFill>
              </a:rPr>
              <a:t>Eg3: $ grep director emp3.lst; echo $?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	</a:t>
            </a:r>
            <a:r>
              <a:rPr lang="en-US" altLang="en-US" sz="2800" dirty="0">
                <a:solidFill>
                  <a:srgbClr val="333399"/>
                </a:solidFill>
              </a:rPr>
              <a:t>2</a:t>
            </a: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Used for device program logic that branches into different paths depending on the success or failure of a command.</a:t>
            </a:r>
          </a:p>
        </p:txBody>
      </p:sp>
    </p:spTree>
    <p:extLst>
      <p:ext uri="{BB962C8B-B14F-4D97-AF65-F5344CB8AC3E}">
        <p14:creationId xmlns:p14="http://schemas.microsoft.com/office/powerpoint/2010/main" val="965888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1">
            <a:extLst>
              <a:ext uri="{FF2B5EF4-FFF2-40B4-BE49-F238E27FC236}">
                <a16:creationId xmlns:a16="http://schemas.microsoft.com/office/drawing/2014/main" id="{ABD091D5-C33C-4C8B-9EE5-E99B2F84F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25978"/>
            <a:ext cx="1177722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  <a:p>
            <a:pPr eaLnBrk="1" hangingPunct="1">
              <a:spcBef>
                <a:spcPts val="1500"/>
              </a:spcBef>
            </a:pP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2BDE360A-083F-4DF4-B86D-558E8045A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1" y="911678"/>
            <a:ext cx="1145603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0000"/>
                </a:solidFill>
              </a:rPr>
              <a:t>Logical operators - Conditional Execution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224A51DA-3A3D-4B0A-9F3D-94707231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787978"/>
            <a:ext cx="11670161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000000"/>
                </a:solidFill>
              </a:rPr>
              <a:t>Two conditional execution operators are - </a:t>
            </a:r>
            <a:r>
              <a:rPr lang="en-US" altLang="en-US" sz="2800" b="1" dirty="0">
                <a:solidFill>
                  <a:srgbClr val="000000"/>
                </a:solidFill>
              </a:rPr>
              <a:t>&amp;&amp;</a:t>
            </a:r>
            <a:r>
              <a:rPr lang="en-US" altLang="en-US" sz="2800" dirty="0">
                <a:solidFill>
                  <a:srgbClr val="000000"/>
                </a:solidFill>
              </a:rPr>
              <a:t> and </a:t>
            </a:r>
            <a:r>
              <a:rPr lang="en-US" altLang="en-US" sz="2800" b="1" dirty="0">
                <a:solidFill>
                  <a:srgbClr val="000000"/>
                </a:solidFill>
              </a:rPr>
              <a:t>||</a:t>
            </a:r>
          </a:p>
          <a:p>
            <a:pPr eaLnBrk="1" hangingPunct="1">
              <a:spcBef>
                <a:spcPts val="700"/>
              </a:spcBef>
              <a:buClr>
                <a:srgbClr val="333399"/>
              </a:buClr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rgbClr val="333399"/>
                </a:solidFill>
              </a:rPr>
              <a:t>Syntax : cmd1 &amp;&amp; cmd2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cmd2 is executed only when cmd1 succeeds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333399"/>
                </a:solidFill>
              </a:rPr>
              <a:t>    		cmd1 || cmd2</a:t>
            </a:r>
          </a:p>
          <a:p>
            <a:pPr eaLnBrk="1" hangingPunct="1">
              <a:spcBef>
                <a:spcPts val="7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</a:rPr>
              <a:t>	cmd2 is executed only when cmd1 fails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66"/>
                </a:solidFill>
              </a:rPr>
              <a:t>Eg1: $grep ‘director’ </a:t>
            </a:r>
            <a:r>
              <a:rPr lang="en-US" altLang="en-US" sz="2400" dirty="0" err="1">
                <a:solidFill>
                  <a:srgbClr val="FF0066"/>
                </a:solidFill>
              </a:rPr>
              <a:t>emp.lst</a:t>
            </a:r>
            <a:r>
              <a:rPr lang="en-US" altLang="en-US" sz="2400" dirty="0">
                <a:solidFill>
                  <a:srgbClr val="FF0066"/>
                </a:solidFill>
              </a:rPr>
              <a:t> &amp;&amp; echo “pattern found”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333399"/>
                </a:solidFill>
              </a:rPr>
              <a:t>	---- | --- | director | ---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333399"/>
                </a:solidFill>
              </a:rPr>
              <a:t>	</a:t>
            </a:r>
            <a:r>
              <a:rPr lang="en-US" altLang="en-US" sz="2400" dirty="0" err="1">
                <a:solidFill>
                  <a:srgbClr val="333399"/>
                </a:solidFill>
              </a:rPr>
              <a:t>pettern</a:t>
            </a:r>
            <a:r>
              <a:rPr lang="en-US" altLang="en-US" sz="2400" dirty="0">
                <a:solidFill>
                  <a:srgbClr val="333399"/>
                </a:solidFill>
              </a:rPr>
              <a:t> found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FF0066"/>
                </a:solidFill>
              </a:rPr>
              <a:t>Eg2: $grep ‘manager’ </a:t>
            </a:r>
            <a:r>
              <a:rPr lang="en-US" altLang="en-US" sz="2400" dirty="0" err="1">
                <a:solidFill>
                  <a:srgbClr val="FF0066"/>
                </a:solidFill>
              </a:rPr>
              <a:t>emp.lst</a:t>
            </a:r>
            <a:r>
              <a:rPr lang="en-US" altLang="en-US" sz="2400" dirty="0">
                <a:solidFill>
                  <a:srgbClr val="FF0066"/>
                </a:solidFill>
              </a:rPr>
              <a:t> || echo “pattern not found”</a:t>
            </a: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333399"/>
                </a:solidFill>
              </a:rPr>
              <a:t>	</a:t>
            </a:r>
            <a:r>
              <a:rPr lang="en-US" altLang="en-US" sz="2400" dirty="0" err="1">
                <a:solidFill>
                  <a:srgbClr val="333399"/>
                </a:solidFill>
              </a:rPr>
              <a:t>pettern</a:t>
            </a:r>
            <a:r>
              <a:rPr lang="en-US" altLang="en-US" sz="2400" dirty="0">
                <a:solidFill>
                  <a:srgbClr val="333399"/>
                </a:solidFill>
              </a:rPr>
              <a:t> not found</a:t>
            </a:r>
          </a:p>
        </p:txBody>
      </p:sp>
    </p:spTree>
    <p:extLst>
      <p:ext uri="{BB962C8B-B14F-4D97-AF65-F5344CB8AC3E}">
        <p14:creationId xmlns:p14="http://schemas.microsoft.com/office/powerpoint/2010/main" val="3980244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5257</Words>
  <Application>Microsoft Office PowerPoint</Application>
  <PresentationFormat>Widescreen</PresentationFormat>
  <Paragraphs>742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Yathiraj Raj</dc:creator>
  <cp:lastModifiedBy>Yathiraj D N</cp:lastModifiedBy>
  <cp:revision>10</cp:revision>
  <dcterms:created xsi:type="dcterms:W3CDTF">2025-10-03T05:05:59Z</dcterms:created>
  <dcterms:modified xsi:type="dcterms:W3CDTF">2026-05-21T07:52:06Z</dcterms:modified>
</cp:coreProperties>
</file>